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92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8" r:id="rId3"/>
    <p:sldId id="300" r:id="rId4"/>
    <p:sldId id="301" r:id="rId5"/>
    <p:sldId id="302" r:id="rId6"/>
    <p:sldId id="310" r:id="rId7"/>
    <p:sldId id="311" r:id="rId8"/>
    <p:sldId id="312" r:id="rId9"/>
    <p:sldId id="305" r:id="rId10"/>
    <p:sldId id="314" r:id="rId11"/>
    <p:sldId id="313" r:id="rId12"/>
    <p:sldId id="307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A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824" y="-96"/>
      </p:cViewPr>
      <p:guideLst>
        <p:guide orient="horz" pos="2160"/>
        <p:guide pos="672"/>
        <p:guide pos="5472"/>
        <p:guide pos="1008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9922C55-25AD-B94B-AC1C-CF81591C295F}" type="datetime1">
              <a:rPr lang="en-GB" smtClean="0"/>
              <a:t>14/06/16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1DA2954-6294-8642-AB92-3EB466C50DC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35238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C66E80B-F271-BF45-A172-D0017F215D87}" type="datetime1">
              <a:rPr lang="en-GB" smtClean="0"/>
              <a:t>14/06/16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b-N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smtClean="0"/>
              <a:t>Click to edit Master text styles</a:t>
            </a:r>
          </a:p>
          <a:p>
            <a:pPr lvl="1"/>
            <a:r>
              <a:rPr lang="nb-NO" noProof="0" smtClean="0"/>
              <a:t>Second level</a:t>
            </a:r>
          </a:p>
          <a:p>
            <a:pPr lvl="2"/>
            <a:r>
              <a:rPr lang="nb-NO" noProof="0" smtClean="0"/>
              <a:t>Third level</a:t>
            </a:r>
          </a:p>
          <a:p>
            <a:pPr lvl="3"/>
            <a:r>
              <a:rPr lang="nb-NO" noProof="0" smtClean="0"/>
              <a:t>Fourth level</a:t>
            </a:r>
          </a:p>
          <a:p>
            <a:pPr lvl="4"/>
            <a:r>
              <a:rPr lang="nb-NO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ED4B708-EE86-B44E-921E-50BAFB7D66B8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398276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0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NHM2_engelsk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NHM3_engelsk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NHM4_engelsk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NHM5_engelsk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NHM6_engelsk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Fysisk2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Fysisk3Eng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8" descr="Fysisk3EngA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1026"/>
          <p:cNvSpPr>
            <a:spLocks noGrp="1" noChangeArrowheads="1"/>
          </p:cNvSpPr>
          <p:nvPr>
            <p:ph type="ctrTitle" sz="quarter"/>
          </p:nvPr>
        </p:nvSpPr>
        <p:spPr>
          <a:xfrm>
            <a:off x="1295400" y="1905000"/>
            <a:ext cx="6934200" cy="1143000"/>
          </a:xfrm>
        </p:spPr>
        <p:txBody>
          <a:bodyPr anchor="b"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95400" y="3048000"/>
            <a:ext cx="7315200" cy="1752600"/>
          </a:xfrm>
        </p:spPr>
        <p:txBody>
          <a:bodyPr/>
          <a:lstStyle>
            <a:lvl1pPr marL="0" indent="0">
              <a:buFontTx/>
              <a:buNone/>
              <a:defRPr sz="3000" b="1" i="0" baseline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2" name="Picture 11" descr="NHM2_engelsk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" descr="NHM3_engelsk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NHM4_engelsk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 descr="NHM5_engelsk.jp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 descr="NHM6_engelsk.jp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Fysisk2.jpg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Fysisk3Eng.jp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Fysisk3EngA.jp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838200"/>
            <a:ext cx="19240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838200"/>
            <a:ext cx="56197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240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nb-N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8382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81200"/>
            <a:ext cx="7696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pic>
        <p:nvPicPr>
          <p:cNvPr id="1031" name="Picture 11" descr="MN_FYSISK_A_ENG.png"/>
          <p:cNvPicPr>
            <a:picLocks noChangeAspect="1"/>
          </p:cNvPicPr>
          <p:nvPr/>
        </p:nvPicPr>
        <p:blipFill>
          <a:blip r:embed="rId13"/>
          <a:srcRect b="55283"/>
          <a:stretch>
            <a:fillRect/>
          </a:stretch>
        </p:blipFill>
        <p:spPr bwMode="auto">
          <a:xfrm>
            <a:off x="304800" y="228600"/>
            <a:ext cx="2603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MN_FYSISK_A_ENG.png"/>
          <p:cNvPicPr>
            <a:picLocks noChangeAspect="1"/>
          </p:cNvPicPr>
          <p:nvPr userDrawn="1"/>
        </p:nvPicPr>
        <p:blipFill>
          <a:blip r:embed="rId13"/>
          <a:srcRect b="55283"/>
          <a:stretch>
            <a:fillRect/>
          </a:stretch>
        </p:blipFill>
        <p:spPr bwMode="auto">
          <a:xfrm>
            <a:off x="304800" y="228600"/>
            <a:ext cx="2603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04944/contributions/1672319/attachments/578552/796696/chep2015act.pdf" TargetMode="External"/><Relationship Id="rId4" Type="http://schemas.openxmlformats.org/officeDocument/2006/relationships/hyperlink" Target="https://indico.cern.ch/event/304944/contributions/1672645/attachments/578833/797024/ARC_Control_Tower_-_CHEP2015v5.pdf" TargetMode="External"/><Relationship Id="rId5" Type="http://schemas.openxmlformats.org/officeDocument/2006/relationships/hyperlink" Target="https://twiki.cern.ch/twiki/bin/view/AtlasComputing/ARCControlTower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opscience.iop.org/article/10.1088/1742-6596/664/6/062042/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voatlas403.cern.ch/data/aCTReport.html" TargetMode="External"/><Relationship Id="rId3" Type="http://schemas.openxmlformats.org/officeDocument/2006/relationships/hyperlink" Target="https://gitlab.cern.ch/arc/aC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5"/>
          <p:cNvSpPr>
            <a:spLocks noGrp="1"/>
          </p:cNvSpPr>
          <p:nvPr>
            <p:ph type="ctrTitle" sz="quarter"/>
          </p:nvPr>
        </p:nvSpPr>
        <p:spPr>
          <a:xfrm>
            <a:off x="1259632" y="3717032"/>
            <a:ext cx="6934200" cy="1512168"/>
          </a:xfrm>
        </p:spPr>
        <p:txBody>
          <a:bodyPr anchor="t">
            <a:normAutofit/>
          </a:bodyPr>
          <a:lstStyle/>
          <a:p>
            <a:pPr eaLnBrk="1" hangingPunct="1"/>
            <a:r>
              <a:rPr lang="nb-NO" dirty="0" smtClean="0">
                <a:solidFill>
                  <a:schemeClr val="tx1"/>
                </a:solidFill>
              </a:rPr>
              <a:t>David </a:t>
            </a:r>
            <a:r>
              <a:rPr lang="nb-NO" dirty="0" smtClean="0">
                <a:solidFill>
                  <a:schemeClr val="tx1"/>
                </a:solidFill>
              </a:rPr>
              <a:t>Cameron</a:t>
            </a:r>
            <a:endParaRPr lang="nb-NO" dirty="0"/>
          </a:p>
        </p:txBody>
      </p:sp>
      <p:sp>
        <p:nvSpPr>
          <p:cNvPr id="15363" name="Subtitle 6"/>
          <p:cNvSpPr>
            <a:spLocks noGrp="1"/>
          </p:cNvSpPr>
          <p:nvPr>
            <p:ph type="subTitle" sz="quarter" idx="1"/>
          </p:nvPr>
        </p:nvSpPr>
        <p:spPr>
          <a:xfrm>
            <a:off x="2153344" y="5445224"/>
            <a:ext cx="7315200" cy="1752600"/>
          </a:xfrm>
        </p:spPr>
        <p:txBody>
          <a:bodyPr/>
          <a:lstStyle/>
          <a:p>
            <a:pPr eaLnBrk="1" hangingPunct="1"/>
            <a:r>
              <a:rPr lang="nb-NO" sz="2400" dirty="0" smtClean="0">
                <a:latin typeface="Arial" charset="0"/>
                <a:ea typeface="Arial" charset="0"/>
                <a:cs typeface="Arial" charset="0"/>
              </a:rPr>
              <a:t>ARC Control </a:t>
            </a:r>
            <a:r>
              <a:rPr lang="nb-NO" sz="2400" dirty="0" smtClean="0">
                <a:latin typeface="Arial" charset="0"/>
                <a:ea typeface="Arial" charset="0"/>
                <a:cs typeface="Arial" charset="0"/>
              </a:rPr>
              <a:t>Tower</a:t>
            </a:r>
            <a:endParaRPr lang="nb-NO" sz="1800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aCT</a:t>
            </a:r>
            <a:r>
              <a:rPr lang="en-GB" dirty="0" smtClean="0"/>
              <a:t> and </a:t>
            </a:r>
            <a:r>
              <a:rPr lang="en-GB" dirty="0"/>
              <a:t>A</a:t>
            </a:r>
            <a:r>
              <a:rPr lang="en-GB" dirty="0" smtClean="0"/>
              <a:t>PF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aCT</a:t>
            </a:r>
            <a:r>
              <a:rPr lang="en-GB" dirty="0" smtClean="0"/>
              <a:t> can trivially reproduce APF functionality</a:t>
            </a:r>
          </a:p>
          <a:p>
            <a:pPr lvl="1"/>
            <a:r>
              <a:rPr lang="en-GB" dirty="0" smtClean="0"/>
              <a:t>With added knowledge on site status from site </a:t>
            </a:r>
            <a:r>
              <a:rPr lang="en-GB" dirty="0" err="1" smtClean="0"/>
              <a:t>infosys</a:t>
            </a:r>
            <a:r>
              <a:rPr lang="en-GB" dirty="0" smtClean="0"/>
              <a:t> (</a:t>
            </a:r>
            <a:r>
              <a:rPr lang="en-GB" dirty="0" err="1" smtClean="0"/>
              <a:t>eg</a:t>
            </a:r>
            <a:r>
              <a:rPr lang="en-GB" dirty="0" smtClean="0"/>
              <a:t> free slots)</a:t>
            </a:r>
          </a:p>
          <a:p>
            <a:pPr lvl="1"/>
            <a:r>
              <a:rPr lang="en-GB" dirty="0" smtClean="0"/>
              <a:t>Pilots can be submitted based on what’s really waiting in panda</a:t>
            </a:r>
          </a:p>
          <a:p>
            <a:pPr lvl="1"/>
            <a:r>
              <a:rPr lang="en-GB" dirty="0" smtClean="0"/>
              <a:t>Using a flexible </a:t>
            </a:r>
            <a:r>
              <a:rPr lang="en-GB" dirty="0" err="1" smtClean="0"/>
              <a:t>stateful</a:t>
            </a:r>
            <a:r>
              <a:rPr lang="en-GB" dirty="0" smtClean="0"/>
              <a:t> DB instead of Condor state machine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10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47522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plans /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We see no technical limitation in serving all ATLAS jobs with </a:t>
            </a:r>
            <a:r>
              <a:rPr lang="en-GB" dirty="0" err="1" smtClean="0"/>
              <a:t>aCT</a:t>
            </a:r>
            <a:endParaRPr lang="en-GB" dirty="0" smtClean="0"/>
          </a:p>
          <a:p>
            <a:r>
              <a:rPr lang="en-GB" dirty="0" err="1" smtClean="0"/>
              <a:t>aCT</a:t>
            </a:r>
            <a:r>
              <a:rPr lang="en-GB" dirty="0" smtClean="0"/>
              <a:t> is actively developed and closely integrated with ADC</a:t>
            </a:r>
          </a:p>
          <a:p>
            <a:r>
              <a:rPr lang="en-GB" dirty="0" smtClean="0"/>
              <a:t>If ATLAS wishes to expand use of </a:t>
            </a:r>
            <a:r>
              <a:rPr lang="en-GB" dirty="0" err="1" smtClean="0"/>
              <a:t>aCT</a:t>
            </a:r>
            <a:r>
              <a:rPr lang="en-GB" dirty="0" smtClean="0"/>
              <a:t> then we will commit to integrating other CEs (</a:t>
            </a:r>
            <a:r>
              <a:rPr lang="en-GB" dirty="0" err="1" smtClean="0"/>
              <a:t>eg</a:t>
            </a:r>
            <a:r>
              <a:rPr lang="en-GB" dirty="0" smtClean="0"/>
              <a:t> </a:t>
            </a:r>
            <a:r>
              <a:rPr lang="en-GB" dirty="0" err="1" smtClean="0"/>
              <a:t>HTCondor</a:t>
            </a:r>
            <a:r>
              <a:rPr lang="en-GB" dirty="0" smtClean="0"/>
              <a:t>)</a:t>
            </a:r>
          </a:p>
          <a:p>
            <a:r>
              <a:rPr lang="en-GB" dirty="0" smtClean="0"/>
              <a:t>Is late-binding really an issue?</a:t>
            </a:r>
          </a:p>
          <a:p>
            <a:pPr lvl="1"/>
            <a:r>
              <a:rPr lang="en-GB" dirty="0" smtClean="0"/>
              <a:t>Only if the site is not good enough – with a reliable high-throughput site delay should be minimal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he Grid always has intrinsic latencies (multiple systems interacting, </a:t>
            </a:r>
            <a:r>
              <a:rPr lang="en-GB" dirty="0" err="1" smtClean="0"/>
              <a:t>crons</a:t>
            </a:r>
            <a:r>
              <a:rPr lang="en-GB" dirty="0" smtClean="0"/>
              <a:t>, messaging, data transfer) so late-binding doesn’t solve everything</a:t>
            </a:r>
          </a:p>
          <a:p>
            <a:pPr lvl="1"/>
            <a:r>
              <a:rPr lang="en-GB" dirty="0" smtClean="0"/>
              <a:t>Perhaps the Grid itself is unsuitable for the highest-</a:t>
            </a:r>
            <a:r>
              <a:rPr lang="en-GB" dirty="0" err="1" smtClean="0"/>
              <a:t>prioirity</a:t>
            </a:r>
            <a:r>
              <a:rPr lang="en-GB" dirty="0" smtClean="0"/>
              <a:t> tasks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51397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CHEP papers:</a:t>
            </a:r>
          </a:p>
          <a:p>
            <a:pPr lvl="1"/>
            <a:r>
              <a:rPr lang="en-US" dirty="0">
                <a:hlinkClick r:id="rId2"/>
              </a:rPr>
              <a:t>http://iopscience.iop.org/article/10.1088/1742-6596/664/6/062042/</a:t>
            </a:r>
            <a:r>
              <a:rPr lang="en-US" dirty="0" smtClean="0">
                <a:hlinkClick r:id="rId2"/>
              </a:rPr>
              <a:t>pdf</a:t>
            </a:r>
            <a:endParaRPr lang="en-US" dirty="0" smtClean="0"/>
          </a:p>
          <a:p>
            <a:pPr lvl="1"/>
            <a:r>
              <a:rPr lang="en-US" dirty="0">
                <a:hlinkClick r:id="rId2"/>
              </a:rPr>
              <a:t>http://iopscience.iop.org/article/10.1088/1742-6596/664/6/062042/</a:t>
            </a:r>
            <a:r>
              <a:rPr lang="en-US" dirty="0" smtClean="0">
                <a:hlinkClick r:id="rId2"/>
              </a:rPr>
              <a:t>pdf</a:t>
            </a:r>
            <a:endParaRPr lang="en-US" dirty="0" smtClean="0"/>
          </a:p>
          <a:p>
            <a:r>
              <a:rPr lang="en-US" dirty="0" smtClean="0"/>
              <a:t>CHEP talks:</a:t>
            </a:r>
          </a:p>
          <a:p>
            <a:pPr lvl="1"/>
            <a:r>
              <a:rPr lang="en-US" dirty="0">
                <a:hlinkClick r:id="rId3"/>
              </a:rPr>
              <a:t>https://indico.cern.ch/event/304944/contributions/1672319/attachments/578552/796696/</a:t>
            </a:r>
            <a:r>
              <a:rPr lang="en-US" dirty="0" smtClean="0">
                <a:hlinkClick r:id="rId3"/>
              </a:rPr>
              <a:t>chep2015act.pdf</a:t>
            </a:r>
            <a:endParaRPr lang="en-US" dirty="0" smtClean="0"/>
          </a:p>
          <a:p>
            <a:pPr lvl="1"/>
            <a:r>
              <a:rPr lang="en-US" dirty="0">
                <a:hlinkClick r:id="rId4"/>
              </a:rPr>
              <a:t>https://indico.cern.ch/event/304944/contributions/1672645/attachments/578833/797024/ARC_Control_Tower_-_CHEP2015v5.</a:t>
            </a:r>
            <a:r>
              <a:rPr lang="en-US" dirty="0" smtClean="0">
                <a:hlinkClick r:id="rId4"/>
              </a:rPr>
              <a:t>pdf</a:t>
            </a:r>
            <a:endParaRPr lang="en-US" dirty="0" smtClean="0"/>
          </a:p>
          <a:p>
            <a:r>
              <a:rPr lang="en-GB" dirty="0" smtClean="0"/>
              <a:t>Operations </a:t>
            </a:r>
            <a:r>
              <a:rPr lang="en-GB" dirty="0" err="1" smtClean="0"/>
              <a:t>twiki</a:t>
            </a:r>
            <a:r>
              <a:rPr lang="en-GB" dirty="0" smtClean="0"/>
              <a:t>:</a:t>
            </a:r>
          </a:p>
          <a:p>
            <a:pPr lvl="1"/>
            <a:r>
              <a:rPr lang="en-GB" dirty="0">
                <a:hlinkClick r:id="rId5"/>
              </a:rPr>
              <a:t>https://twiki.cern.ch/twiki/bin/view/AtlasComputing/</a:t>
            </a:r>
            <a:r>
              <a:rPr lang="en-GB" dirty="0" smtClean="0">
                <a:hlinkClick r:id="rId5"/>
              </a:rPr>
              <a:t>ARCControlTower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12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79766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 for ARC Control Tower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The pilot model does not work well for NDGF</a:t>
            </a:r>
          </a:p>
          <a:p>
            <a:pPr lvl="1"/>
            <a:r>
              <a:rPr lang="en-GB" sz="1600" dirty="0" smtClean="0"/>
              <a:t>Requires middleware on the WN, outbound connectivity, synchronous data-staging</a:t>
            </a:r>
          </a:p>
          <a:p>
            <a:r>
              <a:rPr lang="en-GB" sz="1800" dirty="0" smtClean="0"/>
              <a:t>Put a service in between Panda and ARC CE</a:t>
            </a:r>
          </a:p>
          <a:p>
            <a:pPr lvl="1"/>
            <a:r>
              <a:rPr lang="en-GB" sz="1600" dirty="0" smtClean="0"/>
              <a:t>A “fake fat pilot” pulling jobs, sending them to ARC and dealing with communication with Panda</a:t>
            </a:r>
          </a:p>
          <a:p>
            <a:pPr lvl="1"/>
            <a:r>
              <a:rPr lang="en-GB" sz="1600" dirty="0" smtClean="0"/>
              <a:t>Started as ATLAS-specific project, now generic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2</a:t>
            </a:fld>
            <a:endParaRPr lang="nb-N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4077072"/>
            <a:ext cx="4098156" cy="236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48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aCT</a:t>
            </a:r>
            <a:r>
              <a:rPr lang="en-GB" dirty="0" smtClean="0"/>
              <a:t> “</a:t>
            </a:r>
            <a:r>
              <a:rPr lang="en-GB" dirty="0" err="1" smtClean="0"/>
              <a:t>Truepilot</a:t>
            </a:r>
            <a:r>
              <a:rPr lang="en-GB" dirty="0" smtClean="0"/>
              <a:t>” mode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err="1" smtClean="0"/>
              <a:t>aCT</a:t>
            </a:r>
            <a:r>
              <a:rPr lang="en-GB" sz="2000" dirty="0" smtClean="0"/>
              <a:t> has expanded outside </a:t>
            </a:r>
            <a:r>
              <a:rPr lang="en-GB" sz="2000" dirty="0" err="1" smtClean="0"/>
              <a:t>NorduGrid</a:t>
            </a:r>
            <a:endParaRPr lang="en-GB" sz="2000" dirty="0" smtClean="0"/>
          </a:p>
          <a:p>
            <a:r>
              <a:rPr lang="en-GB" sz="2000" dirty="0" smtClean="0"/>
              <a:t>For </a:t>
            </a:r>
            <a:r>
              <a:rPr lang="en-GB" sz="2000" dirty="0" smtClean="0"/>
              <a:t>sites running ARC CE who do not need the full “native” mode with staging </a:t>
            </a:r>
            <a:r>
              <a:rPr lang="en-GB" sz="2000" dirty="0" err="1" smtClean="0"/>
              <a:t>etc</a:t>
            </a:r>
            <a:r>
              <a:rPr lang="en-GB" sz="2000" dirty="0" smtClean="0"/>
              <a:t> we provide </a:t>
            </a:r>
            <a:r>
              <a:rPr lang="en-GB" sz="2000" dirty="0" err="1" smtClean="0"/>
              <a:t>truepilot</a:t>
            </a:r>
            <a:r>
              <a:rPr lang="en-GB" sz="2000" dirty="0" smtClean="0"/>
              <a:t> mode</a:t>
            </a:r>
          </a:p>
          <a:p>
            <a:pPr lvl="1"/>
            <a:r>
              <a:rPr lang="en-GB" sz="1600" dirty="0" smtClean="0"/>
              <a:t>Non-</a:t>
            </a:r>
            <a:r>
              <a:rPr lang="en-GB" sz="1600" dirty="0" err="1" smtClean="0"/>
              <a:t>NorduGrid</a:t>
            </a:r>
            <a:r>
              <a:rPr lang="en-GB" sz="1600" dirty="0" smtClean="0"/>
              <a:t> sites who use ARC as a drop-in replacement for CREAM</a:t>
            </a:r>
            <a:endParaRPr lang="en-GB" sz="1600" dirty="0" smtClean="0"/>
          </a:p>
          <a:p>
            <a:r>
              <a:rPr lang="en-GB" sz="2000" dirty="0" err="1"/>
              <a:t>aCT</a:t>
            </a:r>
            <a:r>
              <a:rPr lang="en-GB" sz="2000" dirty="0"/>
              <a:t> fetches the payload and submits it to the ARC-CE</a:t>
            </a:r>
          </a:p>
          <a:p>
            <a:r>
              <a:rPr lang="en-GB" sz="2000" dirty="0"/>
              <a:t>ARC-CE submits the batch job with predefined </a:t>
            </a:r>
            <a:r>
              <a:rPr lang="en-GB" sz="2000" dirty="0" smtClean="0"/>
              <a:t>payload, requirements and priority</a:t>
            </a:r>
            <a:endParaRPr lang="en-GB" sz="2000" dirty="0"/>
          </a:p>
          <a:p>
            <a:r>
              <a:rPr lang="en-GB" sz="2000" dirty="0"/>
              <a:t>Pilot on the worker node does the same as on the conventional pilot sites, but skips the fetching </a:t>
            </a:r>
            <a:r>
              <a:rPr lang="en-GB" sz="2000" dirty="0" smtClean="0"/>
              <a:t>of </a:t>
            </a:r>
            <a:r>
              <a:rPr lang="en-GB" sz="2000" dirty="0"/>
              <a:t>payload from </a:t>
            </a:r>
            <a:r>
              <a:rPr lang="en-GB" sz="2000" dirty="0" err="1" smtClean="0"/>
              <a:t>PanDA</a:t>
            </a:r>
            <a:endParaRPr lang="en-GB" sz="2000" dirty="0" smtClean="0"/>
          </a:p>
          <a:p>
            <a:r>
              <a:rPr lang="en-GB" sz="2000" dirty="0" err="1" smtClean="0"/>
              <a:t>aCT</a:t>
            </a:r>
            <a:r>
              <a:rPr lang="en-GB" sz="2000" dirty="0" smtClean="0"/>
              <a:t> sends heartbeats to Panda up until job is running, then leaves it to pilot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3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16915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4</a:t>
            </a:fld>
            <a:endParaRPr lang="nb-NO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715101"/>
            <a:ext cx="7956376" cy="57382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80112" y="1268760"/>
            <a:ext cx="22563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Filipcic</a:t>
            </a:r>
            <a:r>
              <a:rPr lang="en-GB" sz="1600" dirty="0" smtClean="0"/>
              <a:t>, CHEP 2015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37067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5</a:t>
            </a:fld>
            <a:endParaRPr lang="nb-N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56" y="764704"/>
            <a:ext cx="8072908" cy="56578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44208" y="1916832"/>
            <a:ext cx="22563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Filipcic</a:t>
            </a:r>
            <a:r>
              <a:rPr lang="en-GB" sz="1600" dirty="0" smtClean="0"/>
              <a:t>, CHEP 2015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88599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 bwMode="auto">
          <a:xfrm>
            <a:off x="3610425" y="2132857"/>
            <a:ext cx="1899979" cy="200531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CERN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4024235" y="4399454"/>
            <a:ext cx="1699893" cy="181954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Site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6884960" y="3883246"/>
            <a:ext cx="1699893" cy="2450531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Site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6156176" y="2420888"/>
            <a:ext cx="2497115" cy="125043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CERN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196328" y="3858789"/>
            <a:ext cx="1699893" cy="2450531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Site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67544" y="2396431"/>
            <a:ext cx="2497115" cy="125043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CERN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76672"/>
            <a:ext cx="7696200" cy="1143000"/>
          </a:xfrm>
        </p:spPr>
        <p:txBody>
          <a:bodyPr/>
          <a:lstStyle/>
          <a:p>
            <a:r>
              <a:rPr lang="en-GB" dirty="0" smtClean="0"/>
              <a:t>Summary of </a:t>
            </a:r>
            <a:r>
              <a:rPr lang="en-GB" dirty="0" err="1" smtClean="0"/>
              <a:t>aCT</a:t>
            </a:r>
            <a:r>
              <a:rPr lang="en-GB" dirty="0" smtClean="0"/>
              <a:t>/ARC modes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6</a:t>
            </a:fld>
            <a:endParaRPr lang="nb-NO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1433820" y="2857118"/>
            <a:ext cx="1074846" cy="427780"/>
          </a:xfrm>
          <a:prstGeom prst="round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Panda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433820" y="4039775"/>
            <a:ext cx="1074846" cy="427780"/>
          </a:xfrm>
          <a:prstGeom prst="round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ARC CE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1433820" y="5290212"/>
            <a:ext cx="1074846" cy="42778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WN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Can 9"/>
          <p:cNvSpPr/>
          <p:nvPr/>
        </p:nvSpPr>
        <p:spPr bwMode="auto">
          <a:xfrm>
            <a:off x="323528" y="5206964"/>
            <a:ext cx="748911" cy="594276"/>
          </a:xfrm>
          <a:prstGeom prst="can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Data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62160" y="2824575"/>
            <a:ext cx="528895" cy="510046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APF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12" name="Straight Arrow Connector 11"/>
          <p:cNvCxnSpPr>
            <a:stCxn id="11" idx="2"/>
            <a:endCxn id="8" idx="1"/>
          </p:cNvCxnSpPr>
          <p:nvPr/>
        </p:nvCxnSpPr>
        <p:spPr bwMode="auto">
          <a:xfrm>
            <a:off x="826607" y="3334621"/>
            <a:ext cx="607213" cy="91904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8" idx="2"/>
            <a:endCxn id="9" idx="0"/>
          </p:cNvCxnSpPr>
          <p:nvPr/>
        </p:nvCxnSpPr>
        <p:spPr bwMode="auto">
          <a:xfrm>
            <a:off x="1971243" y="4467555"/>
            <a:ext cx="0" cy="82265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0" idx="4"/>
            <a:endCxn id="9" idx="1"/>
          </p:cNvCxnSpPr>
          <p:nvPr/>
        </p:nvCxnSpPr>
        <p:spPr bwMode="auto">
          <a:xfrm>
            <a:off x="1072439" y="5504102"/>
            <a:ext cx="361381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2508666" y="5061831"/>
            <a:ext cx="282283" cy="44227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2790948" y="3284898"/>
            <a:ext cx="0" cy="18098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Arrow Connector 16"/>
          <p:cNvCxnSpPr>
            <a:endCxn id="7" idx="3"/>
          </p:cNvCxnSpPr>
          <p:nvPr/>
        </p:nvCxnSpPr>
        <p:spPr bwMode="auto">
          <a:xfrm flipH="1" flipV="1">
            <a:off x="2508666" y="3071008"/>
            <a:ext cx="282283" cy="19780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592" y="4952653"/>
            <a:ext cx="335575" cy="50862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04191" y="3708140"/>
            <a:ext cx="414432" cy="383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pilot</a:t>
            </a:r>
            <a:endParaRPr lang="en-GB" dirty="0"/>
          </a:p>
        </p:txBody>
      </p:sp>
      <p:sp>
        <p:nvSpPr>
          <p:cNvPr id="22" name="Rounded Rectangle 21"/>
          <p:cNvSpPr/>
          <p:nvPr/>
        </p:nvSpPr>
        <p:spPr bwMode="auto">
          <a:xfrm>
            <a:off x="4217111" y="2396106"/>
            <a:ext cx="1074846" cy="427780"/>
          </a:xfrm>
          <a:prstGeom prst="round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Panda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4217111" y="4515610"/>
            <a:ext cx="1074846" cy="427780"/>
          </a:xfrm>
          <a:prstGeom prst="round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ARC CE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4217111" y="5617966"/>
            <a:ext cx="1074846" cy="42778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WN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4217111" y="3562311"/>
            <a:ext cx="1074846" cy="427780"/>
          </a:xfrm>
          <a:prstGeom prst="round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aCT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6" name="Can 25"/>
          <p:cNvSpPr/>
          <p:nvPr/>
        </p:nvSpPr>
        <p:spPr bwMode="auto">
          <a:xfrm>
            <a:off x="3059833" y="4432360"/>
            <a:ext cx="734632" cy="594276"/>
          </a:xfrm>
          <a:prstGeom prst="can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Data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27" name="Straight Arrow Connector 26"/>
          <p:cNvCxnSpPr>
            <a:stCxn id="26" idx="4"/>
            <a:endCxn id="23" idx="1"/>
          </p:cNvCxnSpPr>
          <p:nvPr/>
        </p:nvCxnSpPr>
        <p:spPr bwMode="auto">
          <a:xfrm>
            <a:off x="3794465" y="4729498"/>
            <a:ext cx="422646" cy="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5" idx="0"/>
            <a:endCxn id="22" idx="2"/>
          </p:cNvCxnSpPr>
          <p:nvPr/>
        </p:nvCxnSpPr>
        <p:spPr bwMode="auto">
          <a:xfrm flipV="1">
            <a:off x="4754534" y="2823887"/>
            <a:ext cx="0" cy="7384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stCxn id="25" idx="2"/>
            <a:endCxn id="23" idx="0"/>
          </p:cNvCxnSpPr>
          <p:nvPr/>
        </p:nvCxnSpPr>
        <p:spPr bwMode="auto">
          <a:xfrm>
            <a:off x="4754534" y="3990091"/>
            <a:ext cx="0" cy="52551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stCxn id="23" idx="2"/>
            <a:endCxn id="24" idx="0"/>
          </p:cNvCxnSpPr>
          <p:nvPr/>
        </p:nvCxnSpPr>
        <p:spPr bwMode="auto">
          <a:xfrm>
            <a:off x="4754534" y="4943390"/>
            <a:ext cx="0" cy="6745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323" y="3230741"/>
            <a:ext cx="335575" cy="508622"/>
          </a:xfrm>
          <a:prstGeom prst="rect">
            <a:avLst/>
          </a:prstGeom>
        </p:spPr>
      </p:pic>
      <p:sp>
        <p:nvSpPr>
          <p:cNvPr id="34" name="Heart 33"/>
          <p:cNvSpPr/>
          <p:nvPr/>
        </p:nvSpPr>
        <p:spPr bwMode="auto">
          <a:xfrm>
            <a:off x="2836092" y="3927826"/>
            <a:ext cx="318843" cy="414224"/>
          </a:xfrm>
          <a:prstGeom prst="hear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5" name="Heart 34"/>
          <p:cNvSpPr/>
          <p:nvPr/>
        </p:nvSpPr>
        <p:spPr bwMode="auto">
          <a:xfrm>
            <a:off x="4293660" y="2961304"/>
            <a:ext cx="318843" cy="414224"/>
          </a:xfrm>
          <a:prstGeom prst="hear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9" name="Rounded Rectangle 38"/>
          <p:cNvSpPr/>
          <p:nvPr/>
        </p:nvSpPr>
        <p:spPr bwMode="auto">
          <a:xfrm>
            <a:off x="7236296" y="2852936"/>
            <a:ext cx="1074846" cy="427780"/>
          </a:xfrm>
          <a:prstGeom prst="round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Panda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0" name="Rounded Rectangle 39"/>
          <p:cNvSpPr/>
          <p:nvPr/>
        </p:nvSpPr>
        <p:spPr bwMode="auto">
          <a:xfrm>
            <a:off x="7122452" y="4064232"/>
            <a:ext cx="1074846" cy="427780"/>
          </a:xfrm>
          <a:prstGeom prst="round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ARC CE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>
            <a:off x="7122452" y="5314669"/>
            <a:ext cx="1074846" cy="42778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WN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2" name="Can 41"/>
          <p:cNvSpPr/>
          <p:nvPr/>
        </p:nvSpPr>
        <p:spPr bwMode="auto">
          <a:xfrm>
            <a:off x="6012160" y="5231421"/>
            <a:ext cx="748911" cy="594276"/>
          </a:xfrm>
          <a:prstGeom prst="can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Data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44" name="Straight Arrow Connector 43"/>
          <p:cNvCxnSpPr>
            <a:endCxn id="39" idx="1"/>
          </p:cNvCxnSpPr>
          <p:nvPr/>
        </p:nvCxnSpPr>
        <p:spPr bwMode="auto">
          <a:xfrm flipV="1">
            <a:off x="6893531" y="3066826"/>
            <a:ext cx="342765" cy="859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stCxn id="40" idx="2"/>
            <a:endCxn id="41" idx="0"/>
          </p:cNvCxnSpPr>
          <p:nvPr/>
        </p:nvCxnSpPr>
        <p:spPr bwMode="auto">
          <a:xfrm>
            <a:off x="7659875" y="4492012"/>
            <a:ext cx="0" cy="82265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42" idx="4"/>
            <a:endCxn id="41" idx="1"/>
          </p:cNvCxnSpPr>
          <p:nvPr/>
        </p:nvCxnSpPr>
        <p:spPr bwMode="auto">
          <a:xfrm>
            <a:off x="6761071" y="5528559"/>
            <a:ext cx="361381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47" name="Straight Connector 46"/>
          <p:cNvCxnSpPr>
            <a:endCxn id="52" idx="3"/>
          </p:cNvCxnSpPr>
          <p:nvPr/>
        </p:nvCxnSpPr>
        <p:spPr bwMode="auto">
          <a:xfrm flipV="1">
            <a:off x="8197298" y="5108512"/>
            <a:ext cx="387555" cy="4200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 flipV="1">
            <a:off x="8604448" y="3284984"/>
            <a:ext cx="0" cy="18098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Arrow Connector 48"/>
          <p:cNvCxnSpPr>
            <a:endCxn id="39" idx="3"/>
          </p:cNvCxnSpPr>
          <p:nvPr/>
        </p:nvCxnSpPr>
        <p:spPr bwMode="auto">
          <a:xfrm flipH="1" flipV="1">
            <a:off x="8311142" y="3066826"/>
            <a:ext cx="282283" cy="19780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0" name="Picture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2224" y="4977110"/>
            <a:ext cx="335575" cy="508622"/>
          </a:xfrm>
          <a:prstGeom prst="rect">
            <a:avLst/>
          </a:prstGeom>
        </p:spPr>
      </p:pic>
      <p:sp>
        <p:nvSpPr>
          <p:cNvPr id="54" name="Heart 53"/>
          <p:cNvSpPr/>
          <p:nvPr/>
        </p:nvSpPr>
        <p:spPr bwMode="auto">
          <a:xfrm>
            <a:off x="8524724" y="3952283"/>
            <a:ext cx="318843" cy="414224"/>
          </a:xfrm>
          <a:prstGeom prst="hear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59" name="Straight Arrow Connector 58"/>
          <p:cNvCxnSpPr/>
          <p:nvPr/>
        </p:nvCxnSpPr>
        <p:spPr bwMode="auto">
          <a:xfrm>
            <a:off x="6516216" y="3284984"/>
            <a:ext cx="607213" cy="91904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1331640" y="1628800"/>
            <a:ext cx="9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 APF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3779912" y="1628800"/>
            <a:ext cx="1652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 </a:t>
            </a:r>
            <a:r>
              <a:rPr lang="en-GB" dirty="0" err="1" smtClean="0"/>
              <a:t>NorduGrid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6516216" y="1628800"/>
            <a:ext cx="2004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3. </a:t>
            </a:r>
            <a:r>
              <a:rPr lang="en-GB" dirty="0" err="1" smtClean="0"/>
              <a:t>aCT</a:t>
            </a:r>
            <a:r>
              <a:rPr lang="en-GB" dirty="0" smtClean="0"/>
              <a:t> </a:t>
            </a:r>
            <a:r>
              <a:rPr lang="en-GB" dirty="0" err="1" smtClean="0"/>
              <a:t>Truepilot</a:t>
            </a:r>
            <a:endParaRPr lang="en-GB" dirty="0"/>
          </a:p>
        </p:txBody>
      </p:sp>
      <p:sp>
        <p:nvSpPr>
          <p:cNvPr id="67" name="Rounded Rectangle 66"/>
          <p:cNvSpPr/>
          <p:nvPr/>
        </p:nvSpPr>
        <p:spPr bwMode="auto">
          <a:xfrm>
            <a:off x="6300192" y="2852936"/>
            <a:ext cx="642798" cy="432048"/>
          </a:xfrm>
          <a:prstGeom prst="round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aCT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39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 experience: NDGF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“We </a:t>
            </a:r>
            <a:r>
              <a:rPr lang="en-GB" dirty="0"/>
              <a:t>at </a:t>
            </a:r>
            <a:r>
              <a:rPr lang="en-GB" dirty="0" smtClean="0"/>
              <a:t>NDGF</a:t>
            </a:r>
            <a:r>
              <a:rPr lang="en-GB" dirty="0"/>
              <a:t> would like to express our satisfaction with </a:t>
            </a:r>
            <a:r>
              <a:rPr lang="en-GB" dirty="0" err="1"/>
              <a:t>aCT</a:t>
            </a:r>
            <a:r>
              <a:rPr lang="en-GB" dirty="0"/>
              <a:t>, and since we are </a:t>
            </a:r>
            <a:r>
              <a:rPr lang="en-GB" dirty="0" smtClean="0"/>
              <a:t>a</a:t>
            </a:r>
            <a:r>
              <a:rPr lang="en-GB" dirty="0"/>
              <a:t> time-shared resource, we don't like late binding in </a:t>
            </a:r>
            <a:r>
              <a:rPr lang="en-GB" dirty="0" smtClean="0"/>
              <a:t>general”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38795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 Experience: LRZ (Munich)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“</a:t>
            </a:r>
            <a:r>
              <a:rPr lang="en-GB" dirty="0" err="1"/>
              <a:t>aCT</a:t>
            </a:r>
            <a:r>
              <a:rPr lang="en-GB" dirty="0"/>
              <a:t> allows us to have a single </a:t>
            </a:r>
            <a:r>
              <a:rPr lang="en-GB" dirty="0" err="1"/>
              <a:t>pqueue</a:t>
            </a:r>
            <a:r>
              <a:rPr lang="en-GB" dirty="0"/>
              <a:t>, safe in the knowledge that only jobs that need more memory will reserve </a:t>
            </a:r>
            <a:r>
              <a:rPr lang="en-GB" dirty="0" smtClean="0"/>
              <a:t>it”</a:t>
            </a:r>
          </a:p>
          <a:p>
            <a:r>
              <a:rPr lang="en-GB" dirty="0" smtClean="0"/>
              <a:t>“</a:t>
            </a:r>
            <a:r>
              <a:rPr lang="en-GB" dirty="0"/>
              <a:t>Also the </a:t>
            </a:r>
            <a:r>
              <a:rPr lang="en-GB" dirty="0" err="1"/>
              <a:t>walltime</a:t>
            </a:r>
            <a:r>
              <a:rPr lang="en-GB" dirty="0"/>
              <a:t> limit is set per job, so run away jobs will not use some high default, like 96hrs</a:t>
            </a:r>
            <a:r>
              <a:rPr lang="en-GB" dirty="0" smtClean="0"/>
              <a:t>.”</a:t>
            </a:r>
          </a:p>
          <a:p>
            <a:r>
              <a:rPr lang="en-GB" dirty="0" smtClean="0"/>
              <a:t>“</a:t>
            </a:r>
            <a:r>
              <a:rPr lang="en-GB" dirty="0"/>
              <a:t>On the HPC-side we cannot run without </a:t>
            </a:r>
            <a:r>
              <a:rPr lang="en-GB" dirty="0" err="1"/>
              <a:t>aCT</a:t>
            </a:r>
            <a:r>
              <a:rPr lang="en-GB" dirty="0"/>
              <a:t>, for data i/o and lack of outbound </a:t>
            </a:r>
            <a:r>
              <a:rPr lang="en-GB" dirty="0" smtClean="0"/>
              <a:t>IP”</a:t>
            </a:r>
          </a:p>
          <a:p>
            <a:r>
              <a:rPr lang="en-GB" dirty="0" smtClean="0"/>
              <a:t>“</a:t>
            </a:r>
            <a:r>
              <a:rPr lang="en-GB" dirty="0"/>
              <a:t>The latencies from not having pull pilots are rarely noticeable, but for example I would not force an urgent task to LRZ if I am looking at the minute level for a result. Having the priority respected in the BS is </a:t>
            </a:r>
            <a:r>
              <a:rPr lang="en-GB" dirty="0" smtClean="0"/>
              <a:t>important”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8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04209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aCT</a:t>
            </a:r>
            <a:r>
              <a:rPr lang="en-GB" dirty="0" smtClean="0"/>
              <a:t> service and 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4</a:t>
            </a:r>
            <a:r>
              <a:rPr lang="en-GB" sz="2000" dirty="0" smtClean="0"/>
              <a:t> machines at CERN</a:t>
            </a:r>
          </a:p>
          <a:p>
            <a:pPr lvl="1"/>
            <a:r>
              <a:rPr lang="en-GB" sz="1800" dirty="0" smtClean="0"/>
              <a:t>2 prod: large physical machines, one master, one hot spare</a:t>
            </a:r>
          </a:p>
          <a:p>
            <a:pPr lvl="1"/>
            <a:r>
              <a:rPr lang="en-GB" sz="1800" dirty="0" smtClean="0"/>
              <a:t>2 </a:t>
            </a:r>
            <a:r>
              <a:rPr lang="en-GB" sz="1800" dirty="0" err="1" smtClean="0"/>
              <a:t>dev</a:t>
            </a:r>
            <a:r>
              <a:rPr lang="en-GB" sz="1800" dirty="0" smtClean="0"/>
              <a:t>: VMs, </a:t>
            </a:r>
            <a:r>
              <a:rPr lang="en-GB" sz="1800" dirty="0" smtClean="0"/>
              <a:t>for development and testing</a:t>
            </a:r>
            <a:endParaRPr lang="en-GB" sz="1800" dirty="0" smtClean="0"/>
          </a:p>
          <a:p>
            <a:r>
              <a:rPr lang="en-GB" sz="2000" dirty="0" smtClean="0"/>
              <a:t>Databases:</a:t>
            </a:r>
          </a:p>
          <a:p>
            <a:pPr lvl="1"/>
            <a:r>
              <a:rPr lang="en-GB" sz="1800" dirty="0" smtClean="0"/>
              <a:t>Prod machines: MySQL </a:t>
            </a:r>
            <a:r>
              <a:rPr lang="en-GB" sz="1800" dirty="0" smtClean="0"/>
              <a:t>DB on demand service from CERN IT</a:t>
            </a:r>
            <a:endParaRPr lang="en-GB" sz="1800" dirty="0" smtClean="0"/>
          </a:p>
          <a:p>
            <a:pPr lvl="1"/>
            <a:r>
              <a:rPr lang="en-GB" sz="1800" dirty="0" err="1" smtClean="0"/>
              <a:t>Dev</a:t>
            </a:r>
            <a:r>
              <a:rPr lang="en-GB" sz="1800" dirty="0" smtClean="0"/>
              <a:t> machines: local MySQL</a:t>
            </a:r>
          </a:p>
          <a:p>
            <a:r>
              <a:rPr lang="en-GB" sz="2000" dirty="0" smtClean="0"/>
              <a:t>Serving ~</a:t>
            </a:r>
            <a:r>
              <a:rPr lang="en-GB" sz="2000" dirty="0" smtClean="0"/>
              <a:t>15% </a:t>
            </a:r>
            <a:r>
              <a:rPr lang="en-GB" sz="2000" dirty="0" smtClean="0"/>
              <a:t>of all ATLAS jobs:</a:t>
            </a:r>
          </a:p>
          <a:p>
            <a:pPr lvl="1"/>
            <a:r>
              <a:rPr lang="en-GB" sz="1800" dirty="0" smtClean="0"/>
              <a:t>ND, DE T2s, RAL, TW, BOINC, </a:t>
            </a:r>
            <a:r>
              <a:rPr lang="is-IS" sz="1800" dirty="0" smtClean="0"/>
              <a:t>…</a:t>
            </a:r>
          </a:p>
          <a:p>
            <a:r>
              <a:rPr lang="is-IS" sz="2000" dirty="0" smtClean="0"/>
              <a:t>Very basic monitoring:</a:t>
            </a:r>
          </a:p>
          <a:p>
            <a:pPr lvl="1"/>
            <a:r>
              <a:rPr lang="en-US" sz="1800" dirty="0">
                <a:hlinkClick r:id="rId2"/>
              </a:rPr>
              <a:t>https://voatlas403.cern.ch/data/</a:t>
            </a:r>
            <a:r>
              <a:rPr lang="en-US" sz="1800" dirty="0" smtClean="0">
                <a:hlinkClick r:id="rId2"/>
              </a:rPr>
              <a:t>aCTReport.html</a:t>
            </a:r>
            <a:endParaRPr lang="en-US" sz="1800" dirty="0" smtClean="0"/>
          </a:p>
          <a:p>
            <a:r>
              <a:rPr lang="en-GB" sz="2000" dirty="0" smtClean="0"/>
              <a:t>Source </a:t>
            </a:r>
            <a:r>
              <a:rPr lang="en-GB" sz="2000" dirty="0" smtClean="0"/>
              <a:t>code (5k lines of python): </a:t>
            </a:r>
            <a:r>
              <a:rPr lang="en-GB" sz="2000" dirty="0">
                <a:hlinkClick r:id="rId3"/>
              </a:rPr>
              <a:t>https://gitlab.cern.ch/arc/</a:t>
            </a:r>
            <a:r>
              <a:rPr lang="en-GB" sz="2000" dirty="0" smtClean="0">
                <a:hlinkClick r:id="rId3"/>
              </a:rPr>
              <a:t>aCT</a:t>
            </a:r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Cameron</a:t>
            </a:r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ADC TIM, CERN, 15 June 2016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171B4-E613-ED44-9F82-F4C8D4105A6C}" type="slidenum">
              <a:rPr lang="nb-NO" smtClean="0"/>
              <a:pPr>
                <a:defRPr/>
              </a:pPr>
              <a:t>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05662471"/>
      </p:ext>
    </p:extLst>
  </p:cSld>
  <p:clrMapOvr>
    <a:masterClrMapping/>
  </p:clrMapOvr>
</p:sld>
</file>

<file path=ppt/theme/theme1.xml><?xml version="1.0" encoding="utf-8"?>
<a:theme xmlns:a="http://schemas.openxmlformats.org/drawingml/2006/main" name="atlasathome chep 15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65117</TotalTime>
  <Words>858</Words>
  <Application>Microsoft Macintosh PowerPoint</Application>
  <PresentationFormat>On-screen Show (4:3)</PresentationFormat>
  <Paragraphs>118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atlasathome chep 15</vt:lpstr>
      <vt:lpstr>David Cameron</vt:lpstr>
      <vt:lpstr>Need for ARC Control Tower</vt:lpstr>
      <vt:lpstr>aCT “Truepilot” mode</vt:lpstr>
      <vt:lpstr>PowerPoint Presentation</vt:lpstr>
      <vt:lpstr>PowerPoint Presentation</vt:lpstr>
      <vt:lpstr>Summary of aCT/ARC modes</vt:lpstr>
      <vt:lpstr>Site experience: NDGF</vt:lpstr>
      <vt:lpstr>Site Experience: LRZ (Munich)</vt:lpstr>
      <vt:lpstr>aCT service and sites</vt:lpstr>
      <vt:lpstr>aCT and APF</vt:lpstr>
      <vt:lpstr>Future plans / discussion</vt:lpstr>
      <vt:lpstr>References</vt:lpstr>
    </vt:vector>
  </TitlesOfParts>
  <Company>Rayon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Henrik Haugan</dc:creator>
  <cp:lastModifiedBy>David Cameron</cp:lastModifiedBy>
  <cp:revision>314</cp:revision>
  <dcterms:created xsi:type="dcterms:W3CDTF">2010-08-27T12:54:04Z</dcterms:created>
  <dcterms:modified xsi:type="dcterms:W3CDTF">2016-06-15T08:20:28Z</dcterms:modified>
</cp:coreProperties>
</file>