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2" r:id="rId4"/>
    <p:sldId id="283" r:id="rId5"/>
    <p:sldId id="259" r:id="rId6"/>
    <p:sldId id="261" r:id="rId7"/>
    <p:sldId id="262" r:id="rId8"/>
    <p:sldId id="284" r:id="rId9"/>
    <p:sldId id="257" r:id="rId10"/>
    <p:sldId id="260" r:id="rId11"/>
    <p:sldId id="263" r:id="rId12"/>
    <p:sldId id="264" r:id="rId13"/>
    <p:sldId id="285" r:id="rId14"/>
    <p:sldId id="265" r:id="rId15"/>
    <p:sldId id="266" r:id="rId16"/>
    <p:sldId id="268" r:id="rId17"/>
    <p:sldId id="269" r:id="rId18"/>
    <p:sldId id="270" r:id="rId19"/>
    <p:sldId id="290" r:id="rId20"/>
    <p:sldId id="271" r:id="rId21"/>
    <p:sldId id="272" r:id="rId22"/>
    <p:sldId id="273" r:id="rId23"/>
    <p:sldId id="274" r:id="rId24"/>
    <p:sldId id="276" r:id="rId25"/>
    <p:sldId id="275" r:id="rId26"/>
    <p:sldId id="287" r:id="rId27"/>
    <p:sldId id="286" r:id="rId28"/>
    <p:sldId id="288" r:id="rId29"/>
    <p:sldId id="280" r:id="rId30"/>
    <p:sldId id="289" r:id="rId31"/>
    <p:sldId id="281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4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40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34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2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939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618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569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11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10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56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501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826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F15C9-F94D-427F-822F-CF55D7CD4665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DC08B-5039-46F4-8158-7FB2E8562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2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rn.ch/s-cool-lab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cern/about/updates/2015/06/visit-cern-sites-new-google-street-view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6" r="244"/>
          <a:stretch/>
        </p:blipFill>
        <p:spPr>
          <a:xfrm>
            <a:off x="214074" y="1189765"/>
            <a:ext cx="4674530" cy="452596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4101869" y="3452746"/>
            <a:ext cx="7397023" cy="1409700"/>
          </a:xfrm>
        </p:spPr>
        <p:txBody>
          <a:bodyPr>
            <a:noAutofit/>
          </a:bodyPr>
          <a:lstStyle/>
          <a:p>
            <a:r>
              <a:rPr lang="de-AT" dirty="0" smtClean="0">
                <a:solidFill>
                  <a:srgbClr val="164A9A"/>
                </a:solidFill>
              </a:rPr>
              <a:t>Eine kurze Einführung</a:t>
            </a:r>
            <a:endParaRPr lang="en-GB" dirty="0">
              <a:solidFill>
                <a:srgbClr val="164A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76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8531" y="2537325"/>
            <a:ext cx="9144000" cy="1655762"/>
          </a:xfrm>
        </p:spPr>
        <p:txBody>
          <a:bodyPr>
            <a:normAutofit/>
          </a:bodyPr>
          <a:lstStyle/>
          <a:p>
            <a:r>
              <a:rPr lang="en-GB" sz="6000" b="1" dirty="0">
                <a:solidFill>
                  <a:srgbClr val="2454A0"/>
                </a:solidFill>
                <a:latin typeface="+mj-lt"/>
              </a:rPr>
              <a:t>C</a:t>
            </a:r>
            <a:r>
              <a:rPr lang="en-GB" sz="6000" dirty="0">
                <a:solidFill>
                  <a:srgbClr val="2454A0"/>
                </a:solidFill>
                <a:latin typeface="+mj-lt"/>
              </a:rPr>
              <a:t>ollaboration</a:t>
            </a:r>
            <a:endParaRPr lang="en-GB" sz="6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1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rgbClr val="164A9A"/>
                </a:solidFill>
              </a:rPr>
              <a:t>Collaboration</a:t>
            </a:r>
            <a:endParaRPr lang="en-GB" sz="6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07" y="1440493"/>
            <a:ext cx="5180981" cy="5219839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272463" y="2685185"/>
            <a:ext cx="4703862" cy="2730454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 err="1" smtClean="0"/>
              <a:t>Vereinigung</a:t>
            </a:r>
            <a:r>
              <a:rPr lang="en-US" sz="3600" dirty="0" smtClean="0"/>
              <a:t> von </a:t>
            </a:r>
            <a:r>
              <a:rPr lang="en-US" sz="3600" dirty="0" err="1" smtClean="0"/>
              <a:t>Forschungsgruppen</a:t>
            </a:r>
            <a:r>
              <a:rPr lang="en-US" sz="3600" dirty="0" smtClean="0"/>
              <a:t> </a:t>
            </a:r>
            <a:r>
              <a:rPr lang="en-US" sz="3600" dirty="0" err="1" smtClean="0"/>
              <a:t>verschiedener</a:t>
            </a:r>
            <a:r>
              <a:rPr lang="en-US" sz="3600" dirty="0" smtClean="0"/>
              <a:t> </a:t>
            </a:r>
            <a:r>
              <a:rPr lang="en-US" sz="3600" dirty="0" err="1" smtClean="0"/>
              <a:t>Nationen</a:t>
            </a:r>
            <a:r>
              <a:rPr lang="en-US" sz="3600" dirty="0" smtClean="0"/>
              <a:t> </a:t>
            </a:r>
            <a:r>
              <a:rPr lang="en-US" sz="3600" dirty="0" err="1" smtClean="0"/>
              <a:t>durch</a:t>
            </a:r>
            <a:r>
              <a:rPr lang="en-US" sz="3600" dirty="0" smtClean="0"/>
              <a:t> </a:t>
            </a:r>
            <a:r>
              <a:rPr lang="en-US" sz="3600" dirty="0" err="1" smtClean="0"/>
              <a:t>gemeinsame</a:t>
            </a:r>
            <a:r>
              <a:rPr lang="en-US" sz="3600" dirty="0" smtClean="0"/>
              <a:t> </a:t>
            </a:r>
            <a:r>
              <a:rPr lang="en-US" sz="3600" dirty="0" err="1" smtClean="0"/>
              <a:t>wissenschaftliche</a:t>
            </a:r>
            <a:r>
              <a:rPr lang="en-US" sz="3600" dirty="0" smtClean="0"/>
              <a:t> </a:t>
            </a:r>
            <a:r>
              <a:rPr lang="en-US" sz="3600" dirty="0" err="1" smtClean="0"/>
              <a:t>Ziele</a:t>
            </a:r>
            <a:endParaRPr lang="en-US" sz="3600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64250" y="6291000"/>
            <a:ext cx="3615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Die </a:t>
            </a:r>
            <a:r>
              <a:rPr lang="en-GB" dirty="0" err="1"/>
              <a:t>zwölf</a:t>
            </a:r>
            <a:r>
              <a:rPr lang="en-GB" dirty="0"/>
              <a:t> </a:t>
            </a:r>
            <a:r>
              <a:rPr lang="en-GB" dirty="0" err="1"/>
              <a:t>Gründungsmitglieder</a:t>
            </a:r>
            <a:r>
              <a:rPr lang="en-GB" dirty="0"/>
              <a:t> 1954</a:t>
            </a:r>
          </a:p>
        </p:txBody>
      </p:sp>
    </p:spTree>
    <p:extLst>
      <p:ext uri="{BB962C8B-B14F-4D97-AF65-F5344CB8AC3E}">
        <p14:creationId xmlns:p14="http://schemas.microsoft.com/office/powerpoint/2010/main" val="70483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err="1">
                <a:solidFill>
                  <a:srgbClr val="164A9A"/>
                </a:solidFill>
              </a:rPr>
              <a:t>Mitglieder</a:t>
            </a:r>
            <a:r>
              <a:rPr lang="en-US" sz="6000" dirty="0">
                <a:solidFill>
                  <a:srgbClr val="164A9A"/>
                </a:solidFill>
              </a:rPr>
              <a:t> und Budget 2015</a:t>
            </a:r>
            <a:endParaRPr lang="en-GB" sz="6000" dirty="0">
              <a:solidFill>
                <a:srgbClr val="164A9A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6896" y="2420864"/>
            <a:ext cx="2048434" cy="3340898"/>
          </a:xfrm>
          <a:prstGeom prst="rect">
            <a:avLst/>
          </a:prstGeom>
        </p:spPr>
      </p:pic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0909494"/>
              </p:ext>
            </p:extLst>
          </p:nvPr>
        </p:nvGraphicFramePr>
        <p:xfrm>
          <a:off x="0" y="1462414"/>
          <a:ext cx="2309597" cy="52577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6657"/>
                <a:gridCol w="662940"/>
              </a:tblGrid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Belgien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2,8%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Bulgarien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0,3</a:t>
                      </a: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Dänemark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1,8%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baseline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Deutschland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20,5</a:t>
                      </a:r>
                      <a:r>
                        <a:rPr lang="en-US" sz="1800" u="none" strike="noStrike" dirty="0">
                          <a:solidFill>
                            <a:schemeClr val="tx2"/>
                          </a:solidFill>
                          <a:effectLst/>
                        </a:rPr>
                        <a:t>%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Finnland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1,4%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1F497D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rgbClr val="1F497D"/>
                          </a:solidFill>
                          <a:effectLst/>
                        </a:rPr>
                        <a:t>Frankreich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rgbClr val="1F497D"/>
                          </a:solidFill>
                          <a:effectLst/>
                        </a:rPr>
                        <a:t>15,2%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Griechenland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1,5</a:t>
                      </a: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Israel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1,3%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rgbClr val="1F497D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rgbClr val="1F497D"/>
                          </a:solidFill>
                          <a:effectLst/>
                        </a:rPr>
                        <a:t>Italien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rgbClr val="1F497D"/>
                          </a:solidFill>
                          <a:effectLst/>
                        </a:rPr>
                        <a:t>11,0%</a:t>
                      </a:r>
                      <a:endParaRPr lang="en-US" sz="1800" b="0" i="0" u="none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Niederlande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4,6%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Norwegen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2,8%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Österreich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2,2%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Polen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2,7%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  <a:tr h="3755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Portugal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1,1</a:t>
                      </a: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 anchor="b"/>
                </a:tc>
              </a:tr>
            </a:tbl>
          </a:graphicData>
        </a:graphic>
      </p:graphicFrame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17"/>
          <a:stretch/>
        </p:blipFill>
        <p:spPr>
          <a:xfrm>
            <a:off x="4892630" y="1317425"/>
            <a:ext cx="6461170" cy="54027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0200" y="1317425"/>
            <a:ext cx="2133600" cy="952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96357" y="6350880"/>
            <a:ext cx="2145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1.118 </a:t>
            </a:r>
            <a:r>
              <a:rPr lang="en-GB" dirty="0" err="1"/>
              <a:t>M</a:t>
            </a:r>
            <a:r>
              <a:rPr lang="en-GB" dirty="0" err="1" smtClean="0"/>
              <a:t>illiarden</a:t>
            </a:r>
            <a:r>
              <a:rPr lang="en-GB" dirty="0" smtClean="0"/>
              <a:t> </a:t>
            </a:r>
            <a:r>
              <a:rPr lang="en-GB" dirty="0"/>
              <a:t>CHF</a:t>
            </a:r>
          </a:p>
        </p:txBody>
      </p:sp>
    </p:spTree>
    <p:extLst>
      <p:ext uri="{BB962C8B-B14F-4D97-AF65-F5344CB8AC3E}">
        <p14:creationId xmlns:p14="http://schemas.microsoft.com/office/powerpoint/2010/main" val="415795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4561" y="365125"/>
            <a:ext cx="8602877" cy="473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092702"/>
            <a:ext cx="43688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6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726" y="2482023"/>
            <a:ext cx="10515600" cy="1325563"/>
          </a:xfrm>
        </p:spPr>
        <p:txBody>
          <a:bodyPr/>
          <a:lstStyle/>
          <a:p>
            <a:pPr algn="ctr"/>
            <a:r>
              <a:rPr lang="en-GB" sz="6000" b="1" dirty="0">
                <a:solidFill>
                  <a:srgbClr val="2454A0"/>
                </a:solidFill>
                <a:ea typeface="+mn-ea"/>
                <a:cs typeface="+mn-cs"/>
              </a:rPr>
              <a:t>E</a:t>
            </a:r>
            <a:r>
              <a:rPr lang="en-GB" sz="6000" dirty="0">
                <a:solidFill>
                  <a:srgbClr val="2454A0"/>
                </a:solidFill>
                <a:ea typeface="+mn-ea"/>
                <a:cs typeface="+mn-cs"/>
              </a:rPr>
              <a:t>ducation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8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International Programmes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9947" y="1690688"/>
            <a:ext cx="8647470" cy="425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17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6000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4406"/>
            <a:ext cx="10515600" cy="57835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65125"/>
            <a:ext cx="1365622" cy="15607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52850" y="5964040"/>
            <a:ext cx="468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Helvetica Neue"/>
                <a:hlinkClick r:id="rId4"/>
              </a:rPr>
              <a:t>http://cern.ch/s-cool-lab </a:t>
            </a:r>
            <a:endParaRPr lang="en-GB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2947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25551" y="2817398"/>
            <a:ext cx="4666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2353A7"/>
                </a:solidFill>
                <a:latin typeface="+mj-lt"/>
              </a:rPr>
              <a:t>R</a:t>
            </a:r>
            <a:r>
              <a:rPr lang="en-US" sz="6000" dirty="0" smtClean="0">
                <a:solidFill>
                  <a:srgbClr val="2353A7"/>
                </a:solidFill>
                <a:latin typeface="+mj-lt"/>
              </a:rPr>
              <a:t>esearch</a:t>
            </a:r>
          </a:p>
        </p:txBody>
      </p:sp>
    </p:spTree>
    <p:extLst>
      <p:ext uri="{BB962C8B-B14F-4D97-AF65-F5344CB8AC3E}">
        <p14:creationId xmlns:p14="http://schemas.microsoft.com/office/powerpoint/2010/main" val="46693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4800" dirty="0" smtClean="0">
                <a:solidFill>
                  <a:srgbClr val="164A9A"/>
                </a:solidFill>
              </a:rPr>
              <a:t>Fundamentale Fragen der Menschheit</a:t>
            </a:r>
            <a:endParaRPr lang="en-GB" sz="4800" dirty="0">
              <a:solidFill>
                <a:srgbClr val="164A9A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452" y="1690688"/>
            <a:ext cx="5862596" cy="41377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9940" y="1690688"/>
            <a:ext cx="474736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AT" sz="3200" dirty="0" smtClean="0">
                <a:solidFill>
                  <a:srgbClr val="164A9A"/>
                </a:solidFill>
                <a:latin typeface="+mj-lt"/>
              </a:rPr>
              <a:t>Wo kommen wir her? 	</a:t>
            </a:r>
            <a:r>
              <a:rPr lang="de-AT" sz="2800" dirty="0" smtClean="0">
                <a:solidFill>
                  <a:schemeClr val="accent1"/>
                </a:solidFill>
                <a:latin typeface="+mj-lt"/>
              </a:rPr>
              <a:t>Big Bang </a:t>
            </a:r>
            <a:r>
              <a:rPr lang="de-AT" sz="2800" dirty="0" err="1" smtClean="0">
                <a:solidFill>
                  <a:schemeClr val="accent1"/>
                </a:solidFill>
                <a:latin typeface="+mj-lt"/>
              </a:rPr>
              <a:t>Theory</a:t>
            </a:r>
            <a:endParaRPr lang="de-AT" sz="3200" dirty="0" smtClean="0">
              <a:solidFill>
                <a:srgbClr val="164A9A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AT" sz="3200" dirty="0" smtClean="0">
                <a:solidFill>
                  <a:srgbClr val="164A9A"/>
                </a:solidFill>
                <a:latin typeface="+mj-lt"/>
              </a:rPr>
              <a:t>Wo gehen wir hin?</a:t>
            </a:r>
          </a:p>
          <a:p>
            <a:pPr lvl="1"/>
            <a:r>
              <a:rPr lang="de-AT" sz="3200" dirty="0" smtClean="0">
                <a:solidFill>
                  <a:srgbClr val="164A9A"/>
                </a:solidFill>
                <a:latin typeface="+mj-lt"/>
              </a:rPr>
              <a:t>	</a:t>
            </a:r>
            <a:r>
              <a:rPr lang="de-AT" sz="2800" dirty="0" smtClean="0">
                <a:solidFill>
                  <a:schemeClr val="accent1"/>
                </a:solidFill>
                <a:latin typeface="+mj-lt"/>
              </a:rPr>
              <a:t>Kosmologie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de-AT" sz="3200" dirty="0">
                <a:solidFill>
                  <a:srgbClr val="164A9A"/>
                </a:solidFill>
                <a:latin typeface="Calibri Light" panose="020F0302020204030204"/>
              </a:rPr>
              <a:t>Woraus bestehen wir?</a:t>
            </a:r>
          </a:p>
          <a:p>
            <a:pPr lvl="1"/>
            <a:r>
              <a:rPr lang="de-AT" sz="3200" dirty="0">
                <a:solidFill>
                  <a:srgbClr val="164A9A"/>
                </a:solidFill>
                <a:latin typeface="Calibri Light" panose="020F0302020204030204"/>
              </a:rPr>
              <a:t>	</a:t>
            </a:r>
            <a:r>
              <a:rPr lang="de-AT" sz="2800" dirty="0">
                <a:solidFill>
                  <a:srgbClr val="5B9BD5"/>
                </a:solidFill>
                <a:latin typeface="Calibri Light" panose="020F0302020204030204"/>
              </a:rPr>
              <a:t>Fundamentale Forschung</a:t>
            </a:r>
          </a:p>
          <a:p>
            <a:pPr lvl="1"/>
            <a:endParaRPr lang="de-AT" sz="2800" dirty="0" smtClean="0">
              <a:solidFill>
                <a:schemeClr val="accent1"/>
              </a:solidFill>
              <a:latin typeface="+mj-lt"/>
            </a:endParaRP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e-AT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Gibt es </a:t>
            </a:r>
            <a:r>
              <a:rPr lang="de-AT" sz="28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WiFi</a:t>
            </a:r>
            <a:r>
              <a:rPr lang="de-AT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2411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sweets-online.com/images/produkte/i11/11501-Ferrero-Kinder-Schokoladen-aeueberraschungsei-a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712" y="821390"/>
            <a:ext cx="5334000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986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6" r="244"/>
          <a:stretch/>
        </p:blipFill>
        <p:spPr>
          <a:xfrm>
            <a:off x="214074" y="1189765"/>
            <a:ext cx="4674530" cy="452596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5536503" y="913985"/>
            <a:ext cx="5586608" cy="4258849"/>
          </a:xfrm>
        </p:spPr>
        <p:txBody>
          <a:bodyPr>
            <a:noAutofit/>
          </a:bodyPr>
          <a:lstStyle/>
          <a:p>
            <a:pPr algn="l"/>
            <a:r>
              <a:rPr lang="en-US" b="1" dirty="0" err="1" smtClean="0">
                <a:solidFill>
                  <a:srgbClr val="2454A0"/>
                </a:solidFill>
              </a:rPr>
              <a:t>C</a:t>
            </a:r>
            <a:r>
              <a:rPr lang="en-US" dirty="0" err="1" smtClean="0">
                <a:solidFill>
                  <a:srgbClr val="2454A0"/>
                </a:solidFill>
              </a:rPr>
              <a:t>onseil</a:t>
            </a:r>
            <a:r>
              <a:rPr lang="en-US" dirty="0" smtClean="0">
                <a:solidFill>
                  <a:srgbClr val="2454A0"/>
                </a:solidFill>
              </a:rPr>
              <a:t> </a:t>
            </a:r>
            <a:br>
              <a:rPr lang="en-US" dirty="0" smtClean="0">
                <a:solidFill>
                  <a:srgbClr val="2454A0"/>
                </a:solidFill>
              </a:rPr>
            </a:br>
            <a:r>
              <a:rPr lang="en-US" b="1" dirty="0" err="1" smtClean="0">
                <a:solidFill>
                  <a:srgbClr val="2454A0"/>
                </a:solidFill>
              </a:rPr>
              <a:t>E</a:t>
            </a:r>
            <a:r>
              <a:rPr lang="en-US" dirty="0" err="1" smtClean="0">
                <a:solidFill>
                  <a:srgbClr val="2454A0"/>
                </a:solidFill>
              </a:rPr>
              <a:t>uropéen</a:t>
            </a:r>
            <a:r>
              <a:rPr lang="en-US" dirty="0" smtClean="0">
                <a:solidFill>
                  <a:srgbClr val="2454A0"/>
                </a:solidFill>
              </a:rPr>
              <a:t> pour la </a:t>
            </a:r>
            <a:br>
              <a:rPr lang="en-US" dirty="0" smtClean="0">
                <a:solidFill>
                  <a:srgbClr val="2454A0"/>
                </a:solidFill>
              </a:rPr>
            </a:br>
            <a:r>
              <a:rPr lang="en-US" b="1" dirty="0" err="1" smtClean="0">
                <a:solidFill>
                  <a:srgbClr val="2454A0"/>
                </a:solidFill>
              </a:rPr>
              <a:t>R</a:t>
            </a:r>
            <a:r>
              <a:rPr lang="en-US" dirty="0" err="1" smtClean="0">
                <a:solidFill>
                  <a:srgbClr val="2454A0"/>
                </a:solidFill>
              </a:rPr>
              <a:t>echerche</a:t>
            </a:r>
            <a:r>
              <a:rPr lang="en-US" dirty="0" smtClean="0">
                <a:solidFill>
                  <a:srgbClr val="2454A0"/>
                </a:solidFill>
              </a:rPr>
              <a:t> </a:t>
            </a:r>
            <a:r>
              <a:rPr lang="en-US" b="1" dirty="0" err="1" smtClean="0">
                <a:solidFill>
                  <a:srgbClr val="2454A0"/>
                </a:solidFill>
              </a:rPr>
              <a:t>N</a:t>
            </a:r>
            <a:r>
              <a:rPr lang="en-US" dirty="0" err="1" smtClean="0">
                <a:solidFill>
                  <a:srgbClr val="2454A0"/>
                </a:solidFill>
              </a:rPr>
              <a:t>ucléaire</a:t>
            </a:r>
            <a:endParaRPr lang="en-GB" dirty="0">
              <a:solidFill>
                <a:srgbClr val="164A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33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8946" y="365125"/>
            <a:ext cx="8694107" cy="620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4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AT" sz="6000" dirty="0" smtClean="0">
                <a:solidFill>
                  <a:srgbClr val="164A9A"/>
                </a:solidFill>
              </a:rPr>
              <a:t>Large </a:t>
            </a:r>
            <a:r>
              <a:rPr lang="de-AT" sz="6000" dirty="0" err="1" smtClean="0">
                <a:solidFill>
                  <a:srgbClr val="164A9A"/>
                </a:solidFill>
              </a:rPr>
              <a:t>Hadron</a:t>
            </a:r>
            <a:r>
              <a:rPr lang="de-AT" sz="6000" dirty="0" smtClean="0">
                <a:solidFill>
                  <a:srgbClr val="164A9A"/>
                </a:solidFill>
              </a:rPr>
              <a:t> </a:t>
            </a:r>
            <a:r>
              <a:rPr lang="de-AT" sz="6000" dirty="0" err="1" smtClean="0">
                <a:solidFill>
                  <a:srgbClr val="164A9A"/>
                </a:solidFill>
              </a:rPr>
              <a:t>Collider</a:t>
            </a:r>
            <a:endParaRPr lang="en-GB" sz="6000" dirty="0">
              <a:solidFill>
                <a:srgbClr val="164A9A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7573" y="1825625"/>
            <a:ext cx="791685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45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6442" y="0"/>
            <a:ext cx="9099115" cy="68122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50722" y="6442872"/>
            <a:ext cx="94905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Helvetica Neue"/>
                <a:hlinkClick r:id="rId3"/>
              </a:rPr>
              <a:t>http://home.cern/about/updates/2015/06/visit-cern-sites-new-google-street-view</a:t>
            </a:r>
            <a:endParaRPr lang="en-GB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905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622" y="0"/>
            <a:ext cx="8304756" cy="653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2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Higgs_Animation.mo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365125"/>
            <a:ext cx="10201872" cy="573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6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8313" y="2660928"/>
            <a:ext cx="574112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2353A7"/>
                </a:solidFill>
                <a:latin typeface="+mj-lt"/>
              </a:rPr>
              <a:t>N</a:t>
            </a:r>
            <a:r>
              <a:rPr lang="en-US" sz="6000" dirty="0">
                <a:solidFill>
                  <a:srgbClr val="2353A7"/>
                </a:solidFill>
                <a:latin typeface="+mj-lt"/>
              </a:rPr>
              <a:t>ew Technologies</a:t>
            </a:r>
            <a:endParaRPr lang="en-GB" sz="6000" dirty="0">
              <a:latin typeface="+mj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68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7014" y="1379621"/>
            <a:ext cx="7157971" cy="435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72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634" y="1965079"/>
            <a:ext cx="8515852" cy="42826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3794" y="673768"/>
            <a:ext cx="9537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6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„Abfallprodukte“ des CERN</a:t>
            </a:r>
            <a:endParaRPr lang="en-GB" sz="6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187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6000" dirty="0">
                <a:solidFill>
                  <a:srgbClr val="164A9A"/>
                </a:solidFill>
              </a:rPr>
              <a:t>Medizinische Anwendung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3719" y="1690688"/>
            <a:ext cx="6012429" cy="43513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77447" y="4997885"/>
            <a:ext cx="2367419" cy="1252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3544866" y="6013410"/>
            <a:ext cx="384128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77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de-AT" sz="6000" dirty="0" smtClean="0">
                <a:solidFill>
                  <a:srgbClr val="164A9A"/>
                </a:solidFill>
              </a:rPr>
              <a:t>Medizinische Anwendung</a:t>
            </a:r>
            <a:endParaRPr lang="en-GB" sz="6000" dirty="0">
              <a:solidFill>
                <a:srgbClr val="164A9A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4496" y="2431224"/>
            <a:ext cx="5181600" cy="2571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2060956"/>
            <a:ext cx="4884926" cy="331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89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327" y="2562894"/>
            <a:ext cx="10515600" cy="1325563"/>
          </a:xfrm>
        </p:spPr>
        <p:txBody>
          <a:bodyPr/>
          <a:lstStyle/>
          <a:p>
            <a:pPr algn="ctr"/>
            <a:r>
              <a:rPr lang="de-AT" dirty="0" smtClean="0">
                <a:solidFill>
                  <a:schemeClr val="accent1">
                    <a:lumMod val="75000"/>
                  </a:schemeClr>
                </a:solidFill>
              </a:rPr>
              <a:t>Meilensteine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15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6000" dirty="0">
                <a:solidFill>
                  <a:srgbClr val="164A9A"/>
                </a:solidFill>
              </a:rPr>
              <a:t>Medizinische Anwendung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1896269"/>
            <a:ext cx="762000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39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AT" sz="6000" dirty="0" smtClean="0">
                <a:solidFill>
                  <a:srgbClr val="164A9A"/>
                </a:solidFill>
              </a:rPr>
              <a:t>Diskussion?</a:t>
            </a:r>
            <a:endParaRPr lang="en-GB" sz="6000" dirty="0">
              <a:solidFill>
                <a:srgbClr val="164A9A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0890" y="1825625"/>
            <a:ext cx="621021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32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r="58247"/>
          <a:stretch/>
        </p:blipFill>
        <p:spPr>
          <a:xfrm>
            <a:off x="2053390" y="0"/>
            <a:ext cx="7972926" cy="680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75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449" y="117453"/>
            <a:ext cx="7161101" cy="674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0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164A9A"/>
                </a:solidFill>
              </a:rPr>
              <a:t>CERN </a:t>
            </a:r>
            <a:r>
              <a:rPr lang="en-US" sz="6000" dirty="0" err="1" smtClean="0">
                <a:solidFill>
                  <a:srgbClr val="164A9A"/>
                </a:solidFill>
              </a:rPr>
              <a:t>Geburtsurkunde</a:t>
            </a:r>
            <a:r>
              <a:rPr lang="en-US" sz="6000" dirty="0" smtClean="0">
                <a:solidFill>
                  <a:srgbClr val="164A9A"/>
                </a:solidFill>
              </a:rPr>
              <a:t> </a:t>
            </a:r>
            <a:endParaRPr lang="en-GB" sz="6000" dirty="0">
              <a:solidFill>
                <a:srgbClr val="164A9A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10292" y="1690688"/>
            <a:ext cx="20292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latin typeface="Helvetica Neue"/>
                <a:cs typeface="Helvetica Neue"/>
              </a:rPr>
              <a:t>Deutschland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Belgien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Dänemark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Frankreich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Griechenland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Italien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Norwegen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Niederlande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Großbritannien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Schweden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Schweiz</a:t>
            </a:r>
          </a:p>
          <a:p>
            <a:r>
              <a:rPr lang="de-DE" dirty="0" smtClean="0">
                <a:latin typeface="Helvetica Neue"/>
                <a:cs typeface="Helvetica Neue"/>
              </a:rPr>
              <a:t>Jugoslawien</a:t>
            </a:r>
            <a:endParaRPr lang="de-DE" dirty="0">
              <a:latin typeface="Helvetica Neue"/>
              <a:cs typeface="Helvetica Neue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2084" y="1263269"/>
            <a:ext cx="5808768" cy="524148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8" name="Rectangle 7"/>
          <p:cNvSpPr/>
          <p:nvPr/>
        </p:nvSpPr>
        <p:spPr>
          <a:xfrm>
            <a:off x="1360074" y="1263269"/>
            <a:ext cx="4825573" cy="427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46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164A9A"/>
                </a:solidFill>
              </a:rPr>
              <a:t>CERN Convention</a:t>
            </a:r>
            <a:endParaRPr lang="en-GB" sz="6000" dirty="0">
              <a:solidFill>
                <a:srgbClr val="164A9A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4230991" cy="43163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2840" y="1705929"/>
            <a:ext cx="3907875" cy="428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3373"/>
          <a:stretch/>
        </p:blipFill>
        <p:spPr>
          <a:xfrm>
            <a:off x="1491915" y="381166"/>
            <a:ext cx="9287152" cy="584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24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16" r="244"/>
          <a:stretch/>
        </p:blipFill>
        <p:spPr>
          <a:xfrm>
            <a:off x="214074" y="1189765"/>
            <a:ext cx="4674530" cy="452596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089430" y="3575751"/>
            <a:ext cx="4367721" cy="98614"/>
          </a:xfrm>
          <a:prstGeom prst="rect">
            <a:avLst/>
          </a:prstGeom>
        </p:spPr>
        <p:txBody>
          <a:bodyPr vert="horz" lIns="91440" tIns="45720" rIns="91440" bIns="45720" numCol="1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en-GB" b="1" dirty="0" smtClean="0">
                <a:solidFill>
                  <a:srgbClr val="2454A0"/>
                </a:solidFill>
              </a:rPr>
              <a:t>C</a:t>
            </a:r>
            <a:r>
              <a:rPr lang="en-GB" dirty="0" smtClean="0">
                <a:solidFill>
                  <a:srgbClr val="2454A0"/>
                </a:solidFill>
              </a:rPr>
              <a:t>ollaboration </a:t>
            </a:r>
            <a:br>
              <a:rPr lang="en-GB" dirty="0" smtClean="0">
                <a:solidFill>
                  <a:srgbClr val="2454A0"/>
                </a:solidFill>
              </a:rPr>
            </a:br>
            <a:r>
              <a:rPr lang="en-GB" sz="4000" i="1" dirty="0" smtClean="0">
                <a:solidFill>
                  <a:srgbClr val="2454A0"/>
                </a:solidFill>
              </a:rPr>
              <a:t/>
            </a:r>
            <a:br>
              <a:rPr lang="en-GB" sz="4000" i="1" dirty="0" smtClean="0">
                <a:solidFill>
                  <a:srgbClr val="2454A0"/>
                </a:solidFill>
              </a:rPr>
            </a:br>
            <a:endParaRPr lang="en-GB" sz="4000" i="1" dirty="0">
              <a:solidFill>
                <a:srgbClr val="2454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9430" y="3067919"/>
            <a:ext cx="4666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2353A7"/>
                </a:solidFill>
                <a:latin typeface="+mj-lt"/>
              </a:rPr>
              <a:t>R</a:t>
            </a:r>
            <a:r>
              <a:rPr lang="en-US" sz="6000" dirty="0" smtClean="0">
                <a:solidFill>
                  <a:srgbClr val="2353A7"/>
                </a:solidFill>
                <a:latin typeface="+mj-lt"/>
              </a:rPr>
              <a:t>esearch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89430" y="2290241"/>
            <a:ext cx="32490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dirty="0">
                <a:solidFill>
                  <a:srgbClr val="2454A0"/>
                </a:solidFill>
                <a:latin typeface="+mj-lt"/>
              </a:rPr>
              <a:t>E</a:t>
            </a:r>
            <a:r>
              <a:rPr lang="en-GB" sz="6000" dirty="0">
                <a:solidFill>
                  <a:srgbClr val="2454A0"/>
                </a:solidFill>
                <a:latin typeface="+mj-lt"/>
              </a:rPr>
              <a:t>ducation</a:t>
            </a:r>
            <a:endParaRPr lang="en-GB" sz="60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89430" y="3926057"/>
            <a:ext cx="574112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2353A7"/>
                </a:solidFill>
                <a:latin typeface="+mj-lt"/>
              </a:rPr>
              <a:t>N</a:t>
            </a:r>
            <a:r>
              <a:rPr lang="en-US" sz="6000" dirty="0">
                <a:solidFill>
                  <a:srgbClr val="2353A7"/>
                </a:solidFill>
                <a:latin typeface="+mj-lt"/>
              </a:rPr>
              <a:t>ew Technologies</a:t>
            </a:r>
            <a:endParaRPr lang="en-GB" sz="6000" dirty="0">
              <a:latin typeface="+mj-lt"/>
            </a:endParaRP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30091" y="3175099"/>
            <a:ext cx="28376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>
                <a:solidFill>
                  <a:srgbClr val="2454A0"/>
                </a:solidFill>
              </a:rPr>
              <a:t>C</a:t>
            </a:r>
            <a:r>
              <a:rPr lang="en-US" sz="1100" dirty="0" err="1">
                <a:solidFill>
                  <a:srgbClr val="2454A0"/>
                </a:solidFill>
              </a:rPr>
              <a:t>onseil</a:t>
            </a:r>
            <a:r>
              <a:rPr lang="en-US" sz="1100" dirty="0">
                <a:solidFill>
                  <a:srgbClr val="2454A0"/>
                </a:solidFill>
              </a:rPr>
              <a:t> </a:t>
            </a:r>
            <a:r>
              <a:rPr lang="en-US" sz="1100" b="1" dirty="0" err="1" smtClean="0">
                <a:solidFill>
                  <a:srgbClr val="2454A0"/>
                </a:solidFill>
              </a:rPr>
              <a:t>E</a:t>
            </a:r>
            <a:r>
              <a:rPr lang="en-US" sz="1100" dirty="0" err="1" smtClean="0">
                <a:solidFill>
                  <a:srgbClr val="2454A0"/>
                </a:solidFill>
              </a:rPr>
              <a:t>uropéen</a:t>
            </a:r>
            <a:r>
              <a:rPr lang="en-US" sz="1100" dirty="0" smtClean="0">
                <a:solidFill>
                  <a:srgbClr val="2454A0"/>
                </a:solidFill>
              </a:rPr>
              <a:t> </a:t>
            </a:r>
            <a:r>
              <a:rPr lang="en-US" sz="1100" dirty="0">
                <a:solidFill>
                  <a:srgbClr val="2454A0"/>
                </a:solidFill>
              </a:rPr>
              <a:t>pour la </a:t>
            </a:r>
            <a:r>
              <a:rPr lang="en-US" sz="1100" b="1" dirty="0" err="1" smtClean="0">
                <a:solidFill>
                  <a:srgbClr val="2454A0"/>
                </a:solidFill>
              </a:rPr>
              <a:t>R</a:t>
            </a:r>
            <a:r>
              <a:rPr lang="en-US" sz="1100" dirty="0" err="1" smtClean="0">
                <a:solidFill>
                  <a:srgbClr val="2454A0"/>
                </a:solidFill>
              </a:rPr>
              <a:t>echerche</a:t>
            </a:r>
            <a:r>
              <a:rPr lang="en-US" sz="1100" dirty="0" smtClean="0">
                <a:solidFill>
                  <a:srgbClr val="2454A0"/>
                </a:solidFill>
              </a:rPr>
              <a:t> </a:t>
            </a:r>
            <a:r>
              <a:rPr lang="en-US" sz="1100" b="1" dirty="0" err="1">
                <a:solidFill>
                  <a:srgbClr val="2454A0"/>
                </a:solidFill>
              </a:rPr>
              <a:t>N</a:t>
            </a:r>
            <a:r>
              <a:rPr lang="en-US" sz="1100" dirty="0" err="1">
                <a:solidFill>
                  <a:srgbClr val="2454A0"/>
                </a:solidFill>
              </a:rPr>
              <a:t>ucléaire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1408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1951</TotalTime>
  <Words>147</Words>
  <Application>Microsoft Office PowerPoint</Application>
  <PresentationFormat>Widescreen</PresentationFormat>
  <Paragraphs>76</Paragraphs>
  <Slides>31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Helvetica Neue</vt:lpstr>
      <vt:lpstr>Wingdings</vt:lpstr>
      <vt:lpstr>Office Theme</vt:lpstr>
      <vt:lpstr>Eine kurze Einführung</vt:lpstr>
      <vt:lpstr>Conseil  Européen pour la  Recherche Nucléaire</vt:lpstr>
      <vt:lpstr>Meilensteine</vt:lpstr>
      <vt:lpstr>PowerPoint Presentation</vt:lpstr>
      <vt:lpstr>PowerPoint Presentation</vt:lpstr>
      <vt:lpstr>CERN Geburtsurkunde </vt:lpstr>
      <vt:lpstr>CERN Convention</vt:lpstr>
      <vt:lpstr>PowerPoint Presentation</vt:lpstr>
      <vt:lpstr>PowerPoint Presentation</vt:lpstr>
      <vt:lpstr>PowerPoint Presentation</vt:lpstr>
      <vt:lpstr>Collaboration</vt:lpstr>
      <vt:lpstr>Mitglieder und Budget 2015</vt:lpstr>
      <vt:lpstr>PowerPoint Presentation</vt:lpstr>
      <vt:lpstr>Education</vt:lpstr>
      <vt:lpstr>International Programmes</vt:lpstr>
      <vt:lpstr>PowerPoint Presentation</vt:lpstr>
      <vt:lpstr>PowerPoint Presentation</vt:lpstr>
      <vt:lpstr>Fundamentale Fragen der Menschheit</vt:lpstr>
      <vt:lpstr>PowerPoint Presentation</vt:lpstr>
      <vt:lpstr>PowerPoint Presentation</vt:lpstr>
      <vt:lpstr>Large Hadron Collider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Medizinische Anwendung</vt:lpstr>
      <vt:lpstr>Medizinische Anwendung</vt:lpstr>
      <vt:lpstr>Medizinische Anwendung</vt:lpstr>
      <vt:lpstr>Diskussion?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Eine kurze Einführung</dc:title>
  <dc:creator>Alexandra Feistmantl</dc:creator>
  <cp:lastModifiedBy>Alexandra Feistmantl</cp:lastModifiedBy>
  <cp:revision>33</cp:revision>
  <dcterms:created xsi:type="dcterms:W3CDTF">2016-04-20T14:12:32Z</dcterms:created>
  <dcterms:modified xsi:type="dcterms:W3CDTF">2016-04-28T09:21:45Z</dcterms:modified>
</cp:coreProperties>
</file>