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2" r:id="rId1"/>
  </p:sldMasterIdLst>
  <p:notesMasterIdLst>
    <p:notesMasterId r:id="rId17"/>
  </p:notesMasterIdLst>
  <p:sldIdLst>
    <p:sldId id="256" r:id="rId2"/>
    <p:sldId id="257" r:id="rId3"/>
    <p:sldId id="270" r:id="rId4"/>
    <p:sldId id="269" r:id="rId5"/>
    <p:sldId id="271" r:id="rId6"/>
    <p:sldId id="272" r:id="rId7"/>
    <p:sldId id="276" r:id="rId8"/>
    <p:sldId id="284" r:id="rId9"/>
    <p:sldId id="279" r:id="rId10"/>
    <p:sldId id="280" r:id="rId11"/>
    <p:sldId id="281" r:id="rId12"/>
    <p:sldId id="278" r:id="rId13"/>
    <p:sldId id="282" r:id="rId14"/>
    <p:sldId id="283" r:id="rId15"/>
    <p:sldId id="277" r:id="rId1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Catarina Leite" initials="ACL" lastIdx="1" clrIdx="0">
    <p:extLst>
      <p:ext uri="{19B8F6BF-5375-455C-9EA6-DF929625EA0E}">
        <p15:presenceInfo xmlns:p15="http://schemas.microsoft.com/office/powerpoint/2012/main" userId="Ana Catarina Leit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8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136" autoAdjust="0"/>
  </p:normalViewPr>
  <p:slideViewPr>
    <p:cSldViewPr snapToGrid="0">
      <p:cViewPr varScale="1">
        <p:scale>
          <a:sx n="62" d="100"/>
          <a:sy n="62" d="100"/>
        </p:scale>
        <p:origin x="758" y="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AD553-4A62-4ABB-809C-9A7896C2EEB5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E84A0-E816-44FC-B31D-25091F13BB7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737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Posição de Nota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noProof="0" dirty="0"/>
              </a:p>
            </p:txBody>
          </p:sp>
        </mc:Choice>
        <mc:Fallback xmlns="">
          <p:sp>
            <p:nvSpPr>
              <p:cNvPr id="3" name="Marcador de Posição de Nota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0" i="1" noProof="0" dirty="0" smtClean="0">
                    <a:latin typeface="Cambria Math"/>
                  </a:rPr>
                  <a:t>Our statistical work was done with a PCA –principal component analysis</a:t>
                </a:r>
              </a:p>
              <a:p>
                <a:endParaRPr lang="en-US" sz="1200" b="0" i="1" noProof="0" dirty="0" smtClean="0">
                  <a:latin typeface="Cambria Math"/>
                </a:endParaRPr>
              </a:p>
              <a:p>
                <a:r>
                  <a:rPr lang="en-US" sz="1200" b="0" i="1" noProof="0" dirty="0" smtClean="0">
                    <a:latin typeface="Cambria Math"/>
                  </a:rPr>
                  <a:t>We build the likelihood function</a:t>
                </a:r>
                <a:r>
                  <a:rPr lang="en-US" sz="1200" b="0" i="1" baseline="0" noProof="0" dirty="0" smtClean="0">
                    <a:latin typeface="Cambria Math"/>
                  </a:rPr>
                  <a:t> for a generic observable and doing calculation we will have something like this</a:t>
                </a:r>
              </a:p>
              <a:p>
                <a:r>
                  <a:rPr lang="en-US" sz="1200" b="0" i="1" baseline="0" noProof="0" dirty="0" smtClean="0">
                    <a:latin typeface="Cambria Math"/>
                  </a:rPr>
                  <a:t>This is the inverse of the correlation matrix from data</a:t>
                </a:r>
              </a:p>
              <a:p>
                <a:r>
                  <a:rPr lang="en-US" sz="1200" b="0" i="1" baseline="0" noProof="0" dirty="0" smtClean="0">
                    <a:latin typeface="Cambria Math"/>
                  </a:rPr>
                  <a:t>The D is also something to do with the C and this is the generis observables</a:t>
                </a:r>
              </a:p>
              <a:p>
                <a:r>
                  <a:rPr lang="en-US" sz="1200" b="0" i="1" baseline="0" noProof="0" dirty="0" smtClean="0">
                    <a:latin typeface="Cambria Math"/>
                  </a:rPr>
                  <a:t>After that we can do the Fisher matrix and derivate the likelihood for  the </a:t>
                </a:r>
                <a:r>
                  <a:rPr lang="en-US" sz="1200" b="0" i="1" baseline="0" noProof="0" dirty="0" err="1" smtClean="0">
                    <a:latin typeface="Cambria Math"/>
                  </a:rPr>
                  <a:t>fidutial</a:t>
                </a:r>
                <a:r>
                  <a:rPr lang="en-US" sz="1200" b="0" i="1" baseline="0" noProof="0" dirty="0" smtClean="0">
                    <a:latin typeface="Cambria Math"/>
                  </a:rPr>
                  <a:t> values</a:t>
                </a:r>
              </a:p>
              <a:p>
                <a:endParaRPr lang="en-US" sz="1200" b="0" i="1" baseline="0" noProof="0" dirty="0" smtClean="0">
                  <a:latin typeface="Cambria Math"/>
                </a:endParaRPr>
              </a:p>
              <a:p>
                <a:endParaRPr lang="en-US" sz="1200" b="0" i="1" baseline="0" noProof="0" dirty="0" smtClean="0">
                  <a:latin typeface="Cambria Math"/>
                </a:endParaRPr>
              </a:p>
              <a:p>
                <a:r>
                  <a:rPr lang="en-US" sz="1200" b="0" i="1" baseline="0" noProof="0" dirty="0" smtClean="0">
                    <a:latin typeface="Cambria Math"/>
                  </a:rPr>
                  <a:t>Finally  we can divide the redshift range into N bins and for bin I we will have a </a:t>
                </a:r>
                <a:r>
                  <a:rPr lang="en-US" sz="1200" b="0" i="1" baseline="0" noProof="0" dirty="0" err="1" smtClean="0">
                    <a:latin typeface="Cambria Math"/>
                  </a:rPr>
                  <a:t>wi</a:t>
                </a:r>
                <a:r>
                  <a:rPr lang="en-US" sz="1200" b="0" i="1" baseline="0" noProof="0" dirty="0" smtClean="0">
                    <a:latin typeface="Cambria Math"/>
                  </a:rPr>
                  <a:t> value</a:t>
                </a:r>
              </a:p>
              <a:p>
                <a:r>
                  <a:rPr lang="en-US" sz="1200" b="0" i="1" baseline="0" noProof="0" dirty="0" smtClean="0">
                    <a:latin typeface="Cambria Math"/>
                  </a:rPr>
                  <a:t>We change this finding a way that the parameters are uncorrelated</a:t>
                </a:r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b="0" i="1" baseline="0" noProof="0" dirty="0" err="1" smtClean="0">
                    <a:latin typeface="Cambria Math"/>
                  </a:rPr>
                  <a:t>Ei</a:t>
                </a:r>
                <a:r>
                  <a:rPr lang="en-US" sz="1200" b="0" i="1" baseline="0" noProof="0" dirty="0" smtClean="0">
                    <a:latin typeface="Cambria Math"/>
                  </a:rPr>
                  <a:t> are  the eigenvectors found </a:t>
                </a:r>
                <a:r>
                  <a:rPr lang="en-US" sz="1200" b="0" i="1" baseline="0" noProof="0" dirty="0" err="1" smtClean="0">
                    <a:latin typeface="Cambria Math"/>
                  </a:rPr>
                  <a:t>diagonalizing</a:t>
                </a:r>
                <a:r>
                  <a:rPr lang="en-US" sz="1200" b="0" i="1" baseline="0" noProof="0" dirty="0" smtClean="0">
                    <a:latin typeface="Cambria Math"/>
                  </a:rPr>
                  <a:t> the fisher matrix that give us the principal components and </a:t>
                </a:r>
                <a:r>
                  <a:rPr lang="en-US" sz="1200" b="0" i="1" baseline="0" noProof="0" dirty="0" err="1" smtClean="0">
                    <a:latin typeface="Cambria Math"/>
                  </a:rPr>
                  <a:t>alfa</a:t>
                </a:r>
                <a:r>
                  <a:rPr lang="en-US" sz="1200" b="0" i="1" baseline="0" noProof="0" dirty="0" smtClean="0">
                    <a:latin typeface="Cambria Math"/>
                  </a:rPr>
                  <a:t> </a:t>
                </a:r>
                <a:r>
                  <a:rPr lang="en-US" sz="1200" b="0" i="1" baseline="0" noProof="0" dirty="0" err="1" smtClean="0">
                    <a:latin typeface="Cambria Math"/>
                  </a:rPr>
                  <a:t>i</a:t>
                </a:r>
                <a:r>
                  <a:rPr lang="en-US" sz="1200" b="0" i="1" baseline="0" noProof="0" dirty="0" smtClean="0">
                    <a:latin typeface="Cambria Math"/>
                  </a:rPr>
                  <a:t> parameters are uncorrelated.</a:t>
                </a:r>
              </a:p>
              <a:p>
                <a:r>
                  <a:rPr lang="en-US" sz="1200" b="0" i="1" baseline="0" noProof="0" dirty="0" smtClean="0">
                    <a:latin typeface="Cambria Math"/>
                  </a:rPr>
                  <a:t>  we will have eigenvalues order in the diagonal of the matrix  from larger to </a:t>
                </a:r>
                <a:r>
                  <a:rPr lang="en-US" sz="1200" b="0" i="1" baseline="0" noProof="0" dirty="0" err="1" smtClean="0">
                    <a:latin typeface="Cambria Math"/>
                  </a:rPr>
                  <a:t>smaleer</a:t>
                </a:r>
                <a:r>
                  <a:rPr lang="en-US" sz="1200" b="0" i="1" baseline="0" noProof="0" dirty="0" smtClean="0">
                    <a:latin typeface="Cambria Math"/>
                  </a:rPr>
                  <a:t> that will give us the variance of the new parameters</a:t>
                </a:r>
              </a:p>
              <a:p>
                <a:endParaRPr lang="en-US" sz="1200" b="0" i="1" baseline="0" noProof="0" dirty="0" smtClean="0">
                  <a:latin typeface="Cambria Math"/>
                </a:endParaRPr>
              </a:p>
              <a:p>
                <a:r>
                  <a:rPr lang="en-US" sz="1200" b="0" i="1" baseline="0" noProof="0" dirty="0" smtClean="0">
                    <a:latin typeface="Cambria Math"/>
                  </a:rPr>
                  <a:t>Then we will have to use one </a:t>
                </a:r>
                <a:r>
                  <a:rPr lang="en-US" sz="1200" b="0" i="1" baseline="0" noProof="0" dirty="0" err="1" smtClean="0">
                    <a:latin typeface="Cambria Math"/>
                  </a:rPr>
                  <a:t>criterea</a:t>
                </a:r>
                <a:r>
                  <a:rPr lang="en-US" sz="1200" b="0" i="1" baseline="0" noProof="0" dirty="0" smtClean="0">
                    <a:latin typeface="Cambria Math"/>
                  </a:rPr>
                  <a:t> to choose  how many modes of the principal </a:t>
                </a:r>
                <a:r>
                  <a:rPr lang="en-US" sz="1200" b="0" i="1" baseline="0" noProof="0" dirty="0" err="1" smtClean="0">
                    <a:latin typeface="Cambria Math"/>
                  </a:rPr>
                  <a:t>componets</a:t>
                </a:r>
                <a:r>
                  <a:rPr lang="en-US" sz="1200" b="0" i="1" baseline="0" noProof="0" dirty="0" smtClean="0">
                    <a:latin typeface="Cambria Math"/>
                  </a:rPr>
                  <a:t> we will use to do the reconstruction</a:t>
                </a:r>
                <a:endParaRPr lang="en-US" sz="1200" b="0" i="1" noProof="0" dirty="0" smtClean="0">
                  <a:latin typeface="Cambria Math"/>
                </a:endParaRPr>
              </a:p>
              <a:p>
                <a:endParaRPr lang="en-US" sz="1200" b="0" i="1" noProof="0" dirty="0" smtClean="0">
                  <a:latin typeface="Cambria Math"/>
                </a:endParaRPr>
              </a:p>
              <a:p>
                <a:endParaRPr lang="en-US" sz="1200" b="0" i="1" noProof="0" dirty="0" smtClean="0">
                  <a:latin typeface="Cambria Math"/>
                </a:endParaRPr>
              </a:p>
              <a:p>
                <a:endParaRPr lang="en-US" sz="1200" b="0" i="1" noProof="0" dirty="0" smtClean="0">
                  <a:latin typeface="Cambria Math"/>
                </a:endParaRPr>
              </a:p>
              <a:p>
                <a:endParaRPr lang="en-US" sz="1200" b="0" i="1" noProof="0" dirty="0" smtClean="0">
                  <a:latin typeface="Cambria Math"/>
                </a:endParaRPr>
              </a:p>
              <a:p>
                <a:endParaRPr lang="en-US" sz="1200" b="0" i="1" noProof="0" dirty="0" smtClean="0">
                  <a:latin typeface="Cambria Math"/>
                </a:endParaRPr>
              </a:p>
              <a:p>
                <a:r>
                  <a:rPr lang="en-US" sz="1200" b="0" i="0" noProof="0" smtClean="0">
                    <a:latin typeface="Cambria Math" panose="02040503050406030204" pitchFamily="18" charset="0"/>
                  </a:rPr>
                  <a:t>〖^(</a:t>
                </a:r>
                <a:r>
                  <a:rPr lang="en-US" sz="1200" b="0" i="0" noProof="0" smtClean="0">
                    <a:latin typeface="Cambria Math"/>
                  </a:rPr>
                  <a:t>−1</a:t>
                </a:r>
                <a:r>
                  <a:rPr lang="en-US" sz="1200" b="0" i="0" noProof="0" smtClean="0">
                    <a:latin typeface="Cambria Math" panose="02040503050406030204" pitchFamily="18" charset="0"/>
                  </a:rPr>
                  <a:t>)</a:t>
                </a:r>
                <a:r>
                  <a:rPr lang="pt-PT" sz="1200" b="0" i="0" noProof="0" smtClean="0">
                    <a:latin typeface="Cambria Math" panose="02040503050406030204" pitchFamily="18" charset="0"/>
                  </a:rPr>
                  <a:t>〗</a:t>
                </a:r>
                <a:r>
                  <a:rPr lang="en-US" noProof="0" dirty="0" smtClean="0"/>
                  <a:t>  is the inverse of the correlation matrix from the data</a:t>
                </a:r>
              </a:p>
              <a:p>
                <a:endParaRPr lang="en-US" noProof="0" dirty="0" smtClean="0"/>
              </a:p>
              <a:p>
                <a:r>
                  <a:rPr lang="en-US" sz="1200" b="0" i="0" noProof="0" smtClean="0">
                    <a:latin typeface="Cambria Math" panose="02040503050406030204" pitchFamily="18" charset="0"/>
                  </a:rPr>
                  <a:t>〖</a:t>
                </a:r>
                <a:r>
                  <a:rPr lang="en-US" sz="1200" b="0" i="0" noProof="0" smtClean="0">
                    <a:latin typeface="Cambria Math"/>
                  </a:rPr>
                  <a:t>𝐷</a:t>
                </a:r>
                <a:r>
                  <a:rPr lang="en-US" sz="1200" b="0" i="0" noProof="0">
                    <a:latin typeface="Cambria Math" panose="02040503050406030204" pitchFamily="18" charset="0"/>
                  </a:rPr>
                  <a:t>_</a:t>
                </a:r>
                <a:r>
                  <a:rPr lang="en-US" sz="1200" i="0" noProof="0">
                    <a:latin typeface="Cambria Math"/>
                  </a:rPr>
                  <a:t>𝑖𝑗</a:t>
                </a:r>
                <a:r>
                  <a:rPr lang="en-US" sz="1200" i="0" noProof="0">
                    <a:latin typeface="Cambria Math" panose="02040503050406030204" pitchFamily="18" charset="0"/>
                  </a:rPr>
                  <a:t>^ </a:t>
                </a:r>
                <a:r>
                  <a:rPr lang="en-US" sz="1200" b="0" i="0" noProof="0" smtClean="0">
                    <a:latin typeface="Cambria Math" panose="02040503050406030204" pitchFamily="18" charset="0"/>
                  </a:rPr>
                  <a:t>〗^(</a:t>
                </a:r>
                <a:r>
                  <a:rPr lang="en-US" sz="1200" b="0" i="0" noProof="0" smtClean="0">
                    <a:latin typeface="Cambria Math"/>
                  </a:rPr>
                  <a:t>−1</a:t>
                </a:r>
                <a:r>
                  <a:rPr lang="en-US" sz="1200" b="0" i="0" noProof="0" smtClean="0">
                    <a:latin typeface="Cambria Math" panose="02040503050406030204" pitchFamily="18" charset="0"/>
                  </a:rPr>
                  <a:t>)</a:t>
                </a:r>
                <a:r>
                  <a:rPr lang="en-US" noProof="0" dirty="0" smtClean="0"/>
                  <a:t> it’s one </a:t>
                </a:r>
                <a:r>
                  <a:rPr lang="en-US" noProof="0" dirty="0" err="1" smtClean="0"/>
                  <a:t>auxiliar</a:t>
                </a:r>
                <a:r>
                  <a:rPr lang="en-US" noProof="0" dirty="0" smtClean="0"/>
                  <a:t> </a:t>
                </a:r>
                <a:r>
                  <a:rPr lang="en-US" noProof="0" dirty="0" err="1" smtClean="0"/>
                  <a:t>variabel</a:t>
                </a:r>
                <a:r>
                  <a:rPr lang="en-US" baseline="0" noProof="0" dirty="0" smtClean="0"/>
                  <a:t> that we take to simplify the calculus and is related to the correlation matrix </a:t>
                </a:r>
                <a:r>
                  <a:rPr lang="en-US" noProof="0" dirty="0" smtClean="0"/>
                  <a:t>  </a:t>
                </a:r>
                <a:endParaRPr lang="en-US" noProof="0" dirty="0"/>
              </a:p>
            </p:txBody>
          </p:sp>
        </mc:Fallback>
      </mc:AlternateContent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7CDAD-37A5-43FA-8BD1-99166F28FDBE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343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2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2166366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2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20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86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129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5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422856"/>
            <a:ext cx="2743196" cy="365125"/>
          </a:xfrm>
        </p:spPr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6" y="6422856"/>
            <a:ext cx="4279669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50" y="6422856"/>
            <a:ext cx="879759" cy="365125"/>
          </a:xfrm>
        </p:spPr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9231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806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2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6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4657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855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1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1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144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792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2846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8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7588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838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6"/>
            <a:ext cx="300089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1">
                <a:solidFill>
                  <a:schemeClr val="tx1"/>
                </a:solidFill>
              </a:defRPr>
            </a:lvl1pPr>
          </a:lstStyle>
          <a:p>
            <a:fld id="{802AEC77-6536-4FF0-B546-1E711CB329E8}" type="datetimeFigureOut">
              <a:rPr lang="pt-PT" smtClean="0"/>
              <a:t>08-09-2015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6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chemeClr val="tx1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6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8969FF84-55EC-432F-AD38-A676F07C09A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6222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0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64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58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53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56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76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8959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155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../clipboard/media/image10.png"/><Relationship Id="rId5" Type="http://schemas.openxmlformats.org/officeDocument/2006/relationships/image" Target="../../clipboard/media/image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60216" y="1316024"/>
            <a:ext cx="11471565" cy="1739347"/>
          </a:xfrm>
        </p:spPr>
        <p:txBody>
          <a:bodyPr>
            <a:normAutofit/>
          </a:bodyPr>
          <a:lstStyle/>
          <a:p>
            <a:r>
              <a:rPr lang="pt-PT" sz="6600" b="1" dirty="0" smtClean="0">
                <a:solidFill>
                  <a:srgbClr val="0882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Mapping Dark energy with fundamental couplings</a:t>
            </a:r>
            <a:endParaRPr lang="pt-PT" sz="6600" b="1" dirty="0">
              <a:solidFill>
                <a:srgbClr val="0882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8" y="3038688"/>
            <a:ext cx="9144000" cy="1309255"/>
          </a:xfrm>
        </p:spPr>
        <p:txBody>
          <a:bodyPr>
            <a:normAutofit/>
          </a:bodyPr>
          <a:lstStyle/>
          <a:p>
            <a:r>
              <a:rPr lang="pt-PT" dirty="0" smtClean="0">
                <a:solidFill>
                  <a:schemeClr val="bg2">
                    <a:lumMod val="50000"/>
                  </a:schemeClr>
                </a:solidFill>
              </a:rPr>
              <a:t>Ana Catarina Leite </a:t>
            </a:r>
          </a:p>
          <a:p>
            <a:r>
              <a:rPr lang="pt-PT" dirty="0" smtClean="0">
                <a:solidFill>
                  <a:schemeClr val="bg2">
                    <a:lumMod val="50000"/>
                  </a:schemeClr>
                </a:solidFill>
              </a:rPr>
              <a:t>Carlos Martins </a:t>
            </a:r>
          </a:p>
        </p:txBody>
      </p:sp>
      <p:pic>
        <p:nvPicPr>
          <p:cNvPr id="1034" name="Picture 10" descr="http://www.prize.gulbenkian.pt/prjdir/gulbenkian/images/main_institucional/minisite_premios/LogoFCG.pn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49" y="5496967"/>
            <a:ext cx="3905251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upload.wikimedia.org/wikipedia/commons/thumb/9/93/CAUP_logo.jpg/512px-CAUP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1184"/>
            <a:ext cx="3429000" cy="156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8"/>
          <p:cNvSpPr txBox="1"/>
          <p:nvPr/>
        </p:nvSpPr>
        <p:spPr>
          <a:xfrm>
            <a:off x="537514" y="4043332"/>
            <a:ext cx="89775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Relevant references: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Amendola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et al. Phys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. Rev. D 86,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063515 (2012)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Leite et al.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Phys. Rev. D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90, 063519 (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2014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Leite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and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Martins,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Phys. Rev. D 91, 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103519 (2015);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7998" y="26804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PT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COSMO-15 - Warsaw</a:t>
            </a:r>
            <a:r>
              <a:rPr lang="pt-PT" b="1" dirty="0">
                <a:solidFill>
                  <a:srgbClr val="002060"/>
                </a:solidFill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4713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16"/>
    </mc:Choice>
    <mc:Fallback xmlns="">
      <p:transition spd="slow" advTm="1891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69227" y="5202315"/>
            <a:ext cx="849297" cy="4527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11" name="TextBox 10"/>
          <p:cNvSpPr txBox="1"/>
          <p:nvPr/>
        </p:nvSpPr>
        <p:spPr>
          <a:xfrm>
            <a:off x="10897338" y="6180330"/>
            <a:ext cx="849297" cy="4527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15" name="Marcador de Posição de Conteúdo 2"/>
          <p:cNvSpPr txBox="1">
            <a:spLocks/>
          </p:cNvSpPr>
          <p:nvPr/>
        </p:nvSpPr>
        <p:spPr>
          <a:xfrm>
            <a:off x="340311" y="2187720"/>
            <a:ext cx="8229600" cy="157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75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70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64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58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53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568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763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8959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155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LOW (SNAP)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- 3000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0 - 1.7 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MID (EUCLID)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- 1700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0.75 - 1.5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ELT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- 50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1 - 5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TMT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- 250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1 - 3</a:t>
            </a:r>
          </a:p>
          <a:p>
            <a:pPr>
              <a:spcAft>
                <a:spcPts val="600"/>
              </a:spcAft>
            </a:pPr>
            <a:endParaRPr lang="pt-PT" sz="200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311" y="4074289"/>
            <a:ext cx="67231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Supernova type Ia + </a:t>
            </a:r>
            <a:r>
              <a:rPr lang="el-GR" dirty="0" smtClean="0"/>
              <a:t>α</a:t>
            </a:r>
            <a:r>
              <a:rPr lang="pt-PT" dirty="0" smtClean="0"/>
              <a:t> meaurements </a:t>
            </a:r>
            <a:r>
              <a:rPr lang="pt-PT" dirty="0"/>
              <a:t>(ESPRESSO, HIRES)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Euclid survey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ELT and TMT gains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</p:txBody>
      </p:sp>
      <p:grpSp>
        <p:nvGrpSpPr>
          <p:cNvPr id="17" name="Group 16"/>
          <p:cNvGrpSpPr/>
          <p:nvPr/>
        </p:nvGrpSpPr>
        <p:grpSpPr>
          <a:xfrm>
            <a:off x="7101939" y="2504252"/>
            <a:ext cx="4752669" cy="4316731"/>
            <a:chOff x="7133536" y="2475972"/>
            <a:chExt cx="4752669" cy="431673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lum bright="-20000" contrast="40000"/>
            </a:blip>
            <a:stretch>
              <a:fillRect/>
            </a:stretch>
          </p:blipFill>
          <p:spPr>
            <a:xfrm>
              <a:off x="7133536" y="2475972"/>
              <a:ext cx="4752669" cy="4316731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8788893" y="2876365"/>
              <a:ext cx="38174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880847" y="3269942"/>
              <a:ext cx="5504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0869227" y="3269942"/>
              <a:ext cx="30775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3" name="Rounded Rectangle 22"/>
          <p:cNvSpPr/>
          <p:nvPr/>
        </p:nvSpPr>
        <p:spPr>
          <a:xfrm>
            <a:off x="7065253" y="1989961"/>
            <a:ext cx="4789355" cy="395518"/>
          </a:xfrm>
          <a:prstGeom prst="round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Figure of Merit =  1/(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 2</a:t>
            </a:r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pt-PT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8948166" y="3967241"/>
            <a:ext cx="1" cy="998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9139036" y="3967241"/>
            <a:ext cx="1829" cy="1866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51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sp>
        <p:nvSpPr>
          <p:cNvPr id="15" name="Marcador de Posição de Conteúdo 2"/>
          <p:cNvSpPr txBox="1">
            <a:spLocks/>
          </p:cNvSpPr>
          <p:nvPr/>
        </p:nvSpPr>
        <p:spPr>
          <a:xfrm>
            <a:off x="340311" y="2187720"/>
            <a:ext cx="8229600" cy="157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75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70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64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58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53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568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763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8959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155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LOW (SNAP)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- 3000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0 - 1.7 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MID (EUCLID)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- 1700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0.75 - 1.5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ELT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- 50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1 - 5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TMT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- 250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1 - 3</a:t>
            </a:r>
          </a:p>
          <a:p>
            <a:pPr>
              <a:spcAft>
                <a:spcPts val="600"/>
              </a:spcAft>
            </a:pPr>
            <a:endParaRPr lang="pt-PT" sz="200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311" y="4074289"/>
            <a:ext cx="67231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Supernova type Ia + </a:t>
            </a:r>
            <a:r>
              <a:rPr lang="el-GR" dirty="0" smtClean="0"/>
              <a:t>α</a:t>
            </a:r>
            <a:r>
              <a:rPr lang="pt-PT" dirty="0" smtClean="0"/>
              <a:t> meaurements </a:t>
            </a:r>
            <a:r>
              <a:rPr lang="pt-PT" dirty="0"/>
              <a:t>(ESPRESSO, HIRES)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Euclid survey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ELT and TMT gains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High number of measurements vs redshift coverage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</p:txBody>
      </p:sp>
      <p:grpSp>
        <p:nvGrpSpPr>
          <p:cNvPr id="17" name="Group 16"/>
          <p:cNvGrpSpPr/>
          <p:nvPr/>
        </p:nvGrpSpPr>
        <p:grpSpPr>
          <a:xfrm>
            <a:off x="7109807" y="2494969"/>
            <a:ext cx="4752669" cy="4316731"/>
            <a:chOff x="7133536" y="2475972"/>
            <a:chExt cx="4752669" cy="431673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lum bright="-20000" contrast="40000"/>
            </a:blip>
            <a:stretch>
              <a:fillRect/>
            </a:stretch>
          </p:blipFill>
          <p:spPr>
            <a:xfrm>
              <a:off x="7133536" y="2475972"/>
              <a:ext cx="4752669" cy="4316731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8788893" y="2876365"/>
              <a:ext cx="38174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880847" y="3269942"/>
              <a:ext cx="5504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0869227" y="3269942"/>
              <a:ext cx="30775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3" name="Rounded Rectangle 22"/>
          <p:cNvSpPr/>
          <p:nvPr/>
        </p:nvSpPr>
        <p:spPr>
          <a:xfrm>
            <a:off x="7065253" y="1989961"/>
            <a:ext cx="4789355" cy="395518"/>
          </a:xfrm>
          <a:prstGeom prst="round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Figure of Merit =  1/(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 2</a:t>
            </a:r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pt-PT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6905" y="5202315"/>
            <a:ext cx="2571620" cy="4527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24" name="TextBox 23"/>
          <p:cNvSpPr txBox="1"/>
          <p:nvPr/>
        </p:nvSpPr>
        <p:spPr>
          <a:xfrm>
            <a:off x="9175016" y="6180330"/>
            <a:ext cx="2571620" cy="4527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534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03" y="1868525"/>
            <a:ext cx="3354401" cy="25158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" y="1868525"/>
            <a:ext cx="3354401" cy="25158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03" y="4408781"/>
            <a:ext cx="3354401" cy="25158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" y="4408781"/>
            <a:ext cx="3354401" cy="25158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15" y="1868525"/>
            <a:ext cx="3354401" cy="251580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653528" y="4599432"/>
            <a:ext cx="4837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Truncation methods: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Risk vs Normalization </a:t>
            </a:r>
            <a:endParaRPr lang="pt-PT" dirty="0"/>
          </a:p>
        </p:txBody>
      </p:sp>
      <p:sp>
        <p:nvSpPr>
          <p:cNvPr id="3" name="Rounded Rectangle 2"/>
          <p:cNvSpPr/>
          <p:nvPr/>
        </p:nvSpPr>
        <p:spPr>
          <a:xfrm>
            <a:off x="434679" y="4254157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Risk method</a:t>
            </a:r>
            <a:endParaRPr lang="pt-PT" sz="1600" dirty="0"/>
          </a:p>
        </p:txBody>
      </p:sp>
      <p:sp>
        <p:nvSpPr>
          <p:cNvPr id="17" name="Rounded Rectangle 16"/>
          <p:cNvSpPr/>
          <p:nvPr/>
        </p:nvSpPr>
        <p:spPr>
          <a:xfrm>
            <a:off x="3941196" y="4254157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/>
              <a:t>N</a:t>
            </a:r>
            <a:r>
              <a:rPr lang="pt-PT" sz="1600" dirty="0" smtClean="0"/>
              <a:t>ormalization method</a:t>
            </a:r>
            <a:endParaRPr lang="pt-PT" sz="1600" dirty="0"/>
          </a:p>
        </p:txBody>
      </p:sp>
      <p:sp>
        <p:nvSpPr>
          <p:cNvPr id="18" name="Rounded Rectangle 17"/>
          <p:cNvSpPr/>
          <p:nvPr/>
        </p:nvSpPr>
        <p:spPr>
          <a:xfrm>
            <a:off x="7474508" y="1688882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Ideal scenario</a:t>
            </a:r>
            <a:endParaRPr lang="pt-PT" sz="1600" dirty="0"/>
          </a:p>
        </p:txBody>
      </p:sp>
      <p:sp>
        <p:nvSpPr>
          <p:cNvPr id="6" name="Right Arrow 5"/>
          <p:cNvSpPr/>
          <p:nvPr/>
        </p:nvSpPr>
        <p:spPr>
          <a:xfrm>
            <a:off x="3438255" y="4233921"/>
            <a:ext cx="393540" cy="34972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TextBox 21"/>
          <p:cNvSpPr txBox="1"/>
          <p:nvPr/>
        </p:nvSpPr>
        <p:spPr>
          <a:xfrm>
            <a:off x="1805651" y="6690165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7857" y="6703668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79724" y="4157243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209950" y="1713960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Baseline  scenario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73606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03" y="1868525"/>
            <a:ext cx="3354401" cy="25158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" y="1868525"/>
            <a:ext cx="3354401" cy="25158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03" y="4408781"/>
            <a:ext cx="3354401" cy="25158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" y="4408781"/>
            <a:ext cx="3354401" cy="25158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15" y="1868525"/>
            <a:ext cx="3354401" cy="251580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653528" y="4599432"/>
            <a:ext cx="4837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Truncation methods: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Risk vs Normalization </a:t>
            </a:r>
            <a:endParaRPr lang="pt-PT" dirty="0"/>
          </a:p>
        </p:txBody>
      </p:sp>
      <p:sp>
        <p:nvSpPr>
          <p:cNvPr id="20" name="TextBox 19"/>
          <p:cNvSpPr txBox="1"/>
          <p:nvPr/>
        </p:nvSpPr>
        <p:spPr>
          <a:xfrm>
            <a:off x="7696200" y="5279790"/>
            <a:ext cx="4837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Scenarios: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Baseline vs Ideal </a:t>
            </a:r>
            <a:endParaRPr lang="pt-PT" dirty="0"/>
          </a:p>
        </p:txBody>
      </p:sp>
      <p:sp>
        <p:nvSpPr>
          <p:cNvPr id="3" name="Rounded Rectangle 2"/>
          <p:cNvSpPr/>
          <p:nvPr/>
        </p:nvSpPr>
        <p:spPr>
          <a:xfrm>
            <a:off x="434679" y="4254157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Risk method</a:t>
            </a:r>
            <a:endParaRPr lang="pt-PT" sz="1600" dirty="0"/>
          </a:p>
        </p:txBody>
      </p:sp>
      <p:sp>
        <p:nvSpPr>
          <p:cNvPr id="17" name="Rounded Rectangle 16"/>
          <p:cNvSpPr/>
          <p:nvPr/>
        </p:nvSpPr>
        <p:spPr>
          <a:xfrm>
            <a:off x="3941196" y="4254157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/>
              <a:t>N</a:t>
            </a:r>
            <a:r>
              <a:rPr lang="pt-PT" sz="1600" dirty="0" smtClean="0"/>
              <a:t>ormalization method</a:t>
            </a:r>
            <a:endParaRPr lang="pt-PT" sz="1600" dirty="0"/>
          </a:p>
        </p:txBody>
      </p:sp>
      <p:sp>
        <p:nvSpPr>
          <p:cNvPr id="18" name="Rounded Rectangle 17"/>
          <p:cNvSpPr/>
          <p:nvPr/>
        </p:nvSpPr>
        <p:spPr>
          <a:xfrm>
            <a:off x="7474508" y="1688882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Ideal scenario</a:t>
            </a:r>
            <a:endParaRPr lang="pt-PT" sz="1600" dirty="0"/>
          </a:p>
        </p:txBody>
      </p:sp>
      <p:sp>
        <p:nvSpPr>
          <p:cNvPr id="6" name="Right Arrow 5"/>
          <p:cNvSpPr/>
          <p:nvPr/>
        </p:nvSpPr>
        <p:spPr>
          <a:xfrm>
            <a:off x="6944990" y="2918084"/>
            <a:ext cx="393540" cy="34972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TextBox 3"/>
          <p:cNvSpPr txBox="1"/>
          <p:nvPr/>
        </p:nvSpPr>
        <p:spPr>
          <a:xfrm>
            <a:off x="1805651" y="6690165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7857" y="6703668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79724" y="4157243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209950" y="1713960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Baseline  scenario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419533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03" y="1868525"/>
            <a:ext cx="3354401" cy="25158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" y="1868525"/>
            <a:ext cx="3354401" cy="25158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03" y="4408781"/>
            <a:ext cx="3354401" cy="25158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" y="4408781"/>
            <a:ext cx="3354401" cy="25158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15" y="1868525"/>
            <a:ext cx="3354401" cy="251580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653528" y="4599432"/>
            <a:ext cx="4837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Truncation methods: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Risk vs Normalization </a:t>
            </a:r>
            <a:endParaRPr lang="pt-PT" dirty="0"/>
          </a:p>
        </p:txBody>
      </p:sp>
      <p:sp>
        <p:nvSpPr>
          <p:cNvPr id="20" name="TextBox 19"/>
          <p:cNvSpPr txBox="1"/>
          <p:nvPr/>
        </p:nvSpPr>
        <p:spPr>
          <a:xfrm>
            <a:off x="7696200" y="5279790"/>
            <a:ext cx="4837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Scenarios: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Baseline vs Ideal </a:t>
            </a:r>
            <a:endParaRPr lang="pt-PT" dirty="0"/>
          </a:p>
        </p:txBody>
      </p:sp>
      <p:sp>
        <p:nvSpPr>
          <p:cNvPr id="21" name="TextBox 20"/>
          <p:cNvSpPr txBox="1"/>
          <p:nvPr/>
        </p:nvSpPr>
        <p:spPr>
          <a:xfrm>
            <a:off x="7766304" y="6129528"/>
            <a:ext cx="48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Importance of high redshift (TMT vs ELT)</a:t>
            </a:r>
            <a:endParaRPr lang="pt-PT" dirty="0"/>
          </a:p>
        </p:txBody>
      </p:sp>
      <p:sp>
        <p:nvSpPr>
          <p:cNvPr id="3" name="Rounded Rectangle 2"/>
          <p:cNvSpPr/>
          <p:nvPr/>
        </p:nvSpPr>
        <p:spPr>
          <a:xfrm>
            <a:off x="434679" y="4254157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Risk method</a:t>
            </a:r>
            <a:endParaRPr lang="pt-PT" sz="1600" dirty="0"/>
          </a:p>
        </p:txBody>
      </p:sp>
      <p:sp>
        <p:nvSpPr>
          <p:cNvPr id="17" name="Rounded Rectangle 16"/>
          <p:cNvSpPr/>
          <p:nvPr/>
        </p:nvSpPr>
        <p:spPr>
          <a:xfrm>
            <a:off x="3941196" y="4254157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/>
              <a:t>N</a:t>
            </a:r>
            <a:r>
              <a:rPr lang="pt-PT" sz="1600" dirty="0" smtClean="0"/>
              <a:t>ormalization method</a:t>
            </a:r>
            <a:endParaRPr lang="pt-PT" sz="1600" dirty="0"/>
          </a:p>
        </p:txBody>
      </p:sp>
      <p:sp>
        <p:nvSpPr>
          <p:cNvPr id="18" name="Rounded Rectangle 17"/>
          <p:cNvSpPr/>
          <p:nvPr/>
        </p:nvSpPr>
        <p:spPr>
          <a:xfrm>
            <a:off x="7474508" y="1688882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Ideal scenario</a:t>
            </a:r>
            <a:endParaRPr lang="pt-PT" sz="1600" dirty="0"/>
          </a:p>
        </p:txBody>
      </p:sp>
      <p:sp>
        <p:nvSpPr>
          <p:cNvPr id="4" name="Rectangle 3"/>
          <p:cNvSpPr/>
          <p:nvPr/>
        </p:nvSpPr>
        <p:spPr>
          <a:xfrm>
            <a:off x="9404773" y="2743201"/>
            <a:ext cx="1006998" cy="14878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TextBox 21"/>
          <p:cNvSpPr txBox="1"/>
          <p:nvPr/>
        </p:nvSpPr>
        <p:spPr>
          <a:xfrm>
            <a:off x="1805651" y="6690165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7857" y="6703668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79724" y="4157243"/>
            <a:ext cx="150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>
                <a:solidFill>
                  <a:schemeClr val="tx2">
                    <a:lumMod val="25000"/>
                  </a:schemeClr>
                </a:solidFill>
              </a:rPr>
              <a:t>z</a:t>
            </a:r>
            <a:endParaRPr lang="pt-PT" sz="11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209950" y="1713960"/>
            <a:ext cx="2867813" cy="20575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/>
              <a:t>Baseline  scenario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80139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163773"/>
            <a:ext cx="9784080" cy="16291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cap="none" dirty="0">
                <a:solidFill>
                  <a:srgbClr val="099BDD">
                    <a:lumMod val="50000"/>
                  </a:srgbClr>
                </a:solidFill>
              </a:rPr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ângulo 3"/>
              <p:cNvSpPr/>
              <p:nvPr/>
            </p:nvSpPr>
            <p:spPr>
              <a:xfrm>
                <a:off x="772554" y="2329475"/>
                <a:ext cx="10644809" cy="68238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182875" indent="-182875" defTabSz="914377">
                  <a:lnSpc>
                    <a:spcPct val="90000"/>
                  </a:lnSpc>
                  <a:spcBef>
                    <a:spcPts val="600"/>
                  </a:spcBef>
                  <a:spcAft>
                    <a:spcPts val="1800"/>
                  </a:spcAft>
                  <a:buClr>
                    <a:schemeClr val="tx1"/>
                  </a:buClr>
                  <a:buFont typeface="Wingdings" pitchFamily="2" charset="2"/>
                  <a:buChar char=""/>
                </a:pPr>
                <a:r>
                  <a:rPr lang="en-US" sz="2000" dirty="0"/>
                  <a:t>Measurements of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000" dirty="0"/>
                  <a:t> can be used to constrain dark energy, complementing supernovas with the advantage of a larger redshift lever arm</a:t>
                </a:r>
              </a:p>
              <a:p>
                <a:pPr marL="182875" indent="-182875" defTabSz="914377">
                  <a:lnSpc>
                    <a:spcPct val="90000"/>
                  </a:lnSpc>
                  <a:spcBef>
                    <a:spcPts val="600"/>
                  </a:spcBef>
                  <a:spcAft>
                    <a:spcPts val="1800"/>
                  </a:spcAft>
                  <a:buClr>
                    <a:schemeClr val="tx1"/>
                  </a:buClr>
                  <a:buFont typeface="Wingdings" pitchFamily="2" charset="2"/>
                  <a:buChar char=""/>
                </a:pPr>
                <a:r>
                  <a:rPr lang="en-US" sz="2000" dirty="0" smtClean="0"/>
                  <a:t>Dark </a:t>
                </a:r>
                <a:r>
                  <a:rPr lang="en-US" sz="2000" dirty="0"/>
                  <a:t>energy equation of state reconstruction improves when we combine the Supernova datasets with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000" dirty="0"/>
                  <a:t> measurements</a:t>
                </a:r>
              </a:p>
              <a:p>
                <a:pPr marL="182875" indent="-182875" defTabSz="914377">
                  <a:lnSpc>
                    <a:spcPct val="90000"/>
                  </a:lnSpc>
                  <a:spcBef>
                    <a:spcPts val="600"/>
                  </a:spcBef>
                  <a:spcAft>
                    <a:spcPts val="1800"/>
                  </a:spcAft>
                  <a:buClr>
                    <a:schemeClr val="tx1"/>
                  </a:buClr>
                  <a:buFont typeface="Wingdings" pitchFamily="2" charset="2"/>
                  <a:buChar char=""/>
                </a:pPr>
                <a:r>
                  <a:rPr lang="en-US" sz="2000" dirty="0"/>
                  <a:t>ELT will be important to reconstruct the equation of state at high redshift   (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 &gt;2</m:t>
                    </m:r>
                  </m:oMath>
                </a14:m>
                <a:r>
                  <a:rPr lang="en-US" sz="2000" dirty="0" smtClean="0"/>
                  <a:t>)</a:t>
                </a:r>
              </a:p>
              <a:p>
                <a:pPr marL="182875" indent="-182875" defTabSz="914377">
                  <a:lnSpc>
                    <a:spcPct val="90000"/>
                  </a:lnSpc>
                  <a:spcBef>
                    <a:spcPts val="600"/>
                  </a:spcBef>
                  <a:spcAft>
                    <a:spcPts val="1800"/>
                  </a:spcAft>
                  <a:buClr>
                    <a:schemeClr val="tx1"/>
                  </a:buClr>
                  <a:buFont typeface="Wingdings" pitchFamily="2" charset="2"/>
                  <a:buChar char=""/>
                </a:pPr>
                <a:r>
                  <a:rPr lang="en-US" sz="2000" dirty="0"/>
                  <a:t>Existing VLT datasets, although not ideal, give clues on what we will be able to achieve with future </a:t>
                </a:r>
                <a:r>
                  <a:rPr lang="en-US" sz="2000" dirty="0" smtClean="0"/>
                  <a:t>Spectrographs</a:t>
                </a:r>
              </a:p>
              <a:p>
                <a:pPr defTabSz="914377">
                  <a:lnSpc>
                    <a:spcPct val="90000"/>
                  </a:lnSpc>
                  <a:spcBef>
                    <a:spcPts val="600"/>
                  </a:spcBef>
                  <a:spcAft>
                    <a:spcPts val="1800"/>
                  </a:spcAft>
                  <a:buClr>
                    <a:schemeClr val="tx1"/>
                  </a:buClr>
                </a:pPr>
                <a:r>
                  <a:rPr lang="en-US" sz="2000" dirty="0"/>
                  <a:t/>
                </a:r>
                <a:br>
                  <a:rPr lang="en-US" sz="2000" dirty="0"/>
                </a:br>
                <a:endParaRPr lang="en-US" sz="2000" dirty="0"/>
              </a:p>
            </p:txBody>
          </p:sp>
        </mc:Choice>
        <mc:Fallback xmlns="">
          <p:sp>
            <p:nvSpPr>
              <p:cNvPr id="4" name="Rectâ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54" y="2329475"/>
                <a:ext cx="10644809" cy="6823880"/>
              </a:xfrm>
              <a:prstGeom prst="rect">
                <a:avLst/>
              </a:prstGeom>
              <a:blipFill rotWithShape="0">
                <a:blip r:embed="rId2"/>
                <a:stretch>
                  <a:fillRect l="-515" t="-893" r="-229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079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317" y="499537"/>
            <a:ext cx="10772775" cy="1658199"/>
          </a:xfrm>
        </p:spPr>
        <p:txBody>
          <a:bodyPr/>
          <a:lstStyle/>
          <a:p>
            <a:r>
              <a:rPr lang="pt-PT" b="1" dirty="0" smtClean="0"/>
              <a:t/>
            </a:r>
            <a:br>
              <a:rPr lang="pt-PT" b="1" dirty="0" smtClean="0"/>
            </a:br>
            <a:endParaRPr lang="pt-PT" dirty="0"/>
          </a:p>
        </p:txBody>
      </p:sp>
      <p:pic>
        <p:nvPicPr>
          <p:cNvPr id="4" name="Espresso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006" y="1938175"/>
            <a:ext cx="7175317" cy="4036497"/>
          </a:xfrm>
        </p:spPr>
      </p:pic>
      <p:sp>
        <p:nvSpPr>
          <p:cNvPr id="5" name="Rectangle 4"/>
          <p:cNvSpPr/>
          <p:nvPr/>
        </p:nvSpPr>
        <p:spPr>
          <a:xfrm>
            <a:off x="580315" y="337353"/>
            <a:ext cx="111027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en-US" sz="4000" dirty="0" err="1">
                <a:solidFill>
                  <a:schemeClr val="bg2">
                    <a:lumMod val="50000"/>
                  </a:schemeClr>
                </a:solidFill>
              </a:rPr>
              <a:t>chelle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bg2">
                    <a:lumMod val="50000"/>
                  </a:schemeClr>
                </a:solidFill>
              </a:rPr>
              <a:t>SP</a:t>
            </a:r>
            <a:r>
              <a:rPr lang="en-US" sz="4000" dirty="0" err="1">
                <a:solidFill>
                  <a:schemeClr val="bg2">
                    <a:lumMod val="50000"/>
                  </a:schemeClr>
                </a:solidFill>
              </a:rPr>
              <a:t>ectrograph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 for </a:t>
            </a: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R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ocky </a:t>
            </a:r>
            <a:r>
              <a:rPr lang="en-US" sz="4000" b="1" dirty="0" err="1">
                <a:solidFill>
                  <a:schemeClr val="bg2">
                    <a:lumMod val="50000"/>
                  </a:schemeClr>
                </a:solidFill>
              </a:rPr>
              <a:t>E</a:t>
            </a:r>
            <a:r>
              <a:rPr lang="en-US" sz="4000" dirty="0" err="1">
                <a:solidFill>
                  <a:schemeClr val="bg2">
                    <a:lumMod val="50000"/>
                  </a:schemeClr>
                </a:solidFill>
              </a:rPr>
              <a:t>xoplanet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- and </a:t>
            </a: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S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table</a:t>
            </a: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 S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pectroscopic </a:t>
            </a: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O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bservations</a:t>
            </a:r>
            <a:endParaRPr lang="pt-PT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8" name="Picture 4" descr="espresso_flag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581" y="5678609"/>
            <a:ext cx="2402819" cy="114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464670" y="1887757"/>
            <a:ext cx="405338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</a:rPr>
              <a:t>380-700nm spectral </a:t>
            </a:r>
            <a:r>
              <a:rPr lang="en-US" sz="1400" dirty="0" smtClean="0">
                <a:latin typeface="Calibri" panose="020F0502020204030204" pitchFamily="34" charset="0"/>
              </a:rPr>
              <a:t>coverage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pt-PT" sz="1400" dirty="0" smtClean="0">
                <a:latin typeface="Calibri" panose="020F0502020204030204" pitchFamily="34" charset="0"/>
              </a:rPr>
              <a:t>High resolution and stability (Laser Frequency Comb)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pt-PT" sz="1400" dirty="0" smtClean="0">
                <a:latin typeface="Calibri" panose="020F0502020204030204" pitchFamily="34" charset="0"/>
              </a:rPr>
              <a:t>80</a:t>
            </a:r>
            <a:r>
              <a:rPr lang="en-US" altLang="pt-PT" sz="1400" dirty="0">
                <a:latin typeface="Calibri" panose="020F0502020204030204" pitchFamily="34" charset="0"/>
              </a:rPr>
              <a:t>% Rocky Planets, 10% Varying Constants, 10% to be decided: </a:t>
            </a:r>
            <a:r>
              <a:rPr lang="en-US" altLang="pt-PT" sz="1400" dirty="0" err="1">
                <a:latin typeface="Calibri" panose="020F0502020204030204" pitchFamily="34" charset="0"/>
              </a:rPr>
              <a:t>ToO</a:t>
            </a:r>
            <a:r>
              <a:rPr lang="en-US" altLang="pt-PT" sz="1400" dirty="0">
                <a:latin typeface="Calibri" panose="020F0502020204030204" pitchFamily="34" charset="0"/>
              </a:rPr>
              <a:t> + Exquisite Science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63137" y="3862153"/>
            <a:ext cx="4524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pt-PT" dirty="0">
                <a:latin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</a:rPr>
              <a:t>α</a:t>
            </a:r>
            <a:r>
              <a:rPr lang="pt-PT" dirty="0">
                <a:latin typeface="Calibri" panose="020F0502020204030204" pitchFamily="34" charset="0"/>
              </a:rPr>
              <a:t> measurements from absortion systems in Quasar Spectra</a:t>
            </a:r>
          </a:p>
        </p:txBody>
      </p:sp>
      <p:sp>
        <p:nvSpPr>
          <p:cNvPr id="8" name="Rectangle 7"/>
          <p:cNvSpPr/>
          <p:nvPr/>
        </p:nvSpPr>
        <p:spPr>
          <a:xfrm>
            <a:off x="7663137" y="4634849"/>
            <a:ext cx="4357228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PT" dirty="0">
                <a:latin typeface="Calibri" panose="020F0502020204030204" pitchFamily="34" charset="0"/>
              </a:rPr>
              <a:t>Priority Sistems: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Calibri" panose="020F0502020204030204" pitchFamily="34" charset="0"/>
              </a:rPr>
              <a:t>Uncertainty lower than 10ppm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Calibri" panose="020F0502020204030204" pitchFamily="34" charset="0"/>
              </a:rPr>
              <a:t>Measurements with anchors and sensitivity transitions (</a:t>
            </a:r>
            <a:r>
              <a:rPr lang="el-GR" sz="1400" dirty="0">
                <a:latin typeface="Calibri" panose="020F0502020204030204" pitchFamily="34" charset="0"/>
              </a:rPr>
              <a:t>Δ</a:t>
            </a:r>
            <a:r>
              <a:rPr lang="pt-PT" sz="1400" dirty="0">
                <a:latin typeface="Calibri" panose="020F0502020204030204" pitchFamily="34" charset="0"/>
              </a:rPr>
              <a:t>Q)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Calibri" panose="020F0502020204030204" pitchFamily="34" charset="0"/>
              </a:rPr>
              <a:t>Brighteness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Calibri" panose="020F0502020204030204" pitchFamily="34" charset="0"/>
              </a:rPr>
              <a:t>Sky position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Calibri" panose="020F0502020204030204" pitchFamily="34" charset="0"/>
              </a:rPr>
              <a:t>Simplicity of the spectra</a:t>
            </a:r>
          </a:p>
        </p:txBody>
      </p:sp>
    </p:spTree>
    <p:extLst>
      <p:ext uri="{BB962C8B-B14F-4D97-AF65-F5344CB8AC3E}">
        <p14:creationId xmlns:p14="http://schemas.microsoft.com/office/powerpoint/2010/main" val="107432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41"/>
    </mc:Choice>
    <mc:Fallback xmlns="">
      <p:transition spd="slow" advTm="39141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6010" objId="4"/>
        <p14:pauseEvt time="32489" objId="4"/>
        <p14:stopEvt time="39141" objId="4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7501771" y="1946899"/>
                <a:ext cx="2968698" cy="6685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pt-PT" sz="2000" b="1" i="1" dirty="0">
                              <a:solidFill>
                                <a:schemeClr val="tx1"/>
                              </a:solidFill>
                              <a:latin typeface="Lucida Calligraphy" pitchFamily="66" charset="0"/>
                              <a:cs typeface="Calibri"/>
                            </a:rPr>
                            <m:t>L</m:t>
                          </m:r>
                        </m:e>
                        <m:sub>
                          <m:r>
                            <a:rPr lang="az-Cyrl-AZ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ф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𝑭</m:t>
                          </m:r>
                        </m:sub>
                      </m:sSub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sSub>
                        <m:sSub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  <m:sub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𝑭</m:t>
                          </m:r>
                        </m:sub>
                      </m:sSub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az-Cyrl-AZ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ф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) </m:t>
                      </m:r>
                      <m:sSub>
                        <m:sSub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𝑭</m:t>
                          </m:r>
                        </m:e>
                        <m:sub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  <m:r>
                            <a:rPr lang="el-GR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𝝂</m:t>
                          </m:r>
                        </m:sub>
                      </m:sSub>
                      <m:sSup>
                        <m:sSup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  <m:r>
                            <a:rPr lang="el-GR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𝝂</m:t>
                          </m:r>
                        </m:sup>
                      </m:sSup>
                    </m:oMath>
                  </m:oMathPara>
                </a14:m>
                <a:endParaRPr lang="pt-PT" sz="2000" b="1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1771" y="1946899"/>
                <a:ext cx="2968698" cy="66851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7501771" y="3099321"/>
                <a:ext cx="293958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P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pt-PT" sz="2000" b="1" i="1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𝑩</m:t>
                        </m:r>
                      </m:e>
                      <m:sub>
                        <m:r>
                          <a:rPr lang="pt-PT" sz="2000" b="1" i="1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𝑭</m:t>
                        </m:r>
                      </m:sub>
                    </m:sSub>
                    <m:d>
                      <m:dPr>
                        <m:ctrlPr>
                          <a:rPr lang="pt-PT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az-Cyrl-AZ" sz="2000" b="1" i="1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ф</m:t>
                        </m:r>
                      </m:e>
                    </m:d>
                    <m:r>
                      <a:rPr lang="pt-PT" sz="2000" b="1" i="1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r>
                      <a:rPr lang="pt-PT" sz="2000" b="1" i="1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𝟏</m:t>
                    </m:r>
                    <m:r>
                      <a:rPr lang="pt-PT" sz="2000" b="1" i="1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−</m:t>
                    </m:r>
                  </m:oMath>
                </a14:m>
                <a:r>
                  <a:rPr lang="el-GR" sz="2000" b="1" i="1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Calibri"/>
                  </a:rPr>
                  <a:t>ζ</a:t>
                </a:r>
                <a:r>
                  <a:rPr lang="pt-PT" sz="2000" b="1" i="1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Calibri"/>
                  </a:rPr>
                  <a:t> k (</a:t>
                </a:r>
                <a14:m>
                  <m:oMath xmlns:m="http://schemas.openxmlformats.org/officeDocument/2006/math">
                    <m:r>
                      <a:rPr lang="az-Cyrl-AZ" sz="2000" b="1" i="1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ф</m:t>
                    </m:r>
                    <m:r>
                      <a:rPr lang="pt-PT" sz="2000" b="1" i="1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−</m:t>
                    </m:r>
                    <m:sSub>
                      <m:sSubPr>
                        <m:ctrlPr>
                          <a:rPr lang="pt-PT" sz="2000" b="1" i="1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az-Cyrl-AZ" sz="2000" b="1" i="1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ф</m:t>
                        </m:r>
                      </m:e>
                      <m:sub>
                        <m:r>
                          <a:rPr lang="pt-PT" sz="2000" b="1" i="1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𝟎</m:t>
                        </m:r>
                      </m:sub>
                    </m:sSub>
                    <m:r>
                      <a:rPr lang="pt-PT" sz="2000" b="1" i="1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endParaRPr lang="pt-PT" sz="2000" b="1" i="1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1771" y="3099321"/>
                <a:ext cx="2939587" cy="400110"/>
              </a:xfrm>
              <a:prstGeom prst="rect">
                <a:avLst/>
              </a:prstGeom>
              <a:blipFill rotWithShape="0">
                <a:blip r:embed="rId3"/>
                <a:stretch>
                  <a:fillRect t="-7576" r="-1452" b="-25758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/>
              <p:cNvSpPr txBox="1"/>
              <p:nvPr/>
            </p:nvSpPr>
            <p:spPr>
              <a:xfrm>
                <a:off x="4397548" y="3920575"/>
                <a:ext cx="3386312" cy="670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𝜶</m:t>
                          </m:r>
                        </m:num>
                        <m:den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𝜶</m:t>
                          </m:r>
                        </m:den>
                      </m:f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≡</m:t>
                      </m:r>
                      <m:f>
                        <m:f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𝜶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𝜶</m:t>
                          </m:r>
                        </m:den>
                      </m:f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l-GR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𝜻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𝒌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l-GR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𝝓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𝝓</m:t>
                          </m:r>
                        </m:e>
                        <m:sub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pt-PT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CaixaDe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548" y="3920575"/>
                <a:ext cx="3386312" cy="6705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/>
              <p:cNvSpPr txBox="1"/>
              <p:nvPr/>
            </p:nvSpPr>
            <p:spPr>
              <a:xfrm>
                <a:off x="3138389" y="5742623"/>
                <a:ext cx="5904630" cy="8742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𝝓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𝒛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)−</m:t>
                      </m:r>
                      <m:sSub>
                        <m:sSub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𝝓</m:t>
                          </m:r>
                        </m:e>
                        <m:sub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pt-PT" sz="2000" b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PT" sz="20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𝒌</m:t>
                          </m:r>
                        </m:den>
                      </m:f>
                      <m:nary>
                        <m:naryPr>
                          <m:ctrlPr>
                            <a:rPr lang="pt-PT" sz="20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t-PT" sz="2000" b="1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  <m:sup>
                          <m:r>
                            <a:rPr lang="pt-PT" sz="2000" b="1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𝒛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𝝎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rad>
                          <m:sSup>
                            <m:sSupPr>
                              <m:ctrlP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t-PT" sz="20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pt-PT" sz="2000" b="1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pt-PT" sz="2000" b="1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pt-PT" sz="2000" b="1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pt-PT" sz="2000" b="1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PT" sz="2000" b="1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𝝆</m:t>
                                          </m:r>
                                        </m:e>
                                        <m:sub>
                                          <m:r>
                                            <a:rPr lang="pt-PT" sz="2000" b="1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𝒎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pt-PT" sz="2000" b="1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PT" sz="2000" b="1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𝝆</m:t>
                                          </m:r>
                                        </m:e>
                                        <m:sub>
                                          <m:r>
                                            <a:rPr lang="el-GR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𝝓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type m:val="lin"/>
                                  <m:ctrlPr>
                                    <a:rPr lang="pt-PT" sz="2000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t-PT" sz="2000" b="1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pt-PT" sz="2000" b="1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sup>
                          </m:sSup>
                          <m:f>
                            <m:fPr>
                              <m:ctrlP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𝒅𝒛</m:t>
                              </m:r>
                            </m:num>
                            <m:den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𝒛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pt-PT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389" y="5742623"/>
                <a:ext cx="5904630" cy="87427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ixaDeTexto 8"/>
          <p:cNvSpPr txBox="1"/>
          <p:nvPr/>
        </p:nvSpPr>
        <p:spPr>
          <a:xfrm>
            <a:off x="1995882" y="1928520"/>
            <a:ext cx="433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Coupling between the scalar field and the electromagnetism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1981200" y="3099321"/>
            <a:ext cx="433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Gauge kinetic  function is linear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53680" y="4960257"/>
            <a:ext cx="907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For a flat </a:t>
            </a:r>
            <a:r>
              <a:rPr lang="en-US" sz="2000" dirty="0" err="1" smtClean="0">
                <a:latin typeface="Calibri" panose="020F0502020204030204" pitchFamily="34" charset="0"/>
              </a:rPr>
              <a:t>Friedmann</a:t>
            </a:r>
            <a:r>
              <a:rPr lang="en-US" sz="2000" dirty="0" smtClean="0">
                <a:latin typeface="Calibri" panose="020F0502020204030204" pitchFamily="34" charset="0"/>
              </a:rPr>
              <a:t>-</a:t>
            </a:r>
            <a:r>
              <a:rPr lang="en-US" sz="2000" dirty="0" err="1" smtClean="0">
                <a:latin typeface="Calibri" panose="020F0502020204030204" pitchFamily="34" charset="0"/>
              </a:rPr>
              <a:t>Lemaître</a:t>
            </a:r>
            <a:r>
              <a:rPr lang="en-US" sz="2000" dirty="0" smtClean="0">
                <a:latin typeface="Calibri" panose="020F0502020204030204" pitchFamily="34" charset="0"/>
              </a:rPr>
              <a:t>-Robertson-Walker Universe </a:t>
            </a:r>
            <a:r>
              <a:rPr lang="en-US" sz="2000" dirty="0">
                <a:latin typeface="Calibri" panose="020F0502020204030204" pitchFamily="34" charset="0"/>
              </a:rPr>
              <a:t>with a canonical scalar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ângulo 11"/>
              <p:cNvSpPr/>
              <p:nvPr/>
            </p:nvSpPr>
            <p:spPr>
              <a:xfrm>
                <a:off x="9819299" y="5106931"/>
                <a:ext cx="2221762" cy="4145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l-G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l-GR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𝝓</m:t>
                              </m:r>
                            </m:e>
                          </m:acc>
                        </m:e>
                        <m:sup>
                          <m:r>
                            <a:rPr lang="pt-PT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pt-PT" b="1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pt-PT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pt-PT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pt-PT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pt-PT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𝝎</m:t>
                          </m:r>
                          <m:d>
                            <m:dPr>
                              <m:ctrlPr>
                                <a:rPr lang="pt-PT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pt-PT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pt-PT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𝝆</m:t>
                          </m:r>
                        </m:e>
                        <m:sub>
                          <m:r>
                            <a:rPr lang="el-GR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𝝓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ângu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9299" y="5106931"/>
                <a:ext cx="2221762" cy="414537"/>
              </a:xfrm>
              <a:prstGeom prst="rect">
                <a:avLst/>
              </a:prstGeom>
              <a:blipFill rotWithShape="0">
                <a:blip r:embed="rId6"/>
                <a:stretch>
                  <a:fillRect b="-882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981200" y="242820"/>
            <a:ext cx="8229600" cy="15723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Formalism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3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981200" y="177421"/>
            <a:ext cx="8229600" cy="16650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Previous</a:t>
            </a:r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work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lum bright="-20000" contrast="40000"/>
          </a:blip>
          <a:srcRect l="2411" r="3558"/>
          <a:stretch/>
        </p:blipFill>
        <p:spPr>
          <a:xfrm>
            <a:off x="139083" y="2566444"/>
            <a:ext cx="5956917" cy="32474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lum bright="-20000" contrast="40000"/>
          </a:blip>
          <a:srcRect l="1900" r="2374" b="4154"/>
          <a:stretch/>
        </p:blipFill>
        <p:spPr>
          <a:xfrm>
            <a:off x="6380536" y="2570573"/>
            <a:ext cx="5444520" cy="324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36728" y="1990813"/>
            <a:ext cx="9784416" cy="450552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</a:rPr>
              <a:t>Likelihood function</a:t>
            </a:r>
          </a:p>
          <a:p>
            <a:pPr>
              <a:spcAft>
                <a:spcPts val="600"/>
              </a:spcAft>
            </a:pPr>
            <a:endParaRPr lang="en-US" sz="20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US" sz="20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US" sz="20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US" sz="20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</a:rPr>
              <a:t>Fisher’s Matrix</a:t>
            </a:r>
          </a:p>
          <a:p>
            <a:pPr>
              <a:spcAft>
                <a:spcPts val="600"/>
              </a:spcAft>
            </a:pPr>
            <a:endParaRPr lang="en-US" sz="28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</a:rPr>
              <a:t>Dark energy parameterization, </a:t>
            </a:r>
            <a:r>
              <a:rPr lang="el-GR" sz="2000" dirty="0">
                <a:latin typeface="Calibri" panose="020F0502020204030204" pitchFamily="34" charset="0"/>
                <a:ea typeface="Cambria Math"/>
              </a:rPr>
              <a:t>ω</a:t>
            </a:r>
            <a:r>
              <a:rPr lang="en-US" sz="2000" dirty="0">
                <a:latin typeface="Calibri" panose="020F0502020204030204" pitchFamily="34" charset="0"/>
              </a:rPr>
              <a:t>(z)</a:t>
            </a:r>
          </a:p>
          <a:p>
            <a:pPr>
              <a:spcAft>
                <a:spcPts val="600"/>
              </a:spcAft>
            </a:pPr>
            <a:endParaRPr lang="en-US" sz="2000" dirty="0">
              <a:latin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ângulo 3"/>
              <p:cNvSpPr/>
              <p:nvPr/>
            </p:nvSpPr>
            <p:spPr>
              <a:xfrm>
                <a:off x="2351584" y="1926712"/>
                <a:ext cx="8604448" cy="1085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2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𝑳</m:t>
                      </m:r>
                      <m:r>
                        <a:rPr lang="pt-PT" sz="2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sz="2000" b="1" dirty="0">
                              <a:solidFill>
                                <a:schemeClr val="tx1"/>
                              </a:solidFill>
                              <a:ea typeface="Cambria Math"/>
                            </a:rPr>
                            <m:t>ω</m:t>
                          </m:r>
                        </m:e>
                        <m:sub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𝒊</m:t>
                          </m:r>
                        </m:sub>
                      </m:sSub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𝑨</m:t>
                              </m:r>
                            </m:den>
                          </m:f>
                        </m:e>
                      </m:rad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𝐞𝐱𝐩</m:t>
                      </m:r>
                      <m:d>
                        <m:dPr>
                          <m:begChr m:val="["/>
                          <m:endChr m:val="]"/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den>
                          </m:f>
                          <m:nary>
                            <m:naryPr>
                              <m:chr m:val="∑"/>
                              <m:limLoc m:val="undOvr"/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𝒊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𝒋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𝝁</m:t>
                                  </m:r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− </m:t>
                                  </m:r>
                                  <m:sSub>
                                    <m:sSubPr>
                                      <m:ctrlP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𝝁</m:t>
                                      </m:r>
                                    </m:e>
                                    <m:sub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𝑭</m:t>
                                      </m:r>
                                    </m:sub>
                                  </m:s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𝑫</m:t>
                                      </m:r>
                                    </m:e>
                                    <m:sub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𝒊𝒋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𝝁</m:t>
                                  </m:r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− </m:t>
                                  </m:r>
                                  <m:sSub>
                                    <m:sSubPr>
                                      <m:ctrlP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𝝁</m:t>
                                      </m:r>
                                    </m:e>
                                    <m:sub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𝑭</m:t>
                                      </m:r>
                                    </m:sub>
                                  </m:s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𝒋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pt-PT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â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584" y="1926712"/>
                <a:ext cx="8604448" cy="10855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ângulo 5"/>
              <p:cNvSpPr/>
              <p:nvPr/>
            </p:nvSpPr>
            <p:spPr>
              <a:xfrm>
                <a:off x="3384720" y="4365114"/>
                <a:ext cx="3888432" cy="9337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𝑭</m:t>
                          </m:r>
                        </m:e>
                        <m:sub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𝒌𝒍</m:t>
                          </m:r>
                        </m:sub>
                      </m:sSub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𝝏</m:t>
                                      </m:r>
                                    </m:e>
                                    <m:sup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func>
                                    <m:funcPr>
                                      <m:ctrlP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pt-PT" sz="2000" b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𝐥𝐧</m:t>
                                      </m:r>
                                    </m:fName>
                                    <m:e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𝑳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𝝏</m:t>
                                  </m:r>
                                  <m:sSub>
                                    <m:sSubPr>
                                      <m:ctrlP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l-GR" sz="2000" b="1" dirty="0">
                                          <a:solidFill>
                                            <a:schemeClr val="tx1"/>
                                          </a:solidFill>
                                          <a:ea typeface="Cambria Math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𝒌</m:t>
                                      </m:r>
                                    </m:sub>
                                  </m:s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𝝏</m:t>
                                  </m:r>
                                  <m:sSub>
                                    <m:sSubPr>
                                      <m:ctrlP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l-GR" sz="2000" b="1" dirty="0">
                                          <a:solidFill>
                                            <a:schemeClr val="tx1"/>
                                          </a:solidFill>
                                          <a:ea typeface="Cambria Math"/>
                                        </a:rPr>
                                        <m:t>ω</m:t>
                                      </m:r>
                                    </m:e>
                                    <m:sub>
                                      <m:r>
                                        <a:rPr lang="pt-PT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𝒍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l-GR" sz="20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l-GR" sz="2000" b="1" dirty="0">
                                  <a:solidFill>
                                    <a:schemeClr val="tx1"/>
                                  </a:solidFill>
                                  <a:ea typeface="Cambria Math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pt-PT" sz="2000" b="1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𝑭</m:t>
                              </m:r>
                            </m:sup>
                          </m:sSup>
                        </m:sub>
                      </m:sSub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pt-PT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â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720" y="4365114"/>
                <a:ext cx="3888432" cy="9337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ítulo 1"/>
          <p:cNvSpPr txBox="1">
            <a:spLocks/>
          </p:cNvSpPr>
          <p:nvPr/>
        </p:nvSpPr>
        <p:spPr>
          <a:xfrm>
            <a:off x="1991544" y="204716"/>
            <a:ext cx="8229600" cy="163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>
              <a:lnSpc>
                <a:spcPct val="85000"/>
              </a:lnSpc>
              <a:spcBef>
                <a:spcPct val="0"/>
              </a:spcBef>
              <a:buNone/>
              <a:defRPr sz="4000" b="1" cap="none" baseline="0">
                <a:solidFill>
                  <a:srgbClr val="099BDD">
                    <a:lumMod val="50000"/>
                  </a:srgb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Principal Component Analysis</a:t>
            </a:r>
          </a:p>
        </p:txBody>
      </p:sp>
      <p:grpSp>
        <p:nvGrpSpPr>
          <p:cNvPr id="18" name="Grupo 17"/>
          <p:cNvGrpSpPr/>
          <p:nvPr/>
        </p:nvGrpSpPr>
        <p:grpSpPr>
          <a:xfrm>
            <a:off x="4799856" y="5826318"/>
            <a:ext cx="5272068" cy="963854"/>
            <a:chOff x="2240192" y="5301208"/>
            <a:chExt cx="5272068" cy="963854"/>
          </a:xfrm>
        </p:grpSpPr>
        <p:grpSp>
          <p:nvGrpSpPr>
            <p:cNvPr id="11" name="Grupo 10"/>
            <p:cNvGrpSpPr/>
            <p:nvPr/>
          </p:nvGrpSpPr>
          <p:grpSpPr>
            <a:xfrm>
              <a:off x="2240192" y="5301208"/>
              <a:ext cx="5272068" cy="963854"/>
              <a:chOff x="1872845" y="5589240"/>
              <a:chExt cx="5272068" cy="96385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CaixaDeTexto 6"/>
                  <p:cNvSpPr txBox="1"/>
                  <p:nvPr/>
                </p:nvSpPr>
                <p:spPr>
                  <a:xfrm>
                    <a:off x="4817416" y="5589240"/>
                    <a:ext cx="2327497" cy="9638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𝝎</m:t>
                          </m:r>
                          <m:d>
                            <m:d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</m:e>
                          </m:d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𝑵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𝒊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nary>
                        </m:oMath>
                      </m:oMathPara>
                    </a14:m>
                    <a:endParaRPr lang="pt-PT" sz="2000" b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" name="CaixaDeTexto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17416" y="5589240"/>
                    <a:ext cx="2327497" cy="963854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pt-P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CaixaDeTexto 8"/>
                  <p:cNvSpPr txBox="1"/>
                  <p:nvPr/>
                </p:nvSpPr>
                <p:spPr>
                  <a:xfrm>
                    <a:off x="1872845" y="5589240"/>
                    <a:ext cx="2380395" cy="9638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𝝎</m:t>
                          </m:r>
                          <m:d>
                            <m:d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</m:e>
                          </m:d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𝑵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𝒊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nary>
                        </m:oMath>
                      </m:oMathPara>
                    </a14:m>
                    <a:endParaRPr lang="en-US" sz="2000" b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" name="CaixaDeTexto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72845" y="5589240"/>
                    <a:ext cx="2380395" cy="963854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pt-P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6" name="Conexão recta unidireccional 15"/>
            <p:cNvCxnSpPr/>
            <p:nvPr/>
          </p:nvCxnSpPr>
          <p:spPr>
            <a:xfrm>
              <a:off x="4616404" y="5822517"/>
              <a:ext cx="47690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ângulo 11"/>
              <p:cNvSpPr/>
              <p:nvPr/>
            </p:nvSpPr>
            <p:spPr>
              <a:xfrm>
                <a:off x="4799856" y="3084644"/>
                <a:ext cx="6300192" cy="9902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𝒊𝒋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𝒊𝒋</m:t>
                              </m:r>
                            </m:sub>
                            <m:sup/>
                          </m:sSubSup>
                        </m:e>
                        <m:sup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pt-PT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𝑨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𝒌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𝒍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𝑵</m:t>
                          </m:r>
                        </m:sup>
                        <m:e>
                          <m:sSup>
                            <m:sSup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𝒌𝒋</m:t>
                                  </m:r>
                                </m:sub>
                                <m:sup/>
                              </m:sSubSup>
                            </m:e>
                            <m:sup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  <m:sSup>
                            <m:sSup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𝒍𝒊</m:t>
                                  </m:r>
                                </m:sub>
                                <m:sup/>
                              </m:sSubSup>
                            </m:e>
                            <m:sup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pt-PT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ângu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856" y="3084644"/>
                <a:ext cx="6300192" cy="99020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ângulo 1"/>
              <p:cNvSpPr/>
              <p:nvPr/>
            </p:nvSpPr>
            <p:spPr>
              <a:xfrm>
                <a:off x="3149280" y="3231410"/>
                <a:ext cx="1938608" cy="6961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2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𝑨</m:t>
                      </m:r>
                      <m:r>
                        <a:rPr lang="pt-PT" sz="2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𝒊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pt-PT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𝒋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pt-PT" sz="20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𝒋</m:t>
                                  </m:r>
                                </m:sub>
                                <m:sup/>
                              </m:sSubSup>
                            </m:e>
                            <m:sup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t-PT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pt-PT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â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280" y="3231410"/>
                <a:ext cx="1938608" cy="69615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68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163772"/>
            <a:ext cx="9784080" cy="16650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cap="none" dirty="0">
                <a:solidFill>
                  <a:srgbClr val="099BDD">
                    <a:lumMod val="50000"/>
                  </a:srgbClr>
                </a:solidFill>
              </a:rPr>
              <a:t>Sample Result</a:t>
            </a:r>
          </a:p>
        </p:txBody>
      </p:sp>
      <p:sp>
        <p:nvSpPr>
          <p:cNvPr id="4" name="Rectângulo 3"/>
          <p:cNvSpPr/>
          <p:nvPr/>
        </p:nvSpPr>
        <p:spPr>
          <a:xfrm>
            <a:off x="260860" y="1957868"/>
            <a:ext cx="4563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</a:rPr>
              <a:t>Baseline </a:t>
            </a:r>
          </a:p>
          <a:p>
            <a:pPr>
              <a:spcAft>
                <a:spcPts val="600"/>
              </a:spcAft>
            </a:pPr>
            <a:r>
              <a:rPr lang="en-US" b="1" dirty="0">
                <a:latin typeface="Calibri" panose="020F0502020204030204" pitchFamily="34" charset="0"/>
              </a:rPr>
              <a:t>	</a:t>
            </a:r>
            <a:r>
              <a:rPr lang="en-US" dirty="0">
                <a:latin typeface="Calibri" panose="020F0502020204030204" pitchFamily="34" charset="0"/>
              </a:rPr>
              <a:t>- ESPRESSO: N=30 ;  𝜎</a:t>
            </a:r>
            <a:r>
              <a:rPr lang="en-US" baseline="-25000" dirty="0">
                <a:latin typeface="Calibri" panose="020F0502020204030204" pitchFamily="34" charset="0"/>
              </a:rPr>
              <a:t>Δ𝛼/𝛼</a:t>
            </a:r>
            <a:r>
              <a:rPr lang="en-US" dirty="0">
                <a:latin typeface="Calibri" panose="020F0502020204030204" pitchFamily="34" charset="0"/>
              </a:rPr>
              <a:t>=6×10</a:t>
            </a:r>
            <a:r>
              <a:rPr lang="en-US" baseline="30000" dirty="0">
                <a:latin typeface="Calibri" panose="020F0502020204030204" pitchFamily="34" charset="0"/>
              </a:rPr>
              <a:t>−7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</a:rPr>
              <a:t>	- ELT-HIRES: N=100</a:t>
            </a:r>
            <a:r>
              <a:rPr lang="en-US" dirty="0" smtClean="0">
                <a:latin typeface="Calibri" panose="020F0502020204030204" pitchFamily="34" charset="0"/>
              </a:rPr>
              <a:t>; </a:t>
            </a:r>
            <a:r>
              <a:rPr lang="en-US" dirty="0">
                <a:latin typeface="Calibri" panose="020F0502020204030204" pitchFamily="34" charset="0"/>
              </a:rPr>
              <a:t>𝜎</a:t>
            </a:r>
            <a:r>
              <a:rPr lang="en-US" baseline="-25000" dirty="0">
                <a:latin typeface="Calibri" panose="020F0502020204030204" pitchFamily="34" charset="0"/>
              </a:rPr>
              <a:t>Δ𝛼/𝛼</a:t>
            </a:r>
            <a:r>
              <a:rPr lang="en-US" dirty="0">
                <a:latin typeface="Calibri" panose="020F0502020204030204" pitchFamily="34" charset="0"/>
              </a:rPr>
              <a:t>=1×10</a:t>
            </a:r>
            <a:r>
              <a:rPr lang="en-US" baseline="30000" dirty="0">
                <a:latin typeface="Calibri" panose="020F0502020204030204" pitchFamily="34" charset="0"/>
              </a:rPr>
              <a:t>−7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88" y="5647377"/>
            <a:ext cx="4824536" cy="1176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60860" y="301363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</a:rPr>
              <a:t>Ideal 	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</a:rPr>
              <a:t>	- ESPRESSO: N=100;  𝜎</a:t>
            </a:r>
            <a:r>
              <a:rPr lang="en-US" baseline="-25000" dirty="0">
                <a:latin typeface="Calibri" panose="020F0502020204030204" pitchFamily="34" charset="0"/>
              </a:rPr>
              <a:t>Δ𝛼/𝛼</a:t>
            </a:r>
            <a:r>
              <a:rPr lang="en-US" dirty="0">
                <a:latin typeface="Calibri" panose="020F0502020204030204" pitchFamily="34" charset="0"/>
              </a:rPr>
              <a:t>=2×10</a:t>
            </a:r>
            <a:r>
              <a:rPr lang="en-US" baseline="30000" dirty="0">
                <a:latin typeface="Calibri" panose="020F0502020204030204" pitchFamily="34" charset="0"/>
              </a:rPr>
              <a:t>−7</a:t>
            </a:r>
          </a:p>
          <a:p>
            <a:pPr>
              <a:spcAft>
                <a:spcPts val="600"/>
              </a:spcAft>
            </a:pPr>
            <a:r>
              <a:rPr lang="en-US" baseline="30000" dirty="0">
                <a:latin typeface="Calibri" panose="020F0502020204030204" pitchFamily="34" charset="0"/>
              </a:rPr>
              <a:t>	</a:t>
            </a:r>
            <a:r>
              <a:rPr lang="en-US" dirty="0">
                <a:latin typeface="Calibri" panose="020F0502020204030204" pitchFamily="34" charset="0"/>
              </a:rPr>
              <a:t>- ELT-HIRES: N=150;  𝜎</a:t>
            </a:r>
            <a:r>
              <a:rPr lang="en-US" baseline="-25000" dirty="0">
                <a:latin typeface="Calibri" panose="020F0502020204030204" pitchFamily="34" charset="0"/>
              </a:rPr>
              <a:t>Δ</a:t>
            </a:r>
            <a:r>
              <a:rPr lang="en-US" baseline="-25000" dirty="0" smtClean="0">
                <a:latin typeface="Calibri" panose="020F0502020204030204" pitchFamily="34" charset="0"/>
              </a:rPr>
              <a:t>𝛼𝛼</a:t>
            </a:r>
            <a:r>
              <a:rPr lang="en-US" dirty="0">
                <a:latin typeface="Calibri" panose="020F0502020204030204" pitchFamily="34" charset="0"/>
              </a:rPr>
              <a:t>=3×10</a:t>
            </a:r>
            <a:r>
              <a:rPr lang="en-US" baseline="30000" dirty="0">
                <a:latin typeface="Calibri" panose="020F0502020204030204" pitchFamily="34" charset="0"/>
              </a:rPr>
              <a:t>−8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09664" y="4540654"/>
            <a:ext cx="4266067" cy="1088967"/>
          </a:xfrm>
          <a:prstGeom prst="rect">
            <a:avLst/>
          </a:prstGeom>
        </p:spPr>
      </p:pic>
      <p:sp>
        <p:nvSpPr>
          <p:cNvPr id="11" name="Rectângulo 3"/>
          <p:cNvSpPr/>
          <p:nvPr/>
        </p:nvSpPr>
        <p:spPr>
          <a:xfrm>
            <a:off x="260860" y="1957868"/>
            <a:ext cx="4563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</a:rPr>
              <a:t>Baseline </a:t>
            </a:r>
          </a:p>
          <a:p>
            <a:pPr>
              <a:spcAft>
                <a:spcPts val="600"/>
              </a:spcAft>
            </a:pPr>
            <a:r>
              <a:rPr lang="en-US" b="1" dirty="0">
                <a:latin typeface="Calibri" panose="020F0502020204030204" pitchFamily="34" charset="0"/>
              </a:rPr>
              <a:t>	</a:t>
            </a:r>
            <a:r>
              <a:rPr lang="en-US" dirty="0">
                <a:latin typeface="Calibri" panose="020F0502020204030204" pitchFamily="34" charset="0"/>
              </a:rPr>
              <a:t>- ESPRESSO: N=30 ;  𝜎</a:t>
            </a:r>
            <a:r>
              <a:rPr lang="en-US" baseline="-25000" dirty="0">
                <a:latin typeface="Calibri" panose="020F0502020204030204" pitchFamily="34" charset="0"/>
              </a:rPr>
              <a:t>Δ𝛼/𝛼</a:t>
            </a:r>
            <a:r>
              <a:rPr lang="en-US" dirty="0">
                <a:latin typeface="Calibri" panose="020F0502020204030204" pitchFamily="34" charset="0"/>
              </a:rPr>
              <a:t>=6×10</a:t>
            </a:r>
            <a:r>
              <a:rPr lang="en-US" baseline="30000" dirty="0">
                <a:latin typeface="Calibri" panose="020F0502020204030204" pitchFamily="34" charset="0"/>
              </a:rPr>
              <a:t>−7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</a:rPr>
              <a:t>	- ELT-HIRES: N=100</a:t>
            </a:r>
            <a:r>
              <a:rPr lang="en-US" dirty="0" smtClean="0">
                <a:latin typeface="Calibri" panose="020F0502020204030204" pitchFamily="34" charset="0"/>
              </a:rPr>
              <a:t>; </a:t>
            </a:r>
            <a:r>
              <a:rPr lang="en-US" dirty="0">
                <a:latin typeface="Calibri" panose="020F0502020204030204" pitchFamily="34" charset="0"/>
              </a:rPr>
              <a:t>𝜎</a:t>
            </a:r>
            <a:r>
              <a:rPr lang="en-US" baseline="-25000" dirty="0">
                <a:latin typeface="Calibri" panose="020F0502020204030204" pitchFamily="34" charset="0"/>
              </a:rPr>
              <a:t>Δ𝛼/𝛼</a:t>
            </a:r>
            <a:r>
              <a:rPr lang="en-US" dirty="0">
                <a:latin typeface="Calibri" panose="020F0502020204030204" pitchFamily="34" charset="0"/>
              </a:rPr>
              <a:t>=1×10</a:t>
            </a:r>
            <a:r>
              <a:rPr lang="en-US" baseline="30000" dirty="0">
                <a:latin typeface="Calibri" panose="020F0502020204030204" pitchFamily="34" charset="0"/>
              </a:rPr>
              <a:t>−7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18542" y="4522898"/>
            <a:ext cx="4266067" cy="10889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lum bright="-20000" contrast="40000"/>
          </a:blip>
          <a:srcRect t="-1" r="2875" b="2255"/>
          <a:stretch/>
        </p:blipFill>
        <p:spPr>
          <a:xfrm>
            <a:off x="6827764" y="3191184"/>
            <a:ext cx="4638335" cy="1186915"/>
          </a:xfrm>
          <a:prstGeom prst="rect">
            <a:avLst/>
          </a:prstGeom>
        </p:spPr>
      </p:pic>
      <p:sp>
        <p:nvSpPr>
          <p:cNvPr id="15" name="Rectângulo 2"/>
          <p:cNvSpPr/>
          <p:nvPr/>
        </p:nvSpPr>
        <p:spPr>
          <a:xfrm>
            <a:off x="6185925" y="4396387"/>
            <a:ext cx="5922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Nº </a:t>
            </a:r>
            <a:r>
              <a:rPr lang="en-US" dirty="0">
                <a:latin typeface="Calibri" panose="020F0502020204030204" pitchFamily="34" charset="0"/>
              </a:rPr>
              <a:t>of nights needed to </a:t>
            </a:r>
            <a:r>
              <a:rPr lang="en-US" dirty="0" smtClean="0">
                <a:latin typeface="Calibri" panose="020F0502020204030204" pitchFamily="34" charset="0"/>
              </a:rPr>
              <a:t>achieve an uncertainty </a:t>
            </a:r>
            <a:r>
              <a:rPr lang="en-US" dirty="0">
                <a:latin typeface="Calibri" panose="020F0502020204030204" pitchFamily="34" charset="0"/>
              </a:rPr>
              <a:t>equal to that </a:t>
            </a:r>
            <a:r>
              <a:rPr lang="en-US" dirty="0" smtClean="0">
                <a:latin typeface="Calibri" panose="020F0502020204030204" pitchFamily="34" charset="0"/>
              </a:rPr>
              <a:t>expected </a:t>
            </a:r>
            <a:r>
              <a:rPr lang="pt-PT" dirty="0" smtClean="0">
                <a:latin typeface="Calibri" panose="020F0502020204030204" pitchFamily="34" charset="0"/>
              </a:rPr>
              <a:t>from </a:t>
            </a:r>
            <a:r>
              <a:rPr lang="pt-PT" dirty="0">
                <a:latin typeface="Calibri" panose="020F0502020204030204" pitchFamily="34" charset="0"/>
              </a:rPr>
              <a:t>a SNAP-like dataset of 3000 Type Ia supernovas,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8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40311" y="2187720"/>
            <a:ext cx="8229600" cy="1572168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LOW (SNAP)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- 3000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z: 0 - 1.7 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MID (EUCLID)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1700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z: 0.75 - 1.5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dirty="0">
                <a:solidFill>
                  <a:srgbClr val="FFFFFF"/>
                </a:solidFill>
                <a:latin typeface="Calibri" panose="020F0502020204030204" pitchFamily="34" charset="0"/>
              </a:rPr>
              <a:t>ELT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50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z: 1 - 5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dirty="0">
                <a:solidFill>
                  <a:srgbClr val="FFFFFF"/>
                </a:solidFill>
                <a:latin typeface="Calibri" panose="020F0502020204030204" pitchFamily="34" charset="0"/>
              </a:rPr>
              <a:t>TMT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250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z: 1 - 3</a:t>
            </a:r>
          </a:p>
          <a:p>
            <a:pPr>
              <a:spcAft>
                <a:spcPts val="600"/>
              </a:spcAft>
            </a:pPr>
            <a:endParaRPr lang="pt-PT" sz="2000" dirty="0">
              <a:latin typeface="Calibri" panose="020F050202020403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101939" y="2504252"/>
            <a:ext cx="4752669" cy="4316731"/>
            <a:chOff x="7133536" y="2475972"/>
            <a:chExt cx="4752669" cy="431673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lum bright="-20000" contrast="40000"/>
            </a:blip>
            <a:stretch>
              <a:fillRect/>
            </a:stretch>
          </p:blipFill>
          <p:spPr>
            <a:xfrm>
              <a:off x="7133536" y="2475972"/>
              <a:ext cx="4752669" cy="4316731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8788893" y="2876365"/>
              <a:ext cx="38174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880847" y="3269942"/>
              <a:ext cx="5504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869227" y="3269942"/>
              <a:ext cx="30775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7" name="Rounded Rectangle 6"/>
          <p:cNvSpPr/>
          <p:nvPr/>
        </p:nvSpPr>
        <p:spPr>
          <a:xfrm>
            <a:off x="7065253" y="1989961"/>
            <a:ext cx="4789355" cy="395518"/>
          </a:xfrm>
          <a:prstGeom prst="round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Figure of Merit =  1/(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 2</a:t>
            </a:r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pt-PT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28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40311" y="2187720"/>
            <a:ext cx="8229600" cy="1572168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LOW (SNAP)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- 3000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z: 0 - 1.7 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MID (EUCLID)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1700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z: 0.75 - 1.5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dirty="0">
                <a:solidFill>
                  <a:srgbClr val="FFFFFF"/>
                </a:solidFill>
                <a:latin typeface="Calibri" panose="020F0502020204030204" pitchFamily="34" charset="0"/>
              </a:rPr>
              <a:t>ELT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50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z: 1 - 5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dirty="0">
                <a:solidFill>
                  <a:srgbClr val="FFFFFF"/>
                </a:solidFill>
                <a:latin typeface="Calibri" panose="020F0502020204030204" pitchFamily="34" charset="0"/>
              </a:rPr>
              <a:t>TMT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t-PT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 smtClean="0">
                <a:solidFill>
                  <a:srgbClr val="FFFFFF"/>
                </a:solidFill>
                <a:latin typeface="Calibri" panose="020F0502020204030204" pitchFamily="34" charset="0"/>
              </a:rPr>
              <a:t>- 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250 SN </a:t>
            </a:r>
            <a:r>
              <a:rPr lang="pt-PT" sz="2000" dirty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dirty="0">
                <a:solidFill>
                  <a:srgbClr val="FFFFFF"/>
                </a:solidFill>
                <a:latin typeface="Calibri" panose="020F0502020204030204" pitchFamily="34" charset="0"/>
              </a:rPr>
              <a:t>- z: 1 - 3</a:t>
            </a:r>
          </a:p>
          <a:p>
            <a:pPr>
              <a:spcAft>
                <a:spcPts val="600"/>
              </a:spcAft>
            </a:pPr>
            <a:endParaRPr lang="pt-PT" sz="2000" dirty="0">
              <a:latin typeface="Calibri" panose="020F050202020403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101939" y="2504252"/>
            <a:ext cx="4752669" cy="4316731"/>
            <a:chOff x="7133536" y="2475972"/>
            <a:chExt cx="4752669" cy="431673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lum bright="-20000" contrast="40000"/>
            </a:blip>
            <a:stretch>
              <a:fillRect/>
            </a:stretch>
          </p:blipFill>
          <p:spPr>
            <a:xfrm>
              <a:off x="7133536" y="2475972"/>
              <a:ext cx="4752669" cy="4316731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8788893" y="2876365"/>
              <a:ext cx="38174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880847" y="3269942"/>
              <a:ext cx="5504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869227" y="3269942"/>
              <a:ext cx="30775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9170633" y="3759888"/>
            <a:ext cx="2645543" cy="4750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7" name="Rounded Rectangle 6"/>
          <p:cNvSpPr/>
          <p:nvPr/>
        </p:nvSpPr>
        <p:spPr>
          <a:xfrm>
            <a:off x="7065253" y="1989961"/>
            <a:ext cx="4789355" cy="395518"/>
          </a:xfrm>
          <a:prstGeom prst="round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Figure of Merit =  1/(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 2</a:t>
            </a:r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pt-PT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0311" y="4074289"/>
            <a:ext cx="6723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Supernova type Ia + </a:t>
            </a:r>
            <a:r>
              <a:rPr lang="el-GR" dirty="0" smtClean="0"/>
              <a:t>α</a:t>
            </a:r>
            <a:r>
              <a:rPr lang="pt-PT" dirty="0" smtClean="0"/>
              <a:t> meaurements (ESPRESSO, HIRES)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548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2919" y="245660"/>
            <a:ext cx="9784080" cy="15472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t-PT" b="1" cap="none" dirty="0">
                <a:solidFill>
                  <a:srgbClr val="099BDD">
                    <a:lumMod val="50000"/>
                  </a:srgbClr>
                </a:solidFill>
              </a:rPr>
              <a:t>Supernova </a:t>
            </a:r>
            <a:r>
              <a:rPr lang="pt-PT" b="1" cap="none" dirty="0" err="1">
                <a:solidFill>
                  <a:srgbClr val="099BDD">
                    <a:lumMod val="50000"/>
                  </a:srgbClr>
                </a:solidFill>
              </a:rPr>
              <a:t>Surveys</a:t>
            </a:r>
            <a:endParaRPr lang="pt-PT" b="1" cap="none" dirty="0">
              <a:solidFill>
                <a:srgbClr val="099BDD">
                  <a:lumMod val="50000"/>
                </a:srgbClr>
              </a:solidFill>
            </a:endParaRPr>
          </a:p>
        </p:txBody>
      </p:sp>
      <p:sp>
        <p:nvSpPr>
          <p:cNvPr id="15" name="Marcador de Posição de Conteúdo 2"/>
          <p:cNvSpPr txBox="1">
            <a:spLocks/>
          </p:cNvSpPr>
          <p:nvPr/>
        </p:nvSpPr>
        <p:spPr>
          <a:xfrm>
            <a:off x="340311" y="2187720"/>
            <a:ext cx="8229600" cy="157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75" indent="-182875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70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64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58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53" indent="-182875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568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763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8959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155" indent="-228594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LOW (SNAP)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- 3000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0 - 1.7 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t-PT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MID (EUCLID)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- 1700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0.75 - 1.5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ELT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- 50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1 - 5</a:t>
            </a:r>
          </a:p>
          <a:p>
            <a:pPr fontAlgn="base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pl-PL" sz="2000" b="1" smtClean="0">
                <a:solidFill>
                  <a:srgbClr val="FFFFFF"/>
                </a:solidFill>
                <a:latin typeface="Calibri" panose="020F0502020204030204" pitchFamily="34" charset="0"/>
              </a:rPr>
              <a:t>TMT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- 250 SN </a:t>
            </a:r>
            <a:r>
              <a:rPr lang="pt-PT" sz="2000" smtClean="0">
                <a:solidFill>
                  <a:srgbClr val="FFFFFF"/>
                </a:solidFill>
                <a:latin typeface="Calibri" panose="020F0502020204030204" pitchFamily="34" charset="0"/>
              </a:rPr>
              <a:t>	</a:t>
            </a:r>
            <a:r>
              <a:rPr lang="pl-PL" sz="2000" smtClean="0">
                <a:solidFill>
                  <a:srgbClr val="FFFFFF"/>
                </a:solidFill>
                <a:latin typeface="Calibri" panose="020F0502020204030204" pitchFamily="34" charset="0"/>
              </a:rPr>
              <a:t>- z: 1 - 3</a:t>
            </a:r>
          </a:p>
          <a:p>
            <a:pPr>
              <a:spcAft>
                <a:spcPts val="600"/>
              </a:spcAft>
            </a:pPr>
            <a:endParaRPr lang="pt-PT" sz="200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311" y="4074289"/>
            <a:ext cx="672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Supernova type Ia + </a:t>
            </a:r>
            <a:r>
              <a:rPr lang="el-GR" dirty="0" smtClean="0"/>
              <a:t>α</a:t>
            </a:r>
            <a:r>
              <a:rPr lang="pt-PT" dirty="0" smtClean="0"/>
              <a:t> meaurements </a:t>
            </a:r>
            <a:r>
              <a:rPr lang="pt-PT" dirty="0"/>
              <a:t>(ESPRESSO, HIRES)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Euclid survey </a:t>
            </a:r>
            <a:endParaRPr lang="pt-PT" dirty="0"/>
          </a:p>
        </p:txBody>
      </p:sp>
      <p:grpSp>
        <p:nvGrpSpPr>
          <p:cNvPr id="24" name="Group 23"/>
          <p:cNvGrpSpPr/>
          <p:nvPr/>
        </p:nvGrpSpPr>
        <p:grpSpPr>
          <a:xfrm>
            <a:off x="7101939" y="2504252"/>
            <a:ext cx="4752669" cy="4316731"/>
            <a:chOff x="7133536" y="2475972"/>
            <a:chExt cx="4752669" cy="431673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>
              <a:lum bright="-20000" contrast="40000"/>
            </a:blip>
            <a:stretch>
              <a:fillRect/>
            </a:stretch>
          </p:blipFill>
          <p:spPr>
            <a:xfrm>
              <a:off x="7133536" y="2475972"/>
              <a:ext cx="4752669" cy="4316731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>
              <a:off x="8788893" y="2876365"/>
              <a:ext cx="38174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9880847" y="3269942"/>
              <a:ext cx="5504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0869227" y="3269942"/>
              <a:ext cx="30775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9" name="Rounded Rectangle 28"/>
          <p:cNvSpPr/>
          <p:nvPr/>
        </p:nvSpPr>
        <p:spPr>
          <a:xfrm>
            <a:off x="7065253" y="1989961"/>
            <a:ext cx="4789355" cy="395518"/>
          </a:xfrm>
          <a:prstGeom prst="round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Figure of Merit =  1/(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el-GR">
                <a:solidFill>
                  <a:schemeClr val="tx1"/>
                </a:solidFill>
                <a:latin typeface="Calibri" panose="020F0502020204030204" pitchFamily="34" charset="0"/>
              </a:rPr>
              <a:t>σ</a:t>
            </a:r>
            <a:r>
              <a:rPr lang="pt-PT" baseline="-25000">
                <a:solidFill>
                  <a:schemeClr val="tx1"/>
                </a:solidFill>
                <a:latin typeface="Calibri" panose="020F0502020204030204" pitchFamily="34" charset="0"/>
              </a:rPr>
              <a:t> 2</a:t>
            </a:r>
            <a:r>
              <a:rPr lang="pt-PT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pt-PT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946520" y="3981162"/>
            <a:ext cx="1646" cy="485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73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4">
      <a:dk1>
        <a:srgbClr val="2C2C2C"/>
      </a:dk1>
      <a:lt1>
        <a:srgbClr val="FFFFFF"/>
      </a:lt1>
      <a:dk2>
        <a:srgbClr val="0882B8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5996</TotalTime>
  <Words>525</Words>
  <Application>Microsoft Office PowerPoint</Application>
  <PresentationFormat>Widescreen</PresentationFormat>
  <Paragraphs>144</Paragraphs>
  <Slides>15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Corbel</vt:lpstr>
      <vt:lpstr>Lucida Calligraphy</vt:lpstr>
      <vt:lpstr>Wingdings</vt:lpstr>
      <vt:lpstr>Banded</vt:lpstr>
      <vt:lpstr>Mapping Dark energy with fundamental couplings</vt:lpstr>
      <vt:lpstr> </vt:lpstr>
      <vt:lpstr>Formalism</vt:lpstr>
      <vt:lpstr>Previous work</vt:lpstr>
      <vt:lpstr>PowerPoint Presentation</vt:lpstr>
      <vt:lpstr>Sample Result</vt:lpstr>
      <vt:lpstr>Supernova Surveys</vt:lpstr>
      <vt:lpstr>Supernova Surveys</vt:lpstr>
      <vt:lpstr>Supernova Surveys</vt:lpstr>
      <vt:lpstr>Supernova Surveys</vt:lpstr>
      <vt:lpstr>Supernova Surveys</vt:lpstr>
      <vt:lpstr>Supernova Surveys</vt:lpstr>
      <vt:lpstr>Supernova Surveys</vt:lpstr>
      <vt:lpstr>Supernova Surveys</vt:lpstr>
      <vt:lpstr>Conclusions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Catarina Leite</dc:creator>
  <cp:lastModifiedBy>Ana Catarina Leite</cp:lastModifiedBy>
  <cp:revision>119</cp:revision>
  <dcterms:created xsi:type="dcterms:W3CDTF">2015-02-18T15:11:53Z</dcterms:created>
  <dcterms:modified xsi:type="dcterms:W3CDTF">2015-09-08T08:26:23Z</dcterms:modified>
</cp:coreProperties>
</file>