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72" r:id="rId3"/>
    <p:sldId id="278" r:id="rId4"/>
    <p:sldId id="275" r:id="rId5"/>
    <p:sldId id="279" r:id="rId6"/>
    <p:sldId id="280" r:id="rId7"/>
    <p:sldId id="281" r:id="rId8"/>
    <p:sldId id="282" r:id="rId9"/>
    <p:sldId id="277" r:id="rId10"/>
    <p:sldId id="274" r:id="rId11"/>
    <p:sldId id="292" r:id="rId12"/>
    <p:sldId id="293" r:id="rId13"/>
    <p:sldId id="283" r:id="rId14"/>
    <p:sldId id="290" r:id="rId15"/>
    <p:sldId id="288" r:id="rId16"/>
    <p:sldId id="291" r:id="rId17"/>
    <p:sldId id="289" r:id="rId18"/>
    <p:sldId id="296" r:id="rId19"/>
    <p:sldId id="294" r:id="rId20"/>
    <p:sldId id="29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743"/>
    <p:restoredTop sz="94343"/>
  </p:normalViewPr>
  <p:slideViewPr>
    <p:cSldViewPr snapToGrid="0" snapToObjects="1">
      <p:cViewPr varScale="1">
        <p:scale>
          <a:sx n="79" d="100"/>
          <a:sy n="79" d="100"/>
        </p:scale>
        <p:origin x="23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26917-581B-3144-9369-009950C0F6C0}" type="datetimeFigureOut">
              <a:rPr lang="en-US" smtClean="0"/>
              <a:t>4/13/16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FFD25-DE4A-D942-AC75-F2BE07588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5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FFD25-DE4A-D942-AC75-F2BE075881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21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FFD25-DE4A-D942-AC75-F2BE075881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34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FFD25-DE4A-D942-AC75-F2BE075881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8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FFD25-DE4A-D942-AC75-F2BE075881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8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14C39-29B3-BB42-AF40-52B06DCC8DE0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176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aseline="0">
                <a:solidFill>
                  <a:srgbClr val="FF0000"/>
                </a:solidFill>
                <a:latin typeface="Comic Sans MS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aseline="0">
                <a:solidFill>
                  <a:schemeClr val="accent1">
                    <a:lumMod val="75000"/>
                  </a:schemeClr>
                </a:solidFill>
                <a:latin typeface="Times New Roman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59545"/>
            <a:ext cx="4246217" cy="95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8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3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9552709" cy="1325563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Comic Sans MS Bold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accent1">
                    <a:lumMod val="75000"/>
                  </a:schemeClr>
                </a:solidFill>
                <a:latin typeface="Times New Roman" charset="0"/>
              </a:defRPr>
            </a:lvl1pPr>
            <a:lvl2pPr>
              <a:defRPr baseline="0">
                <a:latin typeface="Times New Roman" charset="0"/>
              </a:defRPr>
            </a:lvl2pPr>
            <a:lvl3pPr>
              <a:defRPr baseline="0">
                <a:latin typeface="Times New Roman" charset="0"/>
              </a:defRPr>
            </a:lvl3pPr>
            <a:lvl4pPr>
              <a:defRPr baseline="0">
                <a:latin typeface="Times New Roman" charset="0"/>
              </a:defRPr>
            </a:lvl4pPr>
            <a:lvl5pPr>
              <a:defRPr baseline="0">
                <a:latin typeface="Times New Roman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846" y="469035"/>
            <a:ext cx="1429908" cy="106882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755073" y="1503650"/>
            <a:ext cx="9842209" cy="3420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65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18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9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9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4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2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AE2A5-40A4-B64B-828C-C52158D458BD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AAE1A-A5D9-A54E-8B58-FEE611F96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94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>
                <a:ea typeface="Comic Sans MS" charset="0"/>
                <a:cs typeface="Comic Sans MS" charset="0"/>
              </a:rPr>
              <a:t>Polarization Study for CEPC</a:t>
            </a:r>
            <a:endParaRPr lang="en-US" sz="4800" dirty="0">
              <a:solidFill>
                <a:srgbClr val="FF0000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a typeface="Times New Roman" charset="0"/>
                <a:cs typeface="Times New Roman" charset="0"/>
              </a:rPr>
              <a:t>DUAN, </a:t>
            </a:r>
            <a:r>
              <a:rPr lang="en-US" dirty="0" err="1" smtClean="0">
                <a:ea typeface="Times New Roman" charset="0"/>
                <a:cs typeface="Times New Roman" charset="0"/>
              </a:rPr>
              <a:t>Zhe</a:t>
            </a:r>
            <a:r>
              <a:rPr lang="en-US" dirty="0" smtClean="0">
                <a:ea typeface="Times New Roman" charset="0"/>
                <a:cs typeface="Times New Roman" charset="0"/>
              </a:rPr>
              <a:t> (</a:t>
            </a:r>
            <a:r>
              <a:rPr lang="en-US" dirty="0" smtClean="0">
                <a:ea typeface="Times New Roman" charset="0"/>
                <a:cs typeface="Times New Roman" charset="0"/>
              </a:rPr>
              <a:t>IHEP</a:t>
            </a:r>
            <a:r>
              <a:rPr lang="en-US" dirty="0" smtClean="0">
                <a:ea typeface="Times New Roman" charset="0"/>
                <a:cs typeface="Times New Roman" charset="0"/>
              </a:rPr>
              <a:t>)</a:t>
            </a:r>
            <a:endParaRPr lang="en-US" dirty="0" smtClean="0">
              <a:ea typeface="Times New Roman" charset="0"/>
              <a:cs typeface="Times New Roman" charset="0"/>
            </a:endParaRPr>
          </a:p>
          <a:p>
            <a:r>
              <a:rPr lang="en-US" dirty="0" smtClean="0">
                <a:ea typeface="Times New Roman" charset="0"/>
                <a:cs typeface="Times New Roman" charset="0"/>
              </a:rPr>
              <a:t>Apr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14th, 2016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6900" y="4780746"/>
            <a:ext cx="8801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Acknowledgements:</a:t>
            </a:r>
            <a:endParaRPr lang="en-US" sz="2800" dirty="0"/>
          </a:p>
          <a:p>
            <a:r>
              <a:rPr lang="en-US" sz="2800" dirty="0"/>
              <a:t>	</a:t>
            </a:r>
            <a:r>
              <a:rPr lang="en-US" sz="2800" dirty="0" smtClean="0"/>
              <a:t>M. Bai, D. P. Barber, and E. Forest.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907971" y="6067176"/>
            <a:ext cx="6760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 Week 2016</a:t>
            </a:r>
            <a:r>
              <a:rPr lang="en-US" smtClean="0"/>
              <a:t>, April 11-15, Rome.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8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0551720" cy="1325563"/>
          </a:xfrm>
        </p:spPr>
        <p:txBody>
          <a:bodyPr/>
          <a:lstStyle/>
          <a:p>
            <a:r>
              <a:rPr lang="en-US" altLang="zh-CN" dirty="0" smtClean="0"/>
              <a:t>Longitudinal</a:t>
            </a:r>
            <a:r>
              <a:rPr lang="zh-CN" altLang="en-US" dirty="0" smtClean="0"/>
              <a:t> </a:t>
            </a:r>
            <a:r>
              <a:rPr lang="en-US" altLang="zh-CN" dirty="0" smtClean="0"/>
              <a:t>polarization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maintenance @Z-pole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1"/>
          <a:stretch/>
        </p:blipFill>
        <p:spPr bwMode="auto">
          <a:xfrm>
            <a:off x="796637" y="3979011"/>
            <a:ext cx="5502128" cy="287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7" y="1503650"/>
            <a:ext cx="6161367" cy="2182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09731" y="1506102"/>
            <a:ext cx="47352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l-GR" sz="2000" dirty="0" smtClean="0"/>
              <a:t>π</a:t>
            </a:r>
            <a:r>
              <a:rPr lang="en-US" sz="2000" dirty="0" smtClean="0"/>
              <a:t>/2 spin rotation around vertical direction requires a 15mrad horizontal bending @ 45GeV</a:t>
            </a:r>
            <a:r>
              <a:rPr lang="en-US" sz="2000" dirty="0" smtClean="0"/>
              <a:t>. (I. Koop HF2014)</a:t>
            </a:r>
            <a:endParaRPr 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CEPC partial double ring scheme is compatible with such a layout &amp; spin rotator design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Solenoid section can be spin matched.</a:t>
            </a: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Spin matching requires spin transparency btw two solenoid sections. </a:t>
            </a:r>
          </a:p>
          <a:p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96637" y="2751371"/>
            <a:ext cx="369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P. Barber, et. al. PA, 17 (1985) 243.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27" y="4368424"/>
            <a:ext cx="5376725" cy="20974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58004" y="6465879"/>
            <a:ext cx="5893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I. Koop, </a:t>
            </a:r>
            <a:r>
              <a:rPr lang="en-US" dirty="0"/>
              <a:t>talk on </a:t>
            </a:r>
            <a:r>
              <a:rPr lang="en-US" dirty="0" err="1"/>
              <a:t>SuperB</a:t>
            </a:r>
            <a:r>
              <a:rPr lang="en-US" dirty="0"/>
              <a:t> Workshop, </a:t>
            </a:r>
            <a:r>
              <a:rPr lang="en-US" dirty="0" smtClean="0"/>
              <a:t>SLAC </a:t>
            </a:r>
            <a:r>
              <a:rPr lang="en-US" dirty="0"/>
              <a:t>(2006). 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90256" y="3979011"/>
            <a:ext cx="2631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SU, Feng.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9947563" cy="1325563"/>
          </a:xfrm>
        </p:spPr>
        <p:txBody>
          <a:bodyPr/>
          <a:lstStyle/>
          <a:p>
            <a:r>
              <a:rPr lang="en-US" dirty="0" smtClean="0"/>
              <a:t>Simulation of equilibrium </a:t>
            </a:r>
            <a:r>
              <a:rPr lang="en-US" smtClean="0"/>
              <a:t>beam polarization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53" y="1696357"/>
            <a:ext cx="8982529" cy="479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0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Monte-Carlo approach</a:t>
            </a:r>
            <a:r>
              <a:rPr lang="en-US" baseline="30000" dirty="0" smtClean="0"/>
              <a:t>[1]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013" y="1701799"/>
            <a:ext cx="8478157" cy="47653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6637" y="6467108"/>
            <a:ext cx="9800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 </a:t>
            </a:r>
            <a:r>
              <a:rPr lang="en-US" dirty="0"/>
              <a:t>J. </a:t>
            </a:r>
            <a:r>
              <a:rPr lang="en-US" dirty="0" err="1"/>
              <a:t>Kewisch</a:t>
            </a:r>
            <a:r>
              <a:rPr lang="en-US" dirty="0"/>
              <a:t>, R. </a:t>
            </a:r>
            <a:r>
              <a:rPr lang="en-US" dirty="0" err="1"/>
              <a:t>Rossmanith</a:t>
            </a:r>
            <a:r>
              <a:rPr lang="en-US" dirty="0"/>
              <a:t>, and T. </a:t>
            </a:r>
            <a:r>
              <a:rPr lang="en-US" dirty="0" err="1"/>
              <a:t>Limberg</a:t>
            </a:r>
            <a:r>
              <a:rPr lang="en-US" dirty="0"/>
              <a:t>, Phys. Rev. </a:t>
            </a:r>
            <a:r>
              <a:rPr lang="en-US" dirty="0" err="1"/>
              <a:t>Lett</a:t>
            </a:r>
            <a:r>
              <a:rPr lang="en-US" dirty="0"/>
              <a:t>. 62, 419 (1989).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0176163" cy="1325563"/>
          </a:xfrm>
        </p:spPr>
        <p:txBody>
          <a:bodyPr/>
          <a:lstStyle/>
          <a:p>
            <a:r>
              <a:rPr lang="en-US" dirty="0" smtClean="0"/>
              <a:t>Polarization Simulation with PTC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US" sz="2000" dirty="0" smtClean="0"/>
              <a:t>Polymorphic </a:t>
            </a:r>
            <a:r>
              <a:rPr lang="en-US" sz="2000" dirty="0"/>
              <a:t>T</a:t>
            </a:r>
            <a:r>
              <a:rPr lang="en-US" sz="2000" dirty="0" smtClean="0"/>
              <a:t>racking Code(PTC)</a:t>
            </a:r>
            <a:r>
              <a:rPr lang="en-US" sz="2000" dirty="0"/>
              <a:t> </a:t>
            </a:r>
            <a:r>
              <a:rPr lang="en-US" sz="2000" baseline="30000" dirty="0" smtClean="0"/>
              <a:t>[1] </a:t>
            </a:r>
            <a:r>
              <a:rPr lang="en-US" sz="2000" dirty="0" smtClean="0"/>
              <a:t>is capable of orbital &amp; spin tracking, as well as normal form analysis of one turn map.</a:t>
            </a:r>
          </a:p>
          <a:p>
            <a:r>
              <a:rPr lang="en-US" sz="2000" dirty="0">
                <a:solidFill>
                  <a:schemeClr val="tx1"/>
                </a:solidFill>
              </a:rPr>
              <a:t>Lattice imperfection &amp; correction can be implemented with MADX or BMAD and </a:t>
            </a:r>
            <a:r>
              <a:rPr lang="en-US" sz="2000" dirty="0" smtClean="0">
                <a:solidFill>
                  <a:schemeClr val="tx1"/>
                </a:solidFill>
              </a:rPr>
              <a:t>exported </a:t>
            </a:r>
            <a:r>
              <a:rPr lang="en-US" sz="2000" dirty="0">
                <a:solidFill>
                  <a:schemeClr val="tx1"/>
                </a:solidFill>
              </a:rPr>
              <a:t>to PTC format. Fortran scripts are developed calling PTC as a library. 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Equilibrium polarization calculation including linear spin resonances: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First order normal form to obtain     &amp;     , then apply DK formula</a:t>
            </a:r>
            <a:r>
              <a:rPr lang="en-US" sz="2000" dirty="0" smtClean="0"/>
              <a:t>.</a:t>
            </a:r>
            <a:r>
              <a:rPr lang="en-US" sz="2000" baseline="30000" dirty="0" smtClean="0"/>
              <a:t>[2]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Equilibrium polarization calculation including linear &amp; nonlinear spin resonances.</a:t>
            </a:r>
          </a:p>
          <a:p>
            <a:pPr lvl="1"/>
            <a:r>
              <a:rPr lang="en-US" sz="2000" dirty="0" smtClean="0"/>
              <a:t>Monte-Carlo simulation of depolarization rate, similar to SITROS &amp; SLICKTRACK.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This is essential for higher beam energy as in CEPC and FCC-</a:t>
            </a:r>
            <a:r>
              <a:rPr lang="en-US" sz="2000" dirty="0" err="1" smtClean="0">
                <a:solidFill>
                  <a:srgbClr val="C00000"/>
                </a:solidFill>
              </a:rPr>
              <a:t>ee</a:t>
            </a:r>
            <a:r>
              <a:rPr lang="en-US" sz="2000" dirty="0" smtClean="0"/>
              <a:t>.</a:t>
            </a:r>
          </a:p>
        </p:txBody>
      </p:sp>
      <p:pic>
        <p:nvPicPr>
          <p:cNvPr id="6" name="图片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520" y="3441254"/>
            <a:ext cx="761654" cy="560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6809" y="5875471"/>
            <a:ext cx="9327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 F. </a:t>
            </a:r>
            <a:r>
              <a:rPr lang="en-US" dirty="0" err="1" smtClean="0"/>
              <a:t>Schmit</a:t>
            </a:r>
            <a:r>
              <a:rPr lang="en-US" dirty="0" smtClean="0"/>
              <a:t>, E. Forest and E. McIntosh, CERN-SL-2002-044, 2002. </a:t>
            </a:r>
          </a:p>
          <a:p>
            <a:r>
              <a:rPr lang="en-US" dirty="0" smtClean="0"/>
              <a:t>[2] E. Forest, </a:t>
            </a:r>
            <a:r>
              <a:rPr lang="en-US" dirty="0"/>
              <a:t>KEK Report </a:t>
            </a:r>
            <a:r>
              <a:rPr lang="en-US" dirty="0" smtClean="0"/>
              <a:t>KEK-2010-39, 2010.</a:t>
            </a:r>
          </a:p>
          <a:p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41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42" y="210744"/>
            <a:ext cx="10796649" cy="1325563"/>
          </a:xfrm>
        </p:spPr>
        <p:txBody>
          <a:bodyPr/>
          <a:lstStyle/>
          <a:p>
            <a:r>
              <a:rPr lang="en-US" dirty="0" smtClean="0"/>
              <a:t>Benchmark with first order spin resonance only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42" y="2188028"/>
            <a:ext cx="6830363" cy="439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23414" y="2481943"/>
            <a:ext cx="2625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version of VEPP-2M lattice, solenoid around IPs are not spin matched and lead to reduced polarization near resonances. </a:t>
            </a:r>
          </a:p>
          <a:p>
            <a:endParaRPr lang="en-US" sz="2000" dirty="0"/>
          </a:p>
          <a:p>
            <a:r>
              <a:rPr lang="en-US" sz="2000" dirty="0" smtClean="0"/>
              <a:t>ASPIRRIN does not take into account of synchrotron motion.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39343" y="2481943"/>
            <a:ext cx="256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V. </a:t>
            </a:r>
            <a:r>
              <a:rPr lang="en-US" dirty="0" err="1" smtClean="0"/>
              <a:t>Ptitsyn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7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against SODOM</a:t>
            </a:r>
            <a:endParaRPr lang="en-US" dirty="0"/>
          </a:p>
        </p:txBody>
      </p:sp>
      <p:pic>
        <p:nvPicPr>
          <p:cNvPr id="6" name="图片 5" descr="Screen Shot 2015-04-22 at 6.29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67844"/>
            <a:ext cx="8392886" cy="522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07612" y="2269704"/>
            <a:ext cx="34020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model ring (2112m) of FODO cells with several vertical bend.</a:t>
            </a:r>
          </a:p>
          <a:p>
            <a:r>
              <a:rPr lang="en-US" sz="2400" dirty="0" err="1" smtClean="0"/>
              <a:t>Qx</a:t>
            </a:r>
            <a:r>
              <a:rPr lang="en-US" sz="2400" dirty="0" smtClean="0"/>
              <a:t>/</a:t>
            </a:r>
            <a:r>
              <a:rPr lang="en-US" sz="2400" dirty="0" err="1" smtClean="0"/>
              <a:t>Qy</a:t>
            </a:r>
            <a:r>
              <a:rPr lang="en-US" sz="2400" dirty="0" smtClean="0"/>
              <a:t>/</a:t>
            </a:r>
            <a:r>
              <a:rPr lang="en-US" sz="2400" dirty="0" err="1" smtClean="0"/>
              <a:t>Qz</a:t>
            </a:r>
            <a:r>
              <a:rPr lang="en-US" sz="2400" dirty="0"/>
              <a:t> </a:t>
            </a:r>
            <a:r>
              <a:rPr lang="en-US" sz="2400" dirty="0" smtClean="0"/>
              <a:t>= 0.265/0.380/0.0623.</a:t>
            </a:r>
          </a:p>
          <a:p>
            <a:endParaRPr lang="en-US" sz="2400" dirty="0"/>
          </a:p>
          <a:p>
            <a:r>
              <a:rPr lang="en-US" sz="2400" dirty="0" smtClean="0"/>
              <a:t>It took around 1 minute to track a particle for 3000 turns(5 damping time) on Hopper cluster @NERSC.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855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0372106" cy="1325563"/>
          </a:xfrm>
        </p:spPr>
        <p:txBody>
          <a:bodyPr/>
          <a:lstStyle/>
          <a:p>
            <a:r>
              <a:rPr lang="en-US" dirty="0" smtClean="0"/>
              <a:t>Comparison of Monte-Carlo simulation code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069542"/>
              </p:ext>
            </p:extLst>
          </p:nvPr>
        </p:nvGraphicFramePr>
        <p:xfrm>
          <a:off x="1288228" y="1730829"/>
          <a:ext cx="9388924" cy="3526971"/>
        </p:xfrm>
        <a:graphic>
          <a:graphicData uri="http://schemas.openxmlformats.org/drawingml/2006/table">
            <a:tbl>
              <a:tblPr>
                <a:tableStyleId>{EB9631B5-78F2-41C9-869B-9F39066F8104}</a:tableStyleId>
              </a:tblPr>
              <a:tblGrid>
                <a:gridCol w="2347231"/>
                <a:gridCol w="2347231"/>
                <a:gridCol w="2998024"/>
                <a:gridCol w="1696438"/>
              </a:tblGrid>
              <a:tr h="77955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Code\features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orbit map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Photon emission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Speed</a:t>
                      </a:r>
                      <a:endParaRPr lang="en-US" sz="2000" dirty="0"/>
                    </a:p>
                  </a:txBody>
                  <a:tcPr/>
                </a:tc>
              </a:tr>
              <a:tr h="71229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r>
                        <a:rPr lang="en-US" sz="2000" baseline="30000" dirty="0" smtClean="0"/>
                        <a:t>nd</a:t>
                      </a:r>
                      <a:r>
                        <a:rPr lang="en-US" sz="2000" baseline="0" dirty="0" smtClean="0"/>
                        <a:t> order matrix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“Big photon” localized at several points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71229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SLICKTRACK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r>
                        <a:rPr lang="en-US" sz="2000" baseline="30000" dirty="0" smtClean="0"/>
                        <a:t>st</a:t>
                      </a:r>
                      <a:r>
                        <a:rPr lang="en-US" sz="2000" dirty="0" smtClean="0"/>
                        <a:t> order matrix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“Big photon” localized at several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132283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PTC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nonlinear </a:t>
                      </a:r>
                      <a:r>
                        <a:rPr lang="en-US" sz="2000" dirty="0" err="1" smtClean="0"/>
                        <a:t>symplectic</a:t>
                      </a:r>
                      <a:r>
                        <a:rPr lang="en-US" sz="2000" dirty="0" smtClean="0"/>
                        <a:t> integrator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at each integration step</a:t>
                      </a:r>
                      <a:r>
                        <a:rPr lang="en-US" sz="2000" baseline="0" dirty="0" smtClean="0"/>
                        <a:t> of each dipole.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much slower compared to the others.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88228" y="5288340"/>
            <a:ext cx="91294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It is not clear now if the more precise treatment in PTC have large effects on the simulation results.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The lumped treatment in SITROS &amp; SLICKTRACK can also be implemented within PTC with some effort.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For CEPC partial double ring scheme, continuous monitor of both beam energies is possible as in FCC-</a:t>
            </a:r>
            <a:r>
              <a:rPr lang="en-US" dirty="0" err="1" smtClean="0">
                <a:solidFill>
                  <a:schemeClr val="tx1"/>
                </a:solidFill>
              </a:rPr>
              <a:t>ee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At what larger ring size can CEPC achieve useful polarization at W needs more simulation justification.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Simulation tool based on PTC has been developed and benchmarked.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Simulation study of a model ring for CEPC is under way.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en-US" dirty="0" smtClean="0">
                <a:latin typeface="Comic Sans MS"/>
                <a:ea typeface="楷体"/>
                <a:cs typeface="Comic Sans MS"/>
              </a:rPr>
              <a:t>Monte-Carlo simulation based on PTC</a:t>
            </a:r>
            <a:endParaRPr kumimoji="1" lang="zh-CN" altLang="en-US" dirty="0">
              <a:latin typeface="Comic Sans MS"/>
              <a:ea typeface="楷体"/>
              <a:cs typeface="Comic Sans MS"/>
            </a:endParaRPr>
          </a:p>
        </p:txBody>
      </p:sp>
      <p:pic>
        <p:nvPicPr>
          <p:cNvPr id="4" name="图片 5" descr="Screen Shot 2015-04-22 at 6.19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46946"/>
            <a:ext cx="6903630" cy="274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4056871" y="6353484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9pPr>
          </a:lstStyle>
          <a:p>
            <a:r>
              <a:rPr lang="en-US" altLang="zh-CN" sz="1800" dirty="0">
                <a:solidFill>
                  <a:srgbClr val="FF0000"/>
                </a:solidFill>
              </a:rPr>
              <a:t>Poisson distribution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7046783" y="6168540"/>
            <a:ext cx="327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方正舒体" charset="0"/>
                <a:cs typeface="方正舒体" charset="0"/>
              </a:defRPr>
            </a:lvl9pPr>
          </a:lstStyle>
          <a:p>
            <a:r>
              <a:rPr lang="en-US" altLang="zh-CN" sz="1800" dirty="0">
                <a:solidFill>
                  <a:srgbClr val="FF0000"/>
                </a:solidFill>
              </a:rPr>
              <a:t>GEANT 4 implementation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cxnSp>
        <p:nvCxnSpPr>
          <p:cNvPr id="7" name="直线连接符 6"/>
          <p:cNvCxnSpPr>
            <a:stCxn id="6" idx="1"/>
          </p:cNvCxnSpPr>
          <p:nvPr/>
        </p:nvCxnSpPr>
        <p:spPr bwMode="auto">
          <a:xfrm flipH="1" flipV="1">
            <a:off x="6665783" y="5939940"/>
            <a:ext cx="381000" cy="4127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直线连接符 7"/>
          <p:cNvCxnSpPr/>
          <p:nvPr/>
        </p:nvCxnSpPr>
        <p:spPr bwMode="auto">
          <a:xfrm flipV="1">
            <a:off x="5524579" y="5487905"/>
            <a:ext cx="611112" cy="9083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文本框 11"/>
          <p:cNvSpPr txBox="1"/>
          <p:nvPr/>
        </p:nvSpPr>
        <p:spPr>
          <a:xfrm>
            <a:off x="1012157" y="2271461"/>
            <a:ext cx="9635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zh-CN" sz="2400" dirty="0" err="1" smtClean="0">
                <a:latin typeface="Times New Roman" charset="0"/>
              </a:rPr>
              <a:t>Symplectic</a:t>
            </a:r>
            <a:r>
              <a:rPr lang="en-US" altLang="zh-CN" sz="2400" dirty="0" smtClean="0">
                <a:latin typeface="Times New Roman" charset="0"/>
              </a:rPr>
              <a:t> integrator for orbit &amp; spin motion 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zh-CN" sz="2400" dirty="0" smtClean="0">
                <a:latin typeface="Times New Roman" charset="0"/>
              </a:rPr>
              <a:t>Modeling </a:t>
            </a:r>
            <a:r>
              <a:rPr lang="en-US" altLang="zh-CN" sz="2400" dirty="0">
                <a:latin typeface="Times New Roman" charset="0"/>
              </a:rPr>
              <a:t>of synchrotron </a:t>
            </a:r>
            <a:r>
              <a:rPr lang="en-US" altLang="zh-CN" sz="2400" dirty="0" smtClean="0">
                <a:latin typeface="Times New Roman" charset="0"/>
              </a:rPr>
              <a:t>radiation (Added)</a:t>
            </a:r>
            <a:endParaRPr lang="zh-CN" alt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6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Motivation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Analytical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nalysis of CEPC polarization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Simulation Tool Development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TCschemati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414" y="352048"/>
            <a:ext cx="7171705" cy="63150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25806" y="2349500"/>
            <a:ext cx="271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Courtesy of D. </a:t>
            </a:r>
            <a:r>
              <a:rPr kumimoji="1" lang="en-US" altLang="zh-CN" dirty="0" err="1"/>
              <a:t>Abell</a:t>
            </a:r>
            <a:endParaRPr kumimoji="1"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52014" y="4996543"/>
            <a:ext cx="4016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synchrotron radiation photons emitted at each integration step. Normally only photon emission in dipoles are taken into account.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Energy calibration with polarized beam @ LEP was a major achievement from both accelerator and particle physics point of view.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CEPC pre-CDR focused on accelerator design for 120GeV, with an appendix considering Super-Z option(U. </a:t>
            </a:r>
            <a:r>
              <a:rPr lang="en-US" dirty="0" err="1" smtClean="0">
                <a:solidFill>
                  <a:schemeClr val="tx1"/>
                </a:solidFill>
              </a:rPr>
              <a:t>Wienands</a:t>
            </a:r>
            <a:r>
              <a:rPr lang="en-US" dirty="0" smtClean="0">
                <a:solidFill>
                  <a:schemeClr val="tx1"/>
                </a:solidFill>
              </a:rPr>
              <a:t> &amp;  M. Sullivan).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More detailed study of operation for Z &amp; W are supposed to be contained in CEPC CDR, where beam polarization is one important aspect.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715" y="3263586"/>
            <a:ext cx="3228172" cy="333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1155877" cy="1325563"/>
          </a:xfrm>
        </p:spPr>
        <p:txBody>
          <a:bodyPr/>
          <a:lstStyle/>
          <a:p>
            <a:r>
              <a:rPr lang="en-US" dirty="0" smtClean="0"/>
              <a:t>CEPC schemes </a:t>
            </a:r>
            <a:r>
              <a:rPr lang="en-US" dirty="0" smtClean="0"/>
              <a:t>regarding energy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637" y="1694997"/>
            <a:ext cx="5506192" cy="4351338"/>
          </a:xfrm>
        </p:spPr>
        <p:txBody>
          <a:bodyPr/>
          <a:lstStyle/>
          <a:p>
            <a:r>
              <a:rPr lang="en-US" dirty="0" smtClean="0"/>
              <a:t>Single </a:t>
            </a:r>
            <a:r>
              <a:rPr lang="en-US" dirty="0" smtClean="0"/>
              <a:t>ring (pretzel orbit)</a:t>
            </a:r>
            <a:endParaRPr lang="en-US" dirty="0" smtClean="0"/>
          </a:p>
          <a:p>
            <a:pPr lvl="1"/>
            <a:r>
              <a:rPr lang="en-US" dirty="0" smtClean="0"/>
              <a:t>Similar to LEP</a:t>
            </a:r>
          </a:p>
          <a:p>
            <a:pPr lvl="1"/>
            <a:r>
              <a:rPr lang="en-US" dirty="0" smtClean="0"/>
              <a:t>Energy calibration of one beam </a:t>
            </a:r>
            <a:endParaRPr lang="en-US" dirty="0" smtClean="0"/>
          </a:p>
          <a:p>
            <a:pPr lvl="1"/>
            <a:r>
              <a:rPr lang="en-US" dirty="0" smtClean="0"/>
              <a:t>Energy </a:t>
            </a:r>
            <a:r>
              <a:rPr lang="en-US" dirty="0" smtClean="0"/>
              <a:t>calibration only after physics </a:t>
            </a:r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92586" y="1694997"/>
            <a:ext cx="61994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</a:t>
            </a:r>
            <a:r>
              <a:rPr lang="en-US" dirty="0" smtClean="0"/>
              <a:t>artial double </a:t>
            </a:r>
            <a:r>
              <a:rPr lang="en-US" dirty="0" smtClean="0"/>
              <a:t>ring</a:t>
            </a:r>
            <a:r>
              <a:rPr lang="en-US" baseline="30000" dirty="0" smtClean="0"/>
              <a:t>[1]</a:t>
            </a:r>
            <a:r>
              <a:rPr lang="en-US" dirty="0" smtClean="0"/>
              <a:t>+crab waist</a:t>
            </a:r>
            <a:endParaRPr lang="en-US" dirty="0" smtClean="0"/>
          </a:p>
          <a:p>
            <a:pPr lvl="1"/>
            <a:r>
              <a:rPr lang="en-US" dirty="0" smtClean="0"/>
              <a:t>Similar to FCC-</a:t>
            </a:r>
            <a:r>
              <a:rPr lang="en-US" dirty="0" err="1" smtClean="0"/>
              <a:t>ee</a:t>
            </a:r>
            <a:endParaRPr lang="en-US" dirty="0" smtClean="0"/>
          </a:p>
          <a:p>
            <a:pPr lvl="1"/>
            <a:r>
              <a:rPr lang="en-US" dirty="0" smtClean="0"/>
              <a:t>Energy calibration of both </a:t>
            </a:r>
            <a:r>
              <a:rPr lang="en-US" dirty="0" smtClean="0"/>
              <a:t>beams possible</a:t>
            </a:r>
            <a:endParaRPr lang="en-US" dirty="0" smtClean="0"/>
          </a:p>
          <a:p>
            <a:pPr lvl="1"/>
            <a:r>
              <a:rPr lang="en-US" dirty="0" smtClean="0"/>
              <a:t>Beam energy monitoring throughout each fill with non-colliding bunches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945" y="3870666"/>
            <a:ext cx="4604823" cy="281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657" y="6417909"/>
            <a:ext cx="773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 M. </a:t>
            </a:r>
            <a:r>
              <a:rPr lang="en-US" dirty="0" err="1" smtClean="0"/>
              <a:t>Koratzinos</a:t>
            </a:r>
            <a:r>
              <a:rPr lang="en-US" dirty="0" smtClean="0"/>
              <a:t>, Proc. IPAC 2015. He named this idea as the “bowtie” scheme.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CEPC self-polarization </a:t>
            </a:r>
            <a:r>
              <a:rPr lang="en-US" dirty="0" smtClean="0"/>
              <a:t>parameters (54km)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258069"/>
              </p:ext>
            </p:extLst>
          </p:nvPr>
        </p:nvGraphicFramePr>
        <p:xfrm>
          <a:off x="796637" y="2079625"/>
          <a:ext cx="10515600" cy="370332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341914"/>
                <a:gridCol w="2269672"/>
                <a:gridCol w="2530928"/>
                <a:gridCol w="2373086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Ring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</a:t>
                      </a:r>
                      <a:r>
                        <a:rPr lang="en-US" baseline="0" dirty="0" smtClean="0"/>
                        <a:t> Double Ring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 Double</a:t>
                      </a:r>
                      <a:r>
                        <a:rPr lang="en-US" baseline="0" dirty="0" smtClean="0"/>
                        <a:t> Ring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energy(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</a:t>
                      </a:r>
                      <a:r>
                        <a:rPr lang="en-US" baseline="0" dirty="0" smtClean="0"/>
                        <a:t> of curvature(km)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circumference(km)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54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54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54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compaction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2.4e-5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spread(MeV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el-GR" i="1" baseline="0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smtClean="0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22.75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solidFill>
                            <a:srgbClr val="FF0000"/>
                          </a:solidFill>
                        </a:rPr>
                        <a:t>22.75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72.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synchrotron </a:t>
                      </a:r>
                      <a:r>
                        <a:rPr lang="en-US" dirty="0" smtClean="0"/>
                        <a:t>tune</a:t>
                      </a:r>
                      <a:r>
                        <a:rPr lang="el-GR" dirty="0" smtClean="0"/>
                        <a:t> </a:t>
                      </a:r>
                      <a:r>
                        <a:rPr lang="en-US" i="1" dirty="0" err="1" smtClean="0"/>
                        <a:t>Q</a:t>
                      </a:r>
                      <a:r>
                        <a:rPr lang="en-US" i="1" baseline="-25000" dirty="0" err="1" smtClean="0"/>
                        <a:t>z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polarization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build-up time(hour)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44.9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44.9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2.67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spin tune</a:t>
                      </a:r>
                      <a:r>
                        <a:rPr lang="en-US" baseline="0" dirty="0" smtClean="0"/>
                        <a:t> spread </a:t>
                      </a:r>
                      <a:r>
                        <a:rPr lang="el-GR" i="1" baseline="0" dirty="0" err="1" smtClean="0"/>
                        <a:t>σ</a:t>
                      </a:r>
                      <a:r>
                        <a:rPr lang="el-GR" i="1" baseline="-25000" dirty="0" err="1" smtClean="0"/>
                        <a:t>ν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</a:rPr>
                        <a:t>=a</a:t>
                      </a:r>
                      <a:r>
                        <a:rPr lang="el-GR" i="1" baseline="0" dirty="0" smtClean="0">
                          <a:solidFill>
                            <a:schemeClr val="tx1"/>
                          </a:solidFill>
                        </a:rPr>
                        <a:t>γ σ</a:t>
                      </a:r>
                      <a:r>
                        <a:rPr lang="el-GR" i="1" baseline="-25000" dirty="0" smtClean="0">
                          <a:solidFill>
                            <a:schemeClr val="tx1"/>
                          </a:solidFill>
                        </a:rPr>
                        <a:t>ε</a:t>
                      </a:r>
                      <a:endParaRPr lang="en-US" i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modulation index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l-GR" i="1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l-GR" i="1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err="1" smtClean="0">
                          <a:solidFill>
                            <a:srgbClr val="FF0000"/>
                          </a:solidFill>
                        </a:rPr>
                        <a:t>ν</a:t>
                      </a:r>
                      <a:r>
                        <a:rPr lang="en-US" i="1" baseline="0" dirty="0" smtClean="0">
                          <a:solidFill>
                            <a:srgbClr val="FF0000"/>
                          </a:solidFill>
                        </a:rPr>
                        <a:t> /</a:t>
                      </a:r>
                      <a:r>
                        <a:rPr lang="en-US" i="1" dirty="0" err="1" smtClean="0">
                          <a:solidFill>
                            <a:srgbClr val="FF0000"/>
                          </a:solidFill>
                        </a:rPr>
                        <a:t>Q</a:t>
                      </a:r>
                      <a:r>
                        <a:rPr lang="en-US" i="1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 smtClean="0">
                          <a:solidFill>
                            <a:srgbClr val="FF0000"/>
                          </a:solidFill>
                        </a:rPr>
                        <a:t>0.530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rgbClr val="FF0000"/>
                          </a:solidFill>
                        </a:rPr>
                        <a:t>1.34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2.86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49386" y="1606971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Wangdou</a:t>
            </a:r>
            <a:r>
              <a:rPr lang="en-US" dirty="0" smtClean="0"/>
              <a:t> 20160325 &amp; </a:t>
            </a:r>
            <a:r>
              <a:rPr lang="en-US" dirty="0" err="1" smtClean="0"/>
              <a:t>Wangdou</a:t>
            </a:r>
            <a:r>
              <a:rPr lang="en-US" dirty="0" smtClean="0"/>
              <a:t> 20160329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4013" y="5934670"/>
            <a:ext cx="9846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was experimentally shown in LEP increased energy spread leads to reduced equilibrium polarization.</a:t>
            </a:r>
          </a:p>
          <a:p>
            <a:r>
              <a:rPr lang="en-US" dirty="0" smtClean="0"/>
              <a:t>According to A. </a:t>
            </a:r>
            <a:r>
              <a:rPr lang="en-US" dirty="0" err="1" smtClean="0"/>
              <a:t>Blondel</a:t>
            </a:r>
            <a:r>
              <a:rPr lang="en-US" dirty="0" smtClean="0"/>
              <a:t>, 52MeV is tentatively regarded as the maximum energy spread allowing useful polarization for beam calibration. </a:t>
            </a:r>
            <a:r>
              <a:rPr lang="en-US" dirty="0" smtClean="0">
                <a:solidFill>
                  <a:srgbClr val="FF0000"/>
                </a:solidFill>
              </a:rPr>
              <a:t>Need detailed simulation to justify.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CEPC self-polarization </a:t>
            </a:r>
            <a:r>
              <a:rPr lang="en-US" dirty="0" smtClean="0"/>
              <a:t>parameters (88km)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699224"/>
              </p:ext>
            </p:extLst>
          </p:nvPr>
        </p:nvGraphicFramePr>
        <p:xfrm>
          <a:off x="1894113" y="2079624"/>
          <a:ext cx="8245928" cy="370332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341914"/>
                <a:gridCol w="2530928"/>
                <a:gridCol w="2373086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</a:t>
                      </a:r>
                      <a:r>
                        <a:rPr lang="en-US" baseline="0" dirty="0" smtClean="0"/>
                        <a:t> Double Ring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 Double</a:t>
                      </a:r>
                      <a:r>
                        <a:rPr lang="en-US" baseline="0" dirty="0" smtClean="0"/>
                        <a:t> Ring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energy(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</a:t>
                      </a:r>
                      <a:r>
                        <a:rPr lang="en-US" baseline="0" dirty="0" smtClean="0"/>
                        <a:t> of curvature(km)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circumference(km)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88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88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compaction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1.9e-5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spread(MeV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el-GR" i="1" baseline="0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smtClean="0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el-GR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56.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synchrotron </a:t>
                      </a:r>
                      <a:r>
                        <a:rPr lang="en-US" dirty="0" smtClean="0"/>
                        <a:t>tune</a:t>
                      </a:r>
                      <a:r>
                        <a:rPr lang="el-GR" dirty="0" smtClean="0"/>
                        <a:t> </a:t>
                      </a:r>
                      <a:r>
                        <a:rPr lang="en-US" i="1" dirty="0" err="1" smtClean="0"/>
                        <a:t>Q</a:t>
                      </a:r>
                      <a:r>
                        <a:rPr lang="en-US" i="1" baseline="-25000" dirty="0" err="1" smtClean="0"/>
                        <a:t>z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polarization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build-up time(hour)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159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spin tune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spread </a:t>
                      </a:r>
                      <a:r>
                        <a:rPr lang="el-GR" i="1" baseline="0" dirty="0" err="1" smtClean="0"/>
                        <a:t>σ</a:t>
                      </a:r>
                      <a:r>
                        <a:rPr lang="el-GR" i="1" baseline="-25000" dirty="0" err="1" smtClean="0"/>
                        <a:t>ν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</a:rPr>
                        <a:t>=a</a:t>
                      </a:r>
                      <a:r>
                        <a:rPr lang="el-GR" i="1" baseline="0" dirty="0" smtClean="0">
                          <a:solidFill>
                            <a:schemeClr val="tx1"/>
                          </a:solidFill>
                        </a:rPr>
                        <a:t>γ σ</a:t>
                      </a:r>
                      <a:r>
                        <a:rPr lang="el-GR" i="1" baseline="-25000" dirty="0" smtClean="0">
                          <a:solidFill>
                            <a:schemeClr val="tx1"/>
                          </a:solidFill>
                        </a:rPr>
                        <a:t>ε</a:t>
                      </a:r>
                      <a:endParaRPr lang="en-US" i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0.127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modulation index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l-GR" i="1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l-GR" i="1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err="1" smtClean="0">
                          <a:solidFill>
                            <a:srgbClr val="FF0000"/>
                          </a:solidFill>
                        </a:rPr>
                        <a:t>ν</a:t>
                      </a:r>
                      <a:r>
                        <a:rPr lang="en-US" i="1" baseline="0" dirty="0" smtClean="0">
                          <a:solidFill>
                            <a:srgbClr val="FF0000"/>
                          </a:solidFill>
                        </a:rPr>
                        <a:t> /</a:t>
                      </a:r>
                      <a:r>
                        <a:rPr lang="en-US" i="1" dirty="0" err="1" smtClean="0">
                          <a:solidFill>
                            <a:srgbClr val="FF0000"/>
                          </a:solidFill>
                        </a:rPr>
                        <a:t>Q</a:t>
                      </a:r>
                      <a:r>
                        <a:rPr lang="en-US" i="1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rgbClr val="FF0000"/>
                          </a:solidFill>
                        </a:rPr>
                        <a:t>1.51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2.42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49386" y="1606971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</a:t>
            </a:r>
            <a:r>
              <a:rPr lang="en-US" dirty="0" err="1" smtClean="0"/>
              <a:t>Wangdou</a:t>
            </a:r>
            <a:r>
              <a:rPr lang="en-US" dirty="0" smtClean="0"/>
              <a:t> 20160329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4013" y="5934670"/>
            <a:ext cx="9846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was experimentally shown in LEP increased energy spread leads to reduced equilibrium polarization.</a:t>
            </a:r>
          </a:p>
          <a:p>
            <a:r>
              <a:rPr lang="en-US" dirty="0" smtClean="0"/>
              <a:t>According to A. </a:t>
            </a:r>
            <a:r>
              <a:rPr lang="en-US" dirty="0" err="1" smtClean="0"/>
              <a:t>Blondel</a:t>
            </a:r>
            <a:r>
              <a:rPr lang="en-US" dirty="0" smtClean="0"/>
              <a:t>, 52MeV is tentatively regarded as the maximum energy spread allowing useful polarization for beam calibration. </a:t>
            </a:r>
            <a:r>
              <a:rPr lang="en-US" dirty="0" smtClean="0">
                <a:solidFill>
                  <a:srgbClr val="FF0000"/>
                </a:solidFill>
              </a:rPr>
              <a:t>Need detailed simulation to justify.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3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0143505" cy="1325563"/>
          </a:xfrm>
        </p:spPr>
        <p:txBody>
          <a:bodyPr/>
          <a:lstStyle/>
          <a:p>
            <a:r>
              <a:rPr lang="en-US" dirty="0"/>
              <a:t>CEPC self-polarization </a:t>
            </a:r>
            <a:r>
              <a:rPr lang="en-US" smtClean="0"/>
              <a:t>parameters (100km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3941997"/>
              </p:ext>
            </p:extLst>
          </p:nvPr>
        </p:nvGraphicFramePr>
        <p:xfrm>
          <a:off x="1894113" y="2079624"/>
          <a:ext cx="8245928" cy="3703320"/>
        </p:xfrm>
        <a:graphic>
          <a:graphicData uri="http://schemas.openxmlformats.org/drawingml/2006/table">
            <a:tbl>
              <a:tblPr>
                <a:tableStyleId>{85BE263C-DBD7-4A20-BB59-AAB30ACAA65A}</a:tableStyleId>
              </a:tblPr>
              <a:tblGrid>
                <a:gridCol w="3341914"/>
                <a:gridCol w="2530928"/>
                <a:gridCol w="2373086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</a:t>
                      </a:r>
                      <a:r>
                        <a:rPr lang="en-US" baseline="0" dirty="0" smtClean="0"/>
                        <a:t> Double Ring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Partial Double</a:t>
                      </a:r>
                      <a:r>
                        <a:rPr lang="en-US" baseline="0" dirty="0" smtClean="0"/>
                        <a:t> Ring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energy(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</a:t>
                      </a:r>
                      <a:r>
                        <a:rPr lang="en-US" baseline="0" dirty="0" smtClean="0"/>
                        <a:t> of curvature(km)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circumference(km)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momentum compaction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1.3e-5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1.4e-5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spread(MeV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el-GR" i="1" baseline="0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smtClean="0">
                          <a:solidFill>
                            <a:srgbClr val="FF0000"/>
                          </a:solidFill>
                        </a:rPr>
                        <a:t>ε</a:t>
                      </a:r>
                      <a:endParaRPr lang="en-US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52.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synchrotron </a:t>
                      </a:r>
                      <a:r>
                        <a:rPr lang="en-US" dirty="0" smtClean="0"/>
                        <a:t>tune</a:t>
                      </a:r>
                      <a:r>
                        <a:rPr lang="el-GR" dirty="0" smtClean="0"/>
                        <a:t> </a:t>
                      </a:r>
                      <a:r>
                        <a:rPr lang="en-US" i="1" dirty="0" err="1" smtClean="0"/>
                        <a:t>Q</a:t>
                      </a:r>
                      <a:r>
                        <a:rPr lang="en-US" i="1" baseline="-25000" dirty="0" err="1" smtClean="0"/>
                        <a:t>z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polarization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build-up time(hour)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270.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spin tune</a:t>
                      </a:r>
                      <a:r>
                        <a:rPr lang="en-US" baseline="0" dirty="0" smtClean="0"/>
                        <a:t> spread </a:t>
                      </a:r>
                      <a:r>
                        <a:rPr lang="el-GR" i="1" baseline="0" dirty="0" err="1" smtClean="0"/>
                        <a:t>σ</a:t>
                      </a:r>
                      <a:r>
                        <a:rPr lang="el-GR" i="1" baseline="-25000" dirty="0" err="1" smtClean="0"/>
                        <a:t>ν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</a:rPr>
                        <a:t>=a</a:t>
                      </a:r>
                      <a:r>
                        <a:rPr lang="el-GR" i="1" baseline="0" dirty="0" smtClean="0">
                          <a:solidFill>
                            <a:schemeClr val="tx1"/>
                          </a:solidFill>
                        </a:rPr>
                        <a:t>γ σ</a:t>
                      </a:r>
                      <a:r>
                        <a:rPr lang="el-GR" i="1" baseline="-25000" dirty="0" smtClean="0">
                          <a:solidFill>
                            <a:schemeClr val="tx1"/>
                          </a:solidFill>
                        </a:rPr>
                        <a:t>ε</a:t>
                      </a:r>
                      <a:endParaRPr lang="en-US" i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0.118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modulation index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l-GR" i="1" dirty="0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l-GR" i="1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l-GR" i="1" baseline="-25000" dirty="0" err="1" smtClean="0">
                          <a:solidFill>
                            <a:srgbClr val="FF0000"/>
                          </a:solidFill>
                        </a:rPr>
                        <a:t>ν</a:t>
                      </a:r>
                      <a:r>
                        <a:rPr lang="en-US" i="1" baseline="0" dirty="0" smtClean="0">
                          <a:solidFill>
                            <a:srgbClr val="FF0000"/>
                          </a:solidFill>
                        </a:rPr>
                        <a:t> /</a:t>
                      </a:r>
                      <a:r>
                        <a:rPr lang="en-US" i="1" dirty="0" err="1" smtClean="0">
                          <a:solidFill>
                            <a:srgbClr val="FF0000"/>
                          </a:solidFill>
                        </a:rPr>
                        <a:t>Q</a:t>
                      </a:r>
                      <a:r>
                        <a:rPr lang="en-US" i="1" baseline="-250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>
                          <a:solidFill>
                            <a:srgbClr val="FF0000"/>
                          </a:solidFill>
                        </a:rPr>
                        <a:t>1.97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49386" y="1606971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</a:t>
            </a:r>
            <a:r>
              <a:rPr lang="en-US" dirty="0" err="1" smtClean="0"/>
              <a:t>Wangdou</a:t>
            </a:r>
            <a:r>
              <a:rPr lang="en-US" dirty="0" smtClean="0"/>
              <a:t> 20160329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4013" y="5934670"/>
            <a:ext cx="9846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was experimentally shown in LEP increased energy spread leads to reduced equilibrium polarization.</a:t>
            </a:r>
          </a:p>
          <a:p>
            <a:r>
              <a:rPr lang="en-US" dirty="0" smtClean="0"/>
              <a:t>According to A. </a:t>
            </a:r>
            <a:r>
              <a:rPr lang="en-US" dirty="0" err="1" smtClean="0"/>
              <a:t>Blondel</a:t>
            </a:r>
            <a:r>
              <a:rPr lang="en-US" dirty="0" smtClean="0"/>
              <a:t>, 52MeV is tentatively regarded as the maximum energy spread allowing useful polarization for beam calibration. </a:t>
            </a:r>
            <a:r>
              <a:rPr lang="en-US" dirty="0" smtClean="0">
                <a:solidFill>
                  <a:srgbClr val="FF0000"/>
                </a:solidFill>
              </a:rPr>
              <a:t>Need detailed simulation to justify.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Polarization wigglers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4414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5~10% polarization is needed for energy calibration. ~ 1/10 polarization build-up time is needed. Polarization wigglers can further boost the process.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671" y="2911276"/>
            <a:ext cx="6166757" cy="39467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8657"/>
            <a:ext cx="5384800" cy="43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6636" y="4317554"/>
            <a:ext cx="45881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LEP type polarization wiggler is assumed,</a:t>
            </a:r>
          </a:p>
          <a:p>
            <a:r>
              <a:rPr lang="en-US" dirty="0"/>
              <a:t>B</a:t>
            </a:r>
            <a:r>
              <a:rPr lang="en-US" dirty="0" smtClean="0"/>
              <a:t>+ / B- = 6.25.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~ 40min to reach 10% polarization.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 partial double ring scheme, a scheme similar to FCC-</a:t>
            </a:r>
            <a:r>
              <a:rPr lang="en-US" dirty="0" err="1" smtClean="0"/>
              <a:t>ee</a:t>
            </a:r>
            <a:r>
              <a:rPr lang="en-US" dirty="0" smtClean="0"/>
              <a:t> can be adopted. A small fraction of non-colliding bunches, after 45min, every 10min one bunch is depolarized to continuously monitor beam energy.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19156" y="5306785"/>
            <a:ext cx="3926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</a:t>
            </a:r>
            <a:r>
              <a:rPr lang="en-US" dirty="0" smtClean="0"/>
              <a:t>wiggler costs 8% SR power;</a:t>
            </a:r>
          </a:p>
          <a:p>
            <a:r>
              <a:rPr lang="en-US" dirty="0" smtClean="0"/>
              <a:t>2 wigglers cost 10% SR power;</a:t>
            </a:r>
          </a:p>
          <a:p>
            <a:r>
              <a:rPr lang="en-US" dirty="0" smtClean="0"/>
              <a:t>12 wigglers cost 20% SR power.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81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7" y="178087"/>
            <a:ext cx="10192492" cy="1325563"/>
          </a:xfrm>
        </p:spPr>
        <p:txBody>
          <a:bodyPr/>
          <a:lstStyle/>
          <a:p>
            <a:r>
              <a:rPr lang="en-US" altLang="zh-CN" dirty="0" smtClean="0"/>
              <a:t>Longitudinal</a:t>
            </a:r>
            <a:r>
              <a:rPr lang="zh-CN" altLang="en-US" dirty="0" smtClean="0"/>
              <a:t> </a:t>
            </a:r>
            <a:r>
              <a:rPr lang="en-US" altLang="zh-CN" dirty="0" smtClean="0"/>
              <a:t>Polarized</a:t>
            </a:r>
            <a:r>
              <a:rPr lang="zh-CN" altLang="en-US" dirty="0" smtClean="0"/>
              <a:t> </a:t>
            </a:r>
            <a:r>
              <a:rPr lang="en-US" altLang="zh-CN" dirty="0" smtClean="0"/>
              <a:t>e+/e-</a:t>
            </a:r>
            <a:r>
              <a:rPr lang="zh-CN" altLang="en-US" dirty="0" smtClean="0"/>
              <a:t> </a:t>
            </a:r>
            <a:r>
              <a:rPr lang="en-US" altLang="zh-CN" dirty="0" smtClean="0"/>
              <a:t>colliding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SLC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vs.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LEP</a:t>
            </a:r>
            <a:endParaRPr lang="zh-CN" altLang="en-US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Longitudinally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polarized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e+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/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e-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beams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@45GeV,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tentatively speaking, </a:t>
            </a:r>
            <a:r>
              <a:rPr lang="en-US" altLang="zh-CN" dirty="0" smtClean="0">
                <a:solidFill>
                  <a:schemeClr val="tx1"/>
                </a:solidFill>
              </a:rPr>
              <a:t>pol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&gt;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40%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needed.</a:t>
            </a:r>
            <a:endParaRPr lang="zh-CN" altLang="en-US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Self-polarization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needs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too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long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time.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Injection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of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pol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e+/e-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beams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needed.</a:t>
            </a:r>
            <a:endParaRPr lang="zh-CN" altLang="en-US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A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whole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chain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of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polarized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beam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generation,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transportation,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acceleration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and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storage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is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needed</a:t>
            </a:r>
            <a:r>
              <a:rPr lang="en-US" altLang="zh-CN" dirty="0" smtClean="0">
                <a:solidFill>
                  <a:schemeClr val="tx1"/>
                </a:solidFill>
              </a:rPr>
              <a:t>.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HEP" id="{39231DC3-B14E-724A-B7E7-719565AE82AA}" vid="{0DF5EBBC-9CDA-EC4E-947E-E3B045DCC6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IHEP</Template>
  <TotalTime>7926</TotalTime>
  <Words>1291</Words>
  <Application>Microsoft Macintosh PowerPoint</Application>
  <PresentationFormat>Widescreen</PresentationFormat>
  <Paragraphs>217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Calibri</vt:lpstr>
      <vt:lpstr>Calibri Light</vt:lpstr>
      <vt:lpstr>Comic Sans MS</vt:lpstr>
      <vt:lpstr>Comic Sans MS Bold</vt:lpstr>
      <vt:lpstr>Times New Roman</vt:lpstr>
      <vt:lpstr>宋体</vt:lpstr>
      <vt:lpstr>方正舒体</vt:lpstr>
      <vt:lpstr>楷体</vt:lpstr>
      <vt:lpstr>Arial</vt:lpstr>
      <vt:lpstr>Office Theme</vt:lpstr>
      <vt:lpstr>Polarization Study for CEPC</vt:lpstr>
      <vt:lpstr>Outline</vt:lpstr>
      <vt:lpstr>Motivation</vt:lpstr>
      <vt:lpstr>CEPC schemes regarding energy calibration</vt:lpstr>
      <vt:lpstr>CEPC self-polarization parameters (54km)</vt:lpstr>
      <vt:lpstr>CEPC self-polarization parameters (88km)</vt:lpstr>
      <vt:lpstr>CEPC self-polarization parameters (100km)</vt:lpstr>
      <vt:lpstr>Polarization wigglers</vt:lpstr>
      <vt:lpstr>Longitudinal Polarized e+/e- colliding beams</vt:lpstr>
      <vt:lpstr>Longitudinal polarization maintenance @Z-pole</vt:lpstr>
      <vt:lpstr>Simulation of equilibrium beam polarization</vt:lpstr>
      <vt:lpstr>The Monte-Carlo approach[1]</vt:lpstr>
      <vt:lpstr>Polarization Simulation with PTC</vt:lpstr>
      <vt:lpstr>Benchmark with first order spin resonance only</vt:lpstr>
      <vt:lpstr>Benchmark against SODOM</vt:lpstr>
      <vt:lpstr>Comparison of Monte-Carlo simulation code</vt:lpstr>
      <vt:lpstr>Conclusion</vt:lpstr>
      <vt:lpstr>Backup</vt:lpstr>
      <vt:lpstr>Monte-Carlo simulation based on PTC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of Longitudinal on-axis injection with double RF systems</dc:title>
  <dc:creator>ZHE DUAN</dc:creator>
  <cp:lastModifiedBy>ZHE DUAN</cp:lastModifiedBy>
  <cp:revision>400</cp:revision>
  <dcterms:created xsi:type="dcterms:W3CDTF">2016-01-21T20:41:30Z</dcterms:created>
  <dcterms:modified xsi:type="dcterms:W3CDTF">2016-04-14T04:54:25Z</dcterms:modified>
</cp:coreProperties>
</file>