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85" r:id="rId4"/>
    <p:sldId id="262" r:id="rId5"/>
    <p:sldId id="301" r:id="rId6"/>
    <p:sldId id="304" r:id="rId7"/>
    <p:sldId id="290" r:id="rId8"/>
    <p:sldId id="294" r:id="rId9"/>
    <p:sldId id="297" r:id="rId10"/>
    <p:sldId id="305" r:id="rId11"/>
    <p:sldId id="296" r:id="rId12"/>
    <p:sldId id="295" r:id="rId13"/>
    <p:sldId id="298" r:id="rId14"/>
    <p:sldId id="288" r:id="rId15"/>
    <p:sldId id="274" r:id="rId16"/>
    <p:sldId id="292" r:id="rId17"/>
    <p:sldId id="293" r:id="rId18"/>
    <p:sldId id="259" r:id="rId19"/>
    <p:sldId id="286" r:id="rId20"/>
    <p:sldId id="289" r:id="rId21"/>
    <p:sldId id="269" r:id="rId22"/>
    <p:sldId id="291" r:id="rId23"/>
    <p:sldId id="299" r:id="rId24"/>
    <p:sldId id="307" r:id="rId25"/>
    <p:sldId id="309" r:id="rId26"/>
    <p:sldId id="283" r:id="rId27"/>
    <p:sldId id="308" r:id="rId28"/>
    <p:sldId id="303" r:id="rId2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3" autoAdjust="0"/>
    <p:restoredTop sz="94660"/>
  </p:normalViewPr>
  <p:slideViewPr>
    <p:cSldViewPr snapToGrid="0">
      <p:cViewPr varScale="1">
        <p:scale>
          <a:sx n="61" d="100"/>
          <a:sy n="61" d="100"/>
        </p:scale>
        <p:origin x="48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65C28-FD5B-49ED-85E1-3C8F24063695}" type="datetimeFigureOut">
              <a:rPr kumimoji="1" lang="ja-JP" altLang="en-US" smtClean="0"/>
              <a:t>2016/4/13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F4DFE-83E4-4552-9970-84B7287003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4936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65C28-FD5B-49ED-85E1-3C8F24063695}" type="datetimeFigureOut">
              <a:rPr kumimoji="1" lang="ja-JP" altLang="en-US" smtClean="0"/>
              <a:t>2016/4/13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F4DFE-83E4-4552-9970-84B7287003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173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65C28-FD5B-49ED-85E1-3C8F24063695}" type="datetimeFigureOut">
              <a:rPr kumimoji="1" lang="ja-JP" altLang="en-US" smtClean="0"/>
              <a:t>2016/4/13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F4DFE-83E4-4552-9970-84B7287003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6251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65C28-FD5B-49ED-85E1-3C8F24063695}" type="datetimeFigureOut">
              <a:rPr kumimoji="1" lang="ja-JP" altLang="en-US" smtClean="0"/>
              <a:t>2016/4/13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F4DFE-83E4-4552-9970-84B7287003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7605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65C28-FD5B-49ED-85E1-3C8F24063695}" type="datetimeFigureOut">
              <a:rPr kumimoji="1" lang="ja-JP" altLang="en-US" smtClean="0"/>
              <a:t>2016/4/13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F4DFE-83E4-4552-9970-84B7287003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119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65C28-FD5B-49ED-85E1-3C8F24063695}" type="datetimeFigureOut">
              <a:rPr kumimoji="1" lang="ja-JP" altLang="en-US" smtClean="0"/>
              <a:t>2016/4/13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F4DFE-83E4-4552-9970-84B7287003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3922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65C28-FD5B-49ED-85E1-3C8F24063695}" type="datetimeFigureOut">
              <a:rPr kumimoji="1" lang="ja-JP" altLang="en-US" smtClean="0"/>
              <a:t>2016/4/13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F4DFE-83E4-4552-9970-84B7287003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8612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65C28-FD5B-49ED-85E1-3C8F24063695}" type="datetimeFigureOut">
              <a:rPr kumimoji="1" lang="ja-JP" altLang="en-US" smtClean="0"/>
              <a:t>2016/4/13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F4DFE-83E4-4552-9970-84B7287003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5801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65C28-FD5B-49ED-85E1-3C8F24063695}" type="datetimeFigureOut">
              <a:rPr kumimoji="1" lang="ja-JP" altLang="en-US" smtClean="0"/>
              <a:t>2016/4/13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F4DFE-83E4-4552-9970-84B7287003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2769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65C28-FD5B-49ED-85E1-3C8F24063695}" type="datetimeFigureOut">
              <a:rPr kumimoji="1" lang="ja-JP" altLang="en-US" smtClean="0"/>
              <a:t>2016/4/13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F4DFE-83E4-4552-9970-84B7287003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4144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65C28-FD5B-49ED-85E1-3C8F24063695}" type="datetimeFigureOut">
              <a:rPr kumimoji="1" lang="ja-JP" altLang="en-US" smtClean="0"/>
              <a:t>2016/4/13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F4DFE-83E4-4552-9970-84B7287003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6118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B65C28-FD5B-49ED-85E1-3C8F24063695}" type="datetimeFigureOut">
              <a:rPr kumimoji="1" lang="ja-JP" altLang="en-US" smtClean="0"/>
              <a:t>2016/4/13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1F4DFE-83E4-4552-9970-84B7287003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9978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wmf"/><Relationship Id="rId4" Type="http://schemas.openxmlformats.org/officeDocument/2006/relationships/image" Target="../media/image31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emf"/><Relationship Id="rId4" Type="http://schemas.openxmlformats.org/officeDocument/2006/relationships/image" Target="../media/image37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Beam-beam and electron cloud effects in FCC-</a:t>
            </a:r>
            <a:r>
              <a:rPr kumimoji="1" lang="en-US" altLang="ja-JP" dirty="0" err="1" smtClean="0"/>
              <a:t>ee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2861824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K. Ohmi (KEK)</a:t>
            </a:r>
          </a:p>
          <a:p>
            <a:r>
              <a:rPr lang="en-US" altLang="ja-JP" dirty="0" smtClean="0"/>
              <a:t>FCC week 2016, 11-15 Apr, 2016</a:t>
            </a:r>
          </a:p>
          <a:p>
            <a:endParaRPr lang="en-US" altLang="ja-JP" dirty="0"/>
          </a:p>
          <a:p>
            <a:r>
              <a:rPr lang="en-US" altLang="ja-JP" dirty="0"/>
              <a:t>T</a:t>
            </a:r>
            <a:r>
              <a:rPr kumimoji="1" lang="en-US" altLang="ja-JP" dirty="0" smtClean="0"/>
              <a:t>hanks to W. Chou, K. </a:t>
            </a:r>
            <a:r>
              <a:rPr kumimoji="1" lang="en-US" altLang="ja-JP" dirty="0" err="1" smtClean="0"/>
              <a:t>Oide</a:t>
            </a:r>
            <a:r>
              <a:rPr kumimoji="1" lang="en-US" altLang="ja-JP" dirty="0" smtClean="0"/>
              <a:t>, D. </a:t>
            </a:r>
            <a:r>
              <a:rPr kumimoji="1" lang="en-US" altLang="ja-JP" dirty="0" err="1" smtClean="0"/>
              <a:t>Shatilov</a:t>
            </a:r>
            <a:r>
              <a:rPr kumimoji="1" lang="en-US" altLang="ja-JP" dirty="0" smtClean="0"/>
              <a:t>, Y. Zhang, D. Zhou, F. Zimmermann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3894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02064"/>
            <a:ext cx="7886700" cy="812033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Coherent motion in &lt;x</a:t>
            </a:r>
            <a:r>
              <a:rPr lang="en-US" altLang="ja-JP" dirty="0"/>
              <a:t>&gt; at tune   </a:t>
            </a:r>
            <a:r>
              <a:rPr lang="en-US" altLang="ja-JP" dirty="0" smtClean="0"/>
              <a:t>     </a:t>
            </a:r>
            <a:r>
              <a:rPr lang="en-US" altLang="ja-JP" dirty="0"/>
              <a:t>(</a:t>
            </a:r>
            <a:r>
              <a:rPr lang="en-US" altLang="ja-JP" dirty="0" err="1">
                <a:latin typeface="Symbol" panose="05050102010706020507" pitchFamily="18" charset="2"/>
              </a:rPr>
              <a:t>n</a:t>
            </a:r>
            <a:r>
              <a:rPr lang="en-US" altLang="ja-JP" baseline="-25000" dirty="0" err="1"/>
              <a:t>x</a:t>
            </a:r>
            <a:r>
              <a:rPr lang="en-US" altLang="ja-JP" dirty="0"/>
              <a:t>, </a:t>
            </a:r>
            <a:r>
              <a:rPr lang="en-US" altLang="ja-JP" dirty="0" err="1">
                <a:latin typeface="Symbol" panose="05050102010706020507" pitchFamily="18" charset="2"/>
              </a:rPr>
              <a:t>n</a:t>
            </a:r>
            <a:r>
              <a:rPr lang="en-US" altLang="ja-JP" baseline="-25000" dirty="0" err="1"/>
              <a:t>y</a:t>
            </a:r>
            <a:r>
              <a:rPr lang="en-US" altLang="ja-JP" dirty="0"/>
              <a:t>)=(</a:t>
            </a:r>
            <a:r>
              <a:rPr lang="en-US" altLang="ja-JP" dirty="0" smtClean="0"/>
              <a:t>0.51,0.57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39464" y="1305330"/>
            <a:ext cx="7886700" cy="5347717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&lt;x&gt; oscillate </a:t>
            </a:r>
            <a:r>
              <a:rPr lang="en-US" altLang="ja-JP" dirty="0" smtClean="0"/>
              <a:t>out</a:t>
            </a:r>
            <a:r>
              <a:rPr kumimoji="1" lang="en-US" altLang="ja-JP" dirty="0" smtClean="0"/>
              <a:t>-phase (</a:t>
            </a:r>
            <a:r>
              <a:rPr lang="en-US" altLang="ja-JP" dirty="0" smtClean="0">
                <a:latin typeface="Symbol" panose="05050102010706020507" pitchFamily="18" charset="2"/>
              </a:rPr>
              <a:t>p</a:t>
            </a:r>
            <a:r>
              <a:rPr lang="en-US" altLang="ja-JP" dirty="0" smtClean="0"/>
              <a:t>(x) model) </a:t>
            </a:r>
            <a:r>
              <a:rPr kumimoji="1" lang="en-US" altLang="ja-JP" dirty="0" smtClean="0"/>
              <a:t>for e</a:t>
            </a:r>
            <a:r>
              <a:rPr kumimoji="1" lang="en-US" altLang="ja-JP" baseline="30000" dirty="0" smtClean="0"/>
              <a:t>-</a:t>
            </a:r>
            <a:r>
              <a:rPr kumimoji="1" lang="en-US" altLang="ja-JP" dirty="0" smtClean="0"/>
              <a:t> and e</a:t>
            </a:r>
            <a:r>
              <a:rPr kumimoji="1" lang="en-US" altLang="ja-JP" baseline="30000" dirty="0" smtClean="0"/>
              <a:t>+</a:t>
            </a:r>
            <a:r>
              <a:rPr kumimoji="1" lang="en-US" altLang="ja-JP" dirty="0" smtClean="0"/>
              <a:t> beam.</a:t>
            </a:r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kumimoji="1" lang="en-US" altLang="ja-JP" dirty="0" smtClean="0"/>
              <a:t>Luminosity degradation is not very strong in H, but the motion is bad sign. </a:t>
            </a:r>
          </a:p>
          <a:p>
            <a:r>
              <a:rPr lang="en-US" altLang="ja-JP" dirty="0" smtClean="0"/>
              <a:t>Both of </a:t>
            </a:r>
            <a:r>
              <a:rPr lang="en-US" altLang="ja-JP" dirty="0">
                <a:latin typeface="Symbol" panose="05050102010706020507" pitchFamily="18" charset="2"/>
              </a:rPr>
              <a:t>p</a:t>
            </a:r>
            <a:r>
              <a:rPr lang="en-US" altLang="ja-JP" dirty="0"/>
              <a:t>(x</a:t>
            </a:r>
            <a:r>
              <a:rPr lang="en-US" altLang="ja-JP" dirty="0" smtClean="0"/>
              <a:t>) and </a:t>
            </a:r>
            <a:r>
              <a:rPr lang="en-US" altLang="ja-JP" dirty="0">
                <a:latin typeface="Symbol" panose="05050102010706020507" pitchFamily="18" charset="2"/>
              </a:rPr>
              <a:t>s(</a:t>
            </a:r>
            <a:r>
              <a:rPr lang="en-US" altLang="ja-JP" dirty="0" err="1"/>
              <a:t>xz</a:t>
            </a:r>
            <a:r>
              <a:rPr lang="en-US" altLang="ja-JP" dirty="0"/>
              <a:t>) </a:t>
            </a:r>
            <a:r>
              <a:rPr lang="en-US" altLang="ja-JP" dirty="0" smtClean="0"/>
              <a:t>modes are seen in (0.52,0.59).</a:t>
            </a:r>
          </a:p>
          <a:p>
            <a:r>
              <a:rPr kumimoji="1" lang="en-US" altLang="ja-JP" dirty="0" smtClean="0"/>
              <a:t>Gaussian strong-strong gave similar results.</a:t>
            </a:r>
            <a:endParaRPr kumimoji="1" lang="ja-JP" altLang="en-US" dirty="0"/>
          </a:p>
        </p:txBody>
      </p:sp>
      <p:sp>
        <p:nvSpPr>
          <p:cNvPr id="4" name="円/楕円 3"/>
          <p:cNvSpPr/>
          <p:nvPr/>
        </p:nvSpPr>
        <p:spPr>
          <a:xfrm rot="20853755">
            <a:off x="1114097" y="2240208"/>
            <a:ext cx="2617076" cy="29429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円/楕円 4"/>
          <p:cNvSpPr/>
          <p:nvPr/>
        </p:nvSpPr>
        <p:spPr>
          <a:xfrm rot="836031">
            <a:off x="4724888" y="2245563"/>
            <a:ext cx="2617076" cy="29429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矢印コネクタ 6"/>
          <p:cNvCxnSpPr/>
          <p:nvPr/>
        </p:nvCxnSpPr>
        <p:spPr>
          <a:xfrm>
            <a:off x="2974428" y="2566029"/>
            <a:ext cx="851338" cy="10510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/>
          <p:cNvCxnSpPr/>
          <p:nvPr/>
        </p:nvCxnSpPr>
        <p:spPr>
          <a:xfrm flipH="1">
            <a:off x="4727959" y="2576539"/>
            <a:ext cx="774206" cy="0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円/楕円 9"/>
          <p:cNvSpPr/>
          <p:nvPr/>
        </p:nvSpPr>
        <p:spPr>
          <a:xfrm rot="19491073">
            <a:off x="1337420" y="3365579"/>
            <a:ext cx="2617076" cy="29429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/>
        </p:nvSpPr>
        <p:spPr>
          <a:xfrm rot="2155959">
            <a:off x="4672029" y="3966224"/>
            <a:ext cx="2617076" cy="29429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" name="直線矢印コネクタ 11"/>
          <p:cNvCxnSpPr/>
          <p:nvPr/>
        </p:nvCxnSpPr>
        <p:spPr>
          <a:xfrm flipV="1">
            <a:off x="2727852" y="4010880"/>
            <a:ext cx="786130" cy="21712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H="1">
            <a:off x="4806933" y="4093089"/>
            <a:ext cx="800112" cy="0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>
            <a:off x="4806933" y="2175811"/>
            <a:ext cx="27751" cy="390218"/>
          </a:xfrm>
          <a:prstGeom prst="straightConnector1">
            <a:avLst/>
          </a:prstGeom>
          <a:ln w="762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 flipH="1">
            <a:off x="7041931" y="2812870"/>
            <a:ext cx="18219" cy="413460"/>
          </a:xfrm>
          <a:prstGeom prst="straightConnector1">
            <a:avLst/>
          </a:prstGeom>
          <a:ln w="762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/>
          <p:nvPr/>
        </p:nvCxnSpPr>
        <p:spPr>
          <a:xfrm flipH="1" flipV="1">
            <a:off x="3513982" y="1608062"/>
            <a:ext cx="1" cy="376597"/>
          </a:xfrm>
          <a:prstGeom prst="straightConnector1">
            <a:avLst/>
          </a:prstGeom>
          <a:ln w="762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/>
          <p:cNvCxnSpPr/>
          <p:nvPr/>
        </p:nvCxnSpPr>
        <p:spPr>
          <a:xfrm flipH="1" flipV="1">
            <a:off x="1219200" y="2060028"/>
            <a:ext cx="19292" cy="455533"/>
          </a:xfrm>
          <a:prstGeom prst="straightConnector1">
            <a:avLst/>
          </a:prstGeom>
          <a:ln w="762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48475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5955" y="209945"/>
            <a:ext cx="8517837" cy="751039"/>
          </a:xfrm>
        </p:spPr>
        <p:txBody>
          <a:bodyPr>
            <a:normAutofit/>
          </a:bodyPr>
          <a:lstStyle/>
          <a:p>
            <a:r>
              <a:rPr lang="en-US" altLang="ja-JP" sz="4000" dirty="0" smtClean="0"/>
              <a:t>Trials with several tune operating points</a:t>
            </a:r>
            <a:endParaRPr kumimoji="1" lang="ja-JP" altLang="en-US" sz="4000" dirty="0"/>
          </a:p>
        </p:txBody>
      </p:sp>
      <p:sp>
        <p:nvSpPr>
          <p:cNvPr id="6" name="コンテンツ プレースホルダー 2"/>
          <p:cNvSpPr txBox="1">
            <a:spLocks/>
          </p:cNvSpPr>
          <p:nvPr/>
        </p:nvSpPr>
        <p:spPr>
          <a:xfrm>
            <a:off x="461879" y="881301"/>
            <a:ext cx="8227689" cy="5053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smtClean="0"/>
              <a:t>The coherent motion is not recovered by choice of tune.</a:t>
            </a:r>
          </a:p>
          <a:p>
            <a:r>
              <a:rPr lang="en-US" altLang="ja-JP" dirty="0" smtClean="0"/>
              <a:t>The motion has not seen in KEKB nor </a:t>
            </a:r>
            <a:r>
              <a:rPr lang="en-US" altLang="ja-JP" dirty="0" err="1" smtClean="0"/>
              <a:t>SuperKEKB</a:t>
            </a:r>
            <a:r>
              <a:rPr lang="en-US" altLang="ja-JP" dirty="0" smtClean="0"/>
              <a:t> simulations. </a:t>
            </a:r>
            <a:r>
              <a:rPr lang="en-US" altLang="ja-JP" dirty="0" smtClean="0">
                <a:latin typeface="Symbol" panose="05050102010706020507" pitchFamily="18" charset="2"/>
              </a:rPr>
              <a:t>x</a:t>
            </a:r>
            <a:r>
              <a:rPr lang="en-US" altLang="ja-JP" dirty="0" smtClean="0"/>
              <a:t>~0.1 for finite crossing angle.</a:t>
            </a:r>
          </a:p>
          <a:p>
            <a:r>
              <a:rPr lang="en-US" altLang="ja-JP" dirty="0" smtClean="0"/>
              <a:t>Separation of </a:t>
            </a:r>
            <a:r>
              <a:rPr lang="en-US" altLang="ja-JP" dirty="0" err="1" smtClean="0">
                <a:latin typeface="Symbol" panose="05050102010706020507" pitchFamily="18" charset="2"/>
              </a:rPr>
              <a:t>n</a:t>
            </a:r>
            <a:r>
              <a:rPr lang="en-US" altLang="ja-JP" baseline="-25000" dirty="0" err="1" smtClean="0"/>
              <a:t>x</a:t>
            </a:r>
            <a:r>
              <a:rPr lang="en-US" altLang="ja-JP" dirty="0" smtClean="0"/>
              <a:t> (0.53-0.54) did not work.</a:t>
            </a:r>
          </a:p>
          <a:p>
            <a:r>
              <a:rPr lang="en-US" altLang="ja-JP" dirty="0" smtClean="0">
                <a:latin typeface="Symbol" panose="05050102010706020507" pitchFamily="18" charset="2"/>
              </a:rPr>
              <a:t>x~0.15 </a:t>
            </a:r>
            <a:r>
              <a:rPr lang="en-US" altLang="ja-JP" dirty="0" smtClean="0"/>
              <a:t>of TLEP may be too high.</a:t>
            </a:r>
          </a:p>
          <a:p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 smtClean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614" y="3532790"/>
            <a:ext cx="4206109" cy="2944276"/>
          </a:xfrm>
          <a:prstGeom prst="rect">
            <a:avLst/>
          </a:prstGeom>
        </p:spPr>
      </p:pic>
      <p:pic>
        <p:nvPicPr>
          <p:cNvPr id="5" name="コンテンツ プレースホルダー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1646" y="3655744"/>
            <a:ext cx="4067921" cy="2847545"/>
          </a:xfrm>
        </p:spPr>
      </p:pic>
    </p:spTree>
    <p:extLst>
      <p:ext uri="{BB962C8B-B14F-4D97-AF65-F5344CB8AC3E}">
        <p14:creationId xmlns:p14="http://schemas.microsoft.com/office/powerpoint/2010/main" val="28985386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48667"/>
          </a:xfrm>
        </p:spPr>
        <p:txBody>
          <a:bodyPr/>
          <a:lstStyle/>
          <a:p>
            <a:r>
              <a:rPr kumimoji="1" lang="en-US" altLang="ja-JP" dirty="0" smtClean="0"/>
              <a:t>TLEP-Z (strong-strong sim.)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502526" y="1313792"/>
            <a:ext cx="8273612" cy="5202621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 smtClean="0"/>
              <a:t>High </a:t>
            </a:r>
            <a:r>
              <a:rPr kumimoji="1" lang="en-US" altLang="ja-JP" dirty="0" err="1" smtClean="0"/>
              <a:t>Piwinski</a:t>
            </a:r>
            <a:r>
              <a:rPr kumimoji="1" lang="en-US" altLang="ja-JP" dirty="0" smtClean="0"/>
              <a:t> angle </a:t>
            </a:r>
            <a:r>
              <a:rPr lang="en-US" altLang="ja-JP" dirty="0" err="1" smtClean="0">
                <a:latin typeface="Symbol" panose="05050102010706020507" pitchFamily="18" charset="2"/>
              </a:rPr>
              <a:t>f</a:t>
            </a:r>
            <a:r>
              <a:rPr lang="en-US" altLang="ja-JP" baseline="-25000" dirty="0" err="1" smtClean="0"/>
              <a:t>c</a:t>
            </a:r>
            <a:r>
              <a:rPr lang="en-US" altLang="ja-JP" dirty="0" err="1" smtClean="0">
                <a:latin typeface="Symbol" panose="05050102010706020507" pitchFamily="18" charset="2"/>
              </a:rPr>
              <a:t>s</a:t>
            </a:r>
            <a:r>
              <a:rPr lang="en-US" altLang="ja-JP" baseline="-25000" dirty="0" err="1" smtClean="0"/>
              <a:t>z,tot</a:t>
            </a:r>
            <a:r>
              <a:rPr lang="en-US" altLang="ja-JP" dirty="0" smtClean="0"/>
              <a:t>/</a:t>
            </a:r>
            <a:r>
              <a:rPr lang="en-US" altLang="ja-JP" dirty="0" err="1" smtClean="0">
                <a:latin typeface="Symbol" panose="05050102010706020507" pitchFamily="18" charset="2"/>
              </a:rPr>
              <a:t>s</a:t>
            </a:r>
            <a:r>
              <a:rPr lang="en-US" altLang="ja-JP" baseline="-25000" dirty="0" err="1" smtClean="0"/>
              <a:t>x</a:t>
            </a:r>
            <a:r>
              <a:rPr kumimoji="1" lang="en-US" altLang="ja-JP" dirty="0" smtClean="0"/>
              <a:t>=7.9</a:t>
            </a:r>
          </a:p>
          <a:p>
            <a:r>
              <a:rPr lang="en-US" altLang="ja-JP" dirty="0" smtClean="0"/>
              <a:t>Shifted Green function is used for potential calculation for collision between separated slices</a:t>
            </a:r>
            <a:endParaRPr kumimoji="1" lang="en-US" altLang="ja-JP" dirty="0" smtClean="0"/>
          </a:p>
          <a:p>
            <a:r>
              <a:rPr kumimoji="1" lang="en-US" altLang="ja-JP" dirty="0" smtClean="0"/>
              <a:t>The coherent motion is seen for TLEP-Z. </a:t>
            </a:r>
            <a:r>
              <a:rPr kumimoji="1" lang="en-US" altLang="ja-JP" dirty="0" err="1" smtClean="0"/>
              <a:t>Lum</a:t>
            </a:r>
            <a:r>
              <a:rPr kumimoji="1" lang="en-US" altLang="ja-JP" dirty="0" smtClean="0"/>
              <a:t>. is degraded by the motion</a:t>
            </a:r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kumimoji="1" lang="en-US" altLang="ja-JP" dirty="0" smtClean="0"/>
              <a:t>Coherent motion in &lt;</a:t>
            </a:r>
            <a:r>
              <a:rPr kumimoji="1" lang="en-US" altLang="ja-JP" dirty="0" err="1" smtClean="0"/>
              <a:t>xz</a:t>
            </a:r>
            <a:r>
              <a:rPr kumimoji="1" lang="en-US" altLang="ja-JP" dirty="0" smtClean="0"/>
              <a:t>&gt;/</a:t>
            </a:r>
            <a:r>
              <a:rPr kumimoji="1" lang="en-US" altLang="ja-JP" dirty="0" err="1" smtClean="0">
                <a:latin typeface="Symbol" panose="05050102010706020507" pitchFamily="18" charset="2"/>
              </a:rPr>
              <a:t>s</a:t>
            </a:r>
            <a:r>
              <a:rPr kumimoji="1" lang="en-US" altLang="ja-JP" baseline="-25000" dirty="0" err="1" smtClean="0"/>
              <a:t>z</a:t>
            </a:r>
            <a:r>
              <a:rPr kumimoji="1" lang="en-US" altLang="ja-JP" dirty="0" err="1" smtClean="0"/>
              <a:t>~</a:t>
            </a:r>
            <a:r>
              <a:rPr kumimoji="1" lang="en-US" altLang="ja-JP" dirty="0" err="1" smtClean="0">
                <a:latin typeface="Symbol" panose="05050102010706020507" pitchFamily="18" charset="2"/>
              </a:rPr>
              <a:t>s</a:t>
            </a:r>
            <a:r>
              <a:rPr kumimoji="1" lang="en-US" altLang="ja-JP" baseline="-25000" dirty="0" err="1" smtClean="0"/>
              <a:t>x</a:t>
            </a:r>
            <a:r>
              <a:rPr kumimoji="1" lang="en-US" altLang="ja-JP" dirty="0" smtClean="0"/>
              <a:t> is seen.</a:t>
            </a:r>
            <a:endParaRPr kumimoji="1" lang="ja-JP" altLang="en-US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2958" y="3324004"/>
            <a:ext cx="3329153" cy="2330407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5349766" y="3889042"/>
            <a:ext cx="32687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Simulation using shifted Green function and combination of ordinary Green function and complex error function (</a:t>
            </a:r>
            <a:r>
              <a:rPr kumimoji="1" lang="en-US" altLang="ja-JP" dirty="0" err="1" smtClean="0">
                <a:latin typeface="Symbol" panose="05050102010706020507" pitchFamily="18" charset="2"/>
              </a:rPr>
              <a:t>D</a:t>
            </a:r>
            <a:r>
              <a:rPr kumimoji="1" lang="en-US" altLang="ja-JP" dirty="0" err="1" smtClean="0"/>
              <a:t>x</a:t>
            </a:r>
            <a:r>
              <a:rPr kumimoji="1" lang="en-US" altLang="ja-JP" dirty="0" smtClean="0"/>
              <a:t>&gt;5</a:t>
            </a:r>
            <a:r>
              <a:rPr kumimoji="1" lang="en-US" altLang="ja-JP" dirty="0" smtClean="0">
                <a:latin typeface="Symbol" panose="05050102010706020507" pitchFamily="18" charset="2"/>
              </a:rPr>
              <a:t>s</a:t>
            </a:r>
            <a:r>
              <a:rPr kumimoji="1" lang="en-US" altLang="ja-JP" baseline="-25000" dirty="0" smtClean="0"/>
              <a:t>x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185610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 for beam-beam studies using strong-strong simulation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Coherent motion (instability) is seen H and Z, probably in W.</a:t>
            </a:r>
          </a:p>
          <a:p>
            <a:r>
              <a:rPr lang="en-US" altLang="ja-JP" dirty="0" smtClean="0"/>
              <a:t>Collision with crossing angle and high beam-beam parameter may induce the coherent motion.</a:t>
            </a:r>
          </a:p>
          <a:p>
            <a:r>
              <a:rPr kumimoji="1" lang="en-US" altLang="ja-JP" dirty="0" smtClean="0"/>
              <a:t>The coherent motion is bad sign.</a:t>
            </a:r>
          </a:p>
          <a:p>
            <a:r>
              <a:rPr lang="en-US" altLang="ja-JP" dirty="0" smtClean="0"/>
              <a:t>The coherent motion is not seen in simulations of KEKB and </a:t>
            </a:r>
            <a:r>
              <a:rPr lang="en-US" altLang="ja-JP" dirty="0" err="1" smtClean="0"/>
              <a:t>SuperKEKB</a:t>
            </a:r>
            <a:r>
              <a:rPr lang="en-US" altLang="ja-JP" dirty="0" smtClean="0"/>
              <a:t>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588210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203286"/>
            <a:ext cx="7886700" cy="759667"/>
          </a:xfrm>
        </p:spPr>
        <p:txBody>
          <a:bodyPr/>
          <a:lstStyle/>
          <a:p>
            <a:r>
              <a:rPr kumimoji="1" lang="en-US" altLang="ja-JP" dirty="0" smtClean="0"/>
              <a:t>Electron cloud effects in FCC-</a:t>
            </a:r>
            <a:r>
              <a:rPr kumimoji="1" lang="en-US" altLang="ja-JP" dirty="0" err="1" smtClean="0"/>
              <a:t>ee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72006" y="962953"/>
            <a:ext cx="7886700" cy="4351338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Photons are emitted by positron/electron beam.</a:t>
            </a:r>
          </a:p>
          <a:p>
            <a:pPr marL="0" indent="0">
              <a:buNone/>
            </a:pPr>
            <a:r>
              <a:rPr lang="en-US" altLang="ja-JP" dirty="0" smtClean="0">
                <a:solidFill>
                  <a:srgbClr val="0070C0"/>
                </a:solidFill>
              </a:rPr>
              <a:t>      Number of photon per </a:t>
            </a:r>
            <a:r>
              <a:rPr lang="en-US" altLang="ja-JP" dirty="0">
                <a:solidFill>
                  <a:srgbClr val="0070C0"/>
                </a:solidFill>
              </a:rPr>
              <a:t>revolution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 smtClean="0">
                <a:solidFill>
                  <a:srgbClr val="0070C0"/>
                </a:solidFill>
              </a:rPr>
              <a:t>      Critical </a:t>
            </a:r>
            <a:r>
              <a:rPr lang="en-US" altLang="ja-JP" dirty="0">
                <a:solidFill>
                  <a:srgbClr val="0070C0"/>
                </a:solidFill>
              </a:rPr>
              <a:t>energy</a:t>
            </a:r>
            <a:endParaRPr kumimoji="1" lang="en-US" altLang="ja-JP" dirty="0" smtClean="0"/>
          </a:p>
          <a:p>
            <a:r>
              <a:rPr lang="en-US" altLang="ja-JP" dirty="0" smtClean="0"/>
              <a:t>Electrons are produced at the chamber wall due to photo-emission.</a:t>
            </a:r>
            <a:r>
              <a:rPr kumimoji="1" lang="en-US" altLang="ja-JP" dirty="0" smtClean="0"/>
              <a:t> Quantum efficiency </a:t>
            </a:r>
            <a:r>
              <a:rPr kumimoji="1" lang="en-US" altLang="ja-JP" dirty="0" smtClean="0">
                <a:solidFill>
                  <a:srgbClr val="0070C0"/>
                </a:solidFill>
              </a:rPr>
              <a:t>Y</a:t>
            </a:r>
            <a:r>
              <a:rPr kumimoji="1" lang="en-US" altLang="ja-JP" baseline="-25000" dirty="0" smtClean="0">
                <a:solidFill>
                  <a:srgbClr val="0070C0"/>
                </a:solidFill>
              </a:rPr>
              <a:t>1</a:t>
            </a:r>
            <a:r>
              <a:rPr kumimoji="1" lang="en-US" altLang="ja-JP" dirty="0" smtClean="0">
                <a:solidFill>
                  <a:srgbClr val="0070C0"/>
                </a:solidFill>
              </a:rPr>
              <a:t>=0.1-0.2.</a:t>
            </a:r>
          </a:p>
          <a:p>
            <a:r>
              <a:rPr lang="en-US" altLang="ja-JP" dirty="0"/>
              <a:t>Electron production by a bunch per m passage.</a:t>
            </a:r>
          </a:p>
          <a:p>
            <a:pPr marL="0" indent="0">
              <a:buNone/>
            </a:pPr>
            <a:r>
              <a:rPr lang="en-US" altLang="ja-JP" dirty="0" smtClean="0">
                <a:solidFill>
                  <a:srgbClr val="0070C0"/>
                </a:solidFill>
              </a:rPr>
              <a:t>                  </a:t>
            </a:r>
            <a:r>
              <a:rPr lang="en-US" altLang="ja-JP" dirty="0" err="1" smtClean="0">
                <a:solidFill>
                  <a:srgbClr val="0070C0"/>
                </a:solidFill>
              </a:rPr>
              <a:t>n</a:t>
            </a:r>
            <a:r>
              <a:rPr lang="en-US" altLang="ja-JP" baseline="-25000" dirty="0" err="1" smtClean="0">
                <a:solidFill>
                  <a:srgbClr val="0070C0"/>
                </a:solidFill>
              </a:rPr>
              <a:t>e,pri</a:t>
            </a:r>
            <a:r>
              <a:rPr lang="en-US" altLang="ja-JP" dirty="0">
                <a:solidFill>
                  <a:srgbClr val="0070C0"/>
                </a:solidFill>
              </a:rPr>
              <a:t>= N</a:t>
            </a:r>
            <a:r>
              <a:rPr lang="en-US" altLang="ja-JP" baseline="-25000" dirty="0">
                <a:solidFill>
                  <a:srgbClr val="0070C0"/>
                </a:solidFill>
                <a:latin typeface="Symbol" panose="05050102010706020507" pitchFamily="18" charset="2"/>
              </a:rPr>
              <a:t>g </a:t>
            </a:r>
            <a:r>
              <a:rPr lang="en-US" altLang="ja-JP" dirty="0">
                <a:solidFill>
                  <a:srgbClr val="0070C0"/>
                </a:solidFill>
              </a:rPr>
              <a:t>Y</a:t>
            </a:r>
            <a:r>
              <a:rPr lang="en-US" altLang="ja-JP" baseline="-25000" dirty="0">
                <a:solidFill>
                  <a:srgbClr val="0070C0"/>
                </a:solidFill>
              </a:rPr>
              <a:t>1</a:t>
            </a:r>
            <a:r>
              <a:rPr lang="en-US" altLang="ja-JP" dirty="0" smtClean="0">
                <a:solidFill>
                  <a:srgbClr val="0070C0"/>
                </a:solidFill>
              </a:rPr>
              <a:t> </a:t>
            </a:r>
            <a:r>
              <a:rPr lang="en-US" altLang="ja-JP" dirty="0">
                <a:solidFill>
                  <a:srgbClr val="0070C0"/>
                </a:solidFill>
              </a:rPr>
              <a:t>N</a:t>
            </a:r>
            <a:r>
              <a:rPr lang="en-US" altLang="ja-JP" baseline="-25000" dirty="0">
                <a:solidFill>
                  <a:srgbClr val="0070C0"/>
                </a:solidFill>
              </a:rPr>
              <a:t>p</a:t>
            </a:r>
            <a:r>
              <a:rPr lang="en-US" altLang="ja-JP" baseline="-25000" dirty="0">
                <a:solidFill>
                  <a:srgbClr val="0070C0"/>
                </a:solidFill>
                <a:latin typeface="Symbol" panose="05050102010706020507" pitchFamily="18" charset="2"/>
              </a:rPr>
              <a:t> </a:t>
            </a:r>
            <a:r>
              <a:rPr lang="en-US" altLang="ja-JP" dirty="0">
                <a:solidFill>
                  <a:srgbClr val="0070C0"/>
                </a:solidFill>
                <a:latin typeface="Symbol" panose="05050102010706020507" pitchFamily="18" charset="2"/>
              </a:rPr>
              <a:t>(</a:t>
            </a:r>
            <a:r>
              <a:rPr lang="en-US" altLang="ja-JP" dirty="0">
                <a:solidFill>
                  <a:srgbClr val="0070C0"/>
                </a:solidFill>
              </a:rPr>
              <a:t>m</a:t>
            </a:r>
            <a:r>
              <a:rPr lang="en-US" altLang="ja-JP" baseline="30000" dirty="0">
                <a:solidFill>
                  <a:srgbClr val="0070C0"/>
                </a:solidFill>
              </a:rPr>
              <a:t>-1</a:t>
            </a:r>
            <a:r>
              <a:rPr lang="en-US" altLang="ja-JP" dirty="0" smtClean="0">
                <a:solidFill>
                  <a:srgbClr val="0070C0"/>
                </a:solidFill>
              </a:rPr>
              <a:t>)</a:t>
            </a:r>
            <a:endParaRPr lang="en-US" altLang="ja-JP" dirty="0">
              <a:solidFill>
                <a:srgbClr val="0070C0"/>
              </a:solidFill>
            </a:endParaRPr>
          </a:p>
          <a:p>
            <a:r>
              <a:rPr lang="en-US" altLang="ja-JP" dirty="0"/>
              <a:t>Secondary electron</a:t>
            </a:r>
          </a:p>
          <a:p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/>
              <p:cNvSpPr txBox="1"/>
              <p:nvPr/>
            </p:nvSpPr>
            <p:spPr>
              <a:xfrm>
                <a:off x="6276375" y="1337386"/>
                <a:ext cx="1334340" cy="6420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kumimoji="1" lang="ja-JP" altLang="en-US" sz="20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r>
                        <a:rPr kumimoji="1" lang="en-US" altLang="ja-JP" sz="20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  <m:r>
                            <a:rPr kumimoji="1" lang="ja-JP" altLang="en-US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kumimoji="1" lang="en-US" altLang="ja-JP" sz="20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kumimoji="1" lang="en-US" altLang="ja-JP" sz="20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rad>
                        </m:den>
                      </m:f>
                      <m:r>
                        <a:rPr lang="ja-JP" altLang="en-US" sz="20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𝛼𝛾</m:t>
                      </m:r>
                    </m:oMath>
                  </m:oMathPara>
                </a14:m>
                <a:endParaRPr kumimoji="1" lang="ja-JP" altLang="en-US" sz="20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" name="テキスト ボックス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6375" y="1337386"/>
                <a:ext cx="1334340" cy="64203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テキスト ボックス 5"/>
              <p:cNvSpPr txBox="1"/>
              <p:nvPr/>
            </p:nvSpPr>
            <p:spPr>
              <a:xfrm>
                <a:off x="4431813" y="1883870"/>
                <a:ext cx="1722073" cy="6696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0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kumimoji="1" lang="en-US" altLang="ja-JP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kumimoji="1" lang="en-US" altLang="ja-JP" sz="20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kumimoji="1" lang="en-US" altLang="ja-JP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ℏ</m:t>
                          </m:r>
                          <m:r>
                            <a:rPr kumimoji="1" lang="en-US" altLang="ja-JP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kumimoji="1" lang="en-US" altLang="ja-JP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kumimoji="1" lang="en-US" altLang="ja-JP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kumimoji="1" lang="en-US" altLang="ja-JP" sz="20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ja-JP" altLang="en-US" sz="20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kumimoji="1" lang="en-US" altLang="ja-JP" sz="20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kumimoji="1" lang="en-US" altLang="ja-JP" sz="20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ja-JP" altLang="en-US" sz="20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kumimoji="1" lang="en-US" altLang="ja-JP" sz="20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𝑏𝑒𝑛𝑑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1" lang="ja-JP" altLang="en-US" sz="20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6" name="テキスト ボックス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1813" y="1883870"/>
                <a:ext cx="1722073" cy="66967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718849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6282" y="108837"/>
            <a:ext cx="7886700" cy="829710"/>
          </a:xfrm>
        </p:spPr>
        <p:txBody>
          <a:bodyPr/>
          <a:lstStyle/>
          <a:p>
            <a:r>
              <a:rPr lang="en-US" altLang="ja-JP" dirty="0" smtClean="0"/>
              <a:t>Synchrotron </a:t>
            </a:r>
            <a:r>
              <a:rPr kumimoji="1" lang="en-US" altLang="ja-JP" dirty="0" smtClean="0"/>
              <a:t>radiation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69933" y="938548"/>
            <a:ext cx="8901239" cy="5919452"/>
          </a:xfrm>
        </p:spPr>
        <p:txBody>
          <a:bodyPr>
            <a:normAutofit fontScale="92500"/>
          </a:bodyPr>
          <a:lstStyle/>
          <a:p>
            <a:r>
              <a:rPr kumimoji="1" lang="en-US" altLang="ja-JP" sz="3200" dirty="0" smtClean="0"/>
              <a:t>Number of photon per meter, proton</a:t>
            </a:r>
          </a:p>
          <a:p>
            <a:pPr marL="0" indent="0">
              <a:buNone/>
            </a:pPr>
            <a:r>
              <a:rPr lang="en-US" altLang="ja-JP" sz="3200" dirty="0" smtClean="0"/>
              <a:t>                                      </a:t>
            </a:r>
            <a:r>
              <a:rPr lang="en-US" altLang="ja-JP" sz="3200" dirty="0" err="1" smtClean="0">
                <a:latin typeface="Symbol" panose="05050102010706020507" pitchFamily="18" charset="2"/>
              </a:rPr>
              <a:t>r</a:t>
            </a:r>
            <a:r>
              <a:rPr lang="en-US" altLang="ja-JP" sz="3200" baseline="-25000" dirty="0" err="1" smtClean="0"/>
              <a:t>bend</a:t>
            </a:r>
            <a:r>
              <a:rPr lang="en-US" altLang="ja-JP" sz="3200" dirty="0" smtClean="0"/>
              <a:t>=11.3km(TLEP), 6km(CEPC)</a:t>
            </a:r>
            <a:endParaRPr lang="en-US" altLang="ja-JP" sz="3200" dirty="0"/>
          </a:p>
          <a:p>
            <a:r>
              <a:rPr lang="en-US" altLang="ja-JP" sz="3200" dirty="0" smtClean="0"/>
              <a:t>Critical energy</a:t>
            </a:r>
          </a:p>
          <a:p>
            <a:endParaRPr lang="en-US" altLang="ja-JP" sz="3200" dirty="0" smtClean="0"/>
          </a:p>
          <a:p>
            <a:r>
              <a:rPr lang="en-US" altLang="ja-JP" sz="3200" dirty="0" smtClean="0"/>
              <a:t>Quantum efficiency of electron production, Y</a:t>
            </a:r>
            <a:r>
              <a:rPr lang="en-US" altLang="ja-JP" sz="3200" baseline="-25000" dirty="0" smtClean="0"/>
              <a:t>1</a:t>
            </a:r>
            <a:r>
              <a:rPr lang="en-US" altLang="ja-JP" sz="3200" dirty="0" smtClean="0"/>
              <a:t>=0.1-</a:t>
            </a:r>
            <a:r>
              <a:rPr lang="en-US" altLang="ja-JP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0.2</a:t>
            </a:r>
            <a:endParaRPr kumimoji="1" lang="en-US" altLang="ja-JP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altLang="ja-JP" sz="3200" dirty="0" smtClean="0"/>
              <a:t>Electron production by a bunch per m passage.</a:t>
            </a:r>
          </a:p>
          <a:p>
            <a:endParaRPr kumimoji="1" lang="en-US" altLang="ja-JP" sz="3200" dirty="0"/>
          </a:p>
          <a:p>
            <a:r>
              <a:rPr lang="en-US" altLang="ja-JP" sz="3200" dirty="0" smtClean="0"/>
              <a:t>Chamber cross section  0.005 m</a:t>
            </a:r>
            <a:r>
              <a:rPr lang="en-US" altLang="ja-JP" sz="3200" baseline="30000" dirty="0" smtClean="0"/>
              <a:t>-2</a:t>
            </a:r>
            <a:r>
              <a:rPr lang="en-US" altLang="ja-JP" sz="3200" dirty="0" smtClean="0"/>
              <a:t> (tentative) </a:t>
            </a:r>
          </a:p>
          <a:p>
            <a:r>
              <a:rPr lang="en-US" altLang="ja-JP" sz="3200" dirty="0" smtClean="0"/>
              <a:t>Electron density exceeds </a:t>
            </a:r>
            <a:r>
              <a:rPr lang="en-US" altLang="ja-JP" sz="3200" dirty="0" err="1" smtClean="0">
                <a:solidFill>
                  <a:srgbClr val="0070C0"/>
                </a:solidFill>
                <a:latin typeface="Symbol" panose="05050102010706020507" pitchFamily="18" charset="2"/>
              </a:rPr>
              <a:t>r</a:t>
            </a:r>
            <a:r>
              <a:rPr lang="en-US" altLang="ja-JP" sz="3200" baseline="-25000" dirty="0" err="1" smtClean="0">
                <a:solidFill>
                  <a:srgbClr val="0070C0"/>
                </a:solidFill>
              </a:rPr>
              <a:t>e,th</a:t>
            </a:r>
            <a:r>
              <a:rPr lang="en-US" altLang="ja-JP" sz="3200" dirty="0" smtClean="0">
                <a:solidFill>
                  <a:srgbClr val="0070C0"/>
                </a:solidFill>
              </a:rPr>
              <a:t>=7.8x10</a:t>
            </a:r>
            <a:r>
              <a:rPr lang="en-US" altLang="ja-JP" sz="3200" baseline="30000" dirty="0" smtClean="0">
                <a:solidFill>
                  <a:srgbClr val="0070C0"/>
                </a:solidFill>
              </a:rPr>
              <a:t>9</a:t>
            </a:r>
            <a:r>
              <a:rPr lang="en-US" altLang="ja-JP" sz="3200" dirty="0" smtClean="0">
                <a:solidFill>
                  <a:srgbClr val="0070C0"/>
                </a:solidFill>
              </a:rPr>
              <a:t> m</a:t>
            </a:r>
            <a:r>
              <a:rPr lang="en-US" altLang="ja-JP" sz="3200" baseline="30000" dirty="0" smtClean="0">
                <a:solidFill>
                  <a:srgbClr val="0070C0"/>
                </a:solidFill>
              </a:rPr>
              <a:t>-3</a:t>
            </a:r>
            <a:r>
              <a:rPr lang="en-US" altLang="ja-JP" sz="3200" dirty="0" smtClean="0">
                <a:solidFill>
                  <a:srgbClr val="0070C0"/>
                </a:solidFill>
              </a:rPr>
              <a:t> </a:t>
            </a:r>
            <a:r>
              <a:rPr lang="en-US" altLang="ja-JP" sz="3200" dirty="0" smtClean="0"/>
              <a:t>even in a bunch passage.</a:t>
            </a:r>
          </a:p>
          <a:p>
            <a:r>
              <a:rPr kumimoji="1" lang="en-US" altLang="ja-JP" sz="3200" dirty="0" smtClean="0"/>
              <a:t>Antechamber and other cures are necessary.</a:t>
            </a:r>
            <a:endParaRPr kumimoji="1" lang="ja-JP" altLang="en-US" sz="3200" dirty="0"/>
          </a:p>
        </p:txBody>
      </p:sp>
      <p:pic>
        <p:nvPicPr>
          <p:cNvPr id="10" name="図 9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566" y="1387764"/>
            <a:ext cx="2232025" cy="701735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1038176" y="3971320"/>
            <a:ext cx="64927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err="1" smtClean="0">
                <a:solidFill>
                  <a:srgbClr val="0070C0"/>
                </a:solidFill>
              </a:rPr>
              <a:t>n</a:t>
            </a:r>
            <a:r>
              <a:rPr lang="en-US" altLang="ja-JP" sz="3200" baseline="-25000" dirty="0" err="1" smtClean="0">
                <a:solidFill>
                  <a:srgbClr val="0070C0"/>
                </a:solidFill>
              </a:rPr>
              <a:t>e,pri</a:t>
            </a:r>
            <a:r>
              <a:rPr lang="en-US" altLang="ja-JP" sz="3200" dirty="0" smtClean="0">
                <a:solidFill>
                  <a:srgbClr val="0070C0"/>
                </a:solidFill>
              </a:rPr>
              <a:t>=</a:t>
            </a:r>
            <a:r>
              <a:rPr lang="en-US" altLang="ja-JP" sz="3200" dirty="0">
                <a:solidFill>
                  <a:srgbClr val="0070C0"/>
                </a:solidFill>
              </a:rPr>
              <a:t> N</a:t>
            </a:r>
            <a:r>
              <a:rPr lang="en-US" altLang="ja-JP" sz="3200" baseline="-25000" dirty="0">
                <a:solidFill>
                  <a:srgbClr val="0070C0"/>
                </a:solidFill>
                <a:latin typeface="Symbol" panose="05050102010706020507" pitchFamily="18" charset="2"/>
              </a:rPr>
              <a:t>g </a:t>
            </a:r>
            <a:r>
              <a:rPr lang="en-US" altLang="ja-JP" sz="3200" dirty="0" smtClean="0">
                <a:solidFill>
                  <a:srgbClr val="0070C0"/>
                </a:solidFill>
              </a:rPr>
              <a:t>Y N</a:t>
            </a:r>
            <a:r>
              <a:rPr lang="en-US" altLang="ja-JP" sz="3200" baseline="-25000" dirty="0" smtClean="0">
                <a:solidFill>
                  <a:srgbClr val="0070C0"/>
                </a:solidFill>
              </a:rPr>
              <a:t>p</a:t>
            </a:r>
            <a:r>
              <a:rPr lang="en-US" altLang="ja-JP" sz="3200" baseline="-25000" dirty="0" smtClean="0">
                <a:solidFill>
                  <a:srgbClr val="0070C0"/>
                </a:solidFill>
                <a:latin typeface="Symbol" panose="05050102010706020507" pitchFamily="18" charset="2"/>
              </a:rPr>
              <a:t> </a:t>
            </a:r>
            <a:r>
              <a:rPr lang="en-US" altLang="ja-JP" sz="3200" dirty="0" smtClean="0">
                <a:solidFill>
                  <a:srgbClr val="0070C0"/>
                </a:solidFill>
                <a:latin typeface="Symbol" panose="05050102010706020507" pitchFamily="18" charset="2"/>
              </a:rPr>
              <a:t>(</a:t>
            </a:r>
            <a:r>
              <a:rPr lang="en-US" altLang="ja-JP" sz="3200" dirty="0" smtClean="0">
                <a:solidFill>
                  <a:srgbClr val="0070C0"/>
                </a:solidFill>
              </a:rPr>
              <a:t>m</a:t>
            </a:r>
            <a:r>
              <a:rPr lang="en-US" altLang="ja-JP" sz="3200" baseline="30000" dirty="0" smtClean="0">
                <a:solidFill>
                  <a:srgbClr val="0070C0"/>
                </a:solidFill>
              </a:rPr>
              <a:t>-1</a:t>
            </a:r>
            <a:r>
              <a:rPr lang="en-US" altLang="ja-JP" sz="3200" dirty="0" smtClean="0">
                <a:solidFill>
                  <a:srgbClr val="0070C0"/>
                </a:solidFill>
              </a:rPr>
              <a:t>)</a:t>
            </a:r>
          </a:p>
        </p:txBody>
      </p:sp>
      <p:pic>
        <p:nvPicPr>
          <p:cNvPr id="11" name="図 10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591" y="2352697"/>
            <a:ext cx="1948980" cy="697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218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88190" y="179009"/>
            <a:ext cx="8366624" cy="743483"/>
          </a:xfrm>
        </p:spPr>
        <p:txBody>
          <a:bodyPr>
            <a:normAutofit fontScale="90000"/>
          </a:bodyPr>
          <a:lstStyle/>
          <a:p>
            <a:r>
              <a:rPr kumimoji="1" lang="en-US" altLang="ja-JP" sz="4000" dirty="0" smtClean="0"/>
              <a:t>Simulation</a:t>
            </a:r>
            <a:r>
              <a:rPr kumimoji="1" lang="ja-JP" altLang="en-US" sz="4000" dirty="0" smtClean="0"/>
              <a:t> </a:t>
            </a:r>
            <a:r>
              <a:rPr kumimoji="1" lang="en-US" altLang="ja-JP" sz="4000" dirty="0" smtClean="0"/>
              <a:t>of</a:t>
            </a:r>
            <a:r>
              <a:rPr kumimoji="1" lang="ja-JP" altLang="en-US" sz="4000" dirty="0" smtClean="0"/>
              <a:t> </a:t>
            </a:r>
            <a:r>
              <a:rPr kumimoji="1" lang="en-US" altLang="ja-JP" sz="4000" dirty="0" smtClean="0"/>
              <a:t>electron</a:t>
            </a:r>
            <a:r>
              <a:rPr kumimoji="1" lang="ja-JP" altLang="en-US" sz="4000" dirty="0" smtClean="0"/>
              <a:t> </a:t>
            </a:r>
            <a:r>
              <a:rPr kumimoji="1" lang="en-US" altLang="ja-JP" sz="4000" dirty="0" smtClean="0"/>
              <a:t>cloud</a:t>
            </a:r>
            <a:r>
              <a:rPr kumimoji="1" lang="ja-JP" altLang="en-US" sz="4000" dirty="0" smtClean="0"/>
              <a:t> </a:t>
            </a:r>
            <a:r>
              <a:rPr kumimoji="1" lang="en-US" altLang="ja-JP" sz="4000" dirty="0" smtClean="0"/>
              <a:t>build</a:t>
            </a:r>
            <a:r>
              <a:rPr kumimoji="1" lang="ja-JP" altLang="en-US" sz="4000" dirty="0" smtClean="0"/>
              <a:t> </a:t>
            </a:r>
            <a:r>
              <a:rPr kumimoji="1" lang="en-US" altLang="ja-JP" sz="4000" dirty="0" smtClean="0"/>
              <a:t>up in TLEP</a:t>
            </a:r>
            <a:endParaRPr kumimoji="1" lang="ja-JP" altLang="en-US" sz="4000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190" y="4199382"/>
            <a:ext cx="3489692" cy="2442784"/>
          </a:xfr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1502" y="4254509"/>
            <a:ext cx="3489691" cy="244278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5100" y="1402077"/>
            <a:ext cx="3389782" cy="2372847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49" y="1402077"/>
            <a:ext cx="3182192" cy="2227534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1744717" y="977618"/>
            <a:ext cx="1870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TLEP-Z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048703" y="1032745"/>
            <a:ext cx="1870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TLEP-W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207040" y="3885177"/>
            <a:ext cx="1870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TLEP-H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134040" y="3885177"/>
            <a:ext cx="1870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TLEP-t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490647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9687" y="320390"/>
            <a:ext cx="8616657" cy="833053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CEPC electron cloud build-up for partial double ring scheme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694" y="3315279"/>
            <a:ext cx="4089512" cy="2862658"/>
          </a:xfr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8015" y="3335615"/>
            <a:ext cx="3797188" cy="2658032"/>
          </a:xfrm>
          <a:prstGeom prst="rect">
            <a:avLst/>
          </a:prstGeom>
        </p:spPr>
      </p:pic>
      <p:sp>
        <p:nvSpPr>
          <p:cNvPr id="6" name="コンテンツ プレースホルダー 2"/>
          <p:cNvSpPr txBox="1">
            <a:spLocks/>
          </p:cNvSpPr>
          <p:nvPr/>
        </p:nvSpPr>
        <p:spPr>
          <a:xfrm>
            <a:off x="268154" y="1397876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smtClean="0"/>
              <a:t>Bunches are injected in 3000m area in circum. 50km. Bunch spacing is about 50m for 50 bunches.</a:t>
            </a:r>
          </a:p>
          <a:p>
            <a:r>
              <a:rPr lang="en-US" altLang="ja-JP" dirty="0" smtClean="0"/>
              <a:t>Electron cloud density for </a:t>
            </a:r>
            <a:r>
              <a:rPr lang="en-US" altLang="ja-JP" dirty="0" smtClean="0">
                <a:latin typeface="Symbol" panose="05050102010706020507" pitchFamily="18" charset="2"/>
              </a:rPr>
              <a:t>d</a:t>
            </a:r>
            <a:r>
              <a:rPr lang="en-US" altLang="ja-JP" baseline="-25000" dirty="0" smtClean="0"/>
              <a:t>2max</a:t>
            </a:r>
            <a:r>
              <a:rPr lang="en-US" altLang="ja-JP" dirty="0" smtClean="0"/>
              <a:t>=1.8 and 2.2.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960883" y="6144260"/>
            <a:ext cx="426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latin typeface="Symbol" panose="05050102010706020507" pitchFamily="18" charset="2"/>
              </a:rPr>
              <a:t>r</a:t>
            </a:r>
            <a:r>
              <a:rPr kumimoji="1" lang="en-US" altLang="ja-JP" sz="2400" baseline="-25000" dirty="0" smtClean="0"/>
              <a:t>e</a:t>
            </a:r>
            <a:r>
              <a:rPr kumimoji="1" lang="en-US" altLang="ja-JP" sz="2400" dirty="0" smtClean="0"/>
              <a:t> can be threshold 1x10</a:t>
            </a:r>
            <a:r>
              <a:rPr kumimoji="1" lang="en-US" altLang="ja-JP" sz="2400" baseline="30000" dirty="0" smtClean="0"/>
              <a:t>12 </a:t>
            </a:r>
            <a:r>
              <a:rPr kumimoji="1" lang="en-US" altLang="ja-JP" sz="2400" dirty="0" smtClean="0"/>
              <a:t>m</a:t>
            </a:r>
            <a:r>
              <a:rPr kumimoji="1" lang="en-US" altLang="ja-JP" sz="2400" baseline="30000" dirty="0" smtClean="0"/>
              <a:t>-3</a:t>
            </a:r>
            <a:r>
              <a:rPr kumimoji="1" lang="en-US" altLang="ja-JP" sz="2400" dirty="0" smtClean="0"/>
              <a:t>.</a:t>
            </a:r>
            <a:endParaRPr kumimoji="1" lang="ja-JP" altLang="en-US" sz="2400" dirty="0"/>
          </a:p>
        </p:txBody>
      </p:sp>
      <p:cxnSp>
        <p:nvCxnSpPr>
          <p:cNvPr id="8" name="直線矢印コネクタ 7"/>
          <p:cNvCxnSpPr/>
          <p:nvPr/>
        </p:nvCxnSpPr>
        <p:spPr>
          <a:xfrm flipH="1">
            <a:off x="3983421" y="2816772"/>
            <a:ext cx="1397876" cy="49850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/>
          <p:cNvCxnSpPr/>
          <p:nvPr/>
        </p:nvCxnSpPr>
        <p:spPr>
          <a:xfrm>
            <a:off x="6747642" y="2686863"/>
            <a:ext cx="63061" cy="62841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10118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6742" y="203285"/>
            <a:ext cx="7886700" cy="767759"/>
          </a:xfrm>
        </p:spPr>
        <p:txBody>
          <a:bodyPr/>
          <a:lstStyle/>
          <a:p>
            <a:r>
              <a:rPr kumimoji="1" lang="en-US" altLang="ja-JP" dirty="0" smtClean="0"/>
              <a:t>Electron cloud effects in FCC-</a:t>
            </a:r>
            <a:r>
              <a:rPr kumimoji="1" lang="en-US" altLang="ja-JP" dirty="0" err="1" smtClean="0"/>
              <a:t>ee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9177" y="895040"/>
            <a:ext cx="7886700" cy="5546219"/>
          </a:xfrm>
        </p:spPr>
        <p:txBody>
          <a:bodyPr>
            <a:norm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TLEP-Z</a:t>
            </a:r>
            <a:r>
              <a:rPr kumimoji="1" lang="en-US" altLang="ja-JP" dirty="0" smtClean="0"/>
              <a:t>  </a:t>
            </a:r>
          </a:p>
          <a:p>
            <a:r>
              <a:rPr lang="en-US" altLang="ja-JP" dirty="0" err="1"/>
              <a:t>N</a:t>
            </a:r>
            <a:r>
              <a:rPr lang="en-US" altLang="ja-JP" baseline="-25000" dirty="0" err="1"/>
              <a:t>b</a:t>
            </a:r>
            <a:r>
              <a:rPr lang="en-US" altLang="ja-JP" dirty="0"/>
              <a:t>=90300, </a:t>
            </a:r>
            <a:r>
              <a:rPr lang="en-US" altLang="ja-JP" dirty="0" err="1"/>
              <a:t>L</a:t>
            </a:r>
            <a:r>
              <a:rPr lang="en-US" altLang="ja-JP" baseline="-25000" dirty="0" err="1"/>
              <a:t>b</a:t>
            </a:r>
            <a:r>
              <a:rPr lang="en-US" altLang="ja-JP" baseline="-25000" dirty="0"/>
              <a:t>-b</a:t>
            </a:r>
            <a:r>
              <a:rPr lang="en-US" altLang="ja-JP" dirty="0"/>
              <a:t>=1.1m</a:t>
            </a:r>
          </a:p>
          <a:p>
            <a:r>
              <a:rPr kumimoji="1" lang="en-US" altLang="ja-JP" dirty="0" smtClean="0"/>
              <a:t>N</a:t>
            </a:r>
            <a:r>
              <a:rPr lang="en-US" altLang="ja-JP" baseline="-25000" dirty="0" smtClean="0"/>
              <a:t>p</a:t>
            </a:r>
            <a:r>
              <a:rPr kumimoji="1" lang="en-US" altLang="ja-JP" dirty="0" smtClean="0"/>
              <a:t>=3.3x10</a:t>
            </a:r>
            <a:r>
              <a:rPr kumimoji="1" lang="en-US" altLang="ja-JP" baseline="30000" dirty="0" smtClean="0"/>
              <a:t>10</a:t>
            </a:r>
            <a:r>
              <a:rPr kumimoji="1" lang="en-US" altLang="ja-JP" dirty="0" smtClean="0"/>
              <a:t>, &lt;</a:t>
            </a:r>
            <a:r>
              <a:rPr kumimoji="1" lang="en-US" altLang="ja-JP" dirty="0" smtClean="0">
                <a:latin typeface="Symbol" panose="05050102010706020507" pitchFamily="18" charset="2"/>
              </a:rPr>
              <a:t>b</a:t>
            </a:r>
            <a:r>
              <a:rPr kumimoji="1" lang="en-US" altLang="ja-JP" dirty="0" smtClean="0"/>
              <a:t>&gt;=100m, </a:t>
            </a:r>
            <a:r>
              <a:rPr kumimoji="1" lang="en-US" altLang="ja-JP" dirty="0" err="1" smtClean="0">
                <a:latin typeface="Symbol" panose="05050102010706020507" pitchFamily="18" charset="2"/>
              </a:rPr>
              <a:t>s</a:t>
            </a:r>
            <a:r>
              <a:rPr lang="en-US" altLang="ja-JP" baseline="-25000" dirty="0" err="1" smtClean="0"/>
              <a:t>x</a:t>
            </a:r>
            <a:r>
              <a:rPr kumimoji="1" lang="en-US" altLang="ja-JP" dirty="0" smtClean="0"/>
              <a:t>=95</a:t>
            </a:r>
            <a:r>
              <a:rPr kumimoji="1" lang="en-US" altLang="ja-JP" dirty="0" smtClean="0">
                <a:latin typeface="Symbol" panose="05050102010706020507" pitchFamily="18" charset="2"/>
              </a:rPr>
              <a:t>m</a:t>
            </a:r>
            <a:r>
              <a:rPr kumimoji="1" lang="en-US" altLang="ja-JP" dirty="0" smtClean="0"/>
              <a:t>m, </a:t>
            </a:r>
            <a:r>
              <a:rPr lang="en-US" altLang="ja-JP" dirty="0" err="1" smtClean="0">
                <a:latin typeface="Symbol" panose="05050102010706020507" pitchFamily="18" charset="2"/>
              </a:rPr>
              <a:t>s</a:t>
            </a:r>
            <a:r>
              <a:rPr lang="en-US" altLang="ja-JP" baseline="-25000" dirty="0" err="1" smtClean="0"/>
              <a:t>y</a:t>
            </a:r>
            <a:r>
              <a:rPr kumimoji="1" lang="en-US" altLang="ja-JP" dirty="0" smtClean="0"/>
              <a:t>=10</a:t>
            </a:r>
            <a:r>
              <a:rPr lang="en-US" altLang="ja-JP" dirty="0" smtClean="0">
                <a:latin typeface="Symbol" panose="05050102010706020507" pitchFamily="18" charset="2"/>
              </a:rPr>
              <a:t>m</a:t>
            </a:r>
            <a:r>
              <a:rPr kumimoji="1" lang="en-US" altLang="ja-JP" dirty="0" smtClean="0"/>
              <a:t>m</a:t>
            </a:r>
          </a:p>
          <a:p>
            <a:endParaRPr lang="en-US" altLang="ja-JP" dirty="0" smtClean="0">
              <a:latin typeface="Symbol" panose="05050102010706020507" pitchFamily="18" charset="2"/>
            </a:endParaRPr>
          </a:p>
          <a:p>
            <a:endParaRPr lang="en-US" altLang="ja-JP" dirty="0">
              <a:latin typeface="Symbol" panose="05050102010706020507" pitchFamily="18" charset="2"/>
            </a:endParaRPr>
          </a:p>
          <a:p>
            <a:r>
              <a:rPr lang="en-US" altLang="ja-JP" dirty="0" smtClean="0">
                <a:latin typeface="Symbol" panose="05050102010706020507" pitchFamily="18" charset="2"/>
              </a:rPr>
              <a:t>w</a:t>
            </a:r>
            <a:r>
              <a:rPr lang="en-US" altLang="ja-JP" baseline="-25000" dirty="0" smtClean="0"/>
              <a:t>e</a:t>
            </a:r>
            <a:r>
              <a:rPr lang="en-US" altLang="ja-JP" dirty="0" smtClean="0"/>
              <a:t>=2</a:t>
            </a:r>
            <a:r>
              <a:rPr lang="en-US" altLang="ja-JP" dirty="0" smtClean="0">
                <a:latin typeface="Symbol" panose="05050102010706020507" pitchFamily="18" charset="2"/>
              </a:rPr>
              <a:t>p</a:t>
            </a:r>
            <a:r>
              <a:rPr lang="en-US" altLang="ja-JP" dirty="0" smtClean="0"/>
              <a:t>x127GHz, </a:t>
            </a:r>
            <a:r>
              <a:rPr lang="en-US" altLang="ja-JP" dirty="0" err="1" smtClean="0">
                <a:latin typeface="Symbol" panose="05050102010706020507" pitchFamily="18" charset="2"/>
              </a:rPr>
              <a:t>w</a:t>
            </a:r>
            <a:r>
              <a:rPr lang="en-US" altLang="ja-JP" baseline="-25000" dirty="0" err="1" smtClean="0"/>
              <a:t>e</a:t>
            </a:r>
            <a:r>
              <a:rPr lang="en-US" altLang="ja-JP" dirty="0" err="1" smtClean="0">
                <a:latin typeface="Symbol" panose="05050102010706020507" pitchFamily="18" charset="2"/>
              </a:rPr>
              <a:t>s</a:t>
            </a:r>
            <a:r>
              <a:rPr lang="en-US" altLang="ja-JP" baseline="-25000" dirty="0" err="1" smtClean="0"/>
              <a:t>x</a:t>
            </a:r>
            <a:r>
              <a:rPr lang="en-US" altLang="ja-JP" dirty="0" smtClean="0"/>
              <a:t>/c=13</a:t>
            </a:r>
          </a:p>
          <a:p>
            <a:endParaRPr lang="en-US" altLang="ja-JP" dirty="0" smtClean="0"/>
          </a:p>
          <a:p>
            <a:endParaRPr lang="en-US" altLang="ja-JP" dirty="0"/>
          </a:p>
          <a:p>
            <a:r>
              <a:rPr lang="en-US" altLang="ja-JP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r</a:t>
            </a:r>
            <a:r>
              <a:rPr lang="en-US" altLang="ja-JP" baseline="-25000" dirty="0" err="1" smtClean="0">
                <a:solidFill>
                  <a:srgbClr val="FF0000"/>
                </a:solidFill>
              </a:rPr>
              <a:t>e,th</a:t>
            </a:r>
            <a:r>
              <a:rPr lang="en-US" altLang="ja-JP" dirty="0" smtClean="0">
                <a:solidFill>
                  <a:srgbClr val="FF0000"/>
                </a:solidFill>
              </a:rPr>
              <a:t>=7.8x10</a:t>
            </a:r>
            <a:r>
              <a:rPr lang="en-US" altLang="ja-JP" baseline="30000" dirty="0" smtClean="0">
                <a:solidFill>
                  <a:srgbClr val="FF0000"/>
                </a:solidFill>
              </a:rPr>
              <a:t>9</a:t>
            </a:r>
            <a:r>
              <a:rPr lang="en-US" altLang="ja-JP" dirty="0" smtClean="0">
                <a:solidFill>
                  <a:srgbClr val="FF0000"/>
                </a:solidFill>
              </a:rPr>
              <a:t> m</a:t>
            </a:r>
            <a:r>
              <a:rPr lang="en-US" altLang="ja-JP" baseline="30000" dirty="0" smtClean="0">
                <a:solidFill>
                  <a:srgbClr val="FF0000"/>
                </a:solidFill>
              </a:rPr>
              <a:t>-3</a:t>
            </a:r>
            <a:r>
              <a:rPr lang="en-US" altLang="ja-JP" dirty="0" smtClean="0"/>
              <a:t>. Threshold is very weak density. 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</a:t>
            </a:r>
            <a:r>
              <a:rPr lang="en-US" altLang="ja-JP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KEKB 5x10</a:t>
            </a:r>
            <a:r>
              <a:rPr lang="en-US" altLang="ja-JP" baseline="30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11</a:t>
            </a:r>
            <a:r>
              <a:rPr lang="en-US" altLang="ja-JP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, </a:t>
            </a:r>
            <a:r>
              <a:rPr lang="en-US" altLang="ja-JP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SuperKEKB</a:t>
            </a:r>
            <a:r>
              <a:rPr lang="en-US" altLang="ja-JP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1x10</a:t>
            </a:r>
            <a:r>
              <a:rPr lang="en-US" altLang="ja-JP" baseline="30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11</a:t>
            </a:r>
            <a:endParaRPr kumimoji="1" lang="ja-JP" altLang="en-US" baseline="30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図 3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701" y="2507353"/>
            <a:ext cx="2310414" cy="799199"/>
          </a:xfrm>
          <a:prstGeom prst="rect">
            <a:avLst/>
          </a:prstGeom>
        </p:spPr>
      </p:pic>
      <p:pic>
        <p:nvPicPr>
          <p:cNvPr id="5" name="図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940" y="3998307"/>
            <a:ext cx="3038697" cy="866808"/>
          </a:xfrm>
          <a:prstGeom prst="rect">
            <a:avLst/>
          </a:prstGeom>
        </p:spPr>
      </p:pic>
      <p:pic>
        <p:nvPicPr>
          <p:cNvPr id="6" name="図 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3309" y="3987124"/>
            <a:ext cx="1601958" cy="318714"/>
          </a:xfrm>
          <a:prstGeom prst="rect">
            <a:avLst/>
          </a:prstGeom>
        </p:spPr>
      </p:pic>
      <p:pic>
        <p:nvPicPr>
          <p:cNvPr id="7" name="図 6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3309" y="4399096"/>
            <a:ext cx="2370702" cy="297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12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22102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Parameters related to EC </a:t>
            </a:r>
            <a:r>
              <a:rPr kumimoji="1" lang="en-US" altLang="ja-JP" smtClean="0"/>
              <a:t>instabilitiy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graphicFrame>
        <p:nvGraphicFramePr>
          <p:cNvPr id="4" name="コンテンツ プレースホルダー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9316048"/>
              </p:ext>
            </p:extLst>
          </p:nvPr>
        </p:nvGraphicFramePr>
        <p:xfrm>
          <a:off x="415158" y="1085556"/>
          <a:ext cx="8313683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6041"/>
                <a:gridCol w="1688524"/>
                <a:gridCol w="1140992"/>
                <a:gridCol w="1011824"/>
                <a:gridCol w="978263"/>
                <a:gridCol w="974985"/>
                <a:gridCol w="953054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CEPC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TLEP-Z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TLEP-W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TLEP-H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TLEP-t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Circumf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 (km)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Energy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E</a:t>
                      </a:r>
                      <a:r>
                        <a:rPr kumimoji="1" lang="en-US" altLang="ja-JP" baseline="0" dirty="0" smtClean="0"/>
                        <a:t> (GeV)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45.5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80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175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No. bunches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N</a:t>
                      </a:r>
                      <a:r>
                        <a:rPr kumimoji="1" lang="en-US" altLang="ja-JP" baseline="-25000" dirty="0" err="1" smtClean="0"/>
                        <a:t>b</a:t>
                      </a:r>
                      <a:endParaRPr kumimoji="1" lang="ja-JP" alt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90300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5162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770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78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Bunch</a:t>
                      </a:r>
                      <a:r>
                        <a:rPr kumimoji="1" lang="en-US" altLang="ja-JP" baseline="0" dirty="0" smtClean="0"/>
                        <a:t> pop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</a:t>
                      </a:r>
                      <a:r>
                        <a:rPr kumimoji="1" lang="en-US" altLang="ja-JP" baseline="-25000" dirty="0" smtClean="0"/>
                        <a:t>p</a:t>
                      </a:r>
                      <a:r>
                        <a:rPr kumimoji="1" lang="en-US" altLang="ja-JP" dirty="0" smtClean="0"/>
                        <a:t> (10</a:t>
                      </a:r>
                      <a:r>
                        <a:rPr kumimoji="1" lang="en-US" altLang="ja-JP" baseline="30000" dirty="0" smtClean="0"/>
                        <a:t>11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3.8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0.33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1.7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Beam</a:t>
                      </a:r>
                      <a:r>
                        <a:rPr kumimoji="1" lang="en-US" altLang="ja-JP" baseline="0" dirty="0" smtClean="0"/>
                        <a:t> l-density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Symbol" panose="05050102010706020507" pitchFamily="18" charset="2"/>
                        </a:rPr>
                        <a:t>l </a:t>
                      </a:r>
                      <a:r>
                        <a:rPr kumimoji="1" lang="en-US" altLang="ja-JP" dirty="0" smtClean="0"/>
                        <a:t>(10</a:t>
                      </a:r>
                      <a:r>
                        <a:rPr kumimoji="1" lang="en-US" altLang="ja-JP" baseline="30000" dirty="0" smtClean="0"/>
                        <a:t>10</a:t>
                      </a:r>
                      <a:r>
                        <a:rPr kumimoji="1" lang="en-US" altLang="ja-JP" dirty="0" smtClean="0"/>
                        <a:t>m</a:t>
                      </a:r>
                      <a:r>
                        <a:rPr kumimoji="1" lang="en-US" altLang="ja-JP" baseline="30000" dirty="0" smtClean="0"/>
                        <a:t>-1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0.74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3.0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0.06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0.0013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Beam size (av.)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kumimoji="1" lang="en-US" altLang="ja-JP" baseline="-25000" dirty="0" err="1" smtClean="0"/>
                        <a:t>x</a:t>
                      </a:r>
                      <a:r>
                        <a:rPr kumimoji="1" lang="en-US" altLang="ja-JP" dirty="0" smtClean="0"/>
                        <a:t>/</a:t>
                      </a:r>
                      <a:r>
                        <a:rPr kumimoji="1" lang="en-US" altLang="ja-JP" dirty="0" err="1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kumimoji="1" lang="en-US" altLang="ja-JP" baseline="-25000" dirty="0" err="1" smtClean="0"/>
                        <a:t>y</a:t>
                      </a:r>
                      <a:r>
                        <a:rPr kumimoji="1" lang="en-US" altLang="ja-JP" baseline="-25000" dirty="0" smtClean="0"/>
                        <a:t> </a:t>
                      </a:r>
                      <a:r>
                        <a:rPr kumimoji="1" lang="en-US" altLang="ja-JP" dirty="0" smtClean="0"/>
                        <a:t>(</a:t>
                      </a:r>
                      <a:r>
                        <a:rPr kumimoji="1" lang="en-US" altLang="ja-JP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kumimoji="1" lang="en-US" altLang="ja-JP" dirty="0" smtClean="0"/>
                        <a:t>m)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583/32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95/10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164/10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247/11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360/16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Bunch</a:t>
                      </a:r>
                      <a:r>
                        <a:rPr kumimoji="1" lang="en-US" altLang="ja-JP" baseline="0" dirty="0" smtClean="0"/>
                        <a:t> length</a:t>
                      </a: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err="1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kumimoji="1" lang="en-US" altLang="ja-JP" baseline="-25000" dirty="0" err="1" smtClean="0"/>
                        <a:t>z,tot</a:t>
                      </a:r>
                      <a:r>
                        <a:rPr kumimoji="1" lang="en-US" altLang="ja-JP" dirty="0" smtClean="0"/>
                        <a:t>(mm)</a:t>
                      </a: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2.6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5.0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3.0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2.4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2.5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Synch. tune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>
                          <a:latin typeface="Symbol" panose="05050102010706020507" pitchFamily="18" charset="2"/>
                        </a:rPr>
                        <a:t>n</a:t>
                      </a:r>
                      <a:r>
                        <a:rPr kumimoji="1" lang="en-US" altLang="ja-JP" baseline="-25000" dirty="0" smtClean="0"/>
                        <a:t>s</a:t>
                      </a: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0.18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0.015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0.037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0.056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0.075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Symbol" panose="05050102010706020507" pitchFamily="18" charset="2"/>
                        </a:rPr>
                        <a:t>g</a:t>
                      </a:r>
                      <a:r>
                        <a:rPr kumimoji="1" lang="en-US" altLang="ja-JP" dirty="0" smtClean="0"/>
                        <a:t> prod. rate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N</a:t>
                      </a:r>
                      <a:r>
                        <a:rPr kumimoji="1" lang="en-US" altLang="ja-JP" baseline="-25000" dirty="0" smtClean="0">
                          <a:latin typeface="Symbol" panose="05050102010706020507" pitchFamily="18" charset="2"/>
                        </a:rPr>
                        <a:t>g</a:t>
                      </a:r>
                      <a:r>
                        <a:rPr kumimoji="1" lang="en-US" altLang="ja-JP" baseline="0" dirty="0" smtClean="0"/>
                        <a:t> (/m/e</a:t>
                      </a:r>
                      <a:r>
                        <a:rPr kumimoji="1" lang="en-US" altLang="ja-JP" baseline="30000" dirty="0" smtClean="0"/>
                        <a:t>+</a:t>
                      </a:r>
                      <a:r>
                        <a:rPr kumimoji="1" lang="en-US" altLang="ja-JP" baseline="0" dirty="0" smtClean="0"/>
                        <a:t>)</a:t>
                      </a: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0.28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0.059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0.10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0.16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0.23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e</a:t>
                      </a:r>
                      <a:r>
                        <a:rPr kumimoji="1" lang="en-US" altLang="ja-JP" baseline="30000" dirty="0" smtClean="0"/>
                        <a:t>-</a:t>
                      </a:r>
                      <a:r>
                        <a:rPr kumimoji="1" lang="en-US" altLang="ja-JP" dirty="0" smtClean="0"/>
                        <a:t> prod. rate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err="1" smtClean="0"/>
                        <a:t>n</a:t>
                      </a:r>
                      <a:r>
                        <a:rPr kumimoji="1" lang="en-US" altLang="ja-JP" baseline="-25000" dirty="0" err="1" smtClean="0"/>
                        <a:t>e,prod</a:t>
                      </a:r>
                      <a:r>
                        <a:rPr kumimoji="1" lang="en-US" altLang="ja-JP" dirty="0" smtClean="0"/>
                        <a:t> (10</a:t>
                      </a:r>
                      <a:r>
                        <a:rPr kumimoji="1" lang="en-US" altLang="ja-JP" baseline="30000" dirty="0" smtClean="0"/>
                        <a:t>10</a:t>
                      </a:r>
                      <a:r>
                        <a:rPr kumimoji="1" lang="en-US" altLang="ja-JP" dirty="0" smtClean="0"/>
                        <a:t>m</a:t>
                      </a:r>
                      <a:r>
                        <a:rPr kumimoji="1" lang="en-US" altLang="ja-JP" baseline="30000" dirty="0" smtClean="0"/>
                        <a:t>-1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1.1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0.020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0.062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0.12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0.39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Electron freq.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>
                          <a:latin typeface="Symbol" panose="05050102010706020507" pitchFamily="18" charset="2"/>
                        </a:rPr>
                        <a:t>w</a:t>
                      </a:r>
                      <a:r>
                        <a:rPr kumimoji="1" lang="en-US" altLang="ja-JP" baseline="-25000" dirty="0" smtClean="0">
                          <a:latin typeface="+mn-lt"/>
                        </a:rPr>
                        <a:t>e</a:t>
                      </a:r>
                      <a:r>
                        <a:rPr kumimoji="1" lang="en-US" altLang="ja-JP" baseline="0" dirty="0" smtClean="0"/>
                        <a:t>/2</a:t>
                      </a:r>
                      <a:r>
                        <a:rPr kumimoji="1" lang="en-US" altLang="ja-JP" baseline="0" dirty="0" smtClean="0">
                          <a:latin typeface="Symbol" panose="05050102010706020507" pitchFamily="18" charset="2"/>
                        </a:rPr>
                        <a:t>p</a:t>
                      </a:r>
                      <a:r>
                        <a:rPr kumimoji="1" lang="en-US" altLang="ja-JP" baseline="0" dirty="0" smtClean="0"/>
                        <a:t> (GHz)</a:t>
                      </a:r>
                      <a:endParaRPr kumimoji="1" lang="ja-JP" altLang="en-US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137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171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174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171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Electron </a:t>
                      </a:r>
                      <a:r>
                        <a:rPr kumimoji="1" lang="en-US" altLang="ja-JP" dirty="0" err="1" smtClean="0"/>
                        <a:t>osci</a:t>
                      </a:r>
                      <a:r>
                        <a:rPr kumimoji="1" lang="en-US" altLang="ja-JP" dirty="0" smtClean="0"/>
                        <a:t>.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err="1" smtClean="0">
                          <a:latin typeface="Symbol" panose="05050102010706020507" pitchFamily="18" charset="2"/>
                        </a:rPr>
                        <a:t>w</a:t>
                      </a:r>
                      <a:r>
                        <a:rPr kumimoji="1" lang="en-US" altLang="ja-JP" baseline="-25000" dirty="0" err="1" smtClean="0"/>
                        <a:t>e</a:t>
                      </a:r>
                      <a:r>
                        <a:rPr kumimoji="1" lang="en-US" altLang="ja-JP" dirty="0" err="1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kumimoji="1" lang="en-US" altLang="ja-JP" baseline="-25000" dirty="0" err="1" smtClean="0"/>
                        <a:t>z,tot</a:t>
                      </a:r>
                      <a:r>
                        <a:rPr kumimoji="1" lang="en-US" altLang="ja-JP" baseline="0" dirty="0" smtClean="0"/>
                        <a:t>/</a:t>
                      </a:r>
                      <a:r>
                        <a:rPr kumimoji="1" lang="en-US" altLang="ja-JP" baseline="0" dirty="0" smtClean="0">
                          <a:latin typeface="+mn-lt"/>
                        </a:rPr>
                        <a:t>c</a:t>
                      </a:r>
                      <a:endParaRPr kumimoji="1" lang="ja-JP" altLang="en-US" dirty="0" smtClean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7.5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8.7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9.0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Thr</a:t>
                      </a:r>
                      <a:r>
                        <a:rPr kumimoji="1" lang="en-US" altLang="ja-JP" dirty="0" smtClean="0"/>
                        <a:t>.</a:t>
                      </a:r>
                      <a:r>
                        <a:rPr kumimoji="1" lang="en-US" altLang="ja-JP" baseline="0" dirty="0" smtClean="0"/>
                        <a:t> density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>
                          <a:latin typeface="Symbol" panose="05050102010706020507" pitchFamily="18" charset="2"/>
                        </a:rPr>
                        <a:t>r</a:t>
                      </a:r>
                      <a:r>
                        <a:rPr kumimoji="1" lang="en-US" altLang="ja-JP" baseline="-25000" dirty="0" err="1" smtClean="0"/>
                        <a:t>e,th</a:t>
                      </a:r>
                      <a:r>
                        <a:rPr kumimoji="1" lang="en-US" altLang="ja-JP" dirty="0" smtClean="0"/>
                        <a:t> (10</a:t>
                      </a:r>
                      <a:r>
                        <a:rPr kumimoji="1" lang="en-US" altLang="ja-JP" baseline="30000" dirty="0" smtClean="0"/>
                        <a:t>10</a:t>
                      </a:r>
                      <a:r>
                        <a:rPr kumimoji="1" lang="en-US" altLang="ja-JP" dirty="0" smtClean="0"/>
                        <a:t>m</a:t>
                      </a:r>
                      <a:r>
                        <a:rPr kumimoji="1" lang="en-US" altLang="ja-JP" baseline="30000" dirty="0" smtClean="0"/>
                        <a:t>-3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104</a:t>
                      </a:r>
                      <a:endParaRPr kumimoji="1" lang="ja-JP" altLang="en-US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</a:rPr>
                        <a:t>0.78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3.4</a:t>
                      </a:r>
                      <a:endParaRPr kumimoji="1" lang="ja-JP" altLang="en-US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0070C0"/>
                          </a:solidFill>
                        </a:rPr>
                        <a:t>7.7</a:t>
                      </a:r>
                      <a:endParaRPr kumimoji="1" lang="ja-JP" alt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0070C0"/>
                          </a:solidFill>
                        </a:rPr>
                        <a:t>15</a:t>
                      </a:r>
                      <a:endParaRPr kumimoji="1" lang="ja-JP" alt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Tune shift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>
                          <a:latin typeface="Symbol" panose="05050102010706020507" pitchFamily="18" charset="2"/>
                        </a:rPr>
                        <a:t>Dn</a:t>
                      </a:r>
                      <a:r>
                        <a:rPr kumimoji="1" lang="en-US" altLang="ja-JP" dirty="0" smtClean="0">
                          <a:latin typeface="Symbol" panose="05050102010706020507" pitchFamily="18" charset="2"/>
                        </a:rPr>
                        <a:t> </a:t>
                      </a:r>
                      <a:r>
                        <a:rPr kumimoji="1" lang="en-US" altLang="ja-JP" dirty="0" smtClean="0"/>
                        <a:t>at </a:t>
                      </a:r>
                      <a:r>
                        <a:rPr kumimoji="1" lang="en-US" altLang="ja-JP" dirty="0" err="1" smtClean="0">
                          <a:latin typeface="Symbol" panose="05050102010706020507" pitchFamily="18" charset="2"/>
                        </a:rPr>
                        <a:t>r</a:t>
                      </a:r>
                      <a:r>
                        <a:rPr kumimoji="1" lang="en-US" altLang="ja-JP" baseline="-25000" dirty="0" err="1" smtClean="0"/>
                        <a:t>e,th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0.034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0.0025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0.0061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0.0092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0.012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7638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27299"/>
          </a:xfrm>
        </p:spPr>
        <p:txBody>
          <a:bodyPr/>
          <a:lstStyle/>
          <a:p>
            <a:r>
              <a:rPr kumimoji="1" lang="en-US" altLang="ja-JP" dirty="0" smtClean="0"/>
              <a:t>Introduction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1085" y="992145"/>
            <a:ext cx="7886700" cy="5206354"/>
          </a:xfrm>
        </p:spPr>
        <p:txBody>
          <a:bodyPr/>
          <a:lstStyle/>
          <a:p>
            <a:r>
              <a:rPr kumimoji="1" lang="en-US" altLang="ja-JP" dirty="0" smtClean="0"/>
              <a:t>Beam-beam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simulations</a:t>
            </a:r>
          </a:p>
          <a:p>
            <a:pPr lvl="1"/>
            <a:r>
              <a:rPr lang="en-US" altLang="ja-JP" dirty="0" smtClean="0"/>
              <a:t>Strong-strong simulations for luminosity prediction</a:t>
            </a:r>
            <a:endParaRPr lang="en-US" altLang="ja-JP" dirty="0"/>
          </a:p>
          <a:p>
            <a:pPr lvl="1"/>
            <a:r>
              <a:rPr lang="en-US" altLang="ja-JP" dirty="0" smtClean="0"/>
              <a:t>Coherent </a:t>
            </a:r>
            <a:r>
              <a:rPr lang="en-US" altLang="ja-JP" dirty="0" smtClean="0"/>
              <a:t>instability</a:t>
            </a:r>
          </a:p>
          <a:p>
            <a:pPr lvl="1"/>
            <a:r>
              <a:rPr lang="en-US" altLang="ja-JP" dirty="0" smtClean="0">
                <a:solidFill>
                  <a:schemeClr val="bg2">
                    <a:lumMod val="50000"/>
                  </a:schemeClr>
                </a:solidFill>
              </a:rPr>
              <a:t>Collective emittance growth</a:t>
            </a:r>
            <a:endParaRPr lang="en-US" altLang="ja-JP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en-US" altLang="ja-JP" dirty="0"/>
          </a:p>
          <a:p>
            <a:r>
              <a:rPr kumimoji="1" lang="en-US" altLang="ja-JP" dirty="0" smtClean="0"/>
              <a:t>Study of electron cloud effects </a:t>
            </a:r>
          </a:p>
          <a:p>
            <a:pPr lvl="1"/>
            <a:r>
              <a:rPr lang="en-US" altLang="ja-JP" dirty="0" smtClean="0"/>
              <a:t>FCC-</a:t>
            </a:r>
            <a:r>
              <a:rPr lang="en-US" altLang="ja-JP" dirty="0" err="1" smtClean="0"/>
              <a:t>ee</a:t>
            </a:r>
            <a:r>
              <a:rPr lang="en-US" altLang="ja-JP" dirty="0" smtClean="0"/>
              <a:t>  TLEP-</a:t>
            </a:r>
            <a:r>
              <a:rPr lang="en-US" altLang="ja-JP" dirty="0" err="1" smtClean="0"/>
              <a:t>Z,W,H,t</a:t>
            </a:r>
            <a:endParaRPr lang="en-US" altLang="ja-JP" dirty="0" smtClean="0"/>
          </a:p>
          <a:p>
            <a:r>
              <a:rPr lang="en-US" altLang="ja-JP" dirty="0" smtClean="0"/>
              <a:t>Study of ion instability</a:t>
            </a:r>
            <a:endParaRPr lang="en-US" altLang="ja-JP" dirty="0"/>
          </a:p>
          <a:p>
            <a:pPr lvl="1"/>
            <a:r>
              <a:rPr kumimoji="1" lang="en-US" altLang="ja-JP" dirty="0" smtClean="0"/>
              <a:t>FCC-</a:t>
            </a:r>
            <a:r>
              <a:rPr kumimoji="1" lang="en-US" altLang="ja-JP" dirty="0" err="1" smtClean="0"/>
              <a:t>ee</a:t>
            </a:r>
            <a:r>
              <a:rPr kumimoji="1" lang="en-US" altLang="ja-JP" dirty="0" smtClean="0"/>
              <a:t> TLEP-Z</a:t>
            </a:r>
          </a:p>
          <a:p>
            <a:endParaRPr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4270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22543"/>
          </a:xfrm>
        </p:spPr>
        <p:txBody>
          <a:bodyPr/>
          <a:lstStyle/>
          <a:p>
            <a:r>
              <a:rPr kumimoji="1" lang="en-US" altLang="ja-JP" dirty="0" smtClean="0"/>
              <a:t>Simulation for TLEP-Z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7522" y="1187668"/>
            <a:ext cx="7886700" cy="5202621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Growth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of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emittance             Coherent motion in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                                                           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>
                <a:solidFill>
                  <a:srgbClr val="FF0000"/>
                </a:solidFill>
              </a:rPr>
              <a:t>y</a:t>
            </a:r>
            <a:r>
              <a:rPr kumimoji="1" lang="en-US" altLang="ja-JP" baseline="-25000" dirty="0" smtClean="0">
                <a:solidFill>
                  <a:srgbClr val="FF0000"/>
                </a:solidFill>
              </a:rPr>
              <a:t>+</a:t>
            </a:r>
            <a:r>
              <a:rPr kumimoji="1" lang="en-US" altLang="ja-JP" dirty="0" smtClean="0">
                <a:solidFill>
                  <a:srgbClr val="FF0000"/>
                </a:solidFill>
              </a:rPr>
              <a:t>(z), </a:t>
            </a:r>
            <a:r>
              <a:rPr kumimoji="1" lang="en-US" altLang="ja-JP" dirty="0" smtClean="0">
                <a:solidFill>
                  <a:srgbClr val="0070C0"/>
                </a:solidFill>
              </a:rPr>
              <a:t>y</a:t>
            </a:r>
            <a:r>
              <a:rPr kumimoji="1" lang="en-US" altLang="ja-JP" baseline="-25000" dirty="0" smtClean="0">
                <a:solidFill>
                  <a:srgbClr val="0070C0"/>
                </a:solidFill>
              </a:rPr>
              <a:t>-</a:t>
            </a:r>
            <a:r>
              <a:rPr kumimoji="1" lang="en-US" altLang="ja-JP" dirty="0" smtClean="0">
                <a:solidFill>
                  <a:srgbClr val="0070C0"/>
                </a:solidFill>
              </a:rPr>
              <a:t>(z)</a:t>
            </a:r>
            <a:r>
              <a:rPr kumimoji="1" lang="en-US" altLang="ja-JP" dirty="0" smtClean="0"/>
              <a:t>,</a:t>
            </a:r>
            <a:r>
              <a:rPr kumimoji="1" lang="en-US" altLang="ja-JP" dirty="0" err="1" smtClean="0">
                <a:solidFill>
                  <a:schemeClr val="accent6"/>
                </a:solidFill>
                <a:latin typeface="Symbol" panose="05050102010706020507" pitchFamily="18" charset="2"/>
              </a:rPr>
              <a:t>s</a:t>
            </a:r>
            <a:r>
              <a:rPr kumimoji="1" lang="en-US" altLang="ja-JP" baseline="-25000" dirty="0" err="1" smtClean="0">
                <a:solidFill>
                  <a:schemeClr val="accent6"/>
                </a:solidFill>
              </a:rPr>
              <a:t>y</a:t>
            </a:r>
            <a:r>
              <a:rPr kumimoji="1" lang="en-US" altLang="ja-JP" baseline="-25000" dirty="0" smtClean="0">
                <a:solidFill>
                  <a:schemeClr val="accent6"/>
                </a:solidFill>
              </a:rPr>
              <a:t>+</a:t>
            </a:r>
            <a:r>
              <a:rPr kumimoji="1" lang="en-US" altLang="ja-JP" dirty="0" smtClean="0">
                <a:solidFill>
                  <a:schemeClr val="accent6"/>
                </a:solidFill>
              </a:rPr>
              <a:t>(z)</a:t>
            </a:r>
          </a:p>
          <a:p>
            <a:pPr marL="0" indent="0">
              <a:buNone/>
            </a:pPr>
            <a:endParaRPr lang="en-US" altLang="ja-JP" dirty="0">
              <a:solidFill>
                <a:schemeClr val="accent6"/>
              </a:solidFill>
            </a:endParaRPr>
          </a:p>
          <a:p>
            <a:pPr marL="0" indent="0">
              <a:buNone/>
            </a:pPr>
            <a:endParaRPr kumimoji="1" lang="en-US" altLang="ja-JP" dirty="0" smtClean="0">
              <a:solidFill>
                <a:schemeClr val="accent6"/>
              </a:solidFill>
            </a:endParaRPr>
          </a:p>
          <a:p>
            <a:pPr marL="0" indent="0">
              <a:buNone/>
            </a:pPr>
            <a:endParaRPr lang="en-US" altLang="ja-JP" dirty="0">
              <a:solidFill>
                <a:schemeClr val="accent6"/>
              </a:solidFill>
            </a:endParaRPr>
          </a:p>
          <a:p>
            <a:pPr marL="0" indent="0">
              <a:buNone/>
            </a:pPr>
            <a:endParaRPr kumimoji="1" lang="en-US" altLang="ja-JP" dirty="0" smtClean="0">
              <a:solidFill>
                <a:schemeClr val="accent6"/>
              </a:solidFill>
            </a:endParaRPr>
          </a:p>
          <a:p>
            <a:pPr marL="0" indent="0">
              <a:buNone/>
            </a:pPr>
            <a:endParaRPr lang="en-US" altLang="ja-JP" dirty="0">
              <a:solidFill>
                <a:schemeClr val="accent6"/>
              </a:solidFill>
            </a:endParaRPr>
          </a:p>
          <a:p>
            <a:pPr marL="0" indent="0">
              <a:buNone/>
            </a:pPr>
            <a:endParaRPr kumimoji="1" lang="en-US" altLang="ja-JP" dirty="0" smtClean="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en-US" altLang="ja-JP" dirty="0" smtClean="0">
                <a:solidFill>
                  <a:srgbClr val="0070C0"/>
                </a:solidFill>
              </a:rPr>
              <a:t>Threshold is </a:t>
            </a:r>
            <a:r>
              <a:rPr lang="en-US" altLang="ja-JP" dirty="0" err="1" smtClean="0">
                <a:solidFill>
                  <a:srgbClr val="0070C0"/>
                </a:solidFill>
                <a:latin typeface="Symbol" panose="05050102010706020507" pitchFamily="18" charset="2"/>
              </a:rPr>
              <a:t>r</a:t>
            </a:r>
            <a:r>
              <a:rPr lang="en-US" altLang="ja-JP" baseline="-25000" dirty="0" err="1" smtClean="0">
                <a:solidFill>
                  <a:srgbClr val="0070C0"/>
                </a:solidFill>
              </a:rPr>
              <a:t>e,th</a:t>
            </a:r>
            <a:r>
              <a:rPr lang="en-US" altLang="ja-JP" dirty="0" smtClean="0">
                <a:solidFill>
                  <a:srgbClr val="0070C0"/>
                </a:solidFill>
              </a:rPr>
              <a:t>=0.8x10</a:t>
            </a:r>
            <a:r>
              <a:rPr lang="en-US" altLang="ja-JP" baseline="30000" dirty="0" smtClean="0">
                <a:solidFill>
                  <a:srgbClr val="0070C0"/>
                </a:solidFill>
              </a:rPr>
              <a:t>10</a:t>
            </a:r>
            <a:r>
              <a:rPr lang="en-US" altLang="ja-JP" dirty="0" smtClean="0">
                <a:solidFill>
                  <a:srgbClr val="0070C0"/>
                </a:solidFill>
              </a:rPr>
              <a:t> m</a:t>
            </a:r>
            <a:r>
              <a:rPr lang="en-US" altLang="ja-JP" baseline="30000" dirty="0" smtClean="0">
                <a:solidFill>
                  <a:srgbClr val="0070C0"/>
                </a:solidFill>
              </a:rPr>
              <a:t>-3</a:t>
            </a:r>
            <a:r>
              <a:rPr lang="en-US" altLang="ja-JP" dirty="0" smtClean="0">
                <a:solidFill>
                  <a:srgbClr val="0070C0"/>
                </a:solidFill>
              </a:rPr>
              <a:t> , agree with the analytic formula 0.78</a:t>
            </a:r>
            <a:r>
              <a:rPr lang="en-US" altLang="ja-JP" dirty="0">
                <a:solidFill>
                  <a:srgbClr val="0070C0"/>
                </a:solidFill>
              </a:rPr>
              <a:t>x10</a:t>
            </a:r>
            <a:r>
              <a:rPr lang="en-US" altLang="ja-JP" baseline="30000" dirty="0">
                <a:solidFill>
                  <a:srgbClr val="0070C0"/>
                </a:solidFill>
              </a:rPr>
              <a:t>10</a:t>
            </a:r>
            <a:r>
              <a:rPr lang="en-US" altLang="ja-JP" dirty="0" smtClean="0">
                <a:solidFill>
                  <a:srgbClr val="0070C0"/>
                </a:solidFill>
              </a:rPr>
              <a:t>.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7244" y="2327352"/>
            <a:ext cx="3897542" cy="2728279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582" y="2195433"/>
            <a:ext cx="4274456" cy="2992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8691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09570" y="219469"/>
            <a:ext cx="7886700" cy="889139"/>
          </a:xfrm>
        </p:spPr>
        <p:txBody>
          <a:bodyPr/>
          <a:lstStyle/>
          <a:p>
            <a:r>
              <a:rPr lang="en-US" altLang="ja-JP" dirty="0" smtClean="0"/>
              <a:t>Ion instability in FCC-</a:t>
            </a:r>
            <a:r>
              <a:rPr lang="en-US" altLang="ja-JP" dirty="0" err="1" smtClean="0"/>
              <a:t>ee</a:t>
            </a:r>
            <a:r>
              <a:rPr lang="en-US" altLang="ja-JP" dirty="0" smtClean="0"/>
              <a:t> (TLEP-Z)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8878" y="1108608"/>
            <a:ext cx="8367164" cy="5068355"/>
          </a:xfrm>
        </p:spPr>
        <p:txBody>
          <a:bodyPr/>
          <a:lstStyle/>
          <a:p>
            <a:r>
              <a:rPr lang="en-US" altLang="ja-JP" dirty="0" err="1" smtClean="0"/>
              <a:t>N</a:t>
            </a:r>
            <a:r>
              <a:rPr lang="en-US" altLang="ja-JP" baseline="-25000" dirty="0" err="1" smtClean="0"/>
              <a:t>b</a:t>
            </a:r>
            <a:r>
              <a:rPr lang="en-US" altLang="ja-JP" dirty="0" smtClean="0"/>
              <a:t>=90300</a:t>
            </a:r>
            <a:r>
              <a:rPr lang="en-US" altLang="ja-JP" dirty="0"/>
              <a:t>, </a:t>
            </a:r>
            <a:r>
              <a:rPr lang="en-US" altLang="ja-JP" dirty="0" err="1" smtClean="0"/>
              <a:t>L</a:t>
            </a:r>
            <a:r>
              <a:rPr lang="en-US" altLang="ja-JP" baseline="-25000" dirty="0" err="1" smtClean="0"/>
              <a:t>sp</a:t>
            </a:r>
            <a:r>
              <a:rPr lang="en-US" altLang="ja-JP" dirty="0" smtClean="0"/>
              <a:t>=0.75m(2.5 ns</a:t>
            </a:r>
            <a:r>
              <a:rPr lang="en-US" altLang="ja-JP" dirty="0"/>
              <a:t>)</a:t>
            </a:r>
          </a:p>
          <a:p>
            <a:r>
              <a:rPr lang="en-US" altLang="ja-JP" dirty="0" smtClean="0"/>
              <a:t>N</a:t>
            </a:r>
            <a:r>
              <a:rPr lang="en-US" altLang="ja-JP" baseline="-25000" dirty="0"/>
              <a:t>e</a:t>
            </a:r>
            <a:r>
              <a:rPr lang="en-US" altLang="ja-JP" dirty="0" smtClean="0"/>
              <a:t>=3.3x10</a:t>
            </a:r>
            <a:r>
              <a:rPr lang="en-US" altLang="ja-JP" baseline="30000" dirty="0" smtClean="0"/>
              <a:t>10</a:t>
            </a:r>
            <a:r>
              <a:rPr lang="en-US" altLang="ja-JP" dirty="0" smtClean="0"/>
              <a:t>,&lt;</a:t>
            </a:r>
            <a:r>
              <a:rPr lang="en-US" altLang="ja-JP" dirty="0" smtClean="0">
                <a:latin typeface="Symbol" panose="05050102010706020507" pitchFamily="18" charset="2"/>
              </a:rPr>
              <a:t>b</a:t>
            </a:r>
            <a:r>
              <a:rPr lang="en-US" altLang="ja-JP" dirty="0" smtClean="0"/>
              <a:t>&gt;=50m</a:t>
            </a:r>
            <a:r>
              <a:rPr lang="en-US" altLang="ja-JP" dirty="0"/>
              <a:t>, </a:t>
            </a:r>
            <a:r>
              <a:rPr lang="en-US" altLang="ja-JP" dirty="0" err="1" smtClean="0">
                <a:latin typeface="Symbol" panose="05050102010706020507" pitchFamily="18" charset="2"/>
              </a:rPr>
              <a:t>s</a:t>
            </a:r>
            <a:r>
              <a:rPr lang="en-US" altLang="ja-JP" baseline="-25000" dirty="0" err="1" smtClean="0"/>
              <a:t>x</a:t>
            </a:r>
            <a:r>
              <a:rPr lang="en-US" altLang="ja-JP" dirty="0" smtClean="0"/>
              <a:t>=67</a:t>
            </a:r>
            <a:r>
              <a:rPr lang="en-US" altLang="ja-JP" dirty="0" smtClean="0">
                <a:latin typeface="Symbol" panose="05050102010706020507" pitchFamily="18" charset="2"/>
              </a:rPr>
              <a:t>m</a:t>
            </a:r>
            <a:r>
              <a:rPr lang="en-US" altLang="ja-JP" dirty="0" smtClean="0"/>
              <a:t>m</a:t>
            </a:r>
            <a:r>
              <a:rPr lang="en-US" altLang="ja-JP" dirty="0"/>
              <a:t>, </a:t>
            </a:r>
            <a:r>
              <a:rPr lang="en-US" altLang="ja-JP" dirty="0" err="1" smtClean="0">
                <a:latin typeface="Symbol" panose="05050102010706020507" pitchFamily="18" charset="2"/>
              </a:rPr>
              <a:t>s</a:t>
            </a:r>
            <a:r>
              <a:rPr lang="en-US" altLang="ja-JP" baseline="-25000" dirty="0" err="1" smtClean="0"/>
              <a:t>y</a:t>
            </a:r>
            <a:r>
              <a:rPr lang="en-US" altLang="ja-JP" dirty="0" smtClean="0"/>
              <a:t>=7</a:t>
            </a:r>
            <a:r>
              <a:rPr lang="en-US" altLang="ja-JP" dirty="0" smtClean="0">
                <a:latin typeface="Symbol" panose="05050102010706020507" pitchFamily="18" charset="2"/>
              </a:rPr>
              <a:t>m</a:t>
            </a:r>
            <a:r>
              <a:rPr lang="en-US" altLang="ja-JP" dirty="0" smtClean="0"/>
              <a:t>m</a:t>
            </a:r>
          </a:p>
          <a:p>
            <a:r>
              <a:rPr lang="en-US" altLang="ja-JP" dirty="0" smtClean="0"/>
              <a:t>Dispersion increases </a:t>
            </a:r>
            <a:r>
              <a:rPr lang="en-US" altLang="ja-JP" dirty="0" err="1" smtClean="0">
                <a:latin typeface="Symbol" panose="05050102010706020507" pitchFamily="18" charset="2"/>
              </a:rPr>
              <a:t>s</a:t>
            </a:r>
            <a:r>
              <a:rPr lang="en-US" altLang="ja-JP" baseline="-25000" dirty="0" err="1" smtClean="0"/>
              <a:t>x</a:t>
            </a:r>
            <a:r>
              <a:rPr lang="en-US" altLang="ja-JP" baseline="-25000" dirty="0" smtClean="0"/>
              <a:t> </a:t>
            </a:r>
            <a:r>
              <a:rPr lang="en-US" altLang="ja-JP" dirty="0" smtClean="0"/>
              <a:t>, assume 2</a:t>
            </a:r>
            <a:r>
              <a:rPr lang="en-US" altLang="ja-JP" baseline="30000" dirty="0" smtClean="0"/>
              <a:t>1/2</a:t>
            </a:r>
            <a:r>
              <a:rPr lang="en-US" altLang="ja-JP" dirty="0" smtClean="0"/>
              <a:t> times controlled by </a:t>
            </a:r>
            <a:r>
              <a:rPr lang="en-US" altLang="ja-JP" dirty="0" smtClean="0">
                <a:latin typeface="Symbol" panose="05050102010706020507" pitchFamily="18" charset="2"/>
              </a:rPr>
              <a:t>e</a:t>
            </a:r>
            <a:r>
              <a:rPr lang="en-US" altLang="ja-JP" baseline="-25000" dirty="0" smtClean="0"/>
              <a:t>x</a:t>
            </a:r>
            <a:r>
              <a:rPr lang="en-US" altLang="ja-JP" dirty="0" smtClean="0"/>
              <a:t> </a:t>
            </a:r>
            <a:r>
              <a:rPr lang="en-US" altLang="ja-JP" dirty="0"/>
              <a:t>i</a:t>
            </a:r>
            <a:r>
              <a:rPr lang="en-US" altLang="ja-JP" dirty="0" smtClean="0"/>
              <a:t>n simulation.</a:t>
            </a:r>
            <a:endParaRPr lang="en-US" altLang="ja-JP" dirty="0"/>
          </a:p>
          <a:p>
            <a:r>
              <a:rPr lang="en-US" altLang="ja-JP" dirty="0">
                <a:latin typeface="Symbol" panose="05050102010706020507" pitchFamily="18" charset="2"/>
              </a:rPr>
              <a:t>e</a:t>
            </a:r>
            <a:r>
              <a:rPr lang="en-US" altLang="ja-JP" baseline="-25000" dirty="0"/>
              <a:t>x </a:t>
            </a:r>
            <a:r>
              <a:rPr lang="en-US" altLang="ja-JP" dirty="0"/>
              <a:t>=</a:t>
            </a:r>
            <a:r>
              <a:rPr lang="en-US" altLang="ja-JP" dirty="0" smtClean="0"/>
              <a:t>0.09nm, </a:t>
            </a:r>
            <a:r>
              <a:rPr lang="en-US" altLang="ja-JP" dirty="0" err="1" smtClean="0">
                <a:latin typeface="Symbol" panose="05050102010706020507" pitchFamily="18" charset="2"/>
              </a:rPr>
              <a:t>w</a:t>
            </a:r>
            <a:r>
              <a:rPr lang="en-US" altLang="ja-JP" baseline="-25000" dirty="0" err="1" smtClean="0"/>
              <a:t>i</a:t>
            </a:r>
            <a:r>
              <a:rPr lang="en-US" altLang="ja-JP" dirty="0" smtClean="0"/>
              <a:t>=2</a:t>
            </a:r>
            <a:r>
              <a:rPr lang="en-US" altLang="ja-JP" dirty="0" smtClean="0">
                <a:latin typeface="Symbol" panose="05050102010706020507" pitchFamily="18" charset="2"/>
              </a:rPr>
              <a:t>p</a:t>
            </a:r>
            <a:r>
              <a:rPr lang="en-US" altLang="ja-JP" dirty="0" smtClean="0"/>
              <a:t>x103MHz</a:t>
            </a:r>
            <a:r>
              <a:rPr lang="en-US" altLang="ja-JP" dirty="0"/>
              <a:t>, </a:t>
            </a:r>
            <a:r>
              <a:rPr lang="en-US" altLang="ja-JP" dirty="0" err="1" smtClean="0">
                <a:latin typeface="Symbol" panose="05050102010706020507" pitchFamily="18" charset="2"/>
              </a:rPr>
              <a:t>w</a:t>
            </a:r>
            <a:r>
              <a:rPr lang="en-US" altLang="ja-JP" baseline="-25000" dirty="0" err="1" smtClean="0"/>
              <a:t>e</a:t>
            </a:r>
            <a:r>
              <a:rPr lang="en-US" altLang="ja-JP" dirty="0" err="1" smtClean="0"/>
              <a:t>L</a:t>
            </a:r>
            <a:r>
              <a:rPr lang="en-US" altLang="ja-JP" baseline="-25000" dirty="0" err="1" smtClean="0"/>
              <a:t>sp</a:t>
            </a:r>
            <a:r>
              <a:rPr lang="en-US" altLang="ja-JP" dirty="0" smtClean="0"/>
              <a:t>/c=1.61</a:t>
            </a:r>
            <a:r>
              <a:rPr lang="en-US" altLang="ja-JP" dirty="0" smtClean="0">
                <a:solidFill>
                  <a:srgbClr val="FF0000"/>
                </a:solidFill>
              </a:rPr>
              <a:t>&lt;- critical for trap in the bunch train, </a:t>
            </a:r>
          </a:p>
          <a:p>
            <a:pPr marL="0" indent="0">
              <a:buNone/>
            </a:pPr>
            <a:r>
              <a:rPr lang="en-US" altLang="ja-JP" sz="1800" dirty="0" smtClean="0">
                <a:solidFill>
                  <a:srgbClr val="FF0000"/>
                </a:solidFill>
                <a:latin typeface="Symbol" panose="05050102010706020507" pitchFamily="18" charset="2"/>
              </a:rPr>
              <a:t>                       </a:t>
            </a:r>
            <a:r>
              <a:rPr lang="en-US" altLang="ja-JP" sz="1800" dirty="0" smtClean="0">
                <a:latin typeface="Symbol" panose="05050102010706020507" pitchFamily="18" charset="2"/>
              </a:rPr>
              <a:t>e</a:t>
            </a:r>
            <a:r>
              <a:rPr lang="en-US" altLang="ja-JP" sz="1800" baseline="-25000" dirty="0" smtClean="0"/>
              <a:t>x </a:t>
            </a:r>
            <a:r>
              <a:rPr lang="en-US" altLang="ja-JP" sz="1800" dirty="0"/>
              <a:t>=</a:t>
            </a:r>
            <a:r>
              <a:rPr lang="en-US" altLang="ja-JP" sz="1800" dirty="0" smtClean="0"/>
              <a:t>0.18nm</a:t>
            </a:r>
            <a:r>
              <a:rPr lang="en-US" altLang="ja-JP" sz="1800" dirty="0"/>
              <a:t>, </a:t>
            </a:r>
            <a:r>
              <a:rPr lang="en-US" altLang="ja-JP" sz="1800" dirty="0" err="1" smtClean="0">
                <a:latin typeface="Symbol" panose="05050102010706020507" pitchFamily="18" charset="2"/>
              </a:rPr>
              <a:t>w</a:t>
            </a:r>
            <a:r>
              <a:rPr lang="en-US" altLang="ja-JP" sz="1800" baseline="-25000" dirty="0" err="1" smtClean="0"/>
              <a:t>i</a:t>
            </a:r>
            <a:r>
              <a:rPr lang="en-US" altLang="ja-JP" sz="1800" dirty="0" smtClean="0"/>
              <a:t>=2</a:t>
            </a:r>
            <a:r>
              <a:rPr lang="en-US" altLang="ja-JP" sz="1800" dirty="0" smtClean="0">
                <a:latin typeface="Symbol" panose="05050102010706020507" pitchFamily="18" charset="2"/>
              </a:rPr>
              <a:t>p</a:t>
            </a:r>
            <a:r>
              <a:rPr lang="en-US" altLang="ja-JP" sz="1800" dirty="0" smtClean="0"/>
              <a:t>x88MHz</a:t>
            </a:r>
            <a:r>
              <a:rPr lang="en-US" altLang="ja-JP" sz="1800" dirty="0"/>
              <a:t>, </a:t>
            </a:r>
            <a:r>
              <a:rPr lang="en-US" altLang="ja-JP" sz="1800" dirty="0" err="1" smtClean="0">
                <a:latin typeface="Symbol" panose="05050102010706020507" pitchFamily="18" charset="2"/>
              </a:rPr>
              <a:t>w</a:t>
            </a:r>
            <a:r>
              <a:rPr lang="en-US" altLang="ja-JP" sz="1800" baseline="-25000" dirty="0" err="1" smtClean="0"/>
              <a:t>e</a:t>
            </a:r>
            <a:r>
              <a:rPr lang="en-US" altLang="ja-JP" sz="1800" dirty="0" err="1" smtClean="0"/>
              <a:t>L</a:t>
            </a:r>
            <a:r>
              <a:rPr lang="en-US" altLang="ja-JP" sz="1800" baseline="-25000" dirty="0" err="1" smtClean="0"/>
              <a:t>sp</a:t>
            </a:r>
            <a:r>
              <a:rPr lang="en-US" altLang="ja-JP" sz="1800" dirty="0" smtClean="0"/>
              <a:t>/c=1.38</a:t>
            </a:r>
            <a:endParaRPr lang="en-US" altLang="ja-JP" sz="1800" dirty="0">
              <a:solidFill>
                <a:srgbClr val="FF0000"/>
              </a:solidFill>
            </a:endParaRPr>
          </a:p>
          <a:p>
            <a:r>
              <a:rPr lang="en-US" altLang="ja-JP" dirty="0"/>
              <a:t>I</a:t>
            </a:r>
            <a:r>
              <a:rPr lang="en-US" altLang="ja-JP" dirty="0" smtClean="0"/>
              <a:t>on production rate for CO, </a:t>
            </a:r>
            <a:r>
              <a:rPr lang="en-US" altLang="ja-JP" dirty="0" err="1" smtClean="0"/>
              <a:t>n</a:t>
            </a:r>
            <a:r>
              <a:rPr lang="en-US" altLang="ja-JP" baseline="-25000" dirty="0" err="1" smtClean="0"/>
              <a:t>i</a:t>
            </a:r>
            <a:r>
              <a:rPr lang="en-US" altLang="ja-JP" dirty="0" smtClean="0"/>
              <a:t> =0.045 Ne P(Pa), </a:t>
            </a:r>
          </a:p>
          <a:p>
            <a:pPr marL="0" indent="0">
              <a:buNone/>
            </a:pPr>
            <a:r>
              <a:rPr lang="en-US" altLang="ja-JP" dirty="0" smtClean="0"/>
              <a:t>                </a:t>
            </a:r>
            <a:r>
              <a:rPr lang="en-US" altLang="ja-JP" dirty="0" err="1" smtClean="0"/>
              <a:t>n</a:t>
            </a:r>
            <a:r>
              <a:rPr lang="en-US" altLang="ja-JP" baseline="-25000" dirty="0" err="1" smtClean="0"/>
              <a:t>i</a:t>
            </a:r>
            <a:r>
              <a:rPr lang="en-US" altLang="ja-JP" dirty="0" smtClean="0"/>
              <a:t> (</a:t>
            </a:r>
            <a:r>
              <a:rPr lang="en-US" altLang="ja-JP" dirty="0"/>
              <a:t>10</a:t>
            </a:r>
            <a:r>
              <a:rPr lang="en-US" altLang="ja-JP" baseline="30000" dirty="0"/>
              <a:t>-8</a:t>
            </a:r>
            <a:r>
              <a:rPr lang="en-US" altLang="ja-JP" dirty="0"/>
              <a:t> </a:t>
            </a:r>
            <a:r>
              <a:rPr lang="en-US" altLang="ja-JP" dirty="0" smtClean="0"/>
              <a:t>Pa)= </a:t>
            </a:r>
            <a:r>
              <a:rPr lang="en-US" altLang="ja-JP" dirty="0"/>
              <a:t>14.9 (/(</a:t>
            </a:r>
            <a:r>
              <a:rPr lang="en-US" altLang="ja-JP" dirty="0" err="1" smtClean="0"/>
              <a:t>m.e</a:t>
            </a:r>
            <a:r>
              <a:rPr lang="en-US" altLang="ja-JP" baseline="30000" dirty="0" smtClean="0"/>
              <a:t>-</a:t>
            </a:r>
            <a:r>
              <a:rPr lang="en-US" altLang="ja-JP" dirty="0" smtClean="0"/>
              <a:t>)).</a:t>
            </a:r>
            <a:endParaRPr lang="en-US" altLang="ja-JP" dirty="0"/>
          </a:p>
          <a:p>
            <a:endParaRPr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4934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187102"/>
            <a:ext cx="7886700" cy="808219"/>
          </a:xfrm>
        </p:spPr>
        <p:txBody>
          <a:bodyPr/>
          <a:lstStyle/>
          <a:p>
            <a:r>
              <a:rPr kumimoji="1" lang="en-US" altLang="ja-JP" dirty="0" smtClean="0"/>
              <a:t>Simulation results for P=10</a:t>
            </a:r>
            <a:r>
              <a:rPr kumimoji="1" lang="en-US" altLang="ja-JP" baseline="30000" dirty="0" smtClean="0"/>
              <a:t>-8</a:t>
            </a:r>
            <a:r>
              <a:rPr kumimoji="1" lang="en-US" altLang="ja-JP" dirty="0" smtClean="0"/>
              <a:t> Pa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051" y="1180425"/>
            <a:ext cx="3268033" cy="2287623"/>
          </a:xfr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6688" y="1180425"/>
            <a:ext cx="3504140" cy="2452898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207" y="3983702"/>
            <a:ext cx="3429877" cy="2400914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6687" y="3983702"/>
            <a:ext cx="3429877" cy="2400914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370207" y="841572"/>
            <a:ext cx="4199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Ions are trapped partially for </a:t>
            </a:r>
            <a:r>
              <a:rPr kumimoji="1" lang="en-US" altLang="ja-JP" dirty="0" smtClean="0">
                <a:latin typeface="Symbol" panose="05050102010706020507" pitchFamily="18" charset="2"/>
              </a:rPr>
              <a:t>e</a:t>
            </a:r>
            <a:r>
              <a:rPr kumimoji="1" lang="en-US" altLang="ja-JP" baseline="-25000" dirty="0" smtClean="0"/>
              <a:t>x</a:t>
            </a:r>
            <a:r>
              <a:rPr kumimoji="1" lang="en-US" altLang="ja-JP" dirty="0" smtClean="0"/>
              <a:t>=0.09nm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673821" y="810655"/>
            <a:ext cx="4199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Growth does not depend on train length.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962680" y="3633323"/>
            <a:ext cx="7214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solidFill>
                  <a:srgbClr val="FF0000"/>
                </a:solidFill>
              </a:rPr>
              <a:t>Bunch-by-bunch 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Feedback G=0.1(10 turn) </a:t>
            </a:r>
            <a:r>
              <a:rPr kumimoji="1" lang="en-US" altLang="ja-JP" sz="2400" dirty="0" smtClean="0"/>
              <a:t>is necessary.</a:t>
            </a:r>
            <a:endParaRPr kumimoji="1" lang="ja-JP" altLang="en-US" sz="2400" dirty="0"/>
          </a:p>
        </p:txBody>
      </p:sp>
      <p:sp>
        <p:nvSpPr>
          <p:cNvPr id="3" name="正方形/長方形 2"/>
          <p:cNvSpPr/>
          <p:nvPr/>
        </p:nvSpPr>
        <p:spPr>
          <a:xfrm>
            <a:off x="4330262" y="4094988"/>
            <a:ext cx="3941379" cy="2379384"/>
          </a:xfrm>
          <a:prstGeom prst="rect">
            <a:avLst/>
          </a:prstGeom>
          <a:solidFill>
            <a:srgbClr val="F2F2F2">
              <a:alpha val="6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25425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4800" y="186451"/>
            <a:ext cx="8628993" cy="1325563"/>
          </a:xfrm>
        </p:spPr>
        <p:txBody>
          <a:bodyPr>
            <a:normAutofit/>
          </a:bodyPr>
          <a:lstStyle/>
          <a:p>
            <a:r>
              <a:rPr kumimoji="1" lang="en-US" altLang="ja-JP" sz="4000" dirty="0" smtClean="0"/>
              <a:t>Coupled bunch instability observed in </a:t>
            </a:r>
            <a:r>
              <a:rPr kumimoji="1" lang="en-US" altLang="ja-JP" sz="4000" dirty="0" err="1" smtClean="0"/>
              <a:t>SuperKEKB</a:t>
            </a:r>
            <a:endParaRPr kumimoji="1" lang="ja-JP" altLang="en-US" sz="4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4800" y="1415722"/>
            <a:ext cx="7886700" cy="4351338"/>
          </a:xfrm>
        </p:spPr>
        <p:txBody>
          <a:bodyPr/>
          <a:lstStyle/>
          <a:p>
            <a:r>
              <a:rPr kumimoji="1" lang="en-US" altLang="ja-JP" dirty="0" err="1" smtClean="0"/>
              <a:t>SuperKEKB</a:t>
            </a:r>
            <a:r>
              <a:rPr kumimoji="1" lang="en-US" altLang="ja-JP" dirty="0" smtClean="0"/>
              <a:t> started from Feb. 2016. (no </a:t>
            </a:r>
            <a:r>
              <a:rPr kumimoji="1" lang="en-US" altLang="ja-JP" dirty="0" err="1" smtClean="0"/>
              <a:t>collsion</a:t>
            </a:r>
            <a:r>
              <a:rPr kumimoji="1" lang="en-US" altLang="ja-JP" dirty="0" smtClean="0"/>
              <a:t>)</a:t>
            </a:r>
          </a:p>
          <a:p>
            <a:r>
              <a:rPr lang="en-US" altLang="ja-JP" dirty="0"/>
              <a:t>I(e+)=260mA, I(e-)=200mA in early April</a:t>
            </a:r>
            <a:r>
              <a:rPr lang="en-US" altLang="ja-JP" dirty="0" smtClean="0"/>
              <a:t>.</a:t>
            </a:r>
            <a:endParaRPr kumimoji="1" lang="en-US" altLang="ja-JP" dirty="0" smtClean="0"/>
          </a:p>
          <a:p>
            <a:r>
              <a:rPr kumimoji="1" lang="en-US" altLang="ja-JP" dirty="0" smtClean="0"/>
              <a:t>e+ beam is unstable only in the early stage (Mar16), but is stable in Apr. </a:t>
            </a:r>
            <a:r>
              <a:rPr kumimoji="1" lang="en-US" altLang="ja-JP" dirty="0" smtClean="0">
                <a:solidFill>
                  <a:srgbClr val="0070C0"/>
                </a:solidFill>
              </a:rPr>
              <a:t>Antechamber works well.</a:t>
            </a:r>
          </a:p>
          <a:p>
            <a:r>
              <a:rPr lang="en-US" altLang="ja-JP" dirty="0" smtClean="0"/>
              <a:t>Ion instability is observed in e- beam. The growth becomes weak gradually.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15253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タイトル 1"/>
          <p:cNvSpPr>
            <a:spLocks noGrp="1"/>
          </p:cNvSpPr>
          <p:nvPr>
            <p:ph type="title"/>
          </p:nvPr>
        </p:nvSpPr>
        <p:spPr>
          <a:xfrm>
            <a:off x="665163" y="144409"/>
            <a:ext cx="7886700" cy="885605"/>
          </a:xfrm>
        </p:spPr>
        <p:txBody>
          <a:bodyPr/>
          <a:lstStyle/>
          <a:p>
            <a:pPr eaLnBrk="1" hangingPunct="1"/>
            <a:r>
              <a:rPr lang="en-US" altLang="ja-JP" dirty="0" smtClean="0"/>
              <a:t>Mode analysis (</a:t>
            </a:r>
            <a:r>
              <a:rPr lang="en-US" altLang="ja-JP" dirty="0" err="1" smtClean="0"/>
              <a:t>Tobiyama</a:t>
            </a:r>
            <a:r>
              <a:rPr lang="en-US" altLang="ja-JP" dirty="0" smtClean="0"/>
              <a:t>)</a:t>
            </a:r>
            <a:endParaRPr lang="ja-JP" altLang="en-US" dirty="0" smtClean="0"/>
          </a:p>
        </p:txBody>
      </p:sp>
      <p:pic>
        <p:nvPicPr>
          <p:cNvPr id="77827" name="コンテンツ プレースホルダー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9188" y="1030014"/>
            <a:ext cx="6605915" cy="4635862"/>
          </a:xfrm>
        </p:spPr>
      </p:pic>
      <p:sp>
        <p:nvSpPr>
          <p:cNvPr id="2" name="円/楕円 1"/>
          <p:cNvSpPr/>
          <p:nvPr/>
        </p:nvSpPr>
        <p:spPr>
          <a:xfrm>
            <a:off x="4901297" y="2543503"/>
            <a:ext cx="1240221" cy="315310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5008115" y="5696606"/>
            <a:ext cx="28694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/>
              <a:t>Correspond to </a:t>
            </a:r>
            <a:r>
              <a:rPr lang="en-US" altLang="ja-JP" dirty="0" smtClean="0">
                <a:latin typeface="Symbol" panose="05050102010706020507" pitchFamily="18" charset="2"/>
              </a:rPr>
              <a:t>5120-w</a:t>
            </a:r>
            <a:r>
              <a:rPr lang="en-US" altLang="ja-JP" baseline="-25000" dirty="0" smtClean="0"/>
              <a:t>i</a:t>
            </a:r>
            <a:r>
              <a:rPr lang="en-US" altLang="ja-JP" dirty="0" smtClean="0"/>
              <a:t>/</a:t>
            </a:r>
            <a:r>
              <a:rPr lang="en-US" altLang="ja-JP" dirty="0" smtClean="0">
                <a:latin typeface="Symbol" panose="05050102010706020507" pitchFamily="18" charset="2"/>
              </a:rPr>
              <a:t>w</a:t>
            </a:r>
            <a:r>
              <a:rPr lang="en-US" altLang="ja-JP" baseline="-25000" dirty="0" smtClean="0"/>
              <a:t>0</a:t>
            </a:r>
            <a:endParaRPr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59130" y="6027003"/>
            <a:ext cx="81260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Vertical beam size seems several times higher than the desig</a:t>
            </a:r>
            <a:r>
              <a:rPr lang="en-US" altLang="ja-JP" sz="2400" dirty="0" smtClean="0"/>
              <a:t>n at present.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1871930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Growth</a:t>
            </a:r>
            <a:r>
              <a:rPr lang="ja-JP" altLang="en-US" dirty="0"/>
              <a:t> </a:t>
            </a:r>
            <a:r>
              <a:rPr lang="en-US" altLang="ja-JP" dirty="0" smtClean="0"/>
              <a:t>and</a:t>
            </a:r>
            <a:r>
              <a:rPr lang="ja-JP" altLang="en-US" dirty="0"/>
              <a:t> </a:t>
            </a:r>
            <a:r>
              <a:rPr lang="en-US" altLang="ja-JP" dirty="0" smtClean="0"/>
              <a:t>mode</a:t>
            </a:r>
            <a:r>
              <a:rPr lang="ja-JP" altLang="en-US" dirty="0"/>
              <a:t> </a:t>
            </a:r>
            <a:r>
              <a:rPr lang="en-US" altLang="ja-JP" dirty="0" smtClean="0"/>
              <a:t>change</a:t>
            </a:r>
            <a:r>
              <a:rPr lang="ja-JP" altLang="en-US" dirty="0"/>
              <a:t> </a:t>
            </a:r>
            <a:r>
              <a:rPr lang="en-US" altLang="ja-JP" dirty="0" smtClean="0"/>
              <a:t>slightly day-by-day</a:t>
            </a:r>
            <a:endParaRPr lang="ja-JP" altLang="en-US" dirty="0" smtClean="0"/>
          </a:p>
        </p:txBody>
      </p:sp>
      <p:pic>
        <p:nvPicPr>
          <p:cNvPr id="93187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0424" y="1690689"/>
            <a:ext cx="5257800" cy="4897438"/>
          </a:xfrm>
        </p:spPr>
      </p:pic>
      <p:sp>
        <p:nvSpPr>
          <p:cNvPr id="2" name="正方形/長方形 1"/>
          <p:cNvSpPr/>
          <p:nvPr/>
        </p:nvSpPr>
        <p:spPr>
          <a:xfrm>
            <a:off x="3925028" y="6218795"/>
            <a:ext cx="12939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latin typeface="Symbol" panose="05050102010706020507" pitchFamily="18" charset="2"/>
              </a:rPr>
              <a:t>5120-w</a:t>
            </a:r>
            <a:r>
              <a:rPr lang="en-US" altLang="ja-JP" baseline="-25000" dirty="0"/>
              <a:t>i</a:t>
            </a:r>
            <a:r>
              <a:rPr lang="en-US" altLang="ja-JP" dirty="0"/>
              <a:t>/</a:t>
            </a:r>
            <a:r>
              <a:rPr lang="en-US" altLang="ja-JP" dirty="0">
                <a:latin typeface="Symbol" panose="05050102010706020507" pitchFamily="18" charset="2"/>
              </a:rPr>
              <a:t>w</a:t>
            </a:r>
            <a:r>
              <a:rPr lang="en-US" altLang="ja-JP" baseline="-25000" dirty="0"/>
              <a:t>0</a:t>
            </a:r>
            <a:endParaRPr lang="ja-JP" altLang="en-US" dirty="0"/>
          </a:p>
        </p:txBody>
      </p:sp>
      <p:sp>
        <p:nvSpPr>
          <p:cNvPr id="3" name="正方形/長方形 2"/>
          <p:cNvSpPr/>
          <p:nvPr/>
        </p:nvSpPr>
        <p:spPr>
          <a:xfrm>
            <a:off x="5354295" y="1877989"/>
            <a:ext cx="360051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 err="1" smtClean="0">
                <a:latin typeface="Symbol" panose="05050102010706020507" pitchFamily="18" charset="2"/>
              </a:rPr>
              <a:t>w</a:t>
            </a:r>
            <a:r>
              <a:rPr lang="en-US" altLang="ja-JP" sz="2400" baseline="-25000" dirty="0" err="1" smtClean="0"/>
              <a:t>i</a:t>
            </a:r>
            <a:r>
              <a:rPr lang="en-US" altLang="ja-JP" sz="2400" dirty="0" smtClean="0"/>
              <a:t>/</a:t>
            </a:r>
            <a:r>
              <a:rPr lang="en-US" altLang="ja-JP" sz="2400" dirty="0" smtClean="0">
                <a:latin typeface="Symbol" panose="05050102010706020507" pitchFamily="18" charset="2"/>
              </a:rPr>
              <a:t>w</a:t>
            </a:r>
            <a:r>
              <a:rPr lang="en-US" altLang="ja-JP" sz="2400" baseline="-25000" dirty="0" smtClean="0"/>
              <a:t>0</a:t>
            </a:r>
            <a:r>
              <a:rPr lang="en-US" altLang="ja-JP" sz="2400" dirty="0" smtClean="0"/>
              <a:t>=140 for the  design beam size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 err="1" smtClean="0">
                <a:latin typeface="Symbol" panose="05050102010706020507" pitchFamily="18" charset="2"/>
              </a:rPr>
              <a:t>w</a:t>
            </a:r>
            <a:r>
              <a:rPr lang="en-US" altLang="ja-JP" sz="2400" baseline="-25000" dirty="0" err="1" smtClean="0"/>
              <a:t>i</a:t>
            </a:r>
            <a:r>
              <a:rPr lang="en-US" altLang="ja-JP" sz="2400" dirty="0" smtClean="0"/>
              <a:t>/</a:t>
            </a:r>
            <a:r>
              <a:rPr lang="en-US" altLang="ja-JP" sz="2400" dirty="0" smtClean="0">
                <a:latin typeface="Symbol" panose="05050102010706020507" pitchFamily="18" charset="2"/>
              </a:rPr>
              <a:t>w</a:t>
            </a:r>
            <a:r>
              <a:rPr lang="en-US" altLang="ja-JP" sz="2400" baseline="-25000" dirty="0" smtClean="0"/>
              <a:t>0</a:t>
            </a:r>
            <a:r>
              <a:rPr lang="en-US" altLang="ja-JP" sz="2400" dirty="0" smtClean="0"/>
              <a:t>=70-80 at present.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 err="1">
                <a:latin typeface="Symbol" panose="05050102010706020507" pitchFamily="18" charset="2"/>
              </a:rPr>
              <a:t>w</a:t>
            </a:r>
            <a:r>
              <a:rPr lang="en-US" altLang="ja-JP" sz="2400" baseline="-25000" dirty="0" err="1"/>
              <a:t>i</a:t>
            </a:r>
            <a:r>
              <a:rPr lang="en-US" altLang="ja-JP" sz="2400" dirty="0" smtClean="0"/>
              <a:t>~(</a:t>
            </a:r>
            <a:r>
              <a:rPr lang="en-US" altLang="ja-JP" sz="2400" dirty="0" err="1" smtClean="0">
                <a:latin typeface="Symbol" panose="05050102010706020507" pitchFamily="18" charset="2"/>
              </a:rPr>
              <a:t>s</a:t>
            </a:r>
            <a:r>
              <a:rPr lang="en-US" altLang="ja-JP" sz="2400" baseline="-25000" dirty="0" err="1" smtClean="0"/>
              <a:t>x</a:t>
            </a:r>
            <a:r>
              <a:rPr lang="en-US" altLang="ja-JP" sz="2400" dirty="0" err="1" smtClean="0">
                <a:latin typeface="Symbol" panose="05050102010706020507" pitchFamily="18" charset="2"/>
              </a:rPr>
              <a:t>s</a:t>
            </a:r>
            <a:r>
              <a:rPr lang="en-US" altLang="ja-JP" sz="2400" baseline="-25000" dirty="0" err="1" smtClean="0"/>
              <a:t>y</a:t>
            </a:r>
            <a:r>
              <a:rPr lang="en-US" altLang="ja-JP" sz="2400" dirty="0" smtClean="0"/>
              <a:t>)</a:t>
            </a:r>
            <a:r>
              <a:rPr lang="en-US" altLang="ja-JP" sz="2400" baseline="30000" dirty="0" smtClean="0"/>
              <a:t>1/2</a:t>
            </a:r>
            <a:r>
              <a:rPr lang="en-US" altLang="ja-JP" sz="2400" dirty="0" smtClean="0"/>
              <a:t>. </a:t>
            </a:r>
            <a:r>
              <a:rPr lang="en-US" altLang="ja-JP" sz="2400" dirty="0" err="1" smtClean="0">
                <a:latin typeface="Symbol" panose="05050102010706020507" pitchFamily="18" charset="2"/>
              </a:rPr>
              <a:t>s</a:t>
            </a:r>
            <a:r>
              <a:rPr lang="en-US" altLang="ja-JP" sz="2400" baseline="-25000" dirty="0" err="1" smtClean="0"/>
              <a:t>y</a:t>
            </a:r>
            <a:r>
              <a:rPr lang="en-US" altLang="ja-JP" sz="2400" baseline="-25000" dirty="0" smtClean="0"/>
              <a:t> </a:t>
            </a:r>
            <a:r>
              <a:rPr lang="en-US" altLang="ja-JP" sz="2400" dirty="0" smtClean="0"/>
              <a:t>is 4 times of design.</a:t>
            </a:r>
            <a:endParaRPr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0876000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202293"/>
            <a:ext cx="7886700" cy="854074"/>
          </a:xfrm>
        </p:spPr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353" y="1056366"/>
            <a:ext cx="8523888" cy="5481068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 smtClean="0"/>
              <a:t>Beam-beam effects and luminosity expectation have been studied for FCC-</a:t>
            </a:r>
            <a:r>
              <a:rPr kumimoji="1" lang="en-US" altLang="ja-JP" dirty="0" err="1" smtClean="0"/>
              <a:t>ee’s</a:t>
            </a:r>
            <a:r>
              <a:rPr kumimoji="1" lang="en-US" altLang="ja-JP" dirty="0" smtClean="0"/>
              <a:t>, CEPC and TLEP.</a:t>
            </a:r>
          </a:p>
          <a:p>
            <a:r>
              <a:rPr kumimoji="1" lang="en-US" altLang="ja-JP" dirty="0" smtClean="0"/>
              <a:t>Beamstrahlung and lifetime issue are evaluated.</a:t>
            </a:r>
          </a:p>
          <a:p>
            <a:r>
              <a:rPr lang="en-US" altLang="ja-JP" dirty="0" smtClean="0"/>
              <a:t>Design </a:t>
            </a:r>
            <a:r>
              <a:rPr lang="en-US" altLang="ja-JP" dirty="0"/>
              <a:t>tools for beam-beam study are ready</a:t>
            </a:r>
            <a:r>
              <a:rPr lang="en-US" altLang="ja-JP" dirty="0" smtClean="0"/>
              <a:t>.</a:t>
            </a:r>
            <a:endParaRPr kumimoji="1" lang="en-US" altLang="ja-JP" dirty="0" smtClean="0"/>
          </a:p>
          <a:p>
            <a:r>
              <a:rPr lang="en-US" altLang="ja-JP" dirty="0"/>
              <a:t>D</a:t>
            </a:r>
            <a:r>
              <a:rPr lang="en-US" altLang="ja-JP" dirty="0" smtClean="0"/>
              <a:t>esign parameters are achieved  in weak-strong simulation, but are not in strong-strong simulations, because beam-beam coherent instability in &lt;</a:t>
            </a:r>
            <a:r>
              <a:rPr lang="en-US" altLang="ja-JP" dirty="0" err="1" smtClean="0"/>
              <a:t>xz</a:t>
            </a:r>
            <a:r>
              <a:rPr lang="en-US" altLang="ja-JP" dirty="0" smtClean="0"/>
              <a:t>&gt; is seen in H and Z.</a:t>
            </a:r>
          </a:p>
          <a:p>
            <a:r>
              <a:rPr lang="en-US" altLang="ja-JP" dirty="0" smtClean="0"/>
              <a:t>Electron cloud and ion instabilities in TLEP-Z are  challenging issues.</a:t>
            </a:r>
          </a:p>
          <a:p>
            <a:r>
              <a:rPr lang="en-US" altLang="ja-JP" dirty="0" smtClean="0"/>
              <a:t>Threshold of electron density was given for </a:t>
            </a:r>
            <a:r>
              <a:rPr lang="en-US" altLang="ja-JP" dirty="0" err="1" smtClean="0"/>
              <a:t>FCCee’s</a:t>
            </a:r>
            <a:r>
              <a:rPr lang="en-US" altLang="ja-JP" dirty="0" smtClean="0"/>
              <a:t>.</a:t>
            </a:r>
          </a:p>
          <a:p>
            <a:r>
              <a:rPr lang="en-US" altLang="ja-JP" dirty="0" smtClean="0"/>
              <a:t>Required vacuum pressure and </a:t>
            </a:r>
            <a:r>
              <a:rPr lang="en-US" altLang="ja-JP" dirty="0" smtClean="0"/>
              <a:t>feedback </a:t>
            </a:r>
            <a:r>
              <a:rPr lang="en-US" altLang="ja-JP" dirty="0" smtClean="0"/>
              <a:t>power were given preliminary.</a:t>
            </a:r>
            <a:endParaRPr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087943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49064" y="2856077"/>
            <a:ext cx="7886700" cy="1325563"/>
          </a:xfrm>
        </p:spPr>
        <p:txBody>
          <a:bodyPr/>
          <a:lstStyle/>
          <a:p>
            <a:r>
              <a:rPr kumimoji="1" lang="en-US" altLang="ja-JP" dirty="0" smtClean="0"/>
              <a:t>Thank you for your attention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768891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Schematic view of the simulation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304677"/>
            <a:ext cx="7886700" cy="1243733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 smtClean="0"/>
              <a:t>Calculate trajectory interacting with colliding beam.</a:t>
            </a:r>
          </a:p>
          <a:p>
            <a:r>
              <a:rPr lang="en-US" altLang="ja-JP" dirty="0" smtClean="0"/>
              <a:t>Particles emit synchrotron radiation due to the  momentum kick </a:t>
            </a:r>
            <a:r>
              <a:rPr lang="en-US" altLang="ja-JP" dirty="0" err="1" smtClean="0"/>
              <a:t>dp</a:t>
            </a:r>
            <a:r>
              <a:rPr lang="en-US" altLang="ja-JP" dirty="0" smtClean="0"/>
              <a:t>/ds.</a:t>
            </a:r>
            <a:endParaRPr kumimoji="1" lang="ja-JP" altLang="en-US" dirty="0"/>
          </a:p>
        </p:txBody>
      </p:sp>
      <p:sp>
        <p:nvSpPr>
          <p:cNvPr id="4" name="円/楕円 3"/>
          <p:cNvSpPr/>
          <p:nvPr/>
        </p:nvSpPr>
        <p:spPr>
          <a:xfrm>
            <a:off x="2242141" y="2744972"/>
            <a:ext cx="4840472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/>
          <p:nvPr/>
        </p:nvCxnSpPr>
        <p:spPr>
          <a:xfrm>
            <a:off x="3105710" y="2987749"/>
            <a:ext cx="15949" cy="140349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/>
          <p:cNvCxnSpPr/>
          <p:nvPr/>
        </p:nvCxnSpPr>
        <p:spPr>
          <a:xfrm>
            <a:off x="3608316" y="2775099"/>
            <a:ext cx="0" cy="176854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 flipH="1">
            <a:off x="5713018" y="2901643"/>
            <a:ext cx="1352" cy="164200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5188820" y="2775099"/>
            <a:ext cx="0" cy="176854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4662377" y="2764525"/>
            <a:ext cx="25188" cy="177912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4137853" y="2764525"/>
            <a:ext cx="18824" cy="177912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6243906" y="2987749"/>
            <a:ext cx="15949" cy="1403498"/>
          </a:xfrm>
          <a:prstGeom prst="line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>
            <a:off x="2647966" y="3130244"/>
            <a:ext cx="5294" cy="111197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フリーフォーム 22"/>
          <p:cNvSpPr/>
          <p:nvPr/>
        </p:nvSpPr>
        <p:spPr>
          <a:xfrm>
            <a:off x="1157991" y="3237875"/>
            <a:ext cx="6363325" cy="689548"/>
          </a:xfrm>
          <a:custGeom>
            <a:avLst/>
            <a:gdLst>
              <a:gd name="connsiteX0" fmla="*/ 8484433 w 8484433"/>
              <a:gd name="connsiteY0" fmla="*/ 689548 h 689548"/>
              <a:gd name="connsiteX1" fmla="*/ 7045377 w 8484433"/>
              <a:gd name="connsiteY1" fmla="*/ 224853 h 689548"/>
              <a:gd name="connsiteX2" fmla="*/ 5876144 w 8484433"/>
              <a:gd name="connsiteY2" fmla="*/ 59961 h 689548"/>
              <a:gd name="connsiteX3" fmla="*/ 4272197 w 8484433"/>
              <a:gd name="connsiteY3" fmla="*/ 0 h 689548"/>
              <a:gd name="connsiteX4" fmla="*/ 3147934 w 8484433"/>
              <a:gd name="connsiteY4" fmla="*/ 59961 h 689548"/>
              <a:gd name="connsiteX5" fmla="*/ 1753849 w 8484433"/>
              <a:gd name="connsiteY5" fmla="*/ 314794 h 689548"/>
              <a:gd name="connsiteX6" fmla="*/ 629587 w 8484433"/>
              <a:gd name="connsiteY6" fmla="*/ 539646 h 689548"/>
              <a:gd name="connsiteX7" fmla="*/ 0 w 8484433"/>
              <a:gd name="connsiteY7" fmla="*/ 659568 h 689548"/>
              <a:gd name="connsiteX8" fmla="*/ 0 w 8484433"/>
              <a:gd name="connsiteY8" fmla="*/ 659568 h 689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484433" h="689548">
                <a:moveTo>
                  <a:pt x="8484433" y="689548"/>
                </a:moveTo>
                <a:cubicBezTo>
                  <a:pt x="7982262" y="509666"/>
                  <a:pt x="7480092" y="329784"/>
                  <a:pt x="7045377" y="224853"/>
                </a:cubicBezTo>
                <a:cubicBezTo>
                  <a:pt x="6610662" y="119922"/>
                  <a:pt x="6338341" y="97436"/>
                  <a:pt x="5876144" y="59961"/>
                </a:cubicBezTo>
                <a:cubicBezTo>
                  <a:pt x="5413947" y="22485"/>
                  <a:pt x="4726899" y="0"/>
                  <a:pt x="4272197" y="0"/>
                </a:cubicBezTo>
                <a:cubicBezTo>
                  <a:pt x="3817495" y="0"/>
                  <a:pt x="3567659" y="7495"/>
                  <a:pt x="3147934" y="59961"/>
                </a:cubicBezTo>
                <a:cubicBezTo>
                  <a:pt x="2728209" y="112427"/>
                  <a:pt x="1753849" y="314794"/>
                  <a:pt x="1753849" y="314794"/>
                </a:cubicBezTo>
                <a:lnTo>
                  <a:pt x="629587" y="539646"/>
                </a:lnTo>
                <a:lnTo>
                  <a:pt x="0" y="659568"/>
                </a:lnTo>
                <a:lnTo>
                  <a:pt x="0" y="659568"/>
                </a:lnTo>
              </a:path>
            </a:pathLst>
          </a:custGeom>
          <a:noFill/>
          <a:ln w="47625">
            <a:solidFill>
              <a:srgbClr val="FF0000"/>
            </a:solidFill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5" name="直線矢印コネクタ 24"/>
          <p:cNvCxnSpPr/>
          <p:nvPr/>
        </p:nvCxnSpPr>
        <p:spPr>
          <a:xfrm flipV="1">
            <a:off x="2825735" y="2927498"/>
            <a:ext cx="1369050" cy="493804"/>
          </a:xfrm>
          <a:prstGeom prst="straightConnector1">
            <a:avLst/>
          </a:prstGeom>
          <a:ln w="635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/>
          <p:nvPr/>
        </p:nvCxnSpPr>
        <p:spPr>
          <a:xfrm flipV="1">
            <a:off x="4372554" y="3130243"/>
            <a:ext cx="2258307" cy="107632"/>
          </a:xfrm>
          <a:prstGeom prst="straightConnector1">
            <a:avLst/>
          </a:prstGeom>
          <a:ln w="635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/>
          <p:cNvCxnSpPr/>
          <p:nvPr/>
        </p:nvCxnSpPr>
        <p:spPr>
          <a:xfrm flipH="1">
            <a:off x="1157990" y="3559002"/>
            <a:ext cx="959589" cy="0"/>
          </a:xfrm>
          <a:prstGeom prst="straightConnector1">
            <a:avLst/>
          </a:prstGeom>
          <a:ln w="1016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/>
          <p:cNvSpPr txBox="1"/>
          <p:nvPr/>
        </p:nvSpPr>
        <p:spPr>
          <a:xfrm>
            <a:off x="2954864" y="4390201"/>
            <a:ext cx="653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z</a:t>
            </a:r>
            <a:r>
              <a:rPr lang="en-US" altLang="ja-JP" sz="2400" baseline="-25000" dirty="0"/>
              <a:t>i</a:t>
            </a:r>
            <a:r>
              <a:rPr kumimoji="1" lang="en-US" altLang="ja-JP" sz="2400" baseline="-25000" dirty="0" smtClean="0"/>
              <a:t>+1</a:t>
            </a:r>
            <a:endParaRPr kumimoji="1" lang="ja-JP" altLang="en-US" sz="2400" baseline="-250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475923" y="4170993"/>
            <a:ext cx="3998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err="1" smtClean="0"/>
              <a:t>z</a:t>
            </a:r>
            <a:r>
              <a:rPr kumimoji="1" lang="en-US" altLang="ja-JP" sz="2400" baseline="-25000" dirty="0" err="1" smtClean="0"/>
              <a:t>i</a:t>
            </a:r>
            <a:endParaRPr kumimoji="1" lang="ja-JP" altLang="en-US" sz="2400" baseline="-25000" dirty="0"/>
          </a:p>
        </p:txBody>
      </p:sp>
      <p:pic>
        <p:nvPicPr>
          <p:cNvPr id="13" name="図 12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9022" y="4943602"/>
            <a:ext cx="1651992" cy="489750"/>
          </a:xfrm>
          <a:prstGeom prst="rect">
            <a:avLst/>
          </a:prstGeom>
        </p:spPr>
      </p:pic>
      <p:pic>
        <p:nvPicPr>
          <p:cNvPr id="14" name="図 1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050" y="5614453"/>
            <a:ext cx="1484266" cy="648900"/>
          </a:xfrm>
          <a:prstGeom prst="rect">
            <a:avLst/>
          </a:prstGeom>
        </p:spPr>
      </p:pic>
      <p:pic>
        <p:nvPicPr>
          <p:cNvPr id="15" name="図 1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377" y="4825942"/>
            <a:ext cx="2513139" cy="589750"/>
          </a:xfrm>
          <a:prstGeom prst="rect">
            <a:avLst/>
          </a:prstGeom>
        </p:spPr>
      </p:pic>
      <p:pic>
        <p:nvPicPr>
          <p:cNvPr id="16" name="図 15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9594" y="5646602"/>
            <a:ext cx="3995756" cy="709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33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1256" y="179912"/>
            <a:ext cx="8723086" cy="854074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Parameters for FCC-</a:t>
            </a:r>
            <a:r>
              <a:rPr kumimoji="1" lang="en-US" altLang="ja-JP" dirty="0" err="1" smtClean="0"/>
              <a:t>ee’s</a:t>
            </a:r>
            <a:r>
              <a:rPr kumimoji="1" lang="en-US" altLang="ja-JP" dirty="0" smtClean="0"/>
              <a:t>; CEPC and TLEP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9661005"/>
              </p:ext>
            </p:extLst>
          </p:nvPr>
        </p:nvGraphicFramePr>
        <p:xfrm>
          <a:off x="465957" y="899439"/>
          <a:ext cx="8313683" cy="519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6041"/>
                <a:gridCol w="1688524"/>
                <a:gridCol w="1140992"/>
                <a:gridCol w="1011824"/>
                <a:gridCol w="978263"/>
                <a:gridCol w="974985"/>
                <a:gridCol w="953054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CEPC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TLEP-Z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TLEP-W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TLEP-H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TLEP-t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Circumf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 (km)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Energy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E</a:t>
                      </a:r>
                      <a:r>
                        <a:rPr kumimoji="1" lang="en-US" altLang="ja-JP" baseline="0" dirty="0" smtClean="0"/>
                        <a:t> (GeV)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45.5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80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175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No. bunches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N</a:t>
                      </a:r>
                      <a:r>
                        <a:rPr kumimoji="1" lang="en-US" altLang="ja-JP" baseline="-25000" dirty="0" err="1" smtClean="0"/>
                        <a:t>b</a:t>
                      </a:r>
                      <a:endParaRPr kumimoji="1" lang="ja-JP" alt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90300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5162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770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78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Bunch</a:t>
                      </a:r>
                      <a:r>
                        <a:rPr kumimoji="1" lang="en-US" altLang="ja-JP" baseline="0" dirty="0" smtClean="0"/>
                        <a:t> pop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</a:t>
                      </a:r>
                      <a:r>
                        <a:rPr kumimoji="1" lang="en-US" altLang="ja-JP" baseline="-25000" dirty="0" smtClean="0"/>
                        <a:t>e</a:t>
                      </a:r>
                      <a:r>
                        <a:rPr kumimoji="1" lang="en-US" altLang="ja-JP" dirty="0" smtClean="0"/>
                        <a:t> (10</a:t>
                      </a:r>
                      <a:r>
                        <a:rPr kumimoji="1" lang="en-US" altLang="ja-JP" baseline="30000" dirty="0" smtClean="0"/>
                        <a:t>11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3.8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0.33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1.7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emittance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Symbol" panose="05050102010706020507" pitchFamily="18" charset="2"/>
                        </a:rPr>
                        <a:t>e</a:t>
                      </a:r>
                      <a:r>
                        <a:rPr kumimoji="1" lang="en-US" altLang="ja-JP" baseline="-25000" dirty="0" smtClean="0"/>
                        <a:t>x</a:t>
                      </a:r>
                      <a:r>
                        <a:rPr kumimoji="1" lang="en-US" altLang="ja-JP" dirty="0" smtClean="0"/>
                        <a:t>(nm)/</a:t>
                      </a:r>
                      <a:r>
                        <a:rPr kumimoji="1" lang="en-US" altLang="ja-JP" dirty="0" err="1" smtClean="0">
                          <a:latin typeface="Symbol" panose="05050102010706020507" pitchFamily="18" charset="2"/>
                        </a:rPr>
                        <a:t>e</a:t>
                      </a:r>
                      <a:r>
                        <a:rPr kumimoji="1" lang="en-US" altLang="ja-JP" baseline="-25000" dirty="0" err="1" smtClean="0"/>
                        <a:t>y</a:t>
                      </a:r>
                      <a:r>
                        <a:rPr kumimoji="1" lang="en-US" altLang="ja-JP" dirty="0" smtClean="0"/>
                        <a:t>(pm)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6.1/18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0.09/1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0.27/1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0.61/1.2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1.3/2.5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Beta at IP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>
                          <a:latin typeface="Symbol" panose="05050102010706020507" pitchFamily="18" charset="2"/>
                        </a:rPr>
                        <a:t>b</a:t>
                      </a:r>
                      <a:r>
                        <a:rPr kumimoji="1" lang="en-US" altLang="ja-JP" baseline="-25000" dirty="0" err="1" smtClean="0"/>
                        <a:t>x</a:t>
                      </a:r>
                      <a:r>
                        <a:rPr kumimoji="1" lang="en-US" altLang="ja-JP" dirty="0" smtClean="0"/>
                        <a:t>(m)/</a:t>
                      </a:r>
                      <a:r>
                        <a:rPr kumimoji="1" lang="en-US" altLang="ja-JP" dirty="0" smtClean="0">
                          <a:latin typeface="Symbol" panose="05050102010706020507" pitchFamily="18" charset="2"/>
                        </a:rPr>
                        <a:t>b</a:t>
                      </a:r>
                      <a:r>
                        <a:rPr kumimoji="1" lang="en-US" altLang="ja-JP" baseline="-25000" dirty="0" smtClean="0"/>
                        <a:t>y </a:t>
                      </a:r>
                      <a:r>
                        <a:rPr kumimoji="1" lang="en-US" altLang="ja-JP" dirty="0" smtClean="0"/>
                        <a:t>(mm)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0.8/1.2-3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1/2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1/2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1/2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1/2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Synchro. tune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Symbol" panose="05050102010706020507" pitchFamily="18" charset="2"/>
                        </a:rPr>
                        <a:t>n</a:t>
                      </a:r>
                      <a:r>
                        <a:rPr kumimoji="1" lang="en-US" altLang="ja-JP" baseline="-25000" dirty="0" smtClean="0"/>
                        <a:t>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0.18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0.015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0.037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0.056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0.075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Bunch</a:t>
                      </a:r>
                      <a:r>
                        <a:rPr kumimoji="1" lang="en-US" altLang="ja-JP" baseline="0" dirty="0" smtClean="0"/>
                        <a:t> length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err="1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kumimoji="1" lang="en-US" altLang="ja-JP" baseline="-25000" dirty="0" err="1" smtClean="0"/>
                        <a:t>z,SR</a:t>
                      </a:r>
                      <a:r>
                        <a:rPr kumimoji="1" lang="en-US" altLang="ja-JP" baseline="0" dirty="0" smtClean="0"/>
                        <a:t>/</a:t>
                      </a:r>
                      <a:r>
                        <a:rPr kumimoji="1" lang="en-US" altLang="ja-JP" dirty="0" err="1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kumimoji="1" lang="en-US" altLang="ja-JP" baseline="-25000" dirty="0" err="1" smtClean="0"/>
                        <a:t>z,tot</a:t>
                      </a:r>
                      <a:r>
                        <a:rPr kumimoji="1" lang="en-US" altLang="ja-JP" dirty="0" smtClean="0"/>
                        <a:t>(mm)</a:t>
                      </a: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2.3/2.6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2.7/5.0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2.0/3.0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2.0/2.4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2.1/2.5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Energy spread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err="1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kumimoji="1" lang="en-US" altLang="ja-JP" baseline="-25000" dirty="0" err="1" smtClean="0">
                          <a:latin typeface="Symbol" panose="05050102010706020507" pitchFamily="18" charset="2"/>
                        </a:rPr>
                        <a:t>d</a:t>
                      </a:r>
                      <a:r>
                        <a:rPr kumimoji="1" lang="en-US" altLang="ja-JP" baseline="-25000" dirty="0" err="1" smtClean="0"/>
                        <a:t>,SR</a:t>
                      </a:r>
                      <a:r>
                        <a:rPr kumimoji="1" lang="en-US" altLang="ja-JP" baseline="0" dirty="0" smtClean="0"/>
                        <a:t>/</a:t>
                      </a:r>
                      <a:r>
                        <a:rPr kumimoji="1" lang="en-US" altLang="ja-JP" dirty="0" err="1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kumimoji="1" lang="en-US" altLang="ja-JP" baseline="-25000" dirty="0" err="1" smtClean="0">
                          <a:latin typeface="Symbol" panose="05050102010706020507" pitchFamily="18" charset="2"/>
                        </a:rPr>
                        <a:t>d</a:t>
                      </a:r>
                      <a:r>
                        <a:rPr kumimoji="1" lang="en-US" altLang="ja-JP" baseline="-25000" dirty="0" err="1" smtClean="0"/>
                        <a:t>,tot</a:t>
                      </a:r>
                      <a:r>
                        <a:rPr kumimoji="1" lang="en-US" altLang="ja-JP" dirty="0" smtClean="0"/>
                        <a:t>(10</a:t>
                      </a:r>
                      <a:r>
                        <a:rPr kumimoji="1" lang="en-US" altLang="ja-JP" baseline="30000" dirty="0" smtClean="0"/>
                        <a:t>-4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13/15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3.7/6.8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6.5/10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10/12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14/17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Crossing</a:t>
                      </a:r>
                      <a:r>
                        <a:rPr kumimoji="1" lang="en-US" altLang="ja-JP" baseline="0" dirty="0" smtClean="0"/>
                        <a:t> angle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>
                          <a:latin typeface="Symbol" panose="05050102010706020507" pitchFamily="18" charset="2"/>
                        </a:rPr>
                        <a:t>f</a:t>
                      </a:r>
                      <a:r>
                        <a:rPr kumimoji="1" lang="en-US" altLang="ja-JP" baseline="-25000" dirty="0" smtClean="0"/>
                        <a:t>c  </a:t>
                      </a:r>
                      <a:r>
                        <a:rPr kumimoji="1" lang="en-US" altLang="ja-JP" baseline="0" dirty="0" smtClean="0"/>
                        <a:t>(half angle)</a:t>
                      </a:r>
                      <a:endParaRPr kumimoji="1" lang="ja-JP" altLang="en-US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-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Piwinski</a:t>
                      </a:r>
                      <a:r>
                        <a:rPr kumimoji="1" lang="en-US" altLang="ja-JP" dirty="0" smtClean="0"/>
                        <a:t> angle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err="1" smtClean="0">
                          <a:latin typeface="Symbol" panose="05050102010706020507" pitchFamily="18" charset="2"/>
                        </a:rPr>
                        <a:t>f</a:t>
                      </a:r>
                      <a:r>
                        <a:rPr kumimoji="1" lang="en-US" altLang="ja-JP" baseline="-25000" dirty="0" err="1" smtClean="0"/>
                        <a:t>c</a:t>
                      </a:r>
                      <a:r>
                        <a:rPr kumimoji="1" lang="en-US" altLang="ja-JP" dirty="0" err="1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kumimoji="1" lang="en-US" altLang="ja-JP" baseline="-25000" dirty="0" err="1" smtClean="0"/>
                        <a:t>z,tot</a:t>
                      </a:r>
                      <a:r>
                        <a:rPr kumimoji="1" lang="en-US" altLang="ja-JP" baseline="0" dirty="0" smtClean="0"/>
                        <a:t>/</a:t>
                      </a:r>
                      <a:r>
                        <a:rPr kumimoji="1" lang="en-US" altLang="ja-JP" dirty="0" err="1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kumimoji="1" lang="en-US" altLang="ja-JP" baseline="-25000" dirty="0" err="1" smtClean="0">
                          <a:latin typeface="+mn-lt"/>
                        </a:rPr>
                        <a:t>x</a:t>
                      </a: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-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7.9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2.7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1.5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1.0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Damping time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>
                          <a:latin typeface="Symbol" panose="05050102010706020507" pitchFamily="18" charset="2"/>
                        </a:rPr>
                        <a:t>t</a:t>
                      </a:r>
                      <a:r>
                        <a:rPr kumimoji="1" lang="en-US" altLang="ja-JP" baseline="-25000" dirty="0" err="1" smtClean="0"/>
                        <a:t>z</a:t>
                      </a:r>
                      <a:r>
                        <a:rPr kumimoji="1" lang="en-US" altLang="ja-JP" dirty="0" smtClean="0"/>
                        <a:t>/T</a:t>
                      </a:r>
                      <a:r>
                        <a:rPr kumimoji="1" lang="en-US" altLang="ja-JP" baseline="-25000" dirty="0" smtClean="0"/>
                        <a:t>0</a:t>
                      </a:r>
                      <a:endParaRPr kumimoji="1" lang="ja-JP" alt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1520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25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Luminosity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L (10</a:t>
                      </a:r>
                      <a:r>
                        <a:rPr kumimoji="1" lang="en-US" altLang="ja-JP" baseline="30000" dirty="0" smtClean="0"/>
                        <a:t>34</a:t>
                      </a:r>
                      <a:r>
                        <a:rPr kumimoji="1" lang="en-US" altLang="ja-JP" dirty="0" smtClean="0"/>
                        <a:t> cm</a:t>
                      </a:r>
                      <a:r>
                        <a:rPr kumimoji="1" lang="en-US" altLang="ja-JP" baseline="30000" dirty="0" smtClean="0"/>
                        <a:t>-2</a:t>
                      </a:r>
                      <a:r>
                        <a:rPr kumimoji="1" lang="en-US" altLang="ja-JP" dirty="0" smtClean="0"/>
                        <a:t>s</a:t>
                      </a:r>
                      <a:r>
                        <a:rPr kumimoji="1" lang="en-US" altLang="ja-JP" baseline="30000" dirty="0" smtClean="0"/>
                        <a:t>-1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5.2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1.4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2238703" y="6127531"/>
            <a:ext cx="5013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Luminosity is calculated by </a:t>
            </a:r>
            <a:r>
              <a:rPr kumimoji="1" lang="en-US" altLang="ja-JP" dirty="0" err="1" smtClean="0"/>
              <a:t>w</a:t>
            </a:r>
            <a:r>
              <a:rPr lang="en-US" altLang="ja-JP" dirty="0" err="1" smtClean="0"/>
              <a:t>s</a:t>
            </a:r>
            <a:r>
              <a:rPr lang="en-US" altLang="ja-JP" dirty="0" smtClean="0"/>
              <a:t> code BBWS.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512876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82992" y="122364"/>
            <a:ext cx="8054104" cy="832495"/>
          </a:xfrm>
        </p:spPr>
        <p:txBody>
          <a:bodyPr/>
          <a:lstStyle/>
          <a:p>
            <a:r>
              <a:rPr kumimoji="1" lang="en-US" altLang="ja-JP" dirty="0" smtClean="0"/>
              <a:t>Simulation of beam-beam collision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82992" y="954859"/>
            <a:ext cx="8240221" cy="5284100"/>
          </a:xfrm>
        </p:spPr>
        <p:txBody>
          <a:bodyPr>
            <a:normAutofit lnSpcReduction="10000"/>
          </a:bodyPr>
          <a:lstStyle/>
          <a:p>
            <a:r>
              <a:rPr lang="en-US" altLang="ja-JP" dirty="0">
                <a:solidFill>
                  <a:srgbClr val="0070C0"/>
                </a:solidFill>
              </a:rPr>
              <a:t>Luminosity evaluation using simplified lattice, in which arc transformation is represented by 6x6 transfer matrix.  </a:t>
            </a:r>
            <a:r>
              <a:rPr lang="en-US" altLang="ja-JP" dirty="0" smtClean="0">
                <a:solidFill>
                  <a:srgbClr val="0070C0"/>
                </a:solidFill>
              </a:rPr>
              <a:t>Effect of lattice is discussed later.</a:t>
            </a:r>
            <a:endParaRPr lang="en-US" altLang="ja-JP" dirty="0">
              <a:solidFill>
                <a:srgbClr val="0070C0"/>
              </a:solidFill>
            </a:endParaRPr>
          </a:p>
          <a:p>
            <a:r>
              <a:rPr kumimoji="1" lang="en-US" altLang="ja-JP" dirty="0" smtClean="0">
                <a:solidFill>
                  <a:schemeClr val="bg2">
                    <a:lumMod val="75000"/>
                  </a:schemeClr>
                </a:solidFill>
              </a:rPr>
              <a:t>Weak-strong (WS) simulation</a:t>
            </a:r>
          </a:p>
          <a:p>
            <a:pPr lvl="1"/>
            <a:r>
              <a:rPr lang="en-US" altLang="ja-JP" dirty="0" smtClean="0">
                <a:solidFill>
                  <a:schemeClr val="bg2">
                    <a:lumMod val="75000"/>
                  </a:schemeClr>
                </a:solidFill>
              </a:rPr>
              <a:t>One (strong) beam is fixed charge distribution (Gaussian).</a:t>
            </a:r>
          </a:p>
          <a:p>
            <a:pPr lvl="1"/>
            <a:r>
              <a:rPr lang="en-US" altLang="ja-JP" dirty="0" smtClean="0">
                <a:solidFill>
                  <a:schemeClr val="bg2">
                    <a:lumMod val="75000"/>
                  </a:schemeClr>
                </a:solidFill>
              </a:rPr>
              <a:t>The other (weak) beam is represented by macro-particles.</a:t>
            </a:r>
            <a:endParaRPr kumimoji="1" lang="en-US" altLang="ja-JP" dirty="0" smtClean="0">
              <a:solidFill>
                <a:schemeClr val="bg2">
                  <a:lumMod val="75000"/>
                </a:schemeClr>
              </a:solidFill>
            </a:endParaRPr>
          </a:p>
          <a:p>
            <a:endParaRPr lang="en-US" altLang="ja-JP" dirty="0"/>
          </a:p>
          <a:p>
            <a:r>
              <a:rPr kumimoji="1" lang="en-US" altLang="ja-JP" dirty="0" smtClean="0"/>
              <a:t>Strong-strong (SS) simulation</a:t>
            </a:r>
          </a:p>
          <a:p>
            <a:pPr lvl="1"/>
            <a:r>
              <a:rPr lang="en-US" altLang="ja-JP" dirty="0" smtClean="0"/>
              <a:t>Two beams are represented by macro-particles.</a:t>
            </a:r>
          </a:p>
          <a:p>
            <a:pPr lvl="1"/>
            <a:r>
              <a:rPr kumimoji="1" lang="en-US" altLang="ja-JP" dirty="0" smtClean="0"/>
              <a:t>Equilibrium charge distribution </a:t>
            </a:r>
            <a:r>
              <a:rPr lang="en-US" altLang="ja-JP" dirty="0" smtClean="0"/>
              <a:t>of two beams are determined self-consistently.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Coherent instability can be treated.</a:t>
            </a:r>
          </a:p>
          <a:p>
            <a:pPr lvl="1"/>
            <a:r>
              <a:rPr kumimoji="1" lang="en-US" altLang="ja-JP" dirty="0" smtClean="0"/>
              <a:t>Noise due to statistics for macro-particle number.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The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statistical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noise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should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be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smaller than radiation excitation.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/>
              <p:cNvSpPr txBox="1"/>
              <p:nvPr/>
            </p:nvSpPr>
            <p:spPr>
              <a:xfrm>
                <a:off x="3064815" y="6182315"/>
                <a:ext cx="2201180" cy="3985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kumimoji="1" lang="en-US" altLang="ja-JP" sz="2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𝑚𝑝</m:t>
                          </m:r>
                        </m:sub>
                      </m:sSub>
                      <m:r>
                        <a:rPr kumimoji="1" lang="en-US" altLang="ja-JP" sz="240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≫</m:t>
                      </m:r>
                      <m:f>
                        <m:fPr>
                          <m:type m:val="lin"/>
                          <m:ctrlPr>
                            <a:rPr kumimoji="1" lang="en-US" altLang="ja-JP" sz="24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ja-JP" sz="24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sz="24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altLang="ja-JP" sz="24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altLang="ja-JP" sz="24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kumimoji="1" lang="en-US" altLang="ja-JP" sz="240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ja-JP" altLang="en-US" sz="240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kumimoji="1" lang="en-US" altLang="ja-JP" sz="24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kumimoji="1" lang="en-US" altLang="ja-JP" sz="24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kumimoji="1" lang="en-US" altLang="ja-JP" sz="24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1" lang="ja-JP" altLang="en-US" sz="24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4" name="テキスト ボックス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4815" y="6182315"/>
                <a:ext cx="2201180" cy="398507"/>
              </a:xfrm>
              <a:prstGeom prst="rect">
                <a:avLst/>
              </a:prstGeom>
              <a:blipFill rotWithShape="0">
                <a:blip r:embed="rId2"/>
                <a:stretch>
                  <a:fillRect l="-3047" t="-153030" r="-19945" b="-22575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8680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1"/>
            <a:ext cx="7506358" cy="1292772"/>
          </a:xfrm>
        </p:spPr>
        <p:txBody>
          <a:bodyPr>
            <a:normAutofit/>
          </a:bodyPr>
          <a:lstStyle/>
          <a:p>
            <a:r>
              <a:rPr kumimoji="1" lang="en-US" altLang="ja-JP" sz="4000" dirty="0" smtClean="0"/>
              <a:t>Strong-strong simulation using BBSS code</a:t>
            </a:r>
            <a:endParaRPr kumimoji="1" lang="ja-JP" altLang="en-US" sz="4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15310" y="1292773"/>
            <a:ext cx="8534400" cy="5307724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Arbitrary beam distribution is treated using </a:t>
            </a:r>
            <a:r>
              <a:rPr kumimoji="1" lang="en-US" altLang="ja-JP" dirty="0" smtClean="0"/>
              <a:t>Particle </a:t>
            </a:r>
            <a:r>
              <a:rPr kumimoji="1" lang="en-US" altLang="ja-JP" dirty="0" smtClean="0"/>
              <a:t>In Cell Poisson solver.</a:t>
            </a:r>
          </a:p>
          <a:p>
            <a:r>
              <a:rPr kumimoji="1" lang="en-US" altLang="ja-JP" dirty="0" smtClean="0"/>
              <a:t>Available for very flat beam, using integrated Green function.</a:t>
            </a:r>
          </a:p>
          <a:p>
            <a:r>
              <a:rPr lang="en-US" altLang="ja-JP" dirty="0"/>
              <a:t>Longitudinal slice and potential interpolation</a:t>
            </a:r>
          </a:p>
          <a:p>
            <a:r>
              <a:rPr lang="en-US" altLang="ja-JP" dirty="0" smtClean="0"/>
              <a:t>Beamstrahlung</a:t>
            </a:r>
          </a:p>
          <a:p>
            <a:r>
              <a:rPr lang="en-US" altLang="ja-JP" dirty="0" smtClean="0"/>
              <a:t>Shifted Green function for collision with large separation, collision between head of one beam and tail of the other beam.</a:t>
            </a:r>
          </a:p>
          <a:p>
            <a:endParaRPr lang="en-US" altLang="ja-JP" dirty="0"/>
          </a:p>
          <a:p>
            <a:r>
              <a:rPr lang="en-US" altLang="ja-JP" dirty="0" smtClean="0"/>
              <a:t>50x50x4(TLEP-Z) collision solving Poisson equation per beam-beam crossing.</a:t>
            </a:r>
          </a:p>
          <a:p>
            <a:endParaRPr lang="en-US" altLang="ja-JP" dirty="0" smtClean="0"/>
          </a:p>
          <a:p>
            <a:r>
              <a:rPr kumimoji="1" lang="en-US" altLang="ja-JP" dirty="0" smtClean="0"/>
              <a:t>Other choice for collision simulation: Gaussian approximation, combination of PIC and Gaussian collision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379926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/>
          </p:nvPr>
        </p:nvSpPr>
        <p:spPr>
          <a:xfrm>
            <a:off x="682762" y="166934"/>
            <a:ext cx="7358063" cy="866180"/>
          </a:xfrm>
          <a:ln/>
        </p:spPr>
        <p:txBody>
          <a:bodyPr>
            <a:normAutofit fontScale="90000"/>
          </a:bodyPr>
          <a:lstStyle/>
          <a:p>
            <a:r>
              <a:rPr lang="en-US" altLang="ja-JP" sz="4500" dirty="0" smtClean="0">
                <a:ea typeface="ＭＳ Ｐゴシック" panose="020B0600070205080204" pitchFamily="50" charset="-128"/>
              </a:rPr>
              <a:t>Shifted Green function</a:t>
            </a:r>
            <a:br>
              <a:rPr lang="en-US" altLang="ja-JP" sz="4500" dirty="0" smtClean="0">
                <a:ea typeface="ＭＳ Ｐゴシック" panose="020B0600070205080204" pitchFamily="50" charset="-128"/>
              </a:rPr>
            </a:br>
            <a:r>
              <a:rPr lang="en-US" altLang="ja-JP" sz="4500" dirty="0" smtClean="0">
                <a:ea typeface="ＭＳ Ｐゴシック" panose="020B0600070205080204" pitchFamily="50" charset="-128"/>
              </a:rPr>
              <a:t>Beam </a:t>
            </a:r>
            <a:r>
              <a:rPr lang="en-US" altLang="ja-JP" sz="4500" dirty="0">
                <a:ea typeface="ＭＳ Ｐゴシック" panose="020B0600070205080204" pitchFamily="50" charset="-128"/>
              </a:rPr>
              <a:t>distribution and potential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92969" y="5554265"/>
            <a:ext cx="7358063" cy="410766"/>
          </a:xfrm>
          <a:ln/>
        </p:spPr>
        <p:txBody>
          <a:bodyPr>
            <a:normAutofit fontScale="92500" lnSpcReduction="10000"/>
          </a:bodyPr>
          <a:lstStyle/>
          <a:p>
            <a:pPr marL="625056"/>
            <a:endParaRPr lang="en-US" altLang="ja-JP">
              <a:ea typeface="ＭＳ Ｐゴシック" panose="020B0600070205080204" pitchFamily="50" charset="-128"/>
            </a:endParaRPr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622" y="3756340"/>
            <a:ext cx="3527227" cy="2431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7017" y="3429486"/>
            <a:ext cx="4250531" cy="2966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9" name="Oval 5"/>
          <p:cNvSpPr>
            <a:spLocks/>
          </p:cNvSpPr>
          <p:nvPr/>
        </p:nvSpPr>
        <p:spPr bwMode="auto">
          <a:xfrm rot="1800000">
            <a:off x="3415815" y="2299966"/>
            <a:ext cx="3902273" cy="241102"/>
          </a:xfrm>
          <a:prstGeom prst="ellipse">
            <a:avLst/>
          </a:prstGeom>
          <a:solidFill>
            <a:srgbClr val="FF0000"/>
          </a:solidFill>
          <a:ln w="127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 sz="1266"/>
          </a:p>
        </p:txBody>
      </p:sp>
      <p:sp>
        <p:nvSpPr>
          <p:cNvPr id="31750" name="Oval 6"/>
          <p:cNvSpPr>
            <a:spLocks/>
          </p:cNvSpPr>
          <p:nvPr/>
        </p:nvSpPr>
        <p:spPr bwMode="auto">
          <a:xfrm rot="-1800000">
            <a:off x="3343261" y="2297733"/>
            <a:ext cx="3455789" cy="205383"/>
          </a:xfrm>
          <a:prstGeom prst="ellipse">
            <a:avLst/>
          </a:prstGeom>
          <a:solidFill>
            <a:srgbClr val="0000FF"/>
          </a:solidFill>
          <a:ln w="12700" cap="flat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 sz="1266"/>
          </a:p>
        </p:txBody>
      </p:sp>
      <p:sp>
        <p:nvSpPr>
          <p:cNvPr id="31751" name="Line 7"/>
          <p:cNvSpPr>
            <a:spLocks noChangeShapeType="1"/>
          </p:cNvSpPr>
          <p:nvPr/>
        </p:nvSpPr>
        <p:spPr bwMode="auto">
          <a:xfrm>
            <a:off x="1751544" y="2302198"/>
            <a:ext cx="2509242" cy="7813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ja-JP" altLang="en-US" sz="1266"/>
          </a:p>
        </p:txBody>
      </p:sp>
      <p:sp>
        <p:nvSpPr>
          <p:cNvPr id="31752" name="Line 8"/>
          <p:cNvSpPr>
            <a:spLocks noChangeShapeType="1"/>
          </p:cNvSpPr>
          <p:nvPr/>
        </p:nvSpPr>
        <p:spPr bwMode="auto">
          <a:xfrm rot="10800000" flipH="1">
            <a:off x="1769403" y="1336676"/>
            <a:ext cx="1117" cy="991195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ja-JP" altLang="en-US" sz="1266"/>
          </a:p>
        </p:txBody>
      </p:sp>
      <p:sp>
        <p:nvSpPr>
          <p:cNvPr id="31753" name="Rectangle 9"/>
          <p:cNvSpPr>
            <a:spLocks/>
          </p:cNvSpPr>
          <p:nvPr/>
        </p:nvSpPr>
        <p:spPr bwMode="auto">
          <a:xfrm>
            <a:off x="1430075" y="1524199"/>
            <a:ext cx="571500" cy="410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40" bIns="0"/>
          <a:lstStyle>
            <a:lvl1pPr marL="57150"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>
              <a:spcBef>
                <a:spcPts val="1406"/>
              </a:spcBef>
            </a:pPr>
            <a:r>
              <a:rPr lang="en-US" altLang="ja-JP" sz="2391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x</a:t>
            </a:r>
          </a:p>
        </p:txBody>
      </p:sp>
      <p:sp>
        <p:nvSpPr>
          <p:cNvPr id="31754" name="Rectangle 10"/>
          <p:cNvSpPr>
            <a:spLocks/>
          </p:cNvSpPr>
          <p:nvPr/>
        </p:nvSpPr>
        <p:spPr bwMode="auto">
          <a:xfrm>
            <a:off x="2340903" y="1872456"/>
            <a:ext cx="571500" cy="410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40" bIns="0"/>
          <a:lstStyle>
            <a:lvl1pPr marL="57150"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>
              <a:spcBef>
                <a:spcPts val="1406"/>
              </a:spcBef>
            </a:pPr>
            <a:r>
              <a:rPr lang="en-US" altLang="ja-JP" sz="2391"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s</a:t>
            </a:r>
          </a:p>
        </p:txBody>
      </p:sp>
      <p:sp>
        <p:nvSpPr>
          <p:cNvPr id="31755" name="Line 11"/>
          <p:cNvSpPr>
            <a:spLocks noChangeShapeType="1"/>
          </p:cNvSpPr>
          <p:nvPr/>
        </p:nvSpPr>
        <p:spPr bwMode="auto">
          <a:xfrm flipH="1">
            <a:off x="5582380" y="2899370"/>
            <a:ext cx="1224484" cy="1117"/>
          </a:xfrm>
          <a:prstGeom prst="line">
            <a:avLst/>
          </a:prstGeom>
          <a:noFill/>
          <a:ln w="63500" cap="flat">
            <a:solidFill>
              <a:srgbClr val="FF9900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ja-JP" altLang="en-US" sz="1266"/>
          </a:p>
        </p:txBody>
      </p:sp>
      <p:sp>
        <p:nvSpPr>
          <p:cNvPr id="31756" name="Line 12"/>
          <p:cNvSpPr>
            <a:spLocks noChangeShapeType="1"/>
          </p:cNvSpPr>
          <p:nvPr/>
        </p:nvSpPr>
        <p:spPr bwMode="auto">
          <a:xfrm>
            <a:off x="3537481" y="2899370"/>
            <a:ext cx="1367359" cy="1117"/>
          </a:xfrm>
          <a:prstGeom prst="line">
            <a:avLst/>
          </a:prstGeom>
          <a:noFill/>
          <a:ln w="63500" cap="flat">
            <a:solidFill>
              <a:srgbClr val="33CCCC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ja-JP" altLang="en-US" sz="1266"/>
          </a:p>
        </p:txBody>
      </p:sp>
      <p:sp>
        <p:nvSpPr>
          <p:cNvPr id="31757" name="Rectangle 13"/>
          <p:cNvSpPr>
            <a:spLocks/>
          </p:cNvSpPr>
          <p:nvPr/>
        </p:nvSpPr>
        <p:spPr bwMode="auto">
          <a:xfrm>
            <a:off x="7116961" y="1366242"/>
            <a:ext cx="2232422" cy="562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40" bIns="0"/>
          <a:lstStyle>
            <a:lvl1pPr marL="57150"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r>
              <a:rPr lang="en-US" altLang="ja-JP" sz="1687">
                <a:solidFill>
                  <a:srgbClr val="497B0C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  <a:sym typeface="Arial" panose="020B0604020202020204" pitchFamily="34" charset="0"/>
              </a:rPr>
              <a:t>Neglect parallel translation to x </a:t>
            </a:r>
          </a:p>
        </p:txBody>
      </p:sp>
      <p:sp>
        <p:nvSpPr>
          <p:cNvPr id="31758" name="Rectangle 14"/>
          <p:cNvSpPr>
            <a:spLocks/>
          </p:cNvSpPr>
          <p:nvPr/>
        </p:nvSpPr>
        <p:spPr bwMode="auto">
          <a:xfrm>
            <a:off x="3894669" y="1327745"/>
            <a:ext cx="80367" cy="1955602"/>
          </a:xfrm>
          <a:prstGeom prst="rect">
            <a:avLst/>
          </a:prstGeom>
          <a:solidFill>
            <a:srgbClr val="FF0DFC"/>
          </a:solidFill>
          <a:ln w="25400" cap="flat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ja-JP" altLang="en-US" sz="1266"/>
          </a:p>
        </p:txBody>
      </p:sp>
      <p:sp>
        <p:nvSpPr>
          <p:cNvPr id="31759" name="Rectangle 15"/>
          <p:cNvSpPr>
            <a:spLocks/>
          </p:cNvSpPr>
          <p:nvPr/>
        </p:nvSpPr>
        <p:spPr bwMode="auto">
          <a:xfrm>
            <a:off x="7353468" y="2134692"/>
            <a:ext cx="1173398" cy="454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ctr"/>
            <a:r>
              <a:rPr lang="en-US" altLang="ja-JP" sz="2953">
                <a:ea typeface="ＭＳ Ｐゴシック" panose="020B0600070205080204" pitchFamily="50" charset="-128"/>
              </a:rPr>
              <a:t>σ</a:t>
            </a:r>
            <a:r>
              <a:rPr lang="en-US" altLang="ja-JP" sz="2953" baseline="-6000">
                <a:ea typeface="ＭＳ Ｐゴシック" panose="020B0600070205080204" pitchFamily="50" charset="-128"/>
              </a:rPr>
              <a:t>z+</a:t>
            </a:r>
            <a:r>
              <a:rPr lang="en-US" altLang="ja-JP" sz="2953">
                <a:ea typeface="ＭＳ Ｐゴシック" panose="020B0600070205080204" pitchFamily="50" charset="-128"/>
              </a:rPr>
              <a:t>&gt;σ</a:t>
            </a:r>
            <a:r>
              <a:rPr lang="en-US" altLang="ja-JP" sz="2953" baseline="-6000">
                <a:ea typeface="ＭＳ Ｐゴシック" panose="020B0600070205080204" pitchFamily="50" charset="-128"/>
              </a:rPr>
              <a:t>z-</a:t>
            </a:r>
          </a:p>
        </p:txBody>
      </p:sp>
      <p:sp>
        <p:nvSpPr>
          <p:cNvPr id="31760" name="Rectangle 16"/>
          <p:cNvSpPr>
            <a:spLocks/>
          </p:cNvSpPr>
          <p:nvPr/>
        </p:nvSpPr>
        <p:spPr bwMode="auto">
          <a:xfrm>
            <a:off x="601607" y="4891014"/>
            <a:ext cx="2532746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ctr"/>
            <a:r>
              <a:rPr lang="en-US" altLang="ja-JP" sz="4500" dirty="0">
                <a:solidFill>
                  <a:srgbClr val="EF6F0C"/>
                </a:solidFill>
                <a:ea typeface="ＭＳ Ｐゴシック" panose="020B0600070205080204" pitchFamily="50" charset="-128"/>
              </a:rPr>
              <a:t>2nd x 2nd</a:t>
            </a:r>
          </a:p>
        </p:txBody>
      </p:sp>
      <p:sp>
        <p:nvSpPr>
          <p:cNvPr id="31761" name="Rectangle 17"/>
          <p:cNvSpPr>
            <a:spLocks/>
          </p:cNvSpPr>
          <p:nvPr/>
        </p:nvSpPr>
        <p:spPr bwMode="auto">
          <a:xfrm>
            <a:off x="4797568" y="5024513"/>
            <a:ext cx="3013647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ctr"/>
            <a:r>
              <a:rPr lang="en-US" altLang="ja-JP" sz="4500" dirty="0">
                <a:solidFill>
                  <a:srgbClr val="EF6F0C"/>
                </a:solidFill>
                <a:ea typeface="ＭＳ Ｐゴシック" panose="020B0600070205080204" pitchFamily="50" charset="-128"/>
              </a:rPr>
              <a:t>2nd x 199th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892969" y="2743200"/>
            <a:ext cx="20194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err="1" smtClean="0">
                <a:solidFill>
                  <a:srgbClr val="00B050"/>
                </a:solidFill>
              </a:rPr>
              <a:t>SuperKEKB</a:t>
            </a:r>
            <a:r>
              <a:rPr kumimoji="1" lang="en-US" altLang="ja-JP" sz="2400" dirty="0" smtClean="0">
                <a:solidFill>
                  <a:srgbClr val="00B050"/>
                </a:solidFill>
              </a:rPr>
              <a:t> 200 slices</a:t>
            </a:r>
            <a:endParaRPr kumimoji="1" lang="ja-JP" altLang="en-US" sz="2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482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69991"/>
          </a:xfrm>
        </p:spPr>
        <p:txBody>
          <a:bodyPr/>
          <a:lstStyle/>
          <a:p>
            <a:r>
              <a:rPr kumimoji="1" lang="en-US" altLang="ja-JP" dirty="0" smtClean="0"/>
              <a:t>TLEP-t (strong-strong sim.)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43345" y="1268275"/>
            <a:ext cx="5082764" cy="5053627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Evolution of </a:t>
            </a:r>
            <a:r>
              <a:rPr kumimoji="1" lang="en-US" altLang="ja-JP" dirty="0" err="1" smtClean="0"/>
              <a:t>Lum</a:t>
            </a:r>
            <a:r>
              <a:rPr kumimoji="1" lang="en-US" altLang="ja-JP" dirty="0" smtClean="0"/>
              <a:t> and beam sizes, </a:t>
            </a:r>
            <a:r>
              <a:rPr kumimoji="1" lang="en-US" altLang="ja-JP" dirty="0" err="1" smtClean="0">
                <a:latin typeface="Symbol" panose="05050102010706020507" pitchFamily="18" charset="2"/>
              </a:rPr>
              <a:t>s</a:t>
            </a:r>
            <a:r>
              <a:rPr kumimoji="1" lang="en-US" altLang="ja-JP" baseline="-25000" dirty="0" err="1" smtClean="0"/>
              <a:t>y</a:t>
            </a:r>
            <a:r>
              <a:rPr kumimoji="1" lang="en-US" altLang="ja-JP" dirty="0" smtClean="0"/>
              <a:t>, </a:t>
            </a:r>
            <a:r>
              <a:rPr kumimoji="1" lang="en-US" altLang="ja-JP" dirty="0" err="1" smtClean="0">
                <a:latin typeface="Symbol" panose="05050102010706020507" pitchFamily="18" charset="2"/>
              </a:rPr>
              <a:t>s</a:t>
            </a:r>
            <a:r>
              <a:rPr lang="en-US" altLang="ja-JP" baseline="-25000" dirty="0" err="1"/>
              <a:t>z</a:t>
            </a:r>
            <a:r>
              <a:rPr kumimoji="1" lang="en-US" altLang="ja-JP" dirty="0" smtClean="0"/>
              <a:t>.</a:t>
            </a:r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r>
              <a:rPr lang="en-US" altLang="ja-JP" dirty="0" smtClean="0"/>
              <a:t>No</a:t>
            </a:r>
            <a:r>
              <a:rPr lang="ja-JP" altLang="en-US" dirty="0"/>
              <a:t> </a:t>
            </a:r>
            <a:r>
              <a:rPr lang="en-US" altLang="ja-JP" dirty="0" smtClean="0"/>
              <a:t>oscillation in &lt;</a:t>
            </a:r>
            <a:r>
              <a:rPr lang="en-US" altLang="ja-JP" dirty="0" err="1" smtClean="0"/>
              <a:t>xz</a:t>
            </a:r>
            <a:r>
              <a:rPr lang="en-US" altLang="ja-JP" dirty="0" smtClean="0"/>
              <a:t>&gt;. Dynamic &lt;</a:t>
            </a:r>
            <a:r>
              <a:rPr lang="en-US" altLang="ja-JP" dirty="0" err="1" smtClean="0"/>
              <a:t>xz</a:t>
            </a:r>
            <a:r>
              <a:rPr lang="en-US" altLang="ja-JP" dirty="0" smtClean="0"/>
              <a:t>&gt; due </a:t>
            </a:r>
            <a:r>
              <a:rPr lang="en-US" altLang="ja-JP" smtClean="0"/>
              <a:t>to BB is </a:t>
            </a:r>
            <a:r>
              <a:rPr lang="en-US" altLang="ja-JP" dirty="0" smtClean="0"/>
              <a:t>seen.</a:t>
            </a:r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865" y="2061187"/>
            <a:ext cx="3059756" cy="2141829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7844" y="2003809"/>
            <a:ext cx="2951499" cy="2066049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6109" y="4203016"/>
            <a:ext cx="3026982" cy="2118887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616" y="5104600"/>
            <a:ext cx="2286000" cy="1600200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5363260" y="2871758"/>
            <a:ext cx="22860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/>
              <a:t>Cases with current </a:t>
            </a:r>
            <a:r>
              <a:rPr lang="en-US" altLang="ja-JP" dirty="0" err="1"/>
              <a:t>ambalance</a:t>
            </a:r>
            <a:r>
              <a:rPr lang="en-US" altLang="ja-JP" dirty="0"/>
              <a:t> were plotted.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02947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86609" y="186451"/>
            <a:ext cx="7886700" cy="843564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TLEP-H (strong-strong simulation)</a:t>
            </a:r>
            <a:endParaRPr kumimoji="1" lang="ja-JP" altLang="en-US" dirty="0"/>
          </a:p>
        </p:txBody>
      </p:sp>
      <p:sp>
        <p:nvSpPr>
          <p:cNvPr id="7" name="コンテンツ プレースホルダー 2"/>
          <p:cNvSpPr txBox="1">
            <a:spLocks/>
          </p:cNvSpPr>
          <p:nvPr/>
        </p:nvSpPr>
        <p:spPr>
          <a:xfrm>
            <a:off x="513037" y="945932"/>
            <a:ext cx="8227689" cy="5053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smtClean="0"/>
              <a:t>Evolution of </a:t>
            </a:r>
            <a:r>
              <a:rPr lang="en-US" altLang="ja-JP" dirty="0" err="1" smtClean="0"/>
              <a:t>Lum</a:t>
            </a:r>
            <a:r>
              <a:rPr lang="en-US" altLang="ja-JP" dirty="0" smtClean="0"/>
              <a:t> and beam sizes, </a:t>
            </a:r>
            <a:r>
              <a:rPr lang="en-US" altLang="ja-JP" dirty="0" err="1" smtClean="0">
                <a:latin typeface="Symbol" panose="05050102010706020507" pitchFamily="18" charset="2"/>
              </a:rPr>
              <a:t>s</a:t>
            </a:r>
            <a:r>
              <a:rPr lang="en-US" altLang="ja-JP" baseline="-25000" dirty="0" err="1" smtClean="0"/>
              <a:t>y</a:t>
            </a:r>
            <a:r>
              <a:rPr lang="en-US" altLang="ja-JP" dirty="0" smtClean="0"/>
              <a:t>, </a:t>
            </a:r>
            <a:r>
              <a:rPr lang="en-US" altLang="ja-JP" dirty="0" err="1" smtClean="0">
                <a:latin typeface="Symbol" panose="05050102010706020507" pitchFamily="18" charset="2"/>
              </a:rPr>
              <a:t>s</a:t>
            </a:r>
            <a:r>
              <a:rPr lang="en-US" altLang="ja-JP" baseline="-25000" dirty="0" err="1" smtClean="0"/>
              <a:t>z</a:t>
            </a:r>
            <a:r>
              <a:rPr lang="en-US" altLang="ja-JP" dirty="0" smtClean="0"/>
              <a:t>.</a:t>
            </a:r>
          </a:p>
          <a:p>
            <a:r>
              <a:rPr lang="en-US" altLang="ja-JP" dirty="0" smtClean="0"/>
              <a:t>Fluctuations in  </a:t>
            </a:r>
            <a:r>
              <a:rPr lang="en-US" altLang="ja-JP" dirty="0" err="1" smtClean="0"/>
              <a:t>Lum</a:t>
            </a:r>
            <a:r>
              <a:rPr lang="en-US" altLang="ja-JP" dirty="0" smtClean="0"/>
              <a:t>. and beam sizes are seen.</a:t>
            </a:r>
          </a:p>
          <a:p>
            <a:r>
              <a:rPr lang="en-US" altLang="ja-JP" dirty="0" smtClean="0"/>
              <a:t>Fluctuation of &lt;</a:t>
            </a:r>
            <a:r>
              <a:rPr lang="en-US" altLang="ja-JP" dirty="0" err="1" smtClean="0"/>
              <a:t>xz</a:t>
            </a:r>
            <a:r>
              <a:rPr lang="en-US" altLang="ja-JP" dirty="0" smtClean="0"/>
              <a:t>&gt; is the origin.</a:t>
            </a:r>
          </a:p>
          <a:p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 smtClean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8058" y="2430659"/>
            <a:ext cx="3265145" cy="2285602"/>
          </a:xfrm>
          <a:prstGeom prst="rect">
            <a:avLst/>
          </a:prstGeom>
        </p:spPr>
      </p:pic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401" y="4716261"/>
            <a:ext cx="2596986" cy="1817890"/>
          </a:xfr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779" y="4716262"/>
            <a:ext cx="2411552" cy="1688086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0588" y="2345836"/>
            <a:ext cx="3255308" cy="2278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4985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02064"/>
            <a:ext cx="7886700" cy="812033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Coherent motion in &lt;</a:t>
            </a:r>
            <a:r>
              <a:rPr kumimoji="1" lang="en-US" altLang="ja-JP" dirty="0" err="1" smtClean="0"/>
              <a:t>xz</a:t>
            </a:r>
            <a:r>
              <a:rPr kumimoji="1" lang="en-US" altLang="ja-JP" dirty="0" smtClean="0"/>
              <a:t>&gt; at tune      (</a:t>
            </a:r>
            <a:r>
              <a:rPr kumimoji="1" lang="en-US" altLang="ja-JP" dirty="0" err="1" smtClean="0">
                <a:latin typeface="Symbol" panose="05050102010706020507" pitchFamily="18" charset="2"/>
              </a:rPr>
              <a:t>n</a:t>
            </a:r>
            <a:r>
              <a:rPr kumimoji="1" lang="en-US" altLang="ja-JP" baseline="-25000" dirty="0" err="1" smtClean="0"/>
              <a:t>x</a:t>
            </a:r>
            <a:r>
              <a:rPr lang="en-US" altLang="ja-JP" dirty="0"/>
              <a:t>, </a:t>
            </a:r>
            <a:r>
              <a:rPr lang="en-US" altLang="ja-JP" dirty="0" err="1">
                <a:latin typeface="Symbol" panose="05050102010706020507" pitchFamily="18" charset="2"/>
              </a:rPr>
              <a:t>n</a:t>
            </a:r>
            <a:r>
              <a:rPr lang="en-US" altLang="ja-JP" baseline="-25000" dirty="0" err="1" smtClean="0"/>
              <a:t>y</a:t>
            </a:r>
            <a:r>
              <a:rPr kumimoji="1" lang="en-US" altLang="ja-JP" dirty="0" smtClean="0"/>
              <a:t>)=(0.54,0.61)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6913" y="1418897"/>
            <a:ext cx="8231570" cy="5339255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 smtClean="0"/>
              <a:t>&lt;</a:t>
            </a:r>
            <a:r>
              <a:rPr kumimoji="1" lang="en-US" altLang="ja-JP" dirty="0" err="1" smtClean="0"/>
              <a:t>xz</a:t>
            </a:r>
            <a:r>
              <a:rPr kumimoji="1" lang="en-US" altLang="ja-JP" dirty="0" smtClean="0"/>
              <a:t>&gt; oscillate in-phase (</a:t>
            </a:r>
            <a:r>
              <a:rPr kumimoji="1" lang="en-US" altLang="ja-JP" dirty="0" smtClean="0">
                <a:latin typeface="Symbol" panose="05050102010706020507" pitchFamily="18" charset="2"/>
              </a:rPr>
              <a:t>s(</a:t>
            </a:r>
            <a:r>
              <a:rPr kumimoji="1" lang="en-US" altLang="ja-JP" dirty="0" err="1" smtClean="0"/>
              <a:t>xz</a:t>
            </a:r>
            <a:r>
              <a:rPr kumimoji="1" lang="en-US" altLang="ja-JP" dirty="0" smtClean="0"/>
              <a:t>) mode) for e</a:t>
            </a:r>
            <a:r>
              <a:rPr kumimoji="1" lang="en-US" altLang="ja-JP" baseline="30000" dirty="0" smtClean="0"/>
              <a:t>-</a:t>
            </a:r>
            <a:r>
              <a:rPr kumimoji="1" lang="en-US" altLang="ja-JP" dirty="0" smtClean="0"/>
              <a:t> and e</a:t>
            </a:r>
            <a:r>
              <a:rPr kumimoji="1" lang="en-US" altLang="ja-JP" baseline="30000" dirty="0" smtClean="0"/>
              <a:t>+</a:t>
            </a:r>
            <a:r>
              <a:rPr kumimoji="1" lang="en-US" altLang="ja-JP" dirty="0" smtClean="0"/>
              <a:t> beam.</a:t>
            </a:r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en-US" altLang="ja-JP" dirty="0" smtClean="0"/>
              <a:t>Luminosity degradation is not very strong in H, but the motion is bad sign. </a:t>
            </a:r>
            <a:endParaRPr kumimoji="1" lang="en-US" altLang="ja-JP" dirty="0" smtClean="0"/>
          </a:p>
          <a:p>
            <a:r>
              <a:rPr lang="en-US" altLang="ja-JP" dirty="0" smtClean="0"/>
              <a:t>Gaussian </a:t>
            </a:r>
            <a:r>
              <a:rPr lang="en-US" altLang="ja-JP" dirty="0"/>
              <a:t>strong-strong gave similar results.</a:t>
            </a:r>
            <a:endParaRPr lang="ja-JP" altLang="en-US" dirty="0"/>
          </a:p>
          <a:p>
            <a:endParaRPr kumimoji="1" lang="ja-JP" altLang="en-US" dirty="0"/>
          </a:p>
        </p:txBody>
      </p:sp>
      <p:sp>
        <p:nvSpPr>
          <p:cNvPr id="4" name="円/楕円 3"/>
          <p:cNvSpPr/>
          <p:nvPr/>
        </p:nvSpPr>
        <p:spPr>
          <a:xfrm rot="20853755">
            <a:off x="1114096" y="2734195"/>
            <a:ext cx="2617076" cy="29429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円/楕円 4"/>
          <p:cNvSpPr/>
          <p:nvPr/>
        </p:nvSpPr>
        <p:spPr>
          <a:xfrm rot="836031">
            <a:off x="4724887" y="2739550"/>
            <a:ext cx="2617076" cy="29429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矢印コネクタ 6"/>
          <p:cNvCxnSpPr/>
          <p:nvPr/>
        </p:nvCxnSpPr>
        <p:spPr>
          <a:xfrm>
            <a:off x="2974427" y="3060016"/>
            <a:ext cx="851338" cy="10510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/>
          <p:cNvCxnSpPr/>
          <p:nvPr/>
        </p:nvCxnSpPr>
        <p:spPr>
          <a:xfrm flipH="1">
            <a:off x="4727958" y="3070526"/>
            <a:ext cx="774206" cy="0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円/楕円 9"/>
          <p:cNvSpPr/>
          <p:nvPr/>
        </p:nvSpPr>
        <p:spPr>
          <a:xfrm rot="19491073">
            <a:off x="1281082" y="4220691"/>
            <a:ext cx="2617076" cy="29429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/>
        </p:nvSpPr>
        <p:spPr>
          <a:xfrm rot="2155959">
            <a:off x="4742635" y="4208634"/>
            <a:ext cx="2617076" cy="29429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" name="直線矢印コネクタ 11"/>
          <p:cNvCxnSpPr/>
          <p:nvPr/>
        </p:nvCxnSpPr>
        <p:spPr>
          <a:xfrm flipV="1">
            <a:off x="2727851" y="4504867"/>
            <a:ext cx="786130" cy="21712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H="1">
            <a:off x="4834684" y="4541210"/>
            <a:ext cx="800112" cy="0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 flipV="1">
            <a:off x="4931804" y="2091858"/>
            <a:ext cx="98358" cy="395143"/>
          </a:xfrm>
          <a:prstGeom prst="straightConnector1">
            <a:avLst/>
          </a:prstGeom>
          <a:ln w="762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 flipH="1">
            <a:off x="6957847" y="3306857"/>
            <a:ext cx="102302" cy="374675"/>
          </a:xfrm>
          <a:prstGeom prst="straightConnector1">
            <a:avLst/>
          </a:prstGeom>
          <a:ln w="762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/>
          <p:nvPr/>
        </p:nvCxnSpPr>
        <p:spPr>
          <a:xfrm flipH="1" flipV="1">
            <a:off x="3400096" y="2091858"/>
            <a:ext cx="113885" cy="428110"/>
          </a:xfrm>
          <a:prstGeom prst="straightConnector1">
            <a:avLst/>
          </a:prstGeom>
          <a:ln w="762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/>
          <p:cNvCxnSpPr/>
          <p:nvPr/>
        </p:nvCxnSpPr>
        <p:spPr>
          <a:xfrm>
            <a:off x="1249002" y="3217797"/>
            <a:ext cx="64790" cy="390977"/>
          </a:xfrm>
          <a:prstGeom prst="straightConnector1">
            <a:avLst/>
          </a:prstGeom>
          <a:ln w="762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08641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3290</TotalTime>
  <Words>1537</Words>
  <Application>Microsoft Office PowerPoint</Application>
  <PresentationFormat>画面に合わせる (4:3)</PresentationFormat>
  <Paragraphs>408</Paragraphs>
  <Slides>28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28</vt:i4>
      </vt:variant>
    </vt:vector>
  </HeadingPairs>
  <TitlesOfParts>
    <vt:vector size="36" baseType="lpstr">
      <vt:lpstr>Gill Sans</vt:lpstr>
      <vt:lpstr>ＭＳ Ｐゴシック</vt:lpstr>
      <vt:lpstr>Arial</vt:lpstr>
      <vt:lpstr>Calibri</vt:lpstr>
      <vt:lpstr>Calibri Light</vt:lpstr>
      <vt:lpstr>Cambria Math</vt:lpstr>
      <vt:lpstr>Symbol</vt:lpstr>
      <vt:lpstr>Office テーマ</vt:lpstr>
      <vt:lpstr>Beam-beam and electron cloud effects in FCC-ee </vt:lpstr>
      <vt:lpstr>Introduction</vt:lpstr>
      <vt:lpstr>Parameters for FCC-ee’s; CEPC and TLEP</vt:lpstr>
      <vt:lpstr>Simulation of beam-beam collision</vt:lpstr>
      <vt:lpstr>Strong-strong simulation using BBSS code</vt:lpstr>
      <vt:lpstr>Shifted Green function Beam distribution and potential</vt:lpstr>
      <vt:lpstr>TLEP-t (strong-strong sim.)</vt:lpstr>
      <vt:lpstr>TLEP-H (strong-strong simulation)</vt:lpstr>
      <vt:lpstr>Coherent motion in &lt;xz&gt; at tune      (nx, ny)=(0.54,0.61)</vt:lpstr>
      <vt:lpstr>Coherent motion in &lt;x&gt; at tune        (nx, ny)=(0.51,0.57)</vt:lpstr>
      <vt:lpstr>Trials with several tune operating points</vt:lpstr>
      <vt:lpstr>TLEP-Z (strong-strong sim.)</vt:lpstr>
      <vt:lpstr>Summary for beam-beam studies using strong-strong simulation</vt:lpstr>
      <vt:lpstr>Electron cloud effects in FCC-ee</vt:lpstr>
      <vt:lpstr>Synchrotron radiation</vt:lpstr>
      <vt:lpstr>Simulation of electron cloud build up in TLEP</vt:lpstr>
      <vt:lpstr>CEPC electron cloud build-up for partial double ring scheme</vt:lpstr>
      <vt:lpstr>Electron cloud effects in FCC-ee</vt:lpstr>
      <vt:lpstr>Parameters related to EC instabilitiy</vt:lpstr>
      <vt:lpstr>Simulation for TLEP-Z</vt:lpstr>
      <vt:lpstr>Ion instability in FCC-ee (TLEP-Z)</vt:lpstr>
      <vt:lpstr>Simulation results for P=10-8 Pa</vt:lpstr>
      <vt:lpstr>Coupled bunch instability observed in SuperKEKB</vt:lpstr>
      <vt:lpstr>Mode analysis (Tobiyama)</vt:lpstr>
      <vt:lpstr>Growth and mode change slightly day-by-day</vt:lpstr>
      <vt:lpstr>Summary</vt:lpstr>
      <vt:lpstr>Thank you for your attention</vt:lpstr>
      <vt:lpstr>Schematic view of the simulation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大見和史</dc:creator>
  <cp:lastModifiedBy>大見和史</cp:lastModifiedBy>
  <cp:revision>210</cp:revision>
  <dcterms:created xsi:type="dcterms:W3CDTF">2016-01-12T07:02:42Z</dcterms:created>
  <dcterms:modified xsi:type="dcterms:W3CDTF">2016-04-13T04:23:53Z</dcterms:modified>
</cp:coreProperties>
</file>