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64" r:id="rId2"/>
    <p:sldId id="286" r:id="rId3"/>
    <p:sldId id="287" r:id="rId4"/>
    <p:sldId id="279" r:id="rId5"/>
    <p:sldId id="272" r:id="rId6"/>
    <p:sldId id="273" r:id="rId7"/>
    <p:sldId id="260" r:id="rId8"/>
    <p:sldId id="275" r:id="rId9"/>
    <p:sldId id="289" r:id="rId10"/>
    <p:sldId id="283" r:id="rId11"/>
    <p:sldId id="282" r:id="rId12"/>
    <p:sldId id="291" r:id="rId13"/>
    <p:sldId id="292" r:id="rId14"/>
    <p:sldId id="288" r:id="rId15"/>
    <p:sldId id="257" r:id="rId16"/>
    <p:sldId id="294" r:id="rId17"/>
    <p:sldId id="295" r:id="rId18"/>
    <p:sldId id="262" r:id="rId19"/>
    <p:sldId id="271" r:id="rId20"/>
    <p:sldId id="29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3" d="100"/>
          <a:sy n="63" d="100"/>
        </p:scale>
        <p:origin x="-768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27B21-E0B8-D440-AE5D-BC635068C20F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C4F4D-9C5A-4B4F-8BF7-0AF514F75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54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15F91C-2C92-9440-BC6C-8094DEB651BE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5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15F91C-2C92-9440-BC6C-8094DEB651BE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6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90243-0B4D-5045-A494-200C4BC0591F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18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15F91C-2C92-9440-BC6C-8094DEB651BE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19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6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7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11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1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80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7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1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39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59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AC9A3-0271-624F-A22B-49C65299ACF0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4C0EC-E3D7-0543-A2EE-7FE53C12B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7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4681" y="2928498"/>
            <a:ext cx="8172188" cy="1371798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T.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Pieloni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Barranco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X.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Buffat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P. Jorge, W, Herr, D. Schulte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Laboratory of Particle Accelerator Physics, EPFL 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CERN/Beam-Beam teams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 descr="epf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200" y="0"/>
            <a:ext cx="3098800" cy="1524000"/>
          </a:xfrm>
          <a:prstGeom prst="rect">
            <a:avLst/>
          </a:prstGeom>
        </p:spPr>
      </p:pic>
      <p:pic>
        <p:nvPicPr>
          <p:cNvPr id="5" name="Picture 4" descr="FCC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2920" cy="16086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7969" y="6151767"/>
            <a:ext cx="2903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FCC week Workshop</a:t>
            </a:r>
            <a:endParaRPr lang="en-US" b="1" dirty="0" smtClean="0"/>
          </a:p>
          <a:p>
            <a:r>
              <a:rPr lang="en-US" b="1" dirty="0" smtClean="0"/>
              <a:t>11-15 April 2016 </a:t>
            </a:r>
            <a:r>
              <a:rPr lang="tr-TR" b="1" dirty="0" smtClean="0"/>
              <a:t>Rome, </a:t>
            </a:r>
            <a:r>
              <a:rPr lang="tr-TR" b="1" dirty="0" err="1" smtClean="0"/>
              <a:t>Italy</a:t>
            </a:r>
            <a:endParaRPr lang="en-US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161527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Beam-Beam Study strategy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2055" y="4956824"/>
            <a:ext cx="56080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595959"/>
                </a:solidFill>
              </a:rPr>
              <a:t>Acknowledgements: L. </a:t>
            </a:r>
            <a:r>
              <a:rPr lang="en-US" sz="2000" dirty="0" err="1" smtClean="0">
                <a:solidFill>
                  <a:srgbClr val="595959"/>
                </a:solidFill>
              </a:rPr>
              <a:t>Rivkin</a:t>
            </a:r>
            <a:r>
              <a:rPr lang="en-US" sz="2000" dirty="0" smtClean="0">
                <a:solidFill>
                  <a:srgbClr val="595959"/>
                </a:solidFill>
              </a:rPr>
              <a:t>, R. Tomas, Beam Dynamics Group members</a:t>
            </a:r>
            <a:endParaRPr lang="en-US" sz="2000" dirty="0">
              <a:solidFill>
                <a:srgbClr val="595959"/>
              </a:solidFill>
            </a:endParaRPr>
          </a:p>
        </p:txBody>
      </p:sp>
      <p:pic>
        <p:nvPicPr>
          <p:cNvPr id="11" name="Picture 10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922" y="4817228"/>
            <a:ext cx="3228236" cy="196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9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66"/>
            <a:ext cx="8229600" cy="6525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Crossing angle 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308" y="777759"/>
            <a:ext cx="8471492" cy="116114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Dynamic Aperture studies for round optics </a:t>
            </a:r>
            <a:endParaRPr lang="en-US" dirty="0"/>
          </a:p>
        </p:txBody>
      </p:sp>
      <p:pic>
        <p:nvPicPr>
          <p:cNvPr id="5" name="Picture 4" descr="f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" y="1560591"/>
            <a:ext cx="5629132" cy="45284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42384" y="6428200"/>
            <a:ext cx="2323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Talk J. </a:t>
            </a:r>
            <a:r>
              <a:rPr lang="en-US" b="1" dirty="0" err="1" smtClean="0">
                <a:solidFill>
                  <a:srgbClr val="FF0000"/>
                </a:solidFill>
              </a:rPr>
              <a:t>Barranco</a:t>
            </a:r>
            <a:r>
              <a:rPr lang="en-US" b="1" dirty="0" smtClean="0">
                <a:solidFill>
                  <a:srgbClr val="FF0000"/>
                </a:solidFill>
              </a:rPr>
              <a:t> (EPFL)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01454" y="2781495"/>
            <a:ext cx="401136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/>
              <a:t>Parameter space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Spectrometer impact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Round/flat Optics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Crab Cavities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Magnets multipolar errors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Possible operational scenarios (</a:t>
            </a:r>
            <a:r>
              <a:rPr lang="en-US" sz="2200" dirty="0" err="1" smtClean="0"/>
              <a:t>octupoles</a:t>
            </a:r>
            <a:r>
              <a:rPr lang="en-US" sz="2200" dirty="0" smtClean="0"/>
              <a:t> , </a:t>
            </a:r>
            <a:r>
              <a:rPr lang="en-US" sz="2200" dirty="0" err="1" smtClean="0"/>
              <a:t>chroma</a:t>
            </a:r>
            <a:r>
              <a:rPr lang="en-US" sz="22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Active compensators (wires, </a:t>
            </a:r>
            <a:r>
              <a:rPr lang="en-US" sz="2200" dirty="0" err="1" smtClean="0"/>
              <a:t>elens</a:t>
            </a:r>
            <a:r>
              <a:rPr lang="en-US" sz="2200" dirty="0" smtClean="0"/>
              <a:t>, </a:t>
            </a:r>
            <a:r>
              <a:rPr lang="en-US" sz="2200" dirty="0" err="1" smtClean="0"/>
              <a:t>octupoles</a:t>
            </a:r>
            <a:r>
              <a:rPr lang="en-US" sz="22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is-IS" sz="2200" dirty="0" smtClean="0"/>
              <a:t>…..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929440" y="5968069"/>
            <a:ext cx="2148094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Study On-going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77391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435" y="133546"/>
            <a:ext cx="8936251" cy="672683"/>
          </a:xfrm>
        </p:spPr>
        <p:txBody>
          <a:bodyPr>
            <a:noAutofit/>
          </a:bodyPr>
          <a:lstStyle/>
          <a:p>
            <a:r>
              <a:rPr lang="en-US" sz="3600" dirty="0" smtClean="0"/>
              <a:t>Second Phase: </a:t>
            </a:r>
            <a:r>
              <a:rPr lang="en-US" sz="3600" dirty="0" err="1" smtClean="0"/>
              <a:t>emittance</a:t>
            </a:r>
            <a:r>
              <a:rPr lang="en-US" sz="3600" dirty="0" smtClean="0"/>
              <a:t> and diffusion studies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036358"/>
            <a:ext cx="5341770" cy="543364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Explore the beam-beam limit </a:t>
            </a:r>
          </a:p>
          <a:p>
            <a:pPr lvl="1"/>
            <a:r>
              <a:rPr lang="en-US" dirty="0" smtClean="0"/>
              <a:t>Intensity evolution for different BB configurations</a:t>
            </a:r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evolution (quantum excitation, IBS) and limitations</a:t>
            </a:r>
          </a:p>
          <a:p>
            <a:pPr lvl="1"/>
            <a:r>
              <a:rPr lang="en-US" dirty="0" smtClean="0"/>
              <a:t>External Noise from machine elements (e.g. crab cavities)</a:t>
            </a:r>
          </a:p>
          <a:p>
            <a:r>
              <a:rPr lang="en-US" b="1" dirty="0" smtClean="0"/>
              <a:t>Mitigation techniques (wires, e-lenses, </a:t>
            </a:r>
            <a:r>
              <a:rPr lang="en-US" b="1" dirty="0" err="1" smtClean="0"/>
              <a:t>octupoles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Stability and Collective effects:</a:t>
            </a:r>
          </a:p>
          <a:p>
            <a:pPr lvl="1"/>
            <a:r>
              <a:rPr lang="en-US" dirty="0" smtClean="0"/>
              <a:t>Beam stability studies: Landau damping</a:t>
            </a:r>
          </a:p>
          <a:p>
            <a:pPr lvl="1"/>
            <a:r>
              <a:rPr lang="en-US" b="1" dirty="0" smtClean="0"/>
              <a:t>Impedance driven instabilities and Beam-beam (with impedance model)</a:t>
            </a:r>
          </a:p>
          <a:p>
            <a:pPr lvl="1"/>
            <a:r>
              <a:rPr lang="en-US" dirty="0" smtClean="0"/>
              <a:t>Operational scenario.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85514" y="3749185"/>
            <a:ext cx="3404194" cy="178510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Machine protection/collimation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Noise </a:t>
            </a:r>
            <a:r>
              <a:rPr lang="en-US" sz="2200" b="1" dirty="0" err="1" smtClean="0"/>
              <a:t>tollerances</a:t>
            </a:r>
            <a:r>
              <a:rPr lang="en-US" sz="2200" b="1" dirty="0" smtClean="0"/>
              <a:t>/spec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Intensity limitations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Luminosity reach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21444" y="1256390"/>
            <a:ext cx="3868264" cy="144655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/>
              <a:t>Single Particle dynamics and multi-particle studies</a:t>
            </a:r>
          </a:p>
          <a:p>
            <a:r>
              <a:rPr lang="en-US" sz="2200" dirty="0" smtClean="0">
                <a:sym typeface="Wingdings"/>
              </a:rPr>
              <a:t>Need major development of numerical tools and models</a:t>
            </a:r>
            <a:endParaRPr lang="en-US" sz="2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510911" y="915422"/>
            <a:ext cx="121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Study type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27917" y="3361453"/>
            <a:ext cx="2097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Feedback for design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77656" y="6271522"/>
            <a:ext cx="6948086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Predictive power on this subjects not yet satisfactory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97890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07874"/>
            <a:ext cx="8229600" cy="725921"/>
          </a:xfrm>
        </p:spPr>
        <p:txBody>
          <a:bodyPr>
            <a:normAutofit/>
          </a:bodyPr>
          <a:lstStyle/>
          <a:p>
            <a:r>
              <a:rPr lang="en-US" sz="3400" b="1" dirty="0" smtClean="0"/>
              <a:t>Noise on colliding beams at injection</a:t>
            </a:r>
            <a:endParaRPr lang="en-US" sz="3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64" y="833718"/>
            <a:ext cx="6828117" cy="47796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1734" y="5466156"/>
            <a:ext cx="91298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Injection Energy: introduce white </a:t>
            </a:r>
            <a:r>
              <a:rPr lang="en-US" sz="2400" b="1" dirty="0" smtClean="0"/>
              <a:t>noise with </a:t>
            </a:r>
            <a:r>
              <a:rPr lang="en-US" sz="2400" b="1" dirty="0" smtClean="0"/>
              <a:t>different amplitudes</a:t>
            </a:r>
          </a:p>
          <a:p>
            <a:r>
              <a:rPr lang="en-US" sz="2400" b="1" dirty="0" smtClean="0"/>
              <a:t>Single bunches with different BB parameter in </a:t>
            </a:r>
            <a:r>
              <a:rPr lang="en-US" sz="2400" b="1" dirty="0" smtClean="0"/>
              <a:t>collision</a:t>
            </a:r>
            <a:endParaRPr lang="en-US" sz="2400" b="1" dirty="0" smtClean="0"/>
          </a:p>
        </p:txBody>
      </p:sp>
      <p:sp>
        <p:nvSpPr>
          <p:cNvPr id="3" name="TextBox 2"/>
          <p:cNvSpPr txBox="1"/>
          <p:nvPr/>
        </p:nvSpPr>
        <p:spPr>
          <a:xfrm rot="1827184">
            <a:off x="6941895" y="1075997"/>
            <a:ext cx="1415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Preliminary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62011" y="6393071"/>
            <a:ext cx="5502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Big discrepancy Model-Experimental data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742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07874"/>
            <a:ext cx="8229600" cy="725921"/>
          </a:xfrm>
        </p:spPr>
        <p:txBody>
          <a:bodyPr>
            <a:normAutofit/>
          </a:bodyPr>
          <a:lstStyle/>
          <a:p>
            <a:r>
              <a:rPr lang="en-US" sz="3400" b="1" dirty="0" smtClean="0"/>
              <a:t>Noise on colliding beams at injection</a:t>
            </a:r>
            <a:endParaRPr lang="en-US" sz="3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810449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Missing ingredients in the model, beam-beam dependency consistent with expectations!</a:t>
            </a:r>
          </a:p>
          <a:p>
            <a:r>
              <a:rPr lang="en-US" sz="1900" b="1" dirty="0" smtClean="0"/>
              <a:t>To </a:t>
            </a:r>
            <a:r>
              <a:rPr lang="en-US" sz="1900" b="1" dirty="0" smtClean="0"/>
              <a:t>be understood to estimate HO </a:t>
            </a:r>
            <a:r>
              <a:rPr lang="en-US" sz="1900" b="1" dirty="0" smtClean="0"/>
              <a:t>limits!</a:t>
            </a:r>
            <a:endParaRPr lang="en-US" sz="1900" b="1" dirty="0" smtClean="0"/>
          </a:p>
        </p:txBody>
      </p:sp>
      <p:pic>
        <p:nvPicPr>
          <p:cNvPr id="7" name="Picture 6" descr="MD_1stfill_noisefi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27" y="833718"/>
            <a:ext cx="6828117" cy="47796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1973" y="4288286"/>
            <a:ext cx="202602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Higher Noise </a:t>
            </a:r>
            <a:r>
              <a:rPr lang="en-US" b="1" dirty="0" smtClean="0"/>
              <a:t>level?</a:t>
            </a:r>
          </a:p>
          <a:p>
            <a:r>
              <a:rPr lang="en-US" b="1" dirty="0" smtClean="0"/>
              <a:t>Limits of models?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90345" y="2744979"/>
            <a:ext cx="3044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Factor 2-3 on noise amplitude</a:t>
            </a:r>
            <a:endParaRPr lang="en-US" b="1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631763" y="2360706"/>
            <a:ext cx="0" cy="3842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827184">
            <a:off x="6941895" y="1075997"/>
            <a:ext cx="1415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Preliminary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086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380"/>
            <a:ext cx="9144000" cy="713094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Models and Tools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8964" y="738149"/>
            <a:ext cx="9335746" cy="5214638"/>
          </a:xfrm>
        </p:spPr>
        <p:txBody>
          <a:bodyPr>
            <a:normAutofit fontScale="85000" lnSpcReduction="10000"/>
          </a:bodyPr>
          <a:lstStyle/>
          <a:p>
            <a:pPr marL="857250" lvl="1" indent="-457200"/>
            <a:r>
              <a:rPr lang="en-US" b="1" dirty="0" err="1" smtClean="0">
                <a:solidFill>
                  <a:srgbClr val="FF0000"/>
                </a:solidFill>
              </a:rPr>
              <a:t>Sixtrack</a:t>
            </a:r>
            <a:r>
              <a:rPr lang="en-US" b="1" dirty="0" smtClean="0"/>
              <a:t> </a:t>
            </a:r>
            <a:r>
              <a:rPr lang="en-US" dirty="0" smtClean="0"/>
              <a:t>single particle tracking for Dynamic aperture studies</a:t>
            </a:r>
          </a:p>
          <a:p>
            <a:pPr marL="1257300" lvl="2" indent="-457200"/>
            <a:r>
              <a:rPr lang="en-US" b="1" dirty="0" smtClean="0"/>
              <a:t>DA for beam-beam </a:t>
            </a:r>
            <a:r>
              <a:rPr lang="en-US" b="1" dirty="0"/>
              <a:t>(</a:t>
            </a:r>
            <a:r>
              <a:rPr lang="en-US" b="1" dirty="0" smtClean="0"/>
              <a:t>crossing angles, intensity scaling, long-range wires)</a:t>
            </a:r>
          </a:p>
          <a:p>
            <a:pPr lvl="1"/>
            <a:r>
              <a:rPr lang="en-US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Frequency Map Analysis</a:t>
            </a:r>
            <a:r>
              <a:rPr lang="en-US" dirty="0" smtClean="0"/>
              <a:t> (from </a:t>
            </a:r>
            <a:r>
              <a:rPr lang="en-US" dirty="0" err="1" smtClean="0"/>
              <a:t>Sixtrack</a:t>
            </a:r>
            <a:r>
              <a:rPr lang="en-US" dirty="0" smtClean="0"/>
              <a:t> developed for HL-</a:t>
            </a:r>
            <a:r>
              <a:rPr lang="en-US" dirty="0" smtClean="0"/>
              <a:t>LHC need parallelization)</a:t>
            </a:r>
            <a:endParaRPr lang="en-US" dirty="0" smtClean="0"/>
          </a:p>
          <a:p>
            <a:pPr lvl="1"/>
            <a:r>
              <a:rPr lang="en-US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COMBI</a:t>
            </a:r>
            <a:r>
              <a:rPr lang="en-US" dirty="0" smtClean="0"/>
              <a:t> (Coherent Multi Bunch multi Interaction code)</a:t>
            </a:r>
            <a:endParaRPr lang="en-US" b="1" dirty="0" smtClean="0"/>
          </a:p>
          <a:p>
            <a:pPr lvl="2"/>
            <a:r>
              <a:rPr lang="en-US" b="1" dirty="0" smtClean="0"/>
              <a:t>Coherent Beam-beam </a:t>
            </a:r>
          </a:p>
          <a:p>
            <a:pPr lvl="2"/>
            <a:r>
              <a:rPr lang="en-US" b="1" dirty="0" smtClean="0"/>
              <a:t>Impedance and beam-beam interplay</a:t>
            </a:r>
          </a:p>
          <a:p>
            <a:pPr lvl="2"/>
            <a:r>
              <a:rPr lang="en-US" b="1" dirty="0" smtClean="0"/>
              <a:t>Landau Damping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Beam Intrinsic noise (quantum excitation, IBS</a:t>
            </a:r>
            <a:r>
              <a:rPr lang="is-IS" b="1" dirty="0" smtClean="0">
                <a:solidFill>
                  <a:srgbClr val="FF0000"/>
                </a:solidFill>
              </a:rPr>
              <a:t>…</a:t>
            </a:r>
            <a:r>
              <a:rPr lang="en-US" b="1" dirty="0" smtClean="0">
                <a:solidFill>
                  <a:srgbClr val="FF0000"/>
                </a:solidFill>
              </a:rPr>
              <a:t>)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 BB Limit</a:t>
            </a:r>
            <a:endParaRPr lang="en-US" b="1" dirty="0" smtClean="0">
              <a:solidFill>
                <a:srgbClr val="FF0000"/>
              </a:solidFill>
            </a:endParaRPr>
          </a:p>
          <a:p>
            <a:pPr lvl="2"/>
            <a:r>
              <a:rPr lang="en-US" b="1" dirty="0" err="1" smtClean="0"/>
              <a:t>Emittance</a:t>
            </a:r>
            <a:r>
              <a:rPr lang="en-US" b="1" dirty="0" smtClean="0"/>
              <a:t> evolution studies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TRAIN</a:t>
            </a:r>
            <a:r>
              <a:rPr lang="en-US" dirty="0" smtClean="0"/>
              <a:t> code </a:t>
            </a:r>
            <a:r>
              <a:rPr lang="en-US" dirty="0" smtClean="0">
                <a:sym typeface="Wingdings"/>
              </a:rPr>
              <a:t> self consistent orbit, tune and chromaticity computations</a:t>
            </a:r>
          </a:p>
          <a:p>
            <a:pPr lvl="1"/>
            <a:r>
              <a:rPr lang="en-US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MADX</a:t>
            </a:r>
            <a:r>
              <a:rPr lang="en-US" dirty="0" smtClean="0"/>
              <a:t> </a:t>
            </a:r>
            <a:r>
              <a:rPr lang="en-US" dirty="0"/>
              <a:t>code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optics distortions: tune shifts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smtClean="0">
                <a:sym typeface="Wingdings"/>
              </a:rPr>
              <a:t>particle detuning with amplitude, dynamic beta and beating</a:t>
            </a:r>
            <a:endParaRPr lang="en-US" dirty="0">
              <a:sym typeface="Wingding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888" y="5803621"/>
            <a:ext cx="8504881" cy="954107"/>
          </a:xfrm>
          <a:prstGeom prst="rect">
            <a:avLst/>
          </a:prstGeom>
          <a:solidFill>
            <a:srgbClr val="FFFF00">
              <a:alpha val="55000"/>
            </a:srgbClr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Standard tools for Beam-Beam studies at CERN need extensions and modifications to model FCC dynamics</a:t>
            </a:r>
          </a:p>
        </p:txBody>
      </p:sp>
    </p:spTree>
    <p:extLst>
      <p:ext uri="{BB962C8B-B14F-4D97-AF65-F5344CB8AC3E}">
        <p14:creationId xmlns:p14="http://schemas.microsoft.com/office/powerpoint/2010/main" val="806840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247"/>
            <a:ext cx="8229600" cy="6028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0794" y="764544"/>
            <a:ext cx="4434671" cy="4385286"/>
          </a:xfr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Start with a solid baseline scenario scaling from LHC and HL-LHC studies and first estimates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intensities, </a:t>
            </a:r>
            <a:r>
              <a:rPr lang="en-US" sz="2400" b="1" dirty="0" err="1" smtClean="0">
                <a:solidFill>
                  <a:srgbClr val="FF0000"/>
                </a:solidFill>
              </a:rPr>
              <a:t>emittances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optics (round</a:t>
            </a:r>
            <a:r>
              <a:rPr lang="en-US" sz="2400" b="1" dirty="0" smtClean="0"/>
              <a:t> versus flat)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crossing angles 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Optics distortion (dynamic beta)</a:t>
            </a:r>
          </a:p>
          <a:p>
            <a:pPr lvl="1"/>
            <a:r>
              <a:rPr lang="en-US" sz="2400" b="1" dirty="0" smtClean="0"/>
              <a:t>Crossing schemes HV HH VV</a:t>
            </a:r>
          </a:p>
          <a:p>
            <a:pPr lvl="1"/>
            <a:r>
              <a:rPr lang="en-US" sz="2400" b="1" dirty="0" smtClean="0"/>
              <a:t>Orbit effects, chromaticity, tune shifts</a:t>
            </a:r>
          </a:p>
          <a:p>
            <a:pPr lvl="1"/>
            <a:r>
              <a:rPr lang="en-US" sz="2400" b="1" dirty="0" smtClean="0"/>
              <a:t>Multipolar errors effects</a:t>
            </a:r>
          </a:p>
          <a:p>
            <a:pPr lvl="1"/>
            <a:r>
              <a:rPr lang="en-US" sz="2400" b="1" dirty="0" smtClean="0"/>
              <a:t>Working point sensitivity</a:t>
            </a:r>
          </a:p>
          <a:p>
            <a:pPr lvl="1"/>
            <a:r>
              <a:rPr lang="en-US" sz="2400" b="1" dirty="0" smtClean="0"/>
              <a:t>Modulation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pPr lvl="1"/>
            <a:endParaRPr lang="en-US" sz="2400" b="1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57196" y="764544"/>
            <a:ext cx="4320075" cy="4395333"/>
          </a:xfrm>
          <a:prstGeom prst="rect">
            <a:avLst/>
          </a:prstGeom>
          <a:solidFill>
            <a:srgbClr val="FFFF00">
              <a:alpha val="36000"/>
            </a:srgb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Explore the beam-beam limit </a:t>
            </a:r>
          </a:p>
          <a:p>
            <a:pPr lvl="1"/>
            <a:r>
              <a:rPr lang="en-US" dirty="0" smtClean="0"/>
              <a:t>Intensity evolution for different BB configurations</a:t>
            </a:r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evolution (quantum excitation, IBS) and limitations</a:t>
            </a:r>
          </a:p>
          <a:p>
            <a:pPr lvl="1"/>
            <a:r>
              <a:rPr lang="en-US" dirty="0" smtClean="0"/>
              <a:t>External Noise from machine elements (e.g. crab cavities)</a:t>
            </a:r>
          </a:p>
          <a:p>
            <a:r>
              <a:rPr lang="en-US" b="1" dirty="0" smtClean="0"/>
              <a:t>Mitigation techniques (wires, e-lenses, </a:t>
            </a:r>
            <a:r>
              <a:rPr lang="en-US" b="1" dirty="0" err="1" smtClean="0"/>
              <a:t>octupoles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Stability and Collective effects:</a:t>
            </a:r>
          </a:p>
          <a:p>
            <a:pPr lvl="1"/>
            <a:r>
              <a:rPr lang="en-US" dirty="0" smtClean="0"/>
              <a:t>Beam stability studies: Landau damping</a:t>
            </a:r>
          </a:p>
          <a:p>
            <a:pPr lvl="1"/>
            <a:r>
              <a:rPr lang="en-US" dirty="0" smtClean="0"/>
              <a:t>Impedance driven instabilities and Beam-beam (with impedance model)</a:t>
            </a:r>
          </a:p>
          <a:p>
            <a:pPr lvl="1"/>
            <a:r>
              <a:rPr lang="en-US" dirty="0" smtClean="0"/>
              <a:t>Operational scenario.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77358" y="5225822"/>
            <a:ext cx="8229600" cy="713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Tools and Models development and </a:t>
            </a:r>
            <a:r>
              <a:rPr lang="en-US" sz="2400" b="1" dirty="0"/>
              <a:t>e</a:t>
            </a:r>
            <a:r>
              <a:rPr lang="en-US" sz="2400" b="1" dirty="0" smtClean="0"/>
              <a:t>xtension</a:t>
            </a:r>
            <a:endParaRPr lang="en-US" sz="2400" b="1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07092" y="6064282"/>
            <a:ext cx="7216429" cy="7130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Benchmark to experimental results: LHC machine development program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2358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247"/>
            <a:ext cx="8229600" cy="6028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0636" y="623452"/>
            <a:ext cx="4434671" cy="4385286"/>
          </a:xfr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Start with a solid baseline scenario scaling from LHC and HL-LHC studies and first estimates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intensities, </a:t>
            </a:r>
            <a:r>
              <a:rPr lang="en-US" sz="2400" b="1" dirty="0" err="1" smtClean="0">
                <a:solidFill>
                  <a:srgbClr val="FF0000"/>
                </a:solidFill>
              </a:rPr>
              <a:t>emittances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optics (round</a:t>
            </a:r>
            <a:r>
              <a:rPr lang="en-US" sz="2400" b="1" dirty="0" smtClean="0"/>
              <a:t> versus flat)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crossing angles 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Optics distortion (dynamic beta)</a:t>
            </a:r>
          </a:p>
          <a:p>
            <a:pPr lvl="1"/>
            <a:r>
              <a:rPr lang="en-US" sz="2400" b="1" dirty="0" smtClean="0"/>
              <a:t>Crossing schemes HV HH VV</a:t>
            </a:r>
          </a:p>
          <a:p>
            <a:pPr lvl="1"/>
            <a:r>
              <a:rPr lang="en-US" sz="2400" b="1" dirty="0" smtClean="0"/>
              <a:t>Orbit effects, chromaticity, tune shifts</a:t>
            </a:r>
          </a:p>
          <a:p>
            <a:pPr lvl="1"/>
            <a:r>
              <a:rPr lang="en-US" sz="2400" b="1" dirty="0" smtClean="0"/>
              <a:t>Multipolar errors effects</a:t>
            </a:r>
          </a:p>
          <a:p>
            <a:pPr lvl="1"/>
            <a:r>
              <a:rPr lang="en-US" sz="2400" b="1" dirty="0" smtClean="0"/>
              <a:t>Working point sensitivity</a:t>
            </a:r>
          </a:p>
          <a:p>
            <a:pPr lvl="1"/>
            <a:r>
              <a:rPr lang="en-US" sz="2400" b="1" dirty="0" smtClean="0"/>
              <a:t>Modulation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pPr lvl="1"/>
            <a:endParaRPr lang="en-US" sz="2400" b="1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37038" y="623452"/>
            <a:ext cx="4320075" cy="4395333"/>
          </a:xfrm>
          <a:prstGeom prst="rect">
            <a:avLst/>
          </a:prstGeom>
          <a:solidFill>
            <a:srgbClr val="FFFF00">
              <a:alpha val="36000"/>
            </a:srgb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Explore the beam-beam limit </a:t>
            </a:r>
          </a:p>
          <a:p>
            <a:pPr lvl="1"/>
            <a:r>
              <a:rPr lang="en-US" dirty="0" smtClean="0"/>
              <a:t>Intensity evolution for different BB configurations</a:t>
            </a:r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evolution (quantum excitation, IBS) and limitations</a:t>
            </a:r>
          </a:p>
          <a:p>
            <a:pPr lvl="1"/>
            <a:r>
              <a:rPr lang="en-US" dirty="0" smtClean="0"/>
              <a:t>External Noise from machine elements (e.g. crab cavities)</a:t>
            </a:r>
          </a:p>
          <a:p>
            <a:r>
              <a:rPr lang="en-US" b="1" dirty="0" smtClean="0"/>
              <a:t>Mitigation techniques (wires, e-lenses, </a:t>
            </a:r>
            <a:r>
              <a:rPr lang="en-US" b="1" dirty="0" err="1" smtClean="0"/>
              <a:t>octupoles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Stability and Collective effects:</a:t>
            </a:r>
          </a:p>
          <a:p>
            <a:pPr lvl="1"/>
            <a:r>
              <a:rPr lang="en-US" dirty="0" smtClean="0"/>
              <a:t>Beam stability studies: Landau damping</a:t>
            </a:r>
          </a:p>
          <a:p>
            <a:pPr lvl="1"/>
            <a:r>
              <a:rPr lang="en-US" dirty="0" smtClean="0"/>
              <a:t>Impedance driven instabilities and Beam-beam (with impedance model)</a:t>
            </a:r>
          </a:p>
          <a:p>
            <a:pPr lvl="1"/>
            <a:r>
              <a:rPr lang="en-US" dirty="0" smtClean="0"/>
              <a:t>Operational scenario.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5125042"/>
            <a:ext cx="8229600" cy="713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Tools and Models development and </a:t>
            </a:r>
            <a:r>
              <a:rPr lang="en-US" sz="2400" b="1" dirty="0"/>
              <a:t>e</a:t>
            </a:r>
            <a:r>
              <a:rPr lang="en-US" sz="2400" b="1" dirty="0" smtClean="0"/>
              <a:t>xtension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781496"/>
            <a:ext cx="3677058" cy="156966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P. Jorge (EPFL till July 2016) </a:t>
            </a:r>
          </a:p>
          <a:p>
            <a:r>
              <a:rPr lang="en-US" sz="2400" b="1" dirty="0" smtClean="0"/>
              <a:t>J. </a:t>
            </a:r>
            <a:r>
              <a:rPr lang="en-US" sz="2400" b="1" dirty="0" err="1" smtClean="0"/>
              <a:t>Barranco</a:t>
            </a:r>
            <a:r>
              <a:rPr lang="en-US" sz="2400" b="1" dirty="0" smtClean="0"/>
              <a:t> (EPFL Post-doc)</a:t>
            </a:r>
          </a:p>
          <a:p>
            <a:r>
              <a:rPr lang="en-US" sz="2400" b="1" dirty="0" smtClean="0"/>
              <a:t>T. </a:t>
            </a:r>
            <a:r>
              <a:rPr lang="en-US" sz="2400" b="1" dirty="0" err="1" smtClean="0"/>
              <a:t>Pieloni</a:t>
            </a:r>
            <a:r>
              <a:rPr lang="en-US" sz="2400" b="1" dirty="0"/>
              <a:t> </a:t>
            </a:r>
            <a:r>
              <a:rPr lang="en-US" sz="2400" b="1" dirty="0" smtClean="0"/>
              <a:t>25% (CERN)</a:t>
            </a:r>
          </a:p>
          <a:p>
            <a:r>
              <a:rPr lang="en-US" sz="2400" b="1" dirty="0" smtClean="0"/>
              <a:t>X. </a:t>
            </a:r>
            <a:r>
              <a:rPr lang="en-US" sz="2400" b="1" dirty="0" err="1" smtClean="0"/>
              <a:t>Buffat</a:t>
            </a:r>
            <a:r>
              <a:rPr lang="en-US" sz="2400" b="1" dirty="0" smtClean="0"/>
              <a:t> 10% (CERN)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12758" y="2862119"/>
            <a:ext cx="2958863" cy="83099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2 PhD students (EPFL)</a:t>
            </a:r>
          </a:p>
          <a:p>
            <a:r>
              <a:rPr lang="en-US" sz="2400" b="1" dirty="0" smtClean="0"/>
              <a:t>1 Post-doc (EPFL)</a:t>
            </a:r>
            <a:endParaRPr lang="en-US" sz="24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07092" y="6064282"/>
            <a:ext cx="7216429" cy="7130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Benchmark to experimental results: LHC machine development program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79256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56134"/>
            <a:ext cx="82296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537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3600" b="1" u="sng" dirty="0" smtClean="0">
                <a:solidFill>
                  <a:srgbClr val="FF0000"/>
                </a:solidFill>
              </a:rPr>
              <a:t>Complications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35843" name="Rectangle 8"/>
          <p:cNvSpPr>
            <a:spLocks noChangeArrowheads="1"/>
          </p:cNvSpPr>
          <p:nvPr/>
        </p:nvSpPr>
        <p:spPr bwMode="auto">
          <a:xfrm>
            <a:off x="0" y="6098226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buClr>
                <a:schemeClr val="tx1"/>
              </a:buClr>
              <a:buFont typeface="Arial" pitchFamily="-65" charset="0"/>
              <a:buNone/>
            </a:pPr>
            <a:r>
              <a:rPr lang="en-US" sz="2800" b="1" baseline="0" dirty="0" smtClean="0">
                <a:solidFill>
                  <a:srgbClr val="FF0000"/>
                </a:solidFill>
              </a:rPr>
              <a:t>Different number of long-ranges </a:t>
            </a:r>
            <a:r>
              <a:rPr lang="en-US" sz="2800" b="1" baseline="0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sz="2800" b="1" baseline="0" dirty="0" smtClean="0">
                <a:solidFill>
                  <a:srgbClr val="FF0000"/>
                </a:solidFill>
              </a:rPr>
              <a:t>Different </a:t>
            </a:r>
            <a:r>
              <a:rPr lang="en-US" sz="2800" b="1" baseline="0" dirty="0">
                <a:solidFill>
                  <a:srgbClr val="FF0000"/>
                </a:solidFill>
              </a:rPr>
              <a:t>bunch </a:t>
            </a:r>
            <a:r>
              <a:rPr lang="en-US" sz="2800" b="1" baseline="0" dirty="0" smtClean="0">
                <a:solidFill>
                  <a:srgbClr val="FF0000"/>
                </a:solidFill>
              </a:rPr>
              <a:t>families</a:t>
            </a:r>
            <a:endParaRPr lang="en-US" sz="2800" b="1" baseline="0" dirty="0">
              <a:solidFill>
                <a:schemeClr val="accent2"/>
              </a:solidFill>
            </a:endParaRPr>
          </a:p>
        </p:txBody>
      </p:sp>
      <p:sp>
        <p:nvSpPr>
          <p:cNvPr id="35844" name="Rectangle 31"/>
          <p:cNvSpPr>
            <a:spLocks noChangeArrowheads="1"/>
          </p:cNvSpPr>
          <p:nvPr/>
        </p:nvSpPr>
        <p:spPr bwMode="auto">
          <a:xfrm>
            <a:off x="0" y="6096000"/>
            <a:ext cx="9144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7" name="Rectangle 43"/>
          <p:cNvSpPr>
            <a:spLocks noChangeArrowheads="1"/>
          </p:cNvSpPr>
          <p:nvPr/>
        </p:nvSpPr>
        <p:spPr bwMode="auto">
          <a:xfrm>
            <a:off x="76200" y="3522556"/>
            <a:ext cx="2702382" cy="136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40000"/>
              </a:lnSpc>
              <a:tabLst>
                <a:tab pos="2109788" algn="l"/>
              </a:tabLst>
            </a:pPr>
            <a:r>
              <a:rPr lang="en-US" sz="2000" b="1" baseline="0" dirty="0" err="1">
                <a:solidFill>
                  <a:srgbClr val="FF0000"/>
                </a:solidFill>
              </a:rPr>
              <a:t>Pacman</a:t>
            </a:r>
            <a:r>
              <a:rPr lang="en-US" sz="2000" b="1" baseline="0" dirty="0">
                <a:solidFill>
                  <a:srgbClr val="FF0000"/>
                </a:solidFill>
              </a:rPr>
              <a:t>: </a:t>
            </a:r>
          </a:p>
          <a:p>
            <a:pPr>
              <a:lnSpc>
                <a:spcPct val="140000"/>
              </a:lnSpc>
              <a:tabLst>
                <a:tab pos="2109788" algn="l"/>
              </a:tabLst>
            </a:pPr>
            <a:r>
              <a:rPr lang="en-US" sz="2000" b="1" baseline="0" dirty="0">
                <a:solidFill>
                  <a:srgbClr val="000000"/>
                </a:solidFill>
              </a:rPr>
              <a:t>miss long range </a:t>
            </a:r>
            <a:r>
              <a:rPr lang="en-US" sz="2000" b="1" baseline="0" dirty="0" smtClean="0">
                <a:solidFill>
                  <a:srgbClr val="000000"/>
                </a:solidFill>
              </a:rPr>
              <a:t>BBI</a:t>
            </a:r>
          </a:p>
          <a:p>
            <a:pPr>
              <a:lnSpc>
                <a:spcPct val="140000"/>
              </a:lnSpc>
              <a:tabLst>
                <a:tab pos="2109788" algn="l"/>
              </a:tabLst>
            </a:pPr>
            <a:r>
              <a:rPr lang="en-US" sz="2000" b="1" dirty="0">
                <a:solidFill>
                  <a:srgbClr val="000000"/>
                </a:solidFill>
              </a:rPr>
              <a:t>(</a:t>
            </a:r>
            <a:r>
              <a:rPr lang="en-US" sz="2000" b="1" dirty="0" smtClean="0">
                <a:solidFill>
                  <a:srgbClr val="000000"/>
                </a:solidFill>
              </a:rPr>
              <a:t>120-40 LR interactions)</a:t>
            </a:r>
            <a:endParaRPr lang="en-US" sz="2000" b="1" baseline="0" dirty="0">
              <a:solidFill>
                <a:srgbClr val="000000"/>
              </a:solidFill>
            </a:endParaRPr>
          </a:p>
        </p:txBody>
      </p: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3021013" y="3374145"/>
            <a:ext cx="6275387" cy="1379537"/>
            <a:chOff x="1219200" y="1683757"/>
            <a:chExt cx="7315200" cy="1607557"/>
          </a:xfrm>
        </p:grpSpPr>
        <p:sp>
          <p:nvSpPr>
            <p:cNvPr id="35907" name="Oval 32"/>
            <p:cNvSpPr>
              <a:spLocks noChangeArrowheads="1"/>
            </p:cNvSpPr>
            <p:nvPr/>
          </p:nvSpPr>
          <p:spPr bwMode="auto">
            <a:xfrm rot="-900000">
              <a:off x="4294960" y="2278643"/>
              <a:ext cx="685800" cy="304800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alpha val="75998"/>
                  </a:srgbClr>
                </a:gs>
                <a:gs pos="100000">
                  <a:srgbClr val="FFFFFF">
                    <a:alpha val="75998"/>
                  </a:srgbClr>
                </a:gs>
              </a:gsLst>
              <a:path path="rect">
                <a:fillToRect l="100000" t="100000"/>
              </a:path>
            </a:gradFill>
            <a:ln w="9525">
              <a:solidFill>
                <a:schemeClr val="tx1">
                  <a:alpha val="12941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  <a:p>
              <a:endParaRPr/>
            </a:p>
          </p:txBody>
        </p:sp>
        <p:sp>
          <p:nvSpPr>
            <p:cNvPr id="35908" name="Oval 20"/>
            <p:cNvSpPr>
              <a:spLocks noChangeArrowheads="1"/>
            </p:cNvSpPr>
            <p:nvPr/>
          </p:nvSpPr>
          <p:spPr bwMode="auto">
            <a:xfrm rot="-900000">
              <a:off x="6858000" y="1759957"/>
              <a:ext cx="685800" cy="304800"/>
            </a:xfrm>
            <a:prstGeom prst="ellipse">
              <a:avLst/>
            </a:prstGeom>
            <a:noFill/>
            <a:ln w="34925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  <a:p>
              <a:endParaRPr/>
            </a:p>
          </p:txBody>
        </p:sp>
        <p:sp>
          <p:nvSpPr>
            <p:cNvPr id="35909" name="Oval 21"/>
            <p:cNvSpPr>
              <a:spLocks noChangeArrowheads="1"/>
            </p:cNvSpPr>
            <p:nvPr/>
          </p:nvSpPr>
          <p:spPr bwMode="auto">
            <a:xfrm rot="-900000">
              <a:off x="5562600" y="2003271"/>
              <a:ext cx="685800" cy="304800"/>
            </a:xfrm>
            <a:prstGeom prst="ellipse">
              <a:avLst/>
            </a:prstGeom>
            <a:noFill/>
            <a:ln w="34925">
              <a:solidFill>
                <a:schemeClr val="tx1">
                  <a:alpha val="94901"/>
                </a:schemeClr>
              </a:solidFill>
              <a:prstDash val="sys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  <a:p>
              <a:endParaRPr/>
            </a:p>
          </p:txBody>
        </p:sp>
        <p:sp>
          <p:nvSpPr>
            <p:cNvPr id="35910" name="Oval 22"/>
            <p:cNvSpPr>
              <a:spLocks noChangeArrowheads="1"/>
            </p:cNvSpPr>
            <p:nvPr/>
          </p:nvSpPr>
          <p:spPr bwMode="auto">
            <a:xfrm rot="-900000">
              <a:off x="2971800" y="2598157"/>
              <a:ext cx="685800" cy="304800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alpha val="75998"/>
                  </a:srgbClr>
                </a:gs>
                <a:gs pos="100000">
                  <a:srgbClr val="FFFFFF">
                    <a:alpha val="75998"/>
                  </a:srgbClr>
                </a:gs>
              </a:gsLst>
              <a:path path="rect">
                <a:fillToRect l="100000" t="100000"/>
              </a:path>
            </a:gradFill>
            <a:ln w="9525">
              <a:solidFill>
                <a:schemeClr val="tx1">
                  <a:alpha val="12941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  <a:p>
              <a:endParaRPr/>
            </a:p>
          </p:txBody>
        </p:sp>
        <p:sp>
          <p:nvSpPr>
            <p:cNvPr id="35911" name="Oval 23"/>
            <p:cNvSpPr>
              <a:spLocks noChangeArrowheads="1"/>
            </p:cNvSpPr>
            <p:nvPr/>
          </p:nvSpPr>
          <p:spPr bwMode="auto">
            <a:xfrm rot="-900000">
              <a:off x="1600200" y="2841471"/>
              <a:ext cx="685800" cy="304800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alpha val="75998"/>
                  </a:srgbClr>
                </a:gs>
                <a:gs pos="100000">
                  <a:srgbClr val="FFFFFF">
                    <a:alpha val="75998"/>
                  </a:srgbClr>
                </a:gs>
              </a:gsLst>
              <a:path path="rect">
                <a:fillToRect l="100000" t="100000"/>
              </a:path>
            </a:gradFill>
            <a:ln w="9525">
              <a:solidFill>
                <a:schemeClr val="tx1">
                  <a:alpha val="12941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  <a:p>
              <a:endParaRPr/>
            </a:p>
          </p:txBody>
        </p:sp>
        <p:sp>
          <p:nvSpPr>
            <p:cNvPr id="25" name="Oval 24"/>
            <p:cNvSpPr/>
            <p:nvPr/>
          </p:nvSpPr>
          <p:spPr bwMode="auto">
            <a:xfrm rot="900000">
              <a:off x="1600200" y="1683757"/>
              <a:ext cx="685800" cy="30480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76000"/>
                  </a:srgb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 rot="900000">
              <a:off x="2971800" y="2003271"/>
              <a:ext cx="685800" cy="30480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76000"/>
                  </a:srgb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 rot="900000">
              <a:off x="4267200" y="2293357"/>
              <a:ext cx="685800" cy="30480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76000"/>
                  </a:srgb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 rot="900000">
              <a:off x="5562600" y="2536671"/>
              <a:ext cx="685800" cy="30480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76000"/>
                  </a:srgb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 rot="900000">
              <a:off x="6858000" y="2826757"/>
              <a:ext cx="685800" cy="30480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76000"/>
                  </a:srgbClr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  <a:p>
              <a:pPr>
                <a:defRPr/>
              </a:pPr>
              <a:endParaRPr/>
            </a:p>
          </p:txBody>
        </p:sp>
        <p:cxnSp>
          <p:nvCxnSpPr>
            <p:cNvPr id="35927" name="Straight Connector 29"/>
            <p:cNvCxnSpPr>
              <a:cxnSpLocks noChangeShapeType="1"/>
            </p:cNvCxnSpPr>
            <p:nvPr/>
          </p:nvCxnSpPr>
          <p:spPr bwMode="auto">
            <a:xfrm>
              <a:off x="1219200" y="1689526"/>
              <a:ext cx="7315200" cy="1601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35928" name="Straight Connector 30"/>
            <p:cNvCxnSpPr>
              <a:cxnSpLocks noChangeShapeType="1"/>
            </p:cNvCxnSpPr>
            <p:nvPr/>
          </p:nvCxnSpPr>
          <p:spPr bwMode="auto">
            <a:xfrm flipV="1">
              <a:off x="1219200" y="1691114"/>
              <a:ext cx="6934200" cy="1446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sp>
          <p:nvSpPr>
            <p:cNvPr id="35929" name="Explosion 1 31"/>
            <p:cNvSpPr>
              <a:spLocks noChangeArrowheads="1"/>
            </p:cNvSpPr>
            <p:nvPr/>
          </p:nvSpPr>
          <p:spPr bwMode="auto">
            <a:xfrm>
              <a:off x="4038600" y="1962047"/>
              <a:ext cx="1219200" cy="948267"/>
            </a:xfrm>
            <a:prstGeom prst="irregularSeal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5930" name="Straight Arrow Connector 49"/>
            <p:cNvCxnSpPr>
              <a:cxnSpLocks noChangeShapeType="1"/>
              <a:stCxn id="35908" idx="4"/>
            </p:cNvCxnSpPr>
            <p:nvPr/>
          </p:nvCxnSpPr>
          <p:spPr bwMode="auto">
            <a:xfrm rot="5400000">
              <a:off x="6854151" y="2445757"/>
              <a:ext cx="772386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</p:grpSp>
      <p:sp>
        <p:nvSpPr>
          <p:cNvPr id="35849" name="Rectangle 53"/>
          <p:cNvSpPr>
            <a:spLocks noChangeArrowheads="1"/>
          </p:cNvSpPr>
          <p:nvPr/>
        </p:nvSpPr>
        <p:spPr bwMode="auto">
          <a:xfrm>
            <a:off x="28956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0" name="Rectangle 54"/>
          <p:cNvSpPr>
            <a:spLocks noChangeArrowheads="1"/>
          </p:cNvSpPr>
          <p:nvPr/>
        </p:nvSpPr>
        <p:spPr bwMode="auto">
          <a:xfrm>
            <a:off x="30480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1" name="Rectangle 55"/>
          <p:cNvSpPr>
            <a:spLocks noChangeArrowheads="1"/>
          </p:cNvSpPr>
          <p:nvPr/>
        </p:nvSpPr>
        <p:spPr bwMode="auto">
          <a:xfrm>
            <a:off x="32004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2" name="Rectangle 56"/>
          <p:cNvSpPr>
            <a:spLocks noChangeArrowheads="1"/>
          </p:cNvSpPr>
          <p:nvPr/>
        </p:nvSpPr>
        <p:spPr bwMode="auto">
          <a:xfrm>
            <a:off x="35814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3" name="Rectangle 57"/>
          <p:cNvSpPr>
            <a:spLocks noChangeArrowheads="1"/>
          </p:cNvSpPr>
          <p:nvPr/>
        </p:nvSpPr>
        <p:spPr bwMode="auto">
          <a:xfrm>
            <a:off x="37338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4" name="Rectangle 58"/>
          <p:cNvSpPr>
            <a:spLocks noChangeArrowheads="1"/>
          </p:cNvSpPr>
          <p:nvPr/>
        </p:nvSpPr>
        <p:spPr bwMode="auto">
          <a:xfrm>
            <a:off x="38862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5" name="Rectangle 59"/>
          <p:cNvSpPr>
            <a:spLocks noChangeArrowheads="1"/>
          </p:cNvSpPr>
          <p:nvPr/>
        </p:nvSpPr>
        <p:spPr bwMode="auto">
          <a:xfrm>
            <a:off x="40386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6" name="Rectangle 60"/>
          <p:cNvSpPr>
            <a:spLocks noChangeArrowheads="1"/>
          </p:cNvSpPr>
          <p:nvPr/>
        </p:nvSpPr>
        <p:spPr bwMode="auto">
          <a:xfrm>
            <a:off x="44196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7" name="Rectangle 61"/>
          <p:cNvSpPr>
            <a:spLocks noChangeArrowheads="1"/>
          </p:cNvSpPr>
          <p:nvPr/>
        </p:nvSpPr>
        <p:spPr bwMode="auto">
          <a:xfrm>
            <a:off x="45720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8" name="Rectangle 62"/>
          <p:cNvSpPr>
            <a:spLocks noChangeArrowheads="1"/>
          </p:cNvSpPr>
          <p:nvPr/>
        </p:nvSpPr>
        <p:spPr bwMode="auto">
          <a:xfrm>
            <a:off x="47244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59" name="Rectangle 63"/>
          <p:cNvSpPr>
            <a:spLocks noChangeArrowheads="1"/>
          </p:cNvSpPr>
          <p:nvPr/>
        </p:nvSpPr>
        <p:spPr bwMode="auto">
          <a:xfrm>
            <a:off x="48768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0" name="Rectangle 64"/>
          <p:cNvSpPr>
            <a:spLocks noChangeArrowheads="1"/>
          </p:cNvSpPr>
          <p:nvPr/>
        </p:nvSpPr>
        <p:spPr bwMode="auto">
          <a:xfrm>
            <a:off x="52578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1" name="Rectangle 65"/>
          <p:cNvSpPr>
            <a:spLocks noChangeArrowheads="1"/>
          </p:cNvSpPr>
          <p:nvPr/>
        </p:nvSpPr>
        <p:spPr bwMode="auto">
          <a:xfrm>
            <a:off x="54102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2" name="Rectangle 66"/>
          <p:cNvSpPr>
            <a:spLocks noChangeArrowheads="1"/>
          </p:cNvSpPr>
          <p:nvPr/>
        </p:nvSpPr>
        <p:spPr bwMode="auto">
          <a:xfrm>
            <a:off x="55626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3" name="Rectangle 67"/>
          <p:cNvSpPr>
            <a:spLocks noChangeArrowheads="1"/>
          </p:cNvSpPr>
          <p:nvPr/>
        </p:nvSpPr>
        <p:spPr bwMode="auto">
          <a:xfrm>
            <a:off x="59436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4" name="Rectangle 68"/>
          <p:cNvSpPr>
            <a:spLocks noChangeArrowheads="1"/>
          </p:cNvSpPr>
          <p:nvPr/>
        </p:nvSpPr>
        <p:spPr bwMode="auto">
          <a:xfrm>
            <a:off x="22860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5" name="Rectangle 69"/>
          <p:cNvSpPr>
            <a:spLocks noChangeArrowheads="1"/>
          </p:cNvSpPr>
          <p:nvPr/>
        </p:nvSpPr>
        <p:spPr bwMode="auto">
          <a:xfrm>
            <a:off x="24384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6" name="Rectangle 70"/>
          <p:cNvSpPr>
            <a:spLocks noChangeArrowheads="1"/>
          </p:cNvSpPr>
          <p:nvPr/>
        </p:nvSpPr>
        <p:spPr bwMode="auto">
          <a:xfrm>
            <a:off x="25908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7" name="Rectangle 71"/>
          <p:cNvSpPr>
            <a:spLocks noChangeArrowheads="1"/>
          </p:cNvSpPr>
          <p:nvPr/>
        </p:nvSpPr>
        <p:spPr bwMode="auto">
          <a:xfrm>
            <a:off x="16764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8" name="Rectangle 72"/>
          <p:cNvSpPr>
            <a:spLocks noChangeArrowheads="1"/>
          </p:cNvSpPr>
          <p:nvPr/>
        </p:nvSpPr>
        <p:spPr bwMode="auto">
          <a:xfrm>
            <a:off x="18288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69" name="Rectangle 73"/>
          <p:cNvSpPr>
            <a:spLocks noChangeArrowheads="1"/>
          </p:cNvSpPr>
          <p:nvPr/>
        </p:nvSpPr>
        <p:spPr bwMode="auto">
          <a:xfrm>
            <a:off x="19812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0" name="Rectangle 74"/>
          <p:cNvSpPr>
            <a:spLocks noChangeArrowheads="1"/>
          </p:cNvSpPr>
          <p:nvPr/>
        </p:nvSpPr>
        <p:spPr bwMode="auto">
          <a:xfrm>
            <a:off x="9906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1" name="Rectangle 75"/>
          <p:cNvSpPr>
            <a:spLocks noChangeArrowheads="1"/>
          </p:cNvSpPr>
          <p:nvPr/>
        </p:nvSpPr>
        <p:spPr bwMode="auto">
          <a:xfrm>
            <a:off x="11430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2" name="Rectangle 76"/>
          <p:cNvSpPr>
            <a:spLocks noChangeArrowheads="1"/>
          </p:cNvSpPr>
          <p:nvPr/>
        </p:nvSpPr>
        <p:spPr bwMode="auto">
          <a:xfrm>
            <a:off x="12954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3" name="Rectangle 77"/>
          <p:cNvSpPr>
            <a:spLocks noChangeArrowheads="1"/>
          </p:cNvSpPr>
          <p:nvPr/>
        </p:nvSpPr>
        <p:spPr bwMode="auto">
          <a:xfrm>
            <a:off x="3048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4" name="Rectangle 78"/>
          <p:cNvSpPr>
            <a:spLocks noChangeArrowheads="1"/>
          </p:cNvSpPr>
          <p:nvPr/>
        </p:nvSpPr>
        <p:spPr bwMode="auto">
          <a:xfrm>
            <a:off x="4572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5" name="Rectangle 79"/>
          <p:cNvSpPr>
            <a:spLocks noChangeArrowheads="1"/>
          </p:cNvSpPr>
          <p:nvPr/>
        </p:nvSpPr>
        <p:spPr bwMode="auto">
          <a:xfrm>
            <a:off x="6096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6" name="Rectangle 80"/>
          <p:cNvSpPr>
            <a:spLocks noChangeArrowheads="1"/>
          </p:cNvSpPr>
          <p:nvPr/>
        </p:nvSpPr>
        <p:spPr bwMode="auto">
          <a:xfrm>
            <a:off x="60960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7" name="Rectangle 81"/>
          <p:cNvSpPr>
            <a:spLocks noChangeArrowheads="1"/>
          </p:cNvSpPr>
          <p:nvPr/>
        </p:nvSpPr>
        <p:spPr bwMode="auto">
          <a:xfrm>
            <a:off x="62484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8" name="Rectangle 82"/>
          <p:cNvSpPr>
            <a:spLocks noChangeArrowheads="1"/>
          </p:cNvSpPr>
          <p:nvPr/>
        </p:nvSpPr>
        <p:spPr bwMode="auto">
          <a:xfrm>
            <a:off x="64008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79" name="Rectangle 86"/>
          <p:cNvSpPr>
            <a:spLocks noChangeArrowheads="1"/>
          </p:cNvSpPr>
          <p:nvPr/>
        </p:nvSpPr>
        <p:spPr bwMode="auto">
          <a:xfrm>
            <a:off x="68580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0" name="Rectangle 87"/>
          <p:cNvSpPr>
            <a:spLocks noChangeArrowheads="1"/>
          </p:cNvSpPr>
          <p:nvPr/>
        </p:nvSpPr>
        <p:spPr bwMode="auto">
          <a:xfrm>
            <a:off x="70104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1" name="Rectangle 88"/>
          <p:cNvSpPr>
            <a:spLocks noChangeArrowheads="1"/>
          </p:cNvSpPr>
          <p:nvPr/>
        </p:nvSpPr>
        <p:spPr bwMode="auto">
          <a:xfrm>
            <a:off x="71628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2" name="Rectangle 89"/>
          <p:cNvSpPr>
            <a:spLocks noChangeArrowheads="1"/>
          </p:cNvSpPr>
          <p:nvPr/>
        </p:nvSpPr>
        <p:spPr bwMode="auto">
          <a:xfrm>
            <a:off x="73152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3" name="Rectangle 90"/>
          <p:cNvSpPr>
            <a:spLocks noChangeArrowheads="1"/>
          </p:cNvSpPr>
          <p:nvPr/>
        </p:nvSpPr>
        <p:spPr bwMode="auto">
          <a:xfrm>
            <a:off x="76962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4" name="Rectangle 91"/>
          <p:cNvSpPr>
            <a:spLocks noChangeArrowheads="1"/>
          </p:cNvSpPr>
          <p:nvPr/>
        </p:nvSpPr>
        <p:spPr bwMode="auto">
          <a:xfrm>
            <a:off x="78486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5" name="Rectangle 92"/>
          <p:cNvSpPr>
            <a:spLocks noChangeArrowheads="1"/>
          </p:cNvSpPr>
          <p:nvPr/>
        </p:nvSpPr>
        <p:spPr bwMode="auto">
          <a:xfrm>
            <a:off x="80010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6" name="Rectangle 93"/>
          <p:cNvSpPr>
            <a:spLocks noChangeArrowheads="1"/>
          </p:cNvSpPr>
          <p:nvPr/>
        </p:nvSpPr>
        <p:spPr bwMode="auto">
          <a:xfrm>
            <a:off x="83820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7" name="Rectangle 94"/>
          <p:cNvSpPr>
            <a:spLocks noChangeArrowheads="1"/>
          </p:cNvSpPr>
          <p:nvPr/>
        </p:nvSpPr>
        <p:spPr bwMode="auto">
          <a:xfrm>
            <a:off x="85344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8" name="Rectangle 95"/>
          <p:cNvSpPr>
            <a:spLocks noChangeArrowheads="1"/>
          </p:cNvSpPr>
          <p:nvPr/>
        </p:nvSpPr>
        <p:spPr bwMode="auto">
          <a:xfrm>
            <a:off x="86868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89" name="Rectangle 96"/>
          <p:cNvSpPr>
            <a:spLocks noChangeArrowheads="1"/>
          </p:cNvSpPr>
          <p:nvPr/>
        </p:nvSpPr>
        <p:spPr bwMode="auto">
          <a:xfrm>
            <a:off x="8839200" y="1524000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5890" name="Straight Connector 98"/>
          <p:cNvCxnSpPr>
            <a:cxnSpLocks noChangeShapeType="1"/>
            <a:stCxn id="35873" idx="2"/>
          </p:cNvCxnSpPr>
          <p:nvPr/>
        </p:nvCxnSpPr>
        <p:spPr bwMode="auto">
          <a:xfrm rot="5400000">
            <a:off x="-19050" y="2076450"/>
            <a:ext cx="609600" cy="1143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ash"/>
            <a:round/>
            <a:headEnd/>
            <a:tailEnd/>
          </a:ln>
        </p:spPr>
      </p:cxnSp>
      <p:cxnSp>
        <p:nvCxnSpPr>
          <p:cNvPr id="35891" name="Straight Connector 100"/>
          <p:cNvCxnSpPr>
            <a:cxnSpLocks noChangeShapeType="1"/>
            <a:stCxn id="35873" idx="2"/>
          </p:cNvCxnSpPr>
          <p:nvPr/>
        </p:nvCxnSpPr>
        <p:spPr bwMode="auto">
          <a:xfrm rot="16200000" flipH="1">
            <a:off x="857250" y="1314450"/>
            <a:ext cx="609600" cy="16383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ash"/>
            <a:round/>
            <a:headEnd/>
            <a:tailEnd/>
          </a:ln>
        </p:spPr>
      </p:cxnSp>
      <p:sp>
        <p:nvSpPr>
          <p:cNvPr id="35892" name="Rectangle 8"/>
          <p:cNvSpPr>
            <a:spLocks noChangeArrowheads="1"/>
          </p:cNvSpPr>
          <p:nvPr/>
        </p:nvSpPr>
        <p:spPr bwMode="auto">
          <a:xfrm>
            <a:off x="685800" y="6858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514350" indent="-514350" algn="ctr">
              <a:lnSpc>
                <a:spcPct val="90000"/>
              </a:lnSpc>
            </a:pPr>
            <a:r>
              <a:rPr lang="en-US" sz="2800" b="1" baseline="0" dirty="0">
                <a:solidFill>
                  <a:srgbClr val="FF0000"/>
                </a:solidFill>
              </a:rPr>
              <a:t>PACMAN </a:t>
            </a:r>
            <a:r>
              <a:rPr lang="en-US" sz="2800" b="1" baseline="0" dirty="0" smtClean="0">
                <a:solidFill>
                  <a:srgbClr val="FF0000"/>
                </a:solidFill>
              </a:rPr>
              <a:t>bunches</a:t>
            </a:r>
            <a:endParaRPr lang="en-US" sz="2800" b="1" baseline="0" dirty="0">
              <a:solidFill>
                <a:srgbClr val="FF0000"/>
              </a:solidFill>
            </a:endParaRPr>
          </a:p>
        </p:txBody>
      </p:sp>
      <p:cxnSp>
        <p:nvCxnSpPr>
          <p:cNvPr id="35893" name="Straight Connector 84"/>
          <p:cNvCxnSpPr>
            <a:cxnSpLocks noChangeShapeType="1"/>
          </p:cNvCxnSpPr>
          <p:nvPr/>
        </p:nvCxnSpPr>
        <p:spPr bwMode="auto">
          <a:xfrm rot="5400000">
            <a:off x="114301" y="2552700"/>
            <a:ext cx="228600" cy="317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894" name="Straight Connector 85"/>
          <p:cNvCxnSpPr>
            <a:cxnSpLocks noChangeShapeType="1"/>
          </p:cNvCxnSpPr>
          <p:nvPr/>
        </p:nvCxnSpPr>
        <p:spPr bwMode="auto">
          <a:xfrm rot="5400000">
            <a:off x="189707" y="2551906"/>
            <a:ext cx="228600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895" name="Straight Connector 86"/>
          <p:cNvCxnSpPr>
            <a:cxnSpLocks noChangeShapeType="1"/>
          </p:cNvCxnSpPr>
          <p:nvPr/>
        </p:nvCxnSpPr>
        <p:spPr bwMode="auto">
          <a:xfrm rot="5400000">
            <a:off x="265907" y="2551906"/>
            <a:ext cx="228600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896" name="Straight Connector 87"/>
          <p:cNvCxnSpPr>
            <a:cxnSpLocks noChangeShapeType="1"/>
          </p:cNvCxnSpPr>
          <p:nvPr/>
        </p:nvCxnSpPr>
        <p:spPr bwMode="auto">
          <a:xfrm rot="5400000">
            <a:off x="342107" y="2551906"/>
            <a:ext cx="228600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897" name="Straight Connector 88"/>
          <p:cNvCxnSpPr>
            <a:cxnSpLocks noChangeShapeType="1"/>
          </p:cNvCxnSpPr>
          <p:nvPr/>
        </p:nvCxnSpPr>
        <p:spPr bwMode="auto">
          <a:xfrm rot="5400000">
            <a:off x="418307" y="2551906"/>
            <a:ext cx="228600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898" name="Straight Connector 89"/>
          <p:cNvCxnSpPr>
            <a:cxnSpLocks noChangeShapeType="1"/>
          </p:cNvCxnSpPr>
          <p:nvPr/>
        </p:nvCxnSpPr>
        <p:spPr bwMode="auto">
          <a:xfrm rot="5400000">
            <a:off x="494507" y="2551906"/>
            <a:ext cx="228600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899" name="Straight Connector 90"/>
          <p:cNvCxnSpPr>
            <a:cxnSpLocks noChangeShapeType="1"/>
          </p:cNvCxnSpPr>
          <p:nvPr/>
        </p:nvCxnSpPr>
        <p:spPr bwMode="auto">
          <a:xfrm rot="5400000">
            <a:off x="572294" y="2551906"/>
            <a:ext cx="228600" cy="158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900" name="Straight Connector 91"/>
          <p:cNvCxnSpPr>
            <a:cxnSpLocks noChangeShapeType="1"/>
          </p:cNvCxnSpPr>
          <p:nvPr/>
        </p:nvCxnSpPr>
        <p:spPr bwMode="auto">
          <a:xfrm rot="5400000">
            <a:off x="648494" y="2551906"/>
            <a:ext cx="228600" cy="158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901" name="Straight Connector 92"/>
          <p:cNvCxnSpPr>
            <a:cxnSpLocks noChangeShapeType="1"/>
          </p:cNvCxnSpPr>
          <p:nvPr/>
        </p:nvCxnSpPr>
        <p:spPr bwMode="auto">
          <a:xfrm rot="5400000">
            <a:off x="723107" y="2551906"/>
            <a:ext cx="228600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902" name="Straight Connector 93"/>
          <p:cNvCxnSpPr>
            <a:cxnSpLocks noChangeShapeType="1"/>
          </p:cNvCxnSpPr>
          <p:nvPr/>
        </p:nvCxnSpPr>
        <p:spPr bwMode="auto">
          <a:xfrm rot="5400000">
            <a:off x="799307" y="2551906"/>
            <a:ext cx="228600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903" name="Straight Connector 94"/>
          <p:cNvCxnSpPr>
            <a:cxnSpLocks noChangeShapeType="1"/>
          </p:cNvCxnSpPr>
          <p:nvPr/>
        </p:nvCxnSpPr>
        <p:spPr bwMode="auto">
          <a:xfrm rot="5400000">
            <a:off x="875507" y="2551906"/>
            <a:ext cx="228600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904" name="Straight Connector 95"/>
          <p:cNvCxnSpPr>
            <a:cxnSpLocks noChangeShapeType="1"/>
          </p:cNvCxnSpPr>
          <p:nvPr/>
        </p:nvCxnSpPr>
        <p:spPr bwMode="auto">
          <a:xfrm rot="5400000">
            <a:off x="951707" y="2551906"/>
            <a:ext cx="228600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sp>
        <p:nvSpPr>
          <p:cNvPr id="35905" name="Rectangle 43"/>
          <p:cNvSpPr>
            <a:spLocks noChangeArrowheads="1"/>
          </p:cNvSpPr>
          <p:nvPr/>
        </p:nvSpPr>
        <p:spPr bwMode="auto">
          <a:xfrm>
            <a:off x="152400" y="1981200"/>
            <a:ext cx="15954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40000"/>
              </a:lnSpc>
              <a:tabLst>
                <a:tab pos="2109788" algn="l"/>
              </a:tabLst>
            </a:pPr>
            <a:r>
              <a:rPr lang="en-US" sz="2000" b="1" baseline="0">
                <a:solidFill>
                  <a:srgbClr val="000000"/>
                </a:solidFill>
              </a:rPr>
              <a:t>72 bunches</a:t>
            </a:r>
          </a:p>
        </p:txBody>
      </p:sp>
      <p:sp>
        <p:nvSpPr>
          <p:cNvPr id="35906" name="Rectangle 43"/>
          <p:cNvSpPr>
            <a:spLocks noChangeArrowheads="1"/>
          </p:cNvSpPr>
          <p:nvPr/>
        </p:nvSpPr>
        <p:spPr bwMode="auto">
          <a:xfrm>
            <a:off x="1066800" y="2133600"/>
            <a:ext cx="5127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40000"/>
              </a:lnSpc>
              <a:tabLst>
                <a:tab pos="2109788" algn="l"/>
              </a:tabLst>
            </a:pPr>
            <a:r>
              <a:rPr lang="en-US" sz="2000" b="1" baseline="0">
                <a:solidFill>
                  <a:srgbClr val="000000"/>
                </a:solidFill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2483061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762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3000" b="1" u="sng" dirty="0" smtClean="0">
                <a:solidFill>
                  <a:srgbClr val="FF0000"/>
                </a:solidFill>
              </a:rPr>
              <a:t>Long Range effect 2012</a:t>
            </a:r>
            <a:endParaRPr lang="en-US" sz="3000" b="1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3333" y="747889"/>
            <a:ext cx="3662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Regular Physics Fill of 2012 RUN LHC</a:t>
            </a:r>
            <a:endParaRPr lang="en-US" b="1" dirty="0"/>
          </a:p>
        </p:txBody>
      </p:sp>
      <p:pic>
        <p:nvPicPr>
          <p:cNvPr id="11" name="Content Placeholder 3"/>
          <p:cNvPicPr>
            <a:picLocks noGrp="1"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2" t="5971" r="9133" b="4810"/>
          <a:stretch/>
        </p:blipFill>
        <p:spPr>
          <a:xfrm>
            <a:off x="-1" y="1117221"/>
            <a:ext cx="9150195" cy="48881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8206" y="6021084"/>
            <a:ext cx="8116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Beam-Beam pattern visible in first 2 Hours of physics fills</a:t>
            </a:r>
          </a:p>
          <a:p>
            <a:r>
              <a:rPr lang="en-US" b="1" dirty="0" smtClean="0"/>
              <a:t>Also special IP2 and IP8 effects visible missing head-on collision and/or long ranges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37883" y="1425464"/>
            <a:ext cx="2770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Clear sensitivity to IP2 and IP8 </a:t>
            </a:r>
            <a:r>
              <a:rPr lang="en-US" b="1" dirty="0" smtClean="0"/>
              <a:t>(tune shift/spread)</a:t>
            </a:r>
            <a:endParaRPr lang="en-US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307988" y="1740470"/>
            <a:ext cx="3213922" cy="331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398683" y="2071795"/>
            <a:ext cx="1" cy="1393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07627" y="932555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A. </a:t>
            </a:r>
            <a:r>
              <a:rPr lang="en-US" b="1" dirty="0" err="1" smtClean="0"/>
              <a:t>Esmail-Yakas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321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Initial Beam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375329"/>
              </p:ext>
            </p:extLst>
          </p:nvPr>
        </p:nvGraphicFramePr>
        <p:xfrm>
          <a:off x="4174785" y="903752"/>
          <a:ext cx="4829515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685"/>
                <a:gridCol w="1121212"/>
                <a:gridCol w="1225618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Baseline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Ultimate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Luminosity L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20-30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Background</a:t>
                      </a:r>
                      <a:r>
                        <a:rPr lang="en-US" sz="1600" baseline="0" dirty="0" smtClean="0"/>
                        <a:t> events/</a:t>
                      </a:r>
                      <a:r>
                        <a:rPr lang="en-US" sz="1600" baseline="0" dirty="0" err="1" smtClean="0"/>
                        <a:t>bx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170 (34)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&lt;1020 (204)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Bunch distance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rgbClr val="0000FF"/>
                          </a:solidFill>
                        </a:rPr>
                        <a:t>Δt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[ns]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25 (5)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Bunch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 charge N [10</a:t>
                      </a:r>
                      <a:r>
                        <a:rPr lang="en-US" sz="1600" baseline="30000" dirty="0" smtClean="0">
                          <a:solidFill>
                            <a:srgbClr val="0000FF"/>
                          </a:solidFill>
                        </a:rPr>
                        <a:t>11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1 (0.2)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Fract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. of ring filled </a:t>
                      </a:r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η</a:t>
                      </a:r>
                      <a:r>
                        <a:rPr lang="en-US" sz="1600" baseline="-25000" dirty="0" err="1" smtClean="0">
                          <a:solidFill>
                            <a:srgbClr val="0000FF"/>
                          </a:solidFill>
                        </a:rPr>
                        <a:t>fill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[%]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80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Norm. </a:t>
                      </a:r>
                      <a:r>
                        <a:rPr lang="en-US" sz="1600" baseline="0" dirty="0" err="1" smtClean="0">
                          <a:solidFill>
                            <a:srgbClr val="FF0000"/>
                          </a:solidFill>
                        </a:rPr>
                        <a:t>emitt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. [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2.2(0.44)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Max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ξ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for 2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IPs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(0.02)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IP beta-function β [m]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0.3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IP beam size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6.8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(3)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3.5 (1.6)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RMS bunch length </a:t>
                      </a:r>
                      <a:r>
                        <a:rPr lang="en-US" sz="1600" dirty="0" err="1" smtClean="0"/>
                        <a:t>σ</a:t>
                      </a:r>
                      <a:r>
                        <a:rPr lang="en-US" sz="1600" baseline="-25000" dirty="0" err="1" smtClean="0"/>
                        <a:t>z</a:t>
                      </a:r>
                      <a:r>
                        <a:rPr lang="en-US" sz="1600" dirty="0" smtClean="0"/>
                        <a:t> [cm]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Crossing angle [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s’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Crab. Cav.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Turn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-around time [h]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739370" y="1787179"/>
            <a:ext cx="391075" cy="360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3718" y="2361194"/>
            <a:ext cx="41696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Baseline: 1.25ab</a:t>
            </a:r>
            <a:r>
              <a:rPr lang="en-US" baseline="30000" dirty="0" smtClean="0"/>
              <a:t>-1</a:t>
            </a:r>
            <a:r>
              <a:rPr lang="en-US" dirty="0" smtClean="0"/>
              <a:t> per 5 year cycle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considering shutdowns, stops, MDs, … </a:t>
            </a:r>
          </a:p>
          <a:p>
            <a:r>
              <a:rPr lang="en-US" dirty="0" smtClean="0"/>
              <a:t>= 2fb</a:t>
            </a:r>
            <a:r>
              <a:rPr lang="en-US" baseline="30000" dirty="0" smtClean="0"/>
              <a:t>-2</a:t>
            </a:r>
            <a:r>
              <a:rPr lang="en-US" dirty="0" smtClean="0"/>
              <a:t> per day</a:t>
            </a:r>
          </a:p>
          <a:p>
            <a:endParaRPr lang="en-US" dirty="0"/>
          </a:p>
          <a:p>
            <a:r>
              <a:rPr lang="en-US" dirty="0" smtClean="0"/>
              <a:t>Ultimate: 5ab</a:t>
            </a:r>
            <a:r>
              <a:rPr lang="en-US" baseline="30000" dirty="0" smtClean="0"/>
              <a:t>-1</a:t>
            </a:r>
            <a:r>
              <a:rPr lang="en-US" dirty="0" smtClean="0"/>
              <a:t> per 5 year cycle</a:t>
            </a:r>
          </a:p>
          <a:p>
            <a:r>
              <a:rPr lang="en-US" dirty="0" smtClean="0"/>
              <a:t>= 8fb</a:t>
            </a:r>
            <a:r>
              <a:rPr lang="en-US" baseline="30000" dirty="0" smtClean="0"/>
              <a:t>-2</a:t>
            </a:r>
            <a:r>
              <a:rPr lang="en-US" dirty="0" smtClean="0"/>
              <a:t> per day</a:t>
            </a:r>
          </a:p>
          <a:p>
            <a:endParaRPr lang="en-US" dirty="0"/>
          </a:p>
          <a:p>
            <a:r>
              <a:rPr lang="en-US" dirty="0" smtClean="0"/>
              <a:t>Total 17.5ab</a:t>
            </a:r>
            <a:r>
              <a:rPr lang="en-US" baseline="30000" dirty="0" smtClean="0"/>
              <a:t>-1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Rome, April 2016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4804417"/>
            <a:ext cx="2996245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Focus on ultimate parameters</a:t>
            </a:r>
          </a:p>
          <a:p>
            <a:endParaRPr lang="en-US" dirty="0"/>
          </a:p>
          <a:p>
            <a:r>
              <a:rPr lang="en-US" dirty="0" smtClean="0"/>
              <a:t>Injection energy 3.3TeV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0500" y="929152"/>
            <a:ext cx="3751682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Baseline parameter  document delivered to EU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981607" y="209351"/>
            <a:ext cx="53154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Baseline and Ultimate Scenarios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752123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084"/>
            <a:ext cx="8229600" cy="9142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Crossing schemes: HV-HH-VV mixed</a:t>
            </a:r>
            <a:endParaRPr lang="en-US" dirty="0"/>
          </a:p>
        </p:txBody>
      </p:sp>
      <p:pic>
        <p:nvPicPr>
          <p:cNvPr id="3" name="Picture 2" descr="IP1+IP5_and_IP5_pac_nom_positi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09" y="1118307"/>
            <a:ext cx="7709368" cy="57820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220613"/>
            <a:ext cx="832153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HV crossing scheme versus  H crossing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29147" y="3600065"/>
            <a:ext cx="813759" cy="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158247" y="3629175"/>
            <a:ext cx="0" cy="1376394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04352" y="3020602"/>
            <a:ext cx="338554" cy="461665"/>
          </a:xfrm>
          <a:prstGeom prst="rect">
            <a:avLst/>
          </a:prstGeom>
          <a:solidFill>
            <a:srgbClr val="FFFF00">
              <a:alpha val="52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+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58044" y="5005569"/>
            <a:ext cx="278892" cy="461665"/>
          </a:xfrm>
          <a:prstGeom prst="rect">
            <a:avLst/>
          </a:prstGeom>
          <a:solidFill>
            <a:srgbClr val="FFFF00">
              <a:alpha val="52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-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62573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Initial Beam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267728"/>
              </p:ext>
            </p:extLst>
          </p:nvPr>
        </p:nvGraphicFramePr>
        <p:xfrm>
          <a:off x="4174785" y="903752"/>
          <a:ext cx="4829515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685"/>
                <a:gridCol w="1121212"/>
                <a:gridCol w="1225618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Baseline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Ultimate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Luminosity L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20-30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Background</a:t>
                      </a:r>
                      <a:r>
                        <a:rPr lang="en-US" sz="1600" baseline="0" dirty="0" smtClean="0"/>
                        <a:t> events/</a:t>
                      </a:r>
                      <a:r>
                        <a:rPr lang="en-US" sz="1600" baseline="0" dirty="0" err="1" smtClean="0"/>
                        <a:t>bx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170 (34)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&lt;1020 (204)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Bunch distance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rgbClr val="0000FF"/>
                          </a:solidFill>
                        </a:rPr>
                        <a:t>Δt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[ns]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25 (5)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Bunch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 charge N [10</a:t>
                      </a:r>
                      <a:r>
                        <a:rPr lang="en-US" sz="1600" baseline="30000" dirty="0" smtClean="0">
                          <a:solidFill>
                            <a:srgbClr val="0000FF"/>
                          </a:solidFill>
                        </a:rPr>
                        <a:t>11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1 (0.2)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Fract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. of ring filled </a:t>
                      </a:r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η</a:t>
                      </a:r>
                      <a:r>
                        <a:rPr lang="en-US" sz="1600" baseline="-25000" dirty="0" err="1" smtClean="0">
                          <a:solidFill>
                            <a:srgbClr val="0000FF"/>
                          </a:solidFill>
                        </a:rPr>
                        <a:t>fill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[%]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80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Norm. </a:t>
                      </a:r>
                      <a:r>
                        <a:rPr lang="en-US" sz="1600" baseline="0" dirty="0" err="1" smtClean="0">
                          <a:solidFill>
                            <a:srgbClr val="FF0000"/>
                          </a:solidFill>
                        </a:rPr>
                        <a:t>emitt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. [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2.2(0.44)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Max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ξ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for 2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IPs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(0.02)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IP beta-function β [m]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0.3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IP beam size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6.8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(3)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3.5 (1.6)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RMS bunch length </a:t>
                      </a:r>
                      <a:r>
                        <a:rPr lang="en-US" sz="1600" dirty="0" err="1" smtClean="0"/>
                        <a:t>σ</a:t>
                      </a:r>
                      <a:r>
                        <a:rPr lang="en-US" sz="1600" baseline="-25000" dirty="0" err="1" smtClean="0"/>
                        <a:t>z</a:t>
                      </a:r>
                      <a:r>
                        <a:rPr lang="en-US" sz="1600" dirty="0" smtClean="0"/>
                        <a:t> [cm]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Crossing angle [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s’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Crab. Cav.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Turn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-around time [h]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739370" y="1787179"/>
            <a:ext cx="391075" cy="360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3718" y="2361194"/>
            <a:ext cx="41696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Baseline: 1.25ab</a:t>
            </a:r>
            <a:r>
              <a:rPr lang="en-US" baseline="30000" dirty="0" smtClean="0"/>
              <a:t>-1</a:t>
            </a:r>
            <a:r>
              <a:rPr lang="en-US" dirty="0" smtClean="0"/>
              <a:t> per 5 year cycle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considering shutdowns, stops, MDs, … </a:t>
            </a:r>
          </a:p>
          <a:p>
            <a:r>
              <a:rPr lang="en-US" dirty="0" smtClean="0"/>
              <a:t>= 2fb</a:t>
            </a:r>
            <a:r>
              <a:rPr lang="en-US" baseline="30000" dirty="0" smtClean="0"/>
              <a:t>-2</a:t>
            </a:r>
            <a:r>
              <a:rPr lang="en-US" dirty="0" smtClean="0"/>
              <a:t> per day</a:t>
            </a:r>
          </a:p>
          <a:p>
            <a:endParaRPr lang="en-US" dirty="0"/>
          </a:p>
          <a:p>
            <a:r>
              <a:rPr lang="en-US" dirty="0" smtClean="0"/>
              <a:t>Ultimate: 5ab</a:t>
            </a:r>
            <a:r>
              <a:rPr lang="en-US" baseline="30000" dirty="0" smtClean="0"/>
              <a:t>-1</a:t>
            </a:r>
            <a:r>
              <a:rPr lang="en-US" dirty="0" smtClean="0"/>
              <a:t> per 5 year cycle</a:t>
            </a:r>
          </a:p>
          <a:p>
            <a:r>
              <a:rPr lang="en-US" dirty="0" smtClean="0"/>
              <a:t>= 8fb</a:t>
            </a:r>
            <a:r>
              <a:rPr lang="en-US" baseline="30000" dirty="0" smtClean="0"/>
              <a:t>-2</a:t>
            </a:r>
            <a:r>
              <a:rPr lang="en-US" dirty="0" smtClean="0"/>
              <a:t> per day</a:t>
            </a:r>
          </a:p>
          <a:p>
            <a:endParaRPr lang="en-US" dirty="0"/>
          </a:p>
          <a:p>
            <a:r>
              <a:rPr lang="en-US" dirty="0" smtClean="0"/>
              <a:t>Total 17.5ab</a:t>
            </a:r>
            <a:r>
              <a:rPr lang="en-US" baseline="30000" dirty="0" smtClean="0"/>
              <a:t>-1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FCC-hh, Rome, April 2016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4804417"/>
            <a:ext cx="2996245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Focus on ultimate parameters</a:t>
            </a:r>
          </a:p>
          <a:p>
            <a:endParaRPr lang="en-US" dirty="0"/>
          </a:p>
          <a:p>
            <a:r>
              <a:rPr lang="en-US" dirty="0" smtClean="0"/>
              <a:t>Injection energy 3.3TeV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0500" y="929152"/>
            <a:ext cx="3751682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Baseline parameter  document delivered to EU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981607" y="209351"/>
            <a:ext cx="53154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Baseline and Ultimate Scenarios</a:t>
            </a:r>
            <a:endParaRPr lang="en-US" sz="3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2207" y="5963871"/>
            <a:ext cx="818399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LHC scaled versus </a:t>
            </a:r>
            <a:r>
              <a:rPr lang="en-US" sz="2000" b="1" dirty="0" smtClean="0"/>
              <a:t>Challenging scenario</a:t>
            </a:r>
          </a:p>
          <a:p>
            <a:pPr algn="ctr"/>
            <a:r>
              <a:rPr lang="en-US" sz="2000" b="1" dirty="0" smtClean="0"/>
              <a:t>Need to guarantee the Baseline and work </a:t>
            </a:r>
            <a:r>
              <a:rPr lang="en-US" sz="2000" b="1" dirty="0" smtClean="0"/>
              <a:t>hard to </a:t>
            </a:r>
            <a:r>
              <a:rPr lang="en-US" sz="2000" b="1" dirty="0" smtClean="0"/>
              <a:t>reach the Ultimate</a:t>
            </a:r>
            <a:r>
              <a:rPr lang="en-US" sz="2000" b="1" dirty="0" smtClean="0"/>
              <a:t>!</a:t>
            </a:r>
          </a:p>
        </p:txBody>
      </p:sp>
      <p:sp>
        <p:nvSpPr>
          <p:cNvPr id="4" name="Rectangle 3"/>
          <p:cNvSpPr/>
          <p:nvPr/>
        </p:nvSpPr>
        <p:spPr>
          <a:xfrm>
            <a:off x="4174785" y="3769129"/>
            <a:ext cx="4829515" cy="564362"/>
          </a:xfrm>
          <a:prstGeom prst="rect">
            <a:avLst/>
          </a:prstGeom>
          <a:solidFill>
            <a:srgbClr val="FFFF00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9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FCC_layout_6bi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68" y="1965048"/>
            <a:ext cx="4072748" cy="3252822"/>
          </a:xfrm>
          <a:prstGeom prst="rect">
            <a:avLst/>
          </a:prstGeom>
        </p:spPr>
      </p:pic>
      <p:pic>
        <p:nvPicPr>
          <p:cNvPr id="3" name="Picture 2" descr="f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016" y="3052068"/>
            <a:ext cx="4734523" cy="1814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88"/>
            <a:ext cx="9217428" cy="451078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Beam-Beam Interactions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48273" y="2096688"/>
            <a:ext cx="4444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FCC </a:t>
            </a:r>
            <a:r>
              <a:rPr lang="en-US" b="1" dirty="0" smtClean="0"/>
              <a:t>collider: </a:t>
            </a:r>
            <a:r>
              <a:rPr lang="en-US" b="1" dirty="0" smtClean="0"/>
              <a:t>bunches</a:t>
            </a:r>
            <a:endParaRPr lang="en-US" b="1" dirty="0" smtClean="0"/>
          </a:p>
          <a:p>
            <a:pPr algn="ctr"/>
            <a:r>
              <a:rPr lang="en-US" b="1" dirty="0"/>
              <a:t>2</a:t>
            </a:r>
            <a:r>
              <a:rPr lang="en-US" b="1" dirty="0" smtClean="0"/>
              <a:t> Experiments with Head</a:t>
            </a:r>
            <a:r>
              <a:rPr lang="en-US" b="1" dirty="0" smtClean="0"/>
              <a:t>-</a:t>
            </a:r>
            <a:r>
              <a:rPr lang="en-US" b="1" dirty="0" smtClean="0"/>
              <a:t>On collision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00070" y="6142932"/>
            <a:ext cx="44678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Several localized long range </a:t>
            </a:r>
            <a:r>
              <a:rPr lang="en-US" sz="2000" b="1" dirty="0" smtClean="0"/>
              <a:t>interactions</a:t>
            </a:r>
          </a:p>
          <a:p>
            <a:pPr algn="ctr"/>
            <a:r>
              <a:rPr lang="en-US" sz="2000" b="1" dirty="0" smtClean="0"/>
              <a:t>Need </a:t>
            </a:r>
            <a:r>
              <a:rPr lang="en-US" sz="2000" b="1" dirty="0" smtClean="0">
                <a:solidFill>
                  <a:srgbClr val="FF0000"/>
                </a:solidFill>
              </a:rPr>
              <a:t>local separation</a:t>
            </a:r>
            <a:r>
              <a:rPr lang="en-US" sz="2000" b="1" dirty="0" smtClean="0"/>
              <a:t> (crossing angle</a:t>
            </a:r>
            <a:r>
              <a:rPr lang="en-US" sz="2000" b="1" dirty="0" smtClean="0"/>
              <a:t>)</a:t>
            </a:r>
            <a:endParaRPr lang="en-US" sz="2000" b="1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77241" y="2312712"/>
            <a:ext cx="2970385" cy="739356"/>
          </a:xfrm>
          <a:prstGeom prst="straightConnector1">
            <a:avLst/>
          </a:prstGeom>
          <a:ln>
            <a:prstDash val="dash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177241" y="2312712"/>
            <a:ext cx="2771032" cy="2437989"/>
          </a:xfrm>
          <a:prstGeom prst="straightConnector1">
            <a:avLst/>
          </a:prstGeom>
          <a:ln>
            <a:prstDash val="dash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46261" y="5310209"/>
            <a:ext cx="5780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25 ns bunch spacing </a:t>
            </a:r>
            <a:r>
              <a:rPr lang="en-US" b="1" dirty="0" smtClean="0">
                <a:sym typeface="Wingdings"/>
              </a:rPr>
              <a:t> beams will meet every 3.75 m</a:t>
            </a:r>
          </a:p>
          <a:p>
            <a:pPr algn="ctr"/>
            <a:r>
              <a:rPr lang="en-US" b="1" dirty="0" smtClean="0">
                <a:sym typeface="Wingdings"/>
              </a:rPr>
              <a:t>For L*45m 6</a:t>
            </a:r>
            <a:r>
              <a:rPr lang="en-US" b="1" dirty="0" smtClean="0">
                <a:sym typeface="Wingdings"/>
              </a:rPr>
              <a:t>0 </a:t>
            </a:r>
            <a:r>
              <a:rPr lang="en-US" b="1" dirty="0" smtClean="0">
                <a:sym typeface="Wingdings"/>
              </a:rPr>
              <a:t>beam-beam Long Range encounters per </a:t>
            </a:r>
            <a:r>
              <a:rPr lang="en-US" b="1" dirty="0" smtClean="0">
                <a:sym typeface="Wingdings"/>
              </a:rPr>
              <a:t>experiment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890" y="5151890"/>
            <a:ext cx="3390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Separation is typically </a:t>
            </a:r>
            <a:r>
              <a:rPr lang="en-US" sz="2000" b="1" dirty="0" smtClean="0"/>
              <a:t>12-14 </a:t>
            </a:r>
            <a:r>
              <a:rPr lang="en-US" sz="2000" b="1" dirty="0" smtClean="0">
                <a:latin typeface="Symbol" charset="2"/>
                <a:cs typeface="Symbol" charset="2"/>
              </a:rPr>
              <a:t>s</a:t>
            </a:r>
          </a:p>
          <a:p>
            <a:pPr algn="ctr"/>
            <a:r>
              <a:rPr lang="en-US" sz="2000" b="1" dirty="0" smtClean="0"/>
              <a:t>Scaled from LHC</a:t>
            </a:r>
          </a:p>
        </p:txBody>
      </p:sp>
      <p:pic>
        <p:nvPicPr>
          <p:cNvPr id="13" name="Picture 18" descr="pastedGraphic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5885" y="1004854"/>
            <a:ext cx="2000085" cy="870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5" descr="pastedGraphic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7626" y="1094449"/>
            <a:ext cx="375038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211937" y="554498"/>
            <a:ext cx="1587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Luminosity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54006" y="554498"/>
            <a:ext cx="2507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Beam-Beam Force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91553" y="5031126"/>
            <a:ext cx="178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10600 bunches</a:t>
            </a:r>
            <a:r>
              <a:rPr lang="is-IS" b="1" dirty="0" smtClean="0"/>
              <a:t>…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22245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762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3000" b="1" u="sng" dirty="0" smtClean="0">
                <a:solidFill>
                  <a:srgbClr val="FF0000"/>
                </a:solidFill>
              </a:rPr>
              <a:t>LHC Experience Not Controlled Beam-Beam effects</a:t>
            </a:r>
            <a:endParaRPr lang="en-US" sz="3000" b="1" dirty="0" smtClean="0">
              <a:solidFill>
                <a:srgbClr val="FF0000"/>
              </a:solidFill>
            </a:endParaRPr>
          </a:p>
        </p:txBody>
      </p:sp>
      <p:pic>
        <p:nvPicPr>
          <p:cNvPr id="19" name="Content Placeholder 3"/>
          <p:cNvPicPr>
            <a:picLocks noGrp="1"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7" y="1331179"/>
            <a:ext cx="5472608" cy="41990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7710" y="955752"/>
            <a:ext cx="425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Regular Physics Fill of 2012 RUN </a:t>
            </a:r>
            <a:r>
              <a:rPr lang="en-US" b="1" dirty="0" smtClean="0"/>
              <a:t>LHC 4 </a:t>
            </a:r>
            <a:r>
              <a:rPr lang="en-US" b="1" dirty="0" err="1" smtClean="0"/>
              <a:t>TeV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679077" y="1943510"/>
            <a:ext cx="33091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Clear Long Range pattern in the  Luminosity </a:t>
            </a:r>
            <a:r>
              <a:rPr lang="en-US" b="1" dirty="0" smtClean="0"/>
              <a:t>Decay rates </a:t>
            </a:r>
          </a:p>
          <a:p>
            <a:endParaRPr lang="en-US" b="1" dirty="0" smtClean="0"/>
          </a:p>
          <a:p>
            <a:r>
              <a:rPr lang="en-US" b="1" dirty="0" smtClean="0">
                <a:sym typeface="Wingdings"/>
              </a:rPr>
              <a:t> BB can change </a:t>
            </a:r>
            <a:r>
              <a:rPr lang="en-US" b="1" dirty="0" smtClean="0"/>
              <a:t>integrated luminosity reach significantly!</a:t>
            </a:r>
            <a:endParaRPr lang="en-US" b="1" dirty="0" smtClean="0"/>
          </a:p>
          <a:p>
            <a:endParaRPr lang="en-US" b="1" dirty="0" smtClean="0"/>
          </a:p>
          <a:p>
            <a:pPr marL="285750" indent="-285750">
              <a:buFont typeface="Wingdings" charset="0"/>
              <a:buChar char="à"/>
            </a:pPr>
            <a:r>
              <a:rPr lang="en-US" b="1" dirty="0" smtClean="0">
                <a:sym typeface="Wingdings"/>
              </a:rPr>
              <a:t>Particle </a:t>
            </a:r>
            <a:r>
              <a:rPr lang="en-US" b="1" dirty="0" smtClean="0"/>
              <a:t>Losses</a:t>
            </a:r>
          </a:p>
          <a:p>
            <a:endParaRPr lang="en-US" b="1" dirty="0" smtClean="0"/>
          </a:p>
          <a:p>
            <a:pPr marL="285750" indent="-285750">
              <a:buFont typeface="Wingdings" charset="0"/>
              <a:buChar char="à"/>
            </a:pPr>
            <a:r>
              <a:rPr lang="en-US" b="1" dirty="0" err="1" smtClean="0"/>
              <a:t>Emittance</a:t>
            </a:r>
            <a:r>
              <a:rPr lang="en-US" b="1" dirty="0" smtClean="0"/>
              <a:t> growth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97798" y="4697513"/>
            <a:ext cx="2090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A. </a:t>
            </a:r>
            <a:r>
              <a:rPr lang="en-US" sz="1600" b="1" dirty="0" err="1" smtClean="0"/>
              <a:t>Esmail-</a:t>
            </a:r>
            <a:r>
              <a:rPr lang="en-US" sz="1600" b="1" dirty="0" err="1" smtClean="0"/>
              <a:t>Yakas</a:t>
            </a:r>
            <a:r>
              <a:rPr lang="en-US" sz="1600" b="1" dirty="0" smtClean="0"/>
              <a:t> (EPFL)</a:t>
            </a:r>
            <a:endParaRPr lang="en-US" sz="1600" b="1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54652" y="4173343"/>
            <a:ext cx="4679519" cy="16496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84534" y="2445257"/>
            <a:ext cx="4679519" cy="16496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36564" y="3886487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 h lifetimes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87082" y="207343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0.6 h lifetimes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94" y="6144176"/>
            <a:ext cx="8943224" cy="646331"/>
          </a:xfrm>
          <a:prstGeom prst="rect">
            <a:avLst/>
          </a:prstGeom>
          <a:solidFill>
            <a:srgbClr val="FFFF00">
              <a:alpha val="38000"/>
            </a:srgbClr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Beam-Beam dynamics defines particle losses and </a:t>
            </a:r>
            <a:r>
              <a:rPr lang="en-US" b="1" dirty="0" err="1" smtClean="0">
                <a:solidFill>
                  <a:srgbClr val="FF0000"/>
                </a:solidFill>
              </a:rPr>
              <a:t>emittance</a:t>
            </a:r>
            <a:r>
              <a:rPr lang="en-US" b="1" dirty="0" smtClean="0">
                <a:solidFill>
                  <a:srgbClr val="FF0000"/>
                </a:solidFill>
              </a:rPr>
              <a:t> evolution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 Integrated Luminosity (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emittances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evolution) and machine protection (100TeV beams)!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2" name="Picture 18" descr="pastedGraphic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9424" y="4834279"/>
            <a:ext cx="2000085" cy="870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8210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umi_decay_vs_bunchslot_LR2_4435_zoomed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542" y="-1401365"/>
            <a:ext cx="7202039" cy="9320285"/>
          </a:xfrm>
          <a:prstGeom prst="rect">
            <a:avLst/>
          </a:prstGeom>
        </p:spPr>
      </p:pic>
      <p:sp>
        <p:nvSpPr>
          <p:cNvPr id="31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762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3000" b="1" u="sng" dirty="0" smtClean="0">
                <a:solidFill>
                  <a:srgbClr val="FF0000"/>
                </a:solidFill>
              </a:rPr>
              <a:t>LHC Experience 2015 Weak Beam-Beam Effects</a:t>
            </a:r>
            <a:endParaRPr lang="en-US" sz="3000" b="1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8510" y="598479"/>
            <a:ext cx="2638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LHC </a:t>
            </a:r>
            <a:r>
              <a:rPr lang="en-US" sz="2000" b="1" dirty="0" smtClean="0"/>
              <a:t>Physics Fill of 2015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580" y="5743082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Beautiful Luminosity lifetimes</a:t>
            </a:r>
            <a:r>
              <a:rPr lang="is-IS" sz="2200" b="1" dirty="0" smtClean="0"/>
              <a:t>…</a:t>
            </a:r>
          </a:p>
          <a:p>
            <a:r>
              <a:rPr lang="en-US" sz="2200" b="1" dirty="0" smtClean="0"/>
              <a:t>No evident beam-beam signature in luminosity and spec </a:t>
            </a:r>
            <a:r>
              <a:rPr lang="en-US" sz="2200" b="1" dirty="0" err="1" smtClean="0"/>
              <a:t>lumi</a:t>
            </a:r>
            <a:r>
              <a:rPr lang="en-US" sz="2200" b="1" dirty="0" smtClean="0"/>
              <a:t> lifetimes</a:t>
            </a:r>
            <a:endParaRPr lang="is-IS" sz="2200" b="1" dirty="0" smtClean="0">
              <a:sym typeface="Wingdings"/>
            </a:endParaRPr>
          </a:p>
          <a:p>
            <a:r>
              <a:rPr lang="is-IS" sz="2200" b="1" dirty="0" smtClean="0">
                <a:sym typeface="Wingdings"/>
              </a:rPr>
              <a:t> </a:t>
            </a:r>
            <a:r>
              <a:rPr lang="en-US" sz="2200" b="1" dirty="0" smtClean="0">
                <a:sym typeface="Wingdings"/>
              </a:rPr>
              <a:t>L</a:t>
            </a:r>
            <a:r>
              <a:rPr lang="is-IS" sz="2200" b="1" dirty="0" smtClean="0">
                <a:sym typeface="Wingdings"/>
              </a:rPr>
              <a:t>ow losses and negligible emittance blow-up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40504" y="4767725"/>
            <a:ext cx="2597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M. </a:t>
            </a:r>
            <a:r>
              <a:rPr lang="en-US" sz="1600" b="1" dirty="0" smtClean="0"/>
              <a:t>Crouch (Manchester </a:t>
            </a:r>
            <a:r>
              <a:rPr lang="en-US" sz="1600" b="1" dirty="0" err="1" smtClean="0"/>
              <a:t>Uni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364879" y="2508762"/>
            <a:ext cx="5205982" cy="18988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76669" y="2139430"/>
            <a:ext cx="148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22 h lifetimes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934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014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Phase: feedback for IR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13" y="973588"/>
            <a:ext cx="5322276" cy="43852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 smtClean="0"/>
              <a:t>Start with a solid baseline scenario scaling from LHC and HL-LHC studies and first estimates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intensities, </a:t>
            </a:r>
            <a:r>
              <a:rPr lang="en-US" sz="2400" b="1" dirty="0" err="1" smtClean="0">
                <a:solidFill>
                  <a:srgbClr val="FF0000"/>
                </a:solidFill>
              </a:rPr>
              <a:t>emittances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optics (round</a:t>
            </a:r>
            <a:r>
              <a:rPr lang="en-US" sz="2400" b="1" dirty="0" smtClean="0"/>
              <a:t> versus flat)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crossing angles 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Optics distortion (dynamic beta)</a:t>
            </a:r>
          </a:p>
          <a:p>
            <a:pPr lvl="1"/>
            <a:r>
              <a:rPr lang="en-US" sz="2400" b="1" dirty="0" smtClean="0"/>
              <a:t>Crossing schemes HV HH VV</a:t>
            </a:r>
          </a:p>
          <a:p>
            <a:pPr lvl="1"/>
            <a:r>
              <a:rPr lang="en-US" sz="2400" b="1" dirty="0" smtClean="0"/>
              <a:t>Orbit effects, chromaticity, tune shifts</a:t>
            </a:r>
          </a:p>
          <a:p>
            <a:pPr lvl="1"/>
            <a:r>
              <a:rPr lang="en-US" sz="2400" b="1" dirty="0" smtClean="0"/>
              <a:t>Multipolar errors effects</a:t>
            </a:r>
          </a:p>
          <a:p>
            <a:pPr lvl="1"/>
            <a:r>
              <a:rPr lang="en-US" sz="2400" b="1" dirty="0" smtClean="0"/>
              <a:t>Working point sensitivity</a:t>
            </a:r>
          </a:p>
          <a:p>
            <a:pPr lvl="1"/>
            <a:r>
              <a:rPr lang="en-US" sz="2400" b="1" dirty="0" smtClean="0"/>
              <a:t>Modulation</a:t>
            </a:r>
          </a:p>
          <a:p>
            <a:pPr lvl="1"/>
            <a:r>
              <a:rPr lang="en-US" sz="2400" b="1" dirty="0" smtClean="0"/>
              <a:t>Crab Crossing with cavities</a:t>
            </a:r>
          </a:p>
          <a:p>
            <a:pPr lvl="1"/>
            <a:endParaRPr lang="en-US" sz="2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544408" y="4916588"/>
            <a:ext cx="3404194" cy="178510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IR design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Machine protection/collimation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Magnets Field quality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Luminosity reach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44408" y="1095142"/>
            <a:ext cx="3404194" cy="31393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Single particle dynamics </a:t>
            </a:r>
            <a:r>
              <a:rPr lang="en-US" sz="2200" b="1" dirty="0" smtClean="0">
                <a:sym typeface="Wingdings"/>
              </a:rPr>
              <a:t></a:t>
            </a:r>
            <a:r>
              <a:rPr lang="en-US" sz="2200" b="1" dirty="0" smtClean="0"/>
              <a:t>Dynamic aperture, magnets multipolar errors</a:t>
            </a: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Optics distortions </a:t>
            </a:r>
            <a:endParaRPr lang="en-US" sz="2200" b="1" dirty="0">
              <a:sym typeface="Wingdings"/>
            </a:endParaRPr>
          </a:p>
          <a:p>
            <a:pPr lvl="1"/>
            <a:r>
              <a:rPr lang="en-US" sz="2200" b="1" dirty="0" smtClean="0">
                <a:sym typeface="Wingdings"/>
              </a:rPr>
              <a:t>tune shifts, spread</a:t>
            </a:r>
            <a:endParaRPr lang="en-US" sz="2200" b="1" dirty="0">
              <a:sym typeface="Wingdings"/>
            </a:endParaRPr>
          </a:p>
          <a:p>
            <a:pPr lvl="1"/>
            <a:r>
              <a:rPr lang="en-US" sz="2200" b="1" dirty="0" smtClean="0">
                <a:sym typeface="Wingdings"/>
              </a:rPr>
              <a:t>orbit effects</a:t>
            </a:r>
          </a:p>
          <a:p>
            <a:r>
              <a:rPr lang="en-US" sz="2200" b="1" dirty="0" smtClean="0">
                <a:sym typeface="Wingdings"/>
              </a:rPr>
              <a:t>	 dynamic beta </a:t>
            </a:r>
            <a:endParaRPr lang="en-US" sz="2200" b="1" dirty="0">
              <a:sym typeface="Wingdings"/>
            </a:endParaRPr>
          </a:p>
          <a:p>
            <a:r>
              <a:rPr lang="en-US" sz="2200" b="1" dirty="0" smtClean="0">
                <a:sym typeface="Wingdings"/>
              </a:rPr>
              <a:t>	 PACMAN bunches</a:t>
            </a:r>
            <a:endParaRPr lang="en-US" sz="22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510911" y="693504"/>
            <a:ext cx="121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Study type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09335" y="4556959"/>
            <a:ext cx="2097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Feedback for design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1892" y="5369910"/>
            <a:ext cx="5138997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Assumptions: HV crossing, L*=45m, round optics 30cm b*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95262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etab_Hi_lum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652" y="606698"/>
            <a:ext cx="6184183" cy="42230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Optics distortions and implications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201576" y="4762846"/>
            <a:ext cx="9534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  <a:cs typeface="Symbol" charset="2"/>
              </a:rPr>
              <a:t>Synergy with optics group</a:t>
            </a:r>
            <a:endParaRPr lang="en-US" sz="2400" b="1" dirty="0" smtClean="0">
              <a:latin typeface="+mj-lt"/>
              <a:cs typeface="Symbol" charset="2"/>
            </a:endParaRPr>
          </a:p>
          <a:p>
            <a:pPr algn="ctr"/>
            <a:r>
              <a:rPr lang="en-US" sz="2400" b="1" dirty="0" smtClean="0">
                <a:latin typeface="+mj-lt"/>
                <a:cs typeface="Symbol" charset="2"/>
              </a:rPr>
              <a:t>Experimental test of local correction in the LHC (</a:t>
            </a:r>
            <a:r>
              <a:rPr lang="en-US" sz="2400" b="1" dirty="0" err="1" smtClean="0">
                <a:latin typeface="+mj-lt"/>
                <a:cs typeface="Symbol" charset="2"/>
              </a:rPr>
              <a:t>R.Tomas</a:t>
            </a:r>
            <a:r>
              <a:rPr lang="en-US" sz="2400" b="1" dirty="0" smtClean="0">
                <a:latin typeface="+mj-lt"/>
                <a:cs typeface="Symbol" charset="2"/>
              </a:rPr>
              <a:t> et al.)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+mj-lt"/>
                <a:cs typeface="Symbol" charset="2"/>
              </a:rPr>
              <a:t>P. Jorge (EPFL student) implications of BB beating, optics dependency, phase advance and impact on collimation and performances</a:t>
            </a:r>
            <a:endParaRPr lang="en-US" sz="2400" b="1" dirty="0">
              <a:solidFill>
                <a:srgbClr val="FF0000"/>
              </a:solidFill>
              <a:latin typeface="+mj-lt"/>
              <a:cs typeface="Symbol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863" y="449345"/>
            <a:ext cx="1943100" cy="419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29744" y="4017537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Example HL</a:t>
            </a:r>
            <a:r>
              <a:rPr lang="en-US" b="1" dirty="0" smtClean="0"/>
              <a:t>-</a:t>
            </a:r>
            <a:r>
              <a:rPr lang="en-US" b="1" dirty="0"/>
              <a:t>L</a:t>
            </a:r>
            <a:r>
              <a:rPr lang="en-US" b="1" dirty="0" smtClean="0"/>
              <a:t>HC lattice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07427" y="6352662"/>
            <a:ext cx="2148094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Study On-going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00918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084"/>
            <a:ext cx="8229600" cy="9142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Crossing schemes: HV-HH-VV mixed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220613"/>
            <a:ext cx="832153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 </a:t>
            </a:r>
            <a:r>
              <a:rPr lang="en-US" sz="2400" b="1" dirty="0" smtClean="0"/>
              <a:t>crossing scheme versus  </a:t>
            </a:r>
            <a:r>
              <a:rPr lang="en-US" sz="2400" b="1" dirty="0" smtClean="0"/>
              <a:t>HV </a:t>
            </a:r>
            <a:r>
              <a:rPr lang="en-US" sz="2400" b="1" dirty="0" smtClean="0"/>
              <a:t>crossing </a:t>
            </a:r>
          </a:p>
        </p:txBody>
      </p:sp>
      <p:pic>
        <p:nvPicPr>
          <p:cNvPr id="9" name="Picture 8" descr="Qx_zoo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9" y="1592299"/>
            <a:ext cx="4745822" cy="3559367"/>
          </a:xfrm>
          <a:prstGeom prst="rect">
            <a:avLst/>
          </a:prstGeom>
        </p:spPr>
      </p:pic>
      <p:pic>
        <p:nvPicPr>
          <p:cNvPr id="12" name="Picture 11" descr="Q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68" y="1640816"/>
            <a:ext cx="4636252" cy="34771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9852" y="5052991"/>
            <a:ext cx="84734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/>
              <a:t>Horizontal-Vertical crossing used in the LHC</a:t>
            </a:r>
          </a:p>
          <a:p>
            <a:pPr algn="ctr"/>
            <a:r>
              <a:rPr lang="en-US" sz="2200" b="1" dirty="0" smtClean="0"/>
              <a:t>Provides passive compensation of long-range tune shifts, chromaticity!</a:t>
            </a:r>
          </a:p>
          <a:p>
            <a:pPr algn="ctr"/>
            <a:r>
              <a:rPr lang="en-US" sz="2200" b="1" dirty="0" smtClean="0"/>
              <a:t>Important to explore alternative schemes HH, VV or mixed 45’</a:t>
            </a:r>
            <a:r>
              <a:rPr lang="is-IS" sz="2200" b="1" dirty="0" smtClean="0"/>
              <a:t>…..</a:t>
            </a:r>
          </a:p>
          <a:p>
            <a:pPr algn="ctr"/>
            <a:endParaRPr lang="en-US" sz="2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65432" y="6268708"/>
            <a:ext cx="450405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Study On-going: tool modification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07431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</TotalTime>
  <Words>1741</Words>
  <Application>Microsoft Macintosh PowerPoint</Application>
  <PresentationFormat>On-screen Show (4:3)</PresentationFormat>
  <Paragraphs>317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Initial Beam Parameters</vt:lpstr>
      <vt:lpstr>Initial Beam Parameters</vt:lpstr>
      <vt:lpstr>Beam-Beam Interactions</vt:lpstr>
      <vt:lpstr>LHC Experience Not Controlled Beam-Beam effects</vt:lpstr>
      <vt:lpstr>LHC Experience 2015 Weak Beam-Beam Effects</vt:lpstr>
      <vt:lpstr>First Phase: feedback for IR design</vt:lpstr>
      <vt:lpstr>Optics distortions and implications</vt:lpstr>
      <vt:lpstr>Crossing schemes: HV-HH-VV mixed</vt:lpstr>
      <vt:lpstr>Crossing angle set-up</vt:lpstr>
      <vt:lpstr>Second Phase: emittance and diffusion studies</vt:lpstr>
      <vt:lpstr>Noise on colliding beams at injection</vt:lpstr>
      <vt:lpstr>Noise on colliding beams at injection</vt:lpstr>
      <vt:lpstr>Models and Tools</vt:lpstr>
      <vt:lpstr>Summary</vt:lpstr>
      <vt:lpstr>Summary</vt:lpstr>
      <vt:lpstr>Thank You!</vt:lpstr>
      <vt:lpstr>Complications</vt:lpstr>
      <vt:lpstr>Long Range effect 2012</vt:lpstr>
      <vt:lpstr>Crossing schemes: HV-HH-VV mixed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Beam-Beam studies strategy for FCC</dc:title>
  <dc:creator>Tatiana</dc:creator>
  <cp:lastModifiedBy>Tatiana</cp:lastModifiedBy>
  <cp:revision>309</cp:revision>
  <dcterms:created xsi:type="dcterms:W3CDTF">2016-04-11T09:46:19Z</dcterms:created>
  <dcterms:modified xsi:type="dcterms:W3CDTF">2016-04-12T05:31:43Z</dcterms:modified>
</cp:coreProperties>
</file>