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78" r:id="rId9"/>
    <p:sldId id="262" r:id="rId10"/>
    <p:sldId id="279" r:id="rId11"/>
    <p:sldId id="263" r:id="rId12"/>
    <p:sldId id="264" r:id="rId13"/>
    <p:sldId id="265" r:id="rId14"/>
    <p:sldId id="266" r:id="rId15"/>
    <p:sldId id="267" r:id="rId16"/>
    <p:sldId id="268" r:id="rId17"/>
    <p:sldId id="280" r:id="rId18"/>
    <p:sldId id="269" r:id="rId19"/>
    <p:sldId id="270" r:id="rId20"/>
    <p:sldId id="271" r:id="rId21"/>
    <p:sldId id="272" r:id="rId22"/>
    <p:sldId id="273" r:id="rId23"/>
    <p:sldId id="275" r:id="rId24"/>
    <p:sldId id="276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17928-0202-44C1-A03A-ACF352E3AEB9}" type="datetimeFigureOut">
              <a:rPr lang="fr-FR" smtClean="0"/>
              <a:t>26/03/2016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F8F9B-9551-480B-92B9-97F7DFBD8C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67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10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41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30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7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57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59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538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358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060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544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11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34812-D05B-476C-98DD-B4ED1E4343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800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259632" y="2420888"/>
            <a:ext cx="61379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Collimation System </a:t>
            </a:r>
            <a:r>
              <a:rPr lang="fr-FR" sz="4400" dirty="0" err="1"/>
              <a:t>O</a:t>
            </a:r>
            <a:r>
              <a:rPr lang="fr-FR" sz="4400" dirty="0" err="1" smtClean="0"/>
              <a:t>ptics</a:t>
            </a:r>
            <a:endParaRPr lang="fr-FR" sz="4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9654"/>
            <a:ext cx="2068315" cy="129614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88863"/>
            <a:ext cx="2013810" cy="89772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32394" y="4581128"/>
            <a:ext cx="679243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With</a:t>
            </a:r>
            <a:r>
              <a:rPr lang="fr-FR" sz="1200" dirty="0" smtClean="0"/>
              <a:t> </a:t>
            </a:r>
            <a:r>
              <a:rPr lang="fr-FR" sz="1200" dirty="0" err="1" smtClean="0"/>
              <a:t>many</a:t>
            </a:r>
            <a:r>
              <a:rPr lang="fr-FR" sz="1200" dirty="0" smtClean="0"/>
              <a:t> inputs </a:t>
            </a:r>
            <a:r>
              <a:rPr lang="fr-FR" sz="1200" dirty="0" err="1" smtClean="0"/>
              <a:t>from</a:t>
            </a:r>
            <a:r>
              <a:rPr lang="fr-FR" sz="1200" dirty="0" smtClean="0"/>
              <a:t> :</a:t>
            </a:r>
          </a:p>
          <a:p>
            <a:endParaRPr lang="fr-FR" dirty="0"/>
          </a:p>
          <a:p>
            <a:r>
              <a:rPr lang="fr-FR" dirty="0" smtClean="0"/>
              <a:t>J-Luc </a:t>
            </a:r>
            <a:r>
              <a:rPr lang="fr-FR" dirty="0" err="1" smtClean="0"/>
              <a:t>Biarrotte</a:t>
            </a:r>
            <a:r>
              <a:rPr lang="fr-FR" dirty="0" smtClean="0"/>
              <a:t>		</a:t>
            </a:r>
            <a:r>
              <a:rPr lang="fr-FR" dirty="0" smtClean="0"/>
              <a:t>	</a:t>
            </a:r>
            <a:r>
              <a:rPr lang="fr-FR" dirty="0" smtClean="0"/>
              <a:t>	</a:t>
            </a:r>
            <a:r>
              <a:rPr lang="fr-FR" dirty="0" smtClean="0"/>
              <a:t>	CNRS/IPNO</a:t>
            </a:r>
            <a:endParaRPr lang="fr-FR" dirty="0" smtClean="0"/>
          </a:p>
          <a:p>
            <a:r>
              <a:rPr lang="fr-FR" dirty="0" err="1" smtClean="0"/>
              <a:t>P.Bambade</a:t>
            </a:r>
            <a:r>
              <a:rPr lang="fr-FR" dirty="0" smtClean="0"/>
              <a:t>, </a:t>
            </a:r>
            <a:r>
              <a:rPr lang="fr-FR" dirty="0" err="1" smtClean="0"/>
              <a:t>A.Faus-Golfe</a:t>
            </a:r>
            <a:r>
              <a:rPr lang="fr-FR" dirty="0" smtClean="0"/>
              <a:t>, </a:t>
            </a:r>
            <a:r>
              <a:rPr lang="fr-FR" dirty="0" err="1" smtClean="0"/>
              <a:t>J.Molson</a:t>
            </a:r>
            <a:r>
              <a:rPr lang="fr-FR" dirty="0" smtClean="0"/>
              <a:t>		</a:t>
            </a:r>
            <a:r>
              <a:rPr lang="fr-FR" dirty="0" smtClean="0"/>
              <a:t>	CNRS/LAL</a:t>
            </a:r>
            <a:endParaRPr lang="fr-FR" dirty="0" smtClean="0"/>
          </a:p>
          <a:p>
            <a:r>
              <a:rPr lang="fr-FR" dirty="0" err="1" smtClean="0"/>
              <a:t>R.Bruce</a:t>
            </a:r>
            <a:r>
              <a:rPr lang="fr-FR" dirty="0" smtClean="0"/>
              <a:t>, </a:t>
            </a:r>
            <a:r>
              <a:rPr lang="fr-FR" dirty="0" err="1" smtClean="0"/>
              <a:t>B.Holzer</a:t>
            </a:r>
            <a:r>
              <a:rPr lang="fr-FR" dirty="0" smtClean="0"/>
              <a:t>, </a:t>
            </a:r>
            <a:r>
              <a:rPr lang="fr-FR" dirty="0" err="1" smtClean="0"/>
              <a:t>M.Fiascaris</a:t>
            </a:r>
            <a:r>
              <a:rPr lang="fr-FR" dirty="0" smtClean="0"/>
              <a:t>, </a:t>
            </a:r>
            <a:r>
              <a:rPr lang="fr-FR" dirty="0" err="1" smtClean="0"/>
              <a:t>S.Redaelli</a:t>
            </a:r>
            <a:r>
              <a:rPr lang="fr-FR" dirty="0" smtClean="0"/>
              <a:t>, </a:t>
            </a:r>
            <a:r>
              <a:rPr lang="fr-FR" dirty="0" err="1" smtClean="0"/>
              <a:t>D.Schülte</a:t>
            </a:r>
            <a:r>
              <a:rPr lang="fr-FR" dirty="0" smtClean="0"/>
              <a:t>	</a:t>
            </a:r>
            <a:r>
              <a:rPr lang="fr-FR" dirty="0" smtClean="0"/>
              <a:t>CERN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</a:t>
            </a:fld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179512" y="1844824"/>
            <a:ext cx="8640960" cy="0"/>
          </a:xfrm>
          <a:prstGeom prst="line">
            <a:avLst/>
          </a:prstGeom>
          <a:ln w="1079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890513" y="3429000"/>
            <a:ext cx="3218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/>
              <a:t>A.Lachaize</a:t>
            </a:r>
            <a:r>
              <a:rPr lang="fr-FR" sz="2000" dirty="0" smtClean="0"/>
              <a:t>	CNRS/IPNO</a:t>
            </a:r>
            <a:endParaRPr lang="fr-FR" sz="20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498" y="68735"/>
            <a:ext cx="2534987" cy="153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46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10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51520" y="34126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Outline</a:t>
            </a:r>
            <a:endParaRPr lang="fr-FR" sz="3600" dirty="0"/>
          </a:p>
        </p:txBody>
      </p:sp>
      <p:sp>
        <p:nvSpPr>
          <p:cNvPr id="8" name="ZoneTexte 7"/>
          <p:cNvSpPr txBox="1"/>
          <p:nvPr/>
        </p:nvSpPr>
        <p:spPr>
          <a:xfrm>
            <a:off x="1036350" y="1484784"/>
            <a:ext cx="697800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Options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under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considerations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for collimation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O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ptics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for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betatron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momentum</a:t>
            </a:r>
            <a:r>
              <a:rPr lang="fr-FR" sz="2400" dirty="0" smtClean="0"/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First aperture and optimisations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General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layout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of the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Straigth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Section</a:t>
            </a: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0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11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236071" y="126568"/>
            <a:ext cx="439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/>
              <a:t>m</a:t>
            </a:r>
            <a:r>
              <a:rPr lang="fr-FR" sz="2400" dirty="0" err="1" smtClean="0"/>
              <a:t>omentum</a:t>
            </a:r>
            <a:r>
              <a:rPr lang="fr-FR" sz="2400" dirty="0" smtClean="0"/>
              <a:t> collimation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2778" y="701997"/>
            <a:ext cx="91312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As for </a:t>
            </a:r>
            <a:r>
              <a:rPr lang="fr-FR" dirty="0" err="1" smtClean="0"/>
              <a:t>betatron</a:t>
            </a:r>
            <a:r>
              <a:rPr lang="fr-FR" dirty="0" smtClean="0"/>
              <a:t> section, collimation team </a:t>
            </a:r>
            <a:r>
              <a:rPr lang="fr-FR" dirty="0" err="1" smtClean="0"/>
              <a:t>asked</a:t>
            </a:r>
            <a:r>
              <a:rPr lang="fr-FR" dirty="0" smtClean="0"/>
              <a:t> to have a </a:t>
            </a:r>
            <a:r>
              <a:rPr lang="fr-FR" dirty="0" err="1" smtClean="0"/>
              <a:t>starting</a:t>
            </a:r>
            <a:r>
              <a:rPr lang="fr-FR" dirty="0" smtClean="0"/>
              <a:t> point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scaled</a:t>
            </a:r>
            <a:r>
              <a:rPr lang="fr-FR" dirty="0" smtClean="0"/>
              <a:t> version</a:t>
            </a:r>
          </a:p>
          <a:p>
            <a:r>
              <a:rPr lang="fr-FR" dirty="0" err="1" smtClean="0"/>
              <a:t>from</a:t>
            </a:r>
            <a:r>
              <a:rPr lang="fr-FR" dirty="0" smtClean="0"/>
              <a:t> LHC.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optical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have been </a:t>
            </a:r>
            <a:r>
              <a:rPr lang="fr-FR" dirty="0" err="1" smtClean="0"/>
              <a:t>scaled</a:t>
            </a:r>
            <a:r>
              <a:rPr lang="fr-FR" dirty="0" smtClean="0"/>
              <a:t> by  </a:t>
            </a:r>
            <a:r>
              <a:rPr lang="fr-FR" dirty="0" err="1" smtClean="0"/>
              <a:t>sqrt</a:t>
            </a:r>
            <a:r>
              <a:rPr lang="fr-FR" dirty="0" smtClean="0"/>
              <a:t>(50/7).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1.4km.</a:t>
            </a:r>
          </a:p>
          <a:p>
            <a:endParaRPr lang="fr-FR" dirty="0"/>
          </a:p>
          <a:p>
            <a:r>
              <a:rPr lang="fr-FR" dirty="0" smtClean="0"/>
              <a:t>2 </a:t>
            </a:r>
            <a:r>
              <a:rPr lang="fr-FR" dirty="0" err="1" smtClean="0"/>
              <a:t>different</a:t>
            </a:r>
            <a:r>
              <a:rPr lang="fr-FR" dirty="0" smtClean="0"/>
              <a:t> versions have been </a:t>
            </a:r>
            <a:r>
              <a:rPr lang="fr-FR" dirty="0" err="1" smtClean="0"/>
              <a:t>defined</a:t>
            </a:r>
            <a:r>
              <a:rPr lang="fr-FR" dirty="0"/>
              <a:t> </a:t>
            </a:r>
            <a:r>
              <a:rPr lang="fr-FR" dirty="0" smtClean="0"/>
              <a:t>: 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One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same</a:t>
            </a:r>
            <a:r>
              <a:rPr lang="fr-FR" dirty="0" smtClean="0"/>
              <a:t> dispersion </a:t>
            </a:r>
            <a:r>
              <a:rPr lang="fr-FR" dirty="0" err="1" smtClean="0"/>
              <a:t>than</a:t>
            </a:r>
            <a:r>
              <a:rPr lang="fr-FR" dirty="0" smtClean="0"/>
              <a:t> LHC at location of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collimator</a:t>
            </a:r>
            <a:r>
              <a:rPr lang="fr-FR" dirty="0" smtClean="0"/>
              <a:t>. (~2.2m)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One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higher</a:t>
            </a:r>
            <a:r>
              <a:rPr lang="fr-FR" dirty="0" smtClean="0"/>
              <a:t> dispersion </a:t>
            </a:r>
            <a:r>
              <a:rPr lang="fr-FR" dirty="0" err="1" smtClean="0"/>
              <a:t>than</a:t>
            </a:r>
            <a:r>
              <a:rPr lang="fr-FR" dirty="0" smtClean="0"/>
              <a:t> LHC at location of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collimator</a:t>
            </a:r>
            <a:r>
              <a:rPr lang="fr-FR" dirty="0" smtClean="0"/>
              <a:t>. </a:t>
            </a:r>
            <a:r>
              <a:rPr lang="fr-FR" dirty="0" smtClean="0"/>
              <a:t>(</a:t>
            </a:r>
            <a:r>
              <a:rPr lang="fr-FR" dirty="0" smtClean="0"/>
              <a:t>~4m) to </a:t>
            </a:r>
            <a:r>
              <a:rPr lang="fr-FR" dirty="0" err="1" smtClean="0"/>
              <a:t>improve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</a:t>
            </a:r>
            <a:r>
              <a:rPr lang="fr-FR" dirty="0" err="1" smtClean="0"/>
              <a:t>normalised</a:t>
            </a:r>
            <a:r>
              <a:rPr lang="fr-FR" dirty="0" smtClean="0"/>
              <a:t> dispersion.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dirty="0" smtClean="0"/>
              <a:t>For </a:t>
            </a:r>
            <a:r>
              <a:rPr lang="fr-FR" dirty="0" err="1" smtClean="0"/>
              <a:t>both</a:t>
            </a:r>
            <a:r>
              <a:rPr lang="fr-FR" dirty="0" smtClean="0"/>
              <a:t> versions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collimators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in LHC have been </a:t>
            </a:r>
            <a:r>
              <a:rPr lang="fr-FR" dirty="0" err="1" smtClean="0"/>
              <a:t>installed</a:t>
            </a:r>
            <a:r>
              <a:rPr lang="fr-FR" dirty="0"/>
              <a:t> </a:t>
            </a:r>
            <a:r>
              <a:rPr lang="fr-FR" dirty="0" smtClean="0"/>
              <a:t>: 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 </a:t>
            </a:r>
            <a:r>
              <a:rPr lang="fr-FR" dirty="0" err="1" smtClean="0"/>
              <a:t>primary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4 </a:t>
            </a:r>
            <a:r>
              <a:rPr lang="fr-FR" dirty="0" err="1" smtClean="0"/>
              <a:t>secondaries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4 </a:t>
            </a:r>
            <a:r>
              <a:rPr lang="fr-FR" dirty="0" err="1" smtClean="0"/>
              <a:t>absorbers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They</a:t>
            </a:r>
            <a:r>
              <a:rPr lang="fr-FR" dirty="0" smtClean="0"/>
              <a:t> have been </a:t>
            </a:r>
            <a:r>
              <a:rPr lang="fr-FR" dirty="0" err="1" smtClean="0"/>
              <a:t>installed</a:t>
            </a:r>
            <a:r>
              <a:rPr lang="fr-FR" dirty="0" smtClean="0"/>
              <a:t> at </a:t>
            </a:r>
            <a:r>
              <a:rPr lang="fr-FR" dirty="0" err="1" smtClean="0"/>
              <a:t>same</a:t>
            </a:r>
            <a:r>
              <a:rPr lang="fr-FR" dirty="0" smtClean="0"/>
              <a:t> place (phase </a:t>
            </a:r>
            <a:r>
              <a:rPr lang="fr-FR" dirty="0" err="1" smtClean="0"/>
              <a:t>advance</a:t>
            </a:r>
            <a:r>
              <a:rPr lang="fr-FR" dirty="0" smtClean="0"/>
              <a:t>) </a:t>
            </a:r>
            <a:r>
              <a:rPr lang="fr-FR" dirty="0" err="1" smtClean="0"/>
              <a:t>than</a:t>
            </a:r>
            <a:r>
              <a:rPr lang="fr-FR" dirty="0" smtClean="0"/>
              <a:t> in LHC</a:t>
            </a:r>
          </a:p>
          <a:p>
            <a:endParaRPr lang="fr-FR" dirty="0"/>
          </a:p>
          <a:p>
            <a:r>
              <a:rPr lang="fr-FR" dirty="0" smtClean="0"/>
              <a:t>The dispersion </a:t>
            </a:r>
            <a:r>
              <a:rPr lang="fr-FR" dirty="0" err="1" smtClean="0"/>
              <a:t>peak</a:t>
            </a:r>
            <a:r>
              <a:rPr lang="fr-FR" dirty="0" smtClean="0"/>
              <a:t> has been </a:t>
            </a:r>
            <a:r>
              <a:rPr lang="fr-FR" dirty="0" err="1" smtClean="0"/>
              <a:t>obtained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natural</a:t>
            </a:r>
            <a:r>
              <a:rPr lang="fr-FR" dirty="0" smtClean="0"/>
              <a:t> dispersion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arcs and </a:t>
            </a:r>
            <a:r>
              <a:rPr lang="fr-FR" dirty="0" err="1" smtClean="0"/>
              <a:t>optimised</a:t>
            </a:r>
            <a:endParaRPr lang="fr-FR" dirty="0" smtClean="0"/>
          </a:p>
          <a:p>
            <a:r>
              <a:rPr lang="fr-FR" dirty="0" err="1" smtClean="0"/>
              <a:t>only</a:t>
            </a:r>
            <a:r>
              <a:rPr lang="fr-FR" dirty="0" smtClean="0"/>
              <a:t> by quad </a:t>
            </a:r>
            <a:r>
              <a:rPr lang="fr-FR" dirty="0" err="1" smtClean="0"/>
              <a:t>matching</a:t>
            </a:r>
            <a:r>
              <a:rPr lang="fr-FR" dirty="0" smtClean="0"/>
              <a:t> in </a:t>
            </a:r>
            <a:r>
              <a:rPr lang="fr-FR" dirty="0" err="1" smtClean="0"/>
              <a:t>order</a:t>
            </a:r>
            <a:r>
              <a:rPr lang="fr-FR" dirty="0" smtClean="0"/>
              <a:t> to have the </a:t>
            </a:r>
            <a:r>
              <a:rPr lang="fr-FR" dirty="0" err="1" smtClean="0"/>
              <a:t>peak</a:t>
            </a:r>
            <a:r>
              <a:rPr lang="fr-FR" dirty="0" smtClean="0"/>
              <a:t> of </a:t>
            </a:r>
            <a:r>
              <a:rPr lang="fr-FR" dirty="0" err="1" smtClean="0"/>
              <a:t>normalised</a:t>
            </a:r>
            <a:r>
              <a:rPr lang="fr-FR" dirty="0" smtClean="0"/>
              <a:t> dispersion at entrance of the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collimator</a:t>
            </a:r>
            <a:r>
              <a:rPr lang="fr-FR" dirty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12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307162" y="97022"/>
            <a:ext cx="439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momentum</a:t>
            </a:r>
            <a:r>
              <a:rPr lang="fr-FR" sz="2400" dirty="0" smtClean="0"/>
              <a:t> collimation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009" y="1423797"/>
            <a:ext cx="6103981" cy="498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9448" y="1531640"/>
            <a:ext cx="9144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724128" y="1531640"/>
            <a:ext cx="9144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25552" y="1531640"/>
            <a:ext cx="914400" cy="4572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139952" y="1531640"/>
            <a:ext cx="1584176" cy="4572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51518" y="861602"/>
            <a:ext cx="1222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Dispersion </a:t>
            </a:r>
          </a:p>
          <a:p>
            <a:r>
              <a:rPr lang="fr-FR" dirty="0" err="1" smtClean="0"/>
              <a:t>suppressor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981291" y="651177"/>
            <a:ext cx="1222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Dispersion </a:t>
            </a:r>
          </a:p>
          <a:p>
            <a:r>
              <a:rPr lang="fr-FR" dirty="0" err="1" smtClean="0"/>
              <a:t>suppressor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932040" y="907684"/>
            <a:ext cx="1197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Fodo</a:t>
            </a:r>
            <a:r>
              <a:rPr lang="fr-FR" dirty="0" smtClean="0"/>
              <a:t> canal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746648" y="764704"/>
            <a:ext cx="19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Collimation section</a:t>
            </a:r>
            <a:endParaRPr lang="fr-FR" dirty="0"/>
          </a:p>
        </p:txBody>
      </p:sp>
      <p:cxnSp>
        <p:nvCxnSpPr>
          <p:cNvPr id="17" name="Connecteur droit avec flèche 16"/>
          <p:cNvCxnSpPr>
            <a:stCxn id="14" idx="1"/>
            <a:endCxn id="10" idx="0"/>
          </p:cNvCxnSpPr>
          <p:nvPr/>
        </p:nvCxnSpPr>
        <p:spPr>
          <a:xfrm flipH="1">
            <a:off x="6181328" y="974343"/>
            <a:ext cx="799963" cy="55729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9" idx="2"/>
            <a:endCxn id="3" idx="1"/>
          </p:cNvCxnSpPr>
          <p:nvPr/>
        </p:nvCxnSpPr>
        <p:spPr>
          <a:xfrm>
            <a:off x="862839" y="1507933"/>
            <a:ext cx="1426609" cy="25230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15" idx="2"/>
            <a:endCxn id="11" idx="0"/>
          </p:cNvCxnSpPr>
          <p:nvPr/>
        </p:nvCxnSpPr>
        <p:spPr>
          <a:xfrm flipH="1">
            <a:off x="3682752" y="1134036"/>
            <a:ext cx="56059" cy="3976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13" idx="2"/>
            <a:endCxn id="12" idx="0"/>
          </p:cNvCxnSpPr>
          <p:nvPr/>
        </p:nvCxnSpPr>
        <p:spPr>
          <a:xfrm flipH="1">
            <a:off x="4932040" y="1277016"/>
            <a:ext cx="598754" cy="2546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3354639" y="2492896"/>
            <a:ext cx="78784" cy="611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avec flèche 29"/>
          <p:cNvCxnSpPr>
            <a:stCxn id="31" idx="0"/>
            <a:endCxn id="28" idx="3"/>
          </p:cNvCxnSpPr>
          <p:nvPr/>
        </p:nvCxnSpPr>
        <p:spPr>
          <a:xfrm flipV="1">
            <a:off x="953038" y="2545096"/>
            <a:ext cx="2413139" cy="9072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312894" y="3452363"/>
            <a:ext cx="12802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Location of </a:t>
            </a:r>
          </a:p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collimator</a:t>
            </a:r>
            <a:endParaRPr lang="fr-FR" dirty="0"/>
          </a:p>
        </p:txBody>
      </p:sp>
      <p:sp>
        <p:nvSpPr>
          <p:cNvPr id="3075" name="ZoneTexte 3074"/>
          <p:cNvSpPr txBox="1"/>
          <p:nvPr/>
        </p:nvSpPr>
        <p:spPr>
          <a:xfrm>
            <a:off x="7380312" y="3452363"/>
            <a:ext cx="14184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NormDisp</a:t>
            </a:r>
            <a:r>
              <a:rPr lang="fr-FR" dirty="0" smtClean="0"/>
              <a:t> at </a:t>
            </a:r>
          </a:p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collimator</a:t>
            </a:r>
            <a:r>
              <a:rPr lang="fr-FR" dirty="0" smtClean="0"/>
              <a:t> :</a:t>
            </a:r>
          </a:p>
          <a:p>
            <a:r>
              <a:rPr lang="fr-FR" dirty="0" smtClean="0"/>
              <a:t>0.11</a:t>
            </a:r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13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307162" y="97022"/>
            <a:ext cx="439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momentum</a:t>
            </a:r>
            <a:r>
              <a:rPr lang="fr-FR" sz="2400" dirty="0" smtClean="0"/>
              <a:t> collimation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0" y="1009759"/>
            <a:ext cx="940424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In </a:t>
            </a:r>
            <a:r>
              <a:rPr lang="fr-FR" dirty="0" err="1" smtClean="0"/>
              <a:t>order</a:t>
            </a:r>
            <a:r>
              <a:rPr lang="fr-FR" dirty="0" smtClean="0"/>
              <a:t> to test influence of the dispersion a second </a:t>
            </a:r>
            <a:r>
              <a:rPr lang="fr-FR" dirty="0" err="1" smtClean="0"/>
              <a:t>sequence</a:t>
            </a:r>
            <a:r>
              <a:rPr lang="fr-FR" dirty="0"/>
              <a:t> </a:t>
            </a:r>
            <a:r>
              <a:rPr lang="fr-FR" dirty="0" smtClean="0"/>
              <a:t>has been </a:t>
            </a:r>
            <a:r>
              <a:rPr lang="fr-FR" dirty="0" err="1" smtClean="0"/>
              <a:t>optimised</a:t>
            </a:r>
            <a:r>
              <a:rPr lang="fr-F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The </a:t>
            </a:r>
            <a:r>
              <a:rPr lang="fr-FR" dirty="0" err="1" smtClean="0"/>
              <a:t>natural</a:t>
            </a:r>
            <a:r>
              <a:rPr lang="fr-FR" dirty="0" smtClean="0"/>
              <a:t> dispersion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arc has </a:t>
            </a:r>
            <a:r>
              <a:rPr lang="fr-FR" dirty="0" err="1" smtClean="0"/>
              <a:t>benn</a:t>
            </a:r>
            <a:r>
              <a:rPr lang="fr-FR" dirty="0" smtClean="0"/>
              <a:t> </a:t>
            </a:r>
            <a:r>
              <a:rPr lang="fr-FR" dirty="0" err="1" smtClean="0"/>
              <a:t>improved</a:t>
            </a:r>
            <a:r>
              <a:rPr lang="fr-FR" dirty="0" smtClean="0"/>
              <a:t> in </a:t>
            </a:r>
            <a:r>
              <a:rPr lang="fr-FR" dirty="0" err="1" smtClean="0"/>
              <a:t>order</a:t>
            </a:r>
            <a:r>
              <a:rPr lang="fr-FR" dirty="0" smtClean="0"/>
              <a:t> to </a:t>
            </a:r>
            <a:r>
              <a:rPr lang="fr-FR" dirty="0" err="1" smtClean="0"/>
              <a:t>obtain</a:t>
            </a:r>
            <a:r>
              <a:rPr lang="fr-FR" dirty="0" smtClean="0"/>
              <a:t> an </a:t>
            </a:r>
            <a:r>
              <a:rPr lang="fr-FR" dirty="0" err="1" smtClean="0"/>
              <a:t>higher</a:t>
            </a:r>
            <a:r>
              <a:rPr lang="fr-FR" dirty="0" smtClean="0"/>
              <a:t>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N</a:t>
            </a:r>
            <a:r>
              <a:rPr lang="fr-FR" dirty="0" err="1" smtClean="0"/>
              <a:t>ormalised</a:t>
            </a:r>
            <a:r>
              <a:rPr lang="fr-FR" dirty="0" smtClean="0"/>
              <a:t> dispersion at location of the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collimator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careful</a:t>
            </a:r>
            <a:r>
              <a:rPr lang="fr-FR" dirty="0" smtClean="0"/>
              <a:t> check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normalised</a:t>
            </a:r>
            <a:endParaRPr lang="fr-FR" dirty="0" smtClean="0"/>
          </a:p>
          <a:p>
            <a:r>
              <a:rPr lang="fr-FR" dirty="0" smtClean="0"/>
              <a:t>     dispersion </a:t>
            </a:r>
            <a:r>
              <a:rPr lang="fr-FR" dirty="0" err="1" smtClean="0"/>
              <a:t>peak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located</a:t>
            </a:r>
            <a:r>
              <a:rPr lang="fr-FR" dirty="0" smtClean="0"/>
              <a:t> at </a:t>
            </a:r>
            <a:r>
              <a:rPr lang="fr-FR" dirty="0" err="1" smtClean="0"/>
              <a:t>entance</a:t>
            </a:r>
            <a:r>
              <a:rPr lang="fr-FR" dirty="0" smtClean="0"/>
              <a:t> of the </a:t>
            </a:r>
            <a:r>
              <a:rPr lang="fr-FR" dirty="0" err="1" smtClean="0"/>
              <a:t>primary</a:t>
            </a:r>
            <a:r>
              <a:rPr lang="fr-FR" dirty="0"/>
              <a:t> </a:t>
            </a:r>
            <a:r>
              <a:rPr lang="fr-FR" dirty="0" err="1" smtClean="0"/>
              <a:t>collimator</a:t>
            </a:r>
            <a:r>
              <a:rPr lang="fr-F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As for </a:t>
            </a:r>
            <a:r>
              <a:rPr lang="fr-FR" dirty="0" err="1" smtClean="0"/>
              <a:t>previous</a:t>
            </a:r>
            <a:r>
              <a:rPr lang="fr-FR" dirty="0" smtClean="0"/>
              <a:t> case, a </a:t>
            </a:r>
            <a:r>
              <a:rPr lang="fr-FR" dirty="0" err="1" smtClean="0"/>
              <a:t>fodo</a:t>
            </a:r>
            <a:r>
              <a:rPr lang="fr-FR" dirty="0" smtClean="0"/>
              <a:t> canal has been </a:t>
            </a:r>
            <a:r>
              <a:rPr lang="fr-FR" dirty="0" err="1" smtClean="0"/>
              <a:t>added</a:t>
            </a:r>
            <a:r>
              <a:rPr lang="fr-FR" dirty="0" smtClean="0"/>
              <a:t> to </a:t>
            </a:r>
            <a:r>
              <a:rPr lang="fr-FR" dirty="0" err="1" smtClean="0"/>
              <a:t>fill</a:t>
            </a:r>
            <a:r>
              <a:rPr lang="fr-FR" dirty="0" smtClean="0"/>
              <a:t> the 4.2km of the 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As for </a:t>
            </a:r>
            <a:r>
              <a:rPr lang="fr-FR" dirty="0" err="1" smtClean="0"/>
              <a:t>previous</a:t>
            </a:r>
            <a:r>
              <a:rPr lang="fr-FR" dirty="0" smtClean="0"/>
              <a:t> case </a:t>
            </a:r>
            <a:r>
              <a:rPr lang="fr-FR" dirty="0" err="1" smtClean="0"/>
              <a:t>collimators</a:t>
            </a:r>
            <a:r>
              <a:rPr lang="fr-FR" dirty="0" smtClean="0"/>
              <a:t> have been </a:t>
            </a:r>
            <a:r>
              <a:rPr lang="fr-FR" dirty="0" err="1" smtClean="0"/>
              <a:t>installed</a:t>
            </a:r>
            <a:r>
              <a:rPr lang="fr-FR" dirty="0" smtClean="0"/>
              <a:t> at </a:t>
            </a:r>
            <a:r>
              <a:rPr lang="fr-FR" dirty="0" err="1" smtClean="0"/>
              <a:t>same</a:t>
            </a:r>
            <a:r>
              <a:rPr lang="fr-FR" dirty="0" smtClean="0"/>
              <a:t> phase </a:t>
            </a:r>
            <a:r>
              <a:rPr lang="fr-FR" dirty="0" err="1" smtClean="0"/>
              <a:t>advance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in LHC.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14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307162" y="97022"/>
            <a:ext cx="439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momentum</a:t>
            </a:r>
            <a:r>
              <a:rPr lang="fr-FR" sz="2400" dirty="0" smtClean="0"/>
              <a:t> collimation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362" y="1404328"/>
            <a:ext cx="6119341" cy="487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289448" y="1531640"/>
            <a:ext cx="9144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940152" y="1531640"/>
            <a:ext cx="698376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225552" y="1531640"/>
            <a:ext cx="1086678" cy="4572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312230" y="1531640"/>
            <a:ext cx="1627922" cy="4572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51518" y="861602"/>
            <a:ext cx="1222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Dispersion </a:t>
            </a:r>
          </a:p>
          <a:p>
            <a:r>
              <a:rPr lang="fr-FR" dirty="0" err="1" smtClean="0"/>
              <a:t>suppressor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6981291" y="651177"/>
            <a:ext cx="1222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Dispersion </a:t>
            </a:r>
          </a:p>
          <a:p>
            <a:r>
              <a:rPr lang="fr-FR" dirty="0" err="1" smtClean="0"/>
              <a:t>suppressor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4932040" y="907684"/>
            <a:ext cx="1197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Fodo</a:t>
            </a:r>
            <a:r>
              <a:rPr lang="fr-FR" dirty="0" smtClean="0"/>
              <a:t> canal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746648" y="764704"/>
            <a:ext cx="19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Collimation section</a:t>
            </a:r>
            <a:endParaRPr lang="fr-FR" dirty="0"/>
          </a:p>
        </p:txBody>
      </p:sp>
      <p:cxnSp>
        <p:nvCxnSpPr>
          <p:cNvPr id="18" name="Connecteur droit avec flèche 17"/>
          <p:cNvCxnSpPr>
            <a:stCxn id="15" idx="1"/>
            <a:endCxn id="11" idx="0"/>
          </p:cNvCxnSpPr>
          <p:nvPr/>
        </p:nvCxnSpPr>
        <p:spPr>
          <a:xfrm flipH="1">
            <a:off x="6289340" y="974343"/>
            <a:ext cx="691951" cy="55729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14" idx="2"/>
            <a:endCxn id="10" idx="1"/>
          </p:cNvCxnSpPr>
          <p:nvPr/>
        </p:nvCxnSpPr>
        <p:spPr>
          <a:xfrm>
            <a:off x="862839" y="1507933"/>
            <a:ext cx="1426609" cy="25230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17" idx="2"/>
            <a:endCxn id="12" idx="0"/>
          </p:cNvCxnSpPr>
          <p:nvPr/>
        </p:nvCxnSpPr>
        <p:spPr>
          <a:xfrm>
            <a:off x="3738811" y="1134036"/>
            <a:ext cx="30080" cy="3976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16" idx="2"/>
            <a:endCxn id="13" idx="0"/>
          </p:cNvCxnSpPr>
          <p:nvPr/>
        </p:nvCxnSpPr>
        <p:spPr>
          <a:xfrm flipH="1">
            <a:off x="5126191" y="1277016"/>
            <a:ext cx="404603" cy="2546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275855" y="2276872"/>
            <a:ext cx="78784" cy="611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>
            <a:stCxn id="24" idx="0"/>
            <a:endCxn id="22" idx="3"/>
          </p:cNvCxnSpPr>
          <p:nvPr/>
        </p:nvCxnSpPr>
        <p:spPr>
          <a:xfrm flipV="1">
            <a:off x="953038" y="2329072"/>
            <a:ext cx="2334355" cy="11232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312894" y="3452363"/>
            <a:ext cx="12802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Location of </a:t>
            </a:r>
          </a:p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collimator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7695349" y="3914028"/>
            <a:ext cx="14184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NormDisp</a:t>
            </a:r>
            <a:r>
              <a:rPr lang="fr-FR" dirty="0" smtClean="0"/>
              <a:t> at </a:t>
            </a:r>
          </a:p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collimator</a:t>
            </a:r>
            <a:r>
              <a:rPr lang="fr-FR" dirty="0" smtClean="0"/>
              <a:t> :</a:t>
            </a:r>
          </a:p>
          <a:p>
            <a:r>
              <a:rPr lang="fr-FR" dirty="0" smtClean="0"/>
              <a:t>0.215</a:t>
            </a:r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15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307162" y="97022"/>
            <a:ext cx="439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momentum</a:t>
            </a:r>
            <a:r>
              <a:rPr lang="fr-FR" sz="2400" dirty="0" smtClean="0"/>
              <a:t> collimation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-24003" y="683403"/>
            <a:ext cx="924907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Using</a:t>
            </a:r>
            <a:r>
              <a:rPr lang="fr-FR" dirty="0" smtClean="0"/>
              <a:t> LHC collimation </a:t>
            </a:r>
            <a:r>
              <a:rPr lang="fr-FR" dirty="0" err="1" smtClean="0"/>
              <a:t>sequence</a:t>
            </a:r>
            <a:r>
              <a:rPr lang="fr-FR" dirty="0" smtClean="0"/>
              <a:t> for FCC </a:t>
            </a:r>
            <a:r>
              <a:rPr lang="fr-FR" dirty="0" err="1" smtClean="0"/>
              <a:t>is</a:t>
            </a:r>
            <a:r>
              <a:rPr lang="fr-FR" dirty="0" smtClean="0"/>
              <a:t> a good </a:t>
            </a:r>
            <a:r>
              <a:rPr lang="fr-FR" dirty="0" err="1" smtClean="0"/>
              <a:t>starting</a:t>
            </a:r>
            <a:r>
              <a:rPr lang="fr-FR" dirty="0" smtClean="0"/>
              <a:t> point but </a:t>
            </a:r>
            <a:r>
              <a:rPr lang="fr-FR" dirty="0" err="1" smtClean="0"/>
              <a:t>why</a:t>
            </a:r>
            <a:r>
              <a:rPr lang="fr-FR" dirty="0" smtClean="0"/>
              <a:t> not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chance to</a:t>
            </a:r>
          </a:p>
          <a:p>
            <a:r>
              <a:rPr lang="fr-FR" dirty="0" smtClean="0"/>
              <a:t>design a </a:t>
            </a:r>
            <a:r>
              <a:rPr lang="fr-FR" dirty="0" err="1" smtClean="0"/>
              <a:t>completely</a:t>
            </a:r>
            <a:r>
              <a:rPr lang="fr-FR" dirty="0" smtClean="0"/>
              <a:t> new </a:t>
            </a:r>
            <a:r>
              <a:rPr lang="fr-FR" dirty="0" err="1" smtClean="0"/>
              <a:t>sequence</a:t>
            </a:r>
            <a:r>
              <a:rPr lang="fr-FR" dirty="0" smtClean="0"/>
              <a:t>, simple but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optimised</a:t>
            </a:r>
            <a:r>
              <a:rPr lang="fr-FR" dirty="0" smtClean="0"/>
              <a:t> for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purpose</a:t>
            </a:r>
            <a:r>
              <a:rPr lang="fr-FR" dirty="0" smtClean="0"/>
              <a:t> ? </a:t>
            </a:r>
          </a:p>
          <a:p>
            <a:endParaRPr lang="fr-FR" dirty="0"/>
          </a:p>
          <a:p>
            <a:r>
              <a:rPr lang="fr-FR" dirty="0" smtClean="0"/>
              <a:t>in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 </a:t>
            </a:r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sequence</a:t>
            </a:r>
            <a:r>
              <a:rPr lang="fr-FR" dirty="0" smtClean="0"/>
              <a:t> has been </a:t>
            </a:r>
            <a:r>
              <a:rPr lang="fr-FR" dirty="0" err="1" smtClean="0"/>
              <a:t>developed</a:t>
            </a:r>
            <a:r>
              <a:rPr lang="fr-FR" dirty="0" smtClean="0"/>
              <a:t>, </a:t>
            </a:r>
            <a:r>
              <a:rPr lang="fr-FR" dirty="0" err="1" smtClean="0"/>
              <a:t>only</a:t>
            </a:r>
            <a:r>
              <a:rPr lang="fr-FR" dirty="0" smtClean="0"/>
              <a:t>  </a:t>
            </a:r>
            <a:r>
              <a:rPr lang="fr-FR" dirty="0" err="1" smtClean="0"/>
              <a:t>based</a:t>
            </a:r>
            <a:r>
              <a:rPr lang="fr-FR" dirty="0" smtClean="0"/>
              <a:t> on </a:t>
            </a:r>
            <a:r>
              <a:rPr lang="fr-FR" dirty="0" err="1" smtClean="0"/>
              <a:t>fodo</a:t>
            </a:r>
            <a:r>
              <a:rPr lang="fr-FR" dirty="0" smtClean="0"/>
              <a:t> </a:t>
            </a:r>
            <a:r>
              <a:rPr lang="fr-FR" dirty="0" err="1" smtClean="0"/>
              <a:t>cells</a:t>
            </a:r>
            <a:r>
              <a:rPr lang="fr-FR" dirty="0" smtClean="0"/>
              <a:t> for </a:t>
            </a:r>
            <a:r>
              <a:rPr lang="fr-FR" dirty="0" err="1" smtClean="0"/>
              <a:t>momentum</a:t>
            </a:r>
            <a:endParaRPr lang="fr-FR" dirty="0" smtClean="0"/>
          </a:p>
          <a:p>
            <a:r>
              <a:rPr lang="fr-FR" dirty="0" smtClean="0"/>
              <a:t>collimation.</a:t>
            </a:r>
          </a:p>
          <a:p>
            <a:endParaRPr lang="fr-FR" dirty="0"/>
          </a:p>
          <a:p>
            <a:r>
              <a:rPr lang="fr-FR" dirty="0" smtClean="0"/>
              <a:t>This </a:t>
            </a:r>
            <a:r>
              <a:rPr lang="fr-FR" dirty="0" err="1" smtClean="0"/>
              <a:t>sequence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warm quads.</a:t>
            </a:r>
          </a:p>
          <a:p>
            <a:endParaRPr lang="fr-FR" dirty="0"/>
          </a:p>
          <a:p>
            <a:r>
              <a:rPr lang="fr-FR" dirty="0" smtClean="0"/>
              <a:t>The </a:t>
            </a:r>
            <a:r>
              <a:rPr lang="fr-FR" dirty="0" err="1" smtClean="0"/>
              <a:t>required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to </a:t>
            </a:r>
            <a:r>
              <a:rPr lang="fr-FR" dirty="0" err="1" smtClean="0"/>
              <a:t>install</a:t>
            </a:r>
            <a:r>
              <a:rPr lang="fr-FR" dirty="0" smtClean="0"/>
              <a:t> all </a:t>
            </a:r>
            <a:r>
              <a:rPr lang="fr-FR" dirty="0" err="1" smtClean="0"/>
              <a:t>collimators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~1.1km (ELL </a:t>
            </a:r>
            <a:r>
              <a:rPr lang="fr-FR" dirty="0" err="1" smtClean="0"/>
              <a:t>length</a:t>
            </a:r>
            <a:r>
              <a:rPr lang="fr-FR" dirty="0" smtClean="0"/>
              <a:t> : 4.2km)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As for </a:t>
            </a:r>
            <a:r>
              <a:rPr lang="fr-FR" dirty="0" err="1" smtClean="0"/>
              <a:t>previous</a:t>
            </a:r>
            <a:r>
              <a:rPr lang="fr-FR" dirty="0" smtClean="0"/>
              <a:t> version </a:t>
            </a:r>
            <a:r>
              <a:rPr lang="fr-FR" dirty="0" err="1" smtClean="0"/>
              <a:t>using</a:t>
            </a:r>
            <a:r>
              <a:rPr lang="fr-FR" dirty="0" smtClean="0"/>
              <a:t> LHC </a:t>
            </a:r>
            <a:r>
              <a:rPr lang="fr-FR" dirty="0" err="1" smtClean="0"/>
              <a:t>scaled</a:t>
            </a:r>
            <a:r>
              <a:rPr lang="fr-FR" dirty="0" smtClean="0"/>
              <a:t> </a:t>
            </a:r>
            <a:r>
              <a:rPr lang="fr-FR" dirty="0" err="1" smtClean="0"/>
              <a:t>optics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worth</a:t>
            </a:r>
            <a:r>
              <a:rPr lang="fr-FR" dirty="0" smtClean="0"/>
              <a:t> </a:t>
            </a:r>
            <a:r>
              <a:rPr lang="fr-FR" dirty="0" err="1" smtClean="0"/>
              <a:t>noting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b="1" dirty="0" smtClean="0"/>
              <a:t>no </a:t>
            </a:r>
            <a:r>
              <a:rPr lang="fr-FR" b="1" dirty="0" err="1" smtClean="0"/>
              <a:t>additional</a:t>
            </a:r>
            <a:r>
              <a:rPr lang="fr-FR" b="1" dirty="0" smtClean="0"/>
              <a:t> </a:t>
            </a:r>
            <a:r>
              <a:rPr lang="fr-FR" b="1" dirty="0" err="1" smtClean="0"/>
              <a:t>dipoles</a:t>
            </a:r>
            <a:r>
              <a:rPr lang="fr-FR" dirty="0" smtClean="0"/>
              <a:t> are</a:t>
            </a:r>
          </a:p>
          <a:p>
            <a:r>
              <a:rPr lang="fr-FR" dirty="0" err="1" smtClean="0"/>
              <a:t>used</a:t>
            </a:r>
            <a:r>
              <a:rPr lang="fr-FR" dirty="0" smtClean="0"/>
              <a:t>, collimation section are pure straight sections.</a:t>
            </a:r>
          </a:p>
          <a:p>
            <a:endParaRPr lang="fr-FR" dirty="0"/>
          </a:p>
          <a:p>
            <a:r>
              <a:rPr lang="fr-FR" dirty="0" smtClean="0"/>
              <a:t>The value of </a:t>
            </a:r>
            <a:r>
              <a:rPr lang="fr-FR" dirty="0" err="1" smtClean="0"/>
              <a:t>normalised</a:t>
            </a:r>
            <a:r>
              <a:rPr lang="fr-FR" dirty="0" smtClean="0"/>
              <a:t> dispersion at entrance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easely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adjust</a:t>
            </a:r>
            <a:r>
              <a:rPr lang="fr-FR" dirty="0" smtClean="0"/>
              <a:t> by quads </a:t>
            </a:r>
            <a:r>
              <a:rPr lang="fr-FR" dirty="0" err="1" smtClean="0"/>
              <a:t>matching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16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307162" y="97022"/>
            <a:ext cx="439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momentum</a:t>
            </a:r>
            <a:r>
              <a:rPr lang="fr-FR" sz="2400" dirty="0" smtClean="0"/>
              <a:t> collimation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852" y="1507933"/>
            <a:ext cx="5605760" cy="447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8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289448" y="1531640"/>
            <a:ext cx="1130424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940152" y="1531640"/>
            <a:ext cx="698376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419872" y="1531640"/>
            <a:ext cx="892358" cy="4572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312230" y="1531640"/>
            <a:ext cx="1627922" cy="4572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51518" y="861602"/>
            <a:ext cx="1222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Dispersion </a:t>
            </a:r>
          </a:p>
          <a:p>
            <a:r>
              <a:rPr lang="fr-FR" dirty="0" err="1" smtClean="0"/>
              <a:t>suppressor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6981291" y="651177"/>
            <a:ext cx="1222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Dispersion </a:t>
            </a:r>
          </a:p>
          <a:p>
            <a:r>
              <a:rPr lang="fr-FR" dirty="0" err="1" smtClean="0"/>
              <a:t>suppressor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4932040" y="907684"/>
            <a:ext cx="1197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Fodo</a:t>
            </a:r>
            <a:r>
              <a:rPr lang="fr-FR" dirty="0" smtClean="0"/>
              <a:t> canal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746648" y="764704"/>
            <a:ext cx="19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Collimation section</a:t>
            </a:r>
            <a:endParaRPr lang="fr-FR" dirty="0"/>
          </a:p>
        </p:txBody>
      </p:sp>
      <p:cxnSp>
        <p:nvCxnSpPr>
          <p:cNvPr id="18" name="Connecteur droit avec flèche 17"/>
          <p:cNvCxnSpPr>
            <a:stCxn id="15" idx="1"/>
            <a:endCxn id="11" idx="0"/>
          </p:cNvCxnSpPr>
          <p:nvPr/>
        </p:nvCxnSpPr>
        <p:spPr>
          <a:xfrm flipH="1">
            <a:off x="6289340" y="974343"/>
            <a:ext cx="691951" cy="55729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14" idx="2"/>
            <a:endCxn id="10" idx="1"/>
          </p:cNvCxnSpPr>
          <p:nvPr/>
        </p:nvCxnSpPr>
        <p:spPr>
          <a:xfrm>
            <a:off x="862839" y="1507933"/>
            <a:ext cx="1426609" cy="25230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17" idx="2"/>
            <a:endCxn id="12" idx="0"/>
          </p:cNvCxnSpPr>
          <p:nvPr/>
        </p:nvCxnSpPr>
        <p:spPr>
          <a:xfrm>
            <a:off x="3738811" y="1134036"/>
            <a:ext cx="127240" cy="3976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16" idx="2"/>
            <a:endCxn id="13" idx="0"/>
          </p:cNvCxnSpPr>
          <p:nvPr/>
        </p:nvCxnSpPr>
        <p:spPr>
          <a:xfrm flipH="1">
            <a:off x="5126191" y="1277016"/>
            <a:ext cx="404603" cy="2546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419872" y="2708920"/>
            <a:ext cx="78784" cy="611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>
            <a:stCxn id="24" idx="0"/>
            <a:endCxn id="22" idx="3"/>
          </p:cNvCxnSpPr>
          <p:nvPr/>
        </p:nvCxnSpPr>
        <p:spPr>
          <a:xfrm flipV="1">
            <a:off x="953038" y="2761120"/>
            <a:ext cx="2478372" cy="69124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312894" y="3452363"/>
            <a:ext cx="12802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Location of </a:t>
            </a:r>
          </a:p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collimator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7695349" y="3914028"/>
            <a:ext cx="14184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NormDisp</a:t>
            </a:r>
            <a:r>
              <a:rPr lang="fr-FR" dirty="0" smtClean="0"/>
              <a:t> at </a:t>
            </a:r>
          </a:p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collimator</a:t>
            </a:r>
            <a:r>
              <a:rPr lang="fr-FR" dirty="0" smtClean="0"/>
              <a:t> :</a:t>
            </a:r>
          </a:p>
          <a:p>
            <a:r>
              <a:rPr lang="fr-FR" dirty="0" smtClean="0"/>
              <a:t>0.314</a:t>
            </a:r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17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51520" y="34126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Outline</a:t>
            </a:r>
            <a:endParaRPr lang="fr-FR" sz="3600" dirty="0"/>
          </a:p>
        </p:txBody>
      </p:sp>
      <p:sp>
        <p:nvSpPr>
          <p:cNvPr id="8" name="ZoneTexte 7"/>
          <p:cNvSpPr txBox="1"/>
          <p:nvPr/>
        </p:nvSpPr>
        <p:spPr>
          <a:xfrm>
            <a:off x="1036350" y="1484784"/>
            <a:ext cx="697800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Options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under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considerations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for collimation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O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ptics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for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betatron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Optics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for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momentum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First aperture and optimisations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General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layout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of the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Straigth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Section</a:t>
            </a: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122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18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2863327" y="44624"/>
            <a:ext cx="3417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First aperture </a:t>
            </a:r>
            <a:r>
              <a:rPr lang="fr-FR" sz="2400" dirty="0" err="1" smtClean="0"/>
              <a:t>calculations</a:t>
            </a:r>
            <a:endParaRPr lang="fr-FR" sz="2400" dirty="0"/>
          </a:p>
        </p:txBody>
      </p:sp>
      <p:sp>
        <p:nvSpPr>
          <p:cNvPr id="3" name="ZoneTexte 2"/>
          <p:cNvSpPr txBox="1"/>
          <p:nvPr/>
        </p:nvSpPr>
        <p:spPr>
          <a:xfrm>
            <a:off x="107504" y="769813"/>
            <a:ext cx="90918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First aperture </a:t>
            </a:r>
            <a:r>
              <a:rPr lang="fr-FR" dirty="0" err="1" smtClean="0"/>
              <a:t>calculations</a:t>
            </a:r>
            <a:r>
              <a:rPr lang="fr-FR" dirty="0" smtClean="0"/>
              <a:t> have been </a:t>
            </a:r>
            <a:r>
              <a:rPr lang="fr-FR" dirty="0" err="1" smtClean="0"/>
              <a:t>done</a:t>
            </a:r>
            <a:r>
              <a:rPr lang="fr-FR" dirty="0" smtClean="0"/>
              <a:t> on </a:t>
            </a:r>
            <a:r>
              <a:rPr lang="fr-FR" dirty="0" err="1" smtClean="0"/>
              <a:t>momentum</a:t>
            </a:r>
            <a:r>
              <a:rPr lang="fr-FR" dirty="0" smtClean="0"/>
              <a:t> collimation sections.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Indeed</a:t>
            </a:r>
            <a:r>
              <a:rPr lang="fr-FR" dirty="0" smtClean="0"/>
              <a:t>, the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250mm. and in ESS  D and J </a:t>
            </a:r>
            <a:r>
              <a:rPr lang="fr-FR" dirty="0" err="1" smtClean="0"/>
              <a:t>seqence</a:t>
            </a:r>
            <a:r>
              <a:rPr lang="fr-FR" dirty="0" smtClean="0"/>
              <a:t> of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</a:p>
          <a:p>
            <a:r>
              <a:rPr lang="fr-FR" dirty="0" smtClean="0"/>
              <a:t>    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to know if the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large </a:t>
            </a:r>
            <a:r>
              <a:rPr lang="fr-FR" dirty="0" err="1" smtClean="0"/>
              <a:t>enough</a:t>
            </a:r>
            <a:r>
              <a:rPr lang="fr-FR" dirty="0" smtClean="0"/>
              <a:t> to </a:t>
            </a:r>
          </a:p>
          <a:p>
            <a:r>
              <a:rPr lang="fr-FR" dirty="0" smtClean="0"/>
              <a:t>     </a:t>
            </a:r>
            <a:r>
              <a:rPr lang="fr-FR" dirty="0" err="1" smtClean="0"/>
              <a:t>install</a:t>
            </a:r>
            <a:r>
              <a:rPr lang="fr-FR" dirty="0" smtClean="0"/>
              <a:t> all extraction/collimation </a:t>
            </a:r>
            <a:r>
              <a:rPr lang="fr-FR" dirty="0" err="1" smtClean="0"/>
              <a:t>elements</a:t>
            </a:r>
            <a:r>
              <a:rPr lang="fr-FR" dirty="0" smtClean="0"/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328498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For </a:t>
            </a:r>
            <a:r>
              <a:rPr lang="fr-FR" dirty="0" err="1" smtClean="0"/>
              <a:t>that</a:t>
            </a:r>
            <a:r>
              <a:rPr lang="fr-FR" dirty="0" smtClean="0"/>
              <a:t> first </a:t>
            </a:r>
            <a:r>
              <a:rPr lang="fr-FR" dirty="0" err="1" smtClean="0"/>
              <a:t>study</a:t>
            </a:r>
            <a:r>
              <a:rPr lang="fr-FR" dirty="0" smtClean="0"/>
              <a:t> I </a:t>
            </a:r>
            <a:r>
              <a:rPr lang="fr-FR" dirty="0" err="1" smtClean="0"/>
              <a:t>calculated</a:t>
            </a:r>
            <a:r>
              <a:rPr lang="fr-FR" dirty="0" smtClean="0"/>
              <a:t> </a:t>
            </a:r>
            <a:r>
              <a:rPr lang="fr-FR" dirty="0" err="1" smtClean="0"/>
              <a:t>apertue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sigma=18. This nimber corresponds to the minimum </a:t>
            </a:r>
            <a:r>
              <a:rPr lang="fr-FR" dirty="0" err="1" smtClean="0"/>
              <a:t>guaranted</a:t>
            </a:r>
            <a:r>
              <a:rPr lang="fr-FR" dirty="0" smtClean="0"/>
              <a:t> aperture in LHC (at triplet at high </a:t>
            </a:r>
            <a:r>
              <a:rPr lang="fr-FR" dirty="0" err="1" smtClean="0"/>
              <a:t>energy</a:t>
            </a:r>
            <a:r>
              <a:rPr lang="fr-FR" dirty="0" smtClean="0"/>
              <a:t> and in arcs at injection).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This </a:t>
            </a:r>
            <a:r>
              <a:rPr lang="fr-FR" dirty="0" err="1" smtClean="0"/>
              <a:t>number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includes</a:t>
            </a:r>
            <a:r>
              <a:rPr lang="fr-FR" dirty="0" smtClean="0"/>
              <a:t> off-</a:t>
            </a: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, </a:t>
            </a:r>
            <a:r>
              <a:rPr lang="fr-FR" dirty="0" err="1" smtClean="0"/>
              <a:t>errors</a:t>
            </a:r>
            <a:r>
              <a:rPr lang="fr-FR" dirty="0" smtClean="0"/>
              <a:t>, </a:t>
            </a:r>
            <a:r>
              <a:rPr lang="fr-FR" dirty="0" err="1" smtClean="0"/>
              <a:t>misalignements</a:t>
            </a:r>
            <a:r>
              <a:rPr lang="fr-FR" dirty="0" smtClean="0"/>
              <a:t>, etc..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I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assumed</a:t>
            </a:r>
            <a:r>
              <a:rPr lang="fr-FR" dirty="0" smtClean="0"/>
              <a:t> a vacuum </a:t>
            </a:r>
            <a:r>
              <a:rPr lang="fr-FR" dirty="0" err="1" smtClean="0"/>
              <a:t>chamber</a:t>
            </a:r>
            <a:r>
              <a:rPr lang="fr-FR" dirty="0" smtClean="0"/>
              <a:t> </a:t>
            </a:r>
            <a:r>
              <a:rPr lang="fr-FR" dirty="0" err="1" smtClean="0"/>
              <a:t>thickness</a:t>
            </a:r>
            <a:r>
              <a:rPr lang="fr-FR" dirty="0" smtClean="0"/>
              <a:t> of 2mm.</a:t>
            </a:r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19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863327" y="44624"/>
            <a:ext cx="3417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First aperture </a:t>
            </a:r>
            <a:r>
              <a:rPr lang="fr-FR" sz="2400" dirty="0" err="1" smtClean="0"/>
              <a:t>calculations</a:t>
            </a:r>
            <a:endParaRPr lang="fr-FR" sz="2400" dirty="0"/>
          </a:p>
        </p:txBody>
      </p:sp>
      <p:sp>
        <p:nvSpPr>
          <p:cNvPr id="2" name="ZoneTexte 1"/>
          <p:cNvSpPr txBox="1"/>
          <p:nvPr/>
        </p:nvSpPr>
        <p:spPr>
          <a:xfrm>
            <a:off x="-15827" y="623295"/>
            <a:ext cx="5758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First test </a:t>
            </a:r>
            <a:r>
              <a:rPr lang="fr-FR" dirty="0" err="1" smtClean="0"/>
              <a:t>with</a:t>
            </a:r>
            <a:r>
              <a:rPr lang="fr-FR" dirty="0" smtClean="0"/>
              <a:t> pure </a:t>
            </a:r>
            <a:r>
              <a:rPr lang="fr-FR" dirty="0" err="1" smtClean="0"/>
              <a:t>fodo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dirty="0" smtClean="0"/>
              <a:t> collimation </a:t>
            </a:r>
            <a:r>
              <a:rPr lang="fr-FR" dirty="0" err="1" smtClean="0"/>
              <a:t>sequence</a:t>
            </a:r>
            <a:r>
              <a:rPr lang="fr-FR" dirty="0" smtClean="0"/>
              <a:t> : </a:t>
            </a:r>
            <a:endParaRPr lang="fr-FR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" y="992627"/>
            <a:ext cx="3958268" cy="31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907" y="3447244"/>
            <a:ext cx="4669532" cy="291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003643" y="1782108"/>
            <a:ext cx="3168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u="sng" dirty="0" smtClean="0"/>
              <a:t>Optical </a:t>
            </a:r>
            <a:r>
              <a:rPr lang="fr-FR" i="1" u="sng" dirty="0" err="1" smtClean="0"/>
              <a:t>functions</a:t>
            </a:r>
            <a:r>
              <a:rPr lang="fr-FR" i="1" u="sng" dirty="0" smtClean="0"/>
              <a:t> of the section</a:t>
            </a:r>
            <a:endParaRPr lang="fr-FR" i="1" u="sng" dirty="0"/>
          </a:p>
        </p:txBody>
      </p:sp>
      <p:sp>
        <p:nvSpPr>
          <p:cNvPr id="10" name="ZoneTexte 9"/>
          <p:cNvSpPr txBox="1"/>
          <p:nvPr/>
        </p:nvSpPr>
        <p:spPr>
          <a:xfrm>
            <a:off x="4139952" y="2996952"/>
            <a:ext cx="4874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u="sng" dirty="0" smtClean="0"/>
              <a:t>Horizontal </a:t>
            </a:r>
            <a:r>
              <a:rPr lang="fr-FR" i="1" u="sng" dirty="0" err="1" smtClean="0"/>
              <a:t>beam</a:t>
            </a:r>
            <a:r>
              <a:rPr lang="fr-FR" i="1" u="sng" dirty="0" smtClean="0"/>
              <a:t> size for n = 18 </a:t>
            </a:r>
            <a:r>
              <a:rPr lang="fr-FR" i="1" u="sng" dirty="0" err="1" smtClean="0"/>
              <a:t>sgima</a:t>
            </a:r>
            <a:r>
              <a:rPr lang="fr-FR" i="1" u="sng" dirty="0" smtClean="0"/>
              <a:t> et </a:t>
            </a:r>
            <a:r>
              <a:rPr lang="fr-FR" i="1" u="sng" dirty="0" err="1" smtClean="0"/>
              <a:t>dp</a:t>
            </a:r>
            <a:r>
              <a:rPr lang="fr-FR" i="1" u="sng" dirty="0" smtClean="0"/>
              <a:t>/= 10</a:t>
            </a:r>
            <a:r>
              <a:rPr lang="fr-FR" i="1" u="sng" baseline="30000" dirty="0" smtClean="0"/>
              <a:t>- 3</a:t>
            </a:r>
            <a:endParaRPr lang="fr-FR" i="1" u="sng" dirty="0"/>
          </a:p>
        </p:txBody>
      </p:sp>
      <p:sp>
        <p:nvSpPr>
          <p:cNvPr id="11" name="ZoneTexte 10"/>
          <p:cNvSpPr txBox="1"/>
          <p:nvPr/>
        </p:nvSpPr>
        <p:spPr>
          <a:xfrm>
            <a:off x="539552" y="5013176"/>
            <a:ext cx="28020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Maximum aperture </a:t>
            </a:r>
            <a:r>
              <a:rPr lang="fr-FR" dirty="0" err="1" smtClean="0"/>
              <a:t>includin</a:t>
            </a:r>
            <a:endParaRPr lang="fr-FR" dirty="0" smtClean="0"/>
          </a:p>
          <a:p>
            <a:r>
              <a:rPr lang="fr-FR" dirty="0" smtClean="0"/>
              <a:t>2mm for </a:t>
            </a:r>
            <a:r>
              <a:rPr lang="fr-FR" dirty="0" err="1" smtClean="0"/>
              <a:t>chamber</a:t>
            </a:r>
            <a:r>
              <a:rPr lang="fr-FR" dirty="0" smtClean="0"/>
              <a:t> </a:t>
            </a:r>
            <a:r>
              <a:rPr lang="fr-FR" dirty="0" err="1" smtClean="0"/>
              <a:t>thickness</a:t>
            </a:r>
            <a:endParaRPr lang="fr-FR" dirty="0" smtClean="0"/>
          </a:p>
          <a:p>
            <a:r>
              <a:rPr lang="fr-FR" dirty="0" smtClean="0"/>
              <a:t>12.7mm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51520" y="34126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Outline</a:t>
            </a:r>
            <a:endParaRPr lang="fr-FR" sz="3600" dirty="0"/>
          </a:p>
        </p:txBody>
      </p:sp>
      <p:sp>
        <p:nvSpPr>
          <p:cNvPr id="8" name="ZoneTexte 7"/>
          <p:cNvSpPr txBox="1"/>
          <p:nvPr/>
        </p:nvSpPr>
        <p:spPr>
          <a:xfrm>
            <a:off x="1036350" y="1484784"/>
            <a:ext cx="697800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Options </a:t>
            </a:r>
            <a:r>
              <a:rPr lang="fr-FR" sz="2400" dirty="0" err="1" smtClean="0"/>
              <a:t>under</a:t>
            </a:r>
            <a:r>
              <a:rPr lang="fr-FR" sz="2400" dirty="0" smtClean="0"/>
              <a:t> </a:t>
            </a:r>
            <a:r>
              <a:rPr lang="fr-FR" sz="2400" dirty="0" err="1" smtClean="0"/>
              <a:t>considerations</a:t>
            </a:r>
            <a:r>
              <a:rPr lang="fr-FR" sz="2400" dirty="0" smtClean="0"/>
              <a:t> for collimation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betatron</a:t>
            </a:r>
            <a:r>
              <a:rPr lang="fr-FR" sz="2400" dirty="0" smtClean="0"/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momentum</a:t>
            </a:r>
            <a:r>
              <a:rPr lang="fr-FR" sz="2400" dirty="0" smtClean="0"/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First aperture and optimisations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4279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49009"/>
            <a:ext cx="5109767" cy="3416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20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863327" y="44624"/>
            <a:ext cx="3417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First aperture </a:t>
            </a:r>
            <a:r>
              <a:rPr lang="fr-FR" sz="2400" dirty="0" err="1" smtClean="0"/>
              <a:t>calculations</a:t>
            </a:r>
            <a:endParaRPr lang="fr-FR" sz="2400" dirty="0"/>
          </a:p>
        </p:txBody>
      </p:sp>
      <p:sp>
        <p:nvSpPr>
          <p:cNvPr id="2" name="ZoneTexte 1"/>
          <p:cNvSpPr txBox="1"/>
          <p:nvPr/>
        </p:nvSpPr>
        <p:spPr>
          <a:xfrm>
            <a:off x="0" y="683404"/>
            <a:ext cx="900188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One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optcal</a:t>
            </a:r>
            <a:r>
              <a:rPr lang="fr-FR" dirty="0" smtClean="0"/>
              <a:t> </a:t>
            </a:r>
            <a:r>
              <a:rPr lang="fr-FR" dirty="0" err="1" smtClean="0"/>
              <a:t>funtions</a:t>
            </a:r>
            <a:r>
              <a:rPr lang="fr-FR" dirty="0" smtClean="0"/>
              <a:t> </a:t>
            </a:r>
            <a:r>
              <a:rPr lang="fr-FR" dirty="0" err="1" smtClean="0"/>
              <a:t>peaks</a:t>
            </a:r>
            <a:r>
              <a:rPr lang="fr-FR" dirty="0" smtClean="0"/>
              <a:t> are </a:t>
            </a:r>
            <a:r>
              <a:rPr lang="fr-FR" dirty="0" err="1" smtClean="0"/>
              <a:t>located</a:t>
            </a:r>
            <a:r>
              <a:rPr lang="fr-FR" dirty="0" smtClean="0"/>
              <a:t> in the Dispersion </a:t>
            </a:r>
            <a:r>
              <a:rPr lang="fr-FR" dirty="0" err="1" smtClean="0"/>
              <a:t>Suppressors</a:t>
            </a:r>
            <a:r>
              <a:rPr lang="fr-FR" dirty="0" smtClean="0"/>
              <a:t> or in the </a:t>
            </a:r>
          </a:p>
          <a:p>
            <a:r>
              <a:rPr lang="fr-FR" dirty="0" err="1"/>
              <a:t>m</a:t>
            </a:r>
            <a:r>
              <a:rPr lang="fr-FR" dirty="0" err="1" smtClean="0"/>
              <a:t>atching</a:t>
            </a:r>
            <a:r>
              <a:rPr lang="fr-FR" dirty="0" smtClean="0"/>
              <a:t> section but in the collimation section </a:t>
            </a:r>
            <a:r>
              <a:rPr lang="fr-FR" dirty="0" err="1" smtClean="0"/>
              <a:t>itself</a:t>
            </a:r>
            <a:r>
              <a:rPr lang="fr-FR" dirty="0" smtClean="0"/>
              <a:t> the </a:t>
            </a:r>
            <a:r>
              <a:rPr lang="fr-FR" dirty="0" err="1" smtClean="0"/>
              <a:t>optical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remains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Maximum aperture in the DIS : 12.7mm</a:t>
            </a:r>
          </a:p>
          <a:p>
            <a:r>
              <a:rPr lang="fr-FR" dirty="0" smtClean="0"/>
              <a:t>Maximum aperture in the collimation section: 10.6mm</a:t>
            </a:r>
          </a:p>
          <a:p>
            <a:endParaRPr lang="fr-FR" dirty="0"/>
          </a:p>
          <a:p>
            <a:r>
              <a:rPr lang="fr-FR" dirty="0" err="1" smtClean="0"/>
              <a:t>Assuming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aperture for all section </a:t>
            </a:r>
            <a:r>
              <a:rPr lang="fr-FR" dirty="0" err="1" smtClean="0"/>
              <a:t>magnets</a:t>
            </a:r>
            <a:r>
              <a:rPr lang="fr-FR" dirty="0" smtClean="0"/>
              <a:t> the pole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easely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calculated</a:t>
            </a:r>
            <a:r>
              <a:rPr lang="fr-FR" dirty="0" smtClean="0"/>
              <a:t>  :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292080" y="2996952"/>
            <a:ext cx="37641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Pole </a:t>
            </a:r>
            <a:r>
              <a:rPr lang="fr-FR" dirty="0" err="1" smtClean="0"/>
              <a:t>field</a:t>
            </a:r>
            <a:r>
              <a:rPr lang="fr-FR" dirty="0" smtClean="0"/>
              <a:t> for quads of the collimation </a:t>
            </a:r>
          </a:p>
          <a:p>
            <a:r>
              <a:rPr lang="fr-FR" dirty="0" smtClean="0"/>
              <a:t>section </a:t>
            </a:r>
            <a:r>
              <a:rPr lang="fr-FR" dirty="0" err="1" smtClean="0"/>
              <a:t>beased</a:t>
            </a:r>
            <a:r>
              <a:rPr lang="fr-FR" dirty="0" smtClean="0"/>
              <a:t> on </a:t>
            </a:r>
            <a:r>
              <a:rPr lang="fr-FR" dirty="0" err="1" smtClean="0"/>
              <a:t>fodo</a:t>
            </a:r>
            <a:r>
              <a:rPr lang="fr-FR" dirty="0" smtClean="0"/>
              <a:t> </a:t>
            </a:r>
            <a:r>
              <a:rPr lang="fr-FR" dirty="0" err="1" smtClean="0"/>
              <a:t>cells</a:t>
            </a:r>
            <a:r>
              <a:rPr lang="fr-FR" dirty="0"/>
              <a:t> </a:t>
            </a:r>
            <a:r>
              <a:rPr lang="fr-FR" dirty="0" err="1" smtClean="0"/>
              <a:t>assuming</a:t>
            </a:r>
            <a:endParaRPr lang="fr-FR" dirty="0" smtClean="0"/>
          </a:p>
          <a:p>
            <a:r>
              <a:rPr lang="fr-FR" dirty="0" smtClean="0"/>
              <a:t>the maximum aperture un the DIS</a:t>
            </a:r>
          </a:p>
          <a:p>
            <a:r>
              <a:rPr lang="fr-FR" dirty="0" smtClean="0"/>
              <a:t>(12.7mm)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398443" y="3025780"/>
            <a:ext cx="228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Maximum </a:t>
            </a:r>
            <a:r>
              <a:rPr lang="fr-FR" dirty="0" err="1" smtClean="0"/>
              <a:t>field</a:t>
            </a:r>
            <a:r>
              <a:rPr lang="fr-FR" dirty="0" smtClean="0"/>
              <a:t> : 1.07T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292080" y="4725144"/>
            <a:ext cx="37189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If </a:t>
            </a:r>
            <a:r>
              <a:rPr lang="fr-FR" dirty="0" err="1" smtClean="0"/>
              <a:t>assuming</a:t>
            </a:r>
            <a:r>
              <a:rPr lang="fr-FR" dirty="0" smtClean="0"/>
              <a:t> the maximum aperture of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fodo</a:t>
            </a:r>
            <a:r>
              <a:rPr lang="fr-FR" dirty="0" smtClean="0"/>
              <a:t> section (10.6mm) the pole </a:t>
            </a:r>
          </a:p>
          <a:p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0.9T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46" y="1953200"/>
            <a:ext cx="4450004" cy="277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534" y="3517556"/>
            <a:ext cx="5054278" cy="3283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21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863327" y="44624"/>
            <a:ext cx="3417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First aperture </a:t>
            </a:r>
            <a:r>
              <a:rPr lang="fr-FR" sz="2400" dirty="0" err="1" smtClean="0"/>
              <a:t>calculations</a:t>
            </a:r>
            <a:endParaRPr lang="fr-FR" sz="2400" dirty="0"/>
          </a:p>
        </p:txBody>
      </p:sp>
      <p:sp>
        <p:nvSpPr>
          <p:cNvPr id="2" name="ZoneTexte 1"/>
          <p:cNvSpPr txBox="1"/>
          <p:nvPr/>
        </p:nvSpPr>
        <p:spPr>
          <a:xfrm>
            <a:off x="107504" y="764704"/>
            <a:ext cx="90618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calculation</a:t>
            </a:r>
            <a:r>
              <a:rPr lang="fr-FR" dirty="0" smtClean="0"/>
              <a:t> have been made for </a:t>
            </a:r>
            <a:r>
              <a:rPr lang="fr-FR" dirty="0" err="1" smtClean="0"/>
              <a:t>momentum</a:t>
            </a:r>
            <a:r>
              <a:rPr lang="fr-FR" dirty="0" smtClean="0"/>
              <a:t> collimation section </a:t>
            </a:r>
            <a:r>
              <a:rPr lang="fr-FR" dirty="0" err="1" smtClean="0"/>
              <a:t>based</a:t>
            </a:r>
            <a:r>
              <a:rPr lang="fr-FR" dirty="0" smtClean="0"/>
              <a:t> on LHC </a:t>
            </a:r>
            <a:r>
              <a:rPr lang="fr-FR" dirty="0" err="1" smtClean="0"/>
              <a:t>scaled</a:t>
            </a:r>
            <a:endParaRPr lang="fr-FR" dirty="0" smtClean="0"/>
          </a:p>
          <a:p>
            <a:r>
              <a:rPr lang="fr-FR" dirty="0" err="1" smtClean="0"/>
              <a:t>sequence</a:t>
            </a:r>
            <a:r>
              <a:rPr lang="fr-FR" dirty="0" smtClean="0"/>
              <a:t>.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sequence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more </a:t>
            </a:r>
            <a:r>
              <a:rPr lang="fr-FR" dirty="0" err="1" smtClean="0"/>
              <a:t>complicated</a:t>
            </a:r>
            <a:r>
              <a:rPr lang="fr-FR" dirty="0" smtClean="0"/>
              <a:t> 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composed</a:t>
            </a:r>
            <a:r>
              <a:rPr lang="fr-FR" dirty="0" smtClean="0"/>
              <a:t> of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differents</a:t>
            </a:r>
            <a:r>
              <a:rPr lang="fr-FR" dirty="0" smtClean="0"/>
              <a:t> quads. First </a:t>
            </a:r>
            <a:r>
              <a:rPr lang="fr-FR" dirty="0" err="1" smtClean="0"/>
              <a:t>calculation</a:t>
            </a:r>
            <a:endParaRPr lang="fr-FR" dirty="0" smtClean="0"/>
          </a:p>
          <a:p>
            <a:r>
              <a:rPr lang="fr-FR" dirty="0" smtClean="0"/>
              <a:t>of aperture and pole </a:t>
            </a:r>
            <a:r>
              <a:rPr lang="fr-FR" dirty="0" err="1" smtClean="0"/>
              <a:t>field</a:t>
            </a:r>
            <a:r>
              <a:rPr lang="fr-FR" dirty="0" smtClean="0"/>
              <a:t> shows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fields</a:t>
            </a:r>
            <a:r>
              <a:rPr lang="fr-FR" dirty="0" smtClean="0"/>
              <a:t> </a:t>
            </a:r>
            <a:r>
              <a:rPr lang="fr-FR" dirty="0" err="1" smtClean="0"/>
              <a:t>above</a:t>
            </a:r>
            <a:r>
              <a:rPr lang="fr-FR" dirty="0" smtClean="0"/>
              <a:t> 1T.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572000" y="4149080"/>
            <a:ext cx="1512168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>
            <a:endCxn id="11" idx="0"/>
          </p:cNvCxnSpPr>
          <p:nvPr/>
        </p:nvCxnSpPr>
        <p:spPr>
          <a:xfrm flipH="1">
            <a:off x="1944733" y="4905164"/>
            <a:ext cx="2627267" cy="43291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05475" y="5338082"/>
            <a:ext cx="3478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Many</a:t>
            </a:r>
            <a:r>
              <a:rPr lang="fr-FR" dirty="0" smtClean="0"/>
              <a:t> pole </a:t>
            </a:r>
            <a:r>
              <a:rPr lang="fr-FR" dirty="0" err="1" smtClean="0"/>
              <a:t>fields</a:t>
            </a:r>
            <a:r>
              <a:rPr lang="fr-FR" dirty="0" smtClean="0"/>
              <a:t> in the collimation </a:t>
            </a:r>
          </a:p>
          <a:p>
            <a:r>
              <a:rPr lang="fr-FR" dirty="0" smtClean="0"/>
              <a:t>section are </a:t>
            </a:r>
            <a:r>
              <a:rPr lang="fr-FR" dirty="0" err="1" smtClean="0"/>
              <a:t>above</a:t>
            </a:r>
            <a:r>
              <a:rPr lang="fr-FR" dirty="0" smtClean="0"/>
              <a:t> 1T (&gt;1.5T)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22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863327" y="44624"/>
            <a:ext cx="3417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First aperture </a:t>
            </a:r>
            <a:r>
              <a:rPr lang="fr-FR" sz="2400" dirty="0" err="1" smtClean="0"/>
              <a:t>calculations</a:t>
            </a:r>
            <a:endParaRPr lang="fr-FR" sz="2400" dirty="0"/>
          </a:p>
        </p:txBody>
      </p:sp>
      <p:sp>
        <p:nvSpPr>
          <p:cNvPr id="2" name="ZoneTexte 1"/>
          <p:cNvSpPr txBox="1"/>
          <p:nvPr/>
        </p:nvSpPr>
        <p:spPr>
          <a:xfrm>
            <a:off x="63757" y="796062"/>
            <a:ext cx="90762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 first </a:t>
            </a:r>
            <a:r>
              <a:rPr lang="fr-FR" dirty="0" err="1" smtClean="0"/>
              <a:t>improvement</a:t>
            </a:r>
            <a:r>
              <a:rPr lang="fr-FR" dirty="0" smtClean="0"/>
              <a:t> of the quads size (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harmonization</a:t>
            </a:r>
            <a:r>
              <a:rPr lang="fr-FR" dirty="0" smtClean="0"/>
              <a:t> and </a:t>
            </a:r>
            <a:r>
              <a:rPr lang="fr-FR" dirty="0" err="1" smtClean="0"/>
              <a:t>increase</a:t>
            </a:r>
            <a:r>
              <a:rPr lang="fr-FR" dirty="0" smtClean="0"/>
              <a:t> to </a:t>
            </a:r>
            <a:r>
              <a:rPr lang="fr-FR" dirty="0" err="1" smtClean="0"/>
              <a:t>limit</a:t>
            </a:r>
            <a:r>
              <a:rPr lang="fr-FR" dirty="0" smtClean="0"/>
              <a:t> the pole </a:t>
            </a:r>
            <a:r>
              <a:rPr lang="fr-FR" dirty="0" err="1" smtClean="0"/>
              <a:t>field</a:t>
            </a:r>
            <a:r>
              <a:rPr lang="fr-FR" dirty="0" smtClean="0"/>
              <a:t>)</a:t>
            </a:r>
          </a:p>
          <a:p>
            <a:r>
              <a:rPr lang="fr-FR" dirty="0" smtClean="0"/>
              <a:t>has been made, </a:t>
            </a:r>
            <a:r>
              <a:rPr lang="fr-FR" dirty="0" err="1" smtClean="0"/>
              <a:t>escpecially</a:t>
            </a:r>
            <a:r>
              <a:rPr lang="fr-FR" dirty="0" smtClean="0"/>
              <a:t> in the collimation section </a:t>
            </a:r>
            <a:r>
              <a:rPr lang="fr-FR" dirty="0" err="1" smtClean="0"/>
              <a:t>wi</a:t>
            </a:r>
            <a:r>
              <a:rPr lang="fr-FR" dirty="0" err="1" smtClean="0"/>
              <a:t>ch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warm quads.</a:t>
            </a:r>
          </a:p>
          <a:p>
            <a:r>
              <a:rPr lang="fr-FR" dirty="0" err="1" smtClean="0"/>
              <a:t>Others</a:t>
            </a:r>
            <a:r>
              <a:rPr lang="fr-FR" dirty="0" smtClean="0"/>
              <a:t> quads in th section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remain</a:t>
            </a:r>
            <a:r>
              <a:rPr lang="fr-FR" dirty="0" smtClean="0"/>
              <a:t> cold at </a:t>
            </a:r>
            <a:r>
              <a:rPr lang="fr-FR" dirty="0" err="1" smtClean="0"/>
              <a:t>this</a:t>
            </a:r>
            <a:r>
              <a:rPr lang="fr-FR" dirty="0" smtClean="0"/>
              <a:t> time of the </a:t>
            </a:r>
            <a:r>
              <a:rPr lang="fr-FR" dirty="0" err="1" smtClean="0"/>
              <a:t>study</a:t>
            </a:r>
            <a:r>
              <a:rPr lang="fr-FR" dirty="0" smtClean="0"/>
              <a:t> as </a:t>
            </a:r>
            <a:r>
              <a:rPr lang="fr-FR" dirty="0" err="1" smtClean="0"/>
              <a:t>they</a:t>
            </a:r>
            <a:r>
              <a:rPr lang="fr-FR" dirty="0" smtClean="0"/>
              <a:t> are not in the </a:t>
            </a:r>
          </a:p>
          <a:p>
            <a:r>
              <a:rPr lang="fr-FR" dirty="0" smtClean="0"/>
              <a:t>collimation section </a:t>
            </a:r>
            <a:r>
              <a:rPr lang="fr-FR" dirty="0" err="1" smtClean="0"/>
              <a:t>itself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1999597"/>
            <a:ext cx="5739379" cy="3728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131840" y="3140968"/>
            <a:ext cx="1738562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>
            <a:stCxn id="9" idx="2"/>
            <a:endCxn id="11" idx="0"/>
          </p:cNvCxnSpPr>
          <p:nvPr/>
        </p:nvCxnSpPr>
        <p:spPr>
          <a:xfrm flipH="1">
            <a:off x="3242878" y="4005064"/>
            <a:ext cx="758243" cy="179090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05475" y="5795972"/>
            <a:ext cx="6074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All pole </a:t>
            </a:r>
            <a:r>
              <a:rPr lang="fr-FR" dirty="0" err="1" smtClean="0"/>
              <a:t>field</a:t>
            </a:r>
            <a:r>
              <a:rPr lang="fr-FR" dirty="0" smtClean="0"/>
              <a:t> in the collimation section are </a:t>
            </a:r>
            <a:r>
              <a:rPr lang="fr-FR" dirty="0" err="1" smtClean="0"/>
              <a:t>below</a:t>
            </a:r>
            <a:r>
              <a:rPr lang="fr-FR" dirty="0" smtClean="0"/>
              <a:t> or </a:t>
            </a:r>
            <a:r>
              <a:rPr lang="fr-FR" dirty="0" err="1" smtClean="0"/>
              <a:t>colse</a:t>
            </a:r>
            <a:r>
              <a:rPr lang="fr-FR" dirty="0" smtClean="0"/>
              <a:t> to 1T.</a:t>
            </a:r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23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2555776" y="44624"/>
            <a:ext cx="3661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Conclusion and Outlook</a:t>
            </a:r>
            <a:endParaRPr lang="fr-FR" sz="2800" dirty="0"/>
          </a:p>
        </p:txBody>
      </p:sp>
      <p:sp>
        <p:nvSpPr>
          <p:cNvPr id="3" name="ZoneTexte 2"/>
          <p:cNvSpPr txBox="1"/>
          <p:nvPr/>
        </p:nvSpPr>
        <p:spPr>
          <a:xfrm>
            <a:off x="46884" y="908720"/>
            <a:ext cx="929767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The </a:t>
            </a:r>
            <a:r>
              <a:rPr lang="fr-FR" dirty="0" err="1" smtClean="0"/>
              <a:t>baseline</a:t>
            </a:r>
            <a:r>
              <a:rPr lang="fr-FR" dirty="0" smtClean="0"/>
              <a:t> option for FCC-</a:t>
            </a:r>
            <a:r>
              <a:rPr lang="fr-FR" dirty="0" err="1" smtClean="0"/>
              <a:t>hh</a:t>
            </a:r>
            <a:r>
              <a:rPr lang="fr-FR" dirty="0" smtClean="0"/>
              <a:t> collimation system, </a:t>
            </a:r>
            <a:r>
              <a:rPr lang="fr-FR" dirty="0" err="1" smtClean="0"/>
              <a:t>consisting</a:t>
            </a:r>
            <a:r>
              <a:rPr lang="fr-FR" dirty="0" smtClean="0"/>
              <a:t> on extraction </a:t>
            </a:r>
            <a:r>
              <a:rPr lang="fr-FR" dirty="0" err="1" smtClean="0"/>
              <a:t>followed</a:t>
            </a:r>
            <a:r>
              <a:rPr lang="fr-FR" dirty="0" smtClean="0"/>
              <a:t> by</a:t>
            </a:r>
          </a:p>
          <a:p>
            <a:r>
              <a:rPr lang="fr-FR" dirty="0" err="1" smtClean="0"/>
              <a:t>betatron</a:t>
            </a:r>
            <a:r>
              <a:rPr lang="fr-FR" dirty="0" smtClean="0"/>
              <a:t> collimation for </a:t>
            </a:r>
            <a:r>
              <a:rPr lang="fr-FR" dirty="0" err="1" smtClean="0"/>
              <a:t>beam</a:t>
            </a:r>
            <a:r>
              <a:rPr lang="fr-FR" dirty="0" smtClean="0"/>
              <a:t> one and </a:t>
            </a:r>
            <a:r>
              <a:rPr lang="fr-FR" dirty="0" err="1" smtClean="0"/>
              <a:t>momentum</a:t>
            </a:r>
            <a:r>
              <a:rPr lang="fr-FR" dirty="0" smtClean="0"/>
              <a:t> collimation for </a:t>
            </a:r>
            <a:r>
              <a:rPr lang="fr-FR" dirty="0" err="1" smtClean="0"/>
              <a:t>beam</a:t>
            </a:r>
            <a:r>
              <a:rPr lang="fr-FR" dirty="0" smtClean="0"/>
              <a:t> 2 has been</a:t>
            </a:r>
          </a:p>
          <a:p>
            <a:r>
              <a:rPr lang="fr-FR" dirty="0" err="1" smtClean="0"/>
              <a:t>developed</a:t>
            </a:r>
            <a:r>
              <a:rPr lang="fr-F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sequences</a:t>
            </a:r>
            <a:r>
              <a:rPr lang="fr-FR" dirty="0" smtClean="0"/>
              <a:t> have been </a:t>
            </a:r>
            <a:r>
              <a:rPr lang="fr-FR" dirty="0" err="1" smtClean="0"/>
              <a:t>proposed</a:t>
            </a:r>
            <a:r>
              <a:rPr lang="fr-FR" dirty="0" smtClean="0"/>
              <a:t> for </a:t>
            </a:r>
            <a:r>
              <a:rPr lang="fr-FR" dirty="0" err="1" smtClean="0"/>
              <a:t>efficiency</a:t>
            </a:r>
            <a:r>
              <a:rPr lang="fr-FR" dirty="0" smtClean="0"/>
              <a:t> simulations, base on LHC collimation </a:t>
            </a:r>
          </a:p>
          <a:p>
            <a:r>
              <a:rPr lang="fr-FR" dirty="0" err="1" smtClean="0"/>
              <a:t>sequences</a:t>
            </a:r>
            <a:r>
              <a:rPr lang="fr-FR" dirty="0" smtClean="0"/>
              <a:t> or </a:t>
            </a:r>
            <a:r>
              <a:rPr lang="fr-FR" dirty="0" err="1" smtClean="0"/>
              <a:t>defined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new </a:t>
            </a:r>
            <a:r>
              <a:rPr lang="fr-FR" dirty="0" err="1" smtClean="0"/>
              <a:t>sequence</a:t>
            </a:r>
            <a:r>
              <a:rPr lang="fr-F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All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sequences</a:t>
            </a:r>
            <a:r>
              <a:rPr lang="fr-FR" dirty="0" smtClean="0"/>
              <a:t> </a:t>
            </a:r>
            <a:r>
              <a:rPr lang="fr-FR" dirty="0" err="1" smtClean="0"/>
              <a:t>fullfill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 smtClean="0"/>
              <a:t> for collimation at </a:t>
            </a:r>
            <a:r>
              <a:rPr lang="fr-FR" dirty="0" err="1" smtClean="0"/>
              <a:t>this</a:t>
            </a:r>
            <a:r>
              <a:rPr lang="fr-FR" dirty="0" smtClean="0"/>
              <a:t> time of the </a:t>
            </a:r>
            <a:r>
              <a:rPr lang="fr-FR" dirty="0" err="1" smtClean="0"/>
              <a:t>study</a:t>
            </a:r>
            <a:r>
              <a:rPr lang="fr-FR" dirty="0" smtClean="0"/>
              <a:t> and the </a:t>
            </a:r>
            <a:r>
              <a:rPr lang="fr-FR" dirty="0" err="1" smtClean="0"/>
              <a:t>offer</a:t>
            </a:r>
            <a:r>
              <a:rPr lang="fr-FR" dirty="0" smtClean="0"/>
              <a:t> </a:t>
            </a:r>
          </a:p>
          <a:p>
            <a:r>
              <a:rPr lang="fr-FR" dirty="0" smtClean="0"/>
              <a:t>a </a:t>
            </a:r>
            <a:r>
              <a:rPr lang="fr-FR" dirty="0" err="1" smtClean="0"/>
              <a:t>great</a:t>
            </a:r>
            <a:r>
              <a:rPr lang="fr-FR" dirty="0" smtClean="0"/>
              <a:t> </a:t>
            </a:r>
            <a:r>
              <a:rPr lang="fr-FR" dirty="0" err="1" smtClean="0"/>
              <a:t>variability</a:t>
            </a:r>
            <a:r>
              <a:rPr lang="fr-FR" dirty="0" smtClean="0"/>
              <a:t> of </a:t>
            </a:r>
            <a:r>
              <a:rPr lang="fr-FR" dirty="0" err="1" smtClean="0"/>
              <a:t>parameters</a:t>
            </a:r>
            <a:r>
              <a:rPr lang="fr-FR" dirty="0" smtClean="0"/>
              <a:t> (dispersion).</a:t>
            </a:r>
          </a:p>
          <a:p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worth</a:t>
            </a:r>
            <a:r>
              <a:rPr lang="fr-FR" dirty="0" smtClean="0"/>
              <a:t> </a:t>
            </a:r>
            <a:r>
              <a:rPr lang="fr-FR" dirty="0" err="1" smtClean="0"/>
              <a:t>noting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all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WITHOUT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additional</a:t>
            </a:r>
            <a:r>
              <a:rPr lang="fr-FR" dirty="0" smtClean="0"/>
              <a:t> </a:t>
            </a:r>
            <a:r>
              <a:rPr lang="fr-FR" dirty="0" err="1" smtClean="0"/>
              <a:t>dipole</a:t>
            </a:r>
            <a:r>
              <a:rPr lang="fr-FR" dirty="0" smtClean="0"/>
              <a:t> in the </a:t>
            </a:r>
            <a:r>
              <a:rPr lang="fr-FR" dirty="0" err="1" smtClean="0"/>
              <a:t>straigth</a:t>
            </a:r>
            <a:r>
              <a:rPr lang="fr-FR" dirty="0" smtClean="0"/>
              <a:t> section, all the</a:t>
            </a:r>
          </a:p>
          <a:p>
            <a:r>
              <a:rPr lang="fr-FR" dirty="0" smtClean="0"/>
              <a:t>dispersion management in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quads </a:t>
            </a:r>
            <a:r>
              <a:rPr lang="fr-FR" dirty="0" err="1" smtClean="0"/>
              <a:t>matching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represents</a:t>
            </a:r>
            <a:r>
              <a:rPr lang="fr-FR" dirty="0" smtClean="0"/>
              <a:t> a </a:t>
            </a:r>
            <a:r>
              <a:rPr lang="fr-FR" dirty="0" err="1" smtClean="0"/>
              <a:t>clear</a:t>
            </a:r>
            <a:r>
              <a:rPr lang="fr-FR" dirty="0" smtClean="0"/>
              <a:t> </a:t>
            </a:r>
            <a:r>
              <a:rPr lang="fr-FR" dirty="0" err="1" smtClean="0"/>
              <a:t>advantage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smtClean="0"/>
              <a:t>for ring </a:t>
            </a:r>
            <a:r>
              <a:rPr lang="fr-FR" dirty="0" err="1" smtClean="0"/>
              <a:t>geometry</a:t>
            </a:r>
            <a:r>
              <a:rPr lang="fr-F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24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555776" y="44624"/>
            <a:ext cx="3661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Conclusion and Outlook</a:t>
            </a:r>
            <a:endParaRPr lang="fr-FR" sz="2800" dirty="0"/>
          </a:p>
        </p:txBody>
      </p:sp>
      <p:sp>
        <p:nvSpPr>
          <p:cNvPr id="3" name="ZoneTexte 2"/>
          <p:cNvSpPr txBox="1"/>
          <p:nvPr/>
        </p:nvSpPr>
        <p:spPr>
          <a:xfrm>
            <a:off x="0" y="764704"/>
            <a:ext cx="9358267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consists</a:t>
            </a:r>
            <a:r>
              <a:rPr lang="fr-FR" dirty="0" smtClean="0"/>
              <a:t> on </a:t>
            </a:r>
            <a:r>
              <a:rPr lang="fr-FR" dirty="0" err="1" smtClean="0"/>
              <a:t>studying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options for collimation </a:t>
            </a:r>
            <a:r>
              <a:rPr lang="fr-FR" dirty="0" err="1" smtClean="0"/>
              <a:t>sequence</a:t>
            </a:r>
            <a:r>
              <a:rPr lang="fr-FR" dirty="0" smtClean="0"/>
              <a:t>, </a:t>
            </a:r>
            <a:r>
              <a:rPr lang="fr-FR" dirty="0" err="1" smtClean="0"/>
              <a:t>especially</a:t>
            </a:r>
            <a:r>
              <a:rPr lang="fr-FR" dirty="0" smtClean="0"/>
              <a:t> option 2</a:t>
            </a:r>
          </a:p>
          <a:p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dirty="0" err="1" smtClean="0"/>
              <a:t>whitin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dirty="0" smtClean="0"/>
              <a:t> and </a:t>
            </a:r>
            <a:r>
              <a:rPr lang="fr-FR" dirty="0" err="1" smtClean="0"/>
              <a:t>betatron</a:t>
            </a:r>
            <a:r>
              <a:rPr lang="fr-FR" dirty="0" smtClean="0"/>
              <a:t> collimation are on </a:t>
            </a:r>
            <a:r>
              <a:rPr lang="fr-FR" dirty="0" err="1" smtClean="0"/>
              <a:t>same</a:t>
            </a:r>
            <a:r>
              <a:rPr lang="fr-FR" dirty="0" smtClean="0"/>
              <a:t> LSS (mixed </a:t>
            </a:r>
            <a:r>
              <a:rPr lang="fr-FR" dirty="0" err="1" smtClean="0"/>
              <a:t>sequences</a:t>
            </a:r>
            <a:r>
              <a:rPr lang="fr-FR" dirty="0" smtClean="0"/>
              <a:t> or not) </a:t>
            </a:r>
          </a:p>
          <a:p>
            <a:r>
              <a:rPr lang="fr-FR" dirty="0"/>
              <a:t> </a:t>
            </a:r>
            <a:r>
              <a:rPr lang="fr-FR" dirty="0" smtClean="0"/>
              <a:t>    and </a:t>
            </a:r>
            <a:r>
              <a:rPr lang="fr-FR" dirty="0" err="1" smtClean="0"/>
              <a:t>both</a:t>
            </a:r>
            <a:r>
              <a:rPr lang="fr-FR" dirty="0" smtClean="0"/>
              <a:t> extractions on the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of the ring.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First tests for option 2 show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technically</a:t>
            </a:r>
            <a:r>
              <a:rPr lang="fr-FR" dirty="0" smtClean="0"/>
              <a:t> </a:t>
            </a:r>
            <a:r>
              <a:rPr lang="fr-FR" dirty="0" err="1" smtClean="0"/>
              <a:t>feasible</a:t>
            </a:r>
            <a:r>
              <a:rPr lang="fr-FR" dirty="0" smtClean="0"/>
              <a:t> but </a:t>
            </a:r>
            <a:r>
              <a:rPr lang="fr-FR" dirty="0" err="1" smtClean="0"/>
              <a:t>with</a:t>
            </a:r>
            <a:r>
              <a:rPr lang="fr-FR" dirty="0" smtClean="0"/>
              <a:t> a non-</a:t>
            </a:r>
            <a:r>
              <a:rPr lang="fr-FR" dirty="0" err="1" smtClean="0"/>
              <a:t>negligible</a:t>
            </a:r>
            <a:r>
              <a:rPr lang="fr-FR" dirty="0" smtClean="0"/>
              <a:t> impact on </a:t>
            </a:r>
          </a:p>
          <a:p>
            <a:r>
              <a:rPr lang="fr-FR" dirty="0"/>
              <a:t> </a:t>
            </a:r>
            <a:r>
              <a:rPr lang="fr-FR" dirty="0" smtClean="0"/>
              <a:t>    ring </a:t>
            </a:r>
            <a:r>
              <a:rPr lang="fr-FR" dirty="0" err="1" smtClean="0"/>
              <a:t>geometry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According</a:t>
            </a:r>
            <a:r>
              <a:rPr lang="fr-FR" dirty="0" smtClean="0"/>
              <a:t> to first tests made for </a:t>
            </a:r>
            <a:r>
              <a:rPr lang="fr-FR" dirty="0" err="1" smtClean="0"/>
              <a:t>this</a:t>
            </a:r>
            <a:r>
              <a:rPr lang="fr-FR" dirty="0" smtClean="0"/>
              <a:t> second option, </a:t>
            </a:r>
            <a:r>
              <a:rPr lang="fr-FR" dirty="0" err="1" smtClean="0"/>
              <a:t>with</a:t>
            </a:r>
            <a:r>
              <a:rPr lang="fr-FR" dirty="0" smtClean="0"/>
              <a:t> first </a:t>
            </a:r>
            <a:r>
              <a:rPr lang="fr-FR" dirty="0" err="1" smtClean="0"/>
              <a:t>momentum</a:t>
            </a:r>
            <a:r>
              <a:rPr lang="fr-FR" dirty="0" smtClean="0"/>
              <a:t> collimation </a:t>
            </a:r>
            <a:r>
              <a:rPr lang="fr-FR" dirty="0" err="1" smtClean="0"/>
              <a:t>then</a:t>
            </a:r>
            <a:endParaRPr lang="fr-FR" dirty="0" smtClean="0"/>
          </a:p>
          <a:p>
            <a:r>
              <a:rPr lang="fr-FR" dirty="0" smtClean="0"/>
              <a:t>     </a:t>
            </a:r>
            <a:r>
              <a:rPr lang="fr-FR" dirty="0" err="1" smtClean="0"/>
              <a:t>betatron</a:t>
            </a:r>
            <a:r>
              <a:rPr lang="fr-FR" dirty="0" smtClean="0"/>
              <a:t> one in the </a:t>
            </a:r>
            <a:r>
              <a:rPr lang="fr-FR" dirty="0" err="1" smtClean="0"/>
              <a:t>same</a:t>
            </a:r>
            <a:r>
              <a:rPr lang="fr-FR" dirty="0" smtClean="0"/>
              <a:t> LSS. In </a:t>
            </a:r>
            <a:r>
              <a:rPr lang="fr-FR" dirty="0" err="1" smtClean="0"/>
              <a:t>this</a:t>
            </a:r>
            <a:r>
              <a:rPr lang="fr-FR" dirty="0" smtClean="0"/>
              <a:t> case a DS (at least 10 cold </a:t>
            </a:r>
            <a:r>
              <a:rPr lang="fr-FR" dirty="0" err="1" smtClean="0"/>
              <a:t>dipoles</a:t>
            </a:r>
            <a:r>
              <a:rPr lang="fr-FR" dirty="0" smtClean="0"/>
              <a:t>)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dirty="0" err="1" smtClean="0"/>
              <a:t>momentum</a:t>
            </a:r>
            <a:r>
              <a:rPr lang="fr-FR" dirty="0"/>
              <a:t> </a:t>
            </a:r>
            <a:r>
              <a:rPr lang="fr-FR" dirty="0" smtClean="0"/>
              <a:t>collimation in </a:t>
            </a:r>
            <a:r>
              <a:rPr lang="fr-FR" dirty="0" err="1" smtClean="0"/>
              <a:t>order</a:t>
            </a:r>
            <a:r>
              <a:rPr lang="fr-FR" dirty="0" smtClean="0"/>
              <a:t> to have a </a:t>
            </a:r>
            <a:r>
              <a:rPr lang="fr-FR" dirty="0" err="1" smtClean="0"/>
              <a:t>zero</a:t>
            </a:r>
            <a:r>
              <a:rPr lang="fr-FR" dirty="0" smtClean="0"/>
              <a:t>-dispersion area for </a:t>
            </a:r>
            <a:r>
              <a:rPr lang="fr-FR" dirty="0" err="1" smtClean="0"/>
              <a:t>betatron</a:t>
            </a:r>
            <a:r>
              <a:rPr lang="fr-FR" dirty="0" smtClean="0"/>
              <a:t> collimation,</a:t>
            </a:r>
          </a:p>
          <a:p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dirty="0" err="1" smtClean="0"/>
              <a:t>inducing</a:t>
            </a:r>
            <a:r>
              <a:rPr lang="fr-FR" dirty="0" smtClean="0"/>
              <a:t> a </a:t>
            </a:r>
            <a:r>
              <a:rPr lang="fr-FR" dirty="0" err="1" smtClean="0"/>
              <a:t>big</a:t>
            </a:r>
            <a:r>
              <a:rPr lang="fr-FR" dirty="0" smtClean="0"/>
              <a:t> </a:t>
            </a:r>
            <a:r>
              <a:rPr lang="fr-FR" dirty="0" err="1" smtClean="0"/>
              <a:t>bend</a:t>
            </a:r>
            <a:r>
              <a:rPr lang="fr-FR" dirty="0"/>
              <a:t> </a:t>
            </a:r>
            <a:r>
              <a:rPr lang="fr-FR" dirty="0" err="1" smtClean="0"/>
              <a:t>then</a:t>
            </a:r>
            <a:r>
              <a:rPr lang="fr-FR" dirty="0" smtClean="0"/>
              <a:t> a change in </a:t>
            </a:r>
            <a:r>
              <a:rPr lang="fr-FR" dirty="0" err="1" smtClean="0"/>
              <a:t>geometry</a:t>
            </a:r>
            <a:r>
              <a:rPr lang="fr-FR" dirty="0" smtClean="0"/>
              <a:t>.</a:t>
            </a:r>
          </a:p>
          <a:p>
            <a:r>
              <a:rPr lang="fr-FR" dirty="0" smtClean="0"/>
              <a:t>     The </a:t>
            </a:r>
            <a:r>
              <a:rPr lang="fr-FR" dirty="0" err="1" smtClean="0"/>
              <a:t>length</a:t>
            </a:r>
            <a:r>
              <a:rPr lang="fr-FR" dirty="0" smtClean="0"/>
              <a:t> of the LSS </a:t>
            </a:r>
            <a:r>
              <a:rPr lang="fr-FR" dirty="0" err="1" smtClean="0"/>
              <a:t>is</a:t>
            </a:r>
            <a:r>
              <a:rPr lang="fr-FR" dirty="0" smtClean="0"/>
              <a:t> 4.2km, 1.1km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for </a:t>
            </a:r>
            <a:r>
              <a:rPr lang="fr-FR" dirty="0" err="1" smtClean="0"/>
              <a:t>momentum</a:t>
            </a:r>
            <a:r>
              <a:rPr lang="fr-FR" dirty="0" smtClean="0"/>
              <a:t> collimation, 2.7km for </a:t>
            </a:r>
            <a:r>
              <a:rPr lang="fr-FR" dirty="0" err="1" smtClean="0"/>
              <a:t>betatron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one. </a:t>
            </a:r>
          </a:p>
          <a:p>
            <a:r>
              <a:rPr lang="fr-FR" dirty="0" smtClean="0"/>
              <a:t>This leads </a:t>
            </a:r>
            <a:r>
              <a:rPr lang="fr-FR" dirty="0" err="1" smtClean="0"/>
              <a:t>around</a:t>
            </a:r>
            <a:r>
              <a:rPr lang="fr-FR" dirty="0" smtClean="0"/>
              <a:t> 400m (2 </a:t>
            </a:r>
            <a:r>
              <a:rPr lang="fr-FR" dirty="0" err="1" smtClean="0"/>
              <a:t>cells</a:t>
            </a:r>
            <a:r>
              <a:rPr lang="fr-FR" dirty="0" smtClean="0"/>
              <a:t>) to cancel dispersion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dirty="0" smtClean="0"/>
              <a:t> and </a:t>
            </a:r>
            <a:r>
              <a:rPr lang="fr-FR" dirty="0" err="1" smtClean="0"/>
              <a:t>betatron</a:t>
            </a:r>
            <a:r>
              <a:rPr lang="fr-FR" dirty="0" smtClean="0"/>
              <a:t> </a:t>
            </a:r>
          </a:p>
          <a:p>
            <a:r>
              <a:rPr lang="fr-FR" dirty="0" smtClean="0"/>
              <a:t>collimation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Option </a:t>
            </a:r>
            <a:r>
              <a:rPr lang="fr-FR" dirty="0" err="1" smtClean="0"/>
              <a:t>with</a:t>
            </a:r>
            <a:r>
              <a:rPr lang="fr-FR" dirty="0" smtClean="0"/>
              <a:t> first </a:t>
            </a:r>
            <a:r>
              <a:rPr lang="fr-FR" dirty="0" err="1" smtClean="0"/>
              <a:t>betatron</a:t>
            </a:r>
            <a:r>
              <a:rPr lang="fr-FR" dirty="0" smtClean="0"/>
              <a:t> </a:t>
            </a:r>
            <a:r>
              <a:rPr lang="fr-FR" dirty="0" err="1" smtClean="0"/>
              <a:t>then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dirty="0" smtClean="0"/>
              <a:t> collimation section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maybe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more </a:t>
            </a:r>
            <a:r>
              <a:rPr lang="fr-FR" dirty="0" err="1" smtClean="0"/>
              <a:t>easy</a:t>
            </a:r>
            <a:r>
              <a:rPr lang="fr-FR" dirty="0" smtClean="0"/>
              <a:t> to</a:t>
            </a:r>
          </a:p>
          <a:p>
            <a:r>
              <a:rPr lang="fr-FR" dirty="0"/>
              <a:t> </a:t>
            </a:r>
            <a:r>
              <a:rPr lang="fr-FR" dirty="0" smtClean="0"/>
              <a:t>     </a:t>
            </a:r>
            <a:r>
              <a:rPr lang="fr-FR" dirty="0" err="1" smtClean="0"/>
              <a:t>integrate</a:t>
            </a:r>
            <a:r>
              <a:rPr lang="fr-FR" dirty="0" smtClean="0"/>
              <a:t>. In </a:t>
            </a:r>
            <a:r>
              <a:rPr lang="fr-FR" dirty="0" err="1" smtClean="0"/>
              <a:t>this</a:t>
            </a:r>
            <a:r>
              <a:rPr lang="fr-FR" dirty="0" smtClean="0"/>
              <a:t> case a </a:t>
            </a:r>
            <a:r>
              <a:rPr lang="fr-FR" dirty="0" err="1" smtClean="0"/>
              <a:t>chcane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create</a:t>
            </a:r>
            <a:r>
              <a:rPr lang="fr-FR" dirty="0" smtClean="0"/>
              <a:t> dispersion for the </a:t>
            </a:r>
            <a:r>
              <a:rPr lang="fr-FR" dirty="0" err="1" smtClean="0"/>
              <a:t>momentum</a:t>
            </a:r>
            <a:r>
              <a:rPr lang="fr-FR" dirty="0" smtClean="0"/>
              <a:t> section </a:t>
            </a:r>
          </a:p>
          <a:p>
            <a:r>
              <a:rPr lang="fr-FR" dirty="0"/>
              <a:t> </a:t>
            </a:r>
            <a:r>
              <a:rPr lang="fr-FR" dirty="0" smtClean="0"/>
              <a:t>     and a chicane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more </a:t>
            </a:r>
            <a:r>
              <a:rPr lang="fr-FR" dirty="0" err="1" smtClean="0"/>
              <a:t>integrable</a:t>
            </a:r>
            <a:r>
              <a:rPr lang="fr-FR" dirty="0" smtClean="0"/>
              <a:t> in </a:t>
            </a:r>
            <a:r>
              <a:rPr lang="fr-FR" dirty="0" err="1" smtClean="0"/>
              <a:t>terms</a:t>
            </a:r>
            <a:r>
              <a:rPr lang="fr-FR" dirty="0" smtClean="0"/>
              <a:t> of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a DS.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3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51520" y="34126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dirty="0" err="1" smtClean="0"/>
              <a:t>Outline</a:t>
            </a:r>
            <a:endParaRPr lang="fr-FR" sz="3600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1036350" y="1484040"/>
            <a:ext cx="714016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 smtClean="0"/>
              <a:t>Options </a:t>
            </a:r>
            <a:r>
              <a:rPr lang="fr-FR" sz="2400" b="1" dirty="0" err="1" smtClean="0"/>
              <a:t>under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considerations</a:t>
            </a:r>
            <a:r>
              <a:rPr lang="fr-FR" sz="2400" b="1" dirty="0" smtClean="0"/>
              <a:t> for collimation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i="1" dirty="0" err="1">
                <a:solidFill>
                  <a:schemeClr val="bg1">
                    <a:lumMod val="75000"/>
                  </a:schemeClr>
                </a:solidFill>
              </a:rPr>
              <a:t>O</a:t>
            </a:r>
            <a:r>
              <a:rPr lang="fr-FR" sz="2400" i="1" dirty="0" err="1" smtClean="0">
                <a:solidFill>
                  <a:schemeClr val="bg1">
                    <a:lumMod val="75000"/>
                  </a:schemeClr>
                </a:solidFill>
              </a:rPr>
              <a:t>ptics</a:t>
            </a:r>
            <a:r>
              <a:rPr lang="fr-FR" sz="2400" i="1" dirty="0" smtClean="0">
                <a:solidFill>
                  <a:schemeClr val="bg1">
                    <a:lumMod val="75000"/>
                  </a:schemeClr>
                </a:solidFill>
              </a:rPr>
              <a:t> for </a:t>
            </a:r>
            <a:r>
              <a:rPr lang="fr-FR" sz="2400" i="1" dirty="0" err="1" smtClean="0">
                <a:solidFill>
                  <a:schemeClr val="bg1">
                    <a:lumMod val="75000"/>
                  </a:schemeClr>
                </a:solidFill>
              </a:rPr>
              <a:t>betatron</a:t>
            </a:r>
            <a:r>
              <a:rPr lang="fr-FR" sz="2400" i="1" dirty="0" smtClean="0">
                <a:solidFill>
                  <a:schemeClr val="bg1">
                    <a:lumMod val="75000"/>
                  </a:schemeClr>
                </a:solidFill>
              </a:rPr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i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i="1" dirty="0" err="1" smtClean="0">
                <a:solidFill>
                  <a:schemeClr val="bg1">
                    <a:lumMod val="75000"/>
                  </a:schemeClr>
                </a:solidFill>
              </a:rPr>
              <a:t>Optics</a:t>
            </a:r>
            <a:r>
              <a:rPr lang="fr-FR" sz="2400" i="1" dirty="0" smtClean="0">
                <a:solidFill>
                  <a:schemeClr val="bg1">
                    <a:lumMod val="75000"/>
                  </a:schemeClr>
                </a:solidFill>
              </a:rPr>
              <a:t> for </a:t>
            </a:r>
            <a:r>
              <a:rPr lang="fr-FR" sz="2400" i="1" dirty="0" err="1" smtClean="0">
                <a:solidFill>
                  <a:schemeClr val="bg1">
                    <a:lumMod val="75000"/>
                  </a:schemeClr>
                </a:solidFill>
              </a:rPr>
              <a:t>momentum</a:t>
            </a:r>
            <a:r>
              <a:rPr lang="fr-FR" sz="2400" i="1" dirty="0" smtClean="0">
                <a:solidFill>
                  <a:schemeClr val="bg1">
                    <a:lumMod val="75000"/>
                  </a:schemeClr>
                </a:solidFill>
              </a:rPr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i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i="1" dirty="0" smtClean="0">
                <a:solidFill>
                  <a:schemeClr val="bg1">
                    <a:lumMod val="75000"/>
                  </a:schemeClr>
                </a:solidFill>
              </a:rPr>
              <a:t>First aperture and optimisations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i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i="1" dirty="0" smtClean="0">
                <a:solidFill>
                  <a:schemeClr val="bg1">
                    <a:lumMod val="75000"/>
                  </a:schemeClr>
                </a:solidFill>
              </a:rPr>
              <a:t>General </a:t>
            </a:r>
            <a:r>
              <a:rPr lang="fr-FR" sz="2400" i="1" dirty="0" err="1" smtClean="0">
                <a:solidFill>
                  <a:schemeClr val="bg1">
                    <a:lumMod val="75000"/>
                  </a:schemeClr>
                </a:solidFill>
              </a:rPr>
              <a:t>layout</a:t>
            </a:r>
            <a:r>
              <a:rPr lang="fr-FR" sz="2400" i="1" dirty="0" smtClean="0">
                <a:solidFill>
                  <a:schemeClr val="bg1">
                    <a:lumMod val="75000"/>
                  </a:schemeClr>
                </a:solidFill>
              </a:rPr>
              <a:t> of the </a:t>
            </a:r>
            <a:r>
              <a:rPr lang="fr-FR" sz="2400" i="1" dirty="0" err="1" smtClean="0">
                <a:solidFill>
                  <a:schemeClr val="bg1">
                    <a:lumMod val="75000"/>
                  </a:schemeClr>
                </a:solidFill>
              </a:rPr>
              <a:t>Straigth</a:t>
            </a:r>
            <a:r>
              <a:rPr lang="fr-FR" sz="2400" i="1" dirty="0" smtClean="0">
                <a:solidFill>
                  <a:schemeClr val="bg1">
                    <a:lumMod val="75000"/>
                  </a:schemeClr>
                </a:solidFill>
              </a:rPr>
              <a:t> Section</a:t>
            </a:r>
            <a:endParaRPr lang="fr-FR" sz="2400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4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47968" y="124407"/>
            <a:ext cx="564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/>
              <a:t>Options </a:t>
            </a:r>
            <a:r>
              <a:rPr lang="fr-FR" sz="2000" dirty="0" err="1" smtClean="0"/>
              <a:t>under</a:t>
            </a:r>
            <a:r>
              <a:rPr lang="fr-FR" sz="2000" dirty="0" smtClean="0"/>
              <a:t> </a:t>
            </a:r>
            <a:r>
              <a:rPr lang="fr-FR" sz="2000" dirty="0" err="1" smtClean="0"/>
              <a:t>considerations</a:t>
            </a:r>
            <a:r>
              <a:rPr lang="fr-FR" sz="2000" dirty="0" smtClean="0"/>
              <a:t> for collimation system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79512" y="692696"/>
            <a:ext cx="6950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Colllimation</a:t>
            </a:r>
            <a:r>
              <a:rPr lang="fr-FR" dirty="0" smtClean="0"/>
              <a:t> system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in Extended Straight Sections    </a:t>
            </a:r>
            <a:r>
              <a:rPr lang="fr-FR" sz="2400" dirty="0" smtClean="0">
                <a:solidFill>
                  <a:srgbClr val="FF0000"/>
                </a:solidFill>
              </a:rPr>
              <a:t>D</a:t>
            </a:r>
            <a:r>
              <a:rPr lang="fr-FR" dirty="0" smtClean="0"/>
              <a:t>  and   </a:t>
            </a:r>
            <a:r>
              <a:rPr lang="fr-FR" sz="2400" dirty="0" smtClean="0">
                <a:solidFill>
                  <a:srgbClr val="FF0000"/>
                </a:solidFill>
              </a:rPr>
              <a:t>J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9" name="Picture 3" descr="FCC_layou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245253"/>
            <a:ext cx="4934710" cy="513607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03243" y="1326216"/>
            <a:ext cx="252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2.8/4.2km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399403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5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71600" y="124407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/>
              <a:t>Options </a:t>
            </a:r>
            <a:r>
              <a:rPr lang="fr-FR" sz="2000" dirty="0" err="1" smtClean="0"/>
              <a:t>under</a:t>
            </a:r>
            <a:r>
              <a:rPr lang="fr-FR" sz="2000" dirty="0" smtClean="0"/>
              <a:t> </a:t>
            </a:r>
            <a:r>
              <a:rPr lang="fr-FR" sz="2000" dirty="0" err="1" smtClean="0"/>
              <a:t>considerations</a:t>
            </a:r>
            <a:r>
              <a:rPr lang="fr-FR" sz="2000" dirty="0" smtClean="0"/>
              <a:t> for collimation system	(</a:t>
            </a:r>
            <a:r>
              <a:rPr lang="fr-FR" sz="2000" dirty="0" smtClean="0">
                <a:solidFill>
                  <a:srgbClr val="FF0000"/>
                </a:solidFill>
              </a:rPr>
              <a:t>Option 1</a:t>
            </a:r>
            <a:r>
              <a:rPr lang="fr-FR" sz="2000" dirty="0" smtClean="0"/>
              <a:t>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7045" y="755412"/>
            <a:ext cx="90346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Different</a:t>
            </a:r>
            <a:r>
              <a:rPr lang="fr-FR" dirty="0" smtClean="0"/>
              <a:t> options are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consideration</a:t>
            </a:r>
            <a:r>
              <a:rPr lang="fr-FR" dirty="0" smtClean="0"/>
              <a:t> for collimation system </a:t>
            </a:r>
            <a:r>
              <a:rPr lang="fr-FR" dirty="0" err="1" smtClean="0"/>
              <a:t>layout</a:t>
            </a:r>
            <a:r>
              <a:rPr lang="fr-FR" dirty="0" smtClean="0"/>
              <a:t>. The first option, </a:t>
            </a:r>
            <a:r>
              <a:rPr lang="fr-FR" dirty="0" err="1" smtClean="0"/>
              <a:t>called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Option 1</a:t>
            </a:r>
            <a:r>
              <a:rPr lang="fr-FR" dirty="0" smtClean="0"/>
              <a:t>, </a:t>
            </a:r>
            <a:r>
              <a:rPr lang="fr-FR" dirty="0" err="1" smtClean="0"/>
              <a:t>consists</a:t>
            </a:r>
            <a:r>
              <a:rPr lang="fr-FR" dirty="0" smtClean="0"/>
              <a:t> on </a:t>
            </a:r>
            <a:r>
              <a:rPr lang="fr-FR" dirty="0" err="1"/>
              <a:t>b</a:t>
            </a:r>
            <a:r>
              <a:rPr lang="fr-FR" dirty="0" err="1" smtClean="0"/>
              <a:t>etatron</a:t>
            </a:r>
            <a:r>
              <a:rPr lang="fr-FR" dirty="0" smtClean="0"/>
              <a:t> collimation </a:t>
            </a:r>
            <a:r>
              <a:rPr lang="fr-FR" dirty="0" err="1" smtClean="0"/>
              <a:t>installed</a:t>
            </a:r>
            <a:r>
              <a:rPr lang="fr-FR" dirty="0" smtClean="0"/>
              <a:t> </a:t>
            </a:r>
            <a:r>
              <a:rPr lang="fr-FR" dirty="0" err="1" smtClean="0"/>
              <a:t>just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extraction section, to </a:t>
            </a:r>
            <a:r>
              <a:rPr lang="fr-FR" dirty="0" err="1" smtClean="0"/>
              <a:t>protect</a:t>
            </a:r>
            <a:r>
              <a:rPr lang="fr-FR" dirty="0" smtClean="0"/>
              <a:t> </a:t>
            </a:r>
          </a:p>
          <a:p>
            <a:r>
              <a:rPr lang="fr-FR" dirty="0" smtClean="0"/>
              <a:t>machine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badly</a:t>
            </a:r>
            <a:r>
              <a:rPr lang="fr-FR" dirty="0" smtClean="0"/>
              <a:t> </a:t>
            </a:r>
            <a:r>
              <a:rPr lang="fr-FR" dirty="0" err="1" smtClean="0"/>
              <a:t>extracted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Momentum</a:t>
            </a:r>
            <a:r>
              <a:rPr lang="fr-FR" dirty="0" smtClean="0"/>
              <a:t> collimation in </a:t>
            </a:r>
            <a:r>
              <a:rPr lang="fr-FR" dirty="0" err="1" smtClean="0"/>
              <a:t>same</a:t>
            </a:r>
            <a:r>
              <a:rPr lang="fr-FR" dirty="0" smtClean="0"/>
              <a:t> SS, for </a:t>
            </a:r>
            <a:r>
              <a:rPr lang="fr-FR" dirty="0" err="1" smtClean="0"/>
              <a:t>counterclokwise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6</a:t>
            </a:fld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251520" y="508450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971600" y="44624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/>
              <a:t>Options </a:t>
            </a:r>
            <a:r>
              <a:rPr lang="fr-FR" sz="2000" dirty="0" err="1" smtClean="0"/>
              <a:t>under</a:t>
            </a:r>
            <a:r>
              <a:rPr lang="fr-FR" sz="2000" dirty="0" smtClean="0"/>
              <a:t> </a:t>
            </a:r>
            <a:r>
              <a:rPr lang="fr-FR" sz="2000" dirty="0" err="1" smtClean="0"/>
              <a:t>considerations</a:t>
            </a:r>
            <a:r>
              <a:rPr lang="fr-FR" sz="2000" dirty="0" smtClean="0"/>
              <a:t> for collimation system	(</a:t>
            </a:r>
            <a:r>
              <a:rPr lang="fr-FR" sz="2000" dirty="0" smtClean="0">
                <a:solidFill>
                  <a:srgbClr val="FF0000"/>
                </a:solidFill>
              </a:rPr>
              <a:t>Option 2</a:t>
            </a:r>
            <a:r>
              <a:rPr lang="fr-FR" sz="2000" dirty="0" smtClean="0"/>
              <a:t>)</a:t>
            </a:r>
          </a:p>
        </p:txBody>
      </p:sp>
      <p:pic>
        <p:nvPicPr>
          <p:cNvPr id="11" name="Picture 5" descr="FCC_layout_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5" y="1154781"/>
            <a:ext cx="5788957" cy="51584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5882" y="508450"/>
            <a:ext cx="8736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Option 2  </a:t>
            </a:r>
            <a:r>
              <a:rPr lang="fr-FR" dirty="0" smtClean="0"/>
              <a:t>: </a:t>
            </a:r>
            <a:r>
              <a:rPr lang="fr-FR" dirty="0" err="1" smtClean="0"/>
              <a:t>Both</a:t>
            </a:r>
            <a:r>
              <a:rPr lang="fr-FR" dirty="0" smtClean="0"/>
              <a:t> extraction </a:t>
            </a:r>
            <a:r>
              <a:rPr lang="fr-FR" dirty="0" err="1" smtClean="0"/>
              <a:t>lines</a:t>
            </a:r>
            <a:r>
              <a:rPr lang="fr-FR" dirty="0" smtClean="0"/>
              <a:t> are </a:t>
            </a:r>
            <a:r>
              <a:rPr lang="fr-FR" dirty="0" err="1" smtClean="0"/>
              <a:t>installed</a:t>
            </a:r>
            <a:r>
              <a:rPr lang="fr-FR" dirty="0" smtClean="0"/>
              <a:t> on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of the ring, and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betatron</a:t>
            </a:r>
            <a:r>
              <a:rPr lang="fr-FR" dirty="0" smtClean="0"/>
              <a:t> and </a:t>
            </a:r>
            <a:r>
              <a:rPr lang="fr-FR" dirty="0" err="1" smtClean="0"/>
              <a:t>momentum</a:t>
            </a:r>
            <a:r>
              <a:rPr lang="fr-FR" dirty="0" smtClean="0"/>
              <a:t> collimation section are </a:t>
            </a:r>
            <a:r>
              <a:rPr lang="fr-FR" dirty="0" err="1" smtClean="0"/>
              <a:t>installed</a:t>
            </a:r>
            <a:r>
              <a:rPr lang="fr-FR" dirty="0" smtClean="0"/>
              <a:t> on the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of the ring.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7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971600" y="124407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/>
              <a:t>Options </a:t>
            </a:r>
            <a:r>
              <a:rPr lang="fr-FR" sz="2000" dirty="0" err="1" smtClean="0"/>
              <a:t>under</a:t>
            </a:r>
            <a:r>
              <a:rPr lang="fr-FR" sz="2000" dirty="0" smtClean="0"/>
              <a:t> </a:t>
            </a:r>
            <a:r>
              <a:rPr lang="fr-FR" sz="2000" dirty="0" err="1" smtClean="0"/>
              <a:t>considerations</a:t>
            </a:r>
            <a:r>
              <a:rPr lang="fr-FR" sz="2000" dirty="0" smtClean="0"/>
              <a:t> for collimation system	(</a:t>
            </a:r>
            <a:r>
              <a:rPr lang="fr-FR" sz="2000" dirty="0" smtClean="0">
                <a:solidFill>
                  <a:srgbClr val="FF0000"/>
                </a:solidFill>
              </a:rPr>
              <a:t>Option 1</a:t>
            </a:r>
            <a:r>
              <a:rPr lang="fr-FR" sz="2000" dirty="0" smtClean="0"/>
              <a:t>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7045" y="755412"/>
            <a:ext cx="895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 </a:t>
            </a:r>
            <a:r>
              <a:rPr lang="fr-FR" dirty="0" err="1" smtClean="0"/>
              <a:t>this</a:t>
            </a:r>
            <a:r>
              <a:rPr lang="fr-FR" dirty="0" smtClean="0"/>
              <a:t> time of the </a:t>
            </a:r>
            <a:r>
              <a:rPr lang="fr-FR" dirty="0" err="1" smtClean="0"/>
              <a:t>study</a:t>
            </a:r>
            <a:r>
              <a:rPr lang="fr-FR" dirty="0" smtClean="0"/>
              <a:t> ; the first option has been </a:t>
            </a:r>
            <a:r>
              <a:rPr lang="fr-FR" dirty="0" err="1" smtClean="0"/>
              <a:t>studied</a:t>
            </a:r>
            <a:r>
              <a:rPr lang="fr-FR" dirty="0" smtClean="0"/>
              <a:t> and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presented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Other</a:t>
            </a:r>
            <a:r>
              <a:rPr lang="fr-FR" dirty="0" smtClean="0"/>
              <a:t> options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come </a:t>
            </a:r>
            <a:r>
              <a:rPr lang="fr-FR" dirty="0" err="1" smtClean="0"/>
              <a:t>after</a:t>
            </a:r>
            <a:r>
              <a:rPr lang="fr-FR" dirty="0" smtClean="0"/>
              <a:t> Rome.</a:t>
            </a:r>
            <a:endParaRPr lang="fr-FR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399403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8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51520" y="34126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Outline</a:t>
            </a:r>
            <a:endParaRPr lang="fr-FR" sz="3600" dirty="0"/>
          </a:p>
        </p:txBody>
      </p:sp>
      <p:sp>
        <p:nvSpPr>
          <p:cNvPr id="8" name="ZoneTexte 7"/>
          <p:cNvSpPr txBox="1"/>
          <p:nvPr/>
        </p:nvSpPr>
        <p:spPr>
          <a:xfrm>
            <a:off x="1036350" y="1484784"/>
            <a:ext cx="697800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Options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under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considerations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for collimation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O</a:t>
            </a:r>
            <a:r>
              <a:rPr lang="fr-FR" sz="2400" dirty="0" err="1" smtClean="0"/>
              <a:t>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betatron</a:t>
            </a:r>
            <a:r>
              <a:rPr lang="fr-FR" sz="2400" dirty="0" smtClean="0"/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Optics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for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momentum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First aperture and optimisations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General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layout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of the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</a:rPr>
              <a:t>Straigth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 Section</a:t>
            </a: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6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12/04/2016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FCC week 2016 - Rome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34812-D05B-476C-98DD-B4ED1E43431A}" type="slidenum">
              <a:rPr lang="fr-FR" smtClean="0"/>
              <a:t>9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251520" y="588233"/>
            <a:ext cx="864096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307162" y="97022"/>
            <a:ext cx="401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Optics</a:t>
            </a:r>
            <a:r>
              <a:rPr lang="fr-FR" sz="2400" dirty="0" smtClean="0"/>
              <a:t> for </a:t>
            </a:r>
            <a:r>
              <a:rPr lang="fr-FR" sz="2400" dirty="0" err="1" smtClean="0"/>
              <a:t>betatron</a:t>
            </a:r>
            <a:r>
              <a:rPr lang="fr-FR" sz="2400" dirty="0" smtClean="0"/>
              <a:t> collimation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5496" y="620688"/>
            <a:ext cx="91765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Guideline for </a:t>
            </a:r>
            <a:r>
              <a:rPr lang="fr-FR" b="1" dirty="0" err="1" smtClean="0"/>
              <a:t>betatron</a:t>
            </a:r>
            <a:r>
              <a:rPr lang="fr-FR" b="1" dirty="0" smtClean="0"/>
              <a:t> collimation </a:t>
            </a:r>
            <a:r>
              <a:rPr lang="fr-FR" b="1" dirty="0" err="1" smtClean="0"/>
              <a:t>optics</a:t>
            </a:r>
            <a:r>
              <a:rPr lang="fr-FR" b="1" dirty="0" smtClean="0"/>
              <a:t> design </a:t>
            </a:r>
            <a:r>
              <a:rPr lang="fr-FR" dirty="0" smtClean="0"/>
              <a:t>: </a:t>
            </a:r>
            <a:endParaRPr lang="fr-FR" dirty="0" smtClean="0"/>
          </a:p>
          <a:p>
            <a:r>
              <a:rPr lang="fr-FR" dirty="0" err="1" smtClean="0"/>
              <a:t>request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collimation team to have </a:t>
            </a:r>
            <a:r>
              <a:rPr lang="fr-FR" dirty="0" err="1" smtClean="0"/>
              <a:t>collimator</a:t>
            </a:r>
            <a:r>
              <a:rPr lang="fr-FR" dirty="0" smtClean="0"/>
              <a:t> </a:t>
            </a:r>
            <a:r>
              <a:rPr lang="fr-FR" dirty="0" smtClean="0"/>
              <a:t>gap in FCC </a:t>
            </a:r>
            <a:r>
              <a:rPr lang="fr-FR" dirty="0" err="1" smtClean="0"/>
              <a:t>similar</a:t>
            </a:r>
            <a:r>
              <a:rPr lang="fr-FR" dirty="0" smtClean="0"/>
              <a:t> to </a:t>
            </a:r>
            <a:r>
              <a:rPr lang="fr-FR" dirty="0" err="1" smtClean="0"/>
              <a:t>collimator</a:t>
            </a:r>
            <a:r>
              <a:rPr lang="fr-FR" dirty="0" smtClean="0"/>
              <a:t> gap in LHC.</a:t>
            </a:r>
          </a:p>
          <a:p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sequence</a:t>
            </a:r>
            <a:r>
              <a:rPr lang="fr-FR" dirty="0" smtClean="0"/>
              <a:t> has been </a:t>
            </a:r>
            <a:r>
              <a:rPr lang="fr-FR" dirty="0" err="1" smtClean="0"/>
              <a:t>used</a:t>
            </a:r>
            <a:r>
              <a:rPr lang="fr-FR" dirty="0" smtClean="0"/>
              <a:t> for FCC, </a:t>
            </a:r>
            <a:r>
              <a:rPr lang="fr-FR" dirty="0" err="1" smtClean="0"/>
              <a:t>with</a:t>
            </a:r>
            <a:r>
              <a:rPr lang="fr-FR" dirty="0" smtClean="0"/>
              <a:t> beta </a:t>
            </a:r>
            <a:r>
              <a:rPr lang="fr-FR" dirty="0" err="1" smtClean="0"/>
              <a:t>function</a:t>
            </a:r>
            <a:r>
              <a:rPr lang="fr-FR" dirty="0" smtClean="0"/>
              <a:t> (and </a:t>
            </a:r>
            <a:r>
              <a:rPr lang="fr-FR" dirty="0" err="1" smtClean="0"/>
              <a:t>sequence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) </a:t>
            </a:r>
            <a:r>
              <a:rPr lang="fr-FR" dirty="0" err="1" smtClean="0"/>
              <a:t>scaled</a:t>
            </a:r>
            <a:endParaRPr lang="fr-FR" dirty="0" smtClean="0"/>
          </a:p>
          <a:p>
            <a:r>
              <a:rPr lang="fr-FR" dirty="0" err="1" smtClean="0"/>
              <a:t>be</a:t>
            </a:r>
            <a:r>
              <a:rPr lang="fr-FR" dirty="0" smtClean="0"/>
              <a:t> a factor five to </a:t>
            </a:r>
            <a:r>
              <a:rPr lang="fr-FR" dirty="0" err="1" smtClean="0"/>
              <a:t>compensate</a:t>
            </a:r>
            <a:r>
              <a:rPr lang="fr-FR" dirty="0" smtClean="0"/>
              <a:t> for </a:t>
            </a:r>
            <a:r>
              <a:rPr lang="fr-FR" dirty="0" err="1" smtClean="0"/>
              <a:t>energy</a:t>
            </a:r>
            <a:r>
              <a:rPr lang="fr-FR" dirty="0" smtClean="0"/>
              <a:t> change. Sigma settings have been </a:t>
            </a:r>
            <a:r>
              <a:rPr lang="fr-FR" dirty="0" err="1" smtClean="0"/>
              <a:t>scaled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to</a:t>
            </a:r>
          </a:p>
          <a:p>
            <a:r>
              <a:rPr lang="fr-FR" dirty="0" err="1" smtClean="0"/>
              <a:t>compensate</a:t>
            </a:r>
            <a:r>
              <a:rPr lang="fr-FR" dirty="0" smtClean="0"/>
              <a:t> for </a:t>
            </a:r>
            <a:r>
              <a:rPr lang="fr-FR" dirty="0" err="1" smtClean="0"/>
              <a:t>emittance</a:t>
            </a:r>
            <a:r>
              <a:rPr lang="fr-FR" dirty="0" smtClean="0"/>
              <a:t> change.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82092"/>
            <a:ext cx="58769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51520" y="2236222"/>
            <a:ext cx="3279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FCC </a:t>
            </a:r>
            <a:r>
              <a:rPr lang="fr-FR" b="1" dirty="0" err="1" smtClean="0"/>
              <a:t>betatron</a:t>
            </a:r>
            <a:r>
              <a:rPr lang="fr-FR" b="1" dirty="0" smtClean="0"/>
              <a:t> collimation section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6876256" y="4348931"/>
            <a:ext cx="145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 2.5km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6930" y="5515407"/>
            <a:ext cx="8510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Beta </a:t>
            </a:r>
            <a:r>
              <a:rPr lang="fr-FR" dirty="0" err="1" smtClean="0"/>
              <a:t>functions</a:t>
            </a:r>
            <a:r>
              <a:rPr lang="fr-FR" dirty="0" smtClean="0"/>
              <a:t>  at location of </a:t>
            </a:r>
            <a:r>
              <a:rPr lang="fr-FR" dirty="0" err="1" smtClean="0"/>
              <a:t>collimator</a:t>
            </a:r>
            <a:r>
              <a:rPr lang="fr-FR" dirty="0" smtClean="0"/>
              <a:t> are </a:t>
            </a:r>
            <a:r>
              <a:rPr lang="fr-FR" dirty="0" err="1" smtClean="0"/>
              <a:t>multiplied</a:t>
            </a:r>
            <a:r>
              <a:rPr lang="fr-FR" dirty="0" smtClean="0"/>
              <a:t> by 5 and phase </a:t>
            </a:r>
            <a:r>
              <a:rPr lang="fr-FR" dirty="0" err="1" smtClean="0"/>
              <a:t>advances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endParaRPr lang="fr-FR" dirty="0" smtClean="0"/>
          </a:p>
          <a:p>
            <a:r>
              <a:rPr lang="fr-FR" dirty="0" err="1" smtClean="0"/>
              <a:t>collimators</a:t>
            </a:r>
            <a:r>
              <a:rPr lang="fr-FR" dirty="0" smtClean="0"/>
              <a:t> </a:t>
            </a:r>
            <a:r>
              <a:rPr lang="fr-FR" dirty="0" err="1" smtClean="0"/>
              <a:t>remain</a:t>
            </a:r>
            <a:r>
              <a:rPr lang="fr-FR" dirty="0" smtClean="0"/>
              <a:t> as in LHC.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23625</TotalTime>
  <Words>1689</Words>
  <Application>Microsoft Office PowerPoint</Application>
  <PresentationFormat>Affichage à l'écran (4:3)</PresentationFormat>
  <Paragraphs>326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Lachaize</dc:creator>
  <cp:lastModifiedBy>Antoine Lachaize</cp:lastModifiedBy>
  <cp:revision>21</cp:revision>
  <dcterms:created xsi:type="dcterms:W3CDTF">2016-03-26T21:07:03Z</dcterms:created>
  <dcterms:modified xsi:type="dcterms:W3CDTF">2016-04-12T06:52:47Z</dcterms:modified>
</cp:coreProperties>
</file>