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66" r:id="rId12"/>
    <p:sldId id="267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267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D39B9-E4F8-4E97-8517-3245E44F6ADF}" type="datetimeFigureOut">
              <a:rPr lang="en-GB" smtClean="0"/>
              <a:t>12/04/2016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BA968-072B-4036-9C95-9EB0B04D86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335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BA968-072B-4036-9C95-9EB0B04D86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059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51D-89E1-4F6A-A9C1-8AB9BC5F751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940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51D-89E1-4F6A-A9C1-8AB9BC5F751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57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51D-89E1-4F6A-A9C1-8AB9BC5F75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578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51D-89E1-4F6A-A9C1-8AB9BC5F751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640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51D-89E1-4F6A-A9C1-8AB9BC5F751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603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51D-89E1-4F6A-A9C1-8AB9BC5F751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608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51D-89E1-4F6A-A9C1-8AB9BC5F751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024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51D-89E1-4F6A-A9C1-8AB9BC5F751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925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51D-89E1-4F6A-A9C1-8AB9BC5F751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423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51D-89E1-4F6A-A9C1-8AB9BC5F751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79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emf"/><Relationship Id="rId7" Type="http://schemas.openxmlformats.org/officeDocument/2006/relationships/image" Target="../media/image20.jpeg"/><Relationship Id="rId12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gif"/><Relationship Id="rId11" Type="http://schemas.openxmlformats.org/officeDocument/2006/relationships/image" Target="../media/image6.png"/><Relationship Id="rId5" Type="http://schemas.openxmlformats.org/officeDocument/2006/relationships/image" Target="../media/image18.png"/><Relationship Id="rId10" Type="http://schemas.openxmlformats.org/officeDocument/2006/relationships/image" Target="../media/image23.emf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31.jp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microsoft.com/office/2007/relationships/hdphoto" Target="../media/hdphoto1.wdp"/><Relationship Id="rId4" Type="http://schemas.openxmlformats.org/officeDocument/2006/relationships/image" Target="../media/image1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7523" y="2692222"/>
            <a:ext cx="2344396" cy="12466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7699" y="49467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Second stage septum magnet topologies considered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897337"/>
              </p:ext>
            </p:extLst>
          </p:nvPr>
        </p:nvGraphicFramePr>
        <p:xfrm>
          <a:off x="7648" y="710709"/>
          <a:ext cx="9144000" cy="53830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574623">
                <a:tc>
                  <a:txBody>
                    <a:bodyPr/>
                    <a:lstStyle/>
                    <a:p>
                      <a:r>
                        <a:rPr lang="en-GB" dirty="0" smtClean="0"/>
                        <a:t>Truncated</a:t>
                      </a:r>
                      <a:r>
                        <a:rPr lang="en-GB" baseline="0" dirty="0" smtClean="0"/>
                        <a:t> double cosine (g-2) (BNL/FNAL) [1]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SIS300 proposal (GSI) [2]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Pamela proposal (BNL) [3]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Super</a:t>
                      </a:r>
                      <a:r>
                        <a:rPr lang="en-GB" baseline="0" dirty="0" smtClean="0"/>
                        <a:t>conducting </a:t>
                      </a:r>
                      <a:r>
                        <a:rPr lang="en-GB" dirty="0" smtClean="0"/>
                        <a:t> sheet topology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(Wigner Institute) [4]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685">
                <a:tc>
                  <a:txBody>
                    <a:bodyPr/>
                    <a:lstStyle/>
                    <a:p>
                      <a:r>
                        <a:rPr lang="en-GB" dirty="0" smtClean="0"/>
                        <a:t>Used</a:t>
                      </a:r>
                      <a:r>
                        <a:rPr lang="en-GB" baseline="0" dirty="0" smtClean="0"/>
                        <a:t> for muon beams that could traverse the coil without damaging or quenching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Both concepts rely on significant amounts of iron</a:t>
                      </a:r>
                      <a:r>
                        <a:rPr lang="en-GB" baseline="0" dirty="0" smtClean="0"/>
                        <a:t> to shield the orbiting beam aperture. </a:t>
                      </a:r>
                    </a:p>
                    <a:p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Very challenging to obtain both a thin septum as well as a low leak field.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Persistent</a:t>
                      </a:r>
                      <a:r>
                        <a:rPr lang="en-GB" baseline="0" dirty="0" smtClean="0"/>
                        <a:t> currents excited in a superconducting tube by a ramped external field. </a:t>
                      </a:r>
                    </a:p>
                    <a:p>
                      <a:r>
                        <a:rPr lang="en-GB" baseline="0" dirty="0" smtClean="0"/>
                        <a:t>Needs R&amp;D to manufacture </a:t>
                      </a:r>
                      <a:r>
                        <a:rPr lang="en-GB" baseline="0" dirty="0" err="1" smtClean="0"/>
                        <a:t>s.c.</a:t>
                      </a:r>
                      <a:r>
                        <a:rPr lang="en-GB" baseline="0" dirty="0" smtClean="0"/>
                        <a:t> shields.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4" name="Group 359"/>
          <p:cNvGrpSpPr/>
          <p:nvPr/>
        </p:nvGrpSpPr>
        <p:grpSpPr>
          <a:xfrm>
            <a:off x="2294320" y="1811848"/>
            <a:ext cx="2340768" cy="1924559"/>
            <a:chOff x="-66642" y="28801"/>
            <a:chExt cx="5308406" cy="3571072"/>
          </a:xfrm>
        </p:grpSpPr>
        <p:sp>
          <p:nvSpPr>
            <p:cNvPr id="15" name="Shape 339"/>
            <p:cNvSpPr/>
            <p:nvPr/>
          </p:nvSpPr>
          <p:spPr>
            <a:xfrm flipH="1" flipV="1">
              <a:off x="3488066" y="67974"/>
              <a:ext cx="83696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 sz="1200"/>
            </a:p>
          </p:txBody>
        </p:sp>
        <p:sp>
          <p:nvSpPr>
            <p:cNvPr id="16" name="Shape 340"/>
            <p:cNvSpPr/>
            <p:nvPr/>
          </p:nvSpPr>
          <p:spPr>
            <a:xfrm flipV="1">
              <a:off x="5053223" y="1478790"/>
              <a:ext cx="0" cy="115026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 sz="1200"/>
            </a:p>
          </p:txBody>
        </p:sp>
        <p:pic>
          <p:nvPicPr>
            <p:cNvPr id="18" name="droppedImage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36051" y="28801"/>
              <a:ext cx="4805713" cy="27522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" name="Shape 342"/>
            <p:cNvSpPr/>
            <p:nvPr/>
          </p:nvSpPr>
          <p:spPr>
            <a:xfrm>
              <a:off x="1256978" y="1306185"/>
              <a:ext cx="1448519" cy="2733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200">
                  <a:latin typeface="Myriad Pro Semibold"/>
                  <a:ea typeface="Myriad Pro Semibold"/>
                  <a:cs typeface="Myriad Pro Semibold"/>
                  <a:sym typeface="Myriad Pro Semibold"/>
                </a:defRPr>
              </a:lvl1pPr>
            </a:lstStyle>
            <a:p>
              <a:pPr lvl="0">
                <a:defRPr sz="1800"/>
              </a:pPr>
              <a:r>
                <a:rPr sz="800" dirty="0"/>
                <a:t>Circulating Beam</a:t>
              </a:r>
            </a:p>
          </p:txBody>
        </p:sp>
        <p:sp>
          <p:nvSpPr>
            <p:cNvPr id="26" name="Shape 343"/>
            <p:cNvSpPr/>
            <p:nvPr/>
          </p:nvSpPr>
          <p:spPr>
            <a:xfrm>
              <a:off x="2564582" y="220848"/>
              <a:ext cx="1675627" cy="3971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200">
                  <a:solidFill>
                    <a:srgbClr val="FF2600"/>
                  </a:solidFill>
                  <a:latin typeface="Myriad Pro Semibold"/>
                  <a:ea typeface="Myriad Pro Semibold"/>
                  <a:cs typeface="Myriad Pro Semibold"/>
                  <a:sym typeface="Myriad Pro Semibol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/>
                <a:t>Extracted Beam</a:t>
              </a:r>
            </a:p>
          </p:txBody>
        </p:sp>
        <p:sp>
          <p:nvSpPr>
            <p:cNvPr id="27" name="Shape 344"/>
            <p:cNvSpPr/>
            <p:nvPr/>
          </p:nvSpPr>
          <p:spPr>
            <a:xfrm flipV="1">
              <a:off x="2733392" y="1930865"/>
              <a:ext cx="280718" cy="2"/>
            </a:xfrm>
            <a:prstGeom prst="line">
              <a:avLst/>
            </a:prstGeom>
            <a:noFill/>
            <a:ln w="12700" cap="flat">
              <a:solidFill>
                <a:schemeClr val="accent6">
                  <a:lumMod val="50000"/>
                </a:schemeClr>
              </a:solidFill>
              <a:prstDash val="solid"/>
              <a:miter lim="400000"/>
              <a:tailEnd type="stealth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latin typeface="ヒラギノ角ゴ ProN W3"/>
                  <a:ea typeface="ヒラギノ角ゴ ProN W3"/>
                  <a:cs typeface="ヒラギノ角ゴ ProN W3"/>
                  <a:sym typeface="ヒラギノ角ゴ ProN W3"/>
                </a:defRPr>
              </a:pPr>
              <a:endParaRPr sz="1200"/>
            </a:p>
          </p:txBody>
        </p:sp>
        <p:sp>
          <p:nvSpPr>
            <p:cNvPr id="28" name="Shape 345"/>
            <p:cNvSpPr/>
            <p:nvPr/>
          </p:nvSpPr>
          <p:spPr>
            <a:xfrm>
              <a:off x="3268531" y="1927447"/>
              <a:ext cx="280718" cy="5439"/>
            </a:xfrm>
            <a:prstGeom prst="line">
              <a:avLst/>
            </a:prstGeom>
            <a:noFill/>
            <a:ln w="12700" cap="flat">
              <a:solidFill>
                <a:schemeClr val="accent6">
                  <a:lumMod val="50000"/>
                </a:schemeClr>
              </a:solidFill>
              <a:prstDash val="solid"/>
              <a:miter lim="400000"/>
              <a:head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latin typeface="ヒラギノ角ゴ ProN W3"/>
                  <a:ea typeface="ヒラギノ角ゴ ProN W3"/>
                  <a:cs typeface="ヒラギノ角ゴ ProN W3"/>
                  <a:sym typeface="ヒラギノ角ゴ ProN W3"/>
                </a:defRPr>
              </a:pPr>
              <a:endParaRPr sz="1200"/>
            </a:p>
          </p:txBody>
        </p:sp>
        <p:sp>
          <p:nvSpPr>
            <p:cNvPr id="29" name="Shape 346"/>
            <p:cNvSpPr/>
            <p:nvPr/>
          </p:nvSpPr>
          <p:spPr>
            <a:xfrm rot="5400002">
              <a:off x="3839289" y="1080586"/>
              <a:ext cx="877592" cy="379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lnSpc>
                  <a:spcPct val="130000"/>
                </a:lnSpc>
                <a:defRPr sz="1200">
                  <a:solidFill>
                    <a:srgbClr val="FFFFFF"/>
                  </a:solidFill>
                  <a:latin typeface="Myriad Pro Semibold"/>
                  <a:ea typeface="Myriad Pro Semibold"/>
                  <a:cs typeface="Myriad Pro Semibold"/>
                  <a:sym typeface="Myriad Pro Semibol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>
                  <a:solidFill>
                    <a:schemeClr val="accent6">
                      <a:lumMod val="50000"/>
                    </a:schemeClr>
                  </a:solidFill>
                </a:rPr>
                <a:t>340mm</a:t>
              </a:r>
            </a:p>
          </p:txBody>
        </p:sp>
        <p:sp>
          <p:nvSpPr>
            <p:cNvPr id="30" name="Shape 347"/>
            <p:cNvSpPr/>
            <p:nvPr/>
          </p:nvSpPr>
          <p:spPr>
            <a:xfrm>
              <a:off x="1135424" y="3131222"/>
              <a:ext cx="3012751" cy="4686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584200"/>
              <a:r>
                <a:rPr sz="800" dirty="0">
                  <a:latin typeface="Myriad Pro"/>
                  <a:ea typeface="Myriad Pro"/>
                  <a:cs typeface="Myriad Pro"/>
                  <a:sym typeface="Myriad Pro"/>
                </a:rPr>
                <a:t>Maximum magnetic field in the iron</a:t>
              </a:r>
            </a:p>
            <a:p>
              <a:pPr algn="ctr" defTabSz="584200"/>
              <a:r>
                <a:rPr sz="800" b="1" dirty="0">
                  <a:latin typeface="Myriad Pro"/>
                  <a:ea typeface="Myriad Pro"/>
                  <a:cs typeface="Myriad Pro"/>
                  <a:sym typeface="Myriad Pro"/>
                </a:rPr>
                <a:t>3.45T</a:t>
              </a:r>
            </a:p>
          </p:txBody>
        </p:sp>
        <p:sp>
          <p:nvSpPr>
            <p:cNvPr id="31" name="Shape 348"/>
            <p:cNvSpPr/>
            <p:nvPr/>
          </p:nvSpPr>
          <p:spPr>
            <a:xfrm>
              <a:off x="1496851" y="269509"/>
              <a:ext cx="764903" cy="2733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200">
                  <a:solidFill>
                    <a:srgbClr val="FFFFFF"/>
                  </a:solidFill>
                  <a:latin typeface="Myriad Pro Semibold"/>
                  <a:ea typeface="Myriad Pro Semibold"/>
                  <a:cs typeface="Myriad Pro Semibold"/>
                  <a:sym typeface="Myriad Pro Semibol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/>
                <a:t>Iron Yoke</a:t>
              </a:r>
            </a:p>
          </p:txBody>
        </p:sp>
        <p:sp>
          <p:nvSpPr>
            <p:cNvPr id="32" name="Shape 349"/>
            <p:cNvSpPr/>
            <p:nvPr/>
          </p:nvSpPr>
          <p:spPr>
            <a:xfrm flipV="1">
              <a:off x="3012743" y="1152402"/>
              <a:ext cx="0" cy="838608"/>
            </a:xfrm>
            <a:prstGeom prst="line">
              <a:avLst/>
            </a:prstGeom>
            <a:noFill/>
            <a:ln w="12700" cap="flat">
              <a:solidFill>
                <a:schemeClr val="accent6">
                  <a:lumMod val="50000"/>
                </a:schemeClr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 sz="1200"/>
            </a:p>
          </p:txBody>
        </p:sp>
        <p:sp>
          <p:nvSpPr>
            <p:cNvPr id="33" name="Shape 350"/>
            <p:cNvSpPr/>
            <p:nvPr/>
          </p:nvSpPr>
          <p:spPr>
            <a:xfrm flipV="1">
              <a:off x="3253826" y="1156974"/>
              <a:ext cx="0" cy="836965"/>
            </a:xfrm>
            <a:prstGeom prst="line">
              <a:avLst/>
            </a:prstGeom>
            <a:noFill/>
            <a:ln w="12700" cap="flat">
              <a:solidFill>
                <a:schemeClr val="accent6">
                  <a:lumMod val="50000"/>
                </a:schemeClr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 sz="1200"/>
            </a:p>
          </p:txBody>
        </p:sp>
        <p:sp>
          <p:nvSpPr>
            <p:cNvPr id="34" name="Shape 351"/>
            <p:cNvSpPr/>
            <p:nvPr/>
          </p:nvSpPr>
          <p:spPr>
            <a:xfrm>
              <a:off x="2705028" y="1993939"/>
              <a:ext cx="901790" cy="2733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defRPr sz="1200">
                  <a:solidFill>
                    <a:srgbClr val="FFFFFF"/>
                  </a:solidFill>
                  <a:latin typeface="Myriad Pro Semibold"/>
                  <a:ea typeface="Myriad Pro Semibold"/>
                  <a:cs typeface="Myriad Pro Semibold"/>
                  <a:sym typeface="Myriad Pro Semibol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>
                  <a:solidFill>
                    <a:schemeClr val="accent6">
                      <a:lumMod val="50000"/>
                    </a:schemeClr>
                  </a:solidFill>
                </a:rPr>
                <a:t>14mm</a:t>
              </a:r>
            </a:p>
          </p:txBody>
        </p:sp>
        <p:sp>
          <p:nvSpPr>
            <p:cNvPr id="35" name="Shape 352"/>
            <p:cNvSpPr/>
            <p:nvPr/>
          </p:nvSpPr>
          <p:spPr>
            <a:xfrm flipH="1" flipV="1">
              <a:off x="4088113" y="51867"/>
              <a:ext cx="0" cy="270069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stealth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latin typeface="ヒラギノ角ゴ ProN W3"/>
                  <a:ea typeface="ヒラギノ角ゴ ProN W3"/>
                  <a:cs typeface="ヒラギノ角ゴ ProN W3"/>
                  <a:sym typeface="ヒラギノ角ゴ ProN W3"/>
                </a:defRPr>
              </a:pPr>
              <a:endParaRPr sz="1200"/>
            </a:p>
          </p:txBody>
        </p:sp>
        <p:sp>
          <p:nvSpPr>
            <p:cNvPr id="36" name="Shape 353"/>
            <p:cNvSpPr/>
            <p:nvPr/>
          </p:nvSpPr>
          <p:spPr>
            <a:xfrm flipH="1">
              <a:off x="3436879" y="2759748"/>
              <a:ext cx="838607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 sz="1200"/>
            </a:p>
          </p:txBody>
        </p:sp>
        <p:sp>
          <p:nvSpPr>
            <p:cNvPr id="37" name="Shape 354"/>
            <p:cNvSpPr/>
            <p:nvPr/>
          </p:nvSpPr>
          <p:spPr>
            <a:xfrm flipH="1">
              <a:off x="441194" y="2535016"/>
              <a:ext cx="4646626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stealth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200">
                  <a:latin typeface="ヒラギノ角ゴ ProN W3"/>
                  <a:ea typeface="ヒラギノ角ゴ ProN W3"/>
                  <a:cs typeface="ヒラギノ角ゴ ProN W3"/>
                  <a:sym typeface="ヒラギノ角ゴ ProN W3"/>
                </a:defRPr>
              </a:pPr>
              <a:endParaRPr sz="1200"/>
            </a:p>
          </p:txBody>
        </p:sp>
        <p:sp>
          <p:nvSpPr>
            <p:cNvPr id="38" name="Shape 355"/>
            <p:cNvSpPr/>
            <p:nvPr/>
          </p:nvSpPr>
          <p:spPr>
            <a:xfrm flipV="1">
              <a:off x="441197" y="1359707"/>
              <a:ext cx="0" cy="125525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bevel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 sz="1200"/>
            </a:p>
          </p:txBody>
        </p:sp>
        <p:sp>
          <p:nvSpPr>
            <p:cNvPr id="39" name="Shape 356"/>
            <p:cNvSpPr/>
            <p:nvPr/>
          </p:nvSpPr>
          <p:spPr>
            <a:xfrm>
              <a:off x="2019498" y="2274844"/>
              <a:ext cx="1097595" cy="2733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 defTabSz="584200">
                <a:lnSpc>
                  <a:spcPct val="130000"/>
                </a:lnSpc>
                <a:defRPr sz="1200">
                  <a:solidFill>
                    <a:srgbClr val="FFFFFF"/>
                  </a:solidFill>
                  <a:latin typeface="Myriad Pro Semibold"/>
                  <a:ea typeface="Myriad Pro Semibold"/>
                  <a:cs typeface="Myriad Pro Semibold"/>
                  <a:sym typeface="Myriad Pro Semibol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800" dirty="0">
                  <a:solidFill>
                    <a:schemeClr val="accent6">
                      <a:lumMod val="50000"/>
                    </a:schemeClr>
                  </a:solidFill>
                </a:rPr>
                <a:t>493mm</a:t>
              </a:r>
            </a:p>
          </p:txBody>
        </p:sp>
        <p:pic>
          <p:nvPicPr>
            <p:cNvPr id="40" name="droppedImage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66642" y="99963"/>
              <a:ext cx="427833" cy="21223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" name="Shape 358"/>
            <p:cNvSpPr/>
            <p:nvPr/>
          </p:nvSpPr>
          <p:spPr>
            <a:xfrm>
              <a:off x="3411446" y="672073"/>
              <a:ext cx="0" cy="687634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solid"/>
              <a:bevel/>
              <a:tailEnd type="triangle" w="med" len="med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 sz="1200"/>
            </a:p>
          </p:txBody>
        </p: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197" y="1700396"/>
            <a:ext cx="2066696" cy="125478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33" y="2892731"/>
            <a:ext cx="2254995" cy="886965"/>
          </a:xfrm>
          <a:prstGeom prst="rect">
            <a:avLst/>
          </a:prstGeom>
        </p:spPr>
      </p:pic>
      <p:pic>
        <p:nvPicPr>
          <p:cNvPr id="44" name="Picture 2" descr="C:\Users\Holger\Desktop\pic\septum.png"/>
          <p:cNvPicPr>
            <a:picLocks noChangeAspect="1" noChangeArrowheads="1"/>
          </p:cNvPicPr>
          <p:nvPr/>
        </p:nvPicPr>
        <p:blipFill rotWithShape="1">
          <a:blip r:embed="rId8" cstate="print"/>
          <a:srcRect t="2886"/>
          <a:stretch/>
        </p:blipFill>
        <p:spPr>
          <a:xfrm>
            <a:off x="4730977" y="1637494"/>
            <a:ext cx="1937511" cy="1380585"/>
          </a:xfrm>
          <a:prstGeom prst="rect">
            <a:avLst/>
          </a:prstGeom>
          <a:noFill/>
        </p:spPr>
      </p:pic>
      <p:grpSp>
        <p:nvGrpSpPr>
          <p:cNvPr id="45" name="Group 44"/>
          <p:cNvGrpSpPr/>
          <p:nvPr/>
        </p:nvGrpSpPr>
        <p:grpSpPr>
          <a:xfrm>
            <a:off x="4809985" y="2713984"/>
            <a:ext cx="1779497" cy="1142918"/>
            <a:chOff x="103188" y="2367953"/>
            <a:chExt cx="5443347" cy="3257039"/>
          </a:xfrm>
        </p:grpSpPr>
        <p:pic>
          <p:nvPicPr>
            <p:cNvPr id="46" name="Content Placeholder 3" descr="C:\Users\Holger\Desktop\SeptumGeom2.png"/>
            <p:cNvPicPr>
              <a:picLocks noChangeAspect="1" noChangeArrowheads="1"/>
            </p:cNvPicPr>
            <p:nvPr/>
          </p:nvPicPr>
          <p:blipFill>
            <a:blip r:embed="rId9" cstate="print"/>
            <a:srcRect r="27666" b="19922"/>
            <a:stretch>
              <a:fillRect/>
            </a:stretch>
          </p:blipFill>
          <p:spPr bwMode="auto">
            <a:xfrm>
              <a:off x="103188" y="2367953"/>
              <a:ext cx="5443347" cy="2772865"/>
            </a:xfrm>
            <a:prstGeom prst="rect">
              <a:avLst/>
            </a:prstGeom>
            <a:noFill/>
          </p:spPr>
        </p:pic>
        <p:grpSp>
          <p:nvGrpSpPr>
            <p:cNvPr id="47" name="Group 46"/>
            <p:cNvGrpSpPr/>
            <p:nvPr/>
          </p:nvGrpSpPr>
          <p:grpSpPr>
            <a:xfrm>
              <a:off x="1153448" y="3533895"/>
              <a:ext cx="4130150" cy="2091097"/>
              <a:chOff x="1153448" y="3533895"/>
              <a:chExt cx="4130150" cy="2091097"/>
            </a:xfrm>
          </p:grpSpPr>
          <p:cxnSp>
            <p:nvCxnSpPr>
              <p:cNvPr id="49" name="Straight Arrow Connector 48"/>
              <p:cNvCxnSpPr/>
              <p:nvPr/>
            </p:nvCxnSpPr>
            <p:spPr>
              <a:xfrm flipV="1">
                <a:off x="1673143" y="4391178"/>
                <a:ext cx="2376289" cy="9401"/>
              </a:xfrm>
              <a:prstGeom prst="straightConnector1">
                <a:avLst/>
              </a:prstGeom>
              <a:ln w="3175">
                <a:headEnd type="arrow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>
                <a:off x="1421140" y="5117819"/>
                <a:ext cx="2873067" cy="0"/>
              </a:xfrm>
              <a:prstGeom prst="straightConnector1">
                <a:avLst/>
              </a:prstGeom>
              <a:ln w="3175">
                <a:headEnd type="arrow"/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>
                <a:off x="3123456" y="4552979"/>
                <a:ext cx="0" cy="364615"/>
              </a:xfrm>
              <a:prstGeom prst="straightConnector1">
                <a:avLst/>
              </a:prstGeom>
              <a:ln w="3175">
                <a:headEnd type="arrow" w="sm" len="sm"/>
                <a:tailEnd type="arrow" w="sm" len="sm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1488779" y="4384183"/>
                <a:ext cx="2248625" cy="6139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250 mm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013947" y="5011029"/>
                <a:ext cx="1922152" cy="6139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350 mm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101649" y="4428305"/>
                <a:ext cx="2181949" cy="6139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40mm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975025" y="3905728"/>
                <a:ext cx="1554172" cy="6139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40 mm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1153448" y="3533895"/>
                <a:ext cx="1957953" cy="6139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20 mm</a:t>
                </a:r>
              </a:p>
            </p:txBody>
          </p:sp>
        </p:grpSp>
      </p:grpSp>
      <p:cxnSp>
        <p:nvCxnSpPr>
          <p:cNvPr id="58" name="Straight Arrow Connector 57"/>
          <p:cNvCxnSpPr/>
          <p:nvPr/>
        </p:nvCxnSpPr>
        <p:spPr>
          <a:xfrm>
            <a:off x="5725395" y="3350246"/>
            <a:ext cx="0" cy="127946"/>
          </a:xfrm>
          <a:prstGeom prst="straightConnector1">
            <a:avLst/>
          </a:prstGeom>
          <a:ln w="3175">
            <a:headEnd type="arrow" w="sm" len="sm"/>
            <a:tailEnd type="arrow" w="sm" len="sm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606418" y="3169641"/>
            <a:ext cx="0" cy="125486"/>
          </a:xfrm>
          <a:prstGeom prst="straightConnector1">
            <a:avLst/>
          </a:prstGeom>
          <a:ln w="3175">
            <a:headEnd type="none" w="sm" len="sm"/>
            <a:tailEnd type="arrow" w="sm" len="sm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5614870" y="3336315"/>
            <a:ext cx="1" cy="85178"/>
          </a:xfrm>
          <a:prstGeom prst="straightConnector1">
            <a:avLst/>
          </a:prstGeom>
          <a:ln w="3175">
            <a:headEnd type="none" w="sm" len="sm"/>
            <a:tailEnd type="arrow" w="sm" len="sm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7" name="Picture 7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67523" y="1619959"/>
            <a:ext cx="2291774" cy="1485628"/>
          </a:xfrm>
          <a:prstGeom prst="rect">
            <a:avLst/>
          </a:prstGeom>
        </p:spPr>
      </p:pic>
      <p:sp>
        <p:nvSpPr>
          <p:cNvPr id="48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386148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46529" y="1596305"/>
            <a:ext cx="2063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See presentation by D. Barna</a:t>
            </a:r>
          </a:p>
          <a:p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2305975" y="5297386"/>
            <a:ext cx="2063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See presentation by </a:t>
            </a:r>
            <a:r>
              <a:rPr lang="en-GB" dirty="0" smtClean="0">
                <a:solidFill>
                  <a:srgbClr val="FF0000"/>
                </a:solidFill>
              </a:rPr>
              <a:t>E. Fischer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745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2379" y="234813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Iron-dominated topologies </a:t>
            </a:r>
            <a:r>
              <a:rPr lang="en-GB" sz="2800" dirty="0"/>
              <a:t>for FCC extraction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934" y="1438492"/>
            <a:ext cx="1828274" cy="344004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2379" y="991387"/>
            <a:ext cx="35430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 type </a:t>
            </a:r>
            <a:r>
              <a:rPr lang="en-GB" dirty="0" err="1"/>
              <a:t>Lambertson</a:t>
            </a:r>
            <a:r>
              <a:rPr lang="en-GB" dirty="0"/>
              <a:t> septa are the baseline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Robust conservative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Normal-conducting coils for the first units to avoid quenches caused by particle showers from the protection elements</a:t>
            </a:r>
            <a:r>
              <a:rPr lang="en-GB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Pole tip saturation an issue. Can be solved with normal conducting bedstead coils in a window frame like topology.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Superferric</a:t>
            </a:r>
            <a:r>
              <a:rPr lang="en-GB" dirty="0" smtClean="0"/>
              <a:t> </a:t>
            </a:r>
            <a:r>
              <a:rPr lang="en-GB" dirty="0"/>
              <a:t>version </a:t>
            </a:r>
            <a:r>
              <a:rPr lang="en-GB" dirty="0" smtClean="0"/>
              <a:t>can be considered</a:t>
            </a:r>
            <a:r>
              <a:rPr lang="en-GB" dirty="0"/>
              <a:t> further downstream</a:t>
            </a:r>
            <a:r>
              <a:rPr lang="en-GB" dirty="0" smtClean="0"/>
              <a:t> to </a:t>
            </a:r>
            <a:r>
              <a:rPr lang="en-GB" dirty="0"/>
              <a:t>reduce the </a:t>
            </a:r>
            <a:r>
              <a:rPr lang="en-GB" dirty="0" smtClean="0"/>
              <a:t>power dissipation.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701" y="1438492"/>
            <a:ext cx="2751744" cy="3630106"/>
          </a:xfrm>
          <a:prstGeom prst="rect">
            <a:avLst/>
          </a:prstGeom>
        </p:spPr>
      </p:pic>
      <p:sp>
        <p:nvSpPr>
          <p:cNvPr id="11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01254" y="5068598"/>
            <a:ext cx="1486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LHC type magnet	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657753" y="4977414"/>
            <a:ext cx="1486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FCC </a:t>
            </a:r>
            <a:r>
              <a:rPr lang="en-GB" dirty="0" err="1" smtClean="0"/>
              <a:t>superferric</a:t>
            </a:r>
            <a:r>
              <a:rPr lang="en-GB" dirty="0" smtClean="0"/>
              <a:t> magnet	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86149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4189" y="2175334"/>
            <a:ext cx="1512962" cy="203365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387501" y="4977414"/>
            <a:ext cx="1486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FCC normal conducting magnet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2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" y="327363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Leak field mitigation measures being explored</a:t>
            </a:r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11" y="2636162"/>
            <a:ext cx="2171134" cy="18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175" y="2636163"/>
            <a:ext cx="2388169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372" y="2636165"/>
            <a:ext cx="2456894" cy="17999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8011" y="1166262"/>
            <a:ext cx="7919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challenge to keep the leak fields to an acceptable minimum at high levels of saturation (for 2 T gap field) </a:t>
            </a:r>
          </a:p>
          <a:p>
            <a:r>
              <a:rPr lang="en-GB" dirty="0" smtClean="0"/>
              <a:t>Fields below 2 T for the thinnest septa upstream</a:t>
            </a:r>
            <a:endParaRPr lang="en-GB" dirty="0"/>
          </a:p>
        </p:txBody>
      </p:sp>
      <p:sp>
        <p:nvSpPr>
          <p:cNvPr id="11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24591" y="1926988"/>
            <a:ext cx="2726456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Poster presentation A. Sanz ULL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386149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709" y="4518668"/>
            <a:ext cx="8655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Compensating coils as a means of minimizing the leak field on the circulating </a:t>
            </a:r>
            <a:r>
              <a:rPr lang="en-GB" dirty="0" smtClean="0"/>
              <a:t>beam, as well as different hole geometries are being studied.</a:t>
            </a:r>
          </a:p>
          <a:p>
            <a:r>
              <a:rPr lang="en-GB" dirty="0" smtClean="0"/>
              <a:t>Need continuous, non-linear powering of the compensation coil as a function of the main field.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29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55" y="1818000"/>
            <a:ext cx="3868271" cy="504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509" y="2698352"/>
            <a:ext cx="4277387" cy="324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1601" y="100543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LHC Extraction protection approach</a:t>
            </a:r>
          </a:p>
          <a:p>
            <a:endParaRPr lang="en-GB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6118951" y="1837658"/>
            <a:ext cx="31019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Septum protection element is a </a:t>
            </a:r>
            <a:r>
              <a:rPr lang="en-GB" dirty="0"/>
              <a:t>fixed </a:t>
            </a:r>
            <a:r>
              <a:rPr lang="en-GB" dirty="0" smtClean="0"/>
              <a:t>diluter </a:t>
            </a:r>
            <a:r>
              <a:rPr lang="en-GB" dirty="0"/>
              <a:t>shadowing the septum magnet and its vacuum chambers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quadrupole protection element is a moveable </a:t>
            </a:r>
            <a:r>
              <a:rPr lang="en-GB" dirty="0"/>
              <a:t>diluter to protect the quadrupole and other downstream </a:t>
            </a:r>
            <a:r>
              <a:rPr lang="en-GB" dirty="0" smtClean="0"/>
              <a:t>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Same approach should be feasible for FCC, </a:t>
            </a:r>
            <a:r>
              <a:rPr lang="en-GB" dirty="0" smtClean="0">
                <a:solidFill>
                  <a:srgbClr val="FF0000"/>
                </a:solidFill>
              </a:rPr>
              <a:t>see talk by F</a:t>
            </a:r>
            <a:r>
              <a:rPr lang="en-GB" dirty="0">
                <a:solidFill>
                  <a:srgbClr val="FF0000"/>
                </a:solidFill>
              </a:rPr>
              <a:t>. </a:t>
            </a:r>
            <a:r>
              <a:rPr lang="en-GB" dirty="0" err="1" smtClean="0">
                <a:solidFill>
                  <a:srgbClr val="FF0000"/>
                </a:solidFill>
              </a:rPr>
              <a:t>Cerutti</a:t>
            </a:r>
            <a:r>
              <a:rPr lang="en-GB" dirty="0" smtClean="0">
                <a:solidFill>
                  <a:srgbClr val="FF0000"/>
                </a:solidFill>
              </a:rPr>
              <a:t>, A. Lechner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49370" y="4607647"/>
            <a:ext cx="404848" cy="184666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</a:rPr>
              <a:t>TCDS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37342" y="3642699"/>
            <a:ext cx="404848" cy="184666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</a:rPr>
              <a:t>TCDQ</a:t>
            </a:r>
          </a:p>
        </p:txBody>
      </p:sp>
      <p:sp>
        <p:nvSpPr>
          <p:cNvPr id="28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0" y="434473"/>
            <a:ext cx="7545230" cy="1417959"/>
            <a:chOff x="-1673951" y="980502"/>
            <a:chExt cx="10800000" cy="2296672"/>
          </a:xfrm>
        </p:grpSpPr>
        <p:sp>
          <p:nvSpPr>
            <p:cNvPr id="40" name="Arc 39"/>
            <p:cNvSpPr/>
            <p:nvPr/>
          </p:nvSpPr>
          <p:spPr>
            <a:xfrm rot="10516693">
              <a:off x="-1673951" y="980502"/>
              <a:ext cx="10800000" cy="881386"/>
            </a:xfrm>
            <a:prstGeom prst="arc">
              <a:avLst>
                <a:gd name="adj1" fmla="val 10969537"/>
                <a:gd name="adj2" fmla="val 20806699"/>
              </a:avLst>
            </a:prstGeom>
            <a:ln>
              <a:solidFill>
                <a:schemeClr val="accent6">
                  <a:lumMod val="50000"/>
                </a:schemeClr>
              </a:solidFill>
              <a:headEnd type="triangle" w="lg" len="lg"/>
              <a:tailEnd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227430" y="1273354"/>
              <a:ext cx="8574543" cy="2003820"/>
              <a:chOff x="293166" y="2550781"/>
              <a:chExt cx="8574543" cy="2003820"/>
            </a:xfrm>
          </p:grpSpPr>
          <p:cxnSp>
            <p:nvCxnSpPr>
              <p:cNvPr id="42" name="Straight Arrow Connector 41"/>
              <p:cNvCxnSpPr/>
              <p:nvPr/>
            </p:nvCxnSpPr>
            <p:spPr>
              <a:xfrm>
                <a:off x="293166" y="3252751"/>
                <a:ext cx="8508807" cy="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42"/>
              <p:cNvSpPr/>
              <p:nvPr/>
            </p:nvSpPr>
            <p:spPr>
              <a:xfrm>
                <a:off x="418809" y="2711789"/>
                <a:ext cx="254998" cy="1081923"/>
              </a:xfrm>
              <a:prstGeom prst="rect">
                <a:avLst/>
              </a:prstGeom>
              <a:solidFill>
                <a:srgbClr val="3333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8342915" y="2711789"/>
                <a:ext cx="254998" cy="1081923"/>
              </a:xfrm>
              <a:prstGeom prst="rect">
                <a:avLst/>
              </a:prstGeom>
              <a:solidFill>
                <a:srgbClr val="CC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056319" y="2923169"/>
                <a:ext cx="1085595" cy="650666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5011339" y="2550781"/>
                <a:ext cx="1480955" cy="650667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386956" y="2811487"/>
                <a:ext cx="258266" cy="223364"/>
              </a:xfrm>
              <a:prstGeom prst="rect">
                <a:avLst/>
              </a:prstGeom>
              <a:solidFill>
                <a:srgbClr val="6633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4386956" y="3136820"/>
                <a:ext cx="254720" cy="69801"/>
              </a:xfrm>
              <a:prstGeom prst="rect">
                <a:avLst/>
              </a:prstGeom>
              <a:solidFill>
                <a:srgbClr val="6633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7540960" y="2961738"/>
                <a:ext cx="258266" cy="244883"/>
              </a:xfrm>
              <a:prstGeom prst="rect">
                <a:avLst/>
              </a:prstGeom>
              <a:solidFill>
                <a:srgbClr val="6633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299329" y="3841381"/>
                <a:ext cx="607274" cy="448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QF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182051" y="3793712"/>
                <a:ext cx="834130" cy="448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MKD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026911" y="3505652"/>
                <a:ext cx="1396128" cy="10468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Septum protection (TCDS)</a:t>
                </a:r>
                <a:endParaRPr lang="en-GB" sz="12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330507" y="3769092"/>
                <a:ext cx="842618" cy="448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MSD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6951250" y="3507737"/>
                <a:ext cx="1916459" cy="10468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/>
                  <a:t>Quadrupole protection (TCDQ)</a:t>
                </a:r>
                <a:endParaRPr lang="en-GB" sz="1200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8194700" y="3778715"/>
                <a:ext cx="607274" cy="448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QD</a:t>
                </a:r>
              </a:p>
            </p:txBody>
          </p:sp>
        </p:grpSp>
      </p:grp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392183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14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FCC extraction protection needs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Space reserved for 2 types of septa protection elements:</a:t>
            </a:r>
          </a:p>
          <a:p>
            <a:pPr lvl="1"/>
            <a:r>
              <a:rPr lang="en-GB" dirty="0" smtClean="0"/>
              <a:t>Upstream of </a:t>
            </a:r>
            <a:r>
              <a:rPr lang="en-GB" dirty="0" err="1" smtClean="0"/>
              <a:t>Lambertson</a:t>
            </a:r>
            <a:r>
              <a:rPr lang="en-GB" dirty="0" smtClean="0"/>
              <a:t>:</a:t>
            </a:r>
          </a:p>
          <a:p>
            <a:pPr lvl="2"/>
            <a:r>
              <a:rPr lang="en-GB" dirty="0" smtClean="0"/>
              <a:t>equipment protection</a:t>
            </a:r>
          </a:p>
          <a:p>
            <a:pPr lvl="1"/>
            <a:r>
              <a:rPr lang="en-GB" dirty="0" smtClean="0"/>
              <a:t>Upstream of </a:t>
            </a:r>
            <a:r>
              <a:rPr lang="en-GB" dirty="0"/>
              <a:t>s</a:t>
            </a:r>
            <a:r>
              <a:rPr lang="en-GB" dirty="0" smtClean="0"/>
              <a:t>uperconducting septa </a:t>
            </a:r>
          </a:p>
          <a:p>
            <a:pPr lvl="2"/>
            <a:r>
              <a:rPr lang="en-GB" dirty="0" smtClean="0"/>
              <a:t>equipment protection </a:t>
            </a:r>
          </a:p>
          <a:p>
            <a:pPr lvl="2"/>
            <a:r>
              <a:rPr lang="en-GB" dirty="0" smtClean="0"/>
              <a:t>quench protection</a:t>
            </a:r>
          </a:p>
          <a:p>
            <a:r>
              <a:rPr lang="en-GB" dirty="0" smtClean="0"/>
              <a:t>Protection limits and quench levels to be determined:</a:t>
            </a:r>
          </a:p>
          <a:p>
            <a:pPr lvl="1"/>
            <a:r>
              <a:rPr lang="en-GB" dirty="0" smtClean="0"/>
              <a:t>Steel limits could be increased </a:t>
            </a:r>
            <a:r>
              <a:rPr lang="en-GB" dirty="0"/>
              <a:t>from 100°C to </a:t>
            </a:r>
            <a:r>
              <a:rPr lang="en-GB" dirty="0" smtClean="0"/>
              <a:t>200°C</a:t>
            </a:r>
          </a:p>
          <a:p>
            <a:pPr lvl="1"/>
            <a:r>
              <a:rPr lang="en-GB" dirty="0" smtClean="0"/>
              <a:t>Copper coil and vacuum chamber limits remain unchanged. </a:t>
            </a:r>
          </a:p>
          <a:p>
            <a:pPr lvl="1"/>
            <a:r>
              <a:rPr lang="en-GB" dirty="0" smtClean="0"/>
              <a:t>Water cooling criteria to be studied in detail in case of coils next to gap layout.</a:t>
            </a:r>
          </a:p>
          <a:p>
            <a:pPr lvl="1"/>
            <a:r>
              <a:rPr lang="en-GB" dirty="0" smtClean="0"/>
              <a:t>Quench limits to be defined, likely different for </a:t>
            </a:r>
            <a:r>
              <a:rPr lang="en-GB" dirty="0" err="1" smtClean="0"/>
              <a:t>superferric</a:t>
            </a:r>
            <a:r>
              <a:rPr lang="en-GB" dirty="0" smtClean="0"/>
              <a:t> and for superconducting variant. </a:t>
            </a:r>
            <a:endParaRPr lang="en-GB" dirty="0"/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7386148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252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368" y="1157438"/>
            <a:ext cx="9077632" cy="466742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Two stage septa approach pursued</a:t>
            </a:r>
          </a:p>
          <a:p>
            <a:pPr lvl="1"/>
            <a:r>
              <a:rPr lang="en-GB" dirty="0" err="1" smtClean="0"/>
              <a:t>Lambertson</a:t>
            </a:r>
            <a:r>
              <a:rPr lang="en-GB" dirty="0"/>
              <a:t> </a:t>
            </a:r>
            <a:r>
              <a:rPr lang="en-GB" dirty="0" smtClean="0"/>
              <a:t>topology for the start of the extraction channel</a:t>
            </a:r>
          </a:p>
          <a:p>
            <a:pPr lvl="2"/>
            <a:r>
              <a:rPr lang="en-GB" dirty="0" smtClean="0"/>
              <a:t>Normal conducting units upstream due to their robustness, </a:t>
            </a:r>
            <a:r>
              <a:rPr lang="en-GB" dirty="0"/>
              <a:t>f</a:t>
            </a:r>
            <a:r>
              <a:rPr lang="en-GB" dirty="0" smtClean="0"/>
              <a:t>ields below 2 T to limit the leak field on the circulating beam</a:t>
            </a:r>
          </a:p>
          <a:p>
            <a:pPr lvl="2"/>
            <a:r>
              <a:rPr lang="en-GB" dirty="0" err="1" smtClean="0"/>
              <a:t>Superferric</a:t>
            </a:r>
            <a:r>
              <a:rPr lang="en-GB" dirty="0" smtClean="0"/>
              <a:t> excitation further downstream </a:t>
            </a:r>
          </a:p>
          <a:p>
            <a:pPr lvl="1"/>
            <a:r>
              <a:rPr lang="en-GB" dirty="0" smtClean="0"/>
              <a:t>Superconducting 3 - 4 T septa with superconducting shielding of the circulating beam to complement the initial deflection</a:t>
            </a:r>
          </a:p>
          <a:p>
            <a:r>
              <a:rPr lang="en-GB" dirty="0"/>
              <a:t>R</a:t>
            </a:r>
            <a:r>
              <a:rPr lang="en-GB" dirty="0" smtClean="0"/>
              <a:t>equirements on the leak field at the circulating beam need to be refined</a:t>
            </a:r>
          </a:p>
          <a:p>
            <a:r>
              <a:rPr lang="en-GB" dirty="0" smtClean="0"/>
              <a:t>Possible implementation of a second stage septum protection device or a mask between the two septa stages</a:t>
            </a:r>
          </a:p>
          <a:p>
            <a:endParaRPr lang="en-GB" dirty="0"/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7386148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33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[1]  </a:t>
            </a:r>
            <a:r>
              <a:rPr lang="en-GB" sz="2000" dirty="0"/>
              <a:t>A. Yamamoto </a:t>
            </a:r>
            <a:r>
              <a:rPr lang="en-GB" sz="2000" i="1" dirty="0"/>
              <a:t>et al.</a:t>
            </a:r>
            <a:r>
              <a:rPr lang="en-GB" sz="2000" dirty="0"/>
              <a:t>, “The </a:t>
            </a:r>
            <a:r>
              <a:rPr lang="en-GB" sz="2000" dirty="0" smtClean="0"/>
              <a:t>Superconducting Inflector </a:t>
            </a:r>
            <a:r>
              <a:rPr lang="en-GB" sz="2000" dirty="0"/>
              <a:t>for the BNL </a:t>
            </a:r>
            <a:r>
              <a:rPr lang="en-GB" sz="2000" dirty="0" smtClean="0"/>
              <a:t>g-2 Experiment”, </a:t>
            </a:r>
            <a:r>
              <a:rPr lang="en-GB" sz="2000" i="1" dirty="0" err="1"/>
              <a:t>Nucl</a:t>
            </a:r>
            <a:r>
              <a:rPr lang="en-GB" sz="2000" i="1" dirty="0"/>
              <a:t>. Instr. and Meth.</a:t>
            </a:r>
            <a:r>
              <a:rPr lang="en-GB" sz="2000" dirty="0"/>
              <a:t>, vol. A491, pp. 23–40, 2002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[2]  K. Sugita </a:t>
            </a:r>
            <a:r>
              <a:rPr lang="en-GB" sz="2000" i="1" dirty="0" smtClean="0"/>
              <a:t>et al</a:t>
            </a:r>
            <a:r>
              <a:rPr lang="en-GB" sz="2000" dirty="0" smtClean="0"/>
              <a:t>., “</a:t>
            </a:r>
            <a:r>
              <a:rPr lang="en-GB" sz="2000" dirty="0"/>
              <a:t>Novel Concept of Truncated Iron-Yoked </a:t>
            </a:r>
            <a:r>
              <a:rPr lang="en-GB" sz="2000" dirty="0" smtClean="0"/>
              <a:t>Cosine Theta </a:t>
            </a:r>
            <a:r>
              <a:rPr lang="en-GB" sz="2000" dirty="0"/>
              <a:t>Magnets and Design </a:t>
            </a:r>
            <a:r>
              <a:rPr lang="en-GB" sz="2000" dirty="0" smtClean="0"/>
              <a:t>Studies for </a:t>
            </a:r>
            <a:r>
              <a:rPr lang="en-GB" sz="2000" dirty="0"/>
              <a:t>FAIR Septum </a:t>
            </a:r>
            <a:r>
              <a:rPr lang="en-GB" sz="2000" dirty="0" smtClean="0"/>
              <a:t>Magnets”, </a:t>
            </a:r>
            <a:r>
              <a:rPr lang="en-GB" sz="2000" i="1" dirty="0"/>
              <a:t>IEEE </a:t>
            </a:r>
            <a:r>
              <a:rPr lang="en-GB" sz="2000" i="1" dirty="0" err="1" smtClean="0"/>
              <a:t>Trans.on</a:t>
            </a:r>
            <a:r>
              <a:rPr lang="en-GB" sz="2000" i="1" dirty="0" smtClean="0"/>
              <a:t> </a:t>
            </a:r>
            <a:r>
              <a:rPr lang="en-GB" sz="2000" i="1" dirty="0"/>
              <a:t>Appl. </a:t>
            </a:r>
            <a:r>
              <a:rPr lang="en-GB" sz="2000" i="1" dirty="0" err="1"/>
              <a:t>Supercond</a:t>
            </a:r>
            <a:r>
              <a:rPr lang="en-GB" sz="2000" i="1" dirty="0" smtClean="0"/>
              <a:t>.</a:t>
            </a:r>
            <a:r>
              <a:rPr lang="en-GB" sz="2000" dirty="0" smtClean="0"/>
              <a:t>, Vol. 22, no. 3, </a:t>
            </a:r>
            <a:r>
              <a:rPr lang="en-GB" sz="2000" dirty="0"/>
              <a:t>J</a:t>
            </a:r>
            <a:r>
              <a:rPr lang="en-GB" sz="2000" dirty="0" smtClean="0"/>
              <a:t>une 2012</a:t>
            </a:r>
          </a:p>
          <a:p>
            <a:r>
              <a:rPr lang="en-GB" sz="2000" dirty="0" smtClean="0"/>
              <a:t>[3]  H. Witte et al., “Conceptual Design of a Superconducting Septum for FFAGs”, Proceedings of IPAC 2012, pp. 3620–3622</a:t>
            </a:r>
          </a:p>
          <a:p>
            <a:r>
              <a:rPr lang="en-GB" sz="2000" dirty="0" smtClean="0"/>
              <a:t>[4] D. Barna “Septum </a:t>
            </a:r>
            <a:r>
              <a:rPr lang="en-GB" sz="2000" dirty="0"/>
              <a:t>C</a:t>
            </a:r>
            <a:r>
              <a:rPr lang="en-GB" sz="2000" dirty="0" smtClean="0"/>
              <a:t>oncepts</a:t>
            </a:r>
            <a:r>
              <a:rPr lang="en-GB" sz="2000" dirty="0"/>
              <a:t>, </a:t>
            </a:r>
            <a:r>
              <a:rPr lang="en-GB" sz="2000" dirty="0" smtClean="0"/>
              <a:t>Technologies </a:t>
            </a:r>
            <a:r>
              <a:rPr lang="en-GB" sz="2000" dirty="0"/>
              <a:t>and </a:t>
            </a:r>
            <a:r>
              <a:rPr lang="en-GB" sz="2000" dirty="0" smtClean="0"/>
              <a:t>Prototyping </a:t>
            </a:r>
            <a:r>
              <a:rPr lang="en-GB" sz="2000" dirty="0"/>
              <a:t>for FCC-</a:t>
            </a:r>
            <a:r>
              <a:rPr lang="en-GB" sz="2000" dirty="0" err="1"/>
              <a:t>hh</a:t>
            </a:r>
            <a:r>
              <a:rPr lang="en-GB" sz="2000" dirty="0"/>
              <a:t> </a:t>
            </a:r>
            <a:r>
              <a:rPr lang="en-GB" sz="2000" dirty="0" smtClean="0"/>
              <a:t>Injection </a:t>
            </a:r>
            <a:r>
              <a:rPr lang="en-GB" sz="2000" dirty="0"/>
              <a:t>and </a:t>
            </a:r>
            <a:r>
              <a:rPr lang="en-GB" sz="2000" dirty="0" smtClean="0"/>
              <a:t>Extraction”, FCC </a:t>
            </a:r>
            <a:r>
              <a:rPr lang="en-GB" sz="2000" dirty="0"/>
              <a:t>Week 2016, Technologies R&amp;D: Beam transfer, Magnet &amp; </a:t>
            </a:r>
            <a:r>
              <a:rPr lang="en-GB" sz="2000" dirty="0" smtClean="0"/>
              <a:t>Instrumentation Session</a:t>
            </a:r>
          </a:p>
          <a:p>
            <a:pPr marL="36576" indent="0">
              <a:buNone/>
            </a:pPr>
            <a:r>
              <a:rPr lang="en-GB" dirty="0"/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386148" y="6323814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297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874" y="2249353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Septa </a:t>
            </a:r>
            <a:r>
              <a:rPr lang="en-GB" dirty="0"/>
              <a:t>requirements and </a:t>
            </a:r>
            <a:r>
              <a:rPr lang="en-GB" dirty="0" smtClean="0"/>
              <a:t>suitable septa topologies for FCC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30874" y="5254692"/>
            <a:ext cx="7959271" cy="314740"/>
          </a:xfrm>
        </p:spPr>
        <p:txBody>
          <a:bodyPr>
            <a:noAutofit/>
          </a:bodyPr>
          <a:lstStyle/>
          <a:p>
            <a:pPr algn="ctr"/>
            <a:r>
              <a:rPr lang="en-GB" sz="2400" dirty="0"/>
              <a:t>Miroslav Atanasov, CERN, TE/ABT</a:t>
            </a:r>
          </a:p>
          <a:p>
            <a:pPr algn="ctr"/>
            <a:r>
              <a:rPr lang="en-GB" sz="2000" dirty="0"/>
              <a:t>With input from W. Bartmann, J. Borburgh, F. Burkart, A. Lechner, L.S. Stoel, D. Barna, A. Sanz Ull</a:t>
            </a:r>
          </a:p>
          <a:p>
            <a:pPr algn="ctr"/>
            <a:endParaRPr lang="en-GB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3" y="5412063"/>
            <a:ext cx="1165685" cy="4908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12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13/04/2016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386148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29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3" y="5412063"/>
            <a:ext cx="1165685" cy="4908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8464" y="920072"/>
            <a:ext cx="87600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Contents: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Main parameters for FCC extraction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FCC beam dump insertion – layout and considerations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Septum magnet topologies compatible with FCC extraction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First ideas on extraction protection elements</a:t>
            </a:r>
          </a:p>
        </p:txBody>
      </p:sp>
      <p:sp>
        <p:nvSpPr>
          <p:cNvPr id="6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13/04/2016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386149" y="6323554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38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3" y="5412063"/>
            <a:ext cx="1165685" cy="4908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030" y="319096"/>
            <a:ext cx="8760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Main parameters for FCC extraction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574324"/>
              </p:ext>
            </p:extLst>
          </p:nvPr>
        </p:nvGraphicFramePr>
        <p:xfrm>
          <a:off x="147029" y="1859477"/>
          <a:ext cx="4131806" cy="29388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81933"/>
                <a:gridCol w="746918"/>
                <a:gridCol w="815960"/>
                <a:gridCol w="886995"/>
              </a:tblGrid>
              <a:tr h="44708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Parameter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Unit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LHC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FCC</a:t>
                      </a:r>
                      <a:endParaRPr lang="en-GB" sz="1400" dirty="0"/>
                    </a:p>
                  </a:txBody>
                  <a:tcPr/>
                </a:tc>
              </a:tr>
              <a:tr h="62295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Kinetic Energy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TeV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</a:tr>
              <a:tr h="62295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 Rigidity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T.km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23.4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166.8</a:t>
                      </a:r>
                      <a:endParaRPr lang="en-GB" sz="1400" dirty="0"/>
                    </a:p>
                  </a:txBody>
                  <a:tcPr/>
                </a:tc>
              </a:tr>
              <a:tr h="622951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B.dl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T.m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400</a:t>
                      </a:r>
                      <a:endParaRPr lang="en-GB" sz="1400" dirty="0"/>
                    </a:p>
                  </a:txBody>
                  <a:tcPr/>
                </a:tc>
              </a:tr>
              <a:tr h="62295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Stored Beam Energy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GJ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0.36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8.4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010093"/>
              </p:ext>
            </p:extLst>
          </p:nvPr>
        </p:nvGraphicFramePr>
        <p:xfrm>
          <a:off x="4356063" y="1859477"/>
          <a:ext cx="4551059" cy="2945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52598"/>
                <a:gridCol w="942964"/>
                <a:gridCol w="778499"/>
                <a:gridCol w="976998"/>
              </a:tblGrid>
              <a:tr h="35756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Parameter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Unit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LHC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FCC</a:t>
                      </a:r>
                      <a:endParaRPr lang="en-GB" sz="1400" dirty="0"/>
                    </a:p>
                  </a:txBody>
                  <a:tcPr/>
                </a:tc>
              </a:tr>
              <a:tr h="4308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Magnetic Field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/>
                </a:tc>
              </a:tr>
              <a:tr h="41689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Deflection Angle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mrad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2.4</a:t>
                      </a:r>
                      <a:endParaRPr lang="en-GB" sz="1400" dirty="0"/>
                    </a:p>
                  </a:txBody>
                  <a:tcPr/>
                </a:tc>
              </a:tr>
              <a:tr h="43492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Number of Magnets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108</a:t>
                      </a:r>
                      <a:endParaRPr lang="en-GB" sz="1400" dirty="0"/>
                    </a:p>
                  </a:txBody>
                  <a:tcPr/>
                </a:tc>
              </a:tr>
              <a:tr h="43492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Total</a:t>
                      </a:r>
                      <a:r>
                        <a:rPr lang="en-GB" sz="1400" baseline="0" dirty="0" smtClean="0"/>
                        <a:t> required length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530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3492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 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2"/>
                          </a:solidFill>
                        </a:rPr>
                        <a:t>245</a:t>
                      </a:r>
                      <a:endParaRPr lang="en-GB" sz="14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43492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Power Dissipation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0.42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04152" y="1220602"/>
            <a:ext cx="3378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 parameters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56063" y="1190452"/>
            <a:ext cx="4551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Septa parameters (scaled up from LHC)</a:t>
            </a:r>
          </a:p>
        </p:txBody>
      </p:sp>
      <p:sp>
        <p:nvSpPr>
          <p:cNvPr id="11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xfrm>
            <a:off x="7386149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12058" y="4984955"/>
            <a:ext cx="7551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simply scaled up version of the LHC </a:t>
            </a:r>
            <a:r>
              <a:rPr lang="en-GB" dirty="0" err="1" smtClean="0"/>
              <a:t>Lambertson</a:t>
            </a:r>
            <a:r>
              <a:rPr lang="en-GB" dirty="0" smtClean="0"/>
              <a:t> septa is unsuitable, because of the required length as well as the power consumption.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106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3" y="5412063"/>
            <a:ext cx="1165685" cy="4908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1" y="24122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FCC beam dump insertion – layout and considerations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53" y="1347104"/>
            <a:ext cx="4509794" cy="3600000"/>
          </a:xfrm>
          <a:prstGeom prst="rect">
            <a:avLst/>
          </a:prstGeom>
        </p:spPr>
      </p:pic>
      <p:pic>
        <p:nvPicPr>
          <p:cNvPr id="11" name="Picture 10" descr="FCC_layout_6bis.pdf"/>
          <p:cNvPicPr>
            <a:picLocks noChangeAspect="1"/>
          </p:cNvPicPr>
          <p:nvPr/>
        </p:nvPicPr>
        <p:blipFill rotWithShape="1">
          <a:blip r:embed="rId5"/>
          <a:srcRect l="3473" t="40620" r="69414" b="40942"/>
          <a:stretch/>
        </p:blipFill>
        <p:spPr>
          <a:xfrm>
            <a:off x="5102935" y="1270446"/>
            <a:ext cx="3455176" cy="18766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74279" y="3330401"/>
            <a:ext cx="48302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Extraction and </a:t>
            </a:r>
            <a:r>
              <a:rPr lang="en-GB" dirty="0" err="1"/>
              <a:t>betatron</a:t>
            </a:r>
            <a:r>
              <a:rPr lang="en-GB" dirty="0"/>
              <a:t> collimation on one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Betatron</a:t>
            </a:r>
            <a:r>
              <a:rPr lang="en-GB" dirty="0"/>
              <a:t> cleaning downstream of extraction to protect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Momentum collimation on the other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Extracting towards the outside of the ring and </a:t>
            </a:r>
            <a:r>
              <a:rPr lang="en-GB" dirty="0" smtClean="0"/>
              <a:t>downwards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	See talk by W. Bartmann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386148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1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3" y="5412063"/>
            <a:ext cx="1165685" cy="4908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6198" y="278834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FCC beam dump insertion – layout and considerations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-1519803" y="2728472"/>
            <a:ext cx="10800000" cy="2205641"/>
            <a:chOff x="-1673951" y="980502"/>
            <a:chExt cx="10800000" cy="2205641"/>
          </a:xfrm>
        </p:grpSpPr>
        <p:sp>
          <p:nvSpPr>
            <p:cNvPr id="29" name="Arc 28"/>
            <p:cNvSpPr/>
            <p:nvPr/>
          </p:nvSpPr>
          <p:spPr>
            <a:xfrm rot="10516693">
              <a:off x="-1673951" y="980502"/>
              <a:ext cx="10800000" cy="881386"/>
            </a:xfrm>
            <a:prstGeom prst="arc">
              <a:avLst>
                <a:gd name="adj1" fmla="val 10969537"/>
                <a:gd name="adj2" fmla="val 20806699"/>
              </a:avLst>
            </a:prstGeom>
            <a:ln>
              <a:solidFill>
                <a:schemeClr val="accent6">
                  <a:lumMod val="50000"/>
                </a:schemeClr>
              </a:solidFill>
              <a:headEnd type="triangle" w="lg" len="lg"/>
              <a:tailEnd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27430" y="1278527"/>
              <a:ext cx="8636322" cy="1907616"/>
              <a:chOff x="293166" y="2555954"/>
              <a:chExt cx="8636322" cy="1907616"/>
            </a:xfrm>
          </p:grpSpPr>
          <p:cxnSp>
            <p:nvCxnSpPr>
              <p:cNvPr id="6" name="Straight Arrow Connector 5"/>
              <p:cNvCxnSpPr/>
              <p:nvPr/>
            </p:nvCxnSpPr>
            <p:spPr>
              <a:xfrm>
                <a:off x="293166" y="3252751"/>
                <a:ext cx="8508807" cy="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/>
              <p:cNvSpPr/>
              <p:nvPr/>
            </p:nvSpPr>
            <p:spPr>
              <a:xfrm>
                <a:off x="418809" y="2711789"/>
                <a:ext cx="254998" cy="1081923"/>
              </a:xfrm>
              <a:prstGeom prst="rect">
                <a:avLst/>
              </a:prstGeom>
              <a:solidFill>
                <a:srgbClr val="3333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8342915" y="2711789"/>
                <a:ext cx="254998" cy="1081923"/>
              </a:xfrm>
              <a:prstGeom prst="rect">
                <a:avLst/>
              </a:prstGeom>
              <a:solidFill>
                <a:srgbClr val="CC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056319" y="2923169"/>
                <a:ext cx="1085595" cy="650666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000669" y="2555954"/>
                <a:ext cx="1480955" cy="650667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386956" y="2811487"/>
                <a:ext cx="258266" cy="223364"/>
              </a:xfrm>
              <a:prstGeom prst="rect">
                <a:avLst/>
              </a:prstGeom>
              <a:solidFill>
                <a:srgbClr val="6633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386956" y="3136820"/>
                <a:ext cx="254720" cy="69801"/>
              </a:xfrm>
              <a:prstGeom prst="rect">
                <a:avLst/>
              </a:prstGeom>
              <a:solidFill>
                <a:srgbClr val="6633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540960" y="2961738"/>
                <a:ext cx="258266" cy="244883"/>
              </a:xfrm>
              <a:prstGeom prst="rect">
                <a:avLst/>
              </a:prstGeom>
              <a:solidFill>
                <a:srgbClr val="6633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17415" y="3806879"/>
                <a:ext cx="6072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QF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132585" y="3778715"/>
                <a:ext cx="93144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Dump kickers</a:t>
                </a:r>
                <a:endParaRPr lang="en-GB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026911" y="3505652"/>
                <a:ext cx="139612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Septum protection (TCDS)</a:t>
                </a:r>
                <a:endParaRPr lang="en-GB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375416" y="3699786"/>
                <a:ext cx="84261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Dump septa</a:t>
                </a:r>
                <a:endParaRPr lang="en-GB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013029" y="3540240"/>
                <a:ext cx="191645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Quadrupole protection (TCDQ)</a:t>
                </a:r>
                <a:endParaRPr lang="en-GB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260435" y="3778715"/>
                <a:ext cx="6072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QD</a:t>
                </a: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422965" y="1026599"/>
            <a:ext cx="8113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LHC like layout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r>
              <a:rPr lang="en-GB" dirty="0"/>
              <a:t>Horizontal </a:t>
            </a:r>
            <a:r>
              <a:rPr lang="en-GB" dirty="0" smtClean="0"/>
              <a:t>kick (MKD), </a:t>
            </a:r>
            <a:r>
              <a:rPr lang="en-GB" dirty="0"/>
              <a:t>followed by a vertical deflection by the </a:t>
            </a:r>
            <a:r>
              <a:rPr lang="en-GB" dirty="0" smtClean="0"/>
              <a:t>septa (MSD)</a:t>
            </a:r>
          </a:p>
          <a:p>
            <a:r>
              <a:rPr lang="en-GB" dirty="0" smtClean="0"/>
              <a:t>Septum and quadrupole protection elements in case of asynchronous beam dumps  </a:t>
            </a:r>
            <a:r>
              <a:rPr lang="en-GB" dirty="0" smtClean="0">
                <a:solidFill>
                  <a:srgbClr val="FF0000"/>
                </a:solidFill>
              </a:rPr>
              <a:t>(See </a:t>
            </a: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dirty="0" smtClean="0">
                <a:solidFill>
                  <a:srgbClr val="FF0000"/>
                </a:solidFill>
              </a:rPr>
              <a:t>alk by B. Goddard)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1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390890" y="632328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49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98" y="106761"/>
            <a:ext cx="8010248" cy="386424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Septa </a:t>
            </a:r>
            <a:r>
              <a:rPr lang="en-GB" sz="3600" dirty="0"/>
              <a:t>baseline parameters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125538"/>
              </p:ext>
            </p:extLst>
          </p:nvPr>
        </p:nvGraphicFramePr>
        <p:xfrm>
          <a:off x="4992415" y="574262"/>
          <a:ext cx="4151585" cy="35766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21397"/>
                <a:gridCol w="1730188"/>
              </a:tblGrid>
              <a:tr h="617722">
                <a:tc>
                  <a:txBody>
                    <a:bodyPr/>
                    <a:lstStyle/>
                    <a:p>
                      <a:r>
                        <a:rPr lang="en-GB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FCC extraction</a:t>
                      </a:r>
                      <a:endParaRPr lang="en-GB" dirty="0"/>
                    </a:p>
                  </a:txBody>
                  <a:tcPr/>
                </a:tc>
              </a:tr>
              <a:tr h="47664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Available 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245 m</a:t>
                      </a:r>
                      <a:endParaRPr lang="en-GB" sz="1400" dirty="0"/>
                    </a:p>
                  </a:txBody>
                  <a:tcPr/>
                </a:tc>
              </a:tr>
              <a:tr h="46121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Deflection Angle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2.4 mrad</a:t>
                      </a:r>
                      <a:endParaRPr lang="en-GB" sz="1400" dirty="0"/>
                    </a:p>
                  </a:txBody>
                  <a:tcPr/>
                </a:tc>
              </a:tr>
              <a:tr h="48117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Average required field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T</a:t>
                      </a:r>
                      <a:endParaRPr lang="en-GB" sz="1400" dirty="0"/>
                    </a:p>
                  </a:txBody>
                  <a:tcPr/>
                </a:tc>
              </a:tr>
              <a:tr h="49788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Effective</a:t>
                      </a:r>
                      <a:r>
                        <a:rPr lang="en-GB" sz="1400" baseline="0" dirty="0" smtClean="0"/>
                        <a:t> s</a:t>
                      </a:r>
                      <a:r>
                        <a:rPr lang="en-GB" sz="1400" dirty="0" smtClean="0"/>
                        <a:t>eptum</a:t>
                      </a:r>
                      <a:r>
                        <a:rPr lang="en-GB" sz="1400" baseline="0" dirty="0" smtClean="0"/>
                        <a:t> thickness at entrance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25 mm</a:t>
                      </a:r>
                      <a:endParaRPr lang="en-GB" sz="1400" dirty="0"/>
                    </a:p>
                  </a:txBody>
                  <a:tcPr/>
                </a:tc>
              </a:tr>
              <a:tr h="48117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Filling factor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0.83</a:t>
                      </a:r>
                      <a:endParaRPr lang="en-GB" sz="1400" dirty="0"/>
                    </a:p>
                  </a:txBody>
                  <a:tcPr/>
                </a:tc>
              </a:tr>
              <a:tr h="481177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Leak field at circulating beam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</a:t>
                      </a:r>
                      <a:r>
                        <a:rPr lang="en-GB" sz="1400" baseline="30000" dirty="0" smtClean="0"/>
                        <a:t>-4</a:t>
                      </a:r>
                      <a:r>
                        <a:rPr lang="en-GB" sz="1400" baseline="0" dirty="0" smtClean="0"/>
                        <a:t> </a:t>
                      </a:r>
                      <a:endParaRPr lang="en-GB" sz="1400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47875" y="4277883"/>
            <a:ext cx="874638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Filling factor derived from </a:t>
            </a:r>
            <a:r>
              <a:rPr lang="en-GB" sz="1400" dirty="0" smtClean="0"/>
              <a:t>the effective magnetic length over the total physical length for the system (space reserved for vacuum flanges, pumping modules, beam instrumentation).</a:t>
            </a:r>
          </a:p>
          <a:p>
            <a:endParaRPr lang="en-GB" sz="1400" dirty="0"/>
          </a:p>
          <a:p>
            <a:r>
              <a:rPr lang="en-GB" sz="1400" dirty="0" smtClean="0"/>
              <a:t>Initially assumed filling </a:t>
            </a:r>
            <a:r>
              <a:rPr lang="en-GB" sz="1400" dirty="0"/>
              <a:t>factor </a:t>
            </a:r>
            <a:r>
              <a:rPr lang="en-GB" sz="1400" dirty="0" smtClean="0"/>
              <a:t>yields </a:t>
            </a:r>
            <a:r>
              <a:rPr lang="en-GB" sz="1400" dirty="0"/>
              <a:t>average magnet field </a:t>
            </a:r>
            <a:r>
              <a:rPr lang="en-GB" sz="1400" dirty="0" smtClean="0"/>
              <a:t>to 2 T</a:t>
            </a:r>
            <a:r>
              <a:rPr lang="en-GB" sz="1400" dirty="0"/>
              <a:t>.</a:t>
            </a:r>
          </a:p>
          <a:p>
            <a:endParaRPr lang="en-GB" sz="1400" dirty="0"/>
          </a:p>
          <a:p>
            <a:r>
              <a:rPr lang="en-GB" sz="1400" dirty="0"/>
              <a:t>Two stage septa </a:t>
            </a:r>
            <a:r>
              <a:rPr lang="en-GB" sz="1400" dirty="0" smtClean="0"/>
              <a:t>approach to reduce the length of the </a:t>
            </a:r>
            <a:r>
              <a:rPr lang="en-GB" sz="1400" dirty="0" smtClean="0"/>
              <a:t>insertion, the </a:t>
            </a:r>
            <a:r>
              <a:rPr lang="en-GB" sz="1400" dirty="0" smtClean="0"/>
              <a:t>number of magnet </a:t>
            </a:r>
            <a:r>
              <a:rPr lang="en-GB" sz="1400" dirty="0" smtClean="0"/>
              <a:t>units, </a:t>
            </a:r>
            <a:r>
              <a:rPr lang="en-GB" sz="1400" dirty="0" smtClean="0"/>
              <a:t>and the power consumption. </a:t>
            </a:r>
            <a:endParaRPr lang="en-GB" sz="1400" dirty="0"/>
          </a:p>
          <a:p>
            <a:endParaRPr lang="en-GB" dirty="0"/>
          </a:p>
        </p:txBody>
      </p:sp>
      <p:sp>
        <p:nvSpPr>
          <p:cNvPr id="9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lumMod val="20000"/>
                <a:lumOff val="8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79064" y="945534"/>
            <a:ext cx="4640914" cy="2880000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xfrm>
            <a:off x="7386148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978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Pursued septa layout</a:t>
            </a:r>
            <a:endParaRPr lang="en-GB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-1696072" y="2766601"/>
            <a:ext cx="10824759" cy="1828198"/>
            <a:chOff x="-1673951" y="980502"/>
            <a:chExt cx="11025488" cy="2482797"/>
          </a:xfrm>
        </p:grpSpPr>
        <p:sp>
          <p:nvSpPr>
            <p:cNvPr id="10" name="Arc 9"/>
            <p:cNvSpPr/>
            <p:nvPr/>
          </p:nvSpPr>
          <p:spPr>
            <a:xfrm rot="10516693">
              <a:off x="-1673951" y="980502"/>
              <a:ext cx="10800000" cy="881386"/>
            </a:xfrm>
            <a:prstGeom prst="arc">
              <a:avLst>
                <a:gd name="adj1" fmla="val 10969537"/>
                <a:gd name="adj2" fmla="val 20806699"/>
              </a:avLst>
            </a:prstGeom>
            <a:ln>
              <a:solidFill>
                <a:schemeClr val="accent6">
                  <a:lumMod val="50000"/>
                </a:schemeClr>
              </a:solidFill>
              <a:headEnd type="triangle" w="lg" len="lg"/>
              <a:tailEnd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27430" y="1200054"/>
              <a:ext cx="9124107" cy="2263245"/>
              <a:chOff x="293166" y="2477481"/>
              <a:chExt cx="9124107" cy="2263245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>
                <a:off x="293166" y="3252751"/>
                <a:ext cx="8960597" cy="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/>
              <p:cNvSpPr/>
              <p:nvPr/>
            </p:nvSpPr>
            <p:spPr>
              <a:xfrm>
                <a:off x="418809" y="2711789"/>
                <a:ext cx="254998" cy="1081923"/>
              </a:xfrm>
              <a:prstGeom prst="rect">
                <a:avLst/>
              </a:prstGeom>
              <a:solidFill>
                <a:srgbClr val="3333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8800844" y="2712762"/>
                <a:ext cx="254998" cy="1081923"/>
              </a:xfrm>
              <a:prstGeom prst="rect">
                <a:avLst/>
              </a:prstGeom>
              <a:solidFill>
                <a:srgbClr val="CC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338102" y="2923167"/>
                <a:ext cx="1085595" cy="650667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040784" y="2477481"/>
                <a:ext cx="852035" cy="77469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~1.8T</a:t>
                </a:r>
                <a:endParaRPr lang="en-GB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386956" y="2811487"/>
                <a:ext cx="258266" cy="223364"/>
              </a:xfrm>
              <a:prstGeom prst="rect">
                <a:avLst/>
              </a:prstGeom>
              <a:solidFill>
                <a:srgbClr val="6633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386956" y="3136820"/>
                <a:ext cx="254720" cy="69801"/>
              </a:xfrm>
              <a:prstGeom prst="rect">
                <a:avLst/>
              </a:prstGeom>
              <a:solidFill>
                <a:srgbClr val="6633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7894877" y="2811488"/>
                <a:ext cx="258266" cy="375030"/>
              </a:xfrm>
              <a:prstGeom prst="rect">
                <a:avLst/>
              </a:prstGeom>
              <a:solidFill>
                <a:srgbClr val="6633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17415" y="3806879"/>
                <a:ext cx="607274" cy="597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QF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379962" y="3794685"/>
                <a:ext cx="1001873" cy="877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Dump Kickers</a:t>
                </a:r>
                <a:endParaRPr lang="en-GB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961221" y="3586179"/>
                <a:ext cx="1624485" cy="877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Septum protection</a:t>
                </a:r>
                <a:endParaRPr lang="en-GB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717562" y="3842699"/>
                <a:ext cx="842617" cy="877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Dump septa</a:t>
                </a:r>
                <a:endParaRPr lang="en-GB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312664" y="3862972"/>
                <a:ext cx="1450716" cy="877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Quadrupole protection</a:t>
                </a:r>
                <a:endParaRPr lang="en-GB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694411" y="3806883"/>
                <a:ext cx="722862" cy="597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QD</a:t>
                </a:r>
              </a:p>
            </p:txBody>
          </p:sp>
        </p:grpSp>
      </p:grpSp>
      <p:sp>
        <p:nvSpPr>
          <p:cNvPr id="26" name="Rectangle 25"/>
          <p:cNvSpPr/>
          <p:nvPr/>
        </p:nvSpPr>
        <p:spPr>
          <a:xfrm>
            <a:off x="5967742" y="2928266"/>
            <a:ext cx="1020325" cy="551381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3-4T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2369962" y="2183949"/>
            <a:ext cx="2471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Iron-dominated septa</a:t>
            </a:r>
            <a:endParaRPr lang="en-GB" dirty="0"/>
          </a:p>
        </p:txBody>
      </p:sp>
      <p:cxnSp>
        <p:nvCxnSpPr>
          <p:cNvPr id="29" name="Straight Arrow Connector 28"/>
          <p:cNvCxnSpPr>
            <a:stCxn id="27" idx="2"/>
            <a:endCxn id="16" idx="0"/>
          </p:cNvCxnSpPr>
          <p:nvPr/>
        </p:nvCxnSpPr>
        <p:spPr>
          <a:xfrm>
            <a:off x="3605616" y="2553281"/>
            <a:ext cx="1644522" cy="3749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650695" y="1942950"/>
            <a:ext cx="272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Superconducting septa</a:t>
            </a:r>
            <a:endParaRPr lang="en-GB" dirty="0"/>
          </a:p>
        </p:txBody>
      </p:sp>
      <p:cxnSp>
        <p:nvCxnSpPr>
          <p:cNvPr id="32" name="Straight Arrow Connector 31"/>
          <p:cNvCxnSpPr>
            <a:stCxn id="30" idx="2"/>
            <a:endCxn id="26" idx="0"/>
          </p:cNvCxnSpPr>
          <p:nvPr/>
        </p:nvCxnSpPr>
        <p:spPr>
          <a:xfrm flipH="1">
            <a:off x="6477905" y="2312282"/>
            <a:ext cx="536018" cy="61598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459245" y="1537618"/>
            <a:ext cx="2292741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Poster presentation A. Sanz ULL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43958" y="1177101"/>
            <a:ext cx="2726456" cy="369332"/>
          </a:xfrm>
          <a:prstGeom prst="rect">
            <a:avLst/>
          </a:prstGeom>
          <a:solidFill>
            <a:srgbClr val="FF00FF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Presentation D. Barna</a:t>
            </a:r>
          </a:p>
        </p:txBody>
      </p:sp>
      <p:sp>
        <p:nvSpPr>
          <p:cNvPr id="31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4"/>
          </p:nvPr>
        </p:nvSpPr>
        <p:spPr>
          <a:xfrm>
            <a:off x="7383296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4831876" y="3810152"/>
            <a:ext cx="2156191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484263" y="3498709"/>
            <a:ext cx="827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245 m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5743958" y="1642096"/>
            <a:ext cx="27264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Presentation </a:t>
            </a:r>
            <a:r>
              <a:rPr lang="en-GB" dirty="0" smtClean="0"/>
              <a:t>E. Fischer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063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3" y="5412063"/>
            <a:ext cx="1165685" cy="4908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7699" y="120829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First stage septum magnet topologies considered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3807" y="5457414"/>
            <a:ext cx="1919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bg2"/>
                </a:solidFill>
              </a:rPr>
              <a:t>Beam dump septum concepts</a:t>
            </a:r>
          </a:p>
          <a:p>
            <a:r>
              <a:rPr lang="en-GB" sz="1000" dirty="0">
                <a:solidFill>
                  <a:schemeClr val="bg2"/>
                </a:solidFill>
              </a:rPr>
              <a:t>M. Atanasov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387786"/>
              </p:ext>
            </p:extLst>
          </p:nvPr>
        </p:nvGraphicFramePr>
        <p:xfrm>
          <a:off x="-3" y="709957"/>
          <a:ext cx="9144000" cy="544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603076"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carrying septum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Eddy current</a:t>
                      </a:r>
                      <a:r>
                        <a:rPr lang="en-GB" baseline="0" dirty="0" smtClean="0"/>
                        <a:t> septum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Massless septum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Lambertson</a:t>
                      </a:r>
                      <a:r>
                        <a:rPr lang="en-GB" baseline="0" dirty="0" smtClean="0"/>
                        <a:t> septum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359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1108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+ Thin</a:t>
                      </a:r>
                      <a:r>
                        <a:rPr lang="en-GB" sz="1600" baseline="0" dirty="0" smtClean="0"/>
                        <a:t> apparent septum thickness</a:t>
                      </a:r>
                    </a:p>
                    <a:p>
                      <a:endParaRPr lang="en-GB" sz="1600" baseline="0" dirty="0" smtClean="0"/>
                    </a:p>
                    <a:p>
                      <a:r>
                        <a:rPr lang="en-GB" sz="1600" baseline="0" dirty="0" smtClean="0"/>
                        <a:t>- Power dissipation and cooling issues for DC operation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+ Thin</a:t>
                      </a:r>
                      <a:r>
                        <a:rPr lang="en-GB" sz="1600" baseline="0" dirty="0" smtClean="0"/>
                        <a:t> apparent septum thickness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aseline="0" dirty="0" smtClean="0"/>
                    </a:p>
                    <a:p>
                      <a:r>
                        <a:rPr lang="en-GB" sz="1600" dirty="0" smtClean="0"/>
                        <a:t>- Incompatible with DC operation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+ No active parts in the path of the beam</a:t>
                      </a:r>
                    </a:p>
                    <a:p>
                      <a:endParaRPr lang="en-GB" sz="160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dirty="0" smtClean="0"/>
                        <a:t>- Thick apparent septum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baseline="0" dirty="0" smtClean="0"/>
                        <a:t>- Gradient rather than a cut-off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+ Robust design</a:t>
                      </a:r>
                    </a:p>
                    <a:p>
                      <a:endParaRPr lang="en-GB" sz="160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dirty="0" smtClean="0"/>
                        <a:t>-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Two-plane beam</a:t>
                      </a:r>
                      <a:r>
                        <a:rPr lang="en-GB" sz="1600" baseline="0" dirty="0" smtClean="0"/>
                        <a:t> transfer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baseline="0" dirty="0" smtClean="0"/>
                        <a:t>- Shielding of circulating beam challenging for high B</a:t>
                      </a:r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128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Iron dominated, hence 2­ T</a:t>
                      </a:r>
                      <a:r>
                        <a:rPr lang="en-GB" baseline="0" dirty="0" smtClean="0"/>
                        <a:t> maximum field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1" y="1643176"/>
            <a:ext cx="2231329" cy="21581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4089" y="1643176"/>
            <a:ext cx="2267909" cy="21581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4764404" y="2002870"/>
            <a:ext cx="1932599" cy="143878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4226" y="1638019"/>
            <a:ext cx="2339773" cy="2160000"/>
          </a:xfrm>
          <a:prstGeom prst="rect">
            <a:avLst/>
          </a:prstGeom>
        </p:spPr>
      </p:pic>
      <p:sp>
        <p:nvSpPr>
          <p:cNvPr id="17" name="Line 45"/>
          <p:cNvSpPr>
            <a:spLocks noChangeShapeType="1"/>
          </p:cNvSpPr>
          <p:nvPr/>
        </p:nvSpPr>
        <p:spPr bwMode="auto">
          <a:xfrm>
            <a:off x="5627156" y="1736169"/>
            <a:ext cx="107950" cy="26670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Text Box 25"/>
          <p:cNvSpPr txBox="1">
            <a:spLocks noChangeArrowheads="1"/>
          </p:cNvSpPr>
          <p:nvPr/>
        </p:nvSpPr>
        <p:spPr bwMode="auto">
          <a:xfrm>
            <a:off x="5314723" y="1530459"/>
            <a:ext cx="47480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en-US" sz="1000" kern="0" dirty="0" err="1">
                <a:solidFill>
                  <a:srgbClr val="000000"/>
                </a:solidFill>
              </a:rPr>
              <a:t>Yoke</a:t>
            </a:r>
            <a:endParaRPr lang="en-US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4748011" y="1636373"/>
            <a:ext cx="68961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en-US" sz="1000" kern="0" dirty="0">
                <a:solidFill>
                  <a:srgbClr val="000000"/>
                </a:solidFill>
              </a:rPr>
              <a:t>Main </a:t>
            </a:r>
            <a:r>
              <a:rPr lang="fr-CH" altLang="en-US" sz="1000" kern="0" dirty="0" err="1">
                <a:solidFill>
                  <a:srgbClr val="000000"/>
                </a:solidFill>
              </a:rPr>
              <a:t>coil</a:t>
            </a:r>
            <a:endParaRPr lang="en-US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21" name="Line 47"/>
          <p:cNvSpPr>
            <a:spLocks noChangeShapeType="1"/>
          </p:cNvSpPr>
          <p:nvPr/>
        </p:nvSpPr>
        <p:spPr bwMode="auto">
          <a:xfrm>
            <a:off x="5194331" y="1895974"/>
            <a:ext cx="1036838" cy="547756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Line 47"/>
          <p:cNvSpPr>
            <a:spLocks noChangeShapeType="1"/>
          </p:cNvSpPr>
          <p:nvPr/>
        </p:nvSpPr>
        <p:spPr bwMode="auto">
          <a:xfrm>
            <a:off x="5194332" y="1882593"/>
            <a:ext cx="148347" cy="65399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5627157" y="1315299"/>
            <a:ext cx="123463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en-US" sz="1000" kern="0" dirty="0">
                <a:solidFill>
                  <a:srgbClr val="000000"/>
                </a:solidFill>
              </a:rPr>
              <a:t>Compensation </a:t>
            </a:r>
            <a:r>
              <a:rPr lang="fr-CH" altLang="en-US" sz="1000" kern="0" dirty="0" err="1">
                <a:solidFill>
                  <a:srgbClr val="000000"/>
                </a:solidFill>
              </a:rPr>
              <a:t>coil</a:t>
            </a:r>
            <a:endParaRPr lang="en-US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24" name="Line 47"/>
          <p:cNvSpPr>
            <a:spLocks noChangeShapeType="1"/>
          </p:cNvSpPr>
          <p:nvPr/>
        </p:nvSpPr>
        <p:spPr bwMode="auto">
          <a:xfrm flipH="1">
            <a:off x="6310307" y="1516096"/>
            <a:ext cx="130302" cy="675446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Line 47"/>
          <p:cNvSpPr>
            <a:spLocks noChangeShapeType="1"/>
          </p:cNvSpPr>
          <p:nvPr/>
        </p:nvSpPr>
        <p:spPr bwMode="auto">
          <a:xfrm>
            <a:off x="6440609" y="1530458"/>
            <a:ext cx="79139" cy="661084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Line 44"/>
          <p:cNvSpPr>
            <a:spLocks noChangeShapeType="1"/>
          </p:cNvSpPr>
          <p:nvPr/>
        </p:nvSpPr>
        <p:spPr bwMode="auto">
          <a:xfrm flipV="1">
            <a:off x="6301059" y="2735714"/>
            <a:ext cx="148798" cy="9425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5777099" y="3620949"/>
            <a:ext cx="101341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en-US" sz="1000" kern="0" dirty="0">
                <a:solidFill>
                  <a:srgbClr val="000000"/>
                </a:solidFill>
              </a:rPr>
              <a:t>Septum </a:t>
            </a:r>
            <a:r>
              <a:rPr lang="fr-CH" altLang="en-US" sz="1000" kern="0" dirty="0" err="1">
                <a:solidFill>
                  <a:srgbClr val="000000"/>
                </a:solidFill>
              </a:rPr>
              <a:t>region</a:t>
            </a:r>
            <a:endParaRPr lang="en-US" altLang="en-US" sz="1000" kern="0" dirty="0">
              <a:solidFill>
                <a:srgbClr val="000000"/>
              </a:solidFill>
            </a:endParaRPr>
          </a:p>
        </p:txBody>
      </p:sp>
      <p:sp>
        <p:nvSpPr>
          <p:cNvPr id="28" name="Line 44"/>
          <p:cNvSpPr>
            <a:spLocks noChangeShapeType="1"/>
          </p:cNvSpPr>
          <p:nvPr/>
        </p:nvSpPr>
        <p:spPr bwMode="auto">
          <a:xfrm flipV="1">
            <a:off x="5669300" y="2686623"/>
            <a:ext cx="34014" cy="861920"/>
          </a:xfrm>
          <a:prstGeom prst="line">
            <a:avLst/>
          </a:prstGeom>
          <a:noFill/>
          <a:ln w="9525">
            <a:solidFill>
              <a:schemeClr val="accent6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5438824" y="3527272"/>
            <a:ext cx="4251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altLang="en-US" sz="1000" kern="0" dirty="0">
                <a:solidFill>
                  <a:srgbClr val="000000"/>
                </a:solidFill>
              </a:rPr>
              <a:t>Gap</a:t>
            </a:r>
            <a:endParaRPr lang="en-US" altLang="en-US" sz="1000" kern="0" dirty="0">
              <a:solidFill>
                <a:srgbClr val="00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64403" y="3514403"/>
            <a:ext cx="538794" cy="43402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70414" y="3497508"/>
            <a:ext cx="538794" cy="434029"/>
          </a:xfrm>
          <a:prstGeom prst="rect">
            <a:avLst/>
          </a:prstGeom>
        </p:spPr>
      </p:pic>
      <p:sp>
        <p:nvSpPr>
          <p:cNvPr id="30" name="Date Placeholder 2"/>
          <p:cNvSpPr txBox="1">
            <a:spLocks/>
          </p:cNvSpPr>
          <p:nvPr/>
        </p:nvSpPr>
        <p:spPr>
          <a:xfrm>
            <a:off x="3985667" y="6483352"/>
            <a:ext cx="1117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13/04/2016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72" y="6266381"/>
            <a:ext cx="1165685" cy="49081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673806" y="6311733"/>
            <a:ext cx="24881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Septa topologies for FCC beam dump</a:t>
            </a:r>
          </a:p>
          <a:p>
            <a:r>
              <a:rPr lang="en-GB" sz="1000" dirty="0" smtClean="0">
                <a:solidFill>
                  <a:schemeClr val="bg2"/>
                </a:solidFill>
              </a:rPr>
              <a:t>M. Atanasov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86148" y="63292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79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3602</TotalTime>
  <Words>1267</Words>
  <Application>Microsoft Office PowerPoint</Application>
  <PresentationFormat>On-screen Show (4:3)</PresentationFormat>
  <Paragraphs>292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Helvetica</vt:lpstr>
      <vt:lpstr>Myriad Pro</vt:lpstr>
      <vt:lpstr>Myriad Pro Semibold</vt:lpstr>
      <vt:lpstr>ヒラギノ角ゴ ProN W3</vt:lpstr>
      <vt:lpstr>CERNCorporate4-3</vt:lpstr>
      <vt:lpstr>PowerPoint Presentation</vt:lpstr>
      <vt:lpstr>Septa requirements and suitable septa topologies for FCC </vt:lpstr>
      <vt:lpstr>PowerPoint Presentation</vt:lpstr>
      <vt:lpstr>PowerPoint Presentation</vt:lpstr>
      <vt:lpstr>PowerPoint Presentation</vt:lpstr>
      <vt:lpstr>PowerPoint Presentation</vt:lpstr>
      <vt:lpstr>Septa baseline parameters</vt:lpstr>
      <vt:lpstr>Pursued septa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FCC extraction protection needs</vt:lpstr>
      <vt:lpstr>Summary</vt:lpstr>
      <vt:lpstr>References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Miroslav Georgiev Atanasov</dc:creator>
  <cp:lastModifiedBy>Miroslav Georgiev Atanasov</cp:lastModifiedBy>
  <cp:revision>57</cp:revision>
  <dcterms:created xsi:type="dcterms:W3CDTF">2016-04-07T07:32:48Z</dcterms:created>
  <dcterms:modified xsi:type="dcterms:W3CDTF">2016-04-12T13:07:55Z</dcterms:modified>
</cp:coreProperties>
</file>