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bookmarkIdSeed="2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963" r:id="rId2"/>
    <p:sldId id="983" r:id="rId3"/>
    <p:sldId id="982" r:id="rId4"/>
    <p:sldId id="984" r:id="rId5"/>
    <p:sldId id="985" r:id="rId6"/>
    <p:sldId id="964" r:id="rId7"/>
    <p:sldId id="974" r:id="rId8"/>
    <p:sldId id="986" r:id="rId9"/>
    <p:sldId id="977" r:id="rId10"/>
    <p:sldId id="988" r:id="rId11"/>
    <p:sldId id="987" r:id="rId12"/>
    <p:sldId id="947" r:id="rId13"/>
    <p:sldId id="978" r:id="rId14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FFFF"/>
    <a:srgbClr val="EAEAEA"/>
    <a:srgbClr val="4D4D4D"/>
    <a:srgbClr val="DDDDDD"/>
    <a:srgbClr val="777777"/>
    <a:srgbClr val="969696"/>
    <a:srgbClr val="BFEBED"/>
    <a:srgbClr val="C0C0C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481" autoAdjust="0"/>
    <p:restoredTop sz="87462" autoAdjust="0"/>
  </p:normalViewPr>
  <p:slideViewPr>
    <p:cSldViewPr snapToGrid="0">
      <p:cViewPr varScale="1">
        <p:scale>
          <a:sx n="81" d="100"/>
          <a:sy n="81" d="100"/>
        </p:scale>
        <p:origin x="220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93" d="100"/>
          <a:sy n="93" d="100"/>
        </p:scale>
        <p:origin x="3726" y="90"/>
      </p:cViewPr>
      <p:guideLst/>
    </p:cSldViewPr>
  </p:notesViewPr>
  <p:gridSpacing cx="360000" cy="36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5" tIns="45988" rIns="91975" bIns="45988" numCol="1" anchor="t" anchorCtr="0" compatLnSpc="1">
            <a:prstTxWarp prst="textNoShape">
              <a:avLst/>
            </a:prstTxWarp>
          </a:bodyPr>
          <a:lstStyle>
            <a:lvl1pPr algn="l" defTabSz="918788" eaLnBrk="0" hangingPunct="0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5" tIns="45988" rIns="91975" bIns="45988" numCol="1" anchor="t" anchorCtr="0" compatLnSpc="1">
            <a:prstTxWarp prst="textNoShape">
              <a:avLst/>
            </a:prstTxWarp>
          </a:bodyPr>
          <a:lstStyle>
            <a:lvl1pPr algn="r" defTabSz="918788" eaLnBrk="0" hangingPunct="0">
              <a:defRPr sz="1200" b="0"/>
            </a:lvl1pPr>
          </a:lstStyle>
          <a:p>
            <a:pPr>
              <a:defRPr/>
            </a:pPr>
            <a:r>
              <a:rPr lang="en-US"/>
              <a:t>20/03/2000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5" tIns="45988" rIns="91975" bIns="45988" numCol="1" anchor="b" anchorCtr="0" compatLnSpc="1">
            <a:prstTxWarp prst="textNoShape">
              <a:avLst/>
            </a:prstTxWarp>
          </a:bodyPr>
          <a:lstStyle>
            <a:lvl1pPr algn="l" defTabSz="918788" eaLnBrk="0" hangingPunct="0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5" tIns="45988" rIns="91975" bIns="45988" numCol="1" anchor="b" anchorCtr="0" compatLnSpc="1">
            <a:prstTxWarp prst="textNoShape">
              <a:avLst/>
            </a:prstTxWarp>
          </a:bodyPr>
          <a:lstStyle>
            <a:lvl1pPr algn="r" defTabSz="918788" eaLnBrk="0" hangingPunct="0">
              <a:defRPr sz="1200" b="0"/>
            </a:lvl1pPr>
          </a:lstStyle>
          <a:p>
            <a:pPr>
              <a:defRPr/>
            </a:pPr>
            <a:fld id="{91D64948-BF6C-4D11-9648-969BBB70F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202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5" tIns="45988" rIns="91975" bIns="45988" numCol="1" anchor="t" anchorCtr="0" compatLnSpc="1">
            <a:prstTxWarp prst="textNoShape">
              <a:avLst/>
            </a:prstTxWarp>
          </a:bodyPr>
          <a:lstStyle>
            <a:lvl1pPr algn="l" defTabSz="918788" eaLnBrk="0" hangingPunct="0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5" tIns="45988" rIns="91975" bIns="45988" numCol="1" anchor="t" anchorCtr="0" compatLnSpc="1">
            <a:prstTxWarp prst="textNoShape">
              <a:avLst/>
            </a:prstTxWarp>
          </a:bodyPr>
          <a:lstStyle>
            <a:lvl1pPr algn="r" defTabSz="918788" eaLnBrk="0" hangingPunct="0">
              <a:defRPr sz="1200" b="0"/>
            </a:lvl1pPr>
          </a:lstStyle>
          <a:p>
            <a:pPr>
              <a:defRPr/>
            </a:pPr>
            <a:r>
              <a:rPr lang="en-US"/>
              <a:t>20/03/2000</a:t>
            </a:r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2950"/>
            <a:ext cx="4962525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824" y="4715467"/>
            <a:ext cx="4986030" cy="4469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5" tIns="45988" rIns="91975" bIns="459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5" tIns="45988" rIns="91975" bIns="45988" numCol="1" anchor="b" anchorCtr="0" compatLnSpc="1">
            <a:prstTxWarp prst="textNoShape">
              <a:avLst/>
            </a:prstTxWarp>
          </a:bodyPr>
          <a:lstStyle>
            <a:lvl1pPr algn="l" defTabSz="918788" eaLnBrk="0" hangingPunct="0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5" tIns="45988" rIns="91975" bIns="45988" numCol="1" anchor="b" anchorCtr="0" compatLnSpc="1">
            <a:prstTxWarp prst="textNoShape">
              <a:avLst/>
            </a:prstTxWarp>
          </a:bodyPr>
          <a:lstStyle>
            <a:lvl1pPr algn="r" defTabSz="918788" eaLnBrk="0" hangingPunct="0">
              <a:defRPr sz="1200" b="0"/>
            </a:lvl1pPr>
          </a:lstStyle>
          <a:p>
            <a:pPr>
              <a:defRPr/>
            </a:pPr>
            <a:fld id="{19BBAFCB-47AB-4F17-A8D2-1254CDE7C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87258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7728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28156782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593933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26894912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1711609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2458158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546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4568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24557758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16117007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26893208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0" i="0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9588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782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59625" y="6529800"/>
            <a:ext cx="432000" cy="252000"/>
          </a:xfrm>
          <a:prstGeom prst="rect">
            <a:avLst/>
          </a:prstGeom>
          <a:ln/>
        </p:spPr>
        <p:txBody>
          <a:bodyPr/>
          <a:lstStyle>
            <a:lvl1pPr algn="ctr">
              <a:defRPr sz="1400" i="0">
                <a:solidFill>
                  <a:srgbClr val="C0C0C0"/>
                </a:solidFill>
                <a:latin typeface="Calibri Light" panose="020F0302020204030204" pitchFamily="34" charset="0"/>
              </a:defRPr>
            </a:lvl1pPr>
          </a:lstStyle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48264" y="6381328"/>
            <a:ext cx="1905000" cy="3333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56237-DB4A-4DAD-B516-6786BA5B760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Slide Number Placeholder 6"/>
          <p:cNvSpPr txBox="1">
            <a:spLocks noChangeArrowheads="1"/>
          </p:cNvSpPr>
          <p:nvPr userDrawn="1"/>
        </p:nvSpPr>
        <p:spPr>
          <a:xfrm>
            <a:off x="-26511" y="6529800"/>
            <a:ext cx="1080000" cy="252000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b="1" i="0" kern="1200">
                <a:solidFill>
                  <a:srgbClr val="C0C0C0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i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13 Apr.</a:t>
            </a:r>
            <a:r>
              <a:rPr lang="en-US" baseline="0" dirty="0" smtClean="0"/>
              <a:t> 2016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577850" y="3436417"/>
            <a:ext cx="7988300" cy="928687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b="1" dirty="0" smtClean="0">
                <a:solidFill>
                  <a:srgbClr val="0033CC"/>
                </a:solidFill>
                <a:latin typeface="Calibri Light" panose="020F0302020204030204" pitchFamily="34" charset="0"/>
              </a:rPr>
              <a:t/>
            </a:r>
            <a:br>
              <a:rPr lang="en-US" b="1" dirty="0" smtClean="0">
                <a:solidFill>
                  <a:srgbClr val="0033CC"/>
                </a:solidFill>
                <a:latin typeface="Calibri Light" panose="020F0302020204030204" pitchFamily="34" charset="0"/>
              </a:rPr>
            </a:br>
            <a:r>
              <a:rPr lang="en-US" dirty="0" smtClean="0">
                <a:solidFill>
                  <a:srgbClr val="0033CC"/>
                </a:solidFill>
                <a:latin typeface="Calibri" panose="020F0502020204030204" pitchFamily="34" charset="0"/>
              </a:rPr>
              <a:t>Faster ramping of LHC                               as FCC-</a:t>
            </a:r>
            <a:r>
              <a:rPr lang="en-US" dirty="0" err="1" smtClean="0">
                <a:solidFill>
                  <a:srgbClr val="0033CC"/>
                </a:solidFill>
                <a:latin typeface="Calibri" panose="020F0502020204030204" pitchFamily="34" charset="0"/>
              </a:rPr>
              <a:t>hh</a:t>
            </a:r>
            <a:r>
              <a:rPr lang="en-US" dirty="0" smtClean="0">
                <a:solidFill>
                  <a:srgbClr val="0033CC"/>
                </a:solidFill>
                <a:latin typeface="Calibri" panose="020F0502020204030204" pitchFamily="34" charset="0"/>
              </a:rPr>
              <a:t> injector</a:t>
            </a:r>
            <a:br>
              <a:rPr lang="en-US" dirty="0" smtClean="0">
                <a:solidFill>
                  <a:srgbClr val="0033CC"/>
                </a:solidFill>
                <a:latin typeface="Calibri" panose="020F0502020204030204" pitchFamily="34" charset="0"/>
              </a:rPr>
            </a:br>
            <a:r>
              <a:rPr lang="en-US" sz="2200" dirty="0" smtClean="0">
                <a:solidFill>
                  <a:srgbClr val="0033CC"/>
                </a:solidFill>
                <a:latin typeface="Calibri" panose="020F0502020204030204" pitchFamily="34" charset="0"/>
              </a:rPr>
              <a:t/>
            </a:r>
            <a:br>
              <a:rPr lang="en-US" sz="2200" dirty="0" smtClean="0">
                <a:solidFill>
                  <a:srgbClr val="0033CC"/>
                </a:solidFill>
                <a:latin typeface="Calibri" panose="020F0502020204030204" pitchFamily="34" charset="0"/>
              </a:rPr>
            </a:br>
            <a:r>
              <a:rPr lang="en-US" sz="3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Attilio Milanese</a:t>
            </a:r>
            <a:br>
              <a:rPr lang="en-US" sz="3000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</a:rPr>
              <a:t/>
            </a:r>
            <a:b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</a:rPr>
              <a:t/>
            </a:r>
            <a:br>
              <a:rPr lang="en-US" sz="3200" dirty="0" smtClean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en-US" sz="2200" dirty="0" smtClean="0">
                <a:solidFill>
                  <a:srgbClr val="0033CC"/>
                </a:solidFill>
                <a:latin typeface="Calibri" panose="020F0502020204030204" pitchFamily="34" charset="0"/>
              </a:rPr>
              <a:t/>
            </a:r>
            <a:br>
              <a:rPr lang="en-US" sz="2200" dirty="0" smtClean="0">
                <a:solidFill>
                  <a:srgbClr val="0033CC"/>
                </a:solidFill>
                <a:latin typeface="Calibri" panose="020F0502020204030204" pitchFamily="34" charset="0"/>
              </a:rPr>
            </a:br>
            <a:r>
              <a:rPr lang="it-IT" sz="22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B</a:t>
            </a:r>
            <a:r>
              <a:rPr lang="it-IT" sz="2200" dirty="0">
                <a:solidFill>
                  <a:srgbClr val="0033CC"/>
                </a:solidFill>
                <a:latin typeface="Calibri" panose="020F0502020204030204" pitchFamily="34" charset="0"/>
              </a:rPr>
              <a:t>. Goddard, M. Solfaroli </a:t>
            </a:r>
            <a:r>
              <a:rPr lang="it-IT" sz="22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Camillocci</a:t>
            </a:r>
            <a:br>
              <a:rPr lang="it-IT" sz="2200" dirty="0" smtClean="0">
                <a:solidFill>
                  <a:srgbClr val="0033CC"/>
                </a:solidFill>
                <a:latin typeface="Calibri" panose="020F0502020204030204" pitchFamily="34" charset="0"/>
              </a:rPr>
            </a:br>
            <a:r>
              <a:rPr lang="it-IT" sz="2200" dirty="0" smtClean="0">
                <a:solidFill>
                  <a:srgbClr val="0033CC"/>
                </a:solidFill>
                <a:latin typeface="Calibri" panose="020F0502020204030204" pitchFamily="34" charset="0"/>
              </a:rPr>
              <a:t/>
            </a:r>
            <a:br>
              <a:rPr lang="it-IT" sz="2200" dirty="0" smtClean="0">
                <a:solidFill>
                  <a:srgbClr val="0033CC"/>
                </a:solidFill>
                <a:latin typeface="Calibri" panose="020F0502020204030204" pitchFamily="34" charset="0"/>
              </a:rPr>
            </a:br>
            <a:r>
              <a:rPr lang="en-GB" sz="22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W</a:t>
            </a:r>
            <a:r>
              <a:rPr lang="en-GB" sz="2200" dirty="0">
                <a:solidFill>
                  <a:srgbClr val="0033CC"/>
                </a:solidFill>
                <a:latin typeface="Calibri" panose="020F0502020204030204" pitchFamily="34" charset="0"/>
              </a:rPr>
              <a:t>. Bartmann, L. Bottura, W. Herr, M. Lamont, M. Modena, </a:t>
            </a:r>
            <a:r>
              <a:rPr lang="en-GB" sz="2200" dirty="0" smtClean="0">
                <a:solidFill>
                  <a:srgbClr val="0033CC"/>
                </a:solidFill>
                <a:latin typeface="Calibri" panose="020F0502020204030204" pitchFamily="34" charset="0"/>
              </a:rPr>
              <a:t>                     E</a:t>
            </a:r>
            <a:r>
              <a:rPr lang="en-GB" sz="2200" dirty="0">
                <a:solidFill>
                  <a:srgbClr val="0033CC"/>
                </a:solidFill>
                <a:latin typeface="Calibri" panose="020F0502020204030204" pitchFamily="34" charset="0"/>
              </a:rPr>
              <a:t>. </a:t>
            </a:r>
            <a:r>
              <a:rPr lang="en-GB" sz="2200" dirty="0" err="1">
                <a:solidFill>
                  <a:srgbClr val="0033CC"/>
                </a:solidFill>
                <a:latin typeface="Calibri" panose="020F0502020204030204" pitchFamily="34" charset="0"/>
              </a:rPr>
              <a:t>Todesco</a:t>
            </a:r>
            <a:r>
              <a:rPr lang="en-GB" sz="2200" dirty="0">
                <a:solidFill>
                  <a:srgbClr val="0033CC"/>
                </a:solidFill>
                <a:latin typeface="Calibri" panose="020F0502020204030204" pitchFamily="34" charset="0"/>
              </a:rPr>
              <a:t>, D. Tommasini, A. Verweij and L. Walckiers </a:t>
            </a:r>
            <a:r>
              <a:rPr lang="en-US" sz="2200" dirty="0" smtClean="0">
                <a:solidFill>
                  <a:srgbClr val="969696"/>
                </a:solidFill>
                <a:latin typeface="Calibri" panose="020F0502020204030204" pitchFamily="34" charset="0"/>
              </a:rPr>
              <a:t/>
            </a:r>
            <a:br>
              <a:rPr lang="en-US" sz="2200" dirty="0" smtClean="0">
                <a:solidFill>
                  <a:srgbClr val="969696"/>
                </a:solidFill>
                <a:latin typeface="Calibri" panose="020F0502020204030204" pitchFamily="34" charset="0"/>
              </a:rPr>
            </a:br>
            <a:r>
              <a:rPr lang="en-US" sz="2200" dirty="0" smtClean="0">
                <a:solidFill>
                  <a:srgbClr val="969696"/>
                </a:solidFill>
                <a:latin typeface="Calibri" panose="020F0502020204030204" pitchFamily="34" charset="0"/>
              </a:rPr>
              <a:t> </a:t>
            </a:r>
            <a:br>
              <a:rPr lang="en-US" sz="2200" dirty="0" smtClean="0">
                <a:solidFill>
                  <a:srgbClr val="969696"/>
                </a:solidFill>
                <a:latin typeface="Calibri" panose="020F0502020204030204" pitchFamily="34" charset="0"/>
              </a:rPr>
            </a:br>
            <a:r>
              <a:rPr lang="en-US" sz="2200" dirty="0" smtClean="0">
                <a:solidFill>
                  <a:srgbClr val="969696"/>
                </a:solidFill>
                <a:latin typeface="Calibri" panose="020F0502020204030204" pitchFamily="34" charset="0"/>
              </a:rPr>
              <a:t>13 Apr. 2016</a:t>
            </a:r>
            <a:r>
              <a:rPr lang="en-US" sz="2200" dirty="0" smtClean="0">
                <a:solidFill>
                  <a:srgbClr val="0033CC"/>
                </a:solidFill>
                <a:latin typeface="Calibri" panose="020F0502020204030204" pitchFamily="34" charset="0"/>
              </a:rPr>
              <a:t/>
            </a:r>
            <a:br>
              <a:rPr lang="en-US" sz="2200" dirty="0" smtClean="0">
                <a:solidFill>
                  <a:srgbClr val="0033CC"/>
                </a:solidFill>
                <a:latin typeface="Calibri" panose="020F0502020204030204" pitchFamily="34" charset="0"/>
              </a:rPr>
            </a:b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</a:b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rPr>
            </a:br>
            <a:endParaRPr lang="en-US" sz="2000" dirty="0" smtClean="0">
              <a:solidFill>
                <a:srgbClr val="0033CC"/>
              </a:solidFill>
              <a:latin typeface="Calibri" panose="020F0502020204030204" pitchFamily="34" charset="0"/>
            </a:endParaRPr>
          </a:p>
        </p:txBody>
      </p:sp>
      <p:sp>
        <p:nvSpPr>
          <p:cNvPr id="3" name="AutoShape 3"/>
          <p:cNvSpPr>
            <a:spLocks noChangeAspect="1" noChangeArrowheads="1" noTextEdit="1"/>
          </p:cNvSpPr>
          <p:nvPr/>
        </p:nvSpPr>
        <p:spPr bwMode="auto">
          <a:xfrm>
            <a:off x="5967710" y="1648803"/>
            <a:ext cx="2224087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7175797" y="2226653"/>
            <a:ext cx="141287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8133060" y="2233003"/>
            <a:ext cx="141287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17"/>
          <p:cNvSpPr>
            <a:spLocks noChangeArrowheads="1"/>
          </p:cNvSpPr>
          <p:nvPr/>
        </p:nvSpPr>
        <p:spPr bwMode="auto">
          <a:xfrm>
            <a:off x="13278146" y="2159978"/>
            <a:ext cx="141287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6074072" y="2525103"/>
            <a:ext cx="141287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076" y="3150315"/>
            <a:ext cx="559848" cy="55737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0" y="6375400"/>
            <a:ext cx="1054100" cy="482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i="0" dirty="0" smtClean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80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These are 3 possible ramp up / down scenarios – drawn to scale considering a 20 min injection into the LHC</a:t>
            </a:r>
            <a:endParaRPr lang="en-US" sz="2800" b="0" i="0" kern="0" dirty="0">
              <a:solidFill>
                <a:srgbClr val="0033CC"/>
              </a:solidFill>
              <a:latin typeface="Calibri" panose="020F0502020204030204" pitchFamily="34" charset="0"/>
            </a:endParaRPr>
          </a:p>
          <a:p>
            <a:pPr algn="l">
              <a:lnSpc>
                <a:spcPct val="110000"/>
              </a:lnSpc>
            </a:pPr>
            <a:endParaRPr lang="en-US" sz="2800" b="0" i="0" kern="0" dirty="0" smtClean="0">
              <a:solidFill>
                <a:srgbClr val="0033CC"/>
              </a:solidFill>
              <a:latin typeface="Calibri Light" panose="020F030202020403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44925" y="1757430"/>
            <a:ext cx="2340000" cy="661720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today</a:t>
            </a:r>
          </a:p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(</a:t>
            </a:r>
            <a:r>
              <a:rPr lang="en-GB" sz="1600" b="0" i="0" dirty="0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10 A/s</a:t>
            </a: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 for MB)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564709" y="1307584"/>
            <a:ext cx="1872000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3.3 </a:t>
            </a:r>
            <a:r>
              <a:rPr lang="en-GB" sz="1600" b="0" i="0" dirty="0" err="1" smtClean="0">
                <a:latin typeface="Calibri" panose="020F0502020204030204" pitchFamily="34" charset="0"/>
                <a:cs typeface="Courier New" panose="02070309020205020404" pitchFamily="49" charset="0"/>
              </a:rPr>
              <a:t>TeV</a:t>
            </a:r>
            <a:endParaRPr lang="en-GB" sz="1600" b="0" i="0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 flipV="1">
            <a:off x="252000" y="2790825"/>
            <a:ext cx="288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lg"/>
            <a:tailEnd type="none" w="sm" len="lg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3132000" y="1638825"/>
            <a:ext cx="1296000" cy="1152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sm" len="lg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 flipV="1">
            <a:off x="4428000" y="1638825"/>
            <a:ext cx="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lg"/>
            <a:tailEnd type="none" w="sm" len="lg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498150" y="2476985"/>
            <a:ext cx="1044000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450 GeV</a:t>
            </a:r>
          </a:p>
        </p:txBody>
      </p:sp>
      <p:cxnSp>
        <p:nvCxnSpPr>
          <p:cNvPr id="43" name="Straight Connector 42"/>
          <p:cNvCxnSpPr/>
          <p:nvPr/>
        </p:nvCxnSpPr>
        <p:spPr bwMode="auto">
          <a:xfrm flipH="1" flipV="1">
            <a:off x="4572000" y="1638825"/>
            <a:ext cx="1872000" cy="1152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sm" len="lg"/>
          </a:ln>
          <a:effectLst/>
        </p:spPr>
      </p:cxnSp>
      <p:sp>
        <p:nvSpPr>
          <p:cNvPr id="67" name="TextBox 66"/>
          <p:cNvSpPr txBox="1"/>
          <p:nvPr/>
        </p:nvSpPr>
        <p:spPr>
          <a:xfrm>
            <a:off x="6264925" y="3341394"/>
            <a:ext cx="2700000" cy="907941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>
                <a:latin typeface="Calibri" panose="020F0502020204030204" pitchFamily="34" charset="0"/>
                <a:cs typeface="Courier New" panose="02070309020205020404" pitchFamily="49" charset="0"/>
              </a:rPr>
              <a:t>upgraded power converters</a:t>
            </a:r>
          </a:p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20 </a:t>
            </a:r>
            <a:r>
              <a:rPr lang="en-GB" sz="1600" b="0" i="0" dirty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A/s</a:t>
            </a:r>
            <a:r>
              <a:rPr lang="en-GB" sz="1600" b="0" i="0" dirty="0">
                <a:latin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for MB &amp; negative voltage for other 13 kA – 6 kA</a:t>
            </a:r>
            <a:endParaRPr lang="en-GB" sz="1600" b="0" i="0" dirty="0">
              <a:solidFill>
                <a:srgbClr val="0033CC"/>
              </a:solidFill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964335" y="2916855"/>
            <a:ext cx="1872000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3.3 </a:t>
            </a:r>
            <a:r>
              <a:rPr lang="en-GB" sz="1600" b="0" i="0" dirty="0" err="1" smtClean="0">
                <a:latin typeface="Calibri" panose="020F0502020204030204" pitchFamily="34" charset="0"/>
                <a:cs typeface="Courier New" panose="02070309020205020404" pitchFamily="49" charset="0"/>
              </a:rPr>
              <a:t>TeV</a:t>
            </a:r>
            <a:endParaRPr lang="en-GB" sz="1600" b="0" i="0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  <p:cxnSp>
        <p:nvCxnSpPr>
          <p:cNvPr id="62" name="Straight Connector 61"/>
          <p:cNvCxnSpPr/>
          <p:nvPr/>
        </p:nvCxnSpPr>
        <p:spPr bwMode="auto">
          <a:xfrm flipV="1">
            <a:off x="244744" y="4400096"/>
            <a:ext cx="288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lg"/>
            <a:tailEnd type="none" w="sm" len="lg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 flipV="1">
            <a:off x="3124744" y="3248096"/>
            <a:ext cx="720000" cy="1152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sm" len="lg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 flipV="1">
            <a:off x="3844744" y="3248096"/>
            <a:ext cx="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lg"/>
            <a:tailEnd type="none" w="sm" len="lg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490894" y="4086256"/>
            <a:ext cx="1044000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450 GeV</a:t>
            </a:r>
          </a:p>
        </p:txBody>
      </p:sp>
      <p:cxnSp>
        <p:nvCxnSpPr>
          <p:cNvPr id="66" name="Straight Connector 65"/>
          <p:cNvCxnSpPr/>
          <p:nvPr/>
        </p:nvCxnSpPr>
        <p:spPr bwMode="auto">
          <a:xfrm flipH="1" flipV="1">
            <a:off x="3988744" y="3248096"/>
            <a:ext cx="720000" cy="1152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sm" len="lg"/>
          </a:ln>
          <a:effectLst/>
        </p:spPr>
      </p:cxnSp>
      <p:sp>
        <p:nvSpPr>
          <p:cNvPr id="98" name="TextBox 97"/>
          <p:cNvSpPr txBox="1"/>
          <p:nvPr/>
        </p:nvSpPr>
        <p:spPr>
          <a:xfrm>
            <a:off x="2667771" y="4526610"/>
            <a:ext cx="1872000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3.3 </a:t>
            </a:r>
            <a:r>
              <a:rPr lang="en-GB" sz="1600" b="0" i="0" dirty="0" err="1" smtClean="0">
                <a:latin typeface="Calibri" panose="020F0502020204030204" pitchFamily="34" charset="0"/>
                <a:cs typeface="Courier New" panose="02070309020205020404" pitchFamily="49" charset="0"/>
              </a:rPr>
              <a:t>TeV</a:t>
            </a:r>
            <a:endParaRPr lang="en-GB" sz="1600" b="0" i="0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  <p:cxnSp>
        <p:nvCxnSpPr>
          <p:cNvPr id="99" name="Straight Connector 98"/>
          <p:cNvCxnSpPr/>
          <p:nvPr/>
        </p:nvCxnSpPr>
        <p:spPr bwMode="auto">
          <a:xfrm flipV="1">
            <a:off x="244744" y="6009851"/>
            <a:ext cx="288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lg"/>
            <a:tailEnd type="none" w="sm" len="lg"/>
          </a:ln>
          <a:effectLst/>
        </p:spPr>
      </p:cxnSp>
      <p:cxnSp>
        <p:nvCxnSpPr>
          <p:cNvPr id="100" name="Straight Connector 99"/>
          <p:cNvCxnSpPr/>
          <p:nvPr/>
        </p:nvCxnSpPr>
        <p:spPr bwMode="auto">
          <a:xfrm flipV="1">
            <a:off x="3124744" y="4857851"/>
            <a:ext cx="396000" cy="1152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sm" len="lg"/>
          </a:ln>
          <a:effectLst/>
        </p:spPr>
      </p:cxnSp>
      <p:cxnSp>
        <p:nvCxnSpPr>
          <p:cNvPr id="101" name="Straight Connector 100"/>
          <p:cNvCxnSpPr/>
          <p:nvPr/>
        </p:nvCxnSpPr>
        <p:spPr bwMode="auto">
          <a:xfrm flipV="1">
            <a:off x="3520744" y="4857851"/>
            <a:ext cx="144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lg"/>
            <a:tailEnd type="none" w="sm" len="lg"/>
          </a:ln>
          <a:effectLst/>
        </p:spPr>
      </p:cxnSp>
      <p:sp>
        <p:nvSpPr>
          <p:cNvPr id="102" name="TextBox 101"/>
          <p:cNvSpPr txBox="1"/>
          <p:nvPr/>
        </p:nvSpPr>
        <p:spPr>
          <a:xfrm>
            <a:off x="490894" y="5696011"/>
            <a:ext cx="1044000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450 GeV</a:t>
            </a:r>
          </a:p>
        </p:txBody>
      </p:sp>
      <p:cxnSp>
        <p:nvCxnSpPr>
          <p:cNvPr id="103" name="Straight Connector 102"/>
          <p:cNvCxnSpPr/>
          <p:nvPr/>
        </p:nvCxnSpPr>
        <p:spPr bwMode="auto">
          <a:xfrm flipH="1" flipV="1">
            <a:off x="3664744" y="4857851"/>
            <a:ext cx="396000" cy="1152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sm" len="lg"/>
          </a:ln>
          <a:effectLst/>
        </p:spPr>
      </p:cxnSp>
      <p:sp>
        <p:nvSpPr>
          <p:cNvPr id="114" name="TextBox 113"/>
          <p:cNvSpPr txBox="1"/>
          <p:nvPr/>
        </p:nvSpPr>
        <p:spPr>
          <a:xfrm>
            <a:off x="6209676" y="4842123"/>
            <a:ext cx="2810499" cy="1154162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>
                <a:latin typeface="Calibri" panose="020F0502020204030204" pitchFamily="34" charset="0"/>
                <a:cs typeface="Courier New" panose="02070309020205020404" pitchFamily="49" charset="0"/>
              </a:rPr>
              <a:t>upgraded power converters</a:t>
            </a:r>
          </a:p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50 </a:t>
            </a:r>
            <a:r>
              <a:rPr lang="en-GB" sz="1600" b="0" i="0" dirty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A/s</a:t>
            </a:r>
            <a:r>
              <a:rPr lang="en-GB" sz="1600" b="0" i="0" dirty="0">
                <a:latin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&amp;</a:t>
            </a:r>
            <a:r>
              <a:rPr lang="en-GB" sz="1600" b="0" i="0" dirty="0">
                <a:latin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(possibly) splitting </a:t>
            </a:r>
            <a:r>
              <a:rPr lang="en-GB" sz="1600" b="0" i="0" dirty="0">
                <a:latin typeface="Calibri" panose="020F0502020204030204" pitchFamily="34" charset="0"/>
                <a:cs typeface="Courier New" panose="02070309020205020404" pitchFamily="49" charset="0"/>
              </a:rPr>
              <a:t>of </a:t>
            </a: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MB circuits in 1/2 &amp; negative </a:t>
            </a:r>
            <a:r>
              <a:rPr lang="en-GB" sz="1600" b="0" i="0" dirty="0">
                <a:latin typeface="Calibri" panose="020F0502020204030204" pitchFamily="34" charset="0"/>
                <a:cs typeface="Courier New" panose="02070309020205020404" pitchFamily="49" charset="0"/>
              </a:rPr>
              <a:t>voltage for other 13 kA – 6 </a:t>
            </a: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kA</a:t>
            </a:r>
            <a:endParaRPr lang="en-GB" sz="1600" b="0" i="0" dirty="0">
              <a:solidFill>
                <a:srgbClr val="0033CC"/>
              </a:solidFill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617777" y="1910823"/>
            <a:ext cx="1872000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9 min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280021" y="3547992"/>
            <a:ext cx="1872000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5 min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925796" y="5219395"/>
            <a:ext cx="1872000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2.5-3 min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938374" y="1910823"/>
            <a:ext cx="1872000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12.5 min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692808" y="3547992"/>
            <a:ext cx="1872000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5 min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379778" y="5219395"/>
            <a:ext cx="1872000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2.5-3 min</a:t>
            </a:r>
          </a:p>
        </p:txBody>
      </p:sp>
    </p:spTree>
    <p:extLst>
      <p:ext uri="{BB962C8B-B14F-4D97-AF65-F5344CB8AC3E}">
        <p14:creationId xmlns:p14="http://schemas.microsoft.com/office/powerpoint/2010/main" val="396818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Conclusions</a:t>
            </a:r>
            <a:endParaRPr lang="en-US" sz="2800" b="0" i="0" kern="0" dirty="0">
              <a:solidFill>
                <a:srgbClr val="0033CC"/>
              </a:solidFill>
              <a:latin typeface="Calibri" panose="020F0502020204030204" pitchFamily="34" charset="0"/>
            </a:endParaRPr>
          </a:p>
          <a:p>
            <a:pPr algn="l">
              <a:lnSpc>
                <a:spcPct val="110000"/>
              </a:lnSpc>
            </a:pPr>
            <a:endParaRPr lang="en-US" sz="2800" b="0" i="0" kern="0" dirty="0" smtClean="0">
              <a:solidFill>
                <a:srgbClr val="0033CC"/>
              </a:solidFill>
              <a:latin typeface="Calibri Light" panose="020F030202020403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0" y="706637"/>
            <a:ext cx="914400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>
              <a:buAutoNum type="arabicPeriod"/>
            </a:pPr>
            <a:r>
              <a:rPr lang="en-GB" sz="2400" b="0" i="0" kern="0" dirty="0" smtClean="0">
                <a:latin typeface="Calibri" panose="020F0502020204030204" pitchFamily="34" charset="0"/>
              </a:rPr>
              <a:t>Ramping the LHC faster </a:t>
            </a:r>
            <a:r>
              <a:rPr lang="en-GB" sz="24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up to a factor × 5 is possible for the magnets</a:t>
            </a:r>
            <a:r>
              <a:rPr lang="en-GB" sz="2400" b="0" i="0" kern="0" dirty="0" smtClean="0">
                <a:latin typeface="Calibri" panose="020F0502020204030204" pitchFamily="34" charset="0"/>
              </a:rPr>
              <a:t>, with upgraded main 13 kA and 6 kA power converters</a:t>
            </a:r>
          </a:p>
          <a:p>
            <a:pPr lvl="1"/>
            <a:r>
              <a:rPr lang="en-GB" sz="2400" b="0" i="0" kern="0" dirty="0" smtClean="0">
                <a:latin typeface="Calibri" panose="020F0502020204030204" pitchFamily="34" charset="0"/>
              </a:rPr>
              <a:t>limited by inductive voltage</a:t>
            </a:r>
            <a:endParaRPr lang="en-GB" sz="2400" b="0" i="0" kern="0" dirty="0">
              <a:latin typeface="Calibri" panose="020F0502020204030204" pitchFamily="34" charset="0"/>
            </a:endParaRPr>
          </a:p>
          <a:p>
            <a:pPr lvl="1"/>
            <a:r>
              <a:rPr lang="en-GB" sz="2400" b="0" i="0" kern="0" dirty="0" smtClean="0">
                <a:latin typeface="Calibri" panose="020F0502020204030204" pitchFamily="34" charset="0"/>
              </a:rPr>
              <a:t>limited during ramp down for one-quadrant converters</a:t>
            </a:r>
          </a:p>
          <a:p>
            <a:pPr marL="457200" lvl="1" indent="0">
              <a:buNone/>
            </a:pPr>
            <a:endParaRPr lang="en-GB" sz="1200" b="0" i="0" kern="0" dirty="0" smtClean="0">
              <a:latin typeface="Calibri" panose="020F0502020204030204" pitchFamily="34" charset="0"/>
            </a:endParaRPr>
          </a:p>
          <a:p>
            <a:pPr marL="457200" indent="-457200">
              <a:buAutoNum type="arabicPeriod"/>
            </a:pPr>
            <a:r>
              <a:rPr lang="en-GB" sz="2400" b="0" i="0" kern="0" dirty="0" smtClean="0">
                <a:latin typeface="Calibri" panose="020F0502020204030204" pitchFamily="34" charset="0"/>
              </a:rPr>
              <a:t>A ramp up / down to / from 3.3 </a:t>
            </a:r>
            <a:r>
              <a:rPr lang="en-GB" sz="2400" b="0" i="0" kern="0" dirty="0" err="1" smtClean="0">
                <a:latin typeface="Calibri" panose="020F0502020204030204" pitchFamily="34" charset="0"/>
              </a:rPr>
              <a:t>TeV</a:t>
            </a:r>
            <a:r>
              <a:rPr lang="en-GB" sz="2400" b="0" i="0" kern="0" dirty="0" smtClean="0">
                <a:latin typeface="Calibri" panose="020F0502020204030204" pitchFamily="34" charset="0"/>
              </a:rPr>
              <a:t> lasts</a:t>
            </a:r>
          </a:p>
          <a:p>
            <a:pPr lvl="1"/>
            <a:r>
              <a:rPr lang="en-GB" sz="2400" b="0" i="0" kern="0" dirty="0" smtClean="0">
                <a:latin typeface="Calibri" panose="020F0502020204030204" pitchFamily="34" charset="0"/>
              </a:rPr>
              <a:t>9 min / 12.5 min 	current hardware, 10 A/s</a:t>
            </a:r>
            <a:endParaRPr lang="en-GB" sz="2400" b="0" i="0" kern="0" dirty="0">
              <a:latin typeface="Calibri" panose="020F0502020204030204" pitchFamily="34" charset="0"/>
            </a:endParaRPr>
          </a:p>
          <a:p>
            <a:pPr lvl="1">
              <a:buClr>
                <a:schemeClr val="bg1">
                  <a:lumMod val="10000"/>
                </a:schemeClr>
              </a:buClr>
            </a:pPr>
            <a:r>
              <a:rPr lang="en-GB" sz="24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5 min </a:t>
            </a:r>
            <a:r>
              <a:rPr lang="en-GB" sz="2400" b="0" i="0" kern="0" dirty="0" smtClean="0">
                <a:latin typeface="Calibri" panose="020F0502020204030204" pitchFamily="34" charset="0"/>
              </a:rPr>
              <a:t>/</a:t>
            </a:r>
            <a:r>
              <a:rPr lang="en-GB" sz="24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 5 min</a:t>
            </a:r>
            <a:r>
              <a:rPr lang="en-GB" sz="2400" b="0" i="0" kern="0" dirty="0" smtClean="0">
                <a:latin typeface="Calibri" panose="020F0502020204030204" pitchFamily="34" charset="0"/>
              </a:rPr>
              <a:t>		hardware upgraded to </a:t>
            </a:r>
            <a:r>
              <a:rPr lang="en-GB" sz="24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20 A/s</a:t>
            </a:r>
          </a:p>
          <a:p>
            <a:pPr lvl="1"/>
            <a:r>
              <a:rPr lang="en-GB" sz="2400" b="0" i="0" kern="0" dirty="0" smtClean="0">
                <a:latin typeface="Calibri" panose="020F0502020204030204" pitchFamily="34" charset="0"/>
              </a:rPr>
              <a:t>2.5-3 min / 2.5-3 min 	hardware upgraded to 50 A/s</a:t>
            </a:r>
            <a:endParaRPr lang="en-GB" sz="2400" b="0" i="0" kern="0" dirty="0">
              <a:latin typeface="Calibri" panose="020F0502020204030204" pitchFamily="34" charset="0"/>
            </a:endParaRPr>
          </a:p>
          <a:p>
            <a:pPr marL="457200" indent="-457200">
              <a:buAutoNum type="arabicPeriod"/>
            </a:pPr>
            <a:endParaRPr lang="en-GB" sz="1200" b="0" i="0" kern="0" dirty="0" smtClean="0">
              <a:latin typeface="Calibri" panose="020F0502020204030204" pitchFamily="34" charset="0"/>
            </a:endParaRPr>
          </a:p>
          <a:p>
            <a:pPr marL="457200" indent="-457200">
              <a:buClr>
                <a:schemeClr val="bg1">
                  <a:lumMod val="10000"/>
                </a:schemeClr>
              </a:buClr>
              <a:buAutoNum type="arabicPeriod"/>
            </a:pPr>
            <a:r>
              <a:rPr lang="en-GB" sz="24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Machine studies</a:t>
            </a:r>
            <a:r>
              <a:rPr lang="en-GB" sz="2400" b="0" i="0" kern="0" dirty="0" smtClean="0">
                <a:latin typeface="Calibri" panose="020F0502020204030204" pitchFamily="34" charset="0"/>
              </a:rPr>
              <a:t> in the LHC are being proposed, for testing</a:t>
            </a:r>
          </a:p>
          <a:p>
            <a:pPr lvl="1"/>
            <a:r>
              <a:rPr lang="en-GB" sz="2400" b="0" i="0" kern="0" dirty="0" smtClean="0">
                <a:latin typeface="Calibri" panose="020F0502020204030204" pitchFamily="34" charset="0"/>
              </a:rPr>
              <a:t>a </a:t>
            </a:r>
            <a:r>
              <a:rPr lang="en-GB" sz="24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PPLP</a:t>
            </a:r>
            <a:r>
              <a:rPr lang="en-GB" sz="2400" b="0" i="0" kern="0" dirty="0" smtClean="0">
                <a:latin typeface="Calibri" panose="020F0502020204030204" pitchFamily="34" charset="0"/>
              </a:rPr>
              <a:t> instead of </a:t>
            </a:r>
            <a:r>
              <a:rPr lang="en-GB" sz="2400" b="0" i="0" kern="0" dirty="0">
                <a:latin typeface="Calibri" panose="020F0502020204030204" pitchFamily="34" charset="0"/>
              </a:rPr>
              <a:t>PELP </a:t>
            </a:r>
            <a:r>
              <a:rPr lang="en-GB" sz="2400" b="0" i="0" kern="0" dirty="0" smtClean="0">
                <a:latin typeface="Calibri" panose="020F0502020204030204" pitchFamily="34" charset="0"/>
              </a:rPr>
              <a:t>scheme (Parabolic instead of Exponential)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GB" sz="2400" b="0" i="0" kern="0" dirty="0" smtClean="0">
                <a:latin typeface="Calibri" panose="020F0502020204030204" pitchFamily="34" charset="0"/>
              </a:rPr>
              <a:t>    </a:t>
            </a:r>
            <a:r>
              <a:rPr lang="en-GB" sz="2000" b="0" i="0" kern="0" dirty="0" smtClean="0">
                <a:latin typeface="Calibri" panose="020F0502020204030204" pitchFamily="34" charset="0"/>
              </a:rPr>
              <a:t>[the </a:t>
            </a:r>
            <a:r>
              <a:rPr lang="en-GB" sz="2000" b="0" i="0" kern="0" dirty="0">
                <a:latin typeface="Calibri" panose="020F0502020204030204" pitchFamily="34" charset="0"/>
              </a:rPr>
              <a:t>ramp to 6.5 </a:t>
            </a:r>
            <a:r>
              <a:rPr lang="en-GB" sz="2000" b="0" i="0" kern="0" dirty="0" err="1">
                <a:latin typeface="Calibri" panose="020F0502020204030204" pitchFamily="34" charset="0"/>
              </a:rPr>
              <a:t>TeV</a:t>
            </a:r>
            <a:r>
              <a:rPr lang="en-GB" sz="2000" b="0" i="0" kern="0" dirty="0">
                <a:latin typeface="Calibri" panose="020F0502020204030204" pitchFamily="34" charset="0"/>
              </a:rPr>
              <a:t> could be ≈2.5 min </a:t>
            </a:r>
            <a:r>
              <a:rPr lang="en-GB" sz="2000" b="0" i="0" kern="0" dirty="0" smtClean="0">
                <a:latin typeface="Calibri" panose="020F0502020204030204" pitchFamily="34" charset="0"/>
              </a:rPr>
              <a:t>shorter]</a:t>
            </a:r>
            <a:endParaRPr lang="en-GB" sz="2000" b="0" i="0" kern="0" dirty="0">
              <a:latin typeface="Calibri" panose="020F0502020204030204" pitchFamily="34" charset="0"/>
            </a:endParaRPr>
          </a:p>
          <a:p>
            <a:pPr lvl="1">
              <a:buClr>
                <a:schemeClr val="bg1">
                  <a:lumMod val="10000"/>
                </a:schemeClr>
              </a:buClr>
            </a:pPr>
            <a:r>
              <a:rPr lang="en-GB" sz="24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slower ramps</a:t>
            </a:r>
            <a:r>
              <a:rPr lang="en-GB" sz="2400" b="0" i="0" kern="0" dirty="0" smtClean="0">
                <a:latin typeface="Calibri" panose="020F0502020204030204" pitchFamily="34" charset="0"/>
              </a:rPr>
              <a:t> (like 5 A/s), to scale ramp rate dependent effects</a:t>
            </a:r>
          </a:p>
        </p:txBody>
      </p:sp>
    </p:spTree>
    <p:extLst>
      <p:ext uri="{BB962C8B-B14F-4D97-AF65-F5344CB8AC3E}">
        <p14:creationId xmlns:p14="http://schemas.microsoft.com/office/powerpoint/2010/main" val="63353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900140"/>
            <a:ext cx="9144000" cy="440120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defTabSz="216000">
              <a:spcBef>
                <a:spcPts val="600"/>
              </a:spcBef>
            </a:pPr>
            <a:r>
              <a:rPr lang="en-US" b="0" i="0" kern="0" dirty="0" smtClean="0">
                <a:latin typeface="Calibri" panose="020F0502020204030204" pitchFamily="34" charset="0"/>
              </a:rPr>
              <a:t>FCC-ACC/Note/2015-027 </a:t>
            </a:r>
            <a:r>
              <a:rPr lang="en-US" b="0" i="0" kern="0" dirty="0">
                <a:latin typeface="Calibri" panose="020F0502020204030204" pitchFamily="34" charset="0"/>
              </a:rPr>
              <a:t>(https://cds.cern.ch/record/2057723)</a:t>
            </a:r>
          </a:p>
          <a:p>
            <a:pPr defTabSz="216000">
              <a:spcBef>
                <a:spcPts val="600"/>
              </a:spcBef>
            </a:pPr>
            <a:endParaRPr lang="en-US" b="0" i="0" kern="0" dirty="0" smtClean="0">
              <a:latin typeface="Calibri" panose="020F0502020204030204" pitchFamily="34" charset="0"/>
            </a:endParaRPr>
          </a:p>
          <a:p>
            <a:pPr defTabSz="216000">
              <a:spcBef>
                <a:spcPts val="600"/>
              </a:spcBef>
            </a:pPr>
            <a:endParaRPr lang="en-US" b="0" i="0" kern="0" dirty="0">
              <a:latin typeface="Calibri" panose="020F0502020204030204" pitchFamily="34" charset="0"/>
            </a:endParaRPr>
          </a:p>
          <a:p>
            <a:pPr defTabSz="216000">
              <a:spcBef>
                <a:spcPts val="600"/>
              </a:spcBef>
            </a:pPr>
            <a:endParaRPr lang="en-US" b="0" i="0" kern="0" dirty="0" smtClean="0">
              <a:latin typeface="Calibri" panose="020F0502020204030204" pitchFamily="34" charset="0"/>
            </a:endParaRPr>
          </a:p>
          <a:p>
            <a:pPr defTabSz="216000">
              <a:spcBef>
                <a:spcPts val="600"/>
              </a:spcBef>
            </a:pPr>
            <a:endParaRPr lang="en-US" b="0" i="0" kern="0" dirty="0">
              <a:latin typeface="Calibri" panose="020F0502020204030204" pitchFamily="34" charset="0"/>
            </a:endParaRPr>
          </a:p>
          <a:p>
            <a:pPr defTabSz="216000">
              <a:spcBef>
                <a:spcPts val="600"/>
              </a:spcBef>
            </a:pPr>
            <a:endParaRPr lang="en-US" b="0" i="0" kern="0" dirty="0" smtClean="0">
              <a:latin typeface="Calibri" panose="020F0502020204030204" pitchFamily="34" charset="0"/>
            </a:endParaRPr>
          </a:p>
          <a:p>
            <a:pPr defTabSz="216000">
              <a:spcBef>
                <a:spcPts val="600"/>
              </a:spcBef>
            </a:pPr>
            <a:endParaRPr lang="en-US" b="0" i="0" kern="0" dirty="0" smtClean="0">
              <a:latin typeface="Calibri" panose="020F0502020204030204" pitchFamily="34" charset="0"/>
            </a:endParaRPr>
          </a:p>
          <a:p>
            <a:pPr defTabSz="216000">
              <a:spcBef>
                <a:spcPts val="600"/>
              </a:spcBef>
            </a:pPr>
            <a:endParaRPr lang="en-US" b="0" i="0" kern="0" dirty="0">
              <a:latin typeface="Calibri" panose="020F0502020204030204" pitchFamily="34" charset="0"/>
            </a:endParaRPr>
          </a:p>
          <a:p>
            <a:pPr defTabSz="216000">
              <a:spcBef>
                <a:spcPts val="600"/>
              </a:spcBef>
            </a:pPr>
            <a:r>
              <a:rPr lang="en-US" b="0" i="0" kern="0" dirty="0" smtClean="0">
                <a:latin typeface="Calibri" panose="020F0502020204030204" pitchFamily="34" charset="0"/>
              </a:rPr>
              <a:t>(future) proceedings in FCCW2016 Special Edition of Physical Review – Accelerators and Beams (PRAB)</a:t>
            </a:r>
            <a:endParaRPr lang="en-US" b="0" i="0" kern="0" dirty="0">
              <a:latin typeface="Calibri" panose="020F0502020204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For more details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51377"/>
          <a:stretch/>
        </p:blipFill>
        <p:spPr>
          <a:xfrm>
            <a:off x="693408" y="1411246"/>
            <a:ext cx="7612391" cy="2321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55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403648" y="3171800"/>
            <a:ext cx="6336704" cy="514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  <a:tabLst>
                <a:tab pos="180000" algn="l"/>
              </a:tabLst>
            </a:pPr>
            <a:r>
              <a:rPr lang="en-US" sz="4400" b="0" i="0" kern="0" dirty="0" smtClean="0">
                <a:solidFill>
                  <a:srgbClr val="0033CC"/>
                </a:solidFill>
                <a:latin typeface="Calibri" panose="020F0502020204030204" pitchFamily="34" charset="0"/>
                <a:sym typeface="Wingdings"/>
              </a:rPr>
              <a:t>thank you</a:t>
            </a:r>
            <a:endParaRPr lang="en-US" sz="4400" b="0" i="0" kern="0" dirty="0">
              <a:solidFill>
                <a:srgbClr val="0033CC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09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A faster ramp of the LHC is an ingredient to make it a (more effective) High Energy Booster for FCC</a:t>
            </a:r>
            <a:endParaRPr lang="en-US" sz="2800" b="0" i="0" kern="0" dirty="0">
              <a:solidFill>
                <a:srgbClr val="0033CC"/>
              </a:solidFill>
              <a:latin typeface="Calibri" panose="020F0502020204030204" pitchFamily="34" charset="0"/>
            </a:endParaRPr>
          </a:p>
          <a:p>
            <a:pPr algn="l">
              <a:lnSpc>
                <a:spcPct val="110000"/>
              </a:lnSpc>
            </a:pPr>
            <a:endParaRPr lang="en-US" sz="2800" b="0" i="0" kern="0" dirty="0" smtClean="0">
              <a:solidFill>
                <a:srgbClr val="0033CC"/>
              </a:solidFill>
              <a:latin typeface="Calibri Light" panose="020F030202020403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 flipV="1">
            <a:off x="252000" y="4565650"/>
            <a:ext cx="144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lg"/>
            <a:tailEnd type="none" w="sm" len="lg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 flipV="1">
            <a:off x="1692000" y="2405650"/>
            <a:ext cx="1080000" cy="2160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sm" len="lg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V="1">
            <a:off x="2772000" y="2405650"/>
            <a:ext cx="36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lg"/>
            <a:tailEnd type="none" w="sm" len="lg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H="1" flipV="1">
            <a:off x="3132000" y="2405650"/>
            <a:ext cx="1080000" cy="2160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sm" len="lg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 flipV="1">
            <a:off x="4212000" y="4565650"/>
            <a:ext cx="144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lg"/>
            <a:tailEnd type="none" w="sm" len="lg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V="1">
            <a:off x="5652000" y="2405650"/>
            <a:ext cx="1080000" cy="2160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sm" len="lg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V="1">
            <a:off x="6732000" y="2405650"/>
            <a:ext cx="36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lg"/>
            <a:tailEnd type="none" w="sm" len="lg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flipH="1" flipV="1">
            <a:off x="7092000" y="2405650"/>
            <a:ext cx="1080000" cy="2160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sm" len="lg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V="1">
            <a:off x="8172000" y="4565650"/>
            <a:ext cx="72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lg"/>
            <a:tailEnd type="none" w="sm" len="lg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V="1">
            <a:off x="1692000" y="1554750"/>
            <a:ext cx="0" cy="3600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lg"/>
            <a:tailEnd type="none" w="sm" len="lg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5652000" y="1554750"/>
            <a:ext cx="0" cy="36000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lg"/>
            <a:tailEnd type="none" w="sm" len="lg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2016000" y="2091809"/>
            <a:ext cx="1872000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3.3 </a:t>
            </a:r>
            <a:r>
              <a:rPr lang="en-GB" sz="1600" b="0" i="0" dirty="0" err="1" smtClean="0">
                <a:latin typeface="Calibri" panose="020F0502020204030204" pitchFamily="34" charset="0"/>
                <a:cs typeface="Courier New" panose="02070309020205020404" pitchFamily="49" charset="0"/>
              </a:rPr>
              <a:t>TeV</a:t>
            </a:r>
            <a:endParaRPr lang="en-GB" sz="1600" b="0" i="0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14900" y="2091809"/>
            <a:ext cx="1872000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3.3 </a:t>
            </a:r>
            <a:r>
              <a:rPr lang="en-GB" sz="1600" b="0" i="0" dirty="0" err="1" smtClean="0">
                <a:latin typeface="Calibri" panose="020F0502020204030204" pitchFamily="34" charset="0"/>
                <a:cs typeface="Courier New" panose="02070309020205020404" pitchFamily="49" charset="0"/>
              </a:rPr>
              <a:t>TeV</a:t>
            </a:r>
            <a:endParaRPr lang="en-GB" sz="1600" b="0" i="0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8150" y="4251810"/>
            <a:ext cx="1044000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450 GeV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432601" y="4251810"/>
            <a:ext cx="1044000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450 GeV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52150" y="5513641"/>
            <a:ext cx="4039700" cy="830997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b="0" i="0" dirty="0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3.3 </a:t>
            </a:r>
            <a:r>
              <a:rPr lang="en-GB" b="0" i="0" dirty="0" err="1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TeV</a:t>
            </a: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 as baseline injection energy for FCC-</a:t>
            </a:r>
            <a:r>
              <a:rPr lang="en-GB" b="0" i="0" dirty="0" err="1" smtClean="0">
                <a:latin typeface="Calibri" panose="020F0502020204030204" pitchFamily="34" charset="0"/>
                <a:cs typeface="Courier New" panose="02070309020205020404" pitchFamily="49" charset="0"/>
              </a:rPr>
              <a:t>hh</a:t>
            </a: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 here</a:t>
            </a:r>
          </a:p>
        </p:txBody>
      </p:sp>
    </p:spTree>
    <p:extLst>
      <p:ext uri="{BB962C8B-B14F-4D97-AF65-F5344CB8AC3E}">
        <p14:creationId xmlns:p14="http://schemas.microsoft.com/office/powerpoint/2010/main" val="359430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A ramp in the LHC involves 1700+ electrical circuits: we focus on the limiting ones, the 13 kA </a:t>
            </a:r>
            <a:endParaRPr lang="en-US" sz="2800" b="0" i="0" kern="0" dirty="0" smtClean="0">
              <a:solidFill>
                <a:srgbClr val="0033CC"/>
              </a:solidFill>
              <a:latin typeface="Calibri Light" panose="020F03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34100" y="5928723"/>
            <a:ext cx="1965518" cy="584775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solidFill>
                  <a:srgbClr val="969696"/>
                </a:solidFill>
                <a:latin typeface="Calibri" panose="020F0502020204030204" pitchFamily="34" charset="0"/>
                <a:ea typeface="+mj-ea"/>
                <a:cs typeface="+mj-cs"/>
              </a:rPr>
              <a:t>data from </a:t>
            </a:r>
            <a:r>
              <a:rPr lang="en-GB" sz="1600" b="0" i="0" dirty="0">
                <a:solidFill>
                  <a:srgbClr val="969696"/>
                </a:solidFill>
                <a:latin typeface="Calibri" panose="020F0502020204030204" pitchFamily="34" charset="0"/>
                <a:ea typeface="+mj-ea"/>
                <a:cs typeface="+mj-cs"/>
              </a:rPr>
              <a:t>electrical layout database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924" y="1391852"/>
            <a:ext cx="7095982" cy="4458928"/>
          </a:xfrm>
          <a:prstGeom prst="rect">
            <a:avLst/>
          </a:prstGeom>
        </p:spPr>
      </p:pic>
      <p:cxnSp>
        <p:nvCxnSpPr>
          <p:cNvPr id="8" name="Straight Arrow Connector 7"/>
          <p:cNvCxnSpPr>
            <a:stCxn id="13" idx="3"/>
            <a:endCxn id="14" idx="3"/>
          </p:cNvCxnSpPr>
          <p:nvPr/>
        </p:nvCxnSpPr>
        <p:spPr bwMode="auto">
          <a:xfrm>
            <a:off x="3420296" y="2459581"/>
            <a:ext cx="732012" cy="2542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6594633" y="1339654"/>
            <a:ext cx="1872000" cy="661720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8 main dipoles (MB)</a:t>
            </a:r>
          </a:p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16 main quad. (MQ)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32296" y="2167981"/>
            <a:ext cx="1188000" cy="583200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8 + 8 inner triplet quad </a:t>
            </a:r>
          </a:p>
        </p:txBody>
      </p:sp>
      <p:sp>
        <p:nvSpPr>
          <p:cNvPr id="14" name="Oval 13"/>
          <p:cNvSpPr/>
          <p:nvPr/>
        </p:nvSpPr>
        <p:spPr bwMode="auto">
          <a:xfrm rot="1298755">
            <a:off x="3985895" y="2317245"/>
            <a:ext cx="1278181" cy="403631"/>
          </a:xfrm>
          <a:prstGeom prst="ellipse">
            <a:avLst/>
          </a:prstGeom>
          <a:noFill/>
          <a:ln w="1270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i="0" dirty="0" smtClean="0">
              <a:latin typeface="Calibri Light" panose="020F0302020204030204" pitchFamily="34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6645082" y="2220762"/>
            <a:ext cx="324000" cy="324000"/>
          </a:xfrm>
          <a:prstGeom prst="ellipse">
            <a:avLst/>
          </a:prstGeom>
          <a:solidFill>
            <a:srgbClr val="FFC000">
              <a:alpha val="50000"/>
            </a:srgbClr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i="0" dirty="0" smtClean="0">
              <a:latin typeface="Calibri Light" panose="020F0302020204030204" pitchFamily="34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3314654" y="4131170"/>
            <a:ext cx="1934121" cy="314961"/>
          </a:xfrm>
          <a:prstGeom prst="ellipse">
            <a:avLst/>
          </a:prstGeom>
          <a:noFill/>
          <a:ln w="1270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i="0" dirty="0" smtClean="0">
              <a:latin typeface="Calibri Light" panose="020F03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00859" y="3615133"/>
            <a:ext cx="2016000" cy="830997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36 + 124 + 12 individually powered dipoles / quadrupoles</a:t>
            </a:r>
          </a:p>
        </p:txBody>
      </p:sp>
      <p:sp>
        <p:nvSpPr>
          <p:cNvPr id="18" name="Oval 17"/>
          <p:cNvSpPr/>
          <p:nvPr/>
        </p:nvSpPr>
        <p:spPr bwMode="auto">
          <a:xfrm>
            <a:off x="2164667" y="4131169"/>
            <a:ext cx="396000" cy="314961"/>
          </a:xfrm>
          <a:prstGeom prst="ellipse">
            <a:avLst/>
          </a:prstGeom>
          <a:noFill/>
          <a:ln w="1270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i="0" dirty="0" smtClean="0">
              <a:latin typeface="Calibri Light" panose="020F03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54497" y="3215036"/>
            <a:ext cx="1800000" cy="584775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8 inner triplet trims 20 warm circuits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761223" y="4662729"/>
            <a:ext cx="1476000" cy="338400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1468 circuits </a:t>
            </a: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</a:t>
            </a:r>
            <a:endParaRPr lang="en-GB" sz="1600" b="0" i="0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1946703" y="4571115"/>
            <a:ext cx="585587" cy="477572"/>
          </a:xfrm>
          <a:prstGeom prst="ellipse">
            <a:avLst/>
          </a:prstGeom>
          <a:noFill/>
          <a:ln w="1270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i="0" dirty="0" smtClean="0">
              <a:latin typeface="Calibri Light" panose="020F0302020204030204" pitchFamily="34" charset="0"/>
            </a:endParaRPr>
          </a:p>
        </p:txBody>
      </p:sp>
      <p:cxnSp>
        <p:nvCxnSpPr>
          <p:cNvPr id="25" name="Straight Arrow Connector 24"/>
          <p:cNvCxnSpPr>
            <a:stCxn id="12" idx="2"/>
            <a:endCxn id="15" idx="7"/>
          </p:cNvCxnSpPr>
          <p:nvPr/>
        </p:nvCxnSpPr>
        <p:spPr bwMode="auto">
          <a:xfrm flipH="1">
            <a:off x="6921633" y="2001374"/>
            <a:ext cx="609000" cy="26683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med" len="med"/>
          </a:ln>
          <a:effectLst/>
        </p:spPr>
      </p:cxnSp>
      <p:cxnSp>
        <p:nvCxnSpPr>
          <p:cNvPr id="28" name="Straight Arrow Connector 27"/>
          <p:cNvCxnSpPr>
            <a:stCxn id="16" idx="7"/>
          </p:cNvCxnSpPr>
          <p:nvPr/>
        </p:nvCxnSpPr>
        <p:spPr bwMode="auto">
          <a:xfrm flipV="1">
            <a:off x="4965530" y="4030631"/>
            <a:ext cx="1118001" cy="1466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med" len="med"/>
          </a:ln>
          <a:effectLst/>
        </p:spPr>
      </p:cxnSp>
      <p:cxnSp>
        <p:nvCxnSpPr>
          <p:cNvPr id="31" name="Straight Arrow Connector 30"/>
          <p:cNvCxnSpPr>
            <a:endCxn id="18" idx="7"/>
          </p:cNvCxnSpPr>
          <p:nvPr/>
        </p:nvCxnSpPr>
        <p:spPr bwMode="auto">
          <a:xfrm flipH="1">
            <a:off x="2502674" y="3732558"/>
            <a:ext cx="323622" cy="4447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med" len="med"/>
          </a:ln>
          <a:effectLst/>
        </p:spPr>
      </p:cxnSp>
      <p:cxnSp>
        <p:nvCxnSpPr>
          <p:cNvPr id="34" name="Straight Arrow Connector 33"/>
          <p:cNvCxnSpPr>
            <a:stCxn id="20" idx="1"/>
          </p:cNvCxnSpPr>
          <p:nvPr/>
        </p:nvCxnSpPr>
        <p:spPr bwMode="auto">
          <a:xfrm flipH="1" flipV="1">
            <a:off x="2547771" y="4814431"/>
            <a:ext cx="213452" cy="1749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med" len="med"/>
          </a:ln>
          <a:effectLst/>
        </p:spPr>
      </p:cxnSp>
      <p:sp>
        <p:nvSpPr>
          <p:cNvPr id="38" name="TextBox 37"/>
          <p:cNvSpPr txBox="1"/>
          <p:nvPr/>
        </p:nvSpPr>
        <p:spPr>
          <a:xfrm rot="16200000">
            <a:off x="-803719" y="3292987"/>
            <a:ext cx="3168000" cy="584775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ramp times  consider purely linear ramps with maximum slope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654629" y="5711405"/>
            <a:ext cx="5689600" cy="338554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rated currents correspond to more than 7 </a:t>
            </a:r>
            <a:r>
              <a:rPr lang="en-GB" sz="1600" b="0" i="0" dirty="0" err="1" smtClean="0">
                <a:latin typeface="Calibri" panose="020F0502020204030204" pitchFamily="34" charset="0"/>
                <a:cs typeface="Courier New" panose="02070309020205020404" pitchFamily="49" charset="0"/>
              </a:rPr>
              <a:t>TeV</a:t>
            </a:r>
            <a:endParaRPr lang="en-GB" sz="1600" b="0" i="0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89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With the present settings, the ramp to 3.3 </a:t>
            </a:r>
            <a:r>
              <a:rPr lang="en-US" sz="2800" b="0" i="0" kern="0" dirty="0" err="1" smtClean="0">
                <a:solidFill>
                  <a:srgbClr val="0033CC"/>
                </a:solidFill>
                <a:latin typeface="Calibri" panose="020F0502020204030204" pitchFamily="34" charset="0"/>
              </a:rPr>
              <a:t>TeV</a:t>
            </a:r>
            <a:r>
              <a:rPr lang="en-US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 takes 643 s, with an average ramp rate in the main dipoles of 7.5 A/s</a:t>
            </a:r>
            <a:endParaRPr lang="en-US" sz="2800" b="0" i="0" kern="0" dirty="0" smtClean="0">
              <a:solidFill>
                <a:srgbClr val="0033CC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34735" y="2019298"/>
            <a:ext cx="1748690" cy="3739485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defTabSz="216000">
              <a:spcBef>
                <a:spcPts val="600"/>
              </a:spcBef>
            </a:pPr>
            <a:r>
              <a:rPr lang="en-GB" sz="1600" b="0" i="0" dirty="0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PELP function</a:t>
            </a:r>
          </a:p>
          <a:p>
            <a:pPr defTabSz="216000">
              <a:spcBef>
                <a:spcPts val="600"/>
              </a:spcBef>
            </a:pPr>
            <a:r>
              <a:rPr lang="en-GB" sz="1600" b="0" i="0" dirty="0" err="1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I</a:t>
            </a:r>
            <a:r>
              <a:rPr lang="en-GB" sz="1600" b="0" i="0" baseline="-25000" dirty="0" err="1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inj</a:t>
            </a:r>
            <a:r>
              <a:rPr lang="en-GB" sz="1600" b="0" i="0" dirty="0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lang="en-GB" sz="1600" b="0" i="0" dirty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= </a:t>
            </a:r>
            <a:r>
              <a:rPr lang="en-GB" sz="1600" b="0" i="0" dirty="0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760 A </a:t>
            </a:r>
          </a:p>
          <a:p>
            <a:pPr defTabSz="216000">
              <a:spcBef>
                <a:spcPts val="600"/>
              </a:spcBef>
            </a:pPr>
            <a:r>
              <a:rPr lang="en-GB" sz="1600" b="0" i="0" dirty="0" err="1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I</a:t>
            </a:r>
            <a:r>
              <a:rPr lang="en-GB" sz="1600" b="0" i="0" baseline="-25000" dirty="0" err="1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flt</a:t>
            </a:r>
            <a:r>
              <a:rPr lang="en-GB" sz="1600" b="0" i="0" dirty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 = 5573 A</a:t>
            </a:r>
          </a:p>
          <a:p>
            <a:pPr defTabSz="216000">
              <a:spcBef>
                <a:spcPts val="600"/>
              </a:spcBef>
            </a:pPr>
            <a:r>
              <a:rPr lang="en-GB" sz="1600" b="0" i="0" dirty="0" err="1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dI</a:t>
            </a:r>
            <a:r>
              <a:rPr lang="en-GB" sz="1600" b="0" i="0" dirty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/</a:t>
            </a:r>
            <a:r>
              <a:rPr lang="en-GB" sz="1600" b="0" i="0" dirty="0" err="1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dt</a:t>
            </a:r>
            <a:r>
              <a:rPr lang="en-GB" sz="1600" b="0" i="0" baseline="-25000" dirty="0" err="1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max</a:t>
            </a:r>
            <a:r>
              <a:rPr lang="en-GB" sz="1600" b="0" i="0" dirty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 = 10 A/s</a:t>
            </a:r>
          </a:p>
          <a:p>
            <a:pPr defTabSz="216000">
              <a:spcBef>
                <a:spcPts val="600"/>
              </a:spcBef>
            </a:pPr>
            <a:r>
              <a:rPr lang="en-GB" sz="1600" b="0" i="0" dirty="0" err="1" smtClean="0">
                <a:solidFill>
                  <a:srgbClr val="4D4D4D"/>
                </a:solidFill>
                <a:latin typeface="Symbol" panose="05050102010706020507" pitchFamily="18" charset="2"/>
                <a:cs typeface="Courier New" panose="02070309020205020404" pitchFamily="49" charset="0"/>
              </a:rPr>
              <a:t>D</a:t>
            </a:r>
            <a:r>
              <a:rPr lang="en-GB" sz="1600" b="0" i="0" dirty="0" err="1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I</a:t>
            </a:r>
            <a:r>
              <a:rPr lang="en-GB" sz="1600" b="0" i="0" baseline="-25000" dirty="0" err="1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snb</a:t>
            </a:r>
            <a:r>
              <a:rPr lang="en-GB" sz="1600" b="0" i="0" dirty="0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lang="en-GB" sz="1600" b="0" i="0" dirty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= </a:t>
            </a:r>
            <a:r>
              <a:rPr lang="en-GB" sz="1600" b="0" i="0" dirty="0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12 A</a:t>
            </a:r>
            <a:endParaRPr lang="en-GB" sz="1600" b="0" i="0" dirty="0">
              <a:solidFill>
                <a:srgbClr val="4D4D4D"/>
              </a:solidFill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defTabSz="216000">
              <a:spcBef>
                <a:spcPts val="600"/>
              </a:spcBef>
            </a:pPr>
            <a:r>
              <a:rPr lang="en-GB" sz="1600" b="0" i="0" dirty="0" err="1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dI</a:t>
            </a:r>
            <a:r>
              <a:rPr lang="en-GB" sz="1600" b="0" i="0" dirty="0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/</a:t>
            </a:r>
            <a:r>
              <a:rPr lang="en-GB" sz="1600" b="0" i="0" dirty="0" err="1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dt</a:t>
            </a:r>
            <a:r>
              <a:rPr lang="en-GB" sz="1600" b="0" i="0" baseline="-25000" dirty="0" err="1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snb</a:t>
            </a:r>
            <a:r>
              <a:rPr lang="en-GB" sz="1600" b="0" i="0" dirty="0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lang="en-GB" sz="1600" b="0" i="0" dirty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= </a:t>
            </a:r>
            <a:r>
              <a:rPr lang="en-GB" sz="1600" b="0" i="0" dirty="0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0.9 A/s</a:t>
            </a:r>
            <a:endParaRPr lang="en-GB" sz="1600" b="0" i="0" dirty="0">
              <a:solidFill>
                <a:srgbClr val="4D4D4D"/>
              </a:solidFill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defTabSz="216000">
              <a:spcBef>
                <a:spcPts val="600"/>
              </a:spcBef>
            </a:pPr>
            <a:r>
              <a:rPr lang="en-GB" sz="1600" b="0" i="0" dirty="0" smtClean="0">
                <a:solidFill>
                  <a:srgbClr val="4D4D4D"/>
                </a:solidFill>
                <a:latin typeface="Symbol" panose="05050102010706020507" pitchFamily="18" charset="2"/>
                <a:cs typeface="Courier New" panose="02070309020205020404" pitchFamily="49" charset="0"/>
              </a:rPr>
              <a:t>D</a:t>
            </a:r>
            <a:r>
              <a:rPr lang="en-GB" sz="1600" b="0" i="0" dirty="0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I</a:t>
            </a:r>
            <a:r>
              <a:rPr lang="en-GB" sz="1600" b="0" i="0" baseline="-25000" dirty="0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p2</a:t>
            </a:r>
            <a:r>
              <a:rPr lang="en-GB" sz="1600" b="0" i="0" dirty="0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lang="en-GB" sz="1600" b="0" i="0" dirty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= </a:t>
            </a:r>
            <a:r>
              <a:rPr lang="en-GB" sz="1600" b="0" i="0" dirty="0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0.02</a:t>
            </a:r>
            <a:r>
              <a:rPr lang="en-GB" sz="1600" b="0" i="0" dirty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lang="en-GB" sz="1600" b="0" i="0" dirty="0" err="1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I</a:t>
            </a:r>
            <a:r>
              <a:rPr lang="en-GB" sz="1600" b="0" i="0" baseline="-25000" dirty="0" err="1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flt</a:t>
            </a:r>
            <a:endParaRPr lang="en-GB" sz="1600" b="0" i="0" dirty="0">
              <a:solidFill>
                <a:srgbClr val="4D4D4D"/>
              </a:solidFill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defTabSz="216000">
              <a:spcBef>
                <a:spcPts val="600"/>
              </a:spcBef>
            </a:pPr>
            <a:r>
              <a:rPr lang="en-GB" sz="1600" b="0" i="0" dirty="0" err="1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B</a:t>
            </a:r>
            <a:r>
              <a:rPr lang="en-GB" sz="1600" b="0" i="0" baseline="-25000" dirty="0" err="1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exp,max</a:t>
            </a:r>
            <a:r>
              <a:rPr lang="en-GB" sz="1600" b="0" i="0" dirty="0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 </a:t>
            </a:r>
            <a:r>
              <a:rPr lang="en-GB" sz="1600" b="0" i="0" dirty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= </a:t>
            </a:r>
            <a:r>
              <a:rPr lang="en-GB" sz="1600" b="0" i="0" dirty="0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1.6 T</a:t>
            </a:r>
          </a:p>
          <a:p>
            <a:pPr defTabSz="216000">
              <a:spcBef>
                <a:spcPts val="600"/>
              </a:spcBef>
            </a:pPr>
            <a:endParaRPr lang="en-GB" sz="1600" b="0" i="0" dirty="0">
              <a:solidFill>
                <a:srgbClr val="4D4D4D"/>
              </a:solidFill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defTabSz="216000">
              <a:spcBef>
                <a:spcPts val="600"/>
              </a:spcBef>
            </a:pPr>
            <a:r>
              <a:rPr lang="en-GB" sz="1600" b="0" i="0" dirty="0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from parameters used in 4 </a:t>
            </a:r>
            <a:r>
              <a:rPr lang="en-GB" sz="1600" b="0" i="0" dirty="0" err="1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TeV</a:t>
            </a:r>
            <a:r>
              <a:rPr lang="en-GB" sz="1600" b="0" i="0" dirty="0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 and  6.5 </a:t>
            </a:r>
            <a:r>
              <a:rPr lang="en-GB" sz="1600" b="0" i="0" dirty="0" err="1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TeV</a:t>
            </a:r>
            <a:r>
              <a:rPr lang="en-GB" sz="1600" b="0" i="0" dirty="0" smtClean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 operation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134114" y="1316780"/>
            <a:ext cx="7097507" cy="5007513"/>
            <a:chOff x="362714" y="1164380"/>
            <a:chExt cx="7097507" cy="500751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2714" y="1415231"/>
              <a:ext cx="7097507" cy="445892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547393" y="5570187"/>
              <a:ext cx="1147690" cy="584775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 defTabSz="216000">
                <a:spcBef>
                  <a:spcPts val="600"/>
                </a:spcBef>
              </a:pPr>
              <a:r>
                <a:rPr lang="en-GB" sz="1600" b="0" i="0" dirty="0" smtClean="0">
                  <a:latin typeface="Calibri" panose="020F0502020204030204" pitchFamily="34" charset="0"/>
                  <a:cs typeface="Courier New" panose="02070309020205020404" pitchFamily="49" charset="0"/>
                </a:rPr>
                <a:t>Parabolic 164 s (26%)</a:t>
              </a:r>
              <a:endParaRPr lang="en-GB" sz="1600" b="0" i="0" dirty="0">
                <a:latin typeface="Calibri" panose="020F0502020204030204" pitchFamily="34" charset="0"/>
                <a:cs typeface="Courier New" panose="02070309020205020404" pitchFamily="49" charset="0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 bwMode="auto">
            <a:xfrm flipH="1">
              <a:off x="2115992" y="4613089"/>
              <a:ext cx="5246" cy="9720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33CC"/>
              </a:solidFill>
              <a:prstDash val="solid"/>
              <a:round/>
              <a:headEnd type="none" w="sm" len="lg"/>
              <a:tailEnd type="none" w="med" len="med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2459715" y="1164380"/>
              <a:ext cx="1188000" cy="584775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 defTabSz="216000">
                <a:spcBef>
                  <a:spcPts val="600"/>
                </a:spcBef>
              </a:pPr>
              <a:r>
                <a:rPr lang="en-GB" sz="1600" b="0" i="0" dirty="0" smtClean="0">
                  <a:latin typeface="Calibri" panose="020F0502020204030204" pitchFamily="34" charset="0"/>
                  <a:cs typeface="Courier New" panose="02070309020205020404" pitchFamily="49" charset="0"/>
                </a:rPr>
                <a:t>Exponential129 s (20%)</a:t>
              </a:r>
              <a:endParaRPr lang="en-GB" sz="1600" b="0" i="0" dirty="0">
                <a:latin typeface="Calibri" panose="020F0502020204030204" pitchFamily="34" charset="0"/>
                <a:cs typeface="Courier New" panose="02070309020205020404" pitchFamily="49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 bwMode="auto">
            <a:xfrm>
              <a:off x="3033560" y="1794970"/>
              <a:ext cx="0" cy="240602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33CC"/>
              </a:solidFill>
              <a:prstDash val="solid"/>
              <a:round/>
              <a:headEnd type="none" w="sm" len="lg"/>
              <a:tailEnd type="none" w="med" len="med"/>
            </a:ln>
            <a:effectLst/>
          </p:spPr>
        </p:cxnSp>
        <p:sp>
          <p:nvSpPr>
            <p:cNvPr id="21" name="TextBox 20"/>
            <p:cNvSpPr txBox="1"/>
            <p:nvPr/>
          </p:nvSpPr>
          <p:spPr>
            <a:xfrm>
              <a:off x="5238865" y="5587118"/>
              <a:ext cx="1147690" cy="584775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 defTabSz="216000">
                <a:spcBef>
                  <a:spcPts val="600"/>
                </a:spcBef>
              </a:pPr>
              <a:r>
                <a:rPr lang="en-GB" sz="1600" b="0" i="0" dirty="0" smtClean="0">
                  <a:latin typeface="Calibri" panose="020F0502020204030204" pitchFamily="34" charset="0"/>
                  <a:cs typeface="Courier New" panose="02070309020205020404" pitchFamily="49" charset="0"/>
                </a:rPr>
                <a:t>Parabolic 22 s (3%)</a:t>
              </a:r>
              <a:endParaRPr lang="en-GB" sz="1600" b="0" i="0" dirty="0">
                <a:latin typeface="Calibri" panose="020F0502020204030204" pitchFamily="34" charset="0"/>
                <a:cs typeface="Courier New" panose="02070309020205020404" pitchFamily="49" charset="0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5807464" y="2273089"/>
              <a:ext cx="0" cy="33120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33CC"/>
              </a:solidFill>
              <a:prstDash val="solid"/>
              <a:round/>
              <a:headEnd type="none" w="sm" len="lg"/>
              <a:tailEnd type="none" w="med" len="med"/>
            </a:ln>
            <a:effectLst/>
          </p:spPr>
        </p:cxnSp>
        <p:sp>
          <p:nvSpPr>
            <p:cNvPr id="24" name="TextBox 23"/>
            <p:cNvSpPr txBox="1"/>
            <p:nvPr/>
          </p:nvSpPr>
          <p:spPr>
            <a:xfrm>
              <a:off x="4056685" y="1168827"/>
              <a:ext cx="1188000" cy="584775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 defTabSz="216000">
                <a:spcBef>
                  <a:spcPts val="600"/>
                </a:spcBef>
              </a:pPr>
              <a:r>
                <a:rPr lang="en-GB" sz="1600" b="0" i="0" dirty="0" smtClean="0">
                  <a:latin typeface="Calibri" panose="020F0502020204030204" pitchFamily="34" charset="0"/>
                  <a:cs typeface="Courier New" panose="02070309020205020404" pitchFamily="49" charset="0"/>
                </a:rPr>
                <a:t>Linear              327 s (51%)</a:t>
              </a:r>
              <a:endParaRPr lang="en-GB" sz="1600" b="0" i="0" dirty="0">
                <a:latin typeface="Calibri" panose="020F0502020204030204" pitchFamily="34" charset="0"/>
                <a:cs typeface="Courier New" panose="02070309020205020404" pitchFamily="49" charset="0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 bwMode="auto">
            <a:xfrm flipH="1">
              <a:off x="4605338" y="1799417"/>
              <a:ext cx="0" cy="128972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33CC"/>
              </a:solidFill>
              <a:prstDash val="solid"/>
              <a:round/>
              <a:headEnd type="none" w="sm" len="lg"/>
              <a:tailEnd type="none" w="med" len="med"/>
            </a:ln>
            <a:effectLst/>
          </p:spPr>
        </p:cxnSp>
        <p:sp>
          <p:nvSpPr>
            <p:cNvPr id="27" name="TextBox 26"/>
            <p:cNvSpPr txBox="1"/>
            <p:nvPr/>
          </p:nvSpPr>
          <p:spPr>
            <a:xfrm rot="19416828">
              <a:off x="3751461" y="3072513"/>
              <a:ext cx="720000" cy="338554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 defTabSz="216000">
                <a:spcBef>
                  <a:spcPts val="600"/>
                </a:spcBef>
              </a:pPr>
              <a:r>
                <a:rPr lang="en-GB" sz="1600" b="0" i="0" dirty="0" smtClean="0">
                  <a:latin typeface="Calibri" panose="020F0502020204030204" pitchFamily="34" charset="0"/>
                  <a:cs typeface="Courier New" panose="02070309020205020404" pitchFamily="49" charset="0"/>
                </a:rPr>
                <a:t>10 A/s</a:t>
              </a:r>
              <a:endParaRPr lang="en-GB" sz="1600" b="0" i="0" dirty="0">
                <a:latin typeface="Calibri" panose="020F050202020403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596622" y="3089137"/>
              <a:ext cx="900000" cy="57600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>
              <a:spAutoFit/>
            </a:bodyPr>
            <a:lstStyle/>
            <a:p>
              <a:pPr algn="ctr"/>
              <a:r>
                <a:rPr lang="en-US" sz="1600" b="0" i="0" dirty="0">
                  <a:latin typeface="Calibri" panose="020F0502020204030204" pitchFamily="34" charset="0"/>
                </a:rPr>
                <a:t>decay </a:t>
              </a:r>
              <a:r>
                <a:rPr lang="en-US" sz="1600" b="0" i="0" dirty="0" smtClean="0">
                  <a:latin typeface="Calibri" panose="020F0502020204030204" pitchFamily="34" charset="0"/>
                </a:rPr>
                <a:t>&amp; </a:t>
              </a:r>
            </a:p>
            <a:p>
              <a:pPr algn="ctr"/>
              <a:r>
                <a:rPr lang="en-US" sz="1600" b="0" i="0" dirty="0" smtClean="0">
                  <a:latin typeface="Calibri" panose="020F0502020204030204" pitchFamily="34" charset="0"/>
                </a:rPr>
                <a:t>snap-back </a:t>
              </a:r>
              <a:endParaRPr lang="en-GB" sz="1600" b="0" i="0" dirty="0">
                <a:latin typeface="Calibri" panose="020F050202020403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1434622" y="4468020"/>
              <a:ext cx="324000" cy="324000"/>
            </a:xfrm>
            <a:prstGeom prst="ellipse">
              <a:avLst/>
            </a:prstGeom>
            <a:noFill/>
            <a:ln w="12700" cap="flat" cmpd="sng" algn="ctr">
              <a:solidFill>
                <a:srgbClr val="0033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GB" sz="2000" i="0" dirty="0" smtClean="0">
                <a:latin typeface="Calibri Light" panose="020F0302020204030204" pitchFamily="34" charset="0"/>
              </a:endParaRPr>
            </a:p>
          </p:txBody>
        </p:sp>
        <p:cxnSp>
          <p:nvCxnSpPr>
            <p:cNvPr id="30" name="Straight Arrow Connector 29"/>
            <p:cNvCxnSpPr>
              <a:endCxn id="29" idx="7"/>
            </p:cNvCxnSpPr>
            <p:nvPr/>
          </p:nvCxnSpPr>
          <p:spPr bwMode="auto">
            <a:xfrm flipH="1">
              <a:off x="1711173" y="3665137"/>
              <a:ext cx="316525" cy="85033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33CC"/>
              </a:solidFill>
              <a:prstDash val="solid"/>
              <a:round/>
              <a:headEnd type="none" w="sm" len="lg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42463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Hardware constraints for a faster ramp up (1/2)</a:t>
            </a:r>
            <a:endParaRPr lang="en-US" sz="2800" b="0" i="0" kern="0" dirty="0" smtClean="0">
              <a:solidFill>
                <a:srgbClr val="0033CC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663104"/>
            <a:ext cx="9144000" cy="6201698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defTabSz="216000">
              <a:spcBef>
                <a:spcPts val="600"/>
              </a:spcBef>
            </a:pPr>
            <a:r>
              <a:rPr lang="en-GB" b="0" i="0" dirty="0">
                <a:solidFill>
                  <a:srgbClr val="FF0000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protection diode of </a:t>
            </a:r>
            <a:r>
              <a:rPr lang="en-GB" b="0" i="0" dirty="0" smtClean="0">
                <a:solidFill>
                  <a:srgbClr val="FF0000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main dipoles</a:t>
            </a:r>
            <a:endParaRPr lang="en-GB" b="0" i="0" dirty="0">
              <a:solidFill>
                <a:srgbClr val="FF0000"/>
              </a:solidFill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defTabSz="216000">
              <a:spcBef>
                <a:spcPts val="600"/>
              </a:spcBef>
            </a:pPr>
            <a:r>
              <a:rPr lang="en-GB" b="0" i="0" dirty="0">
                <a:latin typeface="Calibri" panose="020F0502020204030204" pitchFamily="34" charset="0"/>
                <a:cs typeface="Courier New" panose="02070309020205020404" pitchFamily="49" charset="0"/>
              </a:rPr>
              <a:t>cold turn-on voltage of 6 V limits the ramp rate at </a:t>
            </a: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≈60 </a:t>
            </a:r>
            <a:r>
              <a:rPr lang="en-GB" b="0" i="0" dirty="0">
                <a:latin typeface="Calibri" panose="020F0502020204030204" pitchFamily="34" charset="0"/>
                <a:cs typeface="Courier New" panose="02070309020205020404" pitchFamily="49" charset="0"/>
              </a:rPr>
              <a:t>A/s</a:t>
            </a:r>
          </a:p>
          <a:p>
            <a:pPr defTabSz="216000">
              <a:spcBef>
                <a:spcPts val="600"/>
              </a:spcBef>
            </a:pPr>
            <a:endParaRPr lang="en-GB" sz="1200" b="0" i="0" dirty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defTabSz="216000">
              <a:spcBef>
                <a:spcPts val="600"/>
              </a:spcBef>
            </a:pPr>
            <a:r>
              <a:rPr lang="en-GB" b="0" i="0" dirty="0">
                <a:solidFill>
                  <a:srgbClr val="FF0000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inductive </a:t>
            </a:r>
            <a:r>
              <a:rPr lang="en-GB" b="0" i="0" dirty="0" smtClean="0">
                <a:solidFill>
                  <a:srgbClr val="FF0000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voltage on the string of 154 main dipoles</a:t>
            </a:r>
            <a:endParaRPr lang="en-GB" b="0" i="0" dirty="0">
              <a:solidFill>
                <a:srgbClr val="FF0000"/>
              </a:solidFill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defTabSz="216000">
              <a:spcBef>
                <a:spcPts val="600"/>
              </a:spcBef>
              <a:tabLst>
                <a:tab pos="4320000" algn="l"/>
              </a:tabLst>
            </a:pP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at </a:t>
            </a:r>
            <a:r>
              <a:rPr lang="en-GB" b="0" i="0" dirty="0">
                <a:latin typeface="Calibri" panose="020F0502020204030204" pitchFamily="34" charset="0"/>
                <a:cs typeface="Courier New" panose="02070309020205020404" pitchFamily="49" charset="0"/>
              </a:rPr>
              <a:t>10 A/s, the inductive voltage </a:t>
            </a: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is	150 V</a:t>
            </a:r>
            <a:endParaRPr lang="en-GB" b="0" i="0" dirty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defTabSz="216000">
              <a:spcBef>
                <a:spcPts val="600"/>
              </a:spcBef>
              <a:tabLst>
                <a:tab pos="4320000" algn="l"/>
              </a:tabLst>
            </a:pP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at 50 A/s                                             	750 V</a:t>
            </a:r>
          </a:p>
          <a:p>
            <a:pPr defTabSz="216000">
              <a:spcBef>
                <a:spcPts val="600"/>
              </a:spcBef>
            </a:pPr>
            <a:r>
              <a:rPr lang="en-GB" sz="20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[the dipoles are tested at 1.9 kV and see ±475 V at the beginning of a fast extraction]</a:t>
            </a:r>
          </a:p>
          <a:p>
            <a:pPr defTabSz="216000">
              <a:spcBef>
                <a:spcPts val="600"/>
              </a:spcBef>
            </a:pP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10 A/s corresponds to the voltage limit </a:t>
            </a:r>
            <a:r>
              <a:rPr lang="en-GB" b="0" i="0" dirty="0">
                <a:latin typeface="Calibri" panose="020F0502020204030204" pitchFamily="34" charset="0"/>
                <a:cs typeface="Courier New" panose="02070309020205020404" pitchFamily="49" charset="0"/>
              </a:rPr>
              <a:t>of the </a:t>
            </a: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power converters</a:t>
            </a:r>
          </a:p>
          <a:p>
            <a:pPr defTabSz="216000">
              <a:spcBef>
                <a:spcPts val="600"/>
              </a:spcBef>
            </a:pP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splitting each MB circuit in two implies 375 V at 50 A/s</a:t>
            </a:r>
          </a:p>
          <a:p>
            <a:pPr defTabSz="216000">
              <a:spcBef>
                <a:spcPts val="600"/>
              </a:spcBef>
            </a:pPr>
            <a:endParaRPr lang="en-GB" sz="1200" b="0" i="0" dirty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defTabSz="216000">
              <a:spcBef>
                <a:spcPts val="600"/>
              </a:spcBef>
            </a:pPr>
            <a:r>
              <a:rPr lang="en-GB" b="0" i="0" dirty="0">
                <a:solidFill>
                  <a:srgbClr val="00B050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cryogenic load from AC losses</a:t>
            </a:r>
          </a:p>
          <a:p>
            <a:pPr defTabSz="216000">
              <a:spcBef>
                <a:spcPts val="600"/>
              </a:spcBef>
            </a:pPr>
            <a:r>
              <a:rPr lang="en-GB" b="0" i="0" dirty="0">
                <a:latin typeface="Calibri" panose="020F0502020204030204" pitchFamily="34" charset="0"/>
                <a:cs typeface="Courier New" panose="02070309020205020404" pitchFamily="49" charset="0"/>
              </a:rPr>
              <a:t>3.3 </a:t>
            </a:r>
            <a:r>
              <a:rPr lang="en-GB" b="0" i="0" dirty="0" err="1">
                <a:latin typeface="Calibri" panose="020F0502020204030204" pitchFamily="34" charset="0"/>
                <a:cs typeface="Courier New" panose="02070309020205020404" pitchFamily="49" charset="0"/>
              </a:rPr>
              <a:t>TeV</a:t>
            </a:r>
            <a:r>
              <a:rPr lang="en-GB" b="0" i="0" dirty="0">
                <a:latin typeface="Calibri" panose="020F0502020204030204" pitchFamily="34" charset="0"/>
                <a:cs typeface="Courier New" panose="02070309020205020404" pitchFamily="49" charset="0"/>
              </a:rPr>
              <a:t> at 50 A/s </a:t>
            </a: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is similar to </a:t>
            </a:r>
            <a:r>
              <a:rPr lang="en-GB" b="0" i="0" dirty="0">
                <a:latin typeface="Calibri" panose="020F0502020204030204" pitchFamily="34" charset="0"/>
                <a:cs typeface="Courier New" panose="02070309020205020404" pitchFamily="49" charset="0"/>
              </a:rPr>
              <a:t>7 </a:t>
            </a:r>
            <a:r>
              <a:rPr lang="en-GB" b="0" i="0" dirty="0" err="1">
                <a:latin typeface="Calibri" panose="020F0502020204030204" pitchFamily="34" charset="0"/>
                <a:cs typeface="Courier New" panose="02070309020205020404" pitchFamily="49" charset="0"/>
              </a:rPr>
              <a:t>TeV</a:t>
            </a:r>
            <a:r>
              <a:rPr lang="en-GB" b="0" i="0" dirty="0">
                <a:latin typeface="Calibri" panose="020F0502020204030204" pitchFamily="34" charset="0"/>
                <a:cs typeface="Courier New" panose="02070309020205020404" pitchFamily="49" charset="0"/>
              </a:rPr>
              <a:t> at 10 </a:t>
            </a: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A/s for AC loss per cycle</a:t>
            </a:r>
            <a:endParaRPr lang="en-GB" b="0" i="0" dirty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defTabSz="216000">
              <a:spcBef>
                <a:spcPts val="600"/>
              </a:spcBef>
            </a:pPr>
            <a:r>
              <a:rPr lang="en-GB" b="0" i="0" dirty="0">
                <a:latin typeface="Calibri" panose="020F0502020204030204" pitchFamily="34" charset="0"/>
                <a:cs typeface="Courier New" panose="02070309020205020404" pitchFamily="49" charset="0"/>
              </a:rPr>
              <a:t>the power is </a:t>
            </a: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still ≈30 </a:t>
            </a:r>
            <a:r>
              <a:rPr lang="en-GB" b="0" i="0" dirty="0">
                <a:latin typeface="Calibri" panose="020F0502020204030204" pitchFamily="34" charset="0"/>
                <a:cs typeface="Courier New" panose="02070309020205020404" pitchFamily="49" charset="0"/>
              </a:rPr>
              <a:t>times less than the design value, which assures the helium bath stays </a:t>
            </a: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below the </a:t>
            </a:r>
            <a:r>
              <a:rPr lang="en-GB" b="0" i="0" dirty="0">
                <a:latin typeface="Symbol" panose="05050102010706020507" pitchFamily="18" charset="2"/>
                <a:cs typeface="Courier New" panose="02070309020205020404" pitchFamily="49" charset="0"/>
              </a:rPr>
              <a:t>l</a:t>
            </a:r>
            <a:r>
              <a:rPr lang="en-GB" b="0" i="0" dirty="0">
                <a:latin typeface="Calibri" panose="020F0502020204030204" pitchFamily="34" charset="0"/>
                <a:cs typeface="Courier New" panose="02070309020205020404" pitchFamily="49" charset="0"/>
              </a:rPr>
              <a:t> line in a fast ramp down in 80 s</a:t>
            </a:r>
          </a:p>
          <a:p>
            <a:pPr defTabSz="216000">
              <a:spcBef>
                <a:spcPts val="600"/>
              </a:spcBef>
            </a:pPr>
            <a:endParaRPr lang="en-GB" b="0" i="0" dirty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8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Hardware constraints for a faster ramp up (2/2)</a:t>
            </a:r>
            <a:endParaRPr lang="en-US" sz="2800" b="0" i="0" kern="0" dirty="0" smtClean="0">
              <a:solidFill>
                <a:srgbClr val="0033CC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663104"/>
            <a:ext cx="9144000" cy="5678478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defTabSz="216000">
              <a:spcBef>
                <a:spcPts val="600"/>
              </a:spcBef>
            </a:pPr>
            <a:r>
              <a:rPr lang="en-GB" b="0" i="0" dirty="0" smtClean="0">
                <a:solidFill>
                  <a:srgbClr val="00B050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premature quenches</a:t>
            </a:r>
          </a:p>
          <a:p>
            <a:pPr defTabSz="216000">
              <a:spcBef>
                <a:spcPts val="600"/>
              </a:spcBef>
            </a:pP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main dipoles: ok up to 100+ A/s, at high field</a:t>
            </a:r>
          </a:p>
          <a:p>
            <a:pPr defTabSz="216000">
              <a:spcBef>
                <a:spcPts val="600"/>
              </a:spcBef>
            </a:pPr>
            <a:r>
              <a:rPr lang="en-GB" sz="20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[no quench-back at 125 A/s during a fast extraction]</a:t>
            </a:r>
          </a:p>
          <a:p>
            <a:pPr defTabSz="216000">
              <a:spcBef>
                <a:spcPts val="600"/>
              </a:spcBef>
            </a:pP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other magnets: not more limiting, including Nb</a:t>
            </a:r>
            <a:r>
              <a:rPr lang="en-GB" b="0" i="0" baseline="-2500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3</a:t>
            </a: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Sn HL-LHC magnets</a:t>
            </a:r>
          </a:p>
          <a:p>
            <a:pPr defTabSz="216000">
              <a:spcBef>
                <a:spcPts val="600"/>
              </a:spcBef>
            </a:pPr>
            <a:endParaRPr lang="en-GB" sz="1200" b="0" i="0" dirty="0" smtClean="0">
              <a:solidFill>
                <a:srgbClr val="00B050"/>
              </a:solidFill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defTabSz="216000">
              <a:spcBef>
                <a:spcPts val="600"/>
              </a:spcBef>
            </a:pPr>
            <a:r>
              <a:rPr lang="en-GB" b="0" i="0" dirty="0" smtClean="0">
                <a:solidFill>
                  <a:srgbClr val="00B050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quench </a:t>
            </a:r>
            <a:r>
              <a:rPr lang="en-GB" b="0" i="0" dirty="0">
                <a:solidFill>
                  <a:srgbClr val="00B050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detection</a:t>
            </a:r>
          </a:p>
          <a:p>
            <a:pPr defTabSz="216000">
              <a:spcBef>
                <a:spcPts val="600"/>
              </a:spcBef>
            </a:pP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possibly special corrections </a:t>
            </a:r>
            <a:r>
              <a:rPr lang="en-GB" b="0" i="0" dirty="0">
                <a:latin typeface="Calibri" panose="020F0502020204030204" pitchFamily="34" charset="0"/>
                <a:cs typeface="Courier New" panose="02070309020205020404" pitchFamily="49" charset="0"/>
              </a:rPr>
              <a:t>for MB with </a:t>
            </a:r>
            <a:r>
              <a:rPr lang="en-GB" b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unbalanced apertures</a:t>
            </a:r>
          </a:p>
          <a:p>
            <a:pPr defTabSz="216000">
              <a:spcBef>
                <a:spcPts val="600"/>
              </a:spcBef>
            </a:pP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possibly improved inductive compensation for circuits with no middle voltage taps – upgrade of electronics anyway likely for FCC era</a:t>
            </a:r>
          </a:p>
          <a:p>
            <a:pPr defTabSz="216000">
              <a:spcBef>
                <a:spcPts val="600"/>
              </a:spcBef>
            </a:pPr>
            <a:endParaRPr lang="en-GB" sz="1200" b="0" i="0" dirty="0" smtClean="0">
              <a:solidFill>
                <a:srgbClr val="00B050"/>
              </a:solidFill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defTabSz="216000">
              <a:spcBef>
                <a:spcPts val="600"/>
              </a:spcBef>
            </a:pPr>
            <a:r>
              <a:rPr lang="en-GB" b="0" i="0" dirty="0" smtClean="0">
                <a:solidFill>
                  <a:srgbClr val="00B050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field quality</a:t>
            </a:r>
          </a:p>
          <a:p>
            <a:pPr defTabSz="216000">
              <a:spcBef>
                <a:spcPts val="600"/>
              </a:spcBef>
            </a:pPr>
            <a:r>
              <a:rPr lang="en-GB" b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snap-back in MB</a:t>
            </a: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: slow crossing can be kept at the beginning of the ramp</a:t>
            </a:r>
          </a:p>
          <a:p>
            <a:pPr defTabSz="216000">
              <a:spcBef>
                <a:spcPts val="600"/>
              </a:spcBef>
            </a:pPr>
            <a:r>
              <a:rPr lang="en-GB" b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eddy currents</a:t>
            </a: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: for the MB and MQ</a:t>
            </a:r>
            <a:r>
              <a:rPr lang="en-GB" b="0" i="0" dirty="0">
                <a:latin typeface="Calibri" panose="020F0502020204030204" pitchFamily="34" charset="0"/>
                <a:cs typeface="Courier New" panose="02070309020205020404" pitchFamily="49" charset="0"/>
              </a:rPr>
              <a:t>, </a:t>
            </a: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no </a:t>
            </a:r>
            <a:r>
              <a:rPr lang="en-GB" b="0" i="0" dirty="0">
                <a:latin typeface="Calibri" panose="020F0502020204030204" pitchFamily="34" charset="0"/>
                <a:cs typeface="Courier New" panose="02070309020205020404" pitchFamily="49" charset="0"/>
              </a:rPr>
              <a:t>significant contributions on the harmonics up </a:t>
            </a: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to 100+ A/s, a possible impact on the transfer function</a:t>
            </a:r>
          </a:p>
        </p:txBody>
      </p:sp>
    </p:spTree>
    <p:extLst>
      <p:ext uri="{BB962C8B-B14F-4D97-AF65-F5344CB8AC3E}">
        <p14:creationId xmlns:p14="http://schemas.microsoft.com/office/powerpoint/2010/main" val="381769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A maximum target for a faster ramp up is 50 A/s for the main dipoles, instead of the current 10 A/s</a:t>
            </a:r>
            <a:endParaRPr lang="en-US" sz="2800" b="0" i="0" kern="0" dirty="0">
              <a:solidFill>
                <a:srgbClr val="0033CC"/>
              </a:solidFill>
              <a:latin typeface="Calibri" panose="020F0502020204030204" pitchFamily="34" charset="0"/>
            </a:endParaRPr>
          </a:p>
          <a:p>
            <a:pPr algn="l">
              <a:lnSpc>
                <a:spcPct val="110000"/>
              </a:lnSpc>
            </a:pPr>
            <a:endParaRPr lang="en-US" sz="2800" b="0" i="0" kern="0" dirty="0" smtClean="0">
              <a:solidFill>
                <a:srgbClr val="0033CC"/>
              </a:solidFill>
              <a:latin typeface="Calibri Light" panose="020F03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248482"/>
            <a:ext cx="9144000" cy="489364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defTabSz="216000">
              <a:spcBef>
                <a:spcPts val="600"/>
              </a:spcBef>
            </a:pP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50 A/s on the main dipoles is dictated by the </a:t>
            </a:r>
            <a:r>
              <a:rPr lang="en-GB" b="0" i="0" dirty="0" smtClean="0">
                <a:solidFill>
                  <a:srgbClr val="FF0000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cold diode</a:t>
            </a: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 and the </a:t>
            </a:r>
            <a:r>
              <a:rPr lang="en-GB" b="0" i="0" dirty="0">
                <a:solidFill>
                  <a:srgbClr val="FF0000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inductive </a:t>
            </a:r>
            <a:r>
              <a:rPr lang="en-GB" b="0" i="0" dirty="0" smtClean="0">
                <a:solidFill>
                  <a:srgbClr val="FF0000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voltage on the string</a:t>
            </a:r>
            <a:endParaRPr lang="en-GB" b="0" i="0" dirty="0">
              <a:solidFill>
                <a:srgbClr val="FF0000"/>
              </a:solidFill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defTabSz="216000">
              <a:spcBef>
                <a:spcPts val="600"/>
              </a:spcBef>
            </a:pPr>
            <a:endParaRPr lang="en-GB" sz="1200" b="0" i="0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defTabSz="216000">
              <a:spcBef>
                <a:spcPts val="600"/>
              </a:spcBef>
            </a:pP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this </a:t>
            </a:r>
            <a:r>
              <a:rPr lang="en-GB" b="0" i="0" dirty="0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×5</a:t>
            </a: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 factor is </a:t>
            </a:r>
            <a:r>
              <a:rPr lang="en-GB" b="0" i="0" dirty="0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for the linear ramp</a:t>
            </a: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, not the overall ramp</a:t>
            </a:r>
          </a:p>
          <a:p>
            <a:pPr defTabSz="216000">
              <a:spcBef>
                <a:spcPts val="600"/>
              </a:spcBef>
            </a:pPr>
            <a:endParaRPr lang="en-GB" sz="1200" b="0" i="0" dirty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defTabSz="216000">
              <a:spcBef>
                <a:spcPts val="600"/>
              </a:spcBef>
            </a:pP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the other magnets can cope with this 5x factor</a:t>
            </a:r>
          </a:p>
          <a:p>
            <a:pPr defTabSz="216000">
              <a:spcBef>
                <a:spcPts val="600"/>
              </a:spcBef>
            </a:pPr>
            <a:endParaRPr lang="en-GB" sz="1200" b="0" i="0" dirty="0" smtClean="0">
              <a:solidFill>
                <a:srgbClr val="0033CC"/>
              </a:solidFill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defTabSz="216000">
              <a:spcBef>
                <a:spcPts val="600"/>
              </a:spcBef>
            </a:pPr>
            <a:r>
              <a:rPr lang="en-GB" b="0" i="0" dirty="0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some power converters would need an upgrade</a:t>
            </a:r>
          </a:p>
          <a:p>
            <a:pPr marL="432000" indent="-216000" defTabSz="216000">
              <a:spcBef>
                <a:spcPts val="600"/>
              </a:spcBef>
              <a:buFontTx/>
              <a:buChar char="-"/>
            </a:pPr>
            <a:r>
              <a:rPr lang="en-GB" sz="22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13 kA (MB, MQ) circuits</a:t>
            </a:r>
          </a:p>
          <a:p>
            <a:pPr marL="432000" indent="-216000" defTabSz="216000">
              <a:spcBef>
                <a:spcPts val="600"/>
              </a:spcBef>
              <a:buFontTx/>
              <a:buChar char="-"/>
            </a:pPr>
            <a:r>
              <a:rPr lang="en-GB" sz="22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≈200 individually powered quadrupoles / dipoles and some warm circuits, which can now run 3.6x faster than MB: some will be modified for HL-LHC</a:t>
            </a:r>
          </a:p>
          <a:p>
            <a:pPr defTabSz="216000">
              <a:spcBef>
                <a:spcPts val="600"/>
              </a:spcBef>
            </a:pPr>
            <a:endParaRPr lang="en-GB" sz="1200" b="0" i="0" dirty="0">
              <a:latin typeface="Calibri" panose="020F0502020204030204" pitchFamily="34" charset="0"/>
              <a:cs typeface="Courier New" panose="02070309020205020404" pitchFamily="49" charset="0"/>
            </a:endParaRPr>
          </a:p>
          <a:p>
            <a:pPr defTabSz="216000">
              <a:spcBef>
                <a:spcPts val="600"/>
              </a:spcBef>
            </a:pP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the </a:t>
            </a:r>
            <a:r>
              <a:rPr lang="en-GB" b="0" i="0" dirty="0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RF can</a:t>
            </a: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 already </a:t>
            </a:r>
            <a:r>
              <a:rPr lang="en-GB" b="0" i="0" dirty="0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follow </a:t>
            </a:r>
            <a:r>
              <a:rPr lang="en-GB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this ×5 increase</a:t>
            </a:r>
          </a:p>
        </p:txBody>
      </p:sp>
    </p:spTree>
    <p:extLst>
      <p:ext uri="{BB962C8B-B14F-4D97-AF65-F5344CB8AC3E}">
        <p14:creationId xmlns:p14="http://schemas.microsoft.com/office/powerpoint/2010/main" val="111768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764704"/>
            <a:ext cx="9144000" cy="338554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defTabSz="216000">
              <a:spcBef>
                <a:spcPts val="600"/>
              </a:spcBef>
            </a:pPr>
            <a:endParaRPr lang="en-GB" sz="1600" i="0" dirty="0">
              <a:latin typeface="Calibri Light" panose="020F0302020204030204" pitchFamily="34" charset="0"/>
              <a:cs typeface="Courier New" panose="02070309020205020404" pitchFamily="49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These are several options for faster ramps up to </a:t>
            </a:r>
            <a:r>
              <a:rPr lang="en-US" sz="2800" b="0" i="0" kern="0" dirty="0">
                <a:solidFill>
                  <a:srgbClr val="0033CC"/>
                </a:solidFill>
                <a:latin typeface="Calibri" panose="020F0502020204030204" pitchFamily="34" charset="0"/>
              </a:rPr>
              <a:t>3.3 </a:t>
            </a:r>
            <a:r>
              <a:rPr lang="en-US" sz="2800" b="0" i="0" kern="0" dirty="0" err="1" smtClean="0">
                <a:solidFill>
                  <a:srgbClr val="0033CC"/>
                </a:solidFill>
                <a:latin typeface="Calibri" panose="020F0502020204030204" pitchFamily="34" charset="0"/>
              </a:rPr>
              <a:t>TeV</a:t>
            </a:r>
            <a:endParaRPr lang="en-US" sz="2800" b="0" i="0" kern="0" dirty="0" smtClean="0">
              <a:solidFill>
                <a:srgbClr val="0033CC"/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583739"/>
              </p:ext>
            </p:extLst>
          </p:nvPr>
        </p:nvGraphicFramePr>
        <p:xfrm>
          <a:off x="5951625" y="2895869"/>
          <a:ext cx="3024000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000"/>
                <a:gridCol w="900000"/>
                <a:gridCol w="900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</a:rPr>
                        <a:t>ramp</a:t>
                      </a:r>
                      <a:endParaRPr lang="en-GB" sz="1600" b="0" dirty="0">
                        <a:solidFill>
                          <a:srgbClr val="FFFFFF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</a:rPr>
                        <a:t>time</a:t>
                      </a:r>
                      <a:r>
                        <a:rPr lang="en-GB" sz="1600" b="0" baseline="0" dirty="0" smtClean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</a:rPr>
                        <a:t>        </a:t>
                      </a:r>
                      <a:r>
                        <a:rPr lang="en-GB" sz="1600" b="0" dirty="0" smtClean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</a:rPr>
                        <a:t>[s]</a:t>
                      </a:r>
                      <a:endParaRPr lang="en-GB" sz="1600" b="0" dirty="0">
                        <a:solidFill>
                          <a:srgbClr val="FFFFFF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err="1" smtClean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</a:rPr>
                        <a:t>dI</a:t>
                      </a:r>
                      <a:r>
                        <a:rPr lang="en-GB" sz="1600" b="0" dirty="0" smtClean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600" b="0" dirty="0" err="1" smtClean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</a:rPr>
                        <a:t>dt</a:t>
                      </a:r>
                      <a:r>
                        <a:rPr lang="en-GB" sz="1600" b="0" baseline="-25000" dirty="0" err="1" smtClean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</a:rPr>
                        <a:t>avg</a:t>
                      </a:r>
                      <a:r>
                        <a:rPr lang="en-GB" sz="1600" b="0" baseline="0" dirty="0" smtClean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</a:rPr>
                        <a:t> [A/s]</a:t>
                      </a:r>
                      <a:endParaRPr lang="en-GB" sz="1600" b="0" baseline="-25000" dirty="0">
                        <a:solidFill>
                          <a:srgbClr val="FFFFFF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PELP, 10 A/s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643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7.5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>
                        <a:alpha val="3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PPLP,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1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0 A/s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CC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513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CC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9.4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CC">
                        <a:alpha val="1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PPLP,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 A/s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CC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279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CC">
                        <a:alpha val="1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17.3</a:t>
                      </a:r>
                      <a:endParaRPr lang="en-GB" sz="1600" kern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CC">
                        <a:alpha val="15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PPLP,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30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A/s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C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205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C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23.5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CC">
                        <a:alpha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PPLP,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40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A/s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C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171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CC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28.1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CC">
                        <a:alpha val="25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PtLP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,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50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A/s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CC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154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CC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31.3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CC">
                        <a:alpha val="30000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-351984" y="2046587"/>
            <a:ext cx="7097507" cy="4458928"/>
            <a:chOff x="1023246" y="1412495"/>
            <a:chExt cx="7097507" cy="445892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23246" y="1412495"/>
              <a:ext cx="7097507" cy="445892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5567646" y="3847909"/>
              <a:ext cx="1501555" cy="1184940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defTabSz="216000">
                <a:spcBef>
                  <a:spcPts val="600"/>
                </a:spcBef>
              </a:pPr>
              <a:r>
                <a:rPr lang="en-GB" sz="1400" b="0" i="0" dirty="0" err="1" smtClean="0">
                  <a:solidFill>
                    <a:srgbClr val="4D4D4D"/>
                  </a:solidFill>
                  <a:latin typeface="Calibri" panose="020F0502020204030204" pitchFamily="34" charset="0"/>
                  <a:cs typeface="Courier New" panose="02070309020205020404" pitchFamily="49" charset="0"/>
                </a:rPr>
                <a:t>I</a:t>
              </a:r>
              <a:r>
                <a:rPr lang="en-GB" sz="1400" b="0" i="0" baseline="-25000" dirty="0" err="1" smtClean="0">
                  <a:solidFill>
                    <a:srgbClr val="4D4D4D"/>
                  </a:solidFill>
                  <a:latin typeface="Calibri" panose="020F0502020204030204" pitchFamily="34" charset="0"/>
                  <a:cs typeface="Courier New" panose="02070309020205020404" pitchFamily="49" charset="0"/>
                </a:rPr>
                <a:t>inj</a:t>
              </a:r>
              <a:r>
                <a:rPr lang="en-GB" sz="1400" b="0" i="0" dirty="0" smtClean="0">
                  <a:solidFill>
                    <a:srgbClr val="4D4D4D"/>
                  </a:solidFill>
                  <a:latin typeface="Calibri" panose="020F0502020204030204" pitchFamily="34" charset="0"/>
                  <a:cs typeface="Courier New" panose="02070309020205020404" pitchFamily="49" charset="0"/>
                </a:rPr>
                <a:t> </a:t>
              </a:r>
              <a:r>
                <a:rPr lang="en-GB" sz="1400" b="0" i="0" dirty="0">
                  <a:solidFill>
                    <a:srgbClr val="4D4D4D"/>
                  </a:solidFill>
                  <a:latin typeface="Calibri" panose="020F0502020204030204" pitchFamily="34" charset="0"/>
                  <a:cs typeface="Courier New" panose="02070309020205020404" pitchFamily="49" charset="0"/>
                </a:rPr>
                <a:t>= </a:t>
              </a:r>
              <a:r>
                <a:rPr lang="en-GB" sz="1400" b="0" i="0" dirty="0" smtClean="0">
                  <a:solidFill>
                    <a:srgbClr val="4D4D4D"/>
                  </a:solidFill>
                  <a:latin typeface="Calibri" panose="020F0502020204030204" pitchFamily="34" charset="0"/>
                  <a:cs typeface="Courier New" panose="02070309020205020404" pitchFamily="49" charset="0"/>
                </a:rPr>
                <a:t>760 A </a:t>
              </a:r>
            </a:p>
            <a:p>
              <a:pPr defTabSz="216000">
                <a:spcBef>
                  <a:spcPts val="600"/>
                </a:spcBef>
              </a:pPr>
              <a:r>
                <a:rPr lang="en-GB" sz="1400" b="0" i="0" dirty="0" err="1">
                  <a:solidFill>
                    <a:srgbClr val="4D4D4D"/>
                  </a:solidFill>
                  <a:latin typeface="Calibri" panose="020F0502020204030204" pitchFamily="34" charset="0"/>
                  <a:cs typeface="Courier New" panose="02070309020205020404" pitchFamily="49" charset="0"/>
                </a:rPr>
                <a:t>I</a:t>
              </a:r>
              <a:r>
                <a:rPr lang="en-GB" sz="1400" b="0" i="0" baseline="-25000" dirty="0" err="1">
                  <a:solidFill>
                    <a:srgbClr val="4D4D4D"/>
                  </a:solidFill>
                  <a:latin typeface="Calibri" panose="020F0502020204030204" pitchFamily="34" charset="0"/>
                  <a:cs typeface="Courier New" panose="02070309020205020404" pitchFamily="49" charset="0"/>
                </a:rPr>
                <a:t>flt</a:t>
              </a:r>
              <a:r>
                <a:rPr lang="en-GB" sz="1400" b="0" i="0" dirty="0">
                  <a:solidFill>
                    <a:srgbClr val="4D4D4D"/>
                  </a:solidFill>
                  <a:latin typeface="Calibri" panose="020F0502020204030204" pitchFamily="34" charset="0"/>
                  <a:cs typeface="Courier New" panose="02070309020205020404" pitchFamily="49" charset="0"/>
                </a:rPr>
                <a:t> = 5573 A</a:t>
              </a:r>
            </a:p>
            <a:p>
              <a:pPr defTabSz="216000">
                <a:spcBef>
                  <a:spcPts val="600"/>
                </a:spcBef>
              </a:pPr>
              <a:r>
                <a:rPr lang="en-GB" sz="1400" b="0" i="0" dirty="0" err="1" smtClean="0">
                  <a:solidFill>
                    <a:srgbClr val="4D4D4D"/>
                  </a:solidFill>
                  <a:latin typeface="Symbol" panose="05050102010706020507" pitchFamily="18" charset="2"/>
                  <a:cs typeface="Courier New" panose="02070309020205020404" pitchFamily="49" charset="0"/>
                </a:rPr>
                <a:t>D</a:t>
              </a:r>
              <a:r>
                <a:rPr lang="en-GB" sz="1400" b="0" i="0" dirty="0" err="1" smtClean="0">
                  <a:solidFill>
                    <a:srgbClr val="4D4D4D"/>
                  </a:solidFill>
                  <a:latin typeface="Calibri" panose="020F0502020204030204" pitchFamily="34" charset="0"/>
                  <a:cs typeface="Courier New" panose="02070309020205020404" pitchFamily="49" charset="0"/>
                </a:rPr>
                <a:t>I</a:t>
              </a:r>
              <a:r>
                <a:rPr lang="en-GB" sz="1400" b="0" i="0" baseline="-25000" dirty="0" err="1" smtClean="0">
                  <a:solidFill>
                    <a:srgbClr val="4D4D4D"/>
                  </a:solidFill>
                  <a:latin typeface="Calibri" panose="020F0502020204030204" pitchFamily="34" charset="0"/>
                  <a:cs typeface="Courier New" panose="02070309020205020404" pitchFamily="49" charset="0"/>
                </a:rPr>
                <a:t>snb</a:t>
              </a:r>
              <a:r>
                <a:rPr lang="en-GB" sz="1400" b="0" i="0" dirty="0" smtClean="0">
                  <a:solidFill>
                    <a:srgbClr val="4D4D4D"/>
                  </a:solidFill>
                  <a:latin typeface="Calibri" panose="020F0502020204030204" pitchFamily="34" charset="0"/>
                  <a:cs typeface="Courier New" panose="02070309020205020404" pitchFamily="49" charset="0"/>
                </a:rPr>
                <a:t> </a:t>
              </a:r>
              <a:r>
                <a:rPr lang="en-GB" sz="1400" b="0" i="0" dirty="0">
                  <a:solidFill>
                    <a:srgbClr val="4D4D4D"/>
                  </a:solidFill>
                  <a:latin typeface="Calibri" panose="020F0502020204030204" pitchFamily="34" charset="0"/>
                  <a:cs typeface="Courier New" panose="02070309020205020404" pitchFamily="49" charset="0"/>
                </a:rPr>
                <a:t>= </a:t>
              </a:r>
              <a:r>
                <a:rPr lang="en-GB" sz="1400" b="0" i="0" dirty="0" smtClean="0">
                  <a:solidFill>
                    <a:srgbClr val="4D4D4D"/>
                  </a:solidFill>
                  <a:latin typeface="Calibri" panose="020F0502020204030204" pitchFamily="34" charset="0"/>
                  <a:cs typeface="Courier New" panose="02070309020205020404" pitchFamily="49" charset="0"/>
                </a:rPr>
                <a:t>12 A</a:t>
              </a:r>
              <a:endParaRPr lang="en-GB" sz="1400" b="0" i="0" dirty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endParaRPr>
            </a:p>
            <a:p>
              <a:pPr defTabSz="216000">
                <a:spcBef>
                  <a:spcPts val="600"/>
                </a:spcBef>
              </a:pPr>
              <a:r>
                <a:rPr lang="en-GB" sz="1400" b="0" i="0" dirty="0" err="1" smtClean="0">
                  <a:solidFill>
                    <a:srgbClr val="4D4D4D"/>
                  </a:solidFill>
                  <a:latin typeface="Calibri" panose="020F0502020204030204" pitchFamily="34" charset="0"/>
                  <a:cs typeface="Courier New" panose="02070309020205020404" pitchFamily="49" charset="0"/>
                </a:rPr>
                <a:t>dI</a:t>
              </a:r>
              <a:r>
                <a:rPr lang="en-GB" sz="1400" b="0" i="0" dirty="0" smtClean="0">
                  <a:solidFill>
                    <a:srgbClr val="4D4D4D"/>
                  </a:solidFill>
                  <a:latin typeface="Calibri" panose="020F0502020204030204" pitchFamily="34" charset="0"/>
                  <a:cs typeface="Courier New" panose="02070309020205020404" pitchFamily="49" charset="0"/>
                </a:rPr>
                <a:t>/</a:t>
              </a:r>
              <a:r>
                <a:rPr lang="en-GB" sz="1400" b="0" i="0" dirty="0" err="1" smtClean="0">
                  <a:solidFill>
                    <a:srgbClr val="4D4D4D"/>
                  </a:solidFill>
                  <a:latin typeface="Calibri" panose="020F0502020204030204" pitchFamily="34" charset="0"/>
                  <a:cs typeface="Courier New" panose="02070309020205020404" pitchFamily="49" charset="0"/>
                </a:rPr>
                <a:t>dt</a:t>
              </a:r>
              <a:r>
                <a:rPr lang="en-GB" sz="1400" b="0" i="0" baseline="-25000" dirty="0" err="1" smtClean="0">
                  <a:solidFill>
                    <a:srgbClr val="4D4D4D"/>
                  </a:solidFill>
                  <a:latin typeface="Calibri" panose="020F0502020204030204" pitchFamily="34" charset="0"/>
                  <a:cs typeface="Courier New" panose="02070309020205020404" pitchFamily="49" charset="0"/>
                </a:rPr>
                <a:t>snb</a:t>
              </a:r>
              <a:r>
                <a:rPr lang="en-GB" sz="1400" b="0" i="0" dirty="0" smtClean="0">
                  <a:solidFill>
                    <a:srgbClr val="4D4D4D"/>
                  </a:solidFill>
                  <a:latin typeface="Calibri" panose="020F0502020204030204" pitchFamily="34" charset="0"/>
                  <a:cs typeface="Courier New" panose="02070309020205020404" pitchFamily="49" charset="0"/>
                </a:rPr>
                <a:t> </a:t>
              </a:r>
              <a:r>
                <a:rPr lang="en-GB" sz="1400" b="0" i="0" dirty="0">
                  <a:solidFill>
                    <a:srgbClr val="4D4D4D"/>
                  </a:solidFill>
                  <a:latin typeface="Calibri" panose="020F0502020204030204" pitchFamily="34" charset="0"/>
                  <a:cs typeface="Courier New" panose="02070309020205020404" pitchFamily="49" charset="0"/>
                </a:rPr>
                <a:t>= </a:t>
              </a:r>
              <a:r>
                <a:rPr lang="en-GB" sz="1400" b="0" i="0" dirty="0" smtClean="0">
                  <a:solidFill>
                    <a:srgbClr val="4D4D4D"/>
                  </a:solidFill>
                  <a:latin typeface="Calibri" panose="020F0502020204030204" pitchFamily="34" charset="0"/>
                  <a:cs typeface="Courier New" panose="02070309020205020404" pitchFamily="49" charset="0"/>
                </a:rPr>
                <a:t>0.9 A/s</a:t>
              </a:r>
              <a:endParaRPr lang="en-GB" sz="1400" b="0" i="0" dirty="0">
                <a:solidFill>
                  <a:srgbClr val="4D4D4D"/>
                </a:solidFill>
                <a:latin typeface="Calibri" panose="020F050202020403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4" name="Left Brace 3"/>
            <p:cNvSpPr/>
            <p:nvPr/>
          </p:nvSpPr>
          <p:spPr bwMode="auto">
            <a:xfrm rot="5400000">
              <a:off x="4285755" y="676356"/>
              <a:ext cx="217255" cy="2760689"/>
            </a:xfrm>
            <a:prstGeom prst="leftBrace">
              <a:avLst>
                <a:gd name="adj1" fmla="val 8333"/>
                <a:gd name="adj2" fmla="val 50298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sm" len="lg"/>
              <a:tailEnd type="none" w="sm" len="lg"/>
            </a:ln>
            <a:effectLst/>
          </p:spPr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520037" y="1660888"/>
              <a:ext cx="1748690" cy="307777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 defTabSz="216000">
                <a:spcBef>
                  <a:spcPts val="600"/>
                </a:spcBef>
              </a:pPr>
              <a:r>
                <a:rPr lang="en-GB" sz="1400" b="0" i="0" dirty="0" smtClean="0">
                  <a:solidFill>
                    <a:srgbClr val="0033CC"/>
                  </a:solidFill>
                  <a:latin typeface="Calibri" panose="020F0502020204030204" pitchFamily="34" charset="0"/>
                  <a:cs typeface="Courier New" panose="02070309020205020404" pitchFamily="49" charset="0"/>
                </a:rPr>
                <a:t>PPLP</a:t>
              </a:r>
              <a:r>
                <a:rPr lang="en-GB" sz="1400" b="0" i="0" dirty="0" smtClean="0">
                  <a:latin typeface="Calibri" panose="020F0502020204030204" pitchFamily="34" charset="0"/>
                  <a:cs typeface="Courier New" panose="02070309020205020404" pitchFamily="49" charset="0"/>
                </a:rPr>
                <a:t>, 10 A/s to 50 A/s</a:t>
              </a:r>
              <a:endParaRPr lang="en-GB" sz="1400" b="0" i="0" dirty="0">
                <a:latin typeface="Calibri" panose="020F050202020403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9" name="Left Brace 8"/>
            <p:cNvSpPr/>
            <p:nvPr/>
          </p:nvSpPr>
          <p:spPr bwMode="auto">
            <a:xfrm rot="5400000">
              <a:off x="6501620" y="1764877"/>
              <a:ext cx="217255" cy="583647"/>
            </a:xfrm>
            <a:prstGeom prst="leftBrace">
              <a:avLst>
                <a:gd name="adj1" fmla="val 8333"/>
                <a:gd name="adj2" fmla="val 50298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sm" len="lg"/>
              <a:tailEnd type="none" w="sm" len="lg"/>
            </a:ln>
            <a:effectLst/>
          </p:spPr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726540" y="1660888"/>
              <a:ext cx="1748690" cy="307777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 defTabSz="216000">
                <a:spcBef>
                  <a:spcPts val="600"/>
                </a:spcBef>
              </a:pPr>
              <a:r>
                <a:rPr lang="en-GB" sz="1400" b="0" i="0" dirty="0" smtClean="0">
                  <a:solidFill>
                    <a:srgbClr val="0033CC"/>
                  </a:solidFill>
                  <a:latin typeface="Calibri" panose="020F0502020204030204" pitchFamily="34" charset="0"/>
                  <a:cs typeface="Courier New" panose="02070309020205020404" pitchFamily="49" charset="0"/>
                </a:rPr>
                <a:t>PELP</a:t>
              </a:r>
              <a:r>
                <a:rPr lang="en-GB" sz="1400" b="0" i="0" dirty="0" smtClean="0">
                  <a:latin typeface="Calibri" panose="020F0502020204030204" pitchFamily="34" charset="0"/>
                  <a:cs typeface="Courier New" panose="02070309020205020404" pitchFamily="49" charset="0"/>
                </a:rPr>
                <a:t> 10 A/s</a:t>
              </a:r>
              <a:endParaRPr lang="en-GB" sz="1400" b="0" i="0" dirty="0">
                <a:latin typeface="Calibri" panose="020F0502020204030204" pitchFamily="34" charset="0"/>
                <a:cs typeface="Courier New" panose="02070309020205020404" pitchFamily="49" charset="0"/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 bwMode="auto">
            <a:xfrm flipH="1" flipV="1">
              <a:off x="2512174" y="3070329"/>
              <a:ext cx="1642274" cy="57163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sm" len="lg"/>
              <a:tailEnd type="triangle" w="med" len="lg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 rot="19519249">
              <a:off x="4546095" y="2406517"/>
              <a:ext cx="648000" cy="307777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 defTabSz="216000">
                <a:spcBef>
                  <a:spcPts val="600"/>
                </a:spcBef>
              </a:pPr>
              <a:r>
                <a:rPr lang="en-GB" sz="1400" b="0" i="0" dirty="0" smtClean="0">
                  <a:latin typeface="Calibri" panose="020F0502020204030204" pitchFamily="34" charset="0"/>
                  <a:cs typeface="Courier New" panose="02070309020205020404" pitchFamily="49" charset="0"/>
                </a:rPr>
                <a:t>10 A/s</a:t>
              </a:r>
              <a:endParaRPr lang="en-GB" sz="1400" b="0" i="0" dirty="0">
                <a:latin typeface="Calibri" panose="020F050202020403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7457673">
              <a:off x="2527589" y="2325089"/>
              <a:ext cx="648000" cy="307777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 defTabSz="216000">
                <a:spcBef>
                  <a:spcPts val="600"/>
                </a:spcBef>
              </a:pPr>
              <a:r>
                <a:rPr lang="en-GB" sz="1400" b="0" i="0" dirty="0" smtClean="0">
                  <a:latin typeface="Calibri" panose="020F0502020204030204" pitchFamily="34" charset="0"/>
                  <a:cs typeface="Courier New" panose="02070309020205020404" pitchFamily="49" charset="0"/>
                </a:rPr>
                <a:t>50 A/s</a:t>
              </a:r>
              <a:endParaRPr lang="en-GB" sz="1400" b="0" i="0" dirty="0">
                <a:latin typeface="Calibri" panose="020F050202020403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8298940">
              <a:off x="3347373" y="2257434"/>
              <a:ext cx="648000" cy="307777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 defTabSz="216000">
                <a:spcBef>
                  <a:spcPts val="600"/>
                </a:spcBef>
              </a:pPr>
              <a:r>
                <a:rPr lang="en-GB" sz="1400" b="0" i="0" dirty="0">
                  <a:latin typeface="Calibri" panose="020F0502020204030204" pitchFamily="34" charset="0"/>
                  <a:cs typeface="Courier New" panose="02070309020205020404" pitchFamily="49" charset="0"/>
                </a:rPr>
                <a:t>2</a:t>
              </a:r>
              <a:r>
                <a:rPr lang="en-GB" sz="1400" b="0" i="0" dirty="0" smtClean="0">
                  <a:latin typeface="Calibri" panose="020F0502020204030204" pitchFamily="34" charset="0"/>
                  <a:cs typeface="Courier New" panose="02070309020205020404" pitchFamily="49" charset="0"/>
                </a:rPr>
                <a:t>0 A/s</a:t>
              </a:r>
              <a:endParaRPr lang="en-GB" sz="1400" b="0" i="0" dirty="0">
                <a:latin typeface="Calibri" panose="020F0502020204030204" pitchFamily="34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864867" y="845534"/>
            <a:ext cx="3624083" cy="907941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not effective - the initial part is very slow</a:t>
            </a:r>
          </a:p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(the exponential is there for historical eddy </a:t>
            </a:r>
            <a:r>
              <a:rPr lang="en-GB" sz="1600" b="0" i="0" dirty="0">
                <a:latin typeface="Calibri" panose="020F0502020204030204" pitchFamily="34" charset="0"/>
                <a:cs typeface="Courier New" panose="02070309020205020404" pitchFamily="49" charset="0"/>
              </a:rPr>
              <a:t>currents </a:t>
            </a: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reasons)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300" y="1125205"/>
            <a:ext cx="3924000" cy="584775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P</a:t>
            </a: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arabolic-</a:t>
            </a:r>
            <a:r>
              <a:rPr lang="en-GB" sz="1600" b="0" i="0" dirty="0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P</a:t>
            </a: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arabolic-</a:t>
            </a:r>
            <a:r>
              <a:rPr lang="en-GB" sz="1600" b="0" i="0" dirty="0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L</a:t>
            </a: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inear-</a:t>
            </a:r>
            <a:r>
              <a:rPr lang="en-GB" sz="1600" b="0" i="0" dirty="0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P</a:t>
            </a: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arabolic instead of </a:t>
            </a:r>
            <a:r>
              <a:rPr lang="en-GB" sz="1600" b="0" i="0" dirty="0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P</a:t>
            </a: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arabolic-</a:t>
            </a:r>
            <a:r>
              <a:rPr lang="en-GB" sz="1600" b="0" i="0" dirty="0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E</a:t>
            </a: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xponential-</a:t>
            </a:r>
            <a:r>
              <a:rPr lang="en-GB" sz="1600" b="0" i="0" dirty="0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L</a:t>
            </a: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inear-</a:t>
            </a:r>
            <a:r>
              <a:rPr lang="en-GB" sz="1600" b="0" i="0" dirty="0" smtClean="0">
                <a:solidFill>
                  <a:srgbClr val="0033CC"/>
                </a:solidFill>
                <a:latin typeface="Calibri" panose="020F0502020204030204" pitchFamily="34" charset="0"/>
                <a:cs typeface="Courier New" panose="02070309020205020404" pitchFamily="49" charset="0"/>
              </a:rPr>
              <a:t>P</a:t>
            </a: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arabolic</a:t>
            </a:r>
            <a:endParaRPr lang="en-GB" sz="1600" b="0" i="0" dirty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1476359" y="2448868"/>
            <a:ext cx="7200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med" len="med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1476359" y="1728868"/>
            <a:ext cx="0" cy="720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med" len="med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>
            <a:off x="6421238" y="1728868"/>
            <a:ext cx="0" cy="720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med" len="med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5701238" y="2448868"/>
            <a:ext cx="72000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med" len="med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6527625" y="6107674"/>
            <a:ext cx="1872000" cy="338554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the gain is not linear with </a:t>
            </a:r>
            <a:r>
              <a:rPr lang="en-GB" sz="1600" b="0" i="0" dirty="0" err="1" smtClean="0">
                <a:latin typeface="Calibri" panose="020F0502020204030204" pitchFamily="34" charset="0"/>
                <a:cs typeface="Courier New" panose="02070309020205020404" pitchFamily="49" charset="0"/>
              </a:rPr>
              <a:t>dI</a:t>
            </a: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/</a:t>
            </a:r>
            <a:r>
              <a:rPr lang="en-GB" sz="1600" b="0" i="0" dirty="0" err="1" smtClean="0">
                <a:latin typeface="Calibri" panose="020F0502020204030204" pitchFamily="34" charset="0"/>
                <a:cs typeface="Courier New" panose="02070309020205020404" pitchFamily="49" charset="0"/>
              </a:rPr>
              <a:t>dt</a:t>
            </a:r>
            <a:r>
              <a:rPr lang="en-GB" sz="1600" b="0" i="0" baseline="-25000" dirty="0" err="1" smtClean="0">
                <a:latin typeface="Calibri" panose="020F0502020204030204" pitchFamily="34" charset="0"/>
                <a:cs typeface="Courier New" panose="02070309020205020404" pitchFamily="49" charset="0"/>
              </a:rPr>
              <a:t>max</a:t>
            </a:r>
            <a:endParaRPr lang="en-GB" sz="1600" b="0" i="0" baseline="-25000" dirty="0" smtClean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 flipH="1">
            <a:off x="7463625" y="5600266"/>
            <a:ext cx="0" cy="4766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01642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171" y="2004171"/>
            <a:ext cx="7097507" cy="4458928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 bwMode="auto">
          <a:xfrm flipH="1">
            <a:off x="2552725" y="1982767"/>
            <a:ext cx="0" cy="36576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H="1">
            <a:off x="4655845" y="1982767"/>
            <a:ext cx="0" cy="36576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H="1">
            <a:off x="2552725" y="2142310"/>
            <a:ext cx="2106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triangle" w="med" len="lg"/>
            <a:tailEnd type="triangle" w="med" len="lg"/>
          </a:ln>
          <a:effectLst/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E59A0-3DC2-48C0-A52D-31A153E83E0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2800" b="0" i="0" kern="0" dirty="0" smtClean="0">
                <a:solidFill>
                  <a:srgbClr val="0033CC"/>
                </a:solidFill>
                <a:latin typeface="Calibri" panose="020F0502020204030204" pitchFamily="34" charset="0"/>
              </a:rPr>
              <a:t>For the ramp down, a further limitation comes from the one-quadrant power converters of the main quadrupoles and individually powered quadrupoles and dipoles (6 kA)</a:t>
            </a:r>
            <a:endParaRPr lang="en-US" sz="2800" b="0" i="0" kern="0" dirty="0" smtClean="0">
              <a:solidFill>
                <a:srgbClr val="0033CC"/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2517" y="1736624"/>
            <a:ext cx="1748690" cy="369332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8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12.5 min.</a:t>
            </a:r>
            <a:endParaRPr lang="en-GB" sz="1800" b="0" i="0" dirty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66737" y="5738026"/>
            <a:ext cx="1980000" cy="830997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solidFill>
                  <a:srgbClr val="969696"/>
                </a:solidFill>
                <a:latin typeface="Calibri" panose="020F0502020204030204" pitchFamily="34" charset="0"/>
                <a:ea typeface="+mj-ea"/>
                <a:cs typeface="+mj-cs"/>
              </a:rPr>
              <a:t>data </a:t>
            </a:r>
            <a:r>
              <a:rPr lang="en-GB" sz="1600" b="0" i="0" dirty="0">
                <a:solidFill>
                  <a:srgbClr val="969696"/>
                </a:solidFill>
                <a:latin typeface="Calibri" panose="020F0502020204030204" pitchFamily="34" charset="0"/>
                <a:ea typeface="+mj-ea"/>
                <a:cs typeface="+mj-cs"/>
              </a:rPr>
              <a:t>from </a:t>
            </a:r>
            <a:r>
              <a:rPr lang="en-GB" sz="1600" b="0" i="0" dirty="0" smtClean="0">
                <a:solidFill>
                  <a:srgbClr val="969696"/>
                </a:solidFill>
                <a:latin typeface="Calibri" panose="020F0502020204030204" pitchFamily="34" charset="0"/>
                <a:ea typeface="+mj-ea"/>
                <a:cs typeface="+mj-cs"/>
              </a:rPr>
              <a:t>2016 beam </a:t>
            </a:r>
            <a:r>
              <a:rPr lang="en-GB" sz="1600" b="0" i="0" dirty="0">
                <a:solidFill>
                  <a:srgbClr val="969696"/>
                </a:solidFill>
                <a:latin typeface="Calibri" panose="020F0502020204030204" pitchFamily="34" charset="0"/>
                <a:ea typeface="+mj-ea"/>
                <a:cs typeface="+mj-cs"/>
              </a:rPr>
              <a:t>commissioning, ramp down from 6.5 </a:t>
            </a:r>
            <a:r>
              <a:rPr lang="en-GB" sz="1600" b="0" i="0" dirty="0" err="1" smtClean="0">
                <a:solidFill>
                  <a:srgbClr val="969696"/>
                </a:solidFill>
                <a:latin typeface="Calibri" panose="020F0502020204030204" pitchFamily="34" charset="0"/>
                <a:ea typeface="+mj-ea"/>
                <a:cs typeface="+mj-cs"/>
              </a:rPr>
              <a:t>TeV</a:t>
            </a:r>
            <a:endParaRPr lang="en-GB" sz="1600" b="0" i="0" dirty="0">
              <a:solidFill>
                <a:srgbClr val="969696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  <p:cxnSp>
        <p:nvCxnSpPr>
          <p:cNvPr id="15" name="Straight Arrow Connector 14"/>
          <p:cNvCxnSpPr>
            <a:endCxn id="16" idx="0"/>
          </p:cNvCxnSpPr>
          <p:nvPr/>
        </p:nvCxnSpPr>
        <p:spPr bwMode="auto">
          <a:xfrm flipH="1">
            <a:off x="3670461" y="3756660"/>
            <a:ext cx="305055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med" len="med"/>
          </a:ln>
          <a:effectLst/>
        </p:spPr>
      </p:cxnSp>
      <p:sp>
        <p:nvSpPr>
          <p:cNvPr id="16" name="Oval 15"/>
          <p:cNvSpPr/>
          <p:nvPr/>
        </p:nvSpPr>
        <p:spPr bwMode="auto">
          <a:xfrm rot="2644574">
            <a:off x="2902487" y="3713570"/>
            <a:ext cx="1255175" cy="403631"/>
          </a:xfrm>
          <a:prstGeom prst="ellipse">
            <a:avLst/>
          </a:prstGeom>
          <a:noFill/>
          <a:ln w="1270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i="0" dirty="0" smtClean="0">
              <a:latin typeface="Calibri Light" panose="020F0302020204030204" pitchFamily="34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 rot="2644574">
            <a:off x="2719282" y="4752677"/>
            <a:ext cx="845892" cy="448122"/>
          </a:xfrm>
          <a:prstGeom prst="ellipse">
            <a:avLst/>
          </a:prstGeom>
          <a:noFill/>
          <a:ln w="1270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i="0" dirty="0" smtClean="0">
              <a:latin typeface="Calibri Light" panose="020F0302020204030204" pitchFamily="34" charset="0"/>
            </a:endParaRPr>
          </a:p>
        </p:txBody>
      </p:sp>
      <p:cxnSp>
        <p:nvCxnSpPr>
          <p:cNvPr id="18" name="Straight Arrow Connector 17"/>
          <p:cNvCxnSpPr>
            <a:stCxn id="23" idx="1"/>
            <a:endCxn id="19" idx="0"/>
          </p:cNvCxnSpPr>
          <p:nvPr/>
        </p:nvCxnSpPr>
        <p:spPr bwMode="auto">
          <a:xfrm flipH="1">
            <a:off x="3298088" y="4815769"/>
            <a:ext cx="352718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sm" len="lg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6664687" y="3462873"/>
            <a:ext cx="2484000" cy="584775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MBs driven down at </a:t>
            </a: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-10 </a:t>
            </a: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A/s with negative voltage</a:t>
            </a:r>
            <a:endParaRPr lang="en-GB" sz="1600" b="0" i="0" dirty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25270" y="4523381"/>
            <a:ext cx="2103723" cy="584775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 defTabSz="216000">
              <a:spcBef>
                <a:spcPts val="600"/>
              </a:spcBef>
            </a:pPr>
            <a:r>
              <a:rPr lang="en-GB" sz="1600" b="0" i="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MQs left floating down with an exponential</a:t>
            </a:r>
            <a:endParaRPr lang="en-GB" sz="1600" b="0" i="0" dirty="0">
              <a:latin typeface="Calibri" panose="020F050202020403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80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1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0033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sz="2000" i="0" dirty="0" smtClean="0">
            <a:latin typeface="Calibri Light" panose="020F0302020204030204" pitchFamily="34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lg"/>
          <a:tailEnd type="triangle" w="sm" len="lg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43966</TotalTime>
  <Words>870</Words>
  <Application>Microsoft Office PowerPoint</Application>
  <PresentationFormat>On-screen Show (4:3)</PresentationFormat>
  <Paragraphs>175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Courier New</vt:lpstr>
      <vt:lpstr>Symbol</vt:lpstr>
      <vt:lpstr>Times New Roman</vt:lpstr>
      <vt:lpstr>Wingdings</vt:lpstr>
      <vt:lpstr>Default Design</vt:lpstr>
      <vt:lpstr> Faster ramping of LHC                               as FCC-hh injector  Attilio Milanese    B. Goddard, M. Solfaroli Camillocci  W. Bartmann, L. Bottura, W. Herr, M. Lamont, M. Modena,                      E. Todesco, D. Tommasini, A. Verweij and L. Walckiers    13 Apr. 2016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magnets</dc:title>
  <dc:creator>NICE</dc:creator>
  <cp:lastModifiedBy>Attilio Milanese</cp:lastModifiedBy>
  <cp:revision>2401</cp:revision>
  <cp:lastPrinted>2016-04-08T15:39:21Z</cp:lastPrinted>
  <dcterms:created xsi:type="dcterms:W3CDTF">2011-12-01T09:32:40Z</dcterms:created>
  <dcterms:modified xsi:type="dcterms:W3CDTF">2016-04-12T11:44:40Z</dcterms:modified>
</cp:coreProperties>
</file>