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307" r:id="rId4"/>
    <p:sldId id="306" r:id="rId5"/>
    <p:sldId id="296" r:id="rId6"/>
    <p:sldId id="277" r:id="rId7"/>
    <p:sldId id="300" r:id="rId8"/>
    <p:sldId id="292" r:id="rId9"/>
    <p:sldId id="293" r:id="rId10"/>
    <p:sldId id="294" r:id="rId11"/>
    <p:sldId id="301" r:id="rId12"/>
    <p:sldId id="302" r:id="rId13"/>
    <p:sldId id="303" r:id="rId14"/>
    <p:sldId id="286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66"/>
    <a:srgbClr val="66A1E2"/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854" autoAdjust="0"/>
  </p:normalViewPr>
  <p:slideViewPr>
    <p:cSldViewPr snapToGrid="0" snapToObjects="1">
      <p:cViewPr varScale="1">
        <p:scale>
          <a:sx n="117" d="100"/>
          <a:sy n="117" d="100"/>
        </p:scale>
        <p:origin x="-12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8" d="100"/>
          <a:sy n="88" d="100"/>
        </p:scale>
        <p:origin x="-329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8C2AAC-4CF0-D849-BBB4-717BB6CF49BF}" type="datetimeFigureOut">
              <a:rPr lang="en-US" smtClean="0"/>
              <a:t>05/04/16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7C2020-21FD-3144-B0FD-46C7CA3E09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97258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680C9-F427-4E1E-872F-2EDC2FFEA624}" type="datetimeFigureOut">
              <a:rPr lang="en-US" smtClean="0"/>
              <a:t>05/04/16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FF24B9-08F1-44BD-9712-54760D7E2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4561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/>
              <a:t>FCC Week, Rome 12/04/2016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Electron cloud studies L. Mether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9" y="922790"/>
            <a:ext cx="3963799" cy="5027796"/>
          </a:xfrm>
        </p:spPr>
        <p:txBody>
          <a:bodyPr>
            <a:normAutofit/>
          </a:bodyPr>
          <a:lstStyle>
            <a:lvl1pPr marL="285750" indent="-285750">
              <a:buClrTx/>
              <a:defRPr sz="2000">
                <a:latin typeface="Calibri" panose="020F0502020204030204" pitchFamily="34" charset="0"/>
              </a:defRPr>
            </a:lvl1pPr>
            <a:lvl2pPr marL="569913" indent="-225425" defTabSz="461963">
              <a:buClrTx/>
              <a:tabLst>
                <a:tab pos="569913" algn="l"/>
              </a:tabLst>
              <a:defRPr sz="1800">
                <a:latin typeface="Calibri" panose="020F0502020204030204" pitchFamily="34" charset="0"/>
              </a:defRPr>
            </a:lvl2pPr>
            <a:lvl3pPr marL="796925" indent="-168275">
              <a:buClrTx/>
              <a:defRPr sz="1600">
                <a:latin typeface="Calibri" panose="020F0502020204030204" pitchFamily="34" charset="0"/>
              </a:defRPr>
            </a:lvl3pPr>
            <a:lvl4pPr marL="1031875" indent="-176213">
              <a:buClrTx/>
              <a:defRPr sz="1500">
                <a:latin typeface="Calibri" panose="020F0502020204030204" pitchFamily="34" charset="0"/>
              </a:defRPr>
            </a:lvl4pPr>
            <a:lvl5pPr marL="1258888" indent="-176213">
              <a:buClrTx/>
              <a:defRPr sz="1400"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457200" y="179615"/>
            <a:ext cx="8226854" cy="555171"/>
          </a:xfrm>
        </p:spPr>
        <p:txBody>
          <a:bodyPr>
            <a:normAutofit/>
          </a:bodyPr>
          <a:lstStyle>
            <a:lvl1pPr algn="l">
              <a:defRPr sz="2600">
                <a:latin typeface="Calibri Light" panose="020F0302020204030204" pitchFamily="34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4" name="Espace réservé du contenu 2"/>
          <p:cNvSpPr>
            <a:spLocks noGrp="1"/>
          </p:cNvSpPr>
          <p:nvPr>
            <p:ph sz="half" idx="11"/>
          </p:nvPr>
        </p:nvSpPr>
        <p:spPr>
          <a:xfrm>
            <a:off x="4720255" y="922790"/>
            <a:ext cx="3963799" cy="5027796"/>
          </a:xfrm>
        </p:spPr>
        <p:txBody>
          <a:bodyPr>
            <a:normAutofit/>
          </a:bodyPr>
          <a:lstStyle>
            <a:lvl1pPr marL="285750" indent="-285750">
              <a:buClrTx/>
              <a:defRPr sz="2000">
                <a:latin typeface="Calibri" panose="020F0502020204030204" pitchFamily="34" charset="0"/>
              </a:defRPr>
            </a:lvl1pPr>
            <a:lvl2pPr marL="569913" indent="-225425" defTabSz="461963">
              <a:buClrTx/>
              <a:tabLst>
                <a:tab pos="569913" algn="l"/>
              </a:tabLst>
              <a:defRPr sz="1800">
                <a:latin typeface="Calibri" panose="020F0502020204030204" pitchFamily="34" charset="0"/>
              </a:defRPr>
            </a:lvl2pPr>
            <a:lvl3pPr marL="796925" indent="-168275">
              <a:buClrTx/>
              <a:defRPr sz="1600">
                <a:latin typeface="Calibri" panose="020F0502020204030204" pitchFamily="34" charset="0"/>
              </a:defRPr>
            </a:lvl3pPr>
            <a:lvl4pPr marL="1031875" indent="-176213">
              <a:buClrTx/>
              <a:defRPr sz="1500">
                <a:latin typeface="Calibri" panose="020F0502020204030204" pitchFamily="34" charset="0"/>
              </a:defRPr>
            </a:lvl4pPr>
            <a:lvl5pPr marL="1258888" indent="-176213">
              <a:buClrTx/>
              <a:defRPr sz="1400"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061357"/>
            <a:ext cx="4040188" cy="38950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i-FI" smtClean="0"/>
              <a:t>Click to edit Master text styles</a:t>
            </a:r>
          </a:p>
          <a:p>
            <a:pPr lvl="1" eaLnBrk="1" latinLnBrk="0" hangingPunct="1"/>
            <a:r>
              <a:rPr lang="fi-FI" smtClean="0"/>
              <a:t>Second level</a:t>
            </a:r>
          </a:p>
          <a:p>
            <a:pPr lvl="2" eaLnBrk="1" latinLnBrk="0" hangingPunct="1"/>
            <a:r>
              <a:rPr lang="fi-FI" smtClean="0"/>
              <a:t>Third level</a:t>
            </a:r>
          </a:p>
          <a:p>
            <a:pPr lvl="3" eaLnBrk="1" latinLnBrk="0" hangingPunct="1"/>
            <a:r>
              <a:rPr lang="fi-FI" smtClean="0"/>
              <a:t>Fourth level</a:t>
            </a:r>
          </a:p>
          <a:p>
            <a:pPr lvl="4" eaLnBrk="1" latinLnBrk="0" hangingPunct="1"/>
            <a:r>
              <a:rPr lang="fi-FI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061357"/>
            <a:ext cx="4041775" cy="38950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i-FI" smtClean="0"/>
              <a:t>Click to edit Master text styles</a:t>
            </a:r>
          </a:p>
          <a:p>
            <a:pPr lvl="1" eaLnBrk="1" latinLnBrk="0" hangingPunct="1"/>
            <a:r>
              <a:rPr lang="fi-FI" smtClean="0"/>
              <a:t>Second level</a:t>
            </a:r>
          </a:p>
          <a:p>
            <a:pPr lvl="2" eaLnBrk="1" latinLnBrk="0" hangingPunct="1"/>
            <a:r>
              <a:rPr lang="fi-FI" smtClean="0"/>
              <a:t>Third level</a:t>
            </a:r>
          </a:p>
          <a:p>
            <a:pPr lvl="3" eaLnBrk="1" latinLnBrk="0" hangingPunct="1"/>
            <a:r>
              <a:rPr lang="fi-FI" smtClean="0"/>
              <a:t>Fourth level</a:t>
            </a:r>
          </a:p>
          <a:p>
            <a:pPr lvl="4" eaLnBrk="1" latinLnBrk="0" hangingPunct="1"/>
            <a:r>
              <a:rPr lang="fi-FI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/>
              <a:t>FCC Week, Rome 12/04/2016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Electron cloud studies L. Mether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459946" y="179615"/>
            <a:ext cx="8226854" cy="66947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/>
              <a:t>FCC Week, Rome 12/04/2016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Electron cloud studies L. Mether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pic>
        <p:nvPicPr>
          <p:cNvPr id="7" name="Picture 6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436" y="3810777"/>
            <a:ext cx="2416564" cy="241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6840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66A1E2"/>
                </a:solidFill>
              </a:defRPr>
            </a:lvl1pPr>
          </a:lstStyle>
          <a:p>
            <a:r>
              <a:rPr lang="fi-FI" smtClean="0"/>
              <a:t>FCC Week, Rome 12/04/2016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70621" y="636237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66A1E2"/>
                </a:solidFill>
              </a:defRPr>
            </a:lvl1pPr>
          </a:lstStyle>
          <a:p>
            <a:r>
              <a:rPr lang="en-US" smtClean="0"/>
              <a:t>Electron cloud studies L. Mether</a:t>
            </a:r>
            <a:endParaRPr lang="en-US" dirty="0"/>
          </a:p>
        </p:txBody>
      </p:sp>
      <p:pic>
        <p:nvPicPr>
          <p:cNvPr id="7" name="Picture 6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436" y="3810777"/>
            <a:ext cx="2416564" cy="241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88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pic>
        <p:nvPicPr>
          <p:cNvPr id="4" name="Picture 3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16" y="6213022"/>
            <a:ext cx="525214" cy="525214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66A1E2"/>
                </a:solidFill>
              </a:defRPr>
            </a:lvl1pPr>
          </a:lstStyle>
          <a:p>
            <a:r>
              <a:rPr lang="fi-FI" smtClean="0"/>
              <a:t>FCC Week, Rome 12/04/2016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66A1E2"/>
                </a:solidFill>
              </a:rPr>
              <a:t>Electron cloud studies L. Mether</a:t>
            </a:r>
            <a:endParaRPr lang="en-US" sz="1600" dirty="0">
              <a:solidFill>
                <a:srgbClr val="66A1E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112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850861" y="6268003"/>
            <a:ext cx="1442278" cy="453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fi-FI" smtClean="0"/>
              <a:t>FCC Week, Rome 12/04/2016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>
                <a:latin typeface="Calibri Light" panose="020F0302020204030204" pitchFamily="34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2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latin typeface="Calibri" panose="020F0502020204030204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i-FI" smtClean="0"/>
              <a:t>Click to edit Master text styles</a:t>
            </a:r>
          </a:p>
          <a:p>
            <a:pPr lvl="1" eaLnBrk="1" latinLnBrk="0" hangingPunct="1"/>
            <a:r>
              <a:rPr lang="fi-FI" smtClean="0"/>
              <a:t>Second level</a:t>
            </a:r>
          </a:p>
          <a:p>
            <a:pPr lvl="2" eaLnBrk="1" latinLnBrk="0" hangingPunct="1"/>
            <a:r>
              <a:rPr lang="fi-FI" smtClean="0"/>
              <a:t>Third level</a:t>
            </a:r>
          </a:p>
          <a:p>
            <a:pPr lvl="3" eaLnBrk="1" latinLnBrk="0" hangingPunct="1"/>
            <a:r>
              <a:rPr lang="fi-FI" smtClean="0"/>
              <a:t>Fourth level</a:t>
            </a:r>
          </a:p>
          <a:p>
            <a:pPr lvl="4" eaLnBrk="1" latinLnBrk="0" hangingPunct="1"/>
            <a:r>
              <a:rPr lang="fi-FI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/>
              <a:t>FCC Week, Rome 12/04/2016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Electron cloud studies L. Mether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i-FI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i-FI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/>
              <a:t>FCC Week, Rome 12/04/2016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Electron cloud studies L. Mether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36320" y="6255625"/>
            <a:ext cx="1271361" cy="465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fi-FI" smtClean="0"/>
              <a:t>FCC Week, Rome 12/04/2016</a:t>
            </a:r>
            <a:endParaRPr lang="en-US" dirty="0" smtClean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9104" y="6267681"/>
            <a:ext cx="1664200" cy="4598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en-US" smtClean="0"/>
              <a:t>Electron cloud studies L. Mether</a:t>
            </a:r>
            <a:endParaRPr lang="en-US" dirty="0" smtClean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179615"/>
            <a:ext cx="8226854" cy="555171"/>
          </a:xfrm>
        </p:spPr>
        <p:txBody>
          <a:bodyPr>
            <a:normAutofit/>
          </a:bodyPr>
          <a:lstStyle>
            <a:lvl1pPr algn="ctr">
              <a:defRPr sz="2600">
                <a:latin typeface="Calibri Light" panose="020F0302020204030204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070463"/>
          </a:xfrm>
        </p:spPr>
        <p:txBody>
          <a:bodyPr/>
          <a:lstStyle>
            <a:lvl1pPr marL="285750" indent="-249238">
              <a:buClrTx/>
              <a:defRPr sz="18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1pPr>
            <a:lvl2pPr marL="569913" indent="-225425">
              <a:buClrTx/>
              <a:defRPr sz="17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2pPr>
            <a:lvl3pPr marL="796925" indent="-168275">
              <a:buClrTx/>
              <a:defRPr sz="16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3pPr>
            <a:lvl4pPr marL="1031875" indent="-176213">
              <a:buClrTx/>
              <a:defRPr sz="15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4pPr>
            <a:lvl5pPr marL="1258888" indent="-176213">
              <a:buClrTx/>
              <a:defRPr sz="14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179615"/>
            <a:ext cx="8226854" cy="66947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126672"/>
            <a:ext cx="8226854" cy="48663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/>
              <a:t>FCC Week, Rome 12/04/2016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Electron cloud studies L. Mether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7" r:id="rId2"/>
    <p:sldLayoutId id="2147483680" r:id="rId3"/>
    <p:sldLayoutId id="2147483685" r:id="rId4"/>
    <p:sldLayoutId id="2147483684" r:id="rId5"/>
    <p:sldLayoutId id="2147483681" r:id="rId6"/>
    <p:sldLayoutId id="2147483668" r:id="rId7"/>
    <p:sldLayoutId id="2147483669" r:id="rId8"/>
    <p:sldLayoutId id="2147483679" r:id="rId9"/>
    <p:sldLayoutId id="2147483664" r:id="rId10"/>
    <p:sldLayoutId id="2147483665" r:id="rId11"/>
    <p:sldLayoutId id="2147483667" r:id="rId12"/>
    <p:sldLayoutId id="2147483678" r:id="rId13"/>
    <p:sldLayoutId id="2147483674" r:id="rId14"/>
    <p:sldLayoutId id="2147483676" r:id="rId1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5" Type="http://schemas.openxmlformats.org/officeDocument/2006/relationships/image" Target="../media/image14.emf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7.emf"/><Relationship Id="rId3" Type="http://schemas.openxmlformats.org/officeDocument/2006/relationships/image" Target="../media/image18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</a:t>
            </a:r>
            <a:r>
              <a:rPr lang="en-US" smtClean="0"/>
              <a:t>lectron cloud studies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457199" y="3391124"/>
            <a:ext cx="3373729" cy="419653"/>
          </a:xfrm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chemeClr val="tx1">
                    <a:lumMod val="75000"/>
                  </a:schemeClr>
                </a:solidFill>
              </a:rPr>
              <a:t>L. Mether</a:t>
            </a:r>
            <a:endParaRPr lang="en-US" sz="18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FCC Week, Rome 12/04/2016</a:t>
            </a:r>
            <a:endParaRPr lang="en-US" dirty="0"/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457199" y="4238279"/>
            <a:ext cx="8229601" cy="419653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schemeClr val="tx1">
                    <a:lumMod val="75000"/>
                  </a:schemeClr>
                </a:solidFill>
              </a:rPr>
              <a:t>Many thanks to: E. Belli, R. </a:t>
            </a:r>
            <a:r>
              <a:rPr lang="en-US" sz="1800" dirty="0" err="1" smtClean="0">
                <a:solidFill>
                  <a:schemeClr val="tx1">
                    <a:lumMod val="75000"/>
                  </a:schemeClr>
                </a:solidFill>
              </a:rPr>
              <a:t>Cimino</a:t>
            </a:r>
            <a:r>
              <a:rPr lang="en-US" sz="1800" dirty="0" smtClean="0">
                <a:solidFill>
                  <a:schemeClr val="tx1">
                    <a:lumMod val="75000"/>
                  </a:schemeClr>
                </a:solidFill>
              </a:rPr>
              <a:t>, K. </a:t>
            </a:r>
            <a:r>
              <a:rPr lang="en-US" sz="1800" dirty="0" err="1" smtClean="0">
                <a:solidFill>
                  <a:schemeClr val="tx1">
                    <a:lumMod val="75000"/>
                  </a:schemeClr>
                </a:solidFill>
              </a:rPr>
              <a:t>Ohmi</a:t>
            </a:r>
            <a:r>
              <a:rPr lang="en-US" sz="1800" dirty="0" smtClean="0">
                <a:solidFill>
                  <a:schemeClr val="tx1">
                    <a:lumMod val="75000"/>
                  </a:schemeClr>
                </a:solidFill>
              </a:rPr>
              <a:t>, G. </a:t>
            </a:r>
            <a:r>
              <a:rPr lang="en-US" sz="1800" dirty="0" err="1" smtClean="0">
                <a:solidFill>
                  <a:schemeClr val="tx1">
                    <a:lumMod val="75000"/>
                  </a:schemeClr>
                </a:solidFill>
              </a:rPr>
              <a:t>Rumolo</a:t>
            </a:r>
            <a:r>
              <a:rPr lang="en-US" sz="1800" dirty="0" smtClean="0">
                <a:solidFill>
                  <a:schemeClr val="tx1">
                    <a:lumMod val="75000"/>
                  </a:schemeClr>
                </a:solidFill>
              </a:rPr>
              <a:t>, D. Schulte </a:t>
            </a:r>
            <a:endParaRPr lang="en-US" sz="18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FCC Week, Rome 12/04/2016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Electron cloud studies L. Mether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E-cloud build-up at injection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Studied effect of photoelectrons on build-up for various injection energies</a:t>
            </a:r>
          </a:p>
          <a:p>
            <a:pPr lvl="1"/>
            <a:r>
              <a:rPr lang="en-US" dirty="0" smtClean="0"/>
              <a:t>At lower energies,</a:t>
            </a:r>
            <a:r>
              <a:rPr lang="en-US" dirty="0"/>
              <a:t> </a:t>
            </a:r>
            <a:r>
              <a:rPr lang="en-US" dirty="0" smtClean="0"/>
              <a:t>threshold density for instability is </a:t>
            </a:r>
            <a:r>
              <a:rPr lang="en-US" dirty="0"/>
              <a:t>lower (</a:t>
            </a:r>
            <a:r>
              <a:rPr lang="en-US" dirty="0" smtClean="0"/>
              <a:t>1.6e10 for 450 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For FCC, however, synchrotron photons at injection have low energies, with only a fraction above Cu work function </a:t>
            </a:r>
            <a:r>
              <a:rPr lang="en-US" dirty="0" smtClean="0"/>
              <a:t>~4.5 </a:t>
            </a:r>
            <a:r>
              <a:rPr lang="en-US" dirty="0" err="1" smtClean="0"/>
              <a:t>eV</a:t>
            </a:r>
            <a:endParaRPr lang="en-US" dirty="0"/>
          </a:p>
          <a:p>
            <a:pPr lvl="1"/>
            <a:r>
              <a:rPr lang="en-GB" dirty="0" smtClean="0">
                <a:solidFill>
                  <a:srgbClr val="0B387C"/>
                </a:solidFill>
              </a:rPr>
              <a:t>Here </a:t>
            </a:r>
            <a:r>
              <a:rPr lang="en-GB" dirty="0">
                <a:solidFill>
                  <a:srgbClr val="0B387C"/>
                </a:solidFill>
              </a:rPr>
              <a:t>assuming </a:t>
            </a:r>
            <a:r>
              <a:rPr lang="en-GB" dirty="0" smtClean="0">
                <a:solidFill>
                  <a:srgbClr val="0B387C"/>
                </a:solidFill>
              </a:rPr>
              <a:t>very conservatively: N</a:t>
            </a:r>
            <a:r>
              <a:rPr lang="en-GB" baseline="-25000" dirty="0" smtClean="0">
                <a:solidFill>
                  <a:srgbClr val="0B387C"/>
                </a:solidFill>
              </a:rPr>
              <a:t>e</a:t>
            </a:r>
            <a:r>
              <a:rPr lang="en-GB" dirty="0" smtClean="0">
                <a:solidFill>
                  <a:srgbClr val="0B387C"/>
                </a:solidFill>
              </a:rPr>
              <a:t> = N</a:t>
            </a:r>
            <a:r>
              <a:rPr lang="el-GR" baseline="-25000" dirty="0" smtClean="0">
                <a:solidFill>
                  <a:srgbClr val="0B387C"/>
                </a:solidFill>
              </a:rPr>
              <a:t>γ</a:t>
            </a:r>
            <a:r>
              <a:rPr lang="fi-FI" dirty="0" smtClean="0">
                <a:solidFill>
                  <a:srgbClr val="0B387C"/>
                </a:solidFill>
              </a:rPr>
              <a:t>(</a:t>
            </a:r>
            <a:r>
              <a:rPr lang="fi-FI" dirty="0">
                <a:solidFill>
                  <a:srgbClr val="0B387C"/>
                </a:solidFill>
              </a:rPr>
              <a:t>E &gt; 4.5 </a:t>
            </a:r>
            <a:r>
              <a:rPr lang="fi-FI" dirty="0" err="1">
                <a:solidFill>
                  <a:srgbClr val="0B387C"/>
                </a:solidFill>
              </a:rPr>
              <a:t>eV</a:t>
            </a:r>
            <a:r>
              <a:rPr lang="fi-FI" dirty="0" smtClean="0">
                <a:solidFill>
                  <a:srgbClr val="0B387C"/>
                </a:solidFill>
              </a:rPr>
              <a:t>), R = 1 </a:t>
            </a:r>
            <a:endParaRPr lang="en-GB" dirty="0" smtClean="0">
              <a:solidFill>
                <a:srgbClr val="0B387C"/>
              </a:solidFill>
            </a:endParaRPr>
          </a:p>
          <a:p>
            <a:pPr lvl="1"/>
            <a:r>
              <a:rPr lang="en-GB" dirty="0" smtClean="0">
                <a:solidFill>
                  <a:srgbClr val="0B387C"/>
                </a:solidFill>
              </a:rPr>
              <a:t>For </a:t>
            </a:r>
            <a:r>
              <a:rPr lang="en-GB" dirty="0">
                <a:solidFill>
                  <a:srgbClr val="0B387C"/>
                </a:solidFill>
              </a:rPr>
              <a:t>450 </a:t>
            </a:r>
            <a:r>
              <a:rPr lang="en-GB" dirty="0" err="1">
                <a:solidFill>
                  <a:srgbClr val="0B387C"/>
                </a:solidFill>
              </a:rPr>
              <a:t>GeV</a:t>
            </a:r>
            <a:r>
              <a:rPr lang="en-GB" dirty="0">
                <a:solidFill>
                  <a:srgbClr val="0B387C"/>
                </a:solidFill>
              </a:rPr>
              <a:t> and 1.5 </a:t>
            </a:r>
            <a:r>
              <a:rPr lang="en-GB" dirty="0" err="1">
                <a:solidFill>
                  <a:srgbClr val="0B387C"/>
                </a:solidFill>
              </a:rPr>
              <a:t>TeV</a:t>
            </a:r>
            <a:r>
              <a:rPr lang="en-GB" dirty="0">
                <a:solidFill>
                  <a:srgbClr val="0B387C"/>
                </a:solidFill>
              </a:rPr>
              <a:t> only gas ionization </a:t>
            </a:r>
          </a:p>
          <a:p>
            <a:pPr lvl="1"/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91" y="2737643"/>
            <a:ext cx="4243199" cy="33002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223" y="2737643"/>
            <a:ext cx="4243199" cy="33002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84345" y="5330068"/>
            <a:ext cx="1204908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chemeClr val="accent6"/>
                </a:solidFill>
                <a:latin typeface="Calibri"/>
                <a:cs typeface="Calibri"/>
              </a:rPr>
              <a:t>Quadrupole</a:t>
            </a:r>
            <a:endParaRPr lang="en-US" sz="1600" dirty="0">
              <a:solidFill>
                <a:schemeClr val="accent6"/>
              </a:solidFill>
              <a:latin typeface="Calibri"/>
              <a:cs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6819" y="5330068"/>
            <a:ext cx="607451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  <a:latin typeface="Calibri"/>
                <a:cs typeface="Calibri"/>
              </a:rPr>
              <a:t>Drift</a:t>
            </a:r>
            <a:endParaRPr lang="en-US" sz="1600" dirty="0">
              <a:solidFill>
                <a:schemeClr val="accent6"/>
              </a:solidFill>
              <a:latin typeface="Calibri"/>
              <a:cs typeface="Calibri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75170" y="2627456"/>
            <a:ext cx="1703163" cy="584776"/>
          </a:xfrm>
          <a:prstGeom prst="rect">
            <a:avLst/>
          </a:prstGeom>
          <a:solidFill>
            <a:srgbClr val="FFFFFF"/>
          </a:solidFill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4078"/>
                </a:solidFill>
                <a:latin typeface="Calibri"/>
                <a:cs typeface="Calibri"/>
              </a:rPr>
              <a:t>Dipole very similar</a:t>
            </a:r>
            <a:endParaRPr lang="en-US" sz="1600" dirty="0">
              <a:solidFill>
                <a:srgbClr val="004078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19430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FCC Week, Rome 12/04/2016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Electron cloud studies L. Mether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intensity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option of increasing the bunch intensity up to </a:t>
            </a:r>
            <a:r>
              <a:rPr lang="en-US" dirty="0" smtClean="0"/>
              <a:t>a factor 2 has </a:t>
            </a:r>
            <a:r>
              <a:rPr lang="en-US" dirty="0"/>
              <a:t>been </a:t>
            </a:r>
            <a:r>
              <a:rPr lang="en-US" dirty="0" smtClean="0"/>
              <a:t>explored</a:t>
            </a:r>
            <a:endParaRPr lang="en-US" dirty="0"/>
          </a:p>
          <a:p>
            <a:r>
              <a:rPr lang="en-US" dirty="0" smtClean="0"/>
              <a:t>For 25 ns bunch spacing, the situation is actually improved!</a:t>
            </a:r>
          </a:p>
          <a:p>
            <a:pPr lvl="1"/>
            <a:r>
              <a:rPr lang="en-US" dirty="0" smtClean="0"/>
              <a:t>No important effect in the dipole (nor drift)</a:t>
            </a:r>
          </a:p>
          <a:p>
            <a:pPr lvl="1"/>
            <a:r>
              <a:rPr lang="en-US" dirty="0"/>
              <a:t>The </a:t>
            </a:r>
            <a:r>
              <a:rPr lang="en-US" dirty="0" err="1"/>
              <a:t>quadrupole</a:t>
            </a:r>
            <a:r>
              <a:rPr lang="en-US" dirty="0"/>
              <a:t> </a:t>
            </a:r>
            <a:r>
              <a:rPr lang="en-US" dirty="0" err="1"/>
              <a:t>multipacting</a:t>
            </a:r>
            <a:r>
              <a:rPr lang="en-US" dirty="0"/>
              <a:t> threshold is </a:t>
            </a:r>
            <a:r>
              <a:rPr lang="en-US" dirty="0" smtClean="0"/>
              <a:t>higher</a:t>
            </a:r>
          </a:p>
          <a:p>
            <a:pPr lvl="1"/>
            <a:r>
              <a:rPr lang="en-US" dirty="0" smtClean="0"/>
              <a:t>Central densities are similar to nominal intensity or lower</a:t>
            </a:r>
          </a:p>
          <a:p>
            <a:endParaRPr lang="en-US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13" y="2339070"/>
            <a:ext cx="4400355" cy="37717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645" y="2339070"/>
            <a:ext cx="4400355" cy="37717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889849" y="2800723"/>
            <a:ext cx="1204908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chemeClr val="accent6"/>
                </a:solidFill>
                <a:latin typeface="Calibri"/>
                <a:cs typeface="Calibri"/>
              </a:rPr>
              <a:t>Quadrupole</a:t>
            </a:r>
            <a:endParaRPr lang="en-US" sz="1600" dirty="0">
              <a:solidFill>
                <a:schemeClr val="accent6"/>
              </a:solidFill>
              <a:latin typeface="Calibri"/>
              <a:cs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07284" y="2776603"/>
            <a:ext cx="829036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  <a:latin typeface="Calibri"/>
                <a:cs typeface="Calibri"/>
              </a:rPr>
              <a:t>Dipole</a:t>
            </a:r>
            <a:endParaRPr lang="en-US" sz="1600" dirty="0">
              <a:solidFill>
                <a:schemeClr val="accent6"/>
              </a:solidFill>
              <a:latin typeface="Calibri"/>
              <a:cs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32474" y="2339070"/>
            <a:ext cx="1530559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  <a:latin typeface="Calibri"/>
                <a:cs typeface="Calibri"/>
              </a:rPr>
              <a:t>25 ns, 50 </a:t>
            </a:r>
            <a:r>
              <a:rPr lang="en-US" sz="1600" dirty="0" err="1" smtClean="0">
                <a:solidFill>
                  <a:schemeClr val="accent6"/>
                </a:solidFill>
                <a:latin typeface="Calibri"/>
                <a:cs typeface="Calibri"/>
              </a:rPr>
              <a:t>TeV</a:t>
            </a:r>
            <a:endParaRPr lang="en-US" sz="1600" dirty="0">
              <a:solidFill>
                <a:schemeClr val="accent6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21901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FCC Week, Rome 12/04/2016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Electron cloud studies L. Mether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intensity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option of </a:t>
            </a:r>
            <a:r>
              <a:rPr lang="en-US" dirty="0" smtClean="0"/>
              <a:t>increasing </a:t>
            </a:r>
            <a:r>
              <a:rPr lang="en-US" dirty="0"/>
              <a:t>the bunch intensity up to </a:t>
            </a:r>
            <a:r>
              <a:rPr lang="en-US" dirty="0" smtClean="0"/>
              <a:t>a factor 2 has </a:t>
            </a:r>
            <a:r>
              <a:rPr lang="en-US" dirty="0"/>
              <a:t>been explored</a:t>
            </a:r>
          </a:p>
          <a:p>
            <a:r>
              <a:rPr lang="en-US" dirty="0"/>
              <a:t>For </a:t>
            </a:r>
            <a:r>
              <a:rPr lang="en-US" dirty="0" smtClean="0"/>
              <a:t>5 </a:t>
            </a:r>
            <a:r>
              <a:rPr lang="en-US" dirty="0"/>
              <a:t>ns bunch spacing, the situation </a:t>
            </a:r>
            <a:r>
              <a:rPr lang="en-US" dirty="0" smtClean="0"/>
              <a:t>gets much worse!</a:t>
            </a:r>
            <a:endParaRPr lang="en-US" dirty="0"/>
          </a:p>
          <a:p>
            <a:pPr lvl="1"/>
            <a:r>
              <a:rPr lang="en-US" dirty="0" smtClean="0"/>
              <a:t>The threshold in dipoles (and drifts) approaches SEY </a:t>
            </a:r>
            <a:r>
              <a:rPr lang="en-US" dirty="0" smtClean="0"/>
              <a:t>~ 1 </a:t>
            </a:r>
            <a:endParaRPr lang="en-US" dirty="0"/>
          </a:p>
          <a:p>
            <a:pPr lvl="1"/>
            <a:r>
              <a:rPr lang="en-US" dirty="0" smtClean="0"/>
              <a:t>Heat load in dipoles (and drifts) is very high</a:t>
            </a:r>
            <a:endParaRPr lang="en-US" dirty="0"/>
          </a:p>
          <a:p>
            <a:pPr lvl="1"/>
            <a:r>
              <a:rPr lang="en-US" dirty="0"/>
              <a:t>Central densities are similar </a:t>
            </a:r>
            <a:r>
              <a:rPr lang="en-US" dirty="0" smtClean="0"/>
              <a:t>to nominal </a:t>
            </a:r>
            <a:r>
              <a:rPr lang="en-US" dirty="0"/>
              <a:t>intensity </a:t>
            </a:r>
            <a:r>
              <a:rPr lang="en-US" dirty="0" smtClean="0"/>
              <a:t>or </a:t>
            </a:r>
            <a:r>
              <a:rPr lang="en-US" dirty="0"/>
              <a:t>lower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13" y="2339070"/>
            <a:ext cx="4400354" cy="37717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645" y="2339070"/>
            <a:ext cx="4400354" cy="37717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35276" y="2779000"/>
            <a:ext cx="1204908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chemeClr val="accent6"/>
                </a:solidFill>
                <a:latin typeface="Calibri"/>
                <a:cs typeface="Calibri"/>
              </a:rPr>
              <a:t>Quadrupole</a:t>
            </a:r>
            <a:endParaRPr lang="en-US" sz="1600" dirty="0">
              <a:solidFill>
                <a:schemeClr val="accent6"/>
              </a:solidFill>
              <a:latin typeface="Calibri"/>
              <a:cs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03714" y="3675191"/>
            <a:ext cx="829036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  <a:latin typeface="Calibri"/>
                <a:cs typeface="Calibri"/>
              </a:rPr>
              <a:t>Dipole</a:t>
            </a:r>
            <a:endParaRPr lang="en-US" sz="1600" dirty="0">
              <a:solidFill>
                <a:schemeClr val="accent6"/>
              </a:solidFill>
              <a:latin typeface="Calibri"/>
              <a:cs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32474" y="2339070"/>
            <a:ext cx="1530559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  <a:latin typeface="Calibri"/>
                <a:cs typeface="Calibri"/>
              </a:rPr>
              <a:t> </a:t>
            </a:r>
            <a:r>
              <a:rPr lang="en-US" sz="1600" dirty="0" smtClean="0">
                <a:solidFill>
                  <a:schemeClr val="accent6"/>
                </a:solidFill>
                <a:latin typeface="Calibri"/>
                <a:cs typeface="Calibri"/>
              </a:rPr>
              <a:t>5 ns, 50 </a:t>
            </a:r>
            <a:r>
              <a:rPr lang="en-US" sz="1600" dirty="0" err="1" smtClean="0">
                <a:solidFill>
                  <a:schemeClr val="accent6"/>
                </a:solidFill>
                <a:latin typeface="Calibri"/>
                <a:cs typeface="Calibri"/>
              </a:rPr>
              <a:t>TeV</a:t>
            </a:r>
            <a:endParaRPr lang="en-US" sz="1600" dirty="0">
              <a:solidFill>
                <a:schemeClr val="accent6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11153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FCC Week, Rome 12/04/2016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Electron cloud studies L. Mether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intensity with larger </a:t>
            </a:r>
            <a:r>
              <a:rPr lang="en-US" dirty="0" err="1" smtClean="0"/>
              <a:t>emittance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option of increasing the bunch intensity up to </a:t>
            </a:r>
            <a:r>
              <a:rPr lang="en-US" dirty="0" smtClean="0"/>
              <a:t>a factor 2 </a:t>
            </a:r>
            <a:r>
              <a:rPr lang="en-US" dirty="0"/>
              <a:t>has been explored</a:t>
            </a:r>
          </a:p>
          <a:p>
            <a:r>
              <a:rPr lang="en-US" dirty="0" smtClean="0"/>
              <a:t>If the </a:t>
            </a:r>
            <a:r>
              <a:rPr lang="en-US" dirty="0" err="1" smtClean="0"/>
              <a:t>emittance</a:t>
            </a:r>
            <a:r>
              <a:rPr lang="en-US" dirty="0" smtClean="0"/>
              <a:t> is also increased by a factor 2</a:t>
            </a:r>
          </a:p>
          <a:p>
            <a:pPr lvl="1"/>
            <a:r>
              <a:rPr lang="en-US" dirty="0" smtClean="0"/>
              <a:t>For 25 ns beam, the </a:t>
            </a:r>
            <a:r>
              <a:rPr lang="en-US" dirty="0" err="1" smtClean="0"/>
              <a:t>emittance</a:t>
            </a:r>
            <a:r>
              <a:rPr lang="en-US" dirty="0" smtClean="0"/>
              <a:t> plays no significant role </a:t>
            </a:r>
            <a:endParaRPr lang="en-US" dirty="0"/>
          </a:p>
          <a:p>
            <a:pPr lvl="1"/>
            <a:r>
              <a:rPr lang="en-US" dirty="0" smtClean="0"/>
              <a:t>For 5 ns beam, there is a only slight improvement in the quantitative behavior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13" y="2339070"/>
            <a:ext cx="4400354" cy="37717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645" y="2339070"/>
            <a:ext cx="4400354" cy="37717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35276" y="2779000"/>
            <a:ext cx="1204908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chemeClr val="accent6"/>
                </a:solidFill>
                <a:latin typeface="Calibri"/>
                <a:cs typeface="Calibri"/>
              </a:rPr>
              <a:t>Quadrupole</a:t>
            </a:r>
            <a:endParaRPr lang="en-US" sz="1600" dirty="0">
              <a:solidFill>
                <a:schemeClr val="accent6"/>
              </a:solidFill>
              <a:latin typeface="Calibri"/>
              <a:cs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03714" y="3794607"/>
            <a:ext cx="829036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  <a:latin typeface="Calibri"/>
                <a:cs typeface="Calibri"/>
              </a:rPr>
              <a:t>Dipole</a:t>
            </a:r>
            <a:endParaRPr lang="en-US" sz="1600" dirty="0">
              <a:solidFill>
                <a:schemeClr val="accent6"/>
              </a:solidFill>
              <a:latin typeface="Calibri"/>
              <a:cs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32474" y="2339070"/>
            <a:ext cx="1530559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  <a:latin typeface="Calibri"/>
                <a:cs typeface="Calibri"/>
              </a:rPr>
              <a:t> </a:t>
            </a:r>
            <a:r>
              <a:rPr lang="en-US" sz="1600" dirty="0" smtClean="0">
                <a:solidFill>
                  <a:schemeClr val="accent6"/>
                </a:solidFill>
                <a:latin typeface="Calibri"/>
                <a:cs typeface="Calibri"/>
              </a:rPr>
              <a:t>5 ns, 50 </a:t>
            </a:r>
            <a:r>
              <a:rPr lang="en-US" sz="1600" dirty="0" err="1" smtClean="0">
                <a:solidFill>
                  <a:schemeClr val="accent6"/>
                </a:solidFill>
                <a:latin typeface="Calibri"/>
                <a:cs typeface="Calibri"/>
              </a:rPr>
              <a:t>TeV</a:t>
            </a:r>
            <a:endParaRPr lang="en-US" sz="1600" dirty="0">
              <a:solidFill>
                <a:schemeClr val="accent6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23983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FCC Week, Rome 12/04/2016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Electron cloud studies L. Mether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run the machine without electron cloud, SEY needs to be kept &lt; 1.1</a:t>
            </a:r>
          </a:p>
          <a:p>
            <a:pPr lvl="1"/>
            <a:r>
              <a:rPr lang="en-US" dirty="0" smtClean="0"/>
              <a:t>Heat loads for moderately low SEY may be tolerable</a:t>
            </a:r>
          </a:p>
          <a:p>
            <a:pPr lvl="1"/>
            <a:r>
              <a:rPr lang="en-US" dirty="0" smtClean="0"/>
              <a:t>Central electron density problematic already for SEY = 1.2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Photoelectrons may be dangerous even for SEY &lt;= 1, if no mitigation</a:t>
            </a:r>
          </a:p>
          <a:p>
            <a:pPr lvl="1"/>
            <a:r>
              <a:rPr lang="en-US" dirty="0"/>
              <a:t>To improve accuracy of build-up </a:t>
            </a:r>
            <a:r>
              <a:rPr lang="en-US" dirty="0" smtClean="0"/>
              <a:t>estimates, detailed measurement data on photoelectron yields for FCC specific case would be very useful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Higher intensity up to 2 x nominal, with or without larger </a:t>
            </a:r>
            <a:r>
              <a:rPr lang="en-US" dirty="0" err="1" smtClean="0"/>
              <a:t>emittance</a:t>
            </a:r>
            <a:endParaRPr lang="en-US" dirty="0" smtClean="0"/>
          </a:p>
          <a:p>
            <a:pPr lvl="1"/>
            <a:r>
              <a:rPr lang="en-US" dirty="0" smtClean="0"/>
              <a:t>Seems feasible for 25 ns</a:t>
            </a:r>
          </a:p>
          <a:p>
            <a:pPr lvl="1"/>
            <a:r>
              <a:rPr lang="en-US" dirty="0"/>
              <a:t>V</a:t>
            </a:r>
            <a:r>
              <a:rPr lang="en-US" dirty="0" smtClean="0"/>
              <a:t>ery difficult for 5 ns, unless SEY </a:t>
            </a:r>
            <a:r>
              <a:rPr lang="en-US" dirty="0"/>
              <a:t>&lt;= </a:t>
            </a:r>
            <a:r>
              <a:rPr lang="en-US" dirty="0" smtClean="0"/>
              <a:t>1</a:t>
            </a:r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More studies needed to clarify precise instability thresholds</a:t>
            </a:r>
          </a:p>
          <a:p>
            <a:pPr lvl="1"/>
            <a:r>
              <a:rPr lang="en-US" dirty="0" smtClean="0"/>
              <a:t>Coupled build</a:t>
            </a:r>
            <a:r>
              <a:rPr lang="en-US" smtClean="0"/>
              <a:t>-up and </a:t>
            </a:r>
            <a:r>
              <a:rPr lang="en-US" dirty="0" smtClean="0"/>
              <a:t>instability simulations</a:t>
            </a:r>
          </a:p>
          <a:p>
            <a:pPr marL="344488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867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310422" y="1173801"/>
            <a:ext cx="2560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Calibri"/>
                <a:cs typeface="Calibri"/>
              </a:rPr>
              <a:t>Thank </a:t>
            </a:r>
            <a:r>
              <a:rPr lang="en-US" sz="3600" dirty="0">
                <a:latin typeface="Calibri"/>
                <a:cs typeface="Calibri"/>
              </a:rPr>
              <a:t>y</a:t>
            </a:r>
            <a:r>
              <a:rPr lang="en-US" sz="3600" dirty="0" smtClean="0">
                <a:latin typeface="Calibri"/>
                <a:cs typeface="Calibri"/>
              </a:rPr>
              <a:t>ou!</a:t>
            </a:r>
            <a:endParaRPr lang="en-US" sz="3600" dirty="0">
              <a:latin typeface="Calibri"/>
              <a:cs typeface="Calibri"/>
            </a:endParaRPr>
          </a:p>
        </p:txBody>
      </p:sp>
      <p:pic>
        <p:nvPicPr>
          <p:cNvPr id="8" name="Picture 7" descr="EuroCirCol_acknowledgemen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6584" y="2103104"/>
            <a:ext cx="4370832" cy="2651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751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9946" y="179615"/>
            <a:ext cx="8226854" cy="540052"/>
          </a:xfrm>
        </p:spPr>
        <p:txBody>
          <a:bodyPr>
            <a:normAutofit/>
          </a:bodyPr>
          <a:lstStyle/>
          <a:p>
            <a:r>
              <a:rPr lang="en-US" dirty="0"/>
              <a:t>E</a:t>
            </a:r>
            <a:r>
              <a:rPr lang="en-US" dirty="0" smtClean="0"/>
              <a:t>lectron cloud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Electron cloud studies L. Mether</a:t>
            </a:r>
            <a:endParaRPr lang="en-US" dirty="0"/>
          </a:p>
        </p:txBody>
      </p:sp>
      <p:pic>
        <p:nvPicPr>
          <p:cNvPr id="12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3059" r="944" b="-6725"/>
          <a:stretch/>
        </p:blipFill>
        <p:spPr>
          <a:xfrm>
            <a:off x="730250" y="731111"/>
            <a:ext cx="8148745" cy="2571586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457200" y="3538181"/>
            <a:ext cx="4045268" cy="2445631"/>
          </a:xfrm>
          <a:prstGeom prst="rect">
            <a:avLst/>
          </a:prstGeom>
          <a:ln w="28575" cmpd="sng">
            <a:solidFill>
              <a:srgbClr val="FF0000"/>
            </a:solidFill>
          </a:ln>
        </p:spPr>
        <p:txBody>
          <a:bodyPr vert="horz">
            <a:normAutofit/>
          </a:bodyPr>
          <a:lstStyle>
            <a:lvl1pPr marL="285750" indent="-249238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sz="1800" kern="12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569913" indent="-225425" algn="l" rtl="0" eaLnBrk="1" latinLnBrk="0" hangingPunct="1">
              <a:spcBef>
                <a:spcPct val="20000"/>
              </a:spcBef>
              <a:buClrTx/>
              <a:buSzPct val="90000"/>
              <a:buFont typeface="Arial"/>
              <a:buChar char="•"/>
              <a:defRPr kumimoji="0" sz="1700" kern="12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796925" indent="-168275" algn="l" rtl="0" eaLnBrk="1" latinLnBrk="0" hangingPunct="1">
              <a:spcBef>
                <a:spcPct val="20000"/>
              </a:spcBef>
              <a:buClrTx/>
              <a:buSzPct val="85000"/>
              <a:buFont typeface="Arial"/>
              <a:buChar char="•"/>
              <a:defRPr kumimoji="0" sz="1600" kern="12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031875" indent="-176213" algn="l" rtl="0" eaLnBrk="1" latinLnBrk="0" hangingPunct="1">
              <a:spcBef>
                <a:spcPct val="20000"/>
              </a:spcBef>
              <a:buClrTx/>
              <a:buSzPct val="90000"/>
              <a:buFont typeface="Arial"/>
              <a:buChar char="•"/>
              <a:defRPr kumimoji="0" sz="1500" kern="12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258888" indent="-176213" algn="l" rtl="0" eaLnBrk="1" latinLnBrk="0" hangingPunct="1">
              <a:spcBef>
                <a:spcPct val="20000"/>
              </a:spcBef>
              <a:buClrTx/>
              <a:buSzPct val="100000"/>
              <a:buFont typeface="Arial"/>
              <a:buChar char="•"/>
              <a:defRPr kumimoji="0" sz="1400" kern="12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2" indent="0">
              <a:buNone/>
            </a:pPr>
            <a:r>
              <a:rPr lang="en-US" dirty="0" smtClean="0"/>
              <a:t>Seed electrons</a:t>
            </a:r>
          </a:p>
          <a:p>
            <a:r>
              <a:rPr lang="en-US" sz="1600" dirty="0" smtClean="0"/>
              <a:t>photoemission</a:t>
            </a:r>
            <a:r>
              <a:rPr lang="en-US" sz="1600" dirty="0" smtClean="0"/>
              <a:t>, gas </a:t>
            </a:r>
            <a:r>
              <a:rPr lang="en-US" sz="1600" dirty="0" smtClean="0"/>
              <a:t>ionization</a:t>
            </a:r>
          </a:p>
          <a:p>
            <a:pPr marL="36512" indent="0">
              <a:buNone/>
            </a:pPr>
            <a:r>
              <a:rPr lang="en-US" dirty="0" smtClean="0"/>
              <a:t>Secondary electrons</a:t>
            </a:r>
            <a:endParaRPr lang="en-US" dirty="0" smtClean="0"/>
          </a:p>
          <a:p>
            <a:r>
              <a:rPr lang="en-US" sz="1600" dirty="0" smtClean="0"/>
              <a:t>Produced when s</a:t>
            </a:r>
            <a:r>
              <a:rPr lang="en-US" sz="1600" dirty="0" smtClean="0"/>
              <a:t>eeds, </a:t>
            </a:r>
            <a:r>
              <a:rPr lang="en-US" sz="1600" dirty="0" smtClean="0"/>
              <a:t>accelerated by </a:t>
            </a:r>
            <a:r>
              <a:rPr lang="en-US" sz="1600" dirty="0" smtClean="0"/>
              <a:t>beam, hit the chamber wall</a:t>
            </a:r>
            <a:endParaRPr lang="en-US" sz="1600" dirty="0" smtClean="0"/>
          </a:p>
          <a:p>
            <a:pPr marL="36512" indent="0">
              <a:buNone/>
            </a:pPr>
            <a:r>
              <a:rPr lang="en-US" dirty="0" err="1" smtClean="0"/>
              <a:t>Multipacting</a:t>
            </a:r>
            <a:endParaRPr lang="en-US" dirty="0" smtClean="0"/>
          </a:p>
          <a:p>
            <a:r>
              <a:rPr lang="en-US" sz="1600" dirty="0"/>
              <a:t>A</a:t>
            </a:r>
            <a:r>
              <a:rPr lang="en-US" sz="1600" dirty="0" smtClean="0"/>
              <a:t>valanche electron </a:t>
            </a:r>
            <a:r>
              <a:rPr lang="en-US" sz="1600" dirty="0" smtClean="0"/>
              <a:t>production</a:t>
            </a:r>
            <a:endParaRPr lang="en-US" sz="1600" dirty="0" smtClean="0"/>
          </a:p>
          <a:p>
            <a:r>
              <a:rPr lang="en-US" sz="1600" dirty="0"/>
              <a:t>E</a:t>
            </a:r>
            <a:r>
              <a:rPr lang="en-US" sz="1600" dirty="0" smtClean="0"/>
              <a:t>xponential growth of electron </a:t>
            </a:r>
            <a:r>
              <a:rPr lang="en-US" sz="1600" dirty="0" smtClean="0"/>
              <a:t>density</a:t>
            </a:r>
            <a:endParaRPr lang="en-US" sz="1600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796336" y="3538181"/>
            <a:ext cx="3887718" cy="2445631"/>
          </a:xfrm>
          <a:prstGeom prst="rect">
            <a:avLst/>
          </a:prstGeom>
          <a:ln w="28575" cmpd="sng">
            <a:solidFill>
              <a:srgbClr val="FF0000"/>
            </a:solidFill>
          </a:ln>
        </p:spPr>
        <p:txBody>
          <a:bodyPr vert="horz">
            <a:normAutofit fontScale="32500" lnSpcReduction="20000"/>
          </a:bodyPr>
          <a:lstStyle>
            <a:lvl1pPr marL="285750" indent="-249238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sz="1800" kern="12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569913" indent="-225425" algn="l" rtl="0" eaLnBrk="1" latinLnBrk="0" hangingPunct="1">
              <a:spcBef>
                <a:spcPct val="20000"/>
              </a:spcBef>
              <a:buClrTx/>
              <a:buSzPct val="90000"/>
              <a:buFont typeface="Arial"/>
              <a:buChar char="•"/>
              <a:defRPr kumimoji="0" sz="1700" kern="12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796925" indent="-168275" algn="l" rtl="0" eaLnBrk="1" latinLnBrk="0" hangingPunct="1">
              <a:spcBef>
                <a:spcPct val="20000"/>
              </a:spcBef>
              <a:buClrTx/>
              <a:buSzPct val="85000"/>
              <a:buFont typeface="Arial"/>
              <a:buChar char="•"/>
              <a:defRPr kumimoji="0" sz="1600" kern="12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031875" indent="-176213" algn="l" rtl="0" eaLnBrk="1" latinLnBrk="0" hangingPunct="1">
              <a:spcBef>
                <a:spcPct val="20000"/>
              </a:spcBef>
              <a:buClrTx/>
              <a:buSzPct val="90000"/>
              <a:buFont typeface="Arial"/>
              <a:buChar char="•"/>
              <a:defRPr kumimoji="0" sz="1500" kern="12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258888" indent="-176213" algn="l" rtl="0" eaLnBrk="1" latinLnBrk="0" hangingPunct="1">
              <a:spcBef>
                <a:spcPct val="20000"/>
              </a:spcBef>
              <a:buClrTx/>
              <a:buSzPct val="100000"/>
              <a:buFont typeface="Arial"/>
              <a:buChar char="•"/>
              <a:defRPr kumimoji="0" sz="1400" kern="12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2" indent="0">
              <a:buNone/>
            </a:pPr>
            <a:r>
              <a:rPr lang="en-US" sz="5200" dirty="0" smtClean="0"/>
              <a:t>Beam interaction </a:t>
            </a:r>
            <a:r>
              <a:rPr lang="en-US" sz="5200" dirty="0" smtClean="0"/>
              <a:t>with dense </a:t>
            </a:r>
            <a:r>
              <a:rPr lang="en-US" sz="5200" dirty="0" smtClean="0"/>
              <a:t>e-cloud </a:t>
            </a:r>
          </a:p>
          <a:p>
            <a:r>
              <a:rPr lang="en-US" sz="5000" dirty="0" smtClean="0">
                <a:solidFill>
                  <a:srgbClr val="FF6666"/>
                </a:solidFill>
              </a:rPr>
              <a:t>Transverse </a:t>
            </a:r>
            <a:r>
              <a:rPr lang="en-US" sz="5000" dirty="0" smtClean="0">
                <a:solidFill>
                  <a:srgbClr val="FF6666"/>
                </a:solidFill>
              </a:rPr>
              <a:t>instabilities</a:t>
            </a:r>
          </a:p>
          <a:p>
            <a:r>
              <a:rPr lang="en-US" sz="5000" dirty="0" err="1"/>
              <a:t>E</a:t>
            </a:r>
            <a:r>
              <a:rPr lang="en-US" sz="5000" dirty="0" err="1" smtClean="0"/>
              <a:t>mittance</a:t>
            </a:r>
            <a:r>
              <a:rPr lang="en-US" sz="5000" dirty="0" smtClean="0"/>
              <a:t> growth</a:t>
            </a:r>
            <a:endParaRPr lang="en-US" sz="5000" dirty="0" smtClean="0"/>
          </a:p>
          <a:p>
            <a:r>
              <a:rPr lang="en-US" sz="5000" dirty="0" smtClean="0"/>
              <a:t>Tune shift &amp; spread</a:t>
            </a:r>
          </a:p>
          <a:p>
            <a:r>
              <a:rPr lang="en-US" sz="5000" dirty="0" smtClean="0"/>
              <a:t>Beam</a:t>
            </a:r>
            <a:r>
              <a:rPr lang="en-US" sz="5000" dirty="0" smtClean="0"/>
              <a:t> losses</a:t>
            </a:r>
            <a:endParaRPr lang="en-US" sz="5000" dirty="0" smtClean="0"/>
          </a:p>
          <a:p>
            <a:endParaRPr lang="en-US" sz="5500" dirty="0" smtClean="0"/>
          </a:p>
          <a:p>
            <a:pPr marL="36512" indent="0">
              <a:buNone/>
            </a:pPr>
            <a:r>
              <a:rPr lang="en-US" sz="5200" dirty="0" smtClean="0"/>
              <a:t>Electrons impacting chamber wall</a:t>
            </a:r>
            <a:endParaRPr lang="en-US" sz="5200" dirty="0" smtClean="0"/>
          </a:p>
          <a:p>
            <a:r>
              <a:rPr lang="en-US" sz="5000" dirty="0" smtClean="0">
                <a:solidFill>
                  <a:srgbClr val="FF6666"/>
                </a:solidFill>
              </a:rPr>
              <a:t>Heat load on the beam chambers </a:t>
            </a:r>
          </a:p>
          <a:p>
            <a:r>
              <a:rPr lang="en-US" sz="5000" dirty="0" smtClean="0"/>
              <a:t>Vacuum degradation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FCC Week, Rome 12/04/2016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995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FCC Week, Rome 12/04/2016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Electron cloud studies L. Mether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cloud build-up studies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5246350"/>
              </p:ext>
            </p:extLst>
          </p:nvPr>
        </p:nvGraphicFramePr>
        <p:xfrm>
          <a:off x="963368" y="782722"/>
          <a:ext cx="6757278" cy="37033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44066"/>
                <a:gridCol w="2056606"/>
                <a:gridCol w="2056606"/>
              </a:tblGrid>
              <a:tr h="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/>
                          <a:cs typeface="Calibri"/>
                        </a:rPr>
                        <a:t>Standard simulation parameters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Calibri"/>
                          <a:cs typeface="Calibri"/>
                        </a:rPr>
                        <a:t>Bunch</a:t>
                      </a:r>
                      <a:r>
                        <a:rPr lang="en-US" sz="1500" baseline="0" dirty="0" smtClean="0">
                          <a:latin typeface="Calibri"/>
                          <a:cs typeface="Calibri"/>
                        </a:rPr>
                        <a:t> spacing  [ns]</a:t>
                      </a:r>
                      <a:endParaRPr lang="en-US" sz="15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Calibri"/>
                          <a:cs typeface="Calibri"/>
                        </a:rPr>
                        <a:t>25 ns</a:t>
                      </a:r>
                      <a:endParaRPr lang="en-US" sz="15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Calibri"/>
                          <a:cs typeface="Calibri"/>
                        </a:rPr>
                        <a:t>5 ns</a:t>
                      </a:r>
                      <a:endParaRPr lang="en-US" sz="15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Calibri"/>
                          <a:cs typeface="Calibri"/>
                        </a:rPr>
                        <a:t>Bunch</a:t>
                      </a:r>
                      <a:r>
                        <a:rPr lang="en-US" sz="1500" baseline="0" dirty="0" smtClean="0">
                          <a:latin typeface="Calibri"/>
                          <a:cs typeface="Calibri"/>
                        </a:rPr>
                        <a:t> intensity  [p</a:t>
                      </a:r>
                      <a:r>
                        <a:rPr lang="en-US" sz="1500" baseline="30000" dirty="0" smtClean="0">
                          <a:latin typeface="Calibri"/>
                          <a:cs typeface="Calibri"/>
                        </a:rPr>
                        <a:t>+</a:t>
                      </a:r>
                      <a:r>
                        <a:rPr lang="en-US" sz="1500" baseline="0" dirty="0" smtClean="0">
                          <a:latin typeface="Calibri"/>
                          <a:cs typeface="Calibri"/>
                        </a:rPr>
                        <a:t>]</a:t>
                      </a:r>
                      <a:endParaRPr lang="en-US" sz="15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Calibri"/>
                          <a:cs typeface="Calibri"/>
                        </a:rPr>
                        <a:t>10 x</a:t>
                      </a:r>
                      <a:r>
                        <a:rPr lang="en-US" sz="1500" baseline="0" dirty="0" smtClean="0">
                          <a:latin typeface="Calibri"/>
                          <a:cs typeface="Calibri"/>
                        </a:rPr>
                        <a:t> 10</a:t>
                      </a:r>
                      <a:r>
                        <a:rPr lang="en-US" sz="1500" baseline="30000" dirty="0" smtClean="0">
                          <a:latin typeface="Calibri"/>
                          <a:cs typeface="Calibri"/>
                        </a:rPr>
                        <a:t>10</a:t>
                      </a:r>
                      <a:endParaRPr lang="en-US" sz="15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Calibri"/>
                          <a:cs typeface="Calibri"/>
                        </a:rPr>
                        <a:t>2 x 10</a:t>
                      </a:r>
                      <a:r>
                        <a:rPr lang="en-US" sz="1500" baseline="30000" dirty="0" smtClean="0">
                          <a:latin typeface="Calibri"/>
                          <a:cs typeface="Calibri"/>
                        </a:rPr>
                        <a:t>10</a:t>
                      </a:r>
                      <a:endParaRPr lang="en-US" sz="15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Calibri"/>
                          <a:cs typeface="Calibri"/>
                        </a:rPr>
                        <a:t>Norm.</a:t>
                      </a:r>
                      <a:r>
                        <a:rPr lang="en-US" sz="1500" baseline="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500" baseline="0" dirty="0" err="1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lang="en-US" sz="1500" dirty="0" err="1" smtClean="0">
                          <a:latin typeface="Calibri"/>
                          <a:cs typeface="Calibri"/>
                        </a:rPr>
                        <a:t>mittance</a:t>
                      </a:r>
                      <a:r>
                        <a:rPr lang="en-US" sz="1500" dirty="0" smtClean="0">
                          <a:latin typeface="Calibri"/>
                          <a:cs typeface="Calibri"/>
                        </a:rPr>
                        <a:t>  [um]</a:t>
                      </a:r>
                      <a:endParaRPr lang="en-US" sz="15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latin typeface="Calibri"/>
                          <a:cs typeface="Calibri"/>
                        </a:rPr>
                        <a:t>2.2e-6 </a:t>
                      </a:r>
                      <a:endParaRPr lang="en-US" sz="15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latin typeface="Calibri"/>
                          <a:cs typeface="Calibri"/>
                        </a:rPr>
                        <a:t>0.44e-6</a:t>
                      </a:r>
                      <a:endParaRPr lang="en-US" sz="15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latin typeface="Calibri"/>
                          <a:cs typeface="Calibri"/>
                        </a:rPr>
                        <a:t>Bunch length  [m]</a:t>
                      </a:r>
                      <a:endParaRPr lang="en-US" sz="15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latin typeface="Calibri"/>
                          <a:cs typeface="Calibri"/>
                        </a:rPr>
                        <a:t>0.08</a:t>
                      </a:r>
                      <a:endParaRPr lang="en-US" sz="15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Calibri"/>
                          <a:cs typeface="Calibri"/>
                        </a:rPr>
                        <a:t>Bunch train pattern</a:t>
                      </a:r>
                      <a:endParaRPr lang="en-US" sz="15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Calibri"/>
                          <a:cs typeface="Calibri"/>
                        </a:rPr>
                        <a:t>( 50 b + 12 e )*4</a:t>
                      </a:r>
                      <a:endParaRPr lang="en-US" sz="15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latin typeface="Calibri"/>
                          <a:cs typeface="Calibri"/>
                        </a:rPr>
                        <a:t>( 250 b + 60 e )*4</a:t>
                      </a:r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endParaRPr lang="en-US" sz="1500" dirty="0" smtClean="0">
                        <a:latin typeface="Calibri"/>
                        <a:cs typeface="Calibri"/>
                      </a:endParaRPr>
                    </a:p>
                    <a:p>
                      <a:r>
                        <a:rPr lang="en-US" sz="1500" baseline="0" dirty="0" smtClean="0">
                          <a:latin typeface="Calibri"/>
                          <a:cs typeface="Calibri"/>
                        </a:rPr>
                        <a:t>Arc elements considered</a:t>
                      </a:r>
                    </a:p>
                    <a:p>
                      <a:r>
                        <a:rPr lang="en-US" sz="1500" baseline="0" dirty="0" smtClean="0">
                          <a:latin typeface="Calibri"/>
                          <a:cs typeface="Calibri"/>
                        </a:rPr>
                        <a:t>(FODO, L = 213.9 )</a:t>
                      </a:r>
                    </a:p>
                    <a:p>
                      <a:endParaRPr lang="en-US" sz="15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latin typeface="Calibri"/>
                          <a:cs typeface="Calibri"/>
                        </a:rPr>
                        <a:t>Dipole </a:t>
                      </a:r>
                      <a:r>
                        <a:rPr lang="en-US" sz="1500" dirty="0" smtClean="0">
                          <a:latin typeface="Calibri"/>
                          <a:cs typeface="Calibri"/>
                        </a:rPr>
                        <a:t>16 T, L</a:t>
                      </a:r>
                      <a:r>
                        <a:rPr lang="en-US" sz="1500" baseline="0" dirty="0" smtClean="0">
                          <a:latin typeface="Calibri"/>
                          <a:cs typeface="Calibri"/>
                        </a:rPr>
                        <a:t> = </a:t>
                      </a:r>
                      <a:r>
                        <a:rPr lang="en-US" sz="1500" dirty="0" smtClean="0">
                          <a:latin typeface="Calibri"/>
                          <a:cs typeface="Calibri"/>
                        </a:rPr>
                        <a:t> 171.</a:t>
                      </a:r>
                      <a:r>
                        <a:rPr lang="en-US" sz="1500" baseline="0" dirty="0" smtClean="0">
                          <a:latin typeface="Calibri"/>
                          <a:cs typeface="Calibri"/>
                        </a:rPr>
                        <a:t>6 m, </a:t>
                      </a:r>
                      <a:r>
                        <a:rPr lang="en-US" sz="1500" baseline="0" dirty="0" err="1" smtClean="0">
                          <a:latin typeface="Calibri"/>
                          <a:cs typeface="Calibri"/>
                        </a:rPr>
                        <a:t>beta</a:t>
                      </a:r>
                      <a:r>
                        <a:rPr lang="en-US" sz="1500" baseline="-25000" dirty="0" err="1" smtClean="0">
                          <a:latin typeface="Calibri"/>
                          <a:cs typeface="Calibri"/>
                        </a:rPr>
                        <a:t>x,y</a:t>
                      </a:r>
                      <a:r>
                        <a:rPr lang="en-US" sz="1500" baseline="0" dirty="0" smtClean="0">
                          <a:latin typeface="Calibri"/>
                          <a:cs typeface="Calibri"/>
                        </a:rPr>
                        <a:t> = 175 m</a:t>
                      </a:r>
                      <a:endParaRPr lang="en-US" sz="15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 err="1" smtClean="0">
                          <a:latin typeface="Calibri"/>
                          <a:cs typeface="Calibri"/>
                        </a:rPr>
                        <a:t>Quadrupole</a:t>
                      </a:r>
                      <a:r>
                        <a:rPr lang="en-US" sz="150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500" baseline="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500" dirty="0" smtClean="0">
                          <a:latin typeface="Calibri"/>
                          <a:cs typeface="Calibri"/>
                        </a:rPr>
                        <a:t>444 T/m,</a:t>
                      </a:r>
                      <a:r>
                        <a:rPr lang="en-US" sz="1500" baseline="0" dirty="0" smtClean="0">
                          <a:latin typeface="Calibri"/>
                          <a:cs typeface="Calibri"/>
                        </a:rPr>
                        <a:t> L = 12.6 m, </a:t>
                      </a:r>
                      <a:r>
                        <a:rPr lang="en-US" sz="1500" baseline="0" dirty="0" err="1" smtClean="0">
                          <a:latin typeface="Calibri"/>
                          <a:cs typeface="Calibri"/>
                        </a:rPr>
                        <a:t>beta</a:t>
                      </a:r>
                      <a:r>
                        <a:rPr lang="en-US" sz="1500" baseline="-25000" dirty="0" err="1" smtClean="0">
                          <a:latin typeface="Calibri"/>
                          <a:cs typeface="Calibri"/>
                        </a:rPr>
                        <a:t>x,y</a:t>
                      </a:r>
                      <a:r>
                        <a:rPr lang="en-US" sz="1500" baseline="0" dirty="0" smtClean="0">
                          <a:latin typeface="Calibri"/>
                          <a:cs typeface="Calibri"/>
                        </a:rPr>
                        <a:t> = 205 m</a:t>
                      </a:r>
                      <a:endParaRPr lang="en-US" sz="15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 smtClean="0">
                          <a:latin typeface="Calibri"/>
                          <a:cs typeface="Calibri"/>
                        </a:rPr>
                        <a:t>Drift </a:t>
                      </a:r>
                      <a:r>
                        <a:rPr lang="en-US" sz="1500" b="0" dirty="0" smtClean="0">
                          <a:latin typeface="Calibri"/>
                          <a:cs typeface="Calibri"/>
                        </a:rPr>
                        <a:t>L = 26.6</a:t>
                      </a:r>
                      <a:r>
                        <a:rPr lang="en-US" sz="1500" b="0" baseline="0" dirty="0" smtClean="0">
                          <a:latin typeface="Calibri"/>
                          <a:cs typeface="Calibri"/>
                        </a:rPr>
                        <a:t> m, </a:t>
                      </a:r>
                      <a:r>
                        <a:rPr lang="en-US" sz="1500" baseline="0" dirty="0" err="1" smtClean="0">
                          <a:latin typeface="Calibri"/>
                          <a:cs typeface="Calibri"/>
                        </a:rPr>
                        <a:t>beta</a:t>
                      </a:r>
                      <a:r>
                        <a:rPr lang="en-US" sz="1500" baseline="-25000" dirty="0" err="1" smtClean="0">
                          <a:latin typeface="Calibri"/>
                          <a:cs typeface="Calibri"/>
                        </a:rPr>
                        <a:t>x,y</a:t>
                      </a:r>
                      <a:r>
                        <a:rPr lang="en-US" sz="1500" baseline="0" dirty="0" smtClean="0">
                          <a:latin typeface="Calibri"/>
                          <a:cs typeface="Calibri"/>
                        </a:rPr>
                        <a:t> = 175 m</a:t>
                      </a:r>
                      <a:endParaRPr lang="en-US" sz="15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Calibri"/>
                          <a:cs typeface="Calibri"/>
                        </a:rPr>
                        <a:t>Beam screen shape [mm]</a:t>
                      </a:r>
                      <a:endParaRPr lang="en-US" sz="15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Calibri"/>
                          <a:cs typeface="Calibri"/>
                        </a:rPr>
                        <a:t>LHC</a:t>
                      </a:r>
                      <a:r>
                        <a:rPr lang="en-US" sz="1500" baseline="0" dirty="0" smtClean="0">
                          <a:latin typeface="Calibri"/>
                          <a:cs typeface="Calibri"/>
                        </a:rPr>
                        <a:t> type (</a:t>
                      </a:r>
                      <a:r>
                        <a:rPr lang="en-US" sz="1500" baseline="0" dirty="0" err="1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lang="en-US" sz="1500" baseline="-25000" dirty="0" err="1" smtClean="0">
                          <a:latin typeface="Calibri"/>
                          <a:cs typeface="Calibri"/>
                        </a:rPr>
                        <a:t>x</a:t>
                      </a:r>
                      <a:r>
                        <a:rPr lang="en-US" sz="1500" baseline="-2500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500" baseline="0" dirty="0" smtClean="0">
                          <a:latin typeface="Calibri"/>
                          <a:cs typeface="Calibri"/>
                        </a:rPr>
                        <a:t>= 15, </a:t>
                      </a:r>
                      <a:r>
                        <a:rPr lang="en-US" sz="1500" baseline="0" dirty="0" err="1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lang="en-US" sz="1500" baseline="-25000" dirty="0" err="1" smtClean="0">
                          <a:latin typeface="Calibri"/>
                          <a:cs typeface="Calibri"/>
                        </a:rPr>
                        <a:t>y</a:t>
                      </a:r>
                      <a:r>
                        <a:rPr lang="en-US" sz="1500" baseline="-2500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500" baseline="0" dirty="0" smtClean="0">
                          <a:latin typeface="Calibri"/>
                          <a:cs typeface="Calibri"/>
                        </a:rPr>
                        <a:t>= 13.2)</a:t>
                      </a:r>
                      <a:endParaRPr lang="en-US" sz="15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63368" y="4678746"/>
            <a:ext cx="6757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1600" b="1" dirty="0" smtClean="0">
                <a:latin typeface="Calibri"/>
                <a:cs typeface="Calibri"/>
              </a:rPr>
              <a:t>Parameter scans</a:t>
            </a:r>
            <a:endParaRPr lang="en-US" sz="1600" dirty="0">
              <a:latin typeface="Calibri"/>
              <a:cs typeface="Calibri"/>
            </a:endParaRPr>
          </a:p>
          <a:p>
            <a:pPr marL="285750" indent="-285750" fontAlgn="t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S</a:t>
            </a:r>
            <a:r>
              <a:rPr lang="en-US" sz="1600" dirty="0" smtClean="0">
                <a:latin typeface="Calibri"/>
                <a:cs typeface="Calibri"/>
              </a:rPr>
              <a:t>econdary </a:t>
            </a:r>
            <a:r>
              <a:rPr lang="en-US" sz="1600" dirty="0">
                <a:latin typeface="Calibri"/>
                <a:cs typeface="Calibri"/>
              </a:rPr>
              <a:t>emission yield (SEY</a:t>
            </a:r>
            <a:r>
              <a:rPr lang="en-US" sz="1600" dirty="0" smtClean="0">
                <a:latin typeface="Calibri"/>
                <a:cs typeface="Calibri"/>
              </a:rPr>
              <a:t>)</a:t>
            </a:r>
          </a:p>
          <a:p>
            <a:pPr marL="285750" indent="-285750" fontAlgn="t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Photoelectron </a:t>
            </a:r>
            <a:r>
              <a:rPr lang="en-US" sz="1600" dirty="0">
                <a:latin typeface="Calibri"/>
                <a:cs typeface="Calibri"/>
              </a:rPr>
              <a:t>emission </a:t>
            </a:r>
            <a:r>
              <a:rPr lang="en-US" sz="1600" dirty="0" smtClean="0">
                <a:latin typeface="Calibri"/>
                <a:cs typeface="Calibri"/>
              </a:rPr>
              <a:t>yields</a:t>
            </a:r>
          </a:p>
          <a:p>
            <a:pPr marL="285750" indent="-285750" fontAlgn="t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Injection energies</a:t>
            </a:r>
          </a:p>
          <a:p>
            <a:pPr marL="285750" indent="-285750" fontAlgn="t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Bunch intensity</a:t>
            </a:r>
          </a:p>
          <a:p>
            <a:endParaRPr lang="en-US" sz="1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08276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FCC Week, Rome 12/04/2016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Electron cloud studies L. Mether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Secondary electron </a:t>
            </a:r>
            <a:r>
              <a:rPr lang="en-US" dirty="0" smtClean="0"/>
              <a:t>emission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lvl="1" indent="-249238">
              <a:buSzPct val="80000"/>
            </a:pPr>
            <a:r>
              <a:rPr lang="en-US" sz="1800" dirty="0"/>
              <a:t>Simulation</a:t>
            </a:r>
            <a:r>
              <a:rPr lang="en-US" dirty="0"/>
              <a:t> studies of e-cloud build-up (</a:t>
            </a:r>
            <a:r>
              <a:rPr lang="en-US" dirty="0" err="1"/>
              <a:t>PyECLOUD</a:t>
            </a:r>
            <a:r>
              <a:rPr lang="en-US" dirty="0" smtClean="0"/>
              <a:t>)</a:t>
            </a:r>
          </a:p>
          <a:p>
            <a:pPr marL="512762" lvl="2" indent="-249238">
              <a:buSzPct val="80000"/>
            </a:pPr>
            <a:r>
              <a:rPr lang="en-US" dirty="0" smtClean="0"/>
              <a:t>With uniform initial electron seeding</a:t>
            </a:r>
          </a:p>
          <a:p>
            <a:pPr marL="285750" lvl="1" indent="-249238">
              <a:buSzPct val="80000"/>
            </a:pPr>
            <a:endParaRPr lang="en-US" dirty="0"/>
          </a:p>
          <a:p>
            <a:pPr marL="285750" lvl="1" indent="-249238">
              <a:buSzPct val="80000"/>
            </a:pPr>
            <a:r>
              <a:rPr lang="en-US" dirty="0" smtClean="0"/>
              <a:t>Effect of secondary </a:t>
            </a:r>
            <a:r>
              <a:rPr lang="en-US" dirty="0"/>
              <a:t>electron </a:t>
            </a:r>
            <a:r>
              <a:rPr lang="en-US" dirty="0" smtClean="0"/>
              <a:t>emission</a:t>
            </a:r>
          </a:p>
          <a:p>
            <a:pPr lvl="1"/>
            <a:r>
              <a:rPr lang="en-US" dirty="0" smtClean="0"/>
              <a:t>Model based on experimental data of LHC beam screen*</a:t>
            </a:r>
          </a:p>
          <a:p>
            <a:pPr lvl="1"/>
            <a:r>
              <a:rPr lang="en-US" dirty="0"/>
              <a:t>Threshold </a:t>
            </a:r>
            <a:r>
              <a:rPr lang="en-US" dirty="0" smtClean="0"/>
              <a:t>SEY (</a:t>
            </a:r>
            <a:r>
              <a:rPr lang="en-US" dirty="0" err="1" smtClean="0"/>
              <a:t>δ</a:t>
            </a:r>
            <a:r>
              <a:rPr lang="en-US" baseline="-25000" dirty="0" err="1" smtClean="0"/>
              <a:t>max</a:t>
            </a:r>
            <a:r>
              <a:rPr lang="en-US" dirty="0" smtClean="0"/>
              <a:t>) </a:t>
            </a:r>
            <a:r>
              <a:rPr lang="en-US" dirty="0"/>
              <a:t>for </a:t>
            </a:r>
            <a:r>
              <a:rPr lang="en-US" dirty="0" err="1"/>
              <a:t>multipacting</a:t>
            </a:r>
            <a:endParaRPr lang="en-US" dirty="0"/>
          </a:p>
          <a:p>
            <a:pPr lvl="1"/>
            <a:r>
              <a:rPr lang="en-US" dirty="0"/>
              <a:t>Heat loads on beam screen</a:t>
            </a:r>
          </a:p>
          <a:p>
            <a:pPr lvl="1"/>
            <a:r>
              <a:rPr lang="en-US" dirty="0"/>
              <a:t>Electron density around beam</a:t>
            </a:r>
          </a:p>
          <a:p>
            <a:pPr lvl="1"/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530299" y="3202499"/>
            <a:ext cx="3860660" cy="2339181"/>
            <a:chOff x="2627784" y="2757213"/>
            <a:chExt cx="5256584" cy="3331571"/>
          </a:xfrm>
        </p:grpSpPr>
        <p:sp>
          <p:nvSpPr>
            <p:cNvPr id="8" name="Rectangle 7"/>
            <p:cNvSpPr/>
            <p:nvPr/>
          </p:nvSpPr>
          <p:spPr>
            <a:xfrm>
              <a:off x="2627784" y="2757213"/>
              <a:ext cx="5256584" cy="333157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noAutofit/>
            </a:bodyPr>
            <a:lstStyle/>
            <a:p>
              <a:pPr marL="0" lvl="2" algn="ctr"/>
              <a:r>
                <a:rPr lang="en-US" sz="1400" dirty="0" smtClean="0">
                  <a:solidFill>
                    <a:srgbClr val="FF0000"/>
                  </a:solidFill>
                  <a:latin typeface="Calibri" pitchFamily="34" charset="0"/>
                  <a:sym typeface="Wingdings" panose="05000000000000000000" pitchFamily="2" charset="2"/>
                </a:rPr>
                <a:t> </a:t>
              </a:r>
              <a:endParaRPr lang="en-US" sz="1400" baseline="30000" dirty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565"/>
            <a:stretch/>
          </p:blipFill>
          <p:spPr>
            <a:xfrm>
              <a:off x="2843808" y="2950568"/>
              <a:ext cx="4846330" cy="3041539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39902" y="4595269"/>
              <a:ext cx="1718489" cy="794965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3490284" y="4762143"/>
              <a:ext cx="881766" cy="4042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SEY</a:t>
              </a: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: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5293" y="5814215"/>
            <a:ext cx="90334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77A8D1"/>
                </a:solidFill>
                <a:latin typeface="Calibri"/>
                <a:cs typeface="Calibri"/>
              </a:rPr>
              <a:t>* </a:t>
            </a:r>
            <a:r>
              <a:rPr lang="en-US" sz="1400" dirty="0" smtClean="0">
                <a:solidFill>
                  <a:srgbClr val="77A8D1"/>
                </a:solidFill>
                <a:latin typeface="Calibri"/>
                <a:cs typeface="Calibri"/>
              </a:rPr>
              <a:t>G</a:t>
            </a:r>
            <a:r>
              <a:rPr lang="en-US" sz="1400" dirty="0" smtClean="0">
                <a:solidFill>
                  <a:srgbClr val="77A8D1"/>
                </a:solidFill>
                <a:latin typeface="Calibri"/>
                <a:cs typeface="Calibri"/>
              </a:rPr>
              <a:t>. </a:t>
            </a:r>
            <a:r>
              <a:rPr lang="en-US" sz="1400" dirty="0" err="1" smtClean="0">
                <a:solidFill>
                  <a:srgbClr val="77A8D1"/>
                </a:solidFill>
                <a:latin typeface="Calibri"/>
                <a:cs typeface="Calibri"/>
              </a:rPr>
              <a:t>Iadarola</a:t>
            </a:r>
            <a:r>
              <a:rPr lang="en-US" sz="1400" dirty="0" smtClean="0">
                <a:solidFill>
                  <a:srgbClr val="77A8D1"/>
                </a:solidFill>
                <a:latin typeface="Calibri"/>
                <a:cs typeface="Calibri"/>
              </a:rPr>
              <a:t>, “Electron cloud studies for CERN particle accelerators and simulation code development”, PhD Thesis, </a:t>
            </a:r>
            <a:r>
              <a:rPr lang="en-US" sz="1400" dirty="0" smtClean="0">
                <a:solidFill>
                  <a:srgbClr val="77A8D1"/>
                </a:solidFill>
                <a:latin typeface="Calibri"/>
                <a:cs typeface="Calibri"/>
              </a:rPr>
              <a:t>2014 </a:t>
            </a:r>
            <a:endParaRPr lang="en-US" sz="1400" dirty="0" smtClean="0">
              <a:solidFill>
                <a:srgbClr val="77A8D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45301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FCC Week, Rome 12/04/2016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Electron cloud studies L. Mether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load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Heat loads at 50 </a:t>
            </a:r>
            <a:r>
              <a:rPr lang="en-US" dirty="0" err="1" smtClean="0"/>
              <a:t>TeV</a:t>
            </a:r>
            <a:r>
              <a:rPr lang="en-US" dirty="0" smtClean="0"/>
              <a:t>, normalized relative to element length in arc cells</a:t>
            </a:r>
          </a:p>
          <a:p>
            <a:pPr lvl="1"/>
            <a:r>
              <a:rPr lang="en-US" dirty="0" err="1" smtClean="0"/>
              <a:t>Multipacting</a:t>
            </a:r>
            <a:r>
              <a:rPr lang="en-US" dirty="0" smtClean="0"/>
              <a:t> threshold in dipole: </a:t>
            </a:r>
            <a:r>
              <a:rPr lang="en-US" dirty="0" smtClean="0"/>
              <a:t>1.4 – 1.6</a:t>
            </a:r>
            <a:r>
              <a:rPr lang="en-US" dirty="0" smtClean="0"/>
              <a:t>, </a:t>
            </a:r>
            <a:r>
              <a:rPr lang="en-US" dirty="0" err="1" smtClean="0"/>
              <a:t>quadrupole</a:t>
            </a:r>
            <a:r>
              <a:rPr lang="en-US" dirty="0" smtClean="0"/>
              <a:t>: 1.1 – 1.3</a:t>
            </a:r>
          </a:p>
          <a:p>
            <a:pPr lvl="1"/>
            <a:r>
              <a:rPr lang="en-US" dirty="0" smtClean="0"/>
              <a:t>For 5ns beam thresholds slightly lower, and heat load up to 5 x larger</a:t>
            </a:r>
            <a:endParaRPr lang="en-US" dirty="0" smtClean="0"/>
          </a:p>
          <a:p>
            <a:r>
              <a:rPr lang="en-US" dirty="0" smtClean="0"/>
              <a:t>For comparison, normalized heat load from synchrotron radiation = 22 W/m</a:t>
            </a:r>
          </a:p>
          <a:p>
            <a:pPr marL="36512" indent="0">
              <a:buNone/>
            </a:pPr>
            <a:endParaRPr lang="en-US" dirty="0"/>
          </a:p>
        </p:txBody>
      </p:sp>
      <p:pic>
        <p:nvPicPr>
          <p:cNvPr id="8" name="Picture 7" descr="Heat_load_FCC_50.00TeV_25n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13" y="2306502"/>
            <a:ext cx="4400355" cy="3771733"/>
          </a:xfrm>
          <a:prstGeom prst="rect">
            <a:avLst/>
          </a:prstGeom>
        </p:spPr>
      </p:pic>
      <p:pic>
        <p:nvPicPr>
          <p:cNvPr id="9" name="Picture 8" descr="Heat_load_FCC_50.00TeV_5n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645" y="2306502"/>
            <a:ext cx="4400355" cy="37717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29889" y="2833300"/>
            <a:ext cx="1204908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  <a:latin typeface="Calibri"/>
                <a:cs typeface="Calibri"/>
              </a:rPr>
              <a:t>25 ns beam</a:t>
            </a:r>
            <a:endParaRPr lang="en-US" sz="1600" dirty="0">
              <a:solidFill>
                <a:schemeClr val="accent6"/>
              </a:solidFill>
              <a:latin typeface="Calibri"/>
              <a:cs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24299" y="2833300"/>
            <a:ext cx="105250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  <a:latin typeface="Calibri"/>
                <a:cs typeface="Calibri"/>
              </a:rPr>
              <a:t>5 ns beam</a:t>
            </a:r>
            <a:endParaRPr lang="en-US" sz="1600" dirty="0">
              <a:solidFill>
                <a:schemeClr val="accent6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2346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FCC Week, Rome 12/04/2016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Electron cloud studies L. Mether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bunch head-tail instability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922565"/>
            <a:ext cx="8229600" cy="5069704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Analytical estimate of threshold electron density for instability</a:t>
            </a:r>
            <a:r>
              <a:rPr kumimoji="1" lang="en-US" altLang="ja-JP" dirty="0"/>
              <a:t>*</a:t>
            </a:r>
            <a:endParaRPr kumimoji="1" lang="ja-JP" alt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606425" lvl="1" indent="-285750"/>
            <a:r>
              <a:rPr lang="en-US" dirty="0" smtClean="0"/>
              <a:t>with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pPr marL="606425" lvl="1" indent="-285750"/>
            <a:r>
              <a:rPr lang="en-US" dirty="0" smtClean="0"/>
              <a:t>At 3.3 </a:t>
            </a:r>
            <a:r>
              <a:rPr lang="en-US" dirty="0" err="1" smtClean="0"/>
              <a:t>TeV</a:t>
            </a:r>
            <a:r>
              <a:rPr lang="en-US" dirty="0" smtClean="0"/>
              <a:t>: </a:t>
            </a:r>
            <a:r>
              <a:rPr lang="en-US" dirty="0" err="1" smtClean="0"/>
              <a:t>ρ</a:t>
            </a:r>
            <a:r>
              <a:rPr lang="en-US" dirty="0" smtClean="0"/>
              <a:t> </a:t>
            </a:r>
            <a:r>
              <a:rPr lang="en-US" dirty="0"/>
              <a:t>=</a:t>
            </a:r>
            <a:r>
              <a:rPr lang="en-US" dirty="0" smtClean="0"/>
              <a:t> 4.4 x 10</a:t>
            </a:r>
            <a:r>
              <a:rPr lang="en-US" baseline="30000" dirty="0" smtClean="0"/>
              <a:t>10 </a:t>
            </a:r>
            <a:r>
              <a:rPr lang="en-US" dirty="0" smtClean="0"/>
              <a:t>m</a:t>
            </a:r>
            <a:r>
              <a:rPr lang="en-US" baseline="30000" dirty="0" smtClean="0"/>
              <a:t>-3</a:t>
            </a:r>
            <a:r>
              <a:rPr lang="en-US" dirty="0" smtClean="0"/>
              <a:t>, and 50 </a:t>
            </a:r>
            <a:r>
              <a:rPr lang="en-US" dirty="0" err="1" smtClean="0"/>
              <a:t>TeV</a:t>
            </a:r>
            <a:r>
              <a:rPr lang="en-US" dirty="0" smtClean="0"/>
              <a:t>: </a:t>
            </a:r>
            <a:r>
              <a:rPr lang="en-US" dirty="0" err="1"/>
              <a:t>ρ</a:t>
            </a:r>
            <a:r>
              <a:rPr lang="en-US" dirty="0"/>
              <a:t> </a:t>
            </a:r>
            <a:r>
              <a:rPr lang="en-US" dirty="0"/>
              <a:t>=</a:t>
            </a:r>
            <a:r>
              <a:rPr lang="en-US" dirty="0" smtClean="0"/>
              <a:t> 5.7 </a:t>
            </a:r>
            <a:r>
              <a:rPr lang="en-US" dirty="0"/>
              <a:t>x </a:t>
            </a:r>
            <a:r>
              <a:rPr lang="en-US" dirty="0" smtClean="0"/>
              <a:t>10</a:t>
            </a:r>
            <a:r>
              <a:rPr lang="en-US" baseline="30000" dirty="0" smtClean="0"/>
              <a:t>11</a:t>
            </a:r>
            <a:r>
              <a:rPr lang="en-US" dirty="0" smtClean="0"/>
              <a:t> m</a:t>
            </a:r>
            <a:r>
              <a:rPr lang="en-US" baseline="30000" dirty="0" smtClean="0"/>
              <a:t>-3</a:t>
            </a:r>
            <a:endParaRPr lang="en-US" dirty="0" smtClean="0"/>
          </a:p>
          <a:p>
            <a:pPr marL="833437" lvl="2" indent="-285750"/>
            <a:r>
              <a:rPr lang="en-US" dirty="0" smtClean="0"/>
              <a:t>Beam more prone to instability at low energies</a:t>
            </a:r>
          </a:p>
          <a:p>
            <a:pPr marL="606425" lvl="1" indent="-285750"/>
            <a:endParaRPr lang="en-US" dirty="0" smtClean="0"/>
          </a:p>
          <a:p>
            <a:pPr marL="322262" indent="-285750"/>
            <a:r>
              <a:rPr lang="en-US" dirty="0" smtClean="0"/>
              <a:t>First simulation studies of instability at 50 </a:t>
            </a:r>
            <a:r>
              <a:rPr lang="en-US" dirty="0" err="1" smtClean="0"/>
              <a:t>TeV</a:t>
            </a:r>
            <a:r>
              <a:rPr lang="en-US" dirty="0" smtClean="0"/>
              <a:t>*</a:t>
            </a:r>
            <a:endParaRPr lang="en-US" dirty="0"/>
          </a:p>
          <a:p>
            <a:pPr marL="606425" lvl="1" indent="-285750"/>
            <a:r>
              <a:rPr lang="en-US" dirty="0" smtClean="0"/>
              <a:t>Show no, or only very slow, </a:t>
            </a:r>
            <a:r>
              <a:rPr lang="en-US" dirty="0" err="1" smtClean="0"/>
              <a:t>emittance</a:t>
            </a:r>
            <a:r>
              <a:rPr lang="en-US" dirty="0" smtClean="0"/>
              <a:t> growth at </a:t>
            </a:r>
            <a:r>
              <a:rPr lang="en-US" dirty="0" err="1"/>
              <a:t>ρ</a:t>
            </a:r>
            <a:r>
              <a:rPr lang="en-US" dirty="0"/>
              <a:t> ~ 6</a:t>
            </a:r>
            <a:r>
              <a:rPr lang="en-US" dirty="0" smtClean="0"/>
              <a:t> </a:t>
            </a:r>
            <a:r>
              <a:rPr lang="en-US" dirty="0"/>
              <a:t>x 10</a:t>
            </a:r>
            <a:r>
              <a:rPr lang="en-US" baseline="30000" dirty="0"/>
              <a:t>11</a:t>
            </a:r>
            <a:r>
              <a:rPr lang="en-US" dirty="0"/>
              <a:t> m</a:t>
            </a:r>
            <a:r>
              <a:rPr lang="en-US" baseline="30000" dirty="0"/>
              <a:t>-3</a:t>
            </a:r>
            <a:endParaRPr lang="en-US" dirty="0"/>
          </a:p>
          <a:p>
            <a:pPr marL="606425" lvl="1" indent="-285750"/>
            <a:r>
              <a:rPr lang="en-US" dirty="0" smtClean="0"/>
              <a:t>Strong </a:t>
            </a:r>
            <a:r>
              <a:rPr lang="en-US" dirty="0" err="1" smtClean="0"/>
              <a:t>emittance</a:t>
            </a:r>
            <a:r>
              <a:rPr lang="en-US" dirty="0" smtClean="0"/>
              <a:t> growth around </a:t>
            </a:r>
            <a:r>
              <a:rPr lang="en-US" dirty="0" err="1"/>
              <a:t>ρ</a:t>
            </a:r>
            <a:r>
              <a:rPr lang="en-US" dirty="0"/>
              <a:t> ~ 2</a:t>
            </a:r>
            <a:r>
              <a:rPr lang="en-US" dirty="0" smtClean="0"/>
              <a:t> </a:t>
            </a:r>
            <a:r>
              <a:rPr lang="en-US" dirty="0"/>
              <a:t>x </a:t>
            </a:r>
            <a:r>
              <a:rPr lang="en-US" dirty="0" smtClean="0"/>
              <a:t>10</a:t>
            </a:r>
            <a:r>
              <a:rPr lang="en-US" baseline="30000" dirty="0" smtClean="0"/>
              <a:t>13</a:t>
            </a:r>
            <a:r>
              <a:rPr lang="en-US" dirty="0" smtClean="0"/>
              <a:t> </a:t>
            </a:r>
            <a:r>
              <a:rPr lang="en-US" dirty="0"/>
              <a:t>m</a:t>
            </a:r>
            <a:r>
              <a:rPr lang="en-US" baseline="30000" dirty="0"/>
              <a:t>-3</a:t>
            </a:r>
            <a:endParaRPr lang="en-US" dirty="0" smtClean="0"/>
          </a:p>
          <a:p>
            <a:pPr marL="606425" lvl="1" indent="-285750"/>
            <a:r>
              <a:rPr lang="en-US" dirty="0" smtClean="0"/>
              <a:t>Effect of radiation damping?</a:t>
            </a:r>
            <a:endParaRPr lang="en-US" dirty="0"/>
          </a:p>
          <a:p>
            <a:pPr marL="322262" indent="-285750"/>
            <a:r>
              <a:rPr lang="en-US" dirty="0" smtClean="0"/>
              <a:t>More simulation studies of instability needed for complete picture</a:t>
            </a:r>
          </a:p>
        </p:txBody>
      </p:sp>
      <p:pic>
        <p:nvPicPr>
          <p:cNvPr id="7" name="図 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823" y="1462408"/>
            <a:ext cx="2164573" cy="617459"/>
          </a:xfrm>
          <a:prstGeom prst="rect">
            <a:avLst/>
          </a:prstGeom>
        </p:spPr>
      </p:pic>
      <p:pic>
        <p:nvPicPr>
          <p:cNvPr id="8" name="図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092" y="2294457"/>
            <a:ext cx="1790790" cy="619455"/>
          </a:xfrm>
          <a:prstGeom prst="rect">
            <a:avLst/>
          </a:prstGeom>
        </p:spPr>
      </p:pic>
      <p:pic>
        <p:nvPicPr>
          <p:cNvPr id="9" name="図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343" y="2316169"/>
            <a:ext cx="1201617" cy="239065"/>
          </a:xfrm>
          <a:prstGeom prst="rect">
            <a:avLst/>
          </a:prstGeom>
        </p:spPr>
      </p:pic>
      <p:pic>
        <p:nvPicPr>
          <p:cNvPr id="10" name="図 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343" y="2688453"/>
            <a:ext cx="1893665" cy="23748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716904" y="2244127"/>
            <a:ext cx="52567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>
                <a:solidFill>
                  <a:schemeClr val="tx1">
                    <a:lumMod val="75000"/>
                  </a:schemeClr>
                </a:solidFill>
                <a:latin typeface="Calibri"/>
                <a:cs typeface="Calibri"/>
              </a:rPr>
              <a:t>and</a:t>
            </a:r>
            <a:endParaRPr lang="en-US" sz="1700" dirty="0">
              <a:solidFill>
                <a:schemeClr val="tx1">
                  <a:lumMod val="7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3273" y="5814215"/>
            <a:ext cx="7372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77A8D1"/>
                </a:solidFill>
                <a:latin typeface="Calibri"/>
                <a:cs typeface="Calibri"/>
              </a:rPr>
              <a:t> * </a:t>
            </a:r>
            <a:r>
              <a:rPr lang="en-US" sz="1400" dirty="0" smtClean="0">
                <a:solidFill>
                  <a:srgbClr val="77A8D1"/>
                </a:solidFill>
                <a:latin typeface="Calibri"/>
                <a:cs typeface="Calibri"/>
              </a:rPr>
              <a:t>K</a:t>
            </a:r>
            <a:r>
              <a:rPr lang="en-US" sz="1400" dirty="0" smtClean="0">
                <a:solidFill>
                  <a:srgbClr val="77A8D1"/>
                </a:solidFill>
                <a:latin typeface="Calibri"/>
                <a:cs typeface="Calibri"/>
              </a:rPr>
              <a:t>. </a:t>
            </a:r>
            <a:r>
              <a:rPr lang="en-US" sz="1400" dirty="0" err="1" smtClean="0">
                <a:solidFill>
                  <a:srgbClr val="77A8D1"/>
                </a:solidFill>
                <a:latin typeface="Calibri"/>
                <a:cs typeface="Calibri"/>
              </a:rPr>
              <a:t>Ohmi</a:t>
            </a:r>
            <a:r>
              <a:rPr lang="en-US" sz="1400" dirty="0" smtClean="0">
                <a:solidFill>
                  <a:srgbClr val="77A8D1"/>
                </a:solidFill>
                <a:latin typeface="Calibri"/>
                <a:cs typeface="Calibri"/>
              </a:rPr>
              <a:t> et al</a:t>
            </a:r>
            <a:r>
              <a:rPr lang="en-US" sz="1400" dirty="0">
                <a:solidFill>
                  <a:srgbClr val="77A8D1"/>
                </a:solidFill>
                <a:latin typeface="Calibri"/>
                <a:cs typeface="Calibri"/>
              </a:rPr>
              <a:t>, “STUDY OF ELECTRON CLOUD INSTABILITIES IN FCC-</a:t>
            </a:r>
            <a:r>
              <a:rPr lang="en-US" sz="1400" dirty="0" err="1">
                <a:solidFill>
                  <a:srgbClr val="77A8D1"/>
                </a:solidFill>
                <a:latin typeface="Calibri"/>
                <a:cs typeface="Calibri"/>
              </a:rPr>
              <a:t>hh</a:t>
            </a:r>
            <a:r>
              <a:rPr lang="en-US" sz="1400" dirty="0">
                <a:solidFill>
                  <a:srgbClr val="77A8D1"/>
                </a:solidFill>
                <a:latin typeface="Calibri"/>
                <a:cs typeface="Calibri"/>
              </a:rPr>
              <a:t> </a:t>
            </a:r>
            <a:r>
              <a:rPr lang="en-US" sz="1400" dirty="0" smtClean="0">
                <a:solidFill>
                  <a:srgbClr val="77A8D1"/>
                </a:solidFill>
                <a:latin typeface="Calibri"/>
                <a:cs typeface="Calibri"/>
              </a:rPr>
              <a:t>”</a:t>
            </a:r>
            <a:r>
              <a:rPr lang="en-US" sz="1400" dirty="0" smtClean="0">
                <a:solidFill>
                  <a:srgbClr val="77A8D1"/>
                </a:solidFill>
                <a:latin typeface="Calibri"/>
                <a:cs typeface="Calibri"/>
              </a:rPr>
              <a:t>, </a:t>
            </a:r>
            <a:r>
              <a:rPr lang="en-US" sz="1400" dirty="0">
                <a:solidFill>
                  <a:srgbClr val="77A8D1"/>
                </a:solidFill>
                <a:latin typeface="Calibri"/>
                <a:cs typeface="Calibri"/>
              </a:rPr>
              <a:t>Proceedings of IPAC2015 </a:t>
            </a:r>
          </a:p>
        </p:txBody>
      </p:sp>
    </p:spTree>
    <p:extLst>
      <p:ext uri="{BB962C8B-B14F-4D97-AF65-F5344CB8AC3E}">
        <p14:creationId xmlns:p14="http://schemas.microsoft.com/office/powerpoint/2010/main" val="1798547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FCC Week, Rome 12/04/2016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Electron cloud studies L. Mether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electron density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Central densities </a:t>
            </a:r>
            <a:r>
              <a:rPr lang="en-US" dirty="0"/>
              <a:t>at 50 </a:t>
            </a:r>
            <a:r>
              <a:rPr lang="en-US" dirty="0" err="1"/>
              <a:t>TeV</a:t>
            </a:r>
            <a:r>
              <a:rPr lang="en-US" dirty="0"/>
              <a:t>, normalized relative to element length in arc </a:t>
            </a:r>
            <a:r>
              <a:rPr lang="en-US" dirty="0" smtClean="0"/>
              <a:t>cells</a:t>
            </a:r>
          </a:p>
          <a:p>
            <a:pPr lvl="1"/>
            <a:r>
              <a:rPr lang="en-US" dirty="0" smtClean="0"/>
              <a:t>For 25 ns beam, analytical threshold crossed for SEY &gt; 1.3 </a:t>
            </a:r>
          </a:p>
          <a:p>
            <a:pPr lvl="2"/>
            <a:r>
              <a:rPr lang="en-US" dirty="0"/>
              <a:t>If </a:t>
            </a:r>
            <a:r>
              <a:rPr lang="en-US" dirty="0" smtClean="0"/>
              <a:t>instability threshold </a:t>
            </a:r>
            <a:r>
              <a:rPr lang="en-US" dirty="0"/>
              <a:t>is closer to 2 x 10</a:t>
            </a:r>
            <a:r>
              <a:rPr lang="en-US" baseline="30000" dirty="0"/>
              <a:t>13 </a:t>
            </a:r>
            <a:r>
              <a:rPr lang="en-US" dirty="0"/>
              <a:t>25 </a:t>
            </a:r>
            <a:r>
              <a:rPr lang="en-US" dirty="0" smtClean="0"/>
              <a:t>ns, </a:t>
            </a:r>
            <a:r>
              <a:rPr lang="en-US" dirty="0"/>
              <a:t>beam may be </a:t>
            </a:r>
            <a:r>
              <a:rPr lang="en-US" dirty="0" smtClean="0"/>
              <a:t>stable</a:t>
            </a:r>
          </a:p>
          <a:p>
            <a:pPr lvl="1"/>
            <a:r>
              <a:rPr lang="en-US" dirty="0" smtClean="0"/>
              <a:t>For 5ns beam, </a:t>
            </a:r>
            <a:r>
              <a:rPr lang="en-US" dirty="0"/>
              <a:t>analytical threshold crossed for SEY &gt; </a:t>
            </a:r>
            <a:r>
              <a:rPr lang="en-US" dirty="0" smtClean="0"/>
              <a:t>1.1</a:t>
            </a:r>
          </a:p>
          <a:p>
            <a:pPr lvl="2"/>
            <a:r>
              <a:rPr lang="en-US" dirty="0" smtClean="0"/>
              <a:t>Even if </a:t>
            </a:r>
            <a:r>
              <a:rPr lang="en-US" dirty="0"/>
              <a:t>threshold is </a:t>
            </a:r>
            <a:r>
              <a:rPr lang="en-US" dirty="0" smtClean="0"/>
              <a:t>around </a:t>
            </a:r>
            <a:r>
              <a:rPr lang="en-US" dirty="0"/>
              <a:t>2 x </a:t>
            </a:r>
            <a:r>
              <a:rPr lang="en-US" dirty="0" smtClean="0"/>
              <a:t>10</a:t>
            </a:r>
            <a:r>
              <a:rPr lang="en-US" baseline="30000" dirty="0" smtClean="0"/>
              <a:t>13</a:t>
            </a:r>
            <a:r>
              <a:rPr lang="en-US" dirty="0" smtClean="0"/>
              <a:t>, still prone to instability for SEY &gt; 1.1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13" y="2737643"/>
            <a:ext cx="4400355" cy="33002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645" y="2737643"/>
            <a:ext cx="4400355" cy="330026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45385" y="2703028"/>
            <a:ext cx="1204908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  <a:latin typeface="Calibri"/>
                <a:cs typeface="Calibri"/>
              </a:rPr>
              <a:t>25 ns beam</a:t>
            </a:r>
            <a:endParaRPr lang="en-US" sz="1600" dirty="0">
              <a:solidFill>
                <a:schemeClr val="accent6"/>
              </a:solidFill>
              <a:latin typeface="Calibri"/>
              <a:cs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24299" y="2703028"/>
            <a:ext cx="105250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  <a:latin typeface="Calibri"/>
                <a:cs typeface="Calibri"/>
              </a:rPr>
              <a:t>5 ns beam</a:t>
            </a:r>
            <a:endParaRPr lang="en-US" sz="1600" dirty="0">
              <a:solidFill>
                <a:schemeClr val="accent6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4305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FCC Week, Rome 12/04/2016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Electron cloud studies L. Mether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Photoelectron yield and e-cloud build-up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lvl="1" indent="-249238">
              <a:buSzPct val="80000"/>
            </a:pPr>
            <a:r>
              <a:rPr lang="en-GB" dirty="0" smtClean="0">
                <a:solidFill>
                  <a:srgbClr val="0B387C"/>
                </a:solidFill>
              </a:rPr>
              <a:t>E-cloud build up depends on photoelectron yields</a:t>
            </a:r>
          </a:p>
          <a:p>
            <a:pPr marL="512762" lvl="2" indent="-249238">
              <a:buSzPct val="80000"/>
            </a:pPr>
            <a:r>
              <a:rPr lang="en-GB" dirty="0" smtClean="0">
                <a:solidFill>
                  <a:srgbClr val="0B387C"/>
                </a:solidFill>
              </a:rPr>
              <a:t>Total yield (mainly in drifts),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B387C"/>
                </a:solidFill>
              </a:rPr>
              <a:t>yield from scattered photons (in magnetic fields)</a:t>
            </a:r>
          </a:p>
          <a:p>
            <a:pPr marL="512762" lvl="2" indent="-249238">
              <a:buSzPct val="80000"/>
            </a:pPr>
            <a:r>
              <a:rPr lang="en-US" dirty="0" smtClean="0"/>
              <a:t>Depend on photon </a:t>
            </a:r>
            <a:r>
              <a:rPr lang="en-US" dirty="0"/>
              <a:t>energy a</a:t>
            </a:r>
            <a:r>
              <a:rPr lang="en-US" dirty="0" smtClean="0"/>
              <a:t>nd angle </a:t>
            </a:r>
            <a:r>
              <a:rPr lang="en-US" dirty="0"/>
              <a:t>of </a:t>
            </a:r>
            <a:r>
              <a:rPr lang="en-US" dirty="0" smtClean="0"/>
              <a:t>incidence, surface roughness etc.</a:t>
            </a:r>
          </a:p>
          <a:p>
            <a:pPr marL="512762" lvl="2" indent="-249238">
              <a:buSzPct val="80000"/>
            </a:pPr>
            <a:r>
              <a:rPr lang="en-US" dirty="0" smtClean="0">
                <a:solidFill>
                  <a:srgbClr val="0B387C"/>
                </a:solidFill>
              </a:rPr>
              <a:t>Need to be measured experimentally</a:t>
            </a:r>
          </a:p>
          <a:p>
            <a:pPr marL="512762" lvl="2" indent="-249238">
              <a:buSzPct val="80000"/>
            </a:pPr>
            <a:r>
              <a:rPr lang="en-US" dirty="0" smtClean="0">
                <a:solidFill>
                  <a:srgbClr val="0B387C"/>
                </a:solidFill>
              </a:rPr>
              <a:t>Modeled in </a:t>
            </a:r>
            <a:r>
              <a:rPr lang="en-US" dirty="0" err="1" smtClean="0">
                <a:solidFill>
                  <a:srgbClr val="0B387C"/>
                </a:solidFill>
              </a:rPr>
              <a:t>PyECLOUD</a:t>
            </a:r>
            <a:r>
              <a:rPr lang="en-US" dirty="0" smtClean="0">
                <a:solidFill>
                  <a:srgbClr val="0B387C"/>
                </a:solidFill>
              </a:rPr>
              <a:t> through photon reflectivity R, and photoelectron yield Y</a:t>
            </a:r>
            <a:endParaRPr lang="en-GB" dirty="0" smtClean="0">
              <a:solidFill>
                <a:srgbClr val="0B387C"/>
              </a:solidFill>
            </a:endParaRPr>
          </a:p>
        </p:txBody>
      </p:sp>
      <p:pic>
        <p:nvPicPr>
          <p:cNvPr id="7" name="Picture 12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77" y="2377329"/>
            <a:ext cx="3723702" cy="352534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002" y="2393449"/>
            <a:ext cx="3454865" cy="341612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738914" y="5809570"/>
            <a:ext cx="4239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77A8D1"/>
                </a:solidFill>
                <a:latin typeface="Calibri"/>
                <a:cs typeface="Calibri"/>
              </a:rPr>
              <a:t>F. </a:t>
            </a:r>
            <a:r>
              <a:rPr lang="en-US" sz="1400" dirty="0" err="1">
                <a:solidFill>
                  <a:srgbClr val="77A8D1"/>
                </a:solidFill>
                <a:latin typeface="Calibri"/>
                <a:cs typeface="Calibri"/>
              </a:rPr>
              <a:t>Schäfers</a:t>
            </a:r>
            <a:r>
              <a:rPr lang="en-US" sz="1400" dirty="0">
                <a:solidFill>
                  <a:srgbClr val="77A8D1"/>
                </a:solidFill>
                <a:latin typeface="Calibri"/>
                <a:cs typeface="Calibri"/>
              </a:rPr>
              <a:t>, </a:t>
            </a:r>
            <a:r>
              <a:rPr lang="en-US" sz="1400" dirty="0" err="1">
                <a:solidFill>
                  <a:srgbClr val="77A8D1"/>
                </a:solidFill>
                <a:latin typeface="Calibri"/>
                <a:cs typeface="Calibri"/>
              </a:rPr>
              <a:t>R.Cimino</a:t>
            </a:r>
            <a:r>
              <a:rPr lang="en-US" sz="1400" dirty="0">
                <a:solidFill>
                  <a:srgbClr val="77A8D1"/>
                </a:solidFill>
                <a:latin typeface="Calibri"/>
                <a:cs typeface="Calibri"/>
              </a:rPr>
              <a:t>, Proc. ECLOUD12, CERN-2013-002</a:t>
            </a:r>
          </a:p>
        </p:txBody>
      </p:sp>
    </p:spTree>
    <p:extLst>
      <p:ext uri="{BB962C8B-B14F-4D97-AF65-F5344CB8AC3E}">
        <p14:creationId xmlns:p14="http://schemas.microsoft.com/office/powerpoint/2010/main" val="367805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FCC Week, Rome 12/04/2016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Electron cloud studies L. Mether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photoelectrons on central density</a:t>
            </a:r>
            <a:endParaRPr lang="en-US" dirty="0"/>
          </a:p>
        </p:txBody>
      </p:sp>
      <p:pic>
        <p:nvPicPr>
          <p:cNvPr id="7" name="Picture 6" descr="Density_central_FCC_50TeV_25ns_norm.pn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6" t="1868" r="1747" b="49999"/>
          <a:stretch/>
        </p:blipFill>
        <p:spPr>
          <a:xfrm>
            <a:off x="376535" y="681457"/>
            <a:ext cx="7912286" cy="2887579"/>
          </a:xfrm>
          <a:prstGeom prst="rect">
            <a:avLst/>
          </a:prstGeom>
        </p:spPr>
      </p:pic>
      <p:pic>
        <p:nvPicPr>
          <p:cNvPr id="8" name="Picture 7" descr="Density_central_FCC_50TeV_25ns_norm.pn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6" t="49993" r="8559" b="2022"/>
          <a:stretch/>
        </p:blipFill>
        <p:spPr>
          <a:xfrm>
            <a:off x="376535" y="3315666"/>
            <a:ext cx="7354947" cy="287869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347767" y="3293113"/>
            <a:ext cx="488476" cy="2308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sz="900" dirty="0"/>
          </a:p>
        </p:txBody>
      </p:sp>
      <p:sp>
        <p:nvSpPr>
          <p:cNvPr id="10" name="TextBox 9"/>
          <p:cNvSpPr txBox="1"/>
          <p:nvPr/>
        </p:nvSpPr>
        <p:spPr>
          <a:xfrm>
            <a:off x="2328833" y="720532"/>
            <a:ext cx="488476" cy="15388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sz="400" dirty="0"/>
          </a:p>
        </p:txBody>
      </p:sp>
      <p:sp>
        <p:nvSpPr>
          <p:cNvPr id="11" name="TextBox 10"/>
          <p:cNvSpPr txBox="1"/>
          <p:nvPr/>
        </p:nvSpPr>
        <p:spPr>
          <a:xfrm>
            <a:off x="6361474" y="709676"/>
            <a:ext cx="488476" cy="15388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sz="400" dirty="0"/>
          </a:p>
        </p:txBody>
      </p:sp>
      <p:sp>
        <p:nvSpPr>
          <p:cNvPr id="12" name="TextBox 11"/>
          <p:cNvSpPr txBox="1"/>
          <p:nvPr/>
        </p:nvSpPr>
        <p:spPr>
          <a:xfrm>
            <a:off x="1033563" y="874420"/>
            <a:ext cx="12049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  <a:latin typeface="Calibri"/>
                <a:cs typeface="Calibri"/>
              </a:rPr>
              <a:t>Dipole</a:t>
            </a:r>
            <a:endParaRPr lang="en-US" sz="1600" dirty="0">
              <a:solidFill>
                <a:schemeClr val="accent6"/>
              </a:solidFill>
              <a:latin typeface="Calibri"/>
              <a:cs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20841" y="2706639"/>
            <a:ext cx="12049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chemeClr val="accent6"/>
                </a:solidFill>
                <a:latin typeface="Calibri"/>
                <a:cs typeface="Calibri"/>
              </a:rPr>
              <a:t>Quadrupole</a:t>
            </a:r>
            <a:endParaRPr lang="en-US" sz="1600" dirty="0">
              <a:solidFill>
                <a:schemeClr val="accent6"/>
              </a:solidFill>
              <a:latin typeface="Calibri"/>
              <a:cs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33563" y="3601596"/>
            <a:ext cx="1204908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  <a:latin typeface="Calibri"/>
                <a:cs typeface="Calibri"/>
              </a:rPr>
              <a:t>Drift</a:t>
            </a:r>
            <a:endParaRPr lang="en-US" sz="1600" dirty="0">
              <a:solidFill>
                <a:schemeClr val="accent6"/>
              </a:solidFill>
              <a:latin typeface="Calibri"/>
              <a:cs typeface="Calibri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7525" y="5591025"/>
            <a:ext cx="238534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4078"/>
                </a:solidFill>
                <a:latin typeface="Calibri"/>
                <a:cs typeface="Calibri"/>
              </a:rPr>
              <a:t>25 ns beam at 50 </a:t>
            </a:r>
            <a:r>
              <a:rPr lang="en-US" dirty="0" err="1" smtClean="0">
                <a:solidFill>
                  <a:srgbClr val="004078"/>
                </a:solidFill>
                <a:latin typeface="Calibri"/>
                <a:cs typeface="Calibri"/>
              </a:rPr>
              <a:t>TeV</a:t>
            </a:r>
            <a:endParaRPr lang="en-US" dirty="0">
              <a:solidFill>
                <a:srgbClr val="004078"/>
              </a:solidFill>
              <a:latin typeface="Calibri"/>
              <a:cs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38812" y="1278110"/>
            <a:ext cx="2385340" cy="1569660"/>
          </a:xfrm>
          <a:prstGeom prst="rect">
            <a:avLst/>
          </a:prstGeom>
          <a:solidFill>
            <a:srgbClr val="FFFFFF"/>
          </a:solidFill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4078"/>
                </a:solidFill>
                <a:latin typeface="Calibri"/>
                <a:cs typeface="Calibri"/>
              </a:rPr>
              <a:t>With relatively large photoelectron yields, central densities can reach close to instability threshold density, even for SEY = 1</a:t>
            </a:r>
            <a:endParaRPr lang="en-US" sz="1600" dirty="0">
              <a:solidFill>
                <a:srgbClr val="004078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3766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6" grpId="0" animBg="1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22999</TotalTime>
  <Words>1243</Words>
  <Application>Microsoft Macintosh PowerPoint</Application>
  <PresentationFormat>On-screen Show (4:3)</PresentationFormat>
  <Paragraphs>195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cerncorporate4-3</vt:lpstr>
      <vt:lpstr>Electron cloud studies</vt:lpstr>
      <vt:lpstr>Electron cloud</vt:lpstr>
      <vt:lpstr>Electron cloud build-up studies</vt:lpstr>
      <vt:lpstr>Secondary electron emission</vt:lpstr>
      <vt:lpstr>Heat load</vt:lpstr>
      <vt:lpstr>Single bunch head-tail instability</vt:lpstr>
      <vt:lpstr>Central electron density</vt:lpstr>
      <vt:lpstr>Photoelectron yield and e-cloud build-up</vt:lpstr>
      <vt:lpstr>Effect of photoelectrons on central density</vt:lpstr>
      <vt:lpstr>E-cloud build-up at injection</vt:lpstr>
      <vt:lpstr>High intensity</vt:lpstr>
      <vt:lpstr>High intensity</vt:lpstr>
      <vt:lpstr>High intensity with larger emittance</vt:lpstr>
      <vt:lpstr>Conclusion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Lotta Mether</cp:lastModifiedBy>
  <cp:revision>133</cp:revision>
  <dcterms:created xsi:type="dcterms:W3CDTF">2012-11-30T11:04:26Z</dcterms:created>
  <dcterms:modified xsi:type="dcterms:W3CDTF">2016-04-12T11:19:17Z</dcterms:modified>
</cp:coreProperties>
</file>