
<file path=[Content_Types].xml><?xml version="1.0" encoding="utf-8"?>
<Types xmlns="http://schemas.openxmlformats.org/package/2006/content-types">
  <Default Extension="png" ContentType="image/png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25"/>
  </p:notesMasterIdLst>
  <p:sldIdLst>
    <p:sldId id="256" r:id="rId2"/>
    <p:sldId id="258" r:id="rId3"/>
    <p:sldId id="259" r:id="rId4"/>
    <p:sldId id="262" r:id="rId5"/>
    <p:sldId id="282" r:id="rId6"/>
    <p:sldId id="260" r:id="rId7"/>
    <p:sldId id="261" r:id="rId8"/>
    <p:sldId id="284" r:id="rId9"/>
    <p:sldId id="265" r:id="rId10"/>
    <p:sldId id="264" r:id="rId11"/>
    <p:sldId id="266" r:id="rId12"/>
    <p:sldId id="273" r:id="rId13"/>
    <p:sldId id="267" r:id="rId14"/>
    <p:sldId id="268" r:id="rId15"/>
    <p:sldId id="278" r:id="rId16"/>
    <p:sldId id="281" r:id="rId17"/>
    <p:sldId id="280" r:id="rId18"/>
    <p:sldId id="263" r:id="rId19"/>
    <p:sldId id="269" r:id="rId20"/>
    <p:sldId id="274" r:id="rId21"/>
    <p:sldId id="270" r:id="rId22"/>
    <p:sldId id="283" r:id="rId23"/>
    <p:sldId id="271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08" autoAdjust="0"/>
    <p:restoredTop sz="94660"/>
  </p:normalViewPr>
  <p:slideViewPr>
    <p:cSldViewPr snapToGrid="0">
      <p:cViewPr varScale="1">
        <p:scale>
          <a:sx n="81" d="100"/>
          <a:sy n="81" d="100"/>
        </p:scale>
        <p:origin x="525" y="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FFF514-F005-4DFA-81E1-9766BC3D500D}" type="datetimeFigureOut">
              <a:rPr lang="ru-RU" smtClean="0"/>
              <a:t>13.04.2016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9AC7AF8-EF77-4833-B03F-519CB0AC456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5837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13.04.2016</a:t>
            </a: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IR solutions</a:t>
            </a: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00AE3F-1139-4D37-AE1F-2C4EA19DE3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40158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13.04.2016</a:t>
            </a: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IR solutions</a:t>
            </a: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00AE3F-1139-4D37-AE1F-2C4EA19DE3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63180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13.04.2016</a:t>
            </a: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IR solutions</a:t>
            </a: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00AE3F-1139-4D37-AE1F-2C4EA19DE3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52644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0000" y="-1"/>
            <a:ext cx="8424000" cy="1080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0000" y="1317625"/>
            <a:ext cx="8424000" cy="4860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74650" y="6356351"/>
            <a:ext cx="2057400" cy="365125"/>
          </a:xfrm>
        </p:spPr>
        <p:txBody>
          <a:bodyPr/>
          <a:lstStyle/>
          <a:p>
            <a:r>
              <a:rPr lang="ru-RU" smtClean="0"/>
              <a:t>13.04.2016</a:t>
            </a: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IR solutions</a:t>
            </a: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11950" y="6356351"/>
            <a:ext cx="2057400" cy="365125"/>
          </a:xfrm>
        </p:spPr>
        <p:txBody>
          <a:bodyPr/>
          <a:lstStyle/>
          <a:p>
            <a:fld id="{6A00AE3F-1139-4D37-AE1F-2C4EA19DE3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02925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13.04.2016</a:t>
            </a: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IR solutions</a:t>
            </a: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00AE3F-1139-4D37-AE1F-2C4EA19DE3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87287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13.04.2016</a:t>
            </a: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IR solutions</a:t>
            </a: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00AE3F-1139-4D37-AE1F-2C4EA19DE3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3784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13.04.2016</a:t>
            </a:r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IR solutions</a:t>
            </a:r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00AE3F-1139-4D37-AE1F-2C4EA19DE3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96456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13.04.2016</a:t>
            </a:r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IR solutions</a:t>
            </a:r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00AE3F-1139-4D37-AE1F-2C4EA19DE3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80144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13.04.2016</a:t>
            </a:r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IR solutions</a:t>
            </a:r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00AE3F-1139-4D37-AE1F-2C4EA19DE3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13434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13.04.2016</a:t>
            </a: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IR solutions</a:t>
            </a: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00AE3F-1139-4D37-AE1F-2C4EA19DE3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2208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13.04.2016</a:t>
            </a: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IR solutions</a:t>
            </a: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00AE3F-1139-4D37-AE1F-2C4EA19DE3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03563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60000" y="-1"/>
            <a:ext cx="8424000" cy="1080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0000" y="1317625"/>
            <a:ext cx="8424000" cy="4860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74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ru-RU" smtClean="0"/>
              <a:t>13.04.2016</a:t>
            </a:r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IR solutions</a:t>
            </a:r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711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00AE3F-1139-4D37-AE1F-2C4EA19DE3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19925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0.png"/><Relationship Id="rId2" Type="http://schemas.openxmlformats.org/officeDocument/2006/relationships/image" Target="../media/image15.w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gi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0.png"/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0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Interaction Region optics solutions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765500"/>
          </a:xfrm>
        </p:spPr>
        <p:txBody>
          <a:bodyPr>
            <a:noAutofit/>
          </a:bodyPr>
          <a:lstStyle/>
          <a:p>
            <a:r>
              <a:rPr lang="en-US" dirty="0" err="1" smtClean="0"/>
              <a:t>A.Bogomyagkov</a:t>
            </a:r>
            <a:r>
              <a:rPr lang="en-US" dirty="0" smtClean="0"/>
              <a:t>, E. </a:t>
            </a:r>
            <a:r>
              <a:rPr lang="en-US" dirty="0" err="1" smtClean="0"/>
              <a:t>Levichev</a:t>
            </a:r>
            <a:r>
              <a:rPr lang="en-US" dirty="0" smtClean="0"/>
              <a:t>, K. </a:t>
            </a:r>
            <a:r>
              <a:rPr lang="en-US" dirty="0" err="1" smtClean="0"/>
              <a:t>Oide</a:t>
            </a:r>
            <a:r>
              <a:rPr lang="en-US" dirty="0" smtClean="0"/>
              <a:t>, </a:t>
            </a:r>
            <a:r>
              <a:rPr lang="en-US" dirty="0" err="1" smtClean="0"/>
              <a:t>P.Piminov</a:t>
            </a:r>
            <a:r>
              <a:rPr lang="en-US" dirty="0" smtClean="0"/>
              <a:t>, </a:t>
            </a:r>
          </a:p>
          <a:p>
            <a:r>
              <a:rPr lang="en-US" dirty="0" smtClean="0"/>
              <a:t>D. </a:t>
            </a:r>
            <a:r>
              <a:rPr lang="en-US" dirty="0" err="1" smtClean="0"/>
              <a:t>Shatilov</a:t>
            </a:r>
            <a:r>
              <a:rPr lang="en-US" dirty="0" smtClean="0"/>
              <a:t>, S. </a:t>
            </a:r>
            <a:r>
              <a:rPr lang="en-US" dirty="0" err="1" smtClean="0"/>
              <a:t>Sinyatkin</a:t>
            </a:r>
            <a:r>
              <a:rPr lang="en-US" dirty="0" smtClean="0"/>
              <a:t> </a:t>
            </a:r>
            <a:endParaRPr lang="ru-RU" dirty="0"/>
          </a:p>
        </p:txBody>
      </p:sp>
      <p:sp>
        <p:nvSpPr>
          <p:cNvPr id="4" name="Подзаголовок 2"/>
          <p:cNvSpPr txBox="1">
            <a:spLocks/>
          </p:cNvSpPr>
          <p:nvPr/>
        </p:nvSpPr>
        <p:spPr>
          <a:xfrm>
            <a:off x="1295400" y="4643438"/>
            <a:ext cx="6858000" cy="7655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Many thanks to M. </a:t>
            </a:r>
            <a:r>
              <a:rPr lang="en-US" dirty="0" err="1"/>
              <a:t>Benedikt</a:t>
            </a:r>
            <a:r>
              <a:rPr lang="en-US" dirty="0"/>
              <a:t>, </a:t>
            </a:r>
            <a:r>
              <a:rPr lang="en-US" dirty="0" smtClean="0"/>
              <a:t>H</a:t>
            </a:r>
            <a:r>
              <a:rPr lang="en-US" dirty="0"/>
              <a:t>. Burkhardt</a:t>
            </a:r>
            <a:r>
              <a:rPr lang="en-US" dirty="0" smtClean="0"/>
              <a:t>, B</a:t>
            </a:r>
            <a:r>
              <a:rPr lang="en-US" dirty="0"/>
              <a:t>. </a:t>
            </a:r>
            <a:r>
              <a:rPr lang="en-US" dirty="0" err="1"/>
              <a:t>Haerer</a:t>
            </a:r>
            <a:r>
              <a:rPr lang="en-US" dirty="0"/>
              <a:t>, B. </a:t>
            </a:r>
            <a:r>
              <a:rPr lang="en-US" dirty="0" err="1"/>
              <a:t>Holzer</a:t>
            </a:r>
            <a:r>
              <a:rPr lang="en-US" dirty="0" smtClean="0"/>
              <a:t>, M. </a:t>
            </a:r>
            <a:r>
              <a:rPr lang="en-US" dirty="0" err="1" smtClean="0"/>
              <a:t>Koratzinos</a:t>
            </a:r>
            <a:r>
              <a:rPr lang="en-US" dirty="0" smtClean="0"/>
              <a:t>, P. </a:t>
            </a:r>
            <a:r>
              <a:rPr lang="en-US" dirty="0" err="1" smtClean="0"/>
              <a:t>Vobly</a:t>
            </a:r>
            <a:r>
              <a:rPr lang="en-US" dirty="0" smtClean="0"/>
              <a:t>, F</a:t>
            </a:r>
            <a:r>
              <a:rPr lang="en-US" dirty="0"/>
              <a:t>. Zimmermann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30479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Layout: KO 30 </a:t>
            </a:r>
            <a:r>
              <a:rPr lang="en-US" dirty="0" err="1" smtClean="0"/>
              <a:t>mrad</a:t>
            </a:r>
            <a:r>
              <a:rPr lang="en-US" dirty="0" smtClean="0"/>
              <a:t> and AB 26 </a:t>
            </a:r>
            <a:r>
              <a:rPr lang="en-US" dirty="0" err="1" smtClean="0"/>
              <a:t>mrad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13.04.2016</a:t>
            </a: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IR solutions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00AE3F-1139-4D37-AE1F-2C4EA19DE37B}" type="slidenum">
              <a:rPr lang="ru-RU" smtClean="0"/>
              <a:t>10</a:t>
            </a:fld>
            <a:endParaRPr lang="ru-RU"/>
          </a:p>
        </p:txBody>
      </p:sp>
      <p:grpSp>
        <p:nvGrpSpPr>
          <p:cNvPr id="19" name="Группа 18"/>
          <p:cNvGrpSpPr/>
          <p:nvPr/>
        </p:nvGrpSpPr>
        <p:grpSpPr>
          <a:xfrm>
            <a:off x="1780650" y="833576"/>
            <a:ext cx="7302349" cy="3882073"/>
            <a:chOff x="1510968" y="859764"/>
            <a:chExt cx="7434249" cy="3815289"/>
          </a:xfrm>
        </p:grpSpPr>
        <p:pic>
          <p:nvPicPr>
            <p:cNvPr id="3075" name="Picture 1492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51632" y="859764"/>
              <a:ext cx="7193585" cy="381528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15" name="Group 1406"/>
            <p:cNvGrpSpPr/>
            <p:nvPr/>
          </p:nvGrpSpPr>
          <p:grpSpPr>
            <a:xfrm>
              <a:off x="1510968" y="1925316"/>
              <a:ext cx="170815" cy="380365"/>
              <a:chOff x="0" y="0"/>
              <a:chExt cx="171194" cy="380513"/>
            </a:xfrm>
          </p:grpSpPr>
          <p:sp>
            <p:nvSpPr>
              <p:cNvPr id="16" name="Rectangle 77"/>
              <p:cNvSpPr/>
              <p:nvPr/>
            </p:nvSpPr>
            <p:spPr>
              <a:xfrm rot="-5399999">
                <a:off x="-139196" y="13628"/>
                <a:ext cx="506083" cy="227688"/>
              </a:xfrm>
              <a:prstGeom prst="rect">
                <a:avLst/>
              </a:prstGeom>
              <a:ln>
                <a:noFill/>
              </a:ln>
            </p:spPr>
            <p:txBody>
              <a:bodyPr vert="horz" lIns="0" tIns="0" rIns="0" bIns="0" rtlCol="0">
                <a:noAutofit/>
              </a:bodyPr>
              <a:lstStyle/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ru-RU" sz="145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  <a:ea typeface="Arial" panose="020B0604020202020204" pitchFamily="34" charset="0"/>
                    <a:cs typeface="Calibri" panose="020F0502020204030204" pitchFamily="34" charset="0"/>
                  </a:rPr>
                  <a:t>X, m</a:t>
                </a:r>
                <a:endParaRPr lang="ru-RU" sz="1100" dirty="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p:grpSp>
      </p:grpSp>
      <p:sp>
        <p:nvSpPr>
          <p:cNvPr id="17" name="Rectangle 6"/>
          <p:cNvSpPr>
            <a:spLocks noChangeArrowheads="1"/>
          </p:cNvSpPr>
          <p:nvPr/>
        </p:nvSpPr>
        <p:spPr bwMode="auto">
          <a:xfrm>
            <a:off x="-949403" y="879166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1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1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kumimoji="0" lang="ru-RU" altLang="ru-RU" sz="11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</a:b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grpSp>
        <p:nvGrpSpPr>
          <p:cNvPr id="13" name="Группа 12"/>
          <p:cNvGrpSpPr>
            <a:grpSpLocks noChangeAspect="1"/>
          </p:cNvGrpSpPr>
          <p:nvPr/>
        </p:nvGrpSpPr>
        <p:grpSpPr>
          <a:xfrm>
            <a:off x="47490" y="2608249"/>
            <a:ext cx="7464051" cy="4326899"/>
            <a:chOff x="6011282" y="5227106"/>
            <a:chExt cx="4918660" cy="3506017"/>
          </a:xfrm>
          <a:noFill/>
        </p:grpSpPr>
        <p:sp>
          <p:nvSpPr>
            <p:cNvPr id="10" name="Shape 394"/>
            <p:cNvSpPr/>
            <p:nvPr/>
          </p:nvSpPr>
          <p:spPr>
            <a:xfrm>
              <a:off x="6832762" y="8344301"/>
              <a:ext cx="3430428" cy="1"/>
            </a:xfrm>
            <a:prstGeom prst="line">
              <a:avLst/>
            </a:prstGeom>
            <a:grpFill/>
            <a:ln w="25400">
              <a:solidFill>
                <a:srgbClr val="414141"/>
              </a:solidFill>
              <a:miter lim="400000"/>
              <a:headEnd type="triangle"/>
              <a:tailEnd type="triangle"/>
            </a:ln>
          </p:spPr>
          <p:txBody>
            <a:bodyPr lIns="50800" tIns="50800" rIns="50800" bIns="50800" anchor="ctr"/>
            <a:lstStyle/>
            <a:p>
              <a:pPr>
                <a:defRPr sz="3200"/>
              </a:pPr>
              <a:endParaRPr/>
            </a:p>
          </p:txBody>
        </p:sp>
        <p:sp>
          <p:nvSpPr>
            <p:cNvPr id="11" name="Shape 395"/>
            <p:cNvSpPr/>
            <p:nvPr/>
          </p:nvSpPr>
          <p:spPr>
            <a:xfrm>
              <a:off x="7144824" y="8275922"/>
              <a:ext cx="2806304" cy="457201"/>
            </a:xfrm>
            <a:prstGeom prst="rect">
              <a:avLst/>
            </a:prstGeom>
            <a:grpFill/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50800" tIns="50800" rIns="50800" bIns="50800" anchor="ctr">
              <a:spAutoFit/>
            </a:bodyPr>
            <a:lstStyle>
              <a:lvl1pPr>
                <a:defRPr sz="2100" b="1"/>
              </a:lvl1pPr>
            </a:lstStyle>
            <a:p>
              <a:r>
                <a:rPr dirty="0"/>
                <a:t>Wide tunnel: ±1,150 m</a:t>
              </a:r>
            </a:p>
          </p:txBody>
        </p:sp>
        <p:pic>
          <p:nvPicPr>
            <p:cNvPr id="12" name="ScreenShot 2015-11-29 7.18.47 .png"/>
            <p:cNvPicPr>
              <a:picLocks noChangeAspect="1"/>
            </p:cNvPicPr>
            <p:nvPr/>
          </p:nvPicPr>
          <p:blipFill rotWithShape="1">
            <a:blip r:embed="rId3">
              <a:extLst/>
            </a:blip>
            <a:srcRect l="12467" t="25079" r="5382" b="11960"/>
            <a:stretch/>
          </p:blipFill>
          <p:spPr>
            <a:xfrm>
              <a:off x="6011282" y="5227106"/>
              <a:ext cx="4918660" cy="3080255"/>
            </a:xfrm>
            <a:prstGeom prst="rect">
              <a:avLst/>
            </a:prstGeom>
            <a:grpFill/>
            <a:ln w="12700">
              <a:miter lim="400000"/>
            </a:ln>
          </p:spPr>
        </p:pic>
      </p:grpSp>
      <p:cxnSp>
        <p:nvCxnSpPr>
          <p:cNvPr id="7" name="Прямая со стрелкой 6"/>
          <p:cNvCxnSpPr/>
          <p:nvPr/>
        </p:nvCxnSpPr>
        <p:spPr>
          <a:xfrm>
            <a:off x="5043488" y="4715649"/>
            <a:ext cx="14287" cy="1027926"/>
          </a:xfrm>
          <a:prstGeom prst="straightConnector1">
            <a:avLst/>
          </a:prstGeom>
          <a:ln w="1905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 flipH="1">
            <a:off x="3936206" y="4664869"/>
            <a:ext cx="7144" cy="821531"/>
          </a:xfrm>
          <a:prstGeom prst="straightConnector1">
            <a:avLst/>
          </a:prstGeom>
          <a:ln w="1905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 rot="16200000">
            <a:off x="3482420" y="4957146"/>
            <a:ext cx="7136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8.7 </a:t>
            </a:r>
            <a:r>
              <a:rPr lang="en-US" dirty="0" smtClean="0"/>
              <a:t>m</a:t>
            </a:r>
            <a:endParaRPr lang="ru-RU" dirty="0"/>
          </a:p>
        </p:txBody>
      </p:sp>
      <p:sp>
        <p:nvSpPr>
          <p:cNvPr id="18" name="TextBox 17"/>
          <p:cNvSpPr txBox="1"/>
          <p:nvPr/>
        </p:nvSpPr>
        <p:spPr>
          <a:xfrm rot="16200000">
            <a:off x="4532974" y="5057774"/>
            <a:ext cx="8306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11.6 m</a:t>
            </a:r>
            <a:endParaRPr lang="ru-RU" dirty="0"/>
          </a:p>
        </p:txBody>
      </p:sp>
      <p:grpSp>
        <p:nvGrpSpPr>
          <p:cNvPr id="24" name="Группа 23"/>
          <p:cNvGrpSpPr/>
          <p:nvPr/>
        </p:nvGrpSpPr>
        <p:grpSpPr>
          <a:xfrm>
            <a:off x="2657878" y="798995"/>
            <a:ext cx="2369997" cy="713657"/>
            <a:chOff x="2657878" y="798995"/>
            <a:chExt cx="2369997" cy="713657"/>
          </a:xfrm>
        </p:grpSpPr>
        <p:cxnSp>
          <p:nvCxnSpPr>
            <p:cNvPr id="8" name="Прямая соединительная линия 7"/>
            <p:cNvCxnSpPr/>
            <p:nvPr/>
          </p:nvCxnSpPr>
          <p:spPr>
            <a:xfrm flipH="1" flipV="1">
              <a:off x="2736265" y="905985"/>
              <a:ext cx="229161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Прямая соединительная линия 20"/>
            <p:cNvCxnSpPr/>
            <p:nvPr/>
          </p:nvCxnSpPr>
          <p:spPr>
            <a:xfrm flipH="1" flipV="1">
              <a:off x="2736265" y="1422555"/>
              <a:ext cx="229161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Прямая со стрелкой 21"/>
            <p:cNvCxnSpPr/>
            <p:nvPr/>
          </p:nvCxnSpPr>
          <p:spPr>
            <a:xfrm flipH="1">
              <a:off x="2976007" y="905985"/>
              <a:ext cx="0" cy="516570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TextBox 22"/>
            <p:cNvSpPr txBox="1"/>
            <p:nvPr/>
          </p:nvSpPr>
          <p:spPr>
            <a:xfrm rot="16200000">
              <a:off x="2485715" y="971158"/>
              <a:ext cx="71365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5.3 m</a:t>
              </a:r>
              <a:endParaRPr lang="ru-RU" dirty="0"/>
            </a:p>
          </p:txBody>
        </p:sp>
      </p:grpSp>
    </p:spTree>
    <p:extLst>
      <p:ext uri="{BB962C8B-B14F-4D97-AF65-F5344CB8AC3E}">
        <p14:creationId xmlns:p14="http://schemas.microsoft.com/office/powerpoint/2010/main" val="1177204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6"/>
          <p:cNvSpPr>
            <a:spLocks noChangeArrowheads="1"/>
          </p:cNvSpPr>
          <p:nvPr/>
        </p:nvSpPr>
        <p:spPr bwMode="auto">
          <a:xfrm>
            <a:off x="752902" y="231004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6" name="Rectangle 18"/>
          <p:cNvSpPr>
            <a:spLocks noChangeArrowheads="1"/>
          </p:cNvSpPr>
          <p:nvPr/>
        </p:nvSpPr>
        <p:spPr bwMode="auto">
          <a:xfrm>
            <a:off x="-161498" y="688204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1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1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kumimoji="0" lang="ru-RU" altLang="ru-RU" sz="11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</a:b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Layout: AB 30 </a:t>
            </a:r>
            <a:r>
              <a:rPr lang="en-US" dirty="0" err="1" smtClean="0"/>
              <a:t>mrad</a:t>
            </a:r>
            <a:r>
              <a:rPr lang="en-US" dirty="0" smtClean="0"/>
              <a:t> and AB 26 </a:t>
            </a:r>
            <a:r>
              <a:rPr lang="en-US" dirty="0" err="1" smtClean="0"/>
              <a:t>mrad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13.04.2016</a:t>
            </a: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IR solutions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00AE3F-1139-4D37-AE1F-2C4EA19DE37B}" type="slidenum">
              <a:rPr lang="ru-RU" smtClean="0"/>
              <a:t>11</a:t>
            </a:fld>
            <a:endParaRPr lang="ru-RU"/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" name="Rectangle 6"/>
          <p:cNvSpPr>
            <a:spLocks noChangeArrowheads="1"/>
          </p:cNvSpPr>
          <p:nvPr/>
        </p:nvSpPr>
        <p:spPr bwMode="auto">
          <a:xfrm>
            <a:off x="-914400" y="4572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1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1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kumimoji="0" lang="ru-RU" altLang="ru-RU" sz="11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</a:b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752902" y="24130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2" name="Rectangle 12"/>
          <p:cNvSpPr>
            <a:spLocks noChangeArrowheads="1"/>
          </p:cNvSpPr>
          <p:nvPr/>
        </p:nvSpPr>
        <p:spPr bwMode="auto">
          <a:xfrm>
            <a:off x="-161498" y="28702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1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1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kumimoji="0" lang="ru-RU" altLang="ru-RU" sz="11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</a:b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grpSp>
        <p:nvGrpSpPr>
          <p:cNvPr id="24" name="Группа 23"/>
          <p:cNvGrpSpPr/>
          <p:nvPr/>
        </p:nvGrpSpPr>
        <p:grpSpPr>
          <a:xfrm>
            <a:off x="163578" y="949326"/>
            <a:ext cx="6958013" cy="3663950"/>
            <a:chOff x="227186" y="949326"/>
            <a:chExt cx="6958013" cy="3663950"/>
          </a:xfrm>
        </p:grpSpPr>
        <p:grpSp>
          <p:nvGrpSpPr>
            <p:cNvPr id="21" name="Группа 20"/>
            <p:cNvGrpSpPr/>
            <p:nvPr/>
          </p:nvGrpSpPr>
          <p:grpSpPr>
            <a:xfrm>
              <a:off x="227186" y="949326"/>
              <a:ext cx="6958013" cy="3663950"/>
              <a:chOff x="86506" y="2921049"/>
              <a:chExt cx="6958013" cy="3663950"/>
            </a:xfrm>
          </p:grpSpPr>
          <p:pic>
            <p:nvPicPr>
              <p:cNvPr id="4105" name="Picture 1266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08769" y="2921049"/>
                <a:ext cx="6635750" cy="366395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grpSp>
            <p:nvGrpSpPr>
              <p:cNvPr id="13" name="Group 1184"/>
              <p:cNvGrpSpPr/>
              <p:nvPr/>
            </p:nvGrpSpPr>
            <p:grpSpPr>
              <a:xfrm>
                <a:off x="86506" y="3938954"/>
                <a:ext cx="170815" cy="380365"/>
                <a:chOff x="0" y="0"/>
                <a:chExt cx="171194" cy="380513"/>
              </a:xfrm>
            </p:grpSpPr>
            <p:sp>
              <p:nvSpPr>
                <p:cNvPr id="14" name="Rectangle 76"/>
                <p:cNvSpPr/>
                <p:nvPr/>
              </p:nvSpPr>
              <p:spPr>
                <a:xfrm rot="-5399999">
                  <a:off x="-139196" y="13628"/>
                  <a:ext cx="506083" cy="227688"/>
                </a:xfrm>
                <a:prstGeom prst="rect">
                  <a:avLst/>
                </a:prstGeom>
                <a:ln>
                  <a:noFill/>
                </a:ln>
              </p:spPr>
              <p:txBody>
                <a:bodyPr vert="horz" lIns="0" tIns="0" rIns="0" bIns="0" rtlCol="0">
                  <a:noAutofit/>
                </a:bodyPr>
                <a:lstStyle/>
                <a:p>
                  <a:pPr>
                    <a:lnSpc>
                      <a:spcPct val="107000"/>
                    </a:lnSpc>
                    <a:spcAft>
                      <a:spcPts val="800"/>
                    </a:spcAft>
                  </a:pPr>
                  <a:r>
                    <a:rPr lang="ru-RU" sz="1450"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  <a:ea typeface="Arial" panose="020B0604020202020204" pitchFamily="34" charset="0"/>
                      <a:cs typeface="Calibri" panose="020F0502020204030204" pitchFamily="34" charset="0"/>
                    </a:rPr>
                    <a:t>X, m</a:t>
                  </a:r>
                  <a:endParaRPr lang="ru-RU" sz="1100"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</p:grpSp>
        </p:grpSp>
        <p:sp>
          <p:nvSpPr>
            <p:cNvPr id="17" name="TextBox 16"/>
            <p:cNvSpPr txBox="1"/>
            <p:nvPr/>
          </p:nvSpPr>
          <p:spPr>
            <a:xfrm>
              <a:off x="5593536" y="1470272"/>
              <a:ext cx="122033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 smtClean="0"/>
                <a:t>30 </a:t>
              </a:r>
              <a:r>
                <a:rPr lang="en-US" sz="2400" dirty="0" err="1" smtClean="0"/>
                <a:t>mrad</a:t>
              </a:r>
              <a:endParaRPr lang="ru-RU" sz="2400" dirty="0"/>
            </a:p>
          </p:txBody>
        </p:sp>
      </p:grpSp>
      <p:grpSp>
        <p:nvGrpSpPr>
          <p:cNvPr id="22" name="Группа 21"/>
          <p:cNvGrpSpPr/>
          <p:nvPr/>
        </p:nvGrpSpPr>
        <p:grpSpPr>
          <a:xfrm>
            <a:off x="1847042" y="2949263"/>
            <a:ext cx="6958013" cy="3663950"/>
            <a:chOff x="1069140" y="2552143"/>
            <a:chExt cx="6958013" cy="3663950"/>
          </a:xfrm>
        </p:grpSpPr>
        <p:grpSp>
          <p:nvGrpSpPr>
            <p:cNvPr id="20" name="Группа 19"/>
            <p:cNvGrpSpPr/>
            <p:nvPr/>
          </p:nvGrpSpPr>
          <p:grpSpPr>
            <a:xfrm>
              <a:off x="1069140" y="2552143"/>
              <a:ext cx="6958013" cy="3663950"/>
              <a:chOff x="1764107" y="914400"/>
              <a:chExt cx="6958013" cy="3663950"/>
            </a:xfrm>
          </p:grpSpPr>
          <p:pic>
            <p:nvPicPr>
              <p:cNvPr id="4111" name="Picture 1281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086370" y="914400"/>
                <a:ext cx="6635750" cy="366395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grpSp>
            <p:nvGrpSpPr>
              <p:cNvPr id="18" name="Group 1199"/>
              <p:cNvGrpSpPr/>
              <p:nvPr/>
            </p:nvGrpSpPr>
            <p:grpSpPr>
              <a:xfrm>
                <a:off x="1764107" y="1932305"/>
                <a:ext cx="170815" cy="380365"/>
                <a:chOff x="0" y="0"/>
                <a:chExt cx="171194" cy="380513"/>
              </a:xfrm>
            </p:grpSpPr>
            <p:sp>
              <p:nvSpPr>
                <p:cNvPr id="19" name="Rectangle 76"/>
                <p:cNvSpPr/>
                <p:nvPr/>
              </p:nvSpPr>
              <p:spPr>
                <a:xfrm rot="-5399999">
                  <a:off x="-139196" y="13628"/>
                  <a:ext cx="506083" cy="227688"/>
                </a:xfrm>
                <a:prstGeom prst="rect">
                  <a:avLst/>
                </a:prstGeom>
                <a:ln>
                  <a:noFill/>
                </a:ln>
              </p:spPr>
              <p:txBody>
                <a:bodyPr vert="horz" lIns="0" tIns="0" rIns="0" bIns="0" rtlCol="0">
                  <a:noAutofit/>
                </a:bodyPr>
                <a:lstStyle/>
                <a:p>
                  <a:pPr>
                    <a:lnSpc>
                      <a:spcPct val="107000"/>
                    </a:lnSpc>
                    <a:spcAft>
                      <a:spcPts val="800"/>
                    </a:spcAft>
                  </a:pPr>
                  <a:r>
                    <a:rPr lang="ru-RU" sz="1450"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  <a:ea typeface="Arial" panose="020B0604020202020204" pitchFamily="34" charset="0"/>
                      <a:cs typeface="Calibri" panose="020F0502020204030204" pitchFamily="34" charset="0"/>
                    </a:rPr>
                    <a:t>X, m</a:t>
                  </a:r>
                  <a:endParaRPr lang="ru-RU" sz="1100"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</p:grpSp>
        </p:grpSp>
        <p:sp>
          <p:nvSpPr>
            <p:cNvPr id="23" name="TextBox 22"/>
            <p:cNvSpPr txBox="1"/>
            <p:nvPr/>
          </p:nvSpPr>
          <p:spPr>
            <a:xfrm>
              <a:off x="6442540" y="3131321"/>
              <a:ext cx="122033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 smtClean="0"/>
                <a:t>26 </a:t>
              </a:r>
              <a:r>
                <a:rPr lang="en-US" sz="2400" dirty="0" err="1" smtClean="0"/>
                <a:t>mrad</a:t>
              </a:r>
              <a:endParaRPr lang="ru-RU" sz="2400" dirty="0"/>
            </a:p>
          </p:txBody>
        </p:sp>
      </p:grpSp>
      <p:grpSp>
        <p:nvGrpSpPr>
          <p:cNvPr id="25" name="Группа 24"/>
          <p:cNvGrpSpPr/>
          <p:nvPr/>
        </p:nvGrpSpPr>
        <p:grpSpPr>
          <a:xfrm>
            <a:off x="3721485" y="3190660"/>
            <a:ext cx="3420000" cy="713657"/>
            <a:chOff x="2609265" y="818043"/>
            <a:chExt cx="3420000" cy="713657"/>
          </a:xfrm>
        </p:grpSpPr>
        <p:cxnSp>
          <p:nvCxnSpPr>
            <p:cNvPr id="26" name="Прямая соединительная линия 25"/>
            <p:cNvCxnSpPr/>
            <p:nvPr/>
          </p:nvCxnSpPr>
          <p:spPr>
            <a:xfrm flipH="1" flipV="1">
              <a:off x="2609265" y="1032985"/>
              <a:ext cx="34200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Прямая соединительная линия 26"/>
            <p:cNvCxnSpPr/>
            <p:nvPr/>
          </p:nvCxnSpPr>
          <p:spPr>
            <a:xfrm flipH="1" flipV="1">
              <a:off x="2609265" y="1448746"/>
              <a:ext cx="34200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Прямая со стрелкой 27"/>
            <p:cNvCxnSpPr/>
            <p:nvPr/>
          </p:nvCxnSpPr>
          <p:spPr>
            <a:xfrm flipH="1">
              <a:off x="5897007" y="1032985"/>
              <a:ext cx="0" cy="432000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TextBox 28"/>
            <p:cNvSpPr txBox="1"/>
            <p:nvPr/>
          </p:nvSpPr>
          <p:spPr>
            <a:xfrm rot="16200000">
              <a:off x="5406715" y="990206"/>
              <a:ext cx="71365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5.3 m</a:t>
              </a:r>
              <a:endParaRPr lang="ru-RU" dirty="0"/>
            </a:p>
          </p:txBody>
        </p:sp>
      </p:grpSp>
      <p:grpSp>
        <p:nvGrpSpPr>
          <p:cNvPr id="30" name="Группа 29"/>
          <p:cNvGrpSpPr/>
          <p:nvPr/>
        </p:nvGrpSpPr>
        <p:grpSpPr>
          <a:xfrm>
            <a:off x="1968885" y="1157074"/>
            <a:ext cx="3420000" cy="713657"/>
            <a:chOff x="2609265" y="791057"/>
            <a:chExt cx="3420000" cy="713657"/>
          </a:xfrm>
        </p:grpSpPr>
        <p:cxnSp>
          <p:nvCxnSpPr>
            <p:cNvPr id="31" name="Прямая соединительная линия 30"/>
            <p:cNvCxnSpPr/>
            <p:nvPr/>
          </p:nvCxnSpPr>
          <p:spPr>
            <a:xfrm flipH="1" flipV="1">
              <a:off x="2609265" y="826605"/>
              <a:ext cx="34200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Прямая соединительная линия 31"/>
            <p:cNvCxnSpPr/>
            <p:nvPr/>
          </p:nvCxnSpPr>
          <p:spPr>
            <a:xfrm flipH="1" flipV="1">
              <a:off x="2609265" y="1448746"/>
              <a:ext cx="34200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Прямая со стрелкой 32"/>
            <p:cNvCxnSpPr/>
            <p:nvPr/>
          </p:nvCxnSpPr>
          <p:spPr>
            <a:xfrm flipH="1">
              <a:off x="5897007" y="826612"/>
              <a:ext cx="0" cy="612000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TextBox 33"/>
            <p:cNvSpPr txBox="1"/>
            <p:nvPr/>
          </p:nvSpPr>
          <p:spPr>
            <a:xfrm rot="16200000">
              <a:off x="5417434" y="963220"/>
              <a:ext cx="71365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7.8 m</a:t>
              </a:r>
              <a:endParaRPr lang="ru-RU" dirty="0"/>
            </a:p>
          </p:txBody>
        </p:sp>
      </p:grpSp>
    </p:spTree>
    <p:extLst>
      <p:ext uri="{BB962C8B-B14F-4D97-AF65-F5344CB8AC3E}">
        <p14:creationId xmlns:p14="http://schemas.microsoft.com/office/powerpoint/2010/main" val="1090764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IP </a:t>
            </a:r>
            <a:r>
              <a:rPr lang="en-US" dirty="0" smtClean="0"/>
              <a:t>trajectories 1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13.04.2016</a:t>
            </a: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IR solutions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00AE3F-1139-4D37-AE1F-2C4EA19DE37B}" type="slidenum">
              <a:rPr lang="ru-RU" smtClean="0"/>
              <a:t>12</a:t>
            </a:fld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/>
          <a:srcRect l="3615" t="12265" b="10184"/>
          <a:stretch/>
        </p:blipFill>
        <p:spPr>
          <a:xfrm>
            <a:off x="252000" y="922045"/>
            <a:ext cx="8640000" cy="52019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8935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Solenoid compensation for IP1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13.04.2016</a:t>
            </a: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IR solutions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00AE3F-1139-4D37-AE1F-2C4EA19DE37B}" type="slidenum">
              <a:rPr lang="ru-RU" smtClean="0"/>
              <a:t>13</a:t>
            </a:fld>
            <a:endParaRPr lang="ru-RU"/>
          </a:p>
        </p:txBody>
      </p:sp>
      <p:sp>
        <p:nvSpPr>
          <p:cNvPr id="7" name="Прямоугольник 1"/>
          <p:cNvSpPr>
            <a:spLocks noChangeArrowheads="1"/>
          </p:cNvSpPr>
          <p:nvPr/>
        </p:nvSpPr>
        <p:spPr bwMode="auto">
          <a:xfrm>
            <a:off x="71562" y="5667375"/>
            <a:ext cx="900087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ru-RU" sz="2400" dirty="0" smtClean="0"/>
              <a:t>Compensating solenoid </a:t>
            </a:r>
            <a:r>
              <a:rPr lang="ru-RU" altLang="ru-RU" sz="2400" dirty="0" smtClean="0"/>
              <a:t>R</a:t>
            </a:r>
            <a:r>
              <a:rPr lang="en-US" altLang="ru-RU" sz="2400" dirty="0" smtClean="0"/>
              <a:t> </a:t>
            </a:r>
            <a:r>
              <a:rPr lang="en-US" altLang="ru-RU" sz="2400" dirty="0"/>
              <a:t>= 0.</a:t>
            </a:r>
            <a:r>
              <a:rPr lang="ru-RU" altLang="ru-RU" sz="2400" dirty="0" smtClean="0"/>
              <a:t>1</a:t>
            </a:r>
            <a:r>
              <a:rPr lang="en-US" altLang="ru-RU" sz="2400" dirty="0" smtClean="0"/>
              <a:t> m, </a:t>
            </a:r>
            <a:r>
              <a:rPr lang="en-US" altLang="ru-RU" sz="2400" dirty="0"/>
              <a:t>screen</a:t>
            </a:r>
            <a:r>
              <a:rPr lang="ru-RU" altLang="ru-RU" sz="2400" dirty="0"/>
              <a:t>i</a:t>
            </a:r>
            <a:r>
              <a:rPr lang="en-US" altLang="ru-RU" sz="2400" dirty="0"/>
              <a:t>ng </a:t>
            </a:r>
            <a:r>
              <a:rPr lang="en-US" altLang="ru-RU" sz="2400" dirty="0" smtClean="0"/>
              <a:t>solenoid </a:t>
            </a:r>
            <a:r>
              <a:rPr lang="ru-RU" altLang="ru-RU" sz="2400" dirty="0" smtClean="0"/>
              <a:t>R</a:t>
            </a:r>
            <a:r>
              <a:rPr lang="en-US" altLang="ru-RU" sz="2400" dirty="0" smtClean="0"/>
              <a:t> </a:t>
            </a:r>
            <a:r>
              <a:rPr lang="en-US" altLang="ru-RU" sz="2400" dirty="0"/>
              <a:t>= 0.</a:t>
            </a:r>
            <a:r>
              <a:rPr lang="ru-RU" altLang="ru-RU" sz="2400" dirty="0"/>
              <a:t>2</a:t>
            </a:r>
            <a:r>
              <a:rPr lang="en-US" altLang="ru-RU" sz="2400" dirty="0"/>
              <a:t> </a:t>
            </a:r>
            <a:r>
              <a:rPr lang="en-US" altLang="ru-RU" sz="2400" dirty="0" smtClean="0"/>
              <a:t>m.</a:t>
            </a:r>
            <a:endParaRPr lang="ru-RU" altLang="ru-RU" sz="2400" dirty="0"/>
          </a:p>
        </p:txBody>
      </p:sp>
      <p:pic>
        <p:nvPicPr>
          <p:cNvPr id="19" name="Рисунок 1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000" y="1083777"/>
            <a:ext cx="8820000" cy="45242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2552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Emittance vs </a:t>
            </a:r>
            <a:r>
              <a:rPr lang="en-US" dirty="0" err="1" smtClean="0"/>
              <a:t>Lcomp</a:t>
            </a:r>
            <a:r>
              <a:rPr lang="en-US" dirty="0" smtClean="0"/>
              <a:t>: E=45 GeV, IP1 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13.04.2016</a:t>
            </a: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IR solutions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00AE3F-1139-4D37-AE1F-2C4EA19DE37B}" type="slidenum">
              <a:rPr lang="ru-RU" smtClean="0"/>
              <a:t>14</a:t>
            </a:fld>
            <a:endParaRPr lang="ru-RU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543" y="1089000"/>
            <a:ext cx="8968914" cy="468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4922044" y="2114550"/>
                <a:ext cx="2444323" cy="1146596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32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ℒ</m:t>
                      </m:r>
                      <m:r>
                        <a:rPr lang="ru-RU" sz="32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≈</m:t>
                      </m:r>
                      <m:f>
                        <m:fPr>
                          <m:ctrlPr>
                            <a:rPr lang="ru-RU" sz="32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ru-RU" sz="32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ru-RU" sz="3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ℒ</m:t>
                              </m:r>
                            </m:e>
                            <m:sub>
                              <m:r>
                                <a:rPr lang="en-US" sz="32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𝑑𝑒𝑠𝑖𝑔𝑛</m:t>
                              </m:r>
                            </m:sub>
                          </m:sSub>
                        </m:num>
                        <m:den>
                          <m:rad>
                            <m:radPr>
                              <m:degHide m:val="on"/>
                              <m:ctrlPr>
                                <a:rPr lang="ru-RU" sz="32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sSub>
                                <m:sSubPr>
                                  <m:ctrlPr>
                                    <a:rPr lang="ru-RU" sz="320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ru-RU" sz="320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𝜀</m:t>
                                  </m:r>
                                </m:e>
                                <m:sub>
                                  <m:r>
                                    <a:rPr lang="en-US" sz="32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𝑦</m:t>
                                  </m:r>
                                </m:sub>
                              </m:sSub>
                              <m:d>
                                <m:dPr>
                                  <m:begChr m:val="["/>
                                  <m:endChr m:val="]"/>
                                  <m:ctrlPr>
                                    <a:rPr lang="ru-RU" sz="320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32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𝑝𝑚</m:t>
                                  </m:r>
                                </m:e>
                              </m:d>
                            </m:e>
                          </m:rad>
                        </m:den>
                      </m:f>
                    </m:oMath>
                  </m:oMathPara>
                </a14:m>
                <a:endParaRPr lang="ru-RU" sz="3200" dirty="0"/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22044" y="2114550"/>
                <a:ext cx="2444323" cy="1146596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169442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IP </a:t>
            </a:r>
            <a:r>
              <a:rPr lang="en-US" dirty="0" smtClean="0"/>
              <a:t>trajectories 2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13.04.2016</a:t>
            </a: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IR solutions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00AE3F-1139-4D37-AE1F-2C4EA19DE37B}" type="slidenum">
              <a:rPr lang="ru-RU" smtClean="0"/>
              <a:t>15</a:t>
            </a:fld>
            <a:endParaRPr lang="ru-RU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2"/>
          <a:srcRect l="3615" t="12250" b="10285"/>
          <a:stretch/>
        </p:blipFill>
        <p:spPr>
          <a:xfrm>
            <a:off x="252000" y="830882"/>
            <a:ext cx="8640000" cy="51962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4979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Solenoid compensation for IP2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13.04.2016</a:t>
            </a: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IR solutions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00AE3F-1139-4D37-AE1F-2C4EA19DE37B}" type="slidenum">
              <a:rPr lang="ru-RU" smtClean="0"/>
              <a:t>16</a:t>
            </a:fld>
            <a:endParaRPr lang="ru-RU"/>
          </a:p>
        </p:txBody>
      </p:sp>
      <p:sp>
        <p:nvSpPr>
          <p:cNvPr id="7" name="Прямоугольник 1"/>
          <p:cNvSpPr>
            <a:spLocks noChangeArrowheads="1"/>
          </p:cNvSpPr>
          <p:nvPr/>
        </p:nvSpPr>
        <p:spPr bwMode="auto">
          <a:xfrm>
            <a:off x="71562" y="5667375"/>
            <a:ext cx="900087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ru-RU" sz="2400" dirty="0" smtClean="0"/>
              <a:t>Compensating solenoid </a:t>
            </a:r>
            <a:r>
              <a:rPr lang="ru-RU" altLang="ru-RU" sz="2400" dirty="0" smtClean="0"/>
              <a:t>R</a:t>
            </a:r>
            <a:r>
              <a:rPr lang="en-US" altLang="ru-RU" sz="2400" dirty="0" smtClean="0"/>
              <a:t> </a:t>
            </a:r>
            <a:r>
              <a:rPr lang="en-US" altLang="ru-RU" sz="2400" dirty="0"/>
              <a:t>= 0.</a:t>
            </a:r>
            <a:r>
              <a:rPr lang="ru-RU" altLang="ru-RU" sz="2400" dirty="0" smtClean="0"/>
              <a:t>1</a:t>
            </a:r>
            <a:r>
              <a:rPr lang="en-US" altLang="ru-RU" sz="2400" dirty="0" smtClean="0"/>
              <a:t> m, </a:t>
            </a:r>
            <a:r>
              <a:rPr lang="en-US" altLang="ru-RU" sz="2400" dirty="0"/>
              <a:t>screen</a:t>
            </a:r>
            <a:r>
              <a:rPr lang="ru-RU" altLang="ru-RU" sz="2400" dirty="0"/>
              <a:t>i</a:t>
            </a:r>
            <a:r>
              <a:rPr lang="en-US" altLang="ru-RU" sz="2400" dirty="0"/>
              <a:t>ng </a:t>
            </a:r>
            <a:r>
              <a:rPr lang="en-US" altLang="ru-RU" sz="2400" dirty="0" smtClean="0"/>
              <a:t>solenoid </a:t>
            </a:r>
            <a:r>
              <a:rPr lang="ru-RU" altLang="ru-RU" sz="2400" dirty="0" smtClean="0"/>
              <a:t>R</a:t>
            </a:r>
            <a:r>
              <a:rPr lang="en-US" altLang="ru-RU" sz="2400" dirty="0" smtClean="0"/>
              <a:t> </a:t>
            </a:r>
            <a:r>
              <a:rPr lang="en-US" altLang="ru-RU" sz="2400" dirty="0"/>
              <a:t>= 0.</a:t>
            </a:r>
            <a:r>
              <a:rPr lang="ru-RU" altLang="ru-RU" sz="2400" dirty="0"/>
              <a:t>2</a:t>
            </a:r>
            <a:r>
              <a:rPr lang="en-US" altLang="ru-RU" sz="2400" dirty="0"/>
              <a:t> </a:t>
            </a:r>
            <a:r>
              <a:rPr lang="en-US" altLang="ru-RU" sz="2400" dirty="0" smtClean="0"/>
              <a:t>m.</a:t>
            </a:r>
            <a:endParaRPr lang="ru-RU" altLang="ru-RU" sz="24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83777"/>
            <a:ext cx="9144000" cy="46904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9978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200" y="1466849"/>
            <a:ext cx="8967600" cy="42709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Emittance vs </a:t>
            </a:r>
            <a:r>
              <a:rPr lang="en-US" dirty="0" err="1" smtClean="0"/>
              <a:t>Lcomp</a:t>
            </a:r>
            <a:r>
              <a:rPr lang="en-US" dirty="0" smtClean="0"/>
              <a:t>: E=45 GeV, IP2 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13.04.2016</a:t>
            </a: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IR solutions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00AE3F-1139-4D37-AE1F-2C4EA19DE37B}" type="slidenum">
              <a:rPr lang="ru-RU" smtClean="0"/>
              <a:t>17</a:t>
            </a:fld>
            <a:endParaRPr lang="ru-RU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4922044" y="2114550"/>
                <a:ext cx="2444323" cy="1146596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32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ℒ</m:t>
                      </m:r>
                      <m:r>
                        <a:rPr lang="ru-RU" sz="32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≈</m:t>
                      </m:r>
                      <m:f>
                        <m:fPr>
                          <m:ctrlPr>
                            <a:rPr lang="ru-RU" sz="32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ru-RU" sz="32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ru-RU" sz="3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ℒ</m:t>
                              </m:r>
                            </m:e>
                            <m:sub>
                              <m:r>
                                <a:rPr lang="en-US" sz="32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𝑑𝑒𝑠𝑖𝑔𝑛</m:t>
                              </m:r>
                            </m:sub>
                          </m:sSub>
                        </m:num>
                        <m:den>
                          <m:rad>
                            <m:radPr>
                              <m:degHide m:val="on"/>
                              <m:ctrlPr>
                                <a:rPr lang="ru-RU" sz="32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sSub>
                                <m:sSubPr>
                                  <m:ctrlPr>
                                    <a:rPr lang="ru-RU" sz="320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ru-RU" sz="320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𝜀</m:t>
                                  </m:r>
                                </m:e>
                                <m:sub>
                                  <m:r>
                                    <a:rPr lang="en-US" sz="32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𝑦</m:t>
                                  </m:r>
                                </m:sub>
                              </m:sSub>
                              <m:d>
                                <m:dPr>
                                  <m:begChr m:val="["/>
                                  <m:endChr m:val="]"/>
                                  <m:ctrlPr>
                                    <a:rPr lang="ru-RU" sz="320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32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𝑝𝑚</m:t>
                                  </m:r>
                                </m:e>
                              </m:d>
                            </m:e>
                          </m:rad>
                        </m:den>
                      </m:f>
                    </m:oMath>
                  </m:oMathPara>
                </a14:m>
                <a:endParaRPr lang="ru-RU" sz="3200" dirty="0"/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22044" y="2114550"/>
                <a:ext cx="2444323" cy="1146596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194816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Head-on at 175 GeV (rejected)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92500" lnSpcReduction="10000"/>
              </a:bodyPr>
              <a:lstStyle/>
              <a:p>
                <a:pPr marL="0" indent="0">
                  <a:buNone/>
                </a:pPr>
                <a:r>
                  <a:rPr lang="en-US" dirty="0" smtClean="0"/>
                  <a:t>Because there is no significant gain in luminosity from crossing angle and crab waist at 175 GeV.</a:t>
                </a:r>
              </a:p>
              <a:p>
                <a:pPr marL="0" indent="0">
                  <a:buNone/>
                </a:pPr>
                <a:r>
                  <a:rPr lang="en-US" dirty="0" smtClean="0"/>
                  <a:t>The benefits are:</a:t>
                </a:r>
              </a:p>
              <a:p>
                <a:pPr marL="514350" indent="-514350">
                  <a:buFont typeface="+mj-lt"/>
                  <a:buAutoNum type="arabicPeriod"/>
                </a:pPr>
                <a:r>
                  <a:rPr lang="en-US" dirty="0"/>
                  <a:t>s</a:t>
                </a:r>
                <a:r>
                  <a:rPr lang="en-US" dirty="0" smtClean="0"/>
                  <a:t>ingle </a:t>
                </a:r>
                <a:r>
                  <a:rPr lang="en-US" dirty="0"/>
                  <a:t>aperture of final focus </a:t>
                </a:r>
                <a:r>
                  <a:rPr lang="en-US" dirty="0" smtClean="0"/>
                  <a:t>elements, magnets are simple,</a:t>
                </a:r>
                <a:endParaRPr lang="en-US" dirty="0"/>
              </a:p>
              <a:p>
                <a:pPr marL="514350" indent="-514350">
                  <a:buFont typeface="+mj-lt"/>
                  <a:buAutoNum type="arabicPeriod"/>
                </a:pPr>
                <a:r>
                  <a:rPr lang="en-US" dirty="0" smtClean="0"/>
                  <a:t>no crab </a:t>
                </a:r>
                <a:r>
                  <a:rPr lang="en-US" dirty="0" err="1" smtClean="0"/>
                  <a:t>sextupole</a:t>
                </a:r>
                <a:r>
                  <a:rPr lang="en-US" dirty="0" smtClean="0"/>
                  <a:t>, therefore IR is shorter</a:t>
                </a:r>
                <a:r>
                  <a:rPr lang="en-US" dirty="0"/>
                  <a:t>,</a:t>
                </a:r>
                <a:endParaRPr lang="en-US" dirty="0" smtClean="0"/>
              </a:p>
              <a:p>
                <a:pPr marL="514350" indent="-514350">
                  <a:buFont typeface="+mj-lt"/>
                  <a:buAutoNum type="arabicPeriod"/>
                </a:pPr>
                <a:r>
                  <a:rPr lang="en-US" dirty="0" smtClean="0"/>
                  <a:t>easy to satisfy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  <m:t>𝐸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Symbol" panose="05050102010706020507" pitchFamily="18" charset="2"/>
                          </a:rPr>
                          <m:t>𝛾</m:t>
                        </m:r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Symbol" panose="05050102010706020507" pitchFamily="18" charset="2"/>
                          </a:rPr>
                          <m:t>,</m:t>
                        </m:r>
                        <m:r>
                          <a:rPr lang="en-US" i="1"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  <m:t>𝑐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  <a:sym typeface="Symbol" panose="05050102010706020507" pitchFamily="18" charset="2"/>
                      </a:rPr>
                      <m:t>&lt;100</m:t>
                    </m:r>
                  </m:oMath>
                </a14:m>
                <a:r>
                  <a:rPr lang="en-US" dirty="0">
                    <a:sym typeface="Symbol" panose="05050102010706020507" pitchFamily="18" charset="2"/>
                  </a:rPr>
                  <a:t> </a:t>
                </a:r>
                <a:r>
                  <a:rPr lang="en-US" dirty="0" err="1">
                    <a:sym typeface="Symbol" panose="05050102010706020507" pitchFamily="18" charset="2"/>
                  </a:rPr>
                  <a:t>keV</a:t>
                </a:r>
                <a:r>
                  <a:rPr lang="en-US" dirty="0">
                    <a:sym typeface="Symbol" panose="05050102010706020507" pitchFamily="18" charset="2"/>
                  </a:rPr>
                  <a:t> within 250 m from </a:t>
                </a:r>
                <a:r>
                  <a:rPr lang="en-US" dirty="0" smtClean="0">
                    <a:sym typeface="Symbol" panose="05050102010706020507" pitchFamily="18" charset="2"/>
                  </a:rPr>
                  <a:t>IP,</a:t>
                </a:r>
              </a:p>
              <a:p>
                <a:pPr marL="514350" indent="-514350">
                  <a:buFont typeface="+mj-lt"/>
                  <a:buAutoNum type="arabicPeriod"/>
                </a:pPr>
                <a:r>
                  <a:rPr lang="en-US" dirty="0" smtClean="0">
                    <a:sym typeface="Symbol" panose="05050102010706020507" pitchFamily="18" charset="2"/>
                  </a:rPr>
                  <a:t>no limitation of dynamic aperture from crab </a:t>
                </a:r>
                <a:r>
                  <a:rPr lang="en-US" dirty="0" err="1" smtClean="0">
                    <a:sym typeface="Symbol" panose="05050102010706020507" pitchFamily="18" charset="2"/>
                  </a:rPr>
                  <a:t>sextupole</a:t>
                </a:r>
                <a:r>
                  <a:rPr lang="en-US" dirty="0" smtClean="0">
                    <a:sym typeface="Symbol" panose="05050102010706020507" pitchFamily="18" charset="2"/>
                  </a:rPr>
                  <a:t>.</a:t>
                </a:r>
              </a:p>
              <a:p>
                <a:pPr marL="0" indent="0">
                  <a:buNone/>
                </a:pPr>
                <a:endParaRPr lang="en-US" dirty="0" smtClean="0">
                  <a:sym typeface="Symbol" panose="05050102010706020507" pitchFamily="18" charset="2"/>
                </a:endParaRPr>
              </a:p>
              <a:p>
                <a:pPr marL="0" indent="0">
                  <a:buNone/>
                </a:pPr>
                <a:r>
                  <a:rPr lang="en-US" dirty="0" smtClean="0">
                    <a:sym typeface="Symbol" panose="05050102010706020507" pitchFamily="18" charset="2"/>
                  </a:rPr>
                  <a:t>The disadvantage:</a:t>
                </a:r>
              </a:p>
              <a:p>
                <a:pPr marL="514350" indent="-514350">
                  <a:buFont typeface="+mj-lt"/>
                  <a:buAutoNum type="arabicPeriod"/>
                </a:pPr>
                <a:r>
                  <a:rPr lang="en-US" dirty="0" smtClean="0">
                    <a:sym typeface="Symbol" panose="05050102010706020507" pitchFamily="18" charset="2"/>
                  </a:rPr>
                  <a:t>Rearrange the whole IR.</a:t>
                </a:r>
                <a:endParaRPr lang="en-US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1302" t="-2509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13.04.2016</a:t>
            </a: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IR solutions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00AE3F-1139-4D37-AE1F-2C4EA19DE37B}" type="slidenum">
              <a:rPr lang="ru-RU" smtClean="0"/>
              <a:t>18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7438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IR3: head on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13.04.2016</a:t>
            </a: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IR solutions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00AE3F-1139-4D37-AE1F-2C4EA19DE37B}" type="slidenum">
              <a:rPr lang="ru-RU" smtClean="0"/>
              <a:t>19</a:t>
            </a:fld>
            <a:endParaRPr lang="ru-RU"/>
          </a:p>
        </p:txBody>
      </p:sp>
      <p:pic>
        <p:nvPicPr>
          <p:cNvPr id="12" name="Picture 21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58" t="2882" r="1924" b="31577"/>
          <a:stretch/>
        </p:blipFill>
        <p:spPr bwMode="auto">
          <a:xfrm>
            <a:off x="294163" y="3636156"/>
            <a:ext cx="8052620" cy="29791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043" y="953011"/>
            <a:ext cx="5969636" cy="30831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3"/>
          <p:cNvSpPr txBox="1">
            <a:spLocks noChangeArrowheads="1"/>
          </p:cNvSpPr>
          <p:nvPr/>
        </p:nvSpPr>
        <p:spPr>
          <a:xfrm>
            <a:off x="4537300" y="3326857"/>
            <a:ext cx="4155281" cy="39131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80000"/>
              </a:lnSpc>
              <a:buFontTx/>
              <a:buNone/>
            </a:pPr>
            <a:r>
              <a:rPr lang="en-US" altLang="ru-RU" i="1" dirty="0" smtClean="0"/>
              <a:t>E</a:t>
            </a:r>
            <a:r>
              <a:rPr lang="el-GR" altLang="ru-RU" i="1" baseline="-25000" dirty="0" smtClean="0"/>
              <a:t>γ</a:t>
            </a:r>
            <a:r>
              <a:rPr lang="en-US" altLang="ru-RU" dirty="0" smtClean="0"/>
              <a:t> = 100 </a:t>
            </a:r>
            <a:r>
              <a:rPr lang="en-US" altLang="ru-RU" dirty="0" err="1" smtClean="0"/>
              <a:t>keV</a:t>
            </a:r>
            <a:r>
              <a:rPr lang="en-US" altLang="ru-RU" dirty="0" smtClean="0"/>
              <a:t> within </a:t>
            </a:r>
            <a:r>
              <a:rPr lang="en-US" altLang="ru-RU" dirty="0"/>
              <a:t>500 </a:t>
            </a:r>
            <a:r>
              <a:rPr lang="en-US" altLang="ru-RU" dirty="0" smtClean="0"/>
              <a:t>m.</a:t>
            </a:r>
          </a:p>
        </p:txBody>
      </p:sp>
      <p:cxnSp>
        <p:nvCxnSpPr>
          <p:cNvPr id="14" name="Прямая со стрелкой 13"/>
          <p:cNvCxnSpPr/>
          <p:nvPr/>
        </p:nvCxnSpPr>
        <p:spPr>
          <a:xfrm flipV="1">
            <a:off x="6943725" y="5664994"/>
            <a:ext cx="707231" cy="314325"/>
          </a:xfrm>
          <a:prstGeom prst="straightConnector1">
            <a:avLst/>
          </a:prstGeom>
          <a:ln w="1905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 rot="20117734">
            <a:off x="6841972" y="5489681"/>
            <a:ext cx="7136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1.8 m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476961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Luminosity vs beam energy </a:t>
            </a:r>
            <a:br>
              <a:rPr lang="en-US" dirty="0" smtClean="0"/>
            </a:br>
            <a:r>
              <a:rPr lang="en-US" sz="2700" dirty="0" smtClean="0"/>
              <a:t>(theoretical estimations)</a:t>
            </a:r>
            <a:endParaRPr lang="ru-RU" sz="2700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13.04.2016</a:t>
            </a: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IR solutions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00AE3F-1139-4D37-AE1F-2C4EA19DE37B}" type="slidenum">
              <a:rPr lang="ru-RU" smtClean="0"/>
              <a:t>2</a:t>
            </a:fld>
            <a:endParaRPr lang="ru-RU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8" name="Объект 6"/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201096145"/>
                  </p:ext>
                </p:extLst>
              </p:nvPr>
            </p:nvGraphicFramePr>
            <p:xfrm>
              <a:off x="270000" y="1128554"/>
              <a:ext cx="8604000" cy="4600893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4140000"/>
                    <a:gridCol w="1116000"/>
                    <a:gridCol w="1116000"/>
                    <a:gridCol w="1116000"/>
                    <a:gridCol w="1116000"/>
                  </a:tblGrid>
                  <a:tr h="370840">
                    <a:tc>
                      <a:txBody>
                        <a:bodyPr/>
                        <a:lstStyle/>
                        <a:p>
                          <a:endParaRPr lang="ru-RU" sz="2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 smtClean="0"/>
                            <a:t>Z</a:t>
                          </a:r>
                          <a:endParaRPr lang="ru-RU" sz="2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 smtClean="0"/>
                            <a:t>W</a:t>
                          </a:r>
                          <a:endParaRPr lang="ru-RU" sz="2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 smtClean="0"/>
                            <a:t>H</a:t>
                          </a:r>
                          <a:endParaRPr lang="ru-RU" sz="2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 err="1" smtClean="0"/>
                            <a:t>tt</a:t>
                          </a:r>
                          <a:endParaRPr lang="ru-RU" sz="2400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sz="2400" dirty="0" smtClean="0"/>
                            <a:t>Energy [GeV]</a:t>
                          </a:r>
                          <a:endParaRPr lang="ru-RU" sz="2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 smtClean="0"/>
                            <a:t>45</a:t>
                          </a:r>
                          <a:endParaRPr lang="ru-RU" sz="2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 smtClean="0"/>
                            <a:t>80</a:t>
                          </a:r>
                          <a:endParaRPr lang="ru-RU" sz="2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 smtClean="0"/>
                            <a:t>120</a:t>
                          </a:r>
                          <a:endParaRPr lang="ru-RU" sz="2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 smtClean="0"/>
                            <a:t>175</a:t>
                          </a:r>
                          <a:endParaRPr lang="ru-RU" sz="2400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sz="2400" dirty="0" smtClean="0"/>
                            <a:t>Perimeter [km]</a:t>
                          </a:r>
                          <a:endParaRPr lang="ru-RU" sz="2400" dirty="0"/>
                        </a:p>
                      </a:txBody>
                      <a:tcPr/>
                    </a:tc>
                    <a:tc gridSpan="4">
                      <a:txBody>
                        <a:bodyPr/>
                        <a:lstStyle/>
                        <a:p>
                          <a:pPr algn="ctr"/>
                          <a:r>
                            <a:rPr lang="en-US" sz="2400" dirty="0" smtClean="0"/>
                            <a:t>100</a:t>
                          </a:r>
                          <a:endParaRPr lang="ru-RU" sz="240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ru-RU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ru-RU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ru-RU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sz="2400" dirty="0" smtClean="0"/>
                            <a:t>Emittance hor.</a:t>
                          </a:r>
                          <a:r>
                            <a:rPr lang="en-US" sz="2400" baseline="0" dirty="0" smtClean="0"/>
                            <a:t> [nm]</a:t>
                          </a:r>
                          <a:endParaRPr lang="ru-RU" sz="2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 smtClean="0"/>
                            <a:t>0.14</a:t>
                          </a:r>
                          <a:endParaRPr lang="ru-RU" sz="2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 smtClean="0"/>
                            <a:t>0.44</a:t>
                          </a:r>
                          <a:endParaRPr lang="ru-RU" sz="2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 smtClean="0"/>
                            <a:t>1</a:t>
                          </a:r>
                          <a:endParaRPr lang="ru-RU" sz="2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 smtClean="0"/>
                            <a:t>2.1</a:t>
                          </a:r>
                          <a:endParaRPr lang="ru-RU" sz="2400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sz="2400" dirty="0" smtClean="0"/>
                            <a:t>Emittance ver. [pm]</a:t>
                          </a:r>
                          <a:endParaRPr lang="ru-RU" sz="2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 smtClean="0"/>
                            <a:t>1</a:t>
                          </a:r>
                          <a:endParaRPr lang="ru-RU" sz="2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 smtClean="0"/>
                            <a:t>2</a:t>
                          </a:r>
                          <a:endParaRPr lang="ru-RU" sz="2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 smtClean="0"/>
                            <a:t>2</a:t>
                          </a:r>
                          <a:endParaRPr lang="ru-RU" sz="2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 smtClean="0"/>
                            <a:t>4.3</a:t>
                          </a:r>
                          <a:endParaRPr lang="ru-RU" sz="2400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Sup>
                                  <m:sSubSupPr>
                                    <m:ctrlPr>
                                      <a:rPr lang="en-US" sz="24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sz="24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𝛽</m:t>
                                    </m:r>
                                  </m:e>
                                  <m:sub>
                                    <m:r>
                                      <a:rPr lang="en-US" sz="2400" b="0" i="1" smtClean="0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sub>
                                  <m:sup>
                                    <m:r>
                                      <a:rPr lang="en-US" sz="2400" b="0" i="1" smtClean="0">
                                        <a:latin typeface="Cambria Math" panose="02040503050406030204" pitchFamily="18" charset="0"/>
                                      </a:rPr>
                                      <m:t>∗</m:t>
                                    </m:r>
                                  </m:sup>
                                </m:sSubSup>
                                <m:r>
                                  <a:rPr lang="en-US" sz="2400" b="0" i="1" smtClean="0">
                                    <a:latin typeface="Cambria Math" panose="02040503050406030204" pitchFamily="18" charset="0"/>
                                  </a:rPr>
                                  <m:t>/</m:t>
                                </m:r>
                                <m:sSubSup>
                                  <m:sSubSupPr>
                                    <m:ctrlPr>
                                      <a:rPr lang="en-US" sz="24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sz="24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𝛽</m:t>
                                    </m:r>
                                  </m:e>
                                  <m:sub>
                                    <m:r>
                                      <a:rPr lang="en-US" sz="24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𝑦</m:t>
                                    </m:r>
                                  </m:sub>
                                  <m:sup>
                                    <m:r>
                                      <a:rPr lang="en-US" sz="2400" b="0" i="1" smtClean="0">
                                        <a:latin typeface="Cambria Math" panose="02040503050406030204" pitchFamily="18" charset="0"/>
                                      </a:rPr>
                                      <m:t>∗</m:t>
                                    </m:r>
                                  </m:sup>
                                </m:sSubSup>
                              </m:oMath>
                            </m:oMathPara>
                          </a14:m>
                          <a:endParaRPr lang="ru-RU" sz="2400" dirty="0"/>
                        </a:p>
                      </a:txBody>
                      <a:tcPr/>
                    </a:tc>
                    <a:tc gridSpan="4">
                      <a:txBody>
                        <a:bodyPr/>
                        <a:lstStyle/>
                        <a:p>
                          <a:pPr algn="ctr"/>
                          <a:r>
                            <a:rPr lang="en-US" sz="2400" dirty="0" smtClean="0"/>
                            <a:t>0.5/0.001</a:t>
                          </a:r>
                          <a:endParaRPr lang="ru-RU" sz="240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ru-RU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ru-RU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ru-RU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sz="2400" dirty="0" smtClean="0"/>
                            <a:t>Crossing angle [</a:t>
                          </a:r>
                          <a:r>
                            <a:rPr lang="en-US" sz="2400" dirty="0" err="1" smtClean="0"/>
                            <a:t>mrad</a:t>
                          </a:r>
                          <a:r>
                            <a:rPr lang="en-US" sz="2400" dirty="0" smtClean="0"/>
                            <a:t>]</a:t>
                          </a:r>
                          <a:endParaRPr lang="ru-RU" sz="2400" dirty="0"/>
                        </a:p>
                      </a:txBody>
                      <a:tcPr/>
                    </a:tc>
                    <a:tc gridSpan="4">
                      <a:txBody>
                        <a:bodyPr/>
                        <a:lstStyle/>
                        <a:p>
                          <a:pPr algn="ctr"/>
                          <a:r>
                            <a:rPr lang="en-US" sz="2400" dirty="0" smtClean="0"/>
                            <a:t>30</a:t>
                          </a:r>
                          <a:endParaRPr lang="ru-RU" sz="240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ru-RU" sz="240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ru-RU" sz="240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ru-RU" sz="2400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sz="2400" dirty="0" smtClean="0"/>
                            <a:t>Luminosity / IP [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en-US" sz="24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2400" b="0" i="1" smtClean="0">
                                      <a:latin typeface="Cambria Math" panose="02040503050406030204" pitchFamily="18" charset="0"/>
                                    </a:rPr>
                                    <m:t>10</m:t>
                                  </m:r>
                                </m:e>
                                <m:sup>
                                  <m:r>
                                    <a:rPr lang="en-US" sz="2400" b="0" i="1" smtClean="0">
                                      <a:latin typeface="Cambria Math" panose="02040503050406030204" pitchFamily="18" charset="0"/>
                                    </a:rPr>
                                    <m:t>34</m:t>
                                  </m:r>
                                </m:sup>
                              </m:sSup>
                              <m:sSup>
                                <m:sSupPr>
                                  <m:ctrlPr>
                                    <a:rPr lang="en-US" sz="24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2400" b="0" i="1" smtClean="0">
                                      <a:latin typeface="Cambria Math" panose="02040503050406030204" pitchFamily="18" charset="0"/>
                                    </a:rPr>
                                    <m:t>𝑐𝑚</m:t>
                                  </m:r>
                                </m:e>
                                <m:sup>
                                  <m:r>
                                    <a:rPr lang="en-US" sz="2400" b="0" i="1" smtClean="0">
                                      <a:latin typeface="Cambria Math" panose="02040503050406030204" pitchFamily="18" charset="0"/>
                                    </a:rPr>
                                    <m:t>−2</m:t>
                                  </m:r>
                                </m:sup>
                              </m:sSup>
                              <m:sSup>
                                <m:sSupPr>
                                  <m:ctrlPr>
                                    <a:rPr lang="en-US" sz="24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2400" b="0" i="1" smtClean="0">
                                      <a:latin typeface="Cambria Math" panose="02040503050406030204" pitchFamily="18" charset="0"/>
                                    </a:rPr>
                                    <m:t>𝑠</m:t>
                                  </m:r>
                                </m:e>
                                <m:sup>
                                  <m:r>
                                    <a:rPr lang="en-US" sz="2400" b="0" i="1" smtClean="0">
                                      <a:latin typeface="Cambria Math" panose="02040503050406030204" pitchFamily="18" charset="0"/>
                                    </a:rPr>
                                    <m:t>−1</m:t>
                                  </m:r>
                                </m:sup>
                              </m:sSup>
                            </m:oMath>
                          </a14:m>
                          <a:r>
                            <a:rPr lang="en-US" sz="2400" dirty="0" smtClean="0"/>
                            <a:t>]</a:t>
                          </a:r>
                          <a:endParaRPr lang="ru-RU" sz="2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 smtClean="0"/>
                            <a:t>212</a:t>
                          </a:r>
                          <a:endParaRPr lang="ru-RU" sz="2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 smtClean="0"/>
                            <a:t>36</a:t>
                          </a:r>
                          <a:endParaRPr lang="ru-RU" sz="2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 smtClean="0"/>
                            <a:t>9</a:t>
                          </a:r>
                          <a:endParaRPr lang="ru-RU" sz="2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 smtClean="0"/>
                            <a:t>1.3</a:t>
                          </a:r>
                          <a:endParaRPr lang="ru-RU" sz="2400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sz="2400" dirty="0" smtClean="0"/>
                            <a:t>Crossing angle [</a:t>
                          </a:r>
                          <a:r>
                            <a:rPr lang="en-US" sz="2400" dirty="0" err="1" smtClean="0"/>
                            <a:t>mrad</a:t>
                          </a:r>
                          <a:r>
                            <a:rPr lang="en-US" sz="2400" dirty="0" smtClean="0"/>
                            <a:t>]</a:t>
                          </a:r>
                          <a:endParaRPr lang="ru-RU" sz="2400" dirty="0"/>
                        </a:p>
                      </a:txBody>
                      <a:tcPr/>
                    </a:tc>
                    <a:tc gridSpan="4">
                      <a:txBody>
                        <a:bodyPr/>
                        <a:lstStyle/>
                        <a:p>
                          <a:pPr algn="ctr"/>
                          <a:r>
                            <a:rPr lang="en-US" sz="2400" dirty="0" smtClean="0"/>
                            <a:t>26</a:t>
                          </a:r>
                          <a:endParaRPr lang="ru-RU" sz="240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ru-RU" sz="240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ru-RU" sz="240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ru-RU" sz="2400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sz="2400" dirty="0" smtClean="0"/>
                            <a:t>Luminosity / IP [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en-US" sz="24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2400" b="0" i="1" smtClean="0">
                                      <a:latin typeface="Cambria Math" panose="02040503050406030204" pitchFamily="18" charset="0"/>
                                    </a:rPr>
                                    <m:t>10</m:t>
                                  </m:r>
                                </m:e>
                                <m:sup>
                                  <m:r>
                                    <a:rPr lang="en-US" sz="2400" b="0" i="1" smtClean="0">
                                      <a:latin typeface="Cambria Math" panose="02040503050406030204" pitchFamily="18" charset="0"/>
                                    </a:rPr>
                                    <m:t>34</m:t>
                                  </m:r>
                                </m:sup>
                              </m:sSup>
                              <m:sSup>
                                <m:sSupPr>
                                  <m:ctrlPr>
                                    <a:rPr lang="en-US" sz="24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2400" b="0" i="1" smtClean="0">
                                      <a:latin typeface="Cambria Math" panose="02040503050406030204" pitchFamily="18" charset="0"/>
                                    </a:rPr>
                                    <m:t>𝑐𝑚</m:t>
                                  </m:r>
                                </m:e>
                                <m:sup>
                                  <m:r>
                                    <a:rPr lang="en-US" sz="2400" b="0" i="1" smtClean="0">
                                      <a:latin typeface="Cambria Math" panose="02040503050406030204" pitchFamily="18" charset="0"/>
                                    </a:rPr>
                                    <m:t>−2</m:t>
                                  </m:r>
                                </m:sup>
                              </m:sSup>
                              <m:sSup>
                                <m:sSupPr>
                                  <m:ctrlPr>
                                    <a:rPr lang="en-US" sz="24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2400" b="0" i="1" smtClean="0">
                                      <a:latin typeface="Cambria Math" panose="02040503050406030204" pitchFamily="18" charset="0"/>
                                    </a:rPr>
                                    <m:t>𝑠</m:t>
                                  </m:r>
                                </m:e>
                                <m:sup>
                                  <m:r>
                                    <a:rPr lang="en-US" sz="2400" b="0" i="1" smtClean="0">
                                      <a:latin typeface="Cambria Math" panose="02040503050406030204" pitchFamily="18" charset="0"/>
                                    </a:rPr>
                                    <m:t>−1</m:t>
                                  </m:r>
                                </m:sup>
                              </m:sSup>
                            </m:oMath>
                          </a14:m>
                          <a:r>
                            <a:rPr lang="en-US" sz="2400" dirty="0" smtClean="0"/>
                            <a:t>]</a:t>
                          </a:r>
                          <a:endParaRPr lang="ru-RU" sz="2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 smtClean="0"/>
                            <a:t>255</a:t>
                          </a:r>
                          <a:endParaRPr lang="ru-RU" sz="2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 smtClean="0"/>
                            <a:t>43</a:t>
                          </a:r>
                          <a:endParaRPr lang="ru-RU" sz="2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 smtClean="0"/>
                            <a:t>10</a:t>
                          </a:r>
                          <a:endParaRPr lang="ru-RU" sz="2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 smtClean="0"/>
                            <a:t>1.4</a:t>
                          </a:r>
                          <a:endParaRPr lang="ru-RU" sz="2400" dirty="0"/>
                        </a:p>
                      </a:txBody>
                      <a:tcPr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8" name="Объект 6"/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201096145"/>
                  </p:ext>
                </p:extLst>
              </p:nvPr>
            </p:nvGraphicFramePr>
            <p:xfrm>
              <a:off x="270000" y="1128554"/>
              <a:ext cx="8604000" cy="4600893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4140000"/>
                    <a:gridCol w="1116000"/>
                    <a:gridCol w="1116000"/>
                    <a:gridCol w="1116000"/>
                    <a:gridCol w="1116000"/>
                  </a:tblGrid>
                  <a:tr h="457200">
                    <a:tc>
                      <a:txBody>
                        <a:bodyPr/>
                        <a:lstStyle/>
                        <a:p>
                          <a:endParaRPr lang="ru-RU" sz="2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 smtClean="0"/>
                            <a:t>Z</a:t>
                          </a:r>
                          <a:endParaRPr lang="ru-RU" sz="2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 smtClean="0"/>
                            <a:t>W</a:t>
                          </a:r>
                          <a:endParaRPr lang="ru-RU" sz="2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 smtClean="0"/>
                            <a:t>H</a:t>
                          </a:r>
                          <a:endParaRPr lang="ru-RU" sz="2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 err="1" smtClean="0"/>
                            <a:t>tt</a:t>
                          </a:r>
                          <a:endParaRPr lang="ru-RU" sz="2400" dirty="0"/>
                        </a:p>
                      </a:txBody>
                      <a:tcPr/>
                    </a:tc>
                  </a:tr>
                  <a:tr h="457200">
                    <a:tc>
                      <a:txBody>
                        <a:bodyPr/>
                        <a:lstStyle/>
                        <a:p>
                          <a:r>
                            <a:rPr lang="en-US" sz="2400" dirty="0" smtClean="0"/>
                            <a:t>Energy [GeV]</a:t>
                          </a:r>
                          <a:endParaRPr lang="ru-RU" sz="2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 smtClean="0"/>
                            <a:t>45</a:t>
                          </a:r>
                          <a:endParaRPr lang="ru-RU" sz="2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 smtClean="0"/>
                            <a:t>80</a:t>
                          </a:r>
                          <a:endParaRPr lang="ru-RU" sz="2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 smtClean="0"/>
                            <a:t>120</a:t>
                          </a:r>
                          <a:endParaRPr lang="ru-RU" sz="2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 smtClean="0"/>
                            <a:t>175</a:t>
                          </a:r>
                          <a:endParaRPr lang="ru-RU" sz="2400" dirty="0"/>
                        </a:p>
                      </a:txBody>
                      <a:tcPr/>
                    </a:tc>
                  </a:tr>
                  <a:tr h="457200">
                    <a:tc>
                      <a:txBody>
                        <a:bodyPr/>
                        <a:lstStyle/>
                        <a:p>
                          <a:r>
                            <a:rPr lang="en-US" sz="2400" dirty="0" smtClean="0"/>
                            <a:t>Perimeter [km]</a:t>
                          </a:r>
                          <a:endParaRPr lang="ru-RU" sz="2400" dirty="0"/>
                        </a:p>
                      </a:txBody>
                      <a:tcPr/>
                    </a:tc>
                    <a:tc gridSpan="4">
                      <a:txBody>
                        <a:bodyPr/>
                        <a:lstStyle/>
                        <a:p>
                          <a:pPr algn="ctr"/>
                          <a:r>
                            <a:rPr lang="en-US" sz="2400" dirty="0" smtClean="0"/>
                            <a:t>100</a:t>
                          </a:r>
                          <a:endParaRPr lang="ru-RU" sz="240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ru-RU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ru-RU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ru-RU" dirty="0"/>
                        </a:p>
                      </a:txBody>
                      <a:tcPr/>
                    </a:tc>
                  </a:tr>
                  <a:tr h="457200">
                    <a:tc>
                      <a:txBody>
                        <a:bodyPr/>
                        <a:lstStyle/>
                        <a:p>
                          <a:r>
                            <a:rPr lang="en-US" sz="2400" dirty="0" smtClean="0"/>
                            <a:t>Emittance hor.</a:t>
                          </a:r>
                          <a:r>
                            <a:rPr lang="en-US" sz="2400" baseline="0" dirty="0" smtClean="0"/>
                            <a:t> [nm]</a:t>
                          </a:r>
                          <a:endParaRPr lang="ru-RU" sz="2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 smtClean="0"/>
                            <a:t>0.14</a:t>
                          </a:r>
                          <a:endParaRPr lang="ru-RU" sz="2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 smtClean="0"/>
                            <a:t>0.44</a:t>
                          </a:r>
                          <a:endParaRPr lang="ru-RU" sz="2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 smtClean="0"/>
                            <a:t>1</a:t>
                          </a:r>
                          <a:endParaRPr lang="ru-RU" sz="2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 smtClean="0"/>
                            <a:t>2.1</a:t>
                          </a:r>
                          <a:endParaRPr lang="ru-RU" sz="2400" dirty="0"/>
                        </a:p>
                      </a:txBody>
                      <a:tcPr/>
                    </a:tc>
                  </a:tr>
                  <a:tr h="457200">
                    <a:tc>
                      <a:txBody>
                        <a:bodyPr/>
                        <a:lstStyle/>
                        <a:p>
                          <a:r>
                            <a:rPr lang="en-US" sz="2400" dirty="0" smtClean="0"/>
                            <a:t>Emittance ver. [pm]</a:t>
                          </a:r>
                          <a:endParaRPr lang="ru-RU" sz="2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 smtClean="0"/>
                            <a:t>1</a:t>
                          </a:r>
                          <a:endParaRPr lang="ru-RU" sz="2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 smtClean="0"/>
                            <a:t>2</a:t>
                          </a:r>
                          <a:endParaRPr lang="ru-RU" sz="2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 smtClean="0"/>
                            <a:t>2</a:t>
                          </a:r>
                          <a:endParaRPr lang="ru-RU" sz="2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 smtClean="0"/>
                            <a:t>4.3</a:t>
                          </a:r>
                          <a:endParaRPr lang="ru-RU" sz="2400" dirty="0"/>
                        </a:p>
                      </a:txBody>
                      <a:tcPr/>
                    </a:tc>
                  </a:tr>
                  <a:tr h="486093"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>
                        <a:blipFill rotWithShape="0">
                          <a:blip r:embed="rId2"/>
                          <a:stretch>
                            <a:fillRect l="-147" t="-478750" r="-108542" b="-403750"/>
                          </a:stretch>
                        </a:blipFill>
                      </a:tcPr>
                    </a:tc>
                    <a:tc gridSpan="4">
                      <a:txBody>
                        <a:bodyPr/>
                        <a:lstStyle/>
                        <a:p>
                          <a:pPr algn="ctr"/>
                          <a:r>
                            <a:rPr lang="en-US" sz="2400" dirty="0" smtClean="0"/>
                            <a:t>0.5/0.001</a:t>
                          </a:r>
                          <a:endParaRPr lang="ru-RU" sz="240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ru-RU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ru-RU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ru-RU" dirty="0"/>
                        </a:p>
                      </a:txBody>
                      <a:tcPr/>
                    </a:tc>
                  </a:tr>
                  <a:tr h="457200">
                    <a:tc>
                      <a:txBody>
                        <a:bodyPr/>
                        <a:lstStyle/>
                        <a:p>
                          <a:r>
                            <a:rPr lang="en-US" sz="2400" dirty="0" smtClean="0"/>
                            <a:t>Crossing angle [</a:t>
                          </a:r>
                          <a:r>
                            <a:rPr lang="en-US" sz="2400" dirty="0" err="1" smtClean="0"/>
                            <a:t>mrad</a:t>
                          </a:r>
                          <a:r>
                            <a:rPr lang="en-US" sz="2400" dirty="0" smtClean="0"/>
                            <a:t>]</a:t>
                          </a:r>
                          <a:endParaRPr lang="ru-RU" sz="2400" dirty="0"/>
                        </a:p>
                      </a:txBody>
                      <a:tcPr/>
                    </a:tc>
                    <a:tc gridSpan="4">
                      <a:txBody>
                        <a:bodyPr/>
                        <a:lstStyle/>
                        <a:p>
                          <a:pPr algn="ctr"/>
                          <a:r>
                            <a:rPr lang="en-US" sz="2400" dirty="0" smtClean="0"/>
                            <a:t>30</a:t>
                          </a:r>
                          <a:endParaRPr lang="ru-RU" sz="240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ru-RU" sz="240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ru-RU" sz="240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ru-RU" sz="2400" dirty="0"/>
                        </a:p>
                      </a:txBody>
                      <a:tcPr/>
                    </a:tc>
                  </a:tr>
                  <a:tr h="457200"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>
                        <a:blipFill rotWithShape="0">
                          <a:blip r:embed="rId2"/>
                          <a:stretch>
                            <a:fillRect l="-147" t="-717333" r="-108542" b="-2306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 smtClean="0"/>
                            <a:t>212</a:t>
                          </a:r>
                          <a:endParaRPr lang="ru-RU" sz="2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 smtClean="0"/>
                            <a:t>36</a:t>
                          </a:r>
                          <a:endParaRPr lang="ru-RU" sz="2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 smtClean="0"/>
                            <a:t>9</a:t>
                          </a:r>
                          <a:endParaRPr lang="ru-RU" sz="2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 smtClean="0"/>
                            <a:t>1.3</a:t>
                          </a:r>
                          <a:endParaRPr lang="ru-RU" sz="2400" dirty="0"/>
                        </a:p>
                      </a:txBody>
                      <a:tcPr/>
                    </a:tc>
                  </a:tr>
                  <a:tr h="457200">
                    <a:tc>
                      <a:txBody>
                        <a:bodyPr/>
                        <a:lstStyle/>
                        <a:p>
                          <a:r>
                            <a:rPr lang="en-US" sz="2400" dirty="0" smtClean="0"/>
                            <a:t>Crossing angle [</a:t>
                          </a:r>
                          <a:r>
                            <a:rPr lang="en-US" sz="2400" dirty="0" err="1" smtClean="0"/>
                            <a:t>mrad</a:t>
                          </a:r>
                          <a:r>
                            <a:rPr lang="en-US" sz="2400" dirty="0" smtClean="0"/>
                            <a:t>]</a:t>
                          </a:r>
                          <a:endParaRPr lang="ru-RU" sz="2400" dirty="0"/>
                        </a:p>
                      </a:txBody>
                      <a:tcPr/>
                    </a:tc>
                    <a:tc gridSpan="4">
                      <a:txBody>
                        <a:bodyPr/>
                        <a:lstStyle/>
                        <a:p>
                          <a:pPr algn="ctr"/>
                          <a:r>
                            <a:rPr lang="en-US" sz="2400" dirty="0" smtClean="0"/>
                            <a:t>26</a:t>
                          </a:r>
                          <a:endParaRPr lang="ru-RU" sz="240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ru-RU" sz="240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ru-RU" sz="240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ru-RU" sz="2400" dirty="0"/>
                        </a:p>
                      </a:txBody>
                      <a:tcPr/>
                    </a:tc>
                  </a:tr>
                  <a:tr h="457200"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>
                        <a:blipFill rotWithShape="0">
                          <a:blip r:embed="rId2"/>
                          <a:stretch>
                            <a:fillRect l="-147" t="-917333" r="-108542" b="-306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 smtClean="0"/>
                            <a:t>255</a:t>
                          </a:r>
                          <a:endParaRPr lang="ru-RU" sz="2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 smtClean="0"/>
                            <a:t>43</a:t>
                          </a:r>
                          <a:endParaRPr lang="ru-RU" sz="2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 smtClean="0"/>
                            <a:t>10</a:t>
                          </a:r>
                          <a:endParaRPr lang="ru-RU" sz="2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 smtClean="0"/>
                            <a:t>1.4</a:t>
                          </a:r>
                          <a:endParaRPr lang="ru-RU" sz="2400" dirty="0"/>
                        </a:p>
                      </a:txBody>
                      <a:tcPr/>
                    </a:tc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1523620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Comparison</a:t>
            </a:r>
            <a:endParaRPr lang="ru-RU" dirty="0"/>
          </a:p>
        </p:txBody>
      </p:sp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7" name="Объект 6"/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3459858809"/>
                  </p:ext>
                </p:extLst>
              </p:nvPr>
            </p:nvGraphicFramePr>
            <p:xfrm>
              <a:off x="271367" y="1022667"/>
              <a:ext cx="8613060" cy="5231321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4306530"/>
                    <a:gridCol w="4306530"/>
                  </a:tblGrid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sz="2200" dirty="0" smtClean="0"/>
                            <a:t>KO</a:t>
                          </a:r>
                          <a:endParaRPr lang="ru-RU" sz="2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200" dirty="0" smtClean="0"/>
                            <a:t>AB</a:t>
                          </a:r>
                          <a:endParaRPr lang="ru-RU" sz="2200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sz="2200" dirty="0" smtClean="0"/>
                            <a:t>Vertical chromaticity correction section is combined with crab </a:t>
                          </a:r>
                          <a:r>
                            <a:rPr lang="en-US" sz="2200" dirty="0" err="1" smtClean="0"/>
                            <a:t>sextupole</a:t>
                          </a:r>
                          <a:r>
                            <a:rPr lang="en-US" sz="2200" dirty="0" smtClean="0"/>
                            <a:t>, no horizontal </a:t>
                          </a:r>
                          <a:r>
                            <a:rPr lang="en-US" sz="2200" baseline="0" dirty="0" smtClean="0"/>
                            <a:t>chromaticity</a:t>
                          </a:r>
                          <a:r>
                            <a:rPr lang="en-US" sz="2200" dirty="0" smtClean="0"/>
                            <a:t> correction section.</a:t>
                          </a:r>
                          <a:endParaRPr lang="ru-RU" sz="2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200" dirty="0" smtClean="0"/>
                            <a:t>Separate vertical, horizontal, crab </a:t>
                          </a:r>
                          <a:r>
                            <a:rPr lang="en-US" sz="2200" dirty="0" err="1" smtClean="0"/>
                            <a:t>sextupole</a:t>
                          </a:r>
                          <a:r>
                            <a:rPr lang="en-US" sz="2200" dirty="0" smtClean="0"/>
                            <a:t> sections.</a:t>
                          </a:r>
                          <a:endParaRPr lang="ru-RU" sz="2200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sz="2200" dirty="0" smtClean="0"/>
                            <a:t>Chromaticity is corrected by 300 independent pairs</a:t>
                          </a:r>
                          <a:r>
                            <a:rPr lang="en-US" sz="2200" baseline="0" dirty="0" smtClean="0"/>
                            <a:t> of arc </a:t>
                          </a:r>
                          <a:r>
                            <a:rPr lang="en-US" sz="2200" baseline="0" dirty="0" err="1" smtClean="0"/>
                            <a:t>sextupoles</a:t>
                          </a:r>
                          <a:r>
                            <a:rPr lang="en-US" sz="2200" baseline="0" dirty="0" smtClean="0"/>
                            <a:t>.</a:t>
                          </a:r>
                          <a:endParaRPr lang="ru-RU" sz="2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200" dirty="0" smtClean="0"/>
                            <a:t>Chromaticity is corrected by 8 </a:t>
                          </a:r>
                          <a:r>
                            <a:rPr lang="en-US" sz="2200" dirty="0" err="1" smtClean="0"/>
                            <a:t>sextupole</a:t>
                          </a:r>
                          <a:r>
                            <a:rPr lang="en-US" sz="2200" dirty="0" smtClean="0"/>
                            <a:t> families in the IR and 8 families in the arcs.</a:t>
                          </a:r>
                          <a:endParaRPr lang="ru-RU" sz="2200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sz="2200" dirty="0" smtClean="0"/>
                            <a:t>Wider and longer tunnel in the IR, but flexible with the entrance angle to the arc tunnel.</a:t>
                          </a:r>
                          <a:endParaRPr lang="ru-RU" sz="2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200" dirty="0" smtClean="0"/>
                            <a:t>Narrower and shorter tunnel of the IR, but stiff entering the arc tunnel.</a:t>
                          </a:r>
                          <a:endParaRPr lang="ru-RU" sz="2200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sz="2200" i="1" smtClean="0">
                                      <a:latin typeface="Cambria Math" panose="02040503050406030204" pitchFamily="18" charset="0"/>
                                      <a:sym typeface="Symbol" panose="05050102010706020507" pitchFamily="18" charset="2"/>
                                    </a:rPr>
                                  </m:ctrlPr>
                                </m:sSubPr>
                                <m:e>
                                  <m:r>
                                    <a:rPr lang="en-US" sz="2200" i="1">
                                      <a:latin typeface="Cambria Math" panose="02040503050406030204" pitchFamily="18" charset="0"/>
                                      <a:sym typeface="Symbol" panose="05050102010706020507" pitchFamily="18" charset="2"/>
                                    </a:rPr>
                                    <m:t>𝐸</m:t>
                                  </m:r>
                                </m:e>
                                <m:sub>
                                  <m:r>
                                    <a:rPr lang="en-US" sz="22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sym typeface="Symbol" panose="05050102010706020507" pitchFamily="18" charset="2"/>
                                    </a:rPr>
                                    <m:t>𝛾</m:t>
                                  </m:r>
                                  <m:r>
                                    <a:rPr lang="en-US" sz="22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sym typeface="Symbol" panose="05050102010706020507" pitchFamily="18" charset="2"/>
                                    </a:rPr>
                                    <m:t>,</m:t>
                                  </m:r>
                                  <m:r>
                                    <a:rPr lang="en-US" sz="2200" i="1">
                                      <a:latin typeface="Cambria Math" panose="02040503050406030204" pitchFamily="18" charset="0"/>
                                      <a:sym typeface="Symbol" panose="05050102010706020507" pitchFamily="18" charset="2"/>
                                    </a:rPr>
                                    <m:t>𝑐</m:t>
                                  </m:r>
                                </m:sub>
                              </m:sSub>
                              <m:r>
                                <a:rPr lang="en-US" sz="2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  <m:t>&lt;100</m:t>
                              </m:r>
                            </m:oMath>
                          </a14:m>
                          <a:r>
                            <a:rPr lang="en-US" sz="2200" dirty="0">
                              <a:sym typeface="Symbol" panose="05050102010706020507" pitchFamily="18" charset="2"/>
                            </a:rPr>
                            <a:t> </a:t>
                          </a:r>
                          <a:r>
                            <a:rPr lang="en-US" sz="2200" dirty="0" err="1">
                              <a:sym typeface="Symbol" panose="05050102010706020507" pitchFamily="18" charset="2"/>
                            </a:rPr>
                            <a:t>keV</a:t>
                          </a:r>
                          <a:r>
                            <a:rPr lang="en-US" sz="2200" dirty="0">
                              <a:sym typeface="Symbol" panose="05050102010706020507" pitchFamily="18" charset="2"/>
                            </a:rPr>
                            <a:t> within </a:t>
                          </a:r>
                          <a:r>
                            <a:rPr lang="en-US" sz="2200" dirty="0" smtClean="0">
                              <a:sym typeface="Symbol" panose="05050102010706020507" pitchFamily="18" charset="2"/>
                            </a:rPr>
                            <a:t>250 from IP.</a:t>
                          </a:r>
                          <a:endParaRPr lang="ru-RU" sz="2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sz="2200" i="1" smtClean="0">
                                      <a:latin typeface="Cambria Math" panose="02040503050406030204" pitchFamily="18" charset="0"/>
                                      <a:sym typeface="Symbol" panose="05050102010706020507" pitchFamily="18" charset="2"/>
                                    </a:rPr>
                                  </m:ctrlPr>
                                </m:sSubPr>
                                <m:e>
                                  <m:r>
                                    <a:rPr lang="en-US" sz="2200" i="1">
                                      <a:latin typeface="Cambria Math" panose="02040503050406030204" pitchFamily="18" charset="0"/>
                                      <a:sym typeface="Symbol" panose="05050102010706020507" pitchFamily="18" charset="2"/>
                                    </a:rPr>
                                    <m:t>𝐸</m:t>
                                  </m:r>
                                </m:e>
                                <m:sub>
                                  <m:r>
                                    <a:rPr lang="en-US" sz="22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sym typeface="Symbol" panose="05050102010706020507" pitchFamily="18" charset="2"/>
                                    </a:rPr>
                                    <m:t>𝛾</m:t>
                                  </m:r>
                                  <m:r>
                                    <a:rPr lang="en-US" sz="22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sym typeface="Symbol" panose="05050102010706020507" pitchFamily="18" charset="2"/>
                                    </a:rPr>
                                    <m:t>,</m:t>
                                  </m:r>
                                  <m:r>
                                    <a:rPr lang="en-US" sz="2200" i="1">
                                      <a:latin typeface="Cambria Math" panose="02040503050406030204" pitchFamily="18" charset="0"/>
                                      <a:sym typeface="Symbol" panose="05050102010706020507" pitchFamily="18" charset="2"/>
                                    </a:rPr>
                                    <m:t>𝑐</m:t>
                                  </m:r>
                                </m:sub>
                              </m:sSub>
                              <m:r>
                                <a:rPr lang="en-US" sz="2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  <m:t>&lt;100</m:t>
                              </m:r>
                            </m:oMath>
                          </a14:m>
                          <a:r>
                            <a:rPr lang="en-US" sz="2200" dirty="0">
                              <a:sym typeface="Symbol" panose="05050102010706020507" pitchFamily="18" charset="2"/>
                            </a:rPr>
                            <a:t> </a:t>
                          </a:r>
                          <a:r>
                            <a:rPr lang="en-US" sz="2200" dirty="0" err="1">
                              <a:sym typeface="Symbol" panose="05050102010706020507" pitchFamily="18" charset="2"/>
                            </a:rPr>
                            <a:t>keV</a:t>
                          </a:r>
                          <a:r>
                            <a:rPr lang="en-US" sz="2200" dirty="0">
                              <a:sym typeface="Symbol" panose="05050102010706020507" pitchFamily="18" charset="2"/>
                            </a:rPr>
                            <a:t> within </a:t>
                          </a:r>
                          <a:r>
                            <a:rPr lang="en-US" sz="2200" dirty="0" smtClean="0">
                              <a:sym typeface="Symbol" panose="05050102010706020507" pitchFamily="18" charset="2"/>
                            </a:rPr>
                            <a:t>130 m,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sz="2200" i="1">
                                      <a:latin typeface="Cambria Math" panose="02040503050406030204" pitchFamily="18" charset="0"/>
                                      <a:sym typeface="Symbol" panose="05050102010706020507" pitchFamily="18" charset="2"/>
                                    </a:rPr>
                                  </m:ctrlPr>
                                </m:sSubPr>
                                <m:e>
                                  <m:r>
                                    <a:rPr lang="en-US" sz="2200" i="1">
                                      <a:latin typeface="Cambria Math" panose="02040503050406030204" pitchFamily="18" charset="0"/>
                                      <a:sym typeface="Symbol" panose="05050102010706020507" pitchFamily="18" charset="2"/>
                                    </a:rPr>
                                    <m:t>𝐸</m:t>
                                  </m:r>
                                </m:e>
                                <m:sub>
                                  <m:r>
                                    <a:rPr lang="en-US" sz="22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sym typeface="Symbol" panose="05050102010706020507" pitchFamily="18" charset="2"/>
                                    </a:rPr>
                                    <m:t>𝛾</m:t>
                                  </m:r>
                                  <m:r>
                                    <a:rPr lang="en-US" sz="22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sym typeface="Symbol" panose="05050102010706020507" pitchFamily="18" charset="2"/>
                                    </a:rPr>
                                    <m:t>,</m:t>
                                  </m:r>
                                  <m:r>
                                    <a:rPr lang="en-US" sz="2200" i="1">
                                      <a:latin typeface="Cambria Math" panose="02040503050406030204" pitchFamily="18" charset="0"/>
                                      <a:sym typeface="Symbol" panose="05050102010706020507" pitchFamily="18" charset="2"/>
                                    </a:rPr>
                                    <m:t>𝑐</m:t>
                                  </m:r>
                                </m:sub>
                              </m:sSub>
                              <m:r>
                                <a:rPr lang="en-US" sz="2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  <m:t>&lt;</m:t>
                              </m:r>
                              <m:r>
                                <a:rPr lang="en-US" sz="22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  <m:t>2</m:t>
                              </m:r>
                              <m:r>
                                <a:rPr lang="en-US" sz="2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  <m:t>00</m:t>
                              </m:r>
                            </m:oMath>
                          </a14:m>
                          <a:r>
                            <a:rPr lang="en-US" sz="2200" dirty="0">
                              <a:sym typeface="Symbol" panose="05050102010706020507" pitchFamily="18" charset="2"/>
                            </a:rPr>
                            <a:t> </a:t>
                          </a:r>
                          <a:r>
                            <a:rPr lang="en-US" sz="2200" dirty="0" err="1">
                              <a:sym typeface="Symbol" panose="05050102010706020507" pitchFamily="18" charset="2"/>
                            </a:rPr>
                            <a:t>keV</a:t>
                          </a:r>
                          <a:r>
                            <a:rPr lang="en-US" sz="2200" dirty="0">
                              <a:sym typeface="Symbol" panose="05050102010706020507" pitchFamily="18" charset="2"/>
                            </a:rPr>
                            <a:t> within </a:t>
                          </a:r>
                          <a:r>
                            <a:rPr lang="en-US" sz="2200" dirty="0" smtClean="0">
                              <a:sym typeface="Symbol" panose="05050102010706020507" pitchFamily="18" charset="2"/>
                            </a:rPr>
                            <a:t>200 </a:t>
                          </a:r>
                          <a:r>
                            <a:rPr lang="en-US" sz="2200" dirty="0" smtClean="0">
                              <a:sym typeface="Symbol" panose="05050102010706020507" pitchFamily="18" charset="2"/>
                            </a:rPr>
                            <a:t>m,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sz="2200" i="1">
                                      <a:latin typeface="Cambria Math" panose="02040503050406030204" pitchFamily="18" charset="0"/>
                                      <a:sym typeface="Symbol" panose="05050102010706020507" pitchFamily="18" charset="2"/>
                                    </a:rPr>
                                  </m:ctrlPr>
                                </m:sSubPr>
                                <m:e>
                                  <m:r>
                                    <a:rPr lang="en-US" sz="2200" i="1">
                                      <a:latin typeface="Cambria Math" panose="02040503050406030204" pitchFamily="18" charset="0"/>
                                      <a:sym typeface="Symbol" panose="05050102010706020507" pitchFamily="18" charset="2"/>
                                    </a:rPr>
                                    <m:t>𝐸</m:t>
                                  </m:r>
                                </m:e>
                                <m:sub>
                                  <m:r>
                                    <a:rPr lang="en-US" sz="22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sym typeface="Symbol" panose="05050102010706020507" pitchFamily="18" charset="2"/>
                                    </a:rPr>
                                    <m:t>𝛾</m:t>
                                  </m:r>
                                  <m:r>
                                    <a:rPr lang="en-US" sz="22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sym typeface="Symbol" panose="05050102010706020507" pitchFamily="18" charset="2"/>
                                    </a:rPr>
                                    <m:t>,</m:t>
                                  </m:r>
                                  <m:r>
                                    <a:rPr lang="en-US" sz="2200" i="1">
                                      <a:latin typeface="Cambria Math" panose="02040503050406030204" pitchFamily="18" charset="0"/>
                                      <a:sym typeface="Symbol" panose="05050102010706020507" pitchFamily="18" charset="2"/>
                                    </a:rPr>
                                    <m:t>𝑐</m:t>
                                  </m:r>
                                </m:sub>
                              </m:sSub>
                              <m:r>
                                <a:rPr lang="en-US" sz="2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  <m:t>&lt;</m:t>
                              </m:r>
                              <m:r>
                                <a:rPr lang="en-US" sz="22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  <m:t>3</m:t>
                              </m:r>
                              <m:r>
                                <a:rPr lang="en-US" sz="2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  <m:t>00</m:t>
                              </m:r>
                            </m:oMath>
                          </a14:m>
                          <a:r>
                            <a:rPr lang="en-US" sz="2200" dirty="0">
                              <a:sym typeface="Symbol" panose="05050102010706020507" pitchFamily="18" charset="2"/>
                            </a:rPr>
                            <a:t> </a:t>
                          </a:r>
                          <a:r>
                            <a:rPr lang="en-US" sz="2200" dirty="0" err="1">
                              <a:sym typeface="Symbol" panose="05050102010706020507" pitchFamily="18" charset="2"/>
                            </a:rPr>
                            <a:t>keV</a:t>
                          </a:r>
                          <a:r>
                            <a:rPr lang="en-US" sz="2200" dirty="0">
                              <a:sym typeface="Symbol" panose="05050102010706020507" pitchFamily="18" charset="2"/>
                            </a:rPr>
                            <a:t> within </a:t>
                          </a:r>
                          <a:r>
                            <a:rPr lang="en-US" sz="2200" dirty="0" smtClean="0">
                              <a:sym typeface="Symbol" panose="05050102010706020507" pitchFamily="18" charset="2"/>
                            </a:rPr>
                            <a:t>225 </a:t>
                          </a:r>
                          <a:r>
                            <a:rPr lang="en-US" sz="2200" dirty="0" smtClean="0">
                              <a:sym typeface="Symbol" panose="05050102010706020507" pitchFamily="18" charset="2"/>
                            </a:rPr>
                            <a:t>m.</a:t>
                          </a:r>
                          <a:endParaRPr lang="ru-RU" sz="2200" dirty="0"/>
                        </a:p>
                      </a:txBody>
                      <a:tcPr/>
                    </a:tc>
                  </a:tr>
                </a:tbl>
              </a:graphicData>
            </a:graphic>
          </p:graphicFrame>
        </mc:Choice>
        <mc:Fallback>
          <p:graphicFrame>
            <p:nvGraphicFramePr>
              <p:cNvPr id="7" name="Объект 6"/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3459858809"/>
                  </p:ext>
                </p:extLst>
              </p:nvPr>
            </p:nvGraphicFramePr>
            <p:xfrm>
              <a:off x="271367" y="1022667"/>
              <a:ext cx="8613060" cy="5231321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4306530"/>
                    <a:gridCol w="4306530"/>
                  </a:tblGrid>
                  <a:tr h="426720">
                    <a:tc>
                      <a:txBody>
                        <a:bodyPr/>
                        <a:lstStyle/>
                        <a:p>
                          <a:r>
                            <a:rPr lang="en-US" sz="2200" dirty="0" smtClean="0"/>
                            <a:t>KO</a:t>
                          </a:r>
                          <a:endParaRPr lang="ru-RU" sz="2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200" dirty="0" smtClean="0"/>
                            <a:t>AB</a:t>
                          </a:r>
                          <a:endParaRPr lang="ru-RU" sz="2200" dirty="0"/>
                        </a:p>
                      </a:txBody>
                      <a:tcPr/>
                    </a:tc>
                  </a:tr>
                  <a:tr h="1432560">
                    <a:tc>
                      <a:txBody>
                        <a:bodyPr/>
                        <a:lstStyle/>
                        <a:p>
                          <a:r>
                            <a:rPr lang="en-US" sz="2200" dirty="0" smtClean="0"/>
                            <a:t>Vertical chromaticity correction section is combined with crab </a:t>
                          </a:r>
                          <a:r>
                            <a:rPr lang="en-US" sz="2200" dirty="0" err="1" smtClean="0"/>
                            <a:t>sextupole</a:t>
                          </a:r>
                          <a:r>
                            <a:rPr lang="en-US" sz="2200" dirty="0" smtClean="0"/>
                            <a:t>, no horizontal </a:t>
                          </a:r>
                          <a:r>
                            <a:rPr lang="en-US" sz="2200" baseline="0" dirty="0" smtClean="0"/>
                            <a:t>chromaticity</a:t>
                          </a:r>
                          <a:r>
                            <a:rPr lang="en-US" sz="2200" dirty="0" smtClean="0"/>
                            <a:t> correction section.</a:t>
                          </a:r>
                          <a:endParaRPr lang="ru-RU" sz="2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200" dirty="0" smtClean="0"/>
                            <a:t>Separate vertical, horizontal, crab </a:t>
                          </a:r>
                          <a:r>
                            <a:rPr lang="en-US" sz="2200" dirty="0" err="1" smtClean="0"/>
                            <a:t>sextupole</a:t>
                          </a:r>
                          <a:r>
                            <a:rPr lang="en-US" sz="2200" dirty="0" smtClean="0"/>
                            <a:t> sections.</a:t>
                          </a:r>
                          <a:endParaRPr lang="ru-RU" sz="2200" dirty="0"/>
                        </a:p>
                      </a:txBody>
                      <a:tcPr/>
                    </a:tc>
                  </a:tr>
                  <a:tr h="1097280">
                    <a:tc>
                      <a:txBody>
                        <a:bodyPr/>
                        <a:lstStyle/>
                        <a:p>
                          <a:r>
                            <a:rPr lang="en-US" sz="2200" dirty="0" smtClean="0"/>
                            <a:t>Chromaticity is corrected by 300 independent pairs</a:t>
                          </a:r>
                          <a:r>
                            <a:rPr lang="en-US" sz="2200" baseline="0" dirty="0" smtClean="0"/>
                            <a:t> of arc </a:t>
                          </a:r>
                          <a:r>
                            <a:rPr lang="en-US" sz="2200" baseline="0" dirty="0" err="1" smtClean="0"/>
                            <a:t>sextupoles</a:t>
                          </a:r>
                          <a:r>
                            <a:rPr lang="en-US" sz="2200" baseline="0" dirty="0" smtClean="0"/>
                            <a:t>.</a:t>
                          </a:r>
                          <a:endParaRPr lang="ru-RU" sz="2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200" dirty="0" smtClean="0"/>
                            <a:t>Chromaticity is corrected by 8 </a:t>
                          </a:r>
                          <a:r>
                            <a:rPr lang="en-US" sz="2200" dirty="0" err="1" smtClean="0"/>
                            <a:t>sextupole</a:t>
                          </a:r>
                          <a:r>
                            <a:rPr lang="en-US" sz="2200" dirty="0" smtClean="0"/>
                            <a:t> families in the IR and 8 families in the arcs.</a:t>
                          </a:r>
                          <a:endParaRPr lang="ru-RU" sz="2200" dirty="0"/>
                        </a:p>
                      </a:txBody>
                      <a:tcPr/>
                    </a:tc>
                  </a:tr>
                  <a:tr h="1097280">
                    <a:tc>
                      <a:txBody>
                        <a:bodyPr/>
                        <a:lstStyle/>
                        <a:p>
                          <a:r>
                            <a:rPr lang="en-US" sz="2200" dirty="0" smtClean="0"/>
                            <a:t>Wider and longer tunnel in the IR, but flexible with the entrance angle to the arc tunnel.</a:t>
                          </a:r>
                          <a:endParaRPr lang="ru-RU" sz="2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200" dirty="0" smtClean="0"/>
                            <a:t>Narrower and shorter tunnel of the IR, but stiff entering the arc tunnel.</a:t>
                          </a:r>
                          <a:endParaRPr lang="ru-RU" sz="2200" dirty="0"/>
                        </a:p>
                      </a:txBody>
                      <a:tcPr/>
                    </a:tc>
                  </a:tr>
                  <a:tr h="1177481"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>
                        <a:blipFill rotWithShape="0">
                          <a:blip r:embed="rId2"/>
                          <a:stretch>
                            <a:fillRect l="-141" t="-348187" r="-100566" b="-82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>
                        <a:blipFill rotWithShape="0">
                          <a:blip r:embed="rId2"/>
                          <a:stretch>
                            <a:fillRect l="-100141" t="-348187" r="-566" b="-8290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13.04.2016</a:t>
            </a: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IR solutions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00AE3F-1139-4D37-AE1F-2C4EA19DE37B}" type="slidenum">
              <a:rPr lang="ru-RU" smtClean="0"/>
              <a:t>20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061310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QD0 prototype 100 T/m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13.04.2016</a:t>
            </a: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IR solutions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00AE3F-1139-4D37-AE1F-2C4EA19DE37B}" type="slidenum">
              <a:rPr lang="ru-RU" smtClean="0"/>
              <a:t>21</a:t>
            </a:fld>
            <a:endParaRPr lang="ru-RU"/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251520" y="836712"/>
            <a:ext cx="8424936" cy="561662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800" dirty="0" smtClean="0">
                <a:latin typeface="+mn-lt"/>
              </a:rPr>
              <a:t>New version of QD0 was developed at BINP recently and a single-aperture prototype was manufactured.</a:t>
            </a:r>
          </a:p>
          <a:p>
            <a:pPr algn="l"/>
            <a:endParaRPr lang="en-US" sz="2800" dirty="0" smtClean="0">
              <a:latin typeface="+mn-lt"/>
            </a:endParaRPr>
          </a:p>
          <a:p>
            <a:pPr algn="l"/>
            <a:r>
              <a:rPr lang="en-US" sz="2800" dirty="0" smtClean="0">
                <a:latin typeface="+mn-lt"/>
              </a:rPr>
              <a:t>Main parameters:</a:t>
            </a:r>
          </a:p>
          <a:p>
            <a:pPr algn="l"/>
            <a:r>
              <a:rPr lang="en-US" sz="2800" dirty="0" err="1" smtClean="0">
                <a:latin typeface="+mn-lt"/>
              </a:rPr>
              <a:t>Max.gradient</a:t>
            </a:r>
            <a:r>
              <a:rPr lang="en-US" sz="2800" dirty="0" smtClean="0">
                <a:latin typeface="+mn-lt"/>
              </a:rPr>
              <a:t> 100 T/m</a:t>
            </a:r>
          </a:p>
          <a:p>
            <a:pPr algn="l"/>
            <a:r>
              <a:rPr lang="en-US" sz="2800" dirty="0" err="1" smtClean="0">
                <a:latin typeface="+mn-lt"/>
              </a:rPr>
              <a:t>Max.current</a:t>
            </a:r>
            <a:r>
              <a:rPr lang="en-US" sz="2800" dirty="0" smtClean="0">
                <a:latin typeface="+mn-lt"/>
              </a:rPr>
              <a:t> 1100 A</a:t>
            </a:r>
          </a:p>
          <a:p>
            <a:pPr algn="l"/>
            <a:r>
              <a:rPr lang="en-US" sz="2800" dirty="0" smtClean="0">
                <a:latin typeface="+mn-lt"/>
              </a:rPr>
              <a:t>Length 40 cm</a:t>
            </a:r>
          </a:p>
          <a:p>
            <a:pPr algn="l"/>
            <a:r>
              <a:rPr lang="en-US" sz="2800" dirty="0" smtClean="0">
                <a:latin typeface="+mn-lt"/>
              </a:rPr>
              <a:t>Aperture 2 cm</a:t>
            </a:r>
          </a:p>
          <a:p>
            <a:pPr algn="l"/>
            <a:r>
              <a:rPr lang="en-US" sz="2800" dirty="0" err="1" smtClean="0">
                <a:latin typeface="+mn-lt"/>
              </a:rPr>
              <a:t>NbTi</a:t>
            </a:r>
            <a:r>
              <a:rPr lang="en-US" sz="2800" dirty="0" smtClean="0">
                <a:latin typeface="+mn-lt"/>
              </a:rPr>
              <a:t> 1.8 x 1.4 mm</a:t>
            </a:r>
            <a:r>
              <a:rPr lang="en-US" sz="2800" baseline="30000" dirty="0" smtClean="0">
                <a:latin typeface="+mn-lt"/>
              </a:rPr>
              <a:t>2</a:t>
            </a:r>
          </a:p>
          <a:p>
            <a:pPr algn="l"/>
            <a:r>
              <a:rPr lang="en-US" sz="2800" dirty="0" smtClean="0">
                <a:latin typeface="+mn-lt"/>
              </a:rPr>
              <a:t>Saddle-type coils</a:t>
            </a:r>
          </a:p>
          <a:p>
            <a:pPr algn="l"/>
            <a:endParaRPr lang="en-US" sz="2800" dirty="0" smtClean="0">
              <a:latin typeface="+mn-lt"/>
            </a:endParaRPr>
          </a:p>
          <a:p>
            <a:pPr algn="l"/>
            <a:r>
              <a:rPr lang="en-US" sz="2800" dirty="0" smtClean="0">
                <a:latin typeface="+mn-lt"/>
              </a:rPr>
              <a:t>During the first </a:t>
            </a:r>
            <a:r>
              <a:rPr lang="en-US" sz="2800" dirty="0" err="1" smtClean="0">
                <a:latin typeface="+mn-lt"/>
              </a:rPr>
              <a:t>cryo</a:t>
            </a:r>
            <a:r>
              <a:rPr lang="en-US" sz="2800" dirty="0" smtClean="0">
                <a:latin typeface="+mn-lt"/>
              </a:rPr>
              <a:t>-test (01.02.16) the current of 1060 A was achieved after 3 quenches.</a:t>
            </a:r>
            <a:endParaRPr lang="ru-RU" sz="2800" dirty="0">
              <a:latin typeface="+mn-lt"/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1954213"/>
            <a:ext cx="4006018" cy="22445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7113" y="3113279"/>
            <a:ext cx="2055601" cy="2049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22204" y="4343272"/>
            <a:ext cx="2799830" cy="10645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9144853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QD0 design 200 T/m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13.04.2016</a:t>
            </a: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IR solutions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00AE3F-1139-4D37-AE1F-2C4EA19DE37B}" type="slidenum">
              <a:rPr lang="ru-RU" smtClean="0"/>
              <a:t>22</a:t>
            </a:fld>
            <a:endParaRPr lang="ru-RU"/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 rotWithShape="1">
          <a:blip r:embed="rId2" cstate="print"/>
          <a:srcRect l="6923" t="34486" r="54761" b="5894"/>
          <a:stretch/>
        </p:blipFill>
        <p:spPr bwMode="auto">
          <a:xfrm>
            <a:off x="251520" y="3415533"/>
            <a:ext cx="2520000" cy="29934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/>
          <p:cNvPicPr>
            <a:picLocks noChangeAspect="1"/>
          </p:cNvPicPr>
          <p:nvPr/>
        </p:nvPicPr>
        <p:blipFill rotWithShape="1">
          <a:blip r:embed="rId3" cstate="print"/>
          <a:srcRect l="7155" t="34943" r="55921" b="6046"/>
          <a:stretch/>
        </p:blipFill>
        <p:spPr bwMode="auto">
          <a:xfrm>
            <a:off x="2894763" y="3374900"/>
            <a:ext cx="2520000" cy="30747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Рисунок 12"/>
          <p:cNvPicPr>
            <a:picLocks noChangeAspect="1"/>
          </p:cNvPicPr>
          <p:nvPr/>
        </p:nvPicPr>
        <p:blipFill rotWithShape="1">
          <a:blip r:embed="rId4" cstate="print"/>
          <a:srcRect l="9943" t="7871" r="31770" b="13650"/>
          <a:stretch/>
        </p:blipFill>
        <p:spPr bwMode="auto">
          <a:xfrm>
            <a:off x="5538005" y="3118308"/>
            <a:ext cx="3240000" cy="3330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39771006"/>
              </p:ext>
            </p:extLst>
          </p:nvPr>
        </p:nvGraphicFramePr>
        <p:xfrm>
          <a:off x="251521" y="830492"/>
          <a:ext cx="8638806" cy="2103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90404"/>
                <a:gridCol w="1668800"/>
                <a:gridCol w="2879602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Pros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Cons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Main parameters</a:t>
                      </a:r>
                      <a:endParaRPr lang="ru-RU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Larger aperture to avoid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2400" dirty="0" smtClean="0"/>
                        <a:t>higher order HOMS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2400" dirty="0" smtClean="0"/>
                        <a:t>SR hitting the walls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Higher SR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2400" dirty="0" smtClean="0"/>
                        <a:t>Maximum gradient 217 T/m.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2400" dirty="0" smtClean="0"/>
                        <a:t>Length 180 cm.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More room for </a:t>
                      </a:r>
                      <a:r>
                        <a:rPr lang="en-US" sz="2400" dirty="0" err="1" smtClean="0"/>
                        <a:t>luminometer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2400" dirty="0" smtClean="0"/>
                        <a:t>Radius 2 cm.</a:t>
                      </a:r>
                      <a:endParaRPr lang="ru-RU" sz="2400" dirty="0" smtClean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818217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571500" indent="-571500">
                  <a:buFont typeface="+mj-lt"/>
                  <a:buAutoNum type="romanUcPeriod"/>
                </a:pPr>
                <a:r>
                  <a:rPr lang="en-US" dirty="0" smtClean="0"/>
                  <a:t>There are two asymmetric IR:</a:t>
                </a:r>
              </a:p>
              <a:p>
                <a:pPr marL="971550" lvl="1" indent="-514350">
                  <a:buFont typeface="+mj-lt"/>
                  <a:buAutoNum type="arabicPeriod"/>
                </a:pPr>
                <a:r>
                  <a:rPr lang="en-US" sz="2800" dirty="0" smtClean="0"/>
                  <a:t>KO with 30 </a:t>
                </a:r>
                <a:r>
                  <a:rPr lang="en-US" sz="2800" dirty="0" err="1" smtClean="0"/>
                  <a:t>mrad</a:t>
                </a:r>
                <a:r>
                  <a:rPr lang="en-US" sz="2800" dirty="0" smtClean="0"/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i="1"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</m:ctrlPr>
                      </m:sSubPr>
                      <m:e>
                        <m:r>
                          <a:rPr lang="en-US" sz="2800" i="1"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  <m:t>𝐸</m:t>
                        </m:r>
                      </m:e>
                      <m:sub>
                        <m:r>
                          <a:rPr lang="en-US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Symbol" panose="05050102010706020507" pitchFamily="18" charset="2"/>
                          </a:rPr>
                          <m:t>𝛾</m:t>
                        </m:r>
                        <m:r>
                          <a:rPr lang="en-US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Symbol" panose="05050102010706020507" pitchFamily="18" charset="2"/>
                          </a:rPr>
                          <m:t>,</m:t>
                        </m:r>
                        <m:r>
                          <a:rPr lang="en-US" sz="2800" i="1"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  <m:t>𝑐</m:t>
                        </m:r>
                      </m:sub>
                    </m:sSub>
                    <m:r>
                      <a:rPr lang="en-US" sz="2800" i="1">
                        <a:latin typeface="Cambria Math" panose="02040503050406030204" pitchFamily="18" charset="0"/>
                        <a:ea typeface="Cambria Math" panose="02040503050406030204" pitchFamily="18" charset="0"/>
                        <a:sym typeface="Symbol" panose="05050102010706020507" pitchFamily="18" charset="2"/>
                      </a:rPr>
                      <m:t>&lt;100</m:t>
                    </m:r>
                  </m:oMath>
                </a14:m>
                <a:r>
                  <a:rPr lang="en-US" sz="2800" dirty="0">
                    <a:sym typeface="Symbol" panose="05050102010706020507" pitchFamily="18" charset="2"/>
                  </a:rPr>
                  <a:t> </a:t>
                </a:r>
                <a:r>
                  <a:rPr lang="en-US" sz="2800" dirty="0" err="1">
                    <a:sym typeface="Symbol" panose="05050102010706020507" pitchFamily="18" charset="2"/>
                  </a:rPr>
                  <a:t>keV</a:t>
                </a:r>
                <a:r>
                  <a:rPr lang="en-US" sz="2800" dirty="0">
                    <a:sym typeface="Symbol" panose="05050102010706020507" pitchFamily="18" charset="2"/>
                  </a:rPr>
                  <a:t> within 250 m </a:t>
                </a:r>
                <a:r>
                  <a:rPr lang="en-US" sz="2800" dirty="0" smtClean="0">
                    <a:sym typeface="Symbol" panose="05050102010706020507" pitchFamily="18" charset="2"/>
                  </a:rPr>
                  <a:t>but wide tunnel or </a:t>
                </a:r>
                <a:r>
                  <a:rPr lang="en-US" sz="2800" smtClean="0">
                    <a:sym typeface="Symbol" panose="05050102010706020507" pitchFamily="18" charset="2"/>
                  </a:rPr>
                  <a:t>two tunnels,</a:t>
                </a:r>
                <a:endParaRPr lang="en-US" sz="2800" dirty="0" smtClean="0">
                  <a:sym typeface="Symbol" panose="05050102010706020507" pitchFamily="18" charset="2"/>
                </a:endParaRPr>
              </a:p>
              <a:p>
                <a:pPr marL="971550" lvl="1" indent="-514350">
                  <a:buFont typeface="+mj-lt"/>
                  <a:buAutoNum type="arabicPeriod"/>
                </a:pPr>
                <a:r>
                  <a:rPr lang="en-US" sz="2800" dirty="0" smtClean="0">
                    <a:sym typeface="Symbol" panose="05050102010706020507" pitchFamily="18" charset="2"/>
                  </a:rPr>
                  <a:t>AB with 26 </a:t>
                </a:r>
                <a:r>
                  <a:rPr lang="en-US" sz="2800" dirty="0" err="1" smtClean="0">
                    <a:sym typeface="Symbol" panose="05050102010706020507" pitchFamily="18" charset="2"/>
                  </a:rPr>
                  <a:t>mrad</a:t>
                </a:r>
                <a:r>
                  <a:rPr lang="en-US" sz="2800" dirty="0" smtClean="0">
                    <a:sym typeface="Symbol" panose="05050102010706020507" pitchFamily="18" charset="2"/>
                  </a:rPr>
                  <a:t> and smaller tunnel but with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i="1"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</m:ctrlPr>
                      </m:sSubPr>
                      <m:e>
                        <m:r>
                          <a:rPr lang="en-US" sz="2800" i="1"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  <m:t>𝐸</m:t>
                        </m:r>
                      </m:e>
                      <m:sub>
                        <m:r>
                          <a:rPr lang="en-US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Symbol" panose="05050102010706020507" pitchFamily="18" charset="2"/>
                          </a:rPr>
                          <m:t>𝛾</m:t>
                        </m:r>
                        <m:r>
                          <a:rPr lang="en-US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Symbol" panose="05050102010706020507" pitchFamily="18" charset="2"/>
                          </a:rPr>
                          <m:t>,</m:t>
                        </m:r>
                        <m:r>
                          <a:rPr lang="en-US" sz="2800" i="1"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  <m:t>𝑐</m:t>
                        </m:r>
                      </m:sub>
                    </m:sSub>
                    <m:r>
                      <a:rPr lang="en-US" sz="2800" i="1">
                        <a:latin typeface="Cambria Math" panose="02040503050406030204" pitchFamily="18" charset="0"/>
                        <a:ea typeface="Cambria Math" panose="02040503050406030204" pitchFamily="18" charset="0"/>
                        <a:sym typeface="Symbol" panose="05050102010706020507" pitchFamily="18" charset="2"/>
                      </a:rPr>
                      <m:t>&lt;100</m:t>
                    </m:r>
                  </m:oMath>
                </a14:m>
                <a:r>
                  <a:rPr lang="en-US" sz="2800" dirty="0">
                    <a:sym typeface="Symbol" panose="05050102010706020507" pitchFamily="18" charset="2"/>
                  </a:rPr>
                  <a:t> </a:t>
                </a:r>
                <a:r>
                  <a:rPr lang="en-US" sz="2800" dirty="0" err="1">
                    <a:sym typeface="Symbol" panose="05050102010706020507" pitchFamily="18" charset="2"/>
                  </a:rPr>
                  <a:t>keV</a:t>
                </a:r>
                <a:r>
                  <a:rPr lang="en-US" sz="2800" dirty="0">
                    <a:sym typeface="Symbol" panose="05050102010706020507" pitchFamily="18" charset="2"/>
                  </a:rPr>
                  <a:t> within </a:t>
                </a:r>
                <a:r>
                  <a:rPr lang="en-US" sz="2800" dirty="0" smtClean="0">
                    <a:sym typeface="Symbol" panose="05050102010706020507" pitchFamily="18" charset="2"/>
                  </a:rPr>
                  <a:t>130 m,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i="1"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</m:ctrlPr>
                      </m:sSubPr>
                      <m:e>
                        <m:r>
                          <a:rPr lang="en-US" sz="2800" i="1"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  <m:t>𝐸</m:t>
                        </m:r>
                      </m:e>
                      <m:sub>
                        <m:r>
                          <a:rPr lang="en-US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Symbol" panose="05050102010706020507" pitchFamily="18" charset="2"/>
                          </a:rPr>
                          <m:t>𝛾</m:t>
                        </m:r>
                        <m:r>
                          <a:rPr lang="en-US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Symbol" panose="05050102010706020507" pitchFamily="18" charset="2"/>
                          </a:rPr>
                          <m:t>,</m:t>
                        </m:r>
                        <m:r>
                          <a:rPr lang="en-US" sz="2800" i="1"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  <m:t>𝑐</m:t>
                        </m:r>
                      </m:sub>
                    </m:sSub>
                    <m:r>
                      <a:rPr lang="en-US" sz="2800" i="1">
                        <a:latin typeface="Cambria Math" panose="02040503050406030204" pitchFamily="18" charset="0"/>
                        <a:ea typeface="Cambria Math" panose="02040503050406030204" pitchFamily="18" charset="0"/>
                        <a:sym typeface="Symbol" panose="05050102010706020507" pitchFamily="18" charset="2"/>
                      </a:rPr>
                      <m:t>&lt;</m:t>
                    </m:r>
                    <m:r>
                      <a:rPr lang="en-US" sz="2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Symbol" panose="05050102010706020507" pitchFamily="18" charset="2"/>
                      </a:rPr>
                      <m:t>2</m:t>
                    </m:r>
                    <m:r>
                      <a:rPr lang="en-US" sz="2800" i="1">
                        <a:latin typeface="Cambria Math" panose="02040503050406030204" pitchFamily="18" charset="0"/>
                        <a:ea typeface="Cambria Math" panose="02040503050406030204" pitchFamily="18" charset="0"/>
                        <a:sym typeface="Symbol" panose="05050102010706020507" pitchFamily="18" charset="2"/>
                      </a:rPr>
                      <m:t>00</m:t>
                    </m:r>
                  </m:oMath>
                </a14:m>
                <a:r>
                  <a:rPr lang="en-US" sz="2800" dirty="0">
                    <a:sym typeface="Symbol" panose="05050102010706020507" pitchFamily="18" charset="2"/>
                  </a:rPr>
                  <a:t> </a:t>
                </a:r>
                <a:r>
                  <a:rPr lang="en-US" sz="2800" dirty="0" err="1">
                    <a:sym typeface="Symbol" panose="05050102010706020507" pitchFamily="18" charset="2"/>
                  </a:rPr>
                  <a:t>keV</a:t>
                </a:r>
                <a:r>
                  <a:rPr lang="en-US" sz="2800" dirty="0">
                    <a:sym typeface="Symbol" panose="05050102010706020507" pitchFamily="18" charset="2"/>
                  </a:rPr>
                  <a:t> within </a:t>
                </a:r>
                <a:r>
                  <a:rPr lang="en-US" sz="2800" dirty="0" smtClean="0">
                    <a:sym typeface="Symbol" panose="05050102010706020507" pitchFamily="18" charset="2"/>
                  </a:rPr>
                  <a:t>200 m,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i="1"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</m:ctrlPr>
                      </m:sSubPr>
                      <m:e>
                        <m:r>
                          <a:rPr lang="en-US" sz="2800" i="1"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  <m:t>𝐸</m:t>
                        </m:r>
                      </m:e>
                      <m:sub>
                        <m:r>
                          <a:rPr lang="en-US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Symbol" panose="05050102010706020507" pitchFamily="18" charset="2"/>
                          </a:rPr>
                          <m:t>𝛾</m:t>
                        </m:r>
                        <m:r>
                          <a:rPr lang="en-US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Symbol" panose="05050102010706020507" pitchFamily="18" charset="2"/>
                          </a:rPr>
                          <m:t>,</m:t>
                        </m:r>
                        <m:r>
                          <a:rPr lang="en-US" sz="2800" i="1"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  <m:t>𝑐</m:t>
                        </m:r>
                      </m:sub>
                    </m:sSub>
                    <m:r>
                      <a:rPr lang="en-US" sz="2800" i="1">
                        <a:latin typeface="Cambria Math" panose="02040503050406030204" pitchFamily="18" charset="0"/>
                        <a:ea typeface="Cambria Math" panose="02040503050406030204" pitchFamily="18" charset="0"/>
                        <a:sym typeface="Symbol" panose="05050102010706020507" pitchFamily="18" charset="2"/>
                      </a:rPr>
                      <m:t>&lt;</m:t>
                    </m:r>
                    <m:r>
                      <a:rPr lang="en-US" sz="2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Symbol" panose="05050102010706020507" pitchFamily="18" charset="2"/>
                      </a:rPr>
                      <m:t>3</m:t>
                    </m:r>
                    <m:r>
                      <a:rPr lang="en-US" sz="2800" i="1">
                        <a:latin typeface="Cambria Math" panose="02040503050406030204" pitchFamily="18" charset="0"/>
                        <a:ea typeface="Cambria Math" panose="02040503050406030204" pitchFamily="18" charset="0"/>
                        <a:sym typeface="Symbol" panose="05050102010706020507" pitchFamily="18" charset="2"/>
                      </a:rPr>
                      <m:t>00</m:t>
                    </m:r>
                  </m:oMath>
                </a14:m>
                <a:r>
                  <a:rPr lang="en-US" sz="2800" dirty="0">
                    <a:sym typeface="Symbol" panose="05050102010706020507" pitchFamily="18" charset="2"/>
                  </a:rPr>
                  <a:t> </a:t>
                </a:r>
                <a:r>
                  <a:rPr lang="en-US" sz="2800" dirty="0" err="1">
                    <a:sym typeface="Symbol" panose="05050102010706020507" pitchFamily="18" charset="2"/>
                  </a:rPr>
                  <a:t>keV</a:t>
                </a:r>
                <a:r>
                  <a:rPr lang="en-US" sz="2800" dirty="0">
                    <a:sym typeface="Symbol" panose="05050102010706020507" pitchFamily="18" charset="2"/>
                  </a:rPr>
                  <a:t> within </a:t>
                </a:r>
                <a:r>
                  <a:rPr lang="en-US" sz="2800" dirty="0" smtClean="0">
                    <a:sym typeface="Symbol" panose="05050102010706020507" pitchFamily="18" charset="2"/>
                  </a:rPr>
                  <a:t>225 m.</a:t>
                </a:r>
              </a:p>
              <a:p>
                <a:pPr marL="514350" indent="-514350">
                  <a:buFont typeface="+mj-lt"/>
                  <a:buAutoNum type="romanUcPeriod"/>
                </a:pPr>
                <a:r>
                  <a:rPr lang="en-US" dirty="0" smtClean="0">
                    <a:sym typeface="Symbol" panose="05050102010706020507" pitchFamily="18" charset="2"/>
                  </a:rPr>
                  <a:t>Head-on option for 175 GeV, but with complete IR rearrangement.</a:t>
                </a:r>
              </a:p>
              <a:p>
                <a:pPr marL="514350" indent="-514350">
                  <a:buFont typeface="+mj-lt"/>
                  <a:buAutoNum type="romanUcPeriod"/>
                </a:pPr>
                <a:r>
                  <a:rPr lang="en-US" dirty="0" smtClean="0">
                    <a:sym typeface="Symbol" panose="05050102010706020507" pitchFamily="18" charset="2"/>
                  </a:rPr>
                  <a:t>The 200 T/m quadrupole is possible therefore we could implement it in the optics, giving more room for luminosity monitor.</a:t>
                </a:r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1520" t="-2258" r="-1158" b="-213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13.04.2016</a:t>
            </a: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IR solutions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00AE3F-1139-4D37-AE1F-2C4EA19DE37B}" type="slidenum">
              <a:rPr lang="ru-RU" smtClean="0"/>
              <a:t>23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57511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Requirements</a:t>
            </a:r>
            <a:endParaRPr lang="ru-RU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514350" indent="-514350">
                  <a:buFont typeface="+mj-lt"/>
                  <a:buAutoNum type="arabicPeriod"/>
                </a:pPr>
                <a:r>
                  <a:rPr lang="en-US" dirty="0" smtClean="0"/>
                  <a:t>Must fit hadron collider tunnel. Perimeter </a:t>
                </a:r>
                <a:r>
                  <a:rPr lang="en-US" dirty="0"/>
                  <a:t>100 km.</a:t>
                </a:r>
              </a:p>
              <a:p>
                <a:pPr marL="514350" indent="-514350">
                  <a:buFont typeface="+mj-lt"/>
                  <a:buAutoNum type="arabicPeriod"/>
                </a:pPr>
                <a:r>
                  <a:rPr lang="en-US" dirty="0"/>
                  <a:t>Two interaction </a:t>
                </a:r>
                <a:r>
                  <a:rPr lang="en-US" dirty="0" smtClean="0"/>
                  <a:t>points (defined by FCC-</a:t>
                </a:r>
                <a:r>
                  <a:rPr lang="en-US" dirty="0" err="1" smtClean="0"/>
                  <a:t>hh</a:t>
                </a:r>
                <a:r>
                  <a:rPr lang="en-US" dirty="0" smtClean="0"/>
                  <a:t> and price).</a:t>
                </a:r>
                <a:endParaRPr lang="en-US" dirty="0"/>
              </a:p>
              <a:p>
                <a:pPr marL="514350" indent="-514350">
                  <a:buFont typeface="+mj-lt"/>
                  <a:buAutoNum type="arabicPeriod"/>
                </a:pPr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bSup>
                    <m:r>
                      <a:rPr lang="en-US" i="1">
                        <a:latin typeface="Cambria Math" panose="02040503050406030204" pitchFamily="18" charset="0"/>
                      </a:rPr>
                      <m:t>/</m:t>
                    </m:r>
                    <m:sSubSup>
                      <m:sSub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𝑦</m:t>
                        </m:r>
                      </m:sub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bSup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0.5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𝑚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/0.001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𝑚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𝑚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/0.002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𝑚</m:t>
                        </m:r>
                      </m:e>
                    </m:d>
                  </m:oMath>
                </a14:m>
                <a:r>
                  <a:rPr lang="en-US" dirty="0" smtClean="0"/>
                  <a:t>.</a:t>
                </a:r>
              </a:p>
              <a:p>
                <a:pPr marL="514350" indent="-514350">
                  <a:buFont typeface="+mj-lt"/>
                  <a:buAutoNum type="arabicPeriod"/>
                </a:pPr>
                <a:r>
                  <a:rPr lang="en-US" dirty="0" smtClean="0"/>
                  <a:t>Vertical emittance is less</a:t>
                </a:r>
                <a:r>
                  <a:rPr lang="ru-RU" dirty="0" smtClean="0"/>
                  <a:t> </a:t>
                </a:r>
                <a:r>
                  <a:rPr lang="en-US" dirty="0" smtClean="0"/>
                  <a:t>or equal than 1 pm at 45 GeV.</a:t>
                </a:r>
              </a:p>
              <a:p>
                <a:pPr marL="514350" indent="-514350">
                  <a:buFont typeface="+mj-lt"/>
                  <a:buAutoNum type="arabicPeriod"/>
                </a:pPr>
                <a:r>
                  <a:rPr lang="en-US" dirty="0" smtClean="0"/>
                  <a:t>Horizontal emittance is 1-2 nm at 175  GeV.</a:t>
                </a:r>
              </a:p>
              <a:p>
                <a:pPr marL="514350" indent="-514350">
                  <a:buFont typeface="+mj-lt"/>
                  <a:buAutoNum type="arabicPeriod"/>
                </a:pPr>
                <a:r>
                  <a:rPr lang="en-US" dirty="0" smtClean="0"/>
                  <a:t>Energy acceptance </a:t>
                </a:r>
                <a:r>
                  <a:rPr lang="en-US" dirty="0" smtClean="0">
                    <a:sym typeface="Symbol" panose="05050102010706020507" pitchFamily="18" charset="2"/>
                  </a:rPr>
                  <a:t>2%.</a:t>
                </a:r>
              </a:p>
              <a:p>
                <a:pPr marL="514350" indent="-514350">
                  <a:buFont typeface="+mj-lt"/>
                  <a:buAutoNum type="arabicPeriod"/>
                </a:pPr>
                <a:r>
                  <a:rPr lang="en-US" b="1" dirty="0" smtClean="0">
                    <a:sym typeface="Symbol" panose="05050102010706020507" pitchFamily="18" charset="2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1" i="1" smtClean="0"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</m:ctrlPr>
                      </m:sSub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  <m:t>𝑬</m:t>
                        </m:r>
                      </m:e>
                      <m:sub>
                        <m:r>
                          <a:rPr lang="en-US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Symbol" panose="05050102010706020507" pitchFamily="18" charset="2"/>
                          </a:rPr>
                          <m:t>𝜸</m:t>
                        </m:r>
                        <m:r>
                          <a:rPr lang="en-US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Symbol" panose="05050102010706020507" pitchFamily="18" charset="2"/>
                          </a:rPr>
                          <m:t>,</m:t>
                        </m:r>
                        <m:r>
                          <a:rPr lang="en-US" b="1" i="1" smtClean="0"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  <m:t>𝒄</m:t>
                        </m:r>
                      </m:sub>
                    </m:sSub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Symbol" panose="05050102010706020507" pitchFamily="18" charset="2"/>
                      </a:rPr>
                      <m:t>&lt;</m:t>
                    </m:r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Symbol" panose="05050102010706020507" pitchFamily="18" charset="2"/>
                      </a:rPr>
                      <m:t>𝟏𝟎𝟎</m:t>
                    </m:r>
                  </m:oMath>
                </a14:m>
                <a:r>
                  <a:rPr lang="en-US" b="1" dirty="0" smtClean="0">
                    <a:sym typeface="Symbol" panose="05050102010706020507" pitchFamily="18" charset="2"/>
                  </a:rPr>
                  <a:t> </a:t>
                </a:r>
                <a:r>
                  <a:rPr lang="en-US" b="1" dirty="0" err="1" smtClean="0">
                    <a:sym typeface="Symbol" panose="05050102010706020507" pitchFamily="18" charset="2"/>
                  </a:rPr>
                  <a:t>keV</a:t>
                </a:r>
                <a:r>
                  <a:rPr lang="en-US" b="1" dirty="0" smtClean="0">
                    <a:sym typeface="Symbol" panose="05050102010706020507" pitchFamily="18" charset="2"/>
                  </a:rPr>
                  <a:t> within 250 m from IP (Helmut Burkhardt</a:t>
                </a:r>
                <a:r>
                  <a:rPr lang="en-US" b="1" dirty="0" smtClean="0">
                    <a:sym typeface="Symbol" panose="05050102010706020507" pitchFamily="18" charset="2"/>
                  </a:rPr>
                  <a:t>).</a:t>
                </a:r>
                <a:endParaRPr lang="en-US" b="1" dirty="0" smtClean="0">
                  <a:sym typeface="Symbol" panose="05050102010706020507" pitchFamily="18" charset="2"/>
                </a:endParaRPr>
              </a:p>
              <a:p>
                <a:pPr marL="514350" indent="-514350">
                  <a:buFont typeface="+mj-lt"/>
                  <a:buAutoNum type="arabicPeriod"/>
                </a:pPr>
                <a:endParaRPr lang="ru-RU" dirty="0"/>
              </a:p>
            </p:txBody>
          </p:sp>
        </mc:Choice>
        <mc:Fallback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1520" t="-2258" r="-724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13.04.2016</a:t>
            </a: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IR solutions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00AE3F-1139-4D37-AE1F-2C4EA19DE37B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9357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74650" y="0"/>
            <a:ext cx="8424000" cy="1080000"/>
          </a:xfrm>
        </p:spPr>
        <p:txBody>
          <a:bodyPr/>
          <a:lstStyle/>
          <a:p>
            <a:r>
              <a:rPr lang="en-US" dirty="0" smtClean="0"/>
              <a:t>Solutions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92500"/>
              </a:bodyPr>
              <a:lstStyle/>
              <a:p>
                <a:pPr marL="514350" indent="-514350">
                  <a:buFont typeface="+mj-lt"/>
                  <a:buAutoNum type="arabicPeriod"/>
                </a:pPr>
                <a:r>
                  <a:rPr lang="en-US" dirty="0" smtClean="0"/>
                  <a:t>Strong requirement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  <m:t>𝐸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Symbol" panose="05050102010706020507" pitchFamily="18" charset="2"/>
                          </a:rPr>
                          <m:t>𝛾</m:t>
                        </m:r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Symbol" panose="05050102010706020507" pitchFamily="18" charset="2"/>
                          </a:rPr>
                          <m:t>,</m:t>
                        </m:r>
                        <m:r>
                          <a:rPr lang="en-US" i="1"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  <m:t>𝑐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  <a:sym typeface="Symbol" panose="05050102010706020507" pitchFamily="18" charset="2"/>
                      </a:rPr>
                      <m:t>&lt;100</m:t>
                    </m:r>
                  </m:oMath>
                </a14:m>
                <a:r>
                  <a:rPr lang="en-US" dirty="0">
                    <a:sym typeface="Symbol" panose="05050102010706020507" pitchFamily="18" charset="2"/>
                  </a:rPr>
                  <a:t> </a:t>
                </a:r>
                <a:r>
                  <a:rPr lang="en-US" dirty="0" err="1">
                    <a:sym typeface="Symbol" panose="05050102010706020507" pitchFamily="18" charset="2"/>
                  </a:rPr>
                  <a:t>keV</a:t>
                </a:r>
                <a:r>
                  <a:rPr lang="en-US" dirty="0">
                    <a:sym typeface="Symbol" panose="05050102010706020507" pitchFamily="18" charset="2"/>
                  </a:rPr>
                  <a:t> within 250 m from IP </a:t>
                </a:r>
                <a:r>
                  <a:rPr lang="en-US" dirty="0" smtClean="0">
                    <a:sym typeface="Symbol" panose="05050102010706020507" pitchFamily="18" charset="2"/>
                  </a:rPr>
                  <a:t>and FFC-</a:t>
                </a:r>
                <a:r>
                  <a:rPr lang="en-US" dirty="0" err="1" smtClean="0">
                    <a:sym typeface="Symbol" panose="05050102010706020507" pitchFamily="18" charset="2"/>
                  </a:rPr>
                  <a:t>hh</a:t>
                </a:r>
                <a:r>
                  <a:rPr lang="en-US" dirty="0" smtClean="0">
                    <a:sym typeface="Symbol" panose="05050102010706020507" pitchFamily="18" charset="2"/>
                  </a:rPr>
                  <a:t> tunnel dictates asymmetric solutions. There are two variants by K. </a:t>
                </a:r>
                <a:r>
                  <a:rPr lang="en-US" dirty="0" err="1" smtClean="0">
                    <a:sym typeface="Symbol" panose="05050102010706020507" pitchFamily="18" charset="2"/>
                  </a:rPr>
                  <a:t>Oide</a:t>
                </a:r>
                <a:r>
                  <a:rPr lang="en-US" dirty="0" smtClean="0">
                    <a:sym typeface="Symbol" panose="05050102010706020507" pitchFamily="18" charset="2"/>
                  </a:rPr>
                  <a:t> and A. Bogomyagkov.</a:t>
                </a:r>
              </a:p>
              <a:p>
                <a:pPr marL="514350" indent="-514350">
                  <a:buFont typeface="+mj-lt"/>
                  <a:buAutoNum type="arabicPeriod"/>
                </a:pPr>
                <a:r>
                  <a:rPr lang="en-US" dirty="0" smtClean="0"/>
                  <a:t>Another solution is to have head-on for 175 GeV by S. </a:t>
                </a:r>
                <a:r>
                  <a:rPr lang="en-US" dirty="0" err="1" smtClean="0"/>
                  <a:t>Sinyatkin</a:t>
                </a:r>
                <a:r>
                  <a:rPr lang="en-US" dirty="0"/>
                  <a:t> </a:t>
                </a:r>
                <a:r>
                  <a:rPr lang="en-US" dirty="0" smtClean="0"/>
                  <a:t>and crab waist for lower energies (rejected).</a:t>
                </a:r>
              </a:p>
              <a:p>
                <a:pPr marL="514350" indent="-514350">
                  <a:buFont typeface="+mj-lt"/>
                  <a:buAutoNum type="arabicPeriod"/>
                </a:pPr>
                <a:r>
                  <a:rPr lang="en-US" dirty="0" smtClean="0"/>
                  <a:t>Geometry constraints hint about crossing angle optimization (30 </a:t>
                </a:r>
                <a:r>
                  <a:rPr lang="en-US" dirty="0" err="1" smtClean="0"/>
                  <a:t>mrad</a:t>
                </a:r>
                <a:r>
                  <a:rPr lang="en-US" dirty="0" smtClean="0"/>
                  <a:t> or 26 </a:t>
                </a:r>
                <a:r>
                  <a:rPr lang="en-US" dirty="0" err="1" smtClean="0"/>
                  <a:t>mrad</a:t>
                </a:r>
                <a:r>
                  <a:rPr lang="en-US" dirty="0" smtClean="0"/>
                  <a:t>).</a:t>
                </a:r>
              </a:p>
              <a:p>
                <a:pPr marL="514350" indent="-514350">
                  <a:buFont typeface="+mj-lt"/>
                  <a:buAutoNum type="arabicPeriod"/>
                </a:pPr>
                <a:r>
                  <a:rPr lang="en-US" dirty="0" smtClean="0"/>
                  <a:t>Small vertical emittance at 45 GeV demands local solenoid compensation.</a:t>
                </a:r>
              </a:p>
              <a:p>
                <a:pPr marL="514350" indent="-514350">
                  <a:buFont typeface="+mj-lt"/>
                  <a:buAutoNum type="arabicPeriod"/>
                </a:pPr>
                <a:r>
                  <a:rPr lang="en-US" dirty="0" smtClean="0"/>
                  <a:t>Local chromaticity correction sections (CCS) to provide energy acceptance.</a:t>
                </a:r>
              </a:p>
              <a:p>
                <a:pPr marL="514350" indent="-514350">
                  <a:buFont typeface="+mj-lt"/>
                  <a:buAutoNum type="arabicPeriod"/>
                </a:pPr>
                <a:endParaRPr lang="ru-RU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1302" t="-1882" r="-1085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13.04.2016</a:t>
            </a: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IR solutions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00AE3F-1139-4D37-AE1F-2C4EA19DE37B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4048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4000" y="804330"/>
            <a:ext cx="7416000" cy="5549388"/>
          </a:xfrm>
          <a:prstGeom prst="rect">
            <a:avLst/>
          </a:prstGeom>
          <a:ln>
            <a:solidFill>
              <a:schemeClr val="accent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reason for chromaticity sections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13.04.2016</a:t>
            </a: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IR solutions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00AE3F-1139-4D37-AE1F-2C4EA19DE37B}" type="slidenum">
              <a:rPr lang="ru-RU" smtClean="0"/>
              <a:t>5</a:t>
            </a:fld>
            <a:endParaRPr lang="ru-RU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5764004" y="1641985"/>
                <a:ext cx="3179268" cy="1323439"/>
              </a:xfrm>
              <a:prstGeom prst="rect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wrap="none" rtlCol="0">
                <a:spAutoFit/>
              </a:bodyPr>
              <a:lstStyle/>
              <a:p>
                <a:r>
                  <a:rPr lang="en-US" sz="4000" dirty="0" smtClean="0">
                    <a:solidFill>
                      <a:srgbClr val="0070C0"/>
                    </a:solidFill>
                    <a:latin typeface="Cambria Math" panose="02040503050406030204" pitchFamily="18" charset="0"/>
                  </a:rPr>
                  <a:t>LEP like IR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ru-RU" sz="400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ru-RU" sz="400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ru-RU" sz="400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𝛿</m:t>
                          </m:r>
                        </m:sub>
                      </m:sSub>
                      <m:r>
                        <a:rPr lang="en-US" sz="4000" b="0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=0.15%</m:t>
                      </m:r>
                    </m:oMath>
                  </m:oMathPara>
                </a14:m>
                <a:endParaRPr lang="ru-RU" sz="4000" dirty="0">
                  <a:solidFill>
                    <a:srgbClr val="0070C0"/>
                  </a:solidFill>
                </a:endParaRPr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4004" y="1641985"/>
                <a:ext cx="3179268" cy="1323439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034132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IR1: asymmetric by KO, 30 </a:t>
            </a:r>
            <a:r>
              <a:rPr lang="en-US" dirty="0" err="1" smtClean="0"/>
              <a:t>mrad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13.04.2016</a:t>
            </a: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IR solutions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00AE3F-1139-4D37-AE1F-2C4EA19DE37B}" type="slidenum">
              <a:rPr lang="ru-RU" smtClean="0"/>
              <a:t>6</a:t>
            </a:fld>
            <a:endParaRPr lang="ru-RU"/>
          </a:p>
        </p:txBody>
      </p:sp>
      <p:pic>
        <p:nvPicPr>
          <p:cNvPr id="49" name="pasted-image.png"/>
          <p:cNvPicPr>
            <a:picLocks noChangeAspect="1"/>
          </p:cNvPicPr>
          <p:nvPr/>
        </p:nvPicPr>
        <p:blipFill>
          <a:blip r:embed="rId2">
            <a:extLst/>
          </a:blip>
          <a:srcRect l="10906" t="14911" r="7419" b="4727"/>
          <a:stretch>
            <a:fillRect/>
          </a:stretch>
        </p:blipFill>
        <p:spPr>
          <a:xfrm>
            <a:off x="1056978" y="815712"/>
            <a:ext cx="7030044" cy="5652000"/>
          </a:xfrm>
          <a:prstGeom prst="rect">
            <a:avLst/>
          </a:prstGeom>
          <a:ln w="12700">
            <a:miter lim="400000"/>
          </a:ln>
        </p:spPr>
      </p:pic>
      <p:sp>
        <p:nvSpPr>
          <p:cNvPr id="50" name="Shape 410"/>
          <p:cNvSpPr/>
          <p:nvPr/>
        </p:nvSpPr>
        <p:spPr>
          <a:xfrm>
            <a:off x="5681220" y="3153570"/>
            <a:ext cx="374825" cy="4953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700">
                <a:solidFill>
                  <a:srgbClr val="000000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r>
              <a:rPr dirty="0"/>
              <a:t>IP</a:t>
            </a:r>
          </a:p>
        </p:txBody>
      </p:sp>
      <p:sp>
        <p:nvSpPr>
          <p:cNvPr id="51" name="Shape 411"/>
          <p:cNvSpPr/>
          <p:nvPr/>
        </p:nvSpPr>
        <p:spPr>
          <a:xfrm>
            <a:off x="1056978" y="5792291"/>
            <a:ext cx="7030044" cy="456535"/>
          </a:xfrm>
          <a:prstGeom prst="rect">
            <a:avLst/>
          </a:prstGeom>
          <a:solidFill>
            <a:srgbClr val="FBF2D3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50800" tIns="50800" rIns="50800" bIns="50800" anchor="ctr">
            <a:spAutoFit/>
          </a:bodyPr>
          <a:lstStyle/>
          <a:p>
            <a:pPr>
              <a:defRPr sz="2300">
                <a:solidFill>
                  <a:srgbClr val="FF2700"/>
                </a:solidFill>
                <a:latin typeface="Gill Sans"/>
                <a:ea typeface="Gill Sans"/>
                <a:cs typeface="Gill Sans"/>
                <a:sym typeface="Gill Sans"/>
              </a:defRPr>
            </a:pPr>
            <a:r>
              <a:rPr dirty="0"/>
              <a:t> </a:t>
            </a:r>
            <a:r>
              <a:rPr lang="en-US" dirty="0" err="1" smtClean="0"/>
              <a:t>uc</a:t>
            </a:r>
            <a:r>
              <a:rPr lang="en-US" dirty="0" smtClean="0"/>
              <a:t>(</a:t>
            </a:r>
            <a:r>
              <a:rPr lang="en-US" dirty="0" err="1" smtClean="0"/>
              <a:t>keV</a:t>
            </a:r>
            <a:r>
              <a:rPr lang="en-US" dirty="0" smtClean="0"/>
              <a:t>):                                 </a:t>
            </a:r>
            <a:r>
              <a:rPr dirty="0" smtClean="0"/>
              <a:t>100 100</a:t>
            </a:r>
            <a:r>
              <a:rPr lang="en-US" dirty="0" smtClean="0"/>
              <a:t>  742</a:t>
            </a:r>
            <a:endParaRPr dirty="0"/>
          </a:p>
        </p:txBody>
      </p:sp>
      <p:sp>
        <p:nvSpPr>
          <p:cNvPr id="60" name="Shape 420"/>
          <p:cNvSpPr/>
          <p:nvPr/>
        </p:nvSpPr>
        <p:spPr>
          <a:xfrm>
            <a:off x="3111622" y="1247216"/>
            <a:ext cx="1197444" cy="56425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500"/>
            </a:lvl1pPr>
          </a:lstStyle>
          <a:p>
            <a:r>
              <a:rPr dirty="0"/>
              <a:t>Local CCS + </a:t>
            </a:r>
            <a:endParaRPr lang="en-US" dirty="0" smtClean="0"/>
          </a:p>
          <a:p>
            <a:r>
              <a:rPr dirty="0" smtClean="0"/>
              <a:t>Crab </a:t>
            </a:r>
            <a:r>
              <a:rPr dirty="0"/>
              <a:t>Waist (*)</a:t>
            </a:r>
          </a:p>
        </p:txBody>
      </p:sp>
      <p:sp>
        <p:nvSpPr>
          <p:cNvPr id="61" name="Shape 421"/>
          <p:cNvSpPr/>
          <p:nvPr/>
        </p:nvSpPr>
        <p:spPr>
          <a:xfrm>
            <a:off x="6115050" y="1338441"/>
            <a:ext cx="1390413" cy="584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sz="1500"/>
            </a:lvl1pPr>
          </a:lstStyle>
          <a:p>
            <a:r>
              <a:rPr dirty="0"/>
              <a:t>Local CCS </a:t>
            </a:r>
            <a:r>
              <a:rPr dirty="0" smtClean="0"/>
              <a:t>+</a:t>
            </a:r>
            <a:endParaRPr lang="en-US" dirty="0" smtClean="0"/>
          </a:p>
          <a:p>
            <a:r>
              <a:rPr dirty="0" smtClean="0"/>
              <a:t> </a:t>
            </a:r>
            <a:r>
              <a:rPr dirty="0"/>
              <a:t>Crab Waist</a:t>
            </a:r>
          </a:p>
        </p:txBody>
      </p:sp>
    </p:spTree>
    <p:extLst>
      <p:ext uri="{BB962C8B-B14F-4D97-AF65-F5344CB8AC3E}">
        <p14:creationId xmlns:p14="http://schemas.microsoft.com/office/powerpoint/2010/main" val="957249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IR2: asymmetric AB, 26 </a:t>
            </a:r>
            <a:r>
              <a:rPr lang="en-US" dirty="0" err="1" smtClean="0"/>
              <a:t>mrad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13.04.2016</a:t>
            </a: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IR solutions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00AE3F-1139-4D37-AE1F-2C4EA19DE37B}" type="slidenum">
              <a:rPr lang="ru-RU" smtClean="0"/>
              <a:t>7</a:t>
            </a:fld>
            <a:endParaRPr lang="ru-RU"/>
          </a:p>
        </p:txBody>
      </p:sp>
      <p:grpSp>
        <p:nvGrpSpPr>
          <p:cNvPr id="26" name="Группа 25"/>
          <p:cNvGrpSpPr/>
          <p:nvPr/>
        </p:nvGrpSpPr>
        <p:grpSpPr>
          <a:xfrm>
            <a:off x="1166154" y="824781"/>
            <a:ext cx="6811693" cy="5768449"/>
            <a:chOff x="1306878" y="836579"/>
            <a:chExt cx="6811693" cy="5768449"/>
          </a:xfrm>
        </p:grpSpPr>
        <p:pic>
          <p:nvPicPr>
            <p:cNvPr id="28" name="Picture 3853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306878" y="836579"/>
              <a:ext cx="6530245" cy="5652000"/>
            </a:xfrm>
            <a:prstGeom prst="rect">
              <a:avLst/>
            </a:prstGeom>
          </p:spPr>
        </p:pic>
        <p:sp>
          <p:nvSpPr>
            <p:cNvPr id="25" name="TextBox 24"/>
            <p:cNvSpPr txBox="1"/>
            <p:nvPr/>
          </p:nvSpPr>
          <p:spPr>
            <a:xfrm rot="16200000">
              <a:off x="7504941" y="2107406"/>
              <a:ext cx="85792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i="1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Dx</a:t>
              </a:r>
              <a:r>
                <a:rPr lang="en-US" i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(m)</a:t>
              </a:r>
              <a:endParaRPr lang="ru-RU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6291943" y="6235696"/>
              <a:ext cx="75533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i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s (km)</a:t>
              </a:r>
              <a:endParaRPr lang="ru-RU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10" name="Shape 410"/>
          <p:cNvSpPr/>
          <p:nvPr/>
        </p:nvSpPr>
        <p:spPr>
          <a:xfrm>
            <a:off x="4638233" y="6109727"/>
            <a:ext cx="374825" cy="4953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700">
                <a:solidFill>
                  <a:srgbClr val="000000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r>
              <a:rPr dirty="0"/>
              <a:t>IP</a:t>
            </a:r>
          </a:p>
        </p:txBody>
      </p:sp>
    </p:spTree>
    <p:extLst>
      <p:ext uri="{BB962C8B-B14F-4D97-AF65-F5344CB8AC3E}">
        <p14:creationId xmlns:p14="http://schemas.microsoft.com/office/powerpoint/2010/main" val="387940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Dynamic aperture: </a:t>
            </a:r>
            <a:r>
              <a:rPr lang="en-US" dirty="0"/>
              <a:t>AB, 26 </a:t>
            </a:r>
            <a:r>
              <a:rPr lang="en-US" dirty="0" err="1"/>
              <a:t>mrad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13.04.2016</a:t>
            </a: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IR solutions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00AE3F-1139-4D37-AE1F-2C4EA19DE37B}" type="slidenum">
              <a:rPr lang="ru-RU" smtClean="0"/>
              <a:t>8</a:t>
            </a:fld>
            <a:endParaRPr lang="ru-RU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294300" y="1341416"/>
                <a:ext cx="8555400" cy="914400"/>
              </a:xfrm>
              <a:prstGeom prst="rect">
                <a:avLst/>
              </a:prstGeom>
            </p:spPr>
            <p:txBody>
              <a:bodyPr vert="horz" wrap="none" lIns="91440" tIns="45720" rIns="91440" bIns="45720" rtlCol="0" anchor="ctr">
                <a:normAutofit lnSpcReduction="10000"/>
              </a:bodyPr>
              <a:lstStyle/>
              <a:p>
                <a:pPr algn="l"/>
                <a:r>
                  <a:rPr lang="en-US" sz="2800" dirty="0" smtClean="0">
                    <a:latin typeface="+mn-lt"/>
                  </a:rPr>
                  <a:t>50 Turns without damping, CRAB is OFF, RF is ON.</a:t>
                </a:r>
              </a:p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ru-RU" sz="28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ru-RU" sz="28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𝜀</m:t>
                          </m:r>
                        </m:e>
                        <m:sub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sub>
                      </m:sSub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=1.4 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𝑛𝑚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, </m:t>
                      </m:r>
                      <m:sSub>
                        <m:sSubPr>
                          <m:ctrlPr>
                            <a:rPr lang="en-US" sz="2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𝜈</m:t>
                          </m:r>
                        </m:e>
                        <m:sub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𝑠</m:t>
                          </m:r>
                        </m:sub>
                      </m:sSub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=0.0807, </m:t>
                      </m:r>
                      <m:sSub>
                        <m:sSubPr>
                          <m:ctrlPr>
                            <a:rPr lang="en-US" sz="2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𝑈</m:t>
                          </m:r>
                        </m:e>
                        <m:sub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𝑅𝐹</m:t>
                          </m:r>
                        </m:sub>
                      </m:sSub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=11 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𝐺𝑉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, </m:t>
                      </m:r>
                      <m:sSub>
                        <m:sSubPr>
                          <m:ctrlPr>
                            <a:rPr lang="en-US" sz="2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𝜏</m:t>
                          </m:r>
                        </m:e>
                        <m:sub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sub>
                      </m:sSub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=44 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𝑡𝑢𝑟𝑛𝑠</m:t>
                      </m:r>
                    </m:oMath>
                  </m:oMathPara>
                </a14:m>
                <a:endParaRPr lang="ru-RU" sz="2800" dirty="0" smtClean="0">
                  <a:latin typeface="+mn-lt"/>
                </a:endParaRPr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4300" y="1341416"/>
                <a:ext cx="8555400" cy="914400"/>
              </a:xfrm>
              <a:prstGeom prst="rect">
                <a:avLst/>
              </a:prstGeom>
              <a:blipFill rotWithShape="0">
                <a:blip r:embed="rId2"/>
                <a:stretch>
                  <a:fillRect l="-1425" t="-1000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Изображение 1" descr="Main:Users:piminov:x-files:fccee:runs:17-9:2.p2:07.out:M08T4E175Chroms.eps"/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421" y="2425588"/>
            <a:ext cx="4320000" cy="3276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Изображение 7" descr="Main:Users:piminov:x-files:fccee:runs:17-9:2.p2:07.out:M08T4E175RFArea6X.png"/>
          <p:cNvPicPr>
            <a:picLocks noGrp="1" noChangeAspect="1"/>
          </p:cNvPicPr>
          <p:nvPr>
            <p:ph idx="1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6284" y="2397522"/>
            <a:ext cx="4860000" cy="330101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52431584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Synchrotron radiation towards IP</a:t>
            </a:r>
            <a:endParaRPr lang="ru-RU" dirty="0"/>
          </a:p>
        </p:txBody>
      </p:sp>
      <p:graphicFrame>
        <p:nvGraphicFramePr>
          <p:cNvPr id="7" name="Объект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72004417"/>
              </p:ext>
            </p:extLst>
          </p:nvPr>
        </p:nvGraphicFramePr>
        <p:xfrm>
          <a:off x="360363" y="1105255"/>
          <a:ext cx="8423276" cy="5181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05819"/>
                <a:gridCol w="2105819"/>
                <a:gridCol w="2105819"/>
                <a:gridCol w="2105819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Dipole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L, m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S(end), m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err="1" smtClean="0"/>
                        <a:t>Ec</a:t>
                      </a:r>
                      <a:r>
                        <a:rPr lang="en-US" sz="2800" dirty="0" smtClean="0"/>
                        <a:t>, </a:t>
                      </a:r>
                      <a:r>
                        <a:rPr lang="en-US" sz="2800" dirty="0" err="1" smtClean="0"/>
                        <a:t>keV</a:t>
                      </a:r>
                      <a:endParaRPr lang="ru-RU" sz="2800" dirty="0"/>
                    </a:p>
                  </a:txBody>
                  <a:tcPr/>
                </a:tc>
              </a:tr>
              <a:tr h="370840">
                <a:tc gridSpan="4"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IR1: asymmetric by KO, 30 </a:t>
                      </a:r>
                      <a:r>
                        <a:rPr lang="en-US" sz="2800" dirty="0" err="1" smtClean="0"/>
                        <a:t>mrad</a:t>
                      </a:r>
                      <a:r>
                        <a:rPr lang="en-US" sz="2800" dirty="0" smtClean="0"/>
                        <a:t> (v.58-32)</a:t>
                      </a:r>
                      <a:endParaRPr lang="ru-RU" sz="28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sz="28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sz="28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BWL.2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37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76.5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100</a:t>
                      </a:r>
                      <a:endParaRPr lang="ru-RU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BC1L.2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105.7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186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100</a:t>
                      </a:r>
                      <a:endParaRPr lang="ru-RU" sz="2800" dirty="0"/>
                    </a:p>
                  </a:txBody>
                  <a:tcPr/>
                </a:tc>
              </a:tr>
              <a:tr h="370840">
                <a:tc gridSpan="4"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IR2: asymmetric by AB, 26 </a:t>
                      </a:r>
                      <a:r>
                        <a:rPr lang="en-US" sz="2800" dirty="0" err="1" smtClean="0"/>
                        <a:t>mrad</a:t>
                      </a:r>
                      <a:r>
                        <a:rPr lang="en-US" sz="2800" dirty="0" smtClean="0"/>
                        <a:t> (v.9-5)</a:t>
                      </a:r>
                      <a:endParaRPr lang="ru-RU" sz="28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sz="28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sz="28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B0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59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67.5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100.8</a:t>
                      </a:r>
                      <a:endParaRPr lang="ru-RU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B1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59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127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100.8</a:t>
                      </a:r>
                      <a:endParaRPr lang="ru-RU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B2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59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195.2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201.5</a:t>
                      </a:r>
                      <a:endParaRPr lang="ru-RU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B3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30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226.4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310.5</a:t>
                      </a:r>
                      <a:endParaRPr lang="ru-RU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B4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45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287.2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494</a:t>
                      </a:r>
                      <a:endParaRPr lang="ru-RU" sz="28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13.04.2016</a:t>
            </a: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IR solutions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00AE3F-1139-4D37-AE1F-2C4EA19DE37B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1869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/>
      <a:bodyPr vert="horz" lIns="91440" tIns="45720" rIns="91440" bIns="45720" rtlCol="0" anchor="ctr">
        <a:normAutofit/>
      </a:bodyPr>
      <a:lstStyle>
        <a:defPPr algn="l">
          <a:defRPr sz="2800" dirty="0" smtClean="0">
            <a:latin typeface="+mn-lt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1198</TotalTime>
  <Words>760</Words>
  <Application>Microsoft Office PowerPoint</Application>
  <PresentationFormat>Экран (4:3)</PresentationFormat>
  <Paragraphs>259</Paragraphs>
  <Slides>23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31" baseType="lpstr">
      <vt:lpstr>Arial</vt:lpstr>
      <vt:lpstr>Calibri</vt:lpstr>
      <vt:lpstr>Calibri Light</vt:lpstr>
      <vt:lpstr>Cambria Math</vt:lpstr>
      <vt:lpstr>Gill Sans</vt:lpstr>
      <vt:lpstr>Symbol</vt:lpstr>
      <vt:lpstr>Times New Roman</vt:lpstr>
      <vt:lpstr>Тема Office</vt:lpstr>
      <vt:lpstr>Interaction Region optics solutions</vt:lpstr>
      <vt:lpstr>Luminosity vs beam energy  (theoretical estimations)</vt:lpstr>
      <vt:lpstr>Requirements</vt:lpstr>
      <vt:lpstr>Solutions</vt:lpstr>
      <vt:lpstr>The reason for chromaticity sections</vt:lpstr>
      <vt:lpstr>IR1: asymmetric by KO, 30 mrad</vt:lpstr>
      <vt:lpstr>IR2: asymmetric AB, 26 mrad</vt:lpstr>
      <vt:lpstr>Dynamic aperture: AB, 26 mrad</vt:lpstr>
      <vt:lpstr>Synchrotron radiation towards IP</vt:lpstr>
      <vt:lpstr>Layout: KO 30 mrad and AB 26 mrad</vt:lpstr>
      <vt:lpstr>Layout: AB 30 mrad and AB 26 mrad</vt:lpstr>
      <vt:lpstr>IP trajectories 1</vt:lpstr>
      <vt:lpstr>Solenoid compensation for IP1</vt:lpstr>
      <vt:lpstr>Emittance vs Lcomp: E=45 GeV, IP1 </vt:lpstr>
      <vt:lpstr>IP trajectories 2</vt:lpstr>
      <vt:lpstr>Solenoid compensation for IP2</vt:lpstr>
      <vt:lpstr>Emittance vs Lcomp: E=45 GeV, IP2 </vt:lpstr>
      <vt:lpstr>Head-on at 175 GeV (rejected)</vt:lpstr>
      <vt:lpstr>IR3: head on</vt:lpstr>
      <vt:lpstr>Comparison</vt:lpstr>
      <vt:lpstr>QD0 prototype 100 T/m</vt:lpstr>
      <vt:lpstr>QD0 design 200 T/m</vt:lpstr>
      <vt:lpstr>Conclusion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New Interaction Region designs</dc:title>
  <dc:creator>Anton Bogomyagkov</dc:creator>
  <cp:lastModifiedBy>Anton Bogomyagkov</cp:lastModifiedBy>
  <cp:revision>115</cp:revision>
  <dcterms:created xsi:type="dcterms:W3CDTF">2016-01-29T05:52:01Z</dcterms:created>
  <dcterms:modified xsi:type="dcterms:W3CDTF">2016-04-13T06:33:37Z</dcterms:modified>
</cp:coreProperties>
</file>