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.xml" ContentType="application/vnd.openxmlformats-officedocument.drawingml.chart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8" r:id="rId3"/>
    <p:sldId id="316" r:id="rId4"/>
    <p:sldId id="304" r:id="rId5"/>
    <p:sldId id="320" r:id="rId6"/>
    <p:sldId id="343" r:id="rId7"/>
    <p:sldId id="323" r:id="rId8"/>
    <p:sldId id="321" r:id="rId9"/>
    <p:sldId id="322" r:id="rId10"/>
    <p:sldId id="341" r:id="rId11"/>
    <p:sldId id="336" r:id="rId12"/>
    <p:sldId id="327" r:id="rId13"/>
    <p:sldId id="338" r:id="rId14"/>
    <p:sldId id="326" r:id="rId15"/>
    <p:sldId id="325" r:id="rId16"/>
    <p:sldId id="342" r:id="rId17"/>
    <p:sldId id="337" r:id="rId18"/>
    <p:sldId id="328" r:id="rId19"/>
    <p:sldId id="329" r:id="rId20"/>
    <p:sldId id="331" r:id="rId21"/>
    <p:sldId id="332" r:id="rId22"/>
    <p:sldId id="333" r:id="rId23"/>
    <p:sldId id="334" r:id="rId24"/>
    <p:sldId id="335" r:id="rId25"/>
    <p:sldId id="340" r:id="rId26"/>
    <p:sldId id="339" r:id="rId27"/>
    <p:sldId id="346" r:id="rId28"/>
    <p:sldId id="344" r:id="rId29"/>
    <p:sldId id="345" r:id="rId30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DEFF"/>
    <a:srgbClr val="CC3300"/>
    <a:srgbClr val="FF0000"/>
    <a:srgbClr val="FF9900"/>
    <a:srgbClr val="00B050"/>
    <a:srgbClr val="99CCF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24" autoAdjust="0"/>
    <p:restoredTop sz="86376" autoAdjust="0"/>
  </p:normalViewPr>
  <p:slideViewPr>
    <p:cSldViewPr snapToGrid="0" snapToObjects="1">
      <p:cViewPr>
        <p:scale>
          <a:sx n="87" d="100"/>
          <a:sy n="87" d="100"/>
        </p:scale>
        <p:origin x="-2320" y="-55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00" dirty="0"/>
              <a:t>Speed </a:t>
            </a:r>
            <a:r>
              <a:rPr lang="en-US" sz="1400" dirty="0" smtClean="0"/>
              <a:t>vs. </a:t>
            </a:r>
            <a:r>
              <a:rPr lang="en-US" sz="1400" dirty="0"/>
              <a:t>occupant </a:t>
            </a:r>
            <a:r>
              <a:rPr lang="en-US" sz="1400" dirty="0" smtClean="0"/>
              <a:t>density</a:t>
            </a:r>
          </a:p>
          <a:p>
            <a:pPr>
              <a:defRPr/>
            </a:pPr>
            <a:r>
              <a:rPr lang="en-US" sz="1400" dirty="0" smtClean="0"/>
              <a:t>(BS PD 7974-6:2004)</a:t>
            </a:r>
            <a:endParaRPr lang="en-US" sz="1400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Sheet1!$F$1</c:f>
              <c:strCache>
                <c:ptCount val="1"/>
                <c:pt idx="0">
                  <c:v>Speed [m/s]</c:v>
                </c:pt>
              </c:strCache>
            </c:strRef>
          </c:tx>
          <c:marker>
            <c:symbol val="none"/>
          </c:marker>
          <c:xVal>
            <c:numRef>
              <c:f>Sheet1!$E$2:$E$9</c:f>
              <c:numCache>
                <c:formatCode>General</c:formatCode>
                <c:ptCount val="8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3.7</c:v>
                </c:pt>
                <c:pt idx="5">
                  <c:v>3.8</c:v>
                </c:pt>
                <c:pt idx="6">
                  <c:v>4.0</c:v>
                </c:pt>
                <c:pt idx="7">
                  <c:v>5.0</c:v>
                </c:pt>
              </c:numCache>
            </c:numRef>
          </c:xVal>
          <c:yVal>
            <c:numRef>
              <c:f>Sheet1!$F$2:$F$9</c:f>
              <c:numCache>
                <c:formatCode>General</c:formatCode>
                <c:ptCount val="8"/>
                <c:pt idx="0">
                  <c:v>1.4</c:v>
                </c:pt>
                <c:pt idx="1">
                  <c:v>1.0276</c:v>
                </c:pt>
                <c:pt idx="2">
                  <c:v>0.6552</c:v>
                </c:pt>
                <c:pt idx="3">
                  <c:v>0.2828</c:v>
                </c:pt>
                <c:pt idx="4">
                  <c:v>0.0221199999999999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3630984"/>
        <c:axId val="2065063768"/>
      </c:scatterChart>
      <c:valAx>
        <c:axId val="-2143630984"/>
        <c:scaling>
          <c:orientation val="minMax"/>
          <c:max val="5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Occupant density [persons/m2]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65063768"/>
        <c:crosses val="autoZero"/>
        <c:crossBetween val="midCat"/>
      </c:valAx>
      <c:valAx>
        <c:axId val="20650637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Speed [m/s]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43630984"/>
        <c:crosses val="autoZero"/>
        <c:crossBetween val="midCat"/>
      </c:valAx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4F0A6-522C-804F-8008-BCEE8F411697}" type="datetimeFigureOut">
              <a:rPr lang="en-US" smtClean="0"/>
              <a:t>4/13/16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18074-6CCC-7040-85AE-7761FAC22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2188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B294E-766A-4F66-902F-F2B9AAAB6F6C}" type="datetimeFigureOut">
              <a:rPr lang="en-GB" smtClean="0"/>
              <a:t>4/13/16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9988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84835"/>
            <a:ext cx="544957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1BC5C-73E2-4541-ABE9-03A9EBE24C6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8322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69367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A minimum walking speed of 0.95 m/s has been assumed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endParaRPr lang="en-US" sz="1200" dirty="0" smtClean="0"/>
              </a:p>
              <a:p>
                <a:pPr marL="0" marR="0" indent="0" algn="just" defTabSz="914400" rtl="0" eaLnBrk="1" fontAlgn="auto" latinLnBrk="0" hangingPunct="1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/>
                  <a:t>In the single tunnel option, the tunnel cross-section area is higher so the toxic species are more diluted than in the double tunnel one. This results in a higher maximum distance </a:t>
                </a:r>
                <a:r>
                  <a:rPr lang="en-US" sz="1200" i="1" dirty="0" smtClean="0"/>
                  <a:t>d</a:t>
                </a:r>
                <a:r>
                  <a:rPr lang="en-US" sz="1200" dirty="0" smtClean="0"/>
                  <a:t> for the single tunnel option.</a:t>
                </a:r>
              </a:p>
              <a:p>
                <a:pPr marL="171450" indent="-17145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Char char="-"/>
                </a:pPr>
                <a:r>
                  <a:rPr lang="en-GB" dirty="0" smtClean="0"/>
                  <a:t>Simplified models</a:t>
                </a:r>
                <a:r>
                  <a:rPr lang="en-GB" baseline="0" dirty="0" smtClean="0"/>
                  <a:t>: 1</a:t>
                </a:r>
                <a:r>
                  <a:rPr lang="en-GB" baseline="30000" dirty="0" smtClean="0"/>
                  <a:t>st</a:t>
                </a:r>
                <a:r>
                  <a:rPr lang="en-GB" baseline="0" dirty="0" smtClean="0"/>
                  <a:t> rough estimate to have an order of magnitude. If you want to lower the V below ventilation speed than  other variables shall be considered (like visibility, fatigue, panic, operational constrains)</a:t>
                </a:r>
              </a:p>
              <a:p>
                <a:pPr marL="171450" indent="-17145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Char char="-"/>
                </a:pPr>
                <a:r>
                  <a:rPr lang="en-GB" baseline="0" dirty="0" smtClean="0"/>
                  <a:t>Scenario in the worst case scenario</a:t>
                </a:r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endParaRPr lang="en-GB" dirty="0" smtClean="0"/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r>
                  <a:rPr lang="en-GB" dirty="0" smtClean="0"/>
                  <a:t>Lognormal comes from</a:t>
                </a:r>
                <a:r>
                  <a:rPr lang="en-GB" baseline="0" dirty="0" smtClean="0"/>
                  <a:t> experiments made. Social science explanation (follow the leader approach). Gauss distribution is not suitable</a:t>
                </a:r>
                <a:r>
                  <a:rPr lang="is-IS" baseline="0" dirty="0" smtClean="0"/>
                  <a:t>…</a:t>
                </a:r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r>
                  <a:rPr lang="is-IS" baseline="0" dirty="0" smtClean="0"/>
                  <a:t>Walking speed follows linear distribuition (0.5 to 1 m/s)</a:t>
                </a:r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endParaRPr lang="is-IS" baseline="0" dirty="0" smtClean="0"/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r>
                  <a:rPr lang="en-US" baseline="0" dirty="0" smtClean="0"/>
                  <a:t>V</a:t>
                </a:r>
                <a:r>
                  <a:rPr lang="is-IS" baseline="0" dirty="0" smtClean="0"/>
                  <a:t>isibility as a function of the walking speed – corralation between the max distance one can see and the decreasing walking speed </a:t>
                </a:r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At t = 0 a fire starting next to an escape door;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Smoke propagates with the (longitudinal) ventilation speed  v = 1.5 m/s;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Polyethylene fire grows following an </a:t>
                </a:r>
                <a:r>
                  <a:rPr lang="en-US" sz="120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𝛼</a:t>
                </a:r>
                <a:r>
                  <a:rPr lang="fr-CH" sz="1200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𝑡</a:t>
                </a:r>
                <a:r>
                  <a:rPr lang="en-US" sz="1200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^</a:t>
                </a:r>
                <a:r>
                  <a:rPr lang="fr-CH" sz="1200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1200" dirty="0" smtClean="0"/>
                  <a:t> curve (medium) up to 5 MW;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A minimum walking speed of 0.95 m/s has been </a:t>
                </a:r>
                <a:r>
                  <a:rPr lang="en-US" sz="1200" dirty="0" smtClean="0"/>
                  <a:t>assumed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endParaRPr lang="en-US" sz="1200" dirty="0" smtClean="0"/>
              </a:p>
              <a:p>
                <a:pPr marL="0" marR="0" indent="0" algn="just" defTabSz="914400" rtl="0" eaLnBrk="1" fontAlgn="auto" latinLnBrk="0" hangingPunct="1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/>
                  <a:t>In the single tunnel option, the tunnel cross-section area is higher so the toxic species are more diluted than in the double tunnel one. This results in a higher maximum distance </a:t>
                </a:r>
                <a:r>
                  <a:rPr lang="en-US" sz="1200" i="1" dirty="0" smtClean="0"/>
                  <a:t>d</a:t>
                </a:r>
                <a:r>
                  <a:rPr lang="en-US" sz="1200" dirty="0" smtClean="0"/>
                  <a:t> for the single tunnel option.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1BC5C-73E2-4541-ABE9-03A9EBE24C6B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6121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Red volume in the</a:t>
            </a:r>
            <a:r>
              <a:rPr lang="en-US" baseline="0" dirty="0" smtClean="0"/>
              <a:t> picture denotes a layer of 2.5 </a:t>
            </a:r>
            <a:r>
              <a:rPr lang="en-US" baseline="0" dirty="0" err="1" smtClean="0"/>
              <a:t>metres</a:t>
            </a:r>
            <a:r>
              <a:rPr lang="en-US" baseline="0" dirty="0" smtClean="0"/>
              <a:t>, that shall be kept below 40 </a:t>
            </a:r>
            <a:r>
              <a:rPr lang="en-US" baseline="0" dirty="0" err="1" smtClean="0"/>
              <a:t>degreee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Celsiusin</a:t>
            </a:r>
            <a:r>
              <a:rPr lang="en-US" baseline="0" dirty="0" smtClean="0"/>
              <a:t> order to ensure proper evacuation.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Objective: to </a:t>
            </a:r>
            <a:r>
              <a:rPr lang="en-US" baseline="0" dirty="0" err="1" smtClean="0"/>
              <a:t>optimise</a:t>
            </a:r>
            <a:r>
              <a:rPr lang="en-US" baseline="0" dirty="0" smtClean="0"/>
              <a:t> the smoke extraction system (preliminary design) not to oversize it.</a:t>
            </a:r>
          </a:p>
          <a:p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steady 4 MW heat release rate.</a:t>
            </a: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red box in the video shows a height level of 2 m,</a:t>
            </a: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simulation is still running but up to now I don't see any interference with the 1 km approach based on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FED models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453050-9F9F-FF45-A15C-0A48E5B410F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089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7466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768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X</a:t>
            </a:r>
            <a:r>
              <a:rPr lang="en-GB" baseline="0" dirty="0" smtClean="0"/>
              <a:t> and x meters will need to have a resting area. Studies will say the x value due to the tiredness </a:t>
            </a:r>
          </a:p>
          <a:p>
            <a:endParaRPr lang="en-GB" baseline="0" dirty="0" smtClean="0"/>
          </a:p>
          <a:p>
            <a:r>
              <a:rPr lang="en-GB" sz="1200" dirty="0" smtClean="0">
                <a:solidFill>
                  <a:srgbClr val="0055A0"/>
                </a:solidFill>
              </a:rPr>
              <a:t>–</a:t>
            </a:r>
            <a:r>
              <a:rPr lang="en-GB" sz="1200" dirty="0" smtClean="0">
                <a:solidFill>
                  <a:srgbClr val="FF0000"/>
                </a:solidFill>
              </a:rPr>
              <a:t> pressurization requirements to be discussed </a:t>
            </a:r>
          </a:p>
          <a:p>
            <a:pPr marL="171450" indent="-171450">
              <a:buFontTx/>
              <a:buChar char="-"/>
            </a:pPr>
            <a:r>
              <a:rPr lang="en-GB" sz="1200" dirty="0" smtClean="0">
                <a:solidFill>
                  <a:srgbClr val="FF0000"/>
                </a:solidFill>
              </a:rPr>
              <a:t>Capacity</a:t>
            </a:r>
            <a:r>
              <a:rPr lang="en-GB" sz="1200" baseline="0" dirty="0" smtClean="0">
                <a:solidFill>
                  <a:srgbClr val="FF0000"/>
                </a:solidFill>
              </a:rPr>
              <a:t> of the lifts to be discussed. (more than 20)</a:t>
            </a:r>
          </a:p>
          <a:p>
            <a:pPr marL="171450" indent="-171450">
              <a:buFontTx/>
              <a:buChar char="-"/>
            </a:pPr>
            <a:endParaRPr lang="en-GB" sz="1200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7466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X</a:t>
            </a:r>
            <a:r>
              <a:rPr lang="en-GB" baseline="0" dirty="0" smtClean="0"/>
              <a:t> and x meters will need to have a resting area. Studies will say the x value due to the tiredness </a:t>
            </a:r>
          </a:p>
          <a:p>
            <a:endParaRPr lang="en-GB" baseline="0" dirty="0" smtClean="0"/>
          </a:p>
          <a:p>
            <a:r>
              <a:rPr lang="en-GB" sz="1200" dirty="0" smtClean="0">
                <a:solidFill>
                  <a:srgbClr val="0055A0"/>
                </a:solidFill>
              </a:rPr>
              <a:t>–</a:t>
            </a:r>
            <a:r>
              <a:rPr lang="en-GB" sz="1200" dirty="0" smtClean="0">
                <a:solidFill>
                  <a:srgbClr val="FF0000"/>
                </a:solidFill>
              </a:rPr>
              <a:t> pressurization requirements to be discussed </a:t>
            </a:r>
          </a:p>
          <a:p>
            <a:pPr marL="171450" indent="-171450">
              <a:buFontTx/>
              <a:buChar char="-"/>
            </a:pPr>
            <a:r>
              <a:rPr lang="en-GB" sz="1200" dirty="0" smtClean="0">
                <a:solidFill>
                  <a:srgbClr val="FF0000"/>
                </a:solidFill>
              </a:rPr>
              <a:t>Capacity</a:t>
            </a:r>
            <a:r>
              <a:rPr lang="en-GB" sz="1200" baseline="0" dirty="0" smtClean="0">
                <a:solidFill>
                  <a:srgbClr val="FF0000"/>
                </a:solidFill>
              </a:rPr>
              <a:t> of the lifts to be discussed. (more than 20)</a:t>
            </a:r>
          </a:p>
          <a:p>
            <a:pPr marL="171450" indent="-171450">
              <a:buFontTx/>
              <a:buChar char="-"/>
            </a:pPr>
            <a:endParaRPr lang="en-GB" sz="1200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7466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Access</a:t>
            </a:r>
            <a:r>
              <a:rPr lang="en-GB" baseline="0" dirty="0" smtClean="0"/>
              <a:t> can be grated to the service cavern during the operation of the machine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3704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Scenarios</a:t>
            </a:r>
            <a:r>
              <a:rPr lang="en-GB" baseline="0" dirty="0" smtClean="0"/>
              <a:t> (RP, fire, ODH)</a:t>
            </a:r>
          </a:p>
          <a:p>
            <a:pPr marL="171450" indent="-171450">
              <a:buFontTx/>
              <a:buChar char="-"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1824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8995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 smtClean="0"/>
              <a:t>The hazards are of technical nature</a:t>
            </a:r>
            <a:r>
              <a:rPr lang="en-GB" sz="1800" baseline="0" dirty="0" smtClean="0"/>
              <a:t> – means not a big hazard to people exposure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91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3869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5951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Further</a:t>
            </a:r>
            <a:r>
              <a:rPr lang="en-GB" baseline="0" dirty="0" smtClean="0"/>
              <a:t> optimisation safe area</a:t>
            </a:r>
          </a:p>
          <a:p>
            <a:endParaRPr lang="en-GB" baseline="0" dirty="0" smtClean="0"/>
          </a:p>
          <a:p>
            <a:r>
              <a:rPr lang="en-GB" baseline="0" dirty="0" smtClean="0"/>
              <a:t>- </a:t>
            </a:r>
            <a:r>
              <a:rPr lang="en-US" sz="1200" dirty="0" smtClean="0"/>
              <a:t>tenability</a:t>
            </a:r>
            <a:r>
              <a:rPr lang="en-US" sz="1050" dirty="0" smtClean="0"/>
              <a:t> – how</a:t>
            </a:r>
            <a:r>
              <a:rPr lang="en-US" sz="1050" baseline="0" dirty="0" smtClean="0"/>
              <a:t> much the body can resist to the fire circumstances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3976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8391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64588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9DC497-F195-4412-B2CF-5F5500D69AB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506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A minimum walking speed of 0.95 m/s has been assumed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endParaRPr lang="en-US" sz="1200" dirty="0" smtClean="0"/>
              </a:p>
              <a:p>
                <a:pPr marL="0" marR="0" indent="0" algn="just" defTabSz="914400" rtl="0" eaLnBrk="1" fontAlgn="auto" latinLnBrk="0" hangingPunct="1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/>
                  <a:t>In the single tunnel option, the tunnel cross-section area is higher so the toxic species are more diluted than in the double tunnel one. This results in a higher maximum distance </a:t>
                </a:r>
                <a:r>
                  <a:rPr lang="en-US" sz="1200" i="1" dirty="0" smtClean="0"/>
                  <a:t>d</a:t>
                </a:r>
                <a:r>
                  <a:rPr lang="en-US" sz="1200" dirty="0" smtClean="0"/>
                  <a:t> for the single tunnel option.</a:t>
                </a:r>
              </a:p>
              <a:p>
                <a:pPr marL="171450" indent="-17145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Char char="-"/>
                </a:pPr>
                <a:r>
                  <a:rPr lang="en-GB" dirty="0" smtClean="0"/>
                  <a:t>Simplified models</a:t>
                </a:r>
                <a:r>
                  <a:rPr lang="en-GB" baseline="0" dirty="0" smtClean="0"/>
                  <a:t>: 1</a:t>
                </a:r>
                <a:r>
                  <a:rPr lang="en-GB" baseline="30000" dirty="0" smtClean="0"/>
                  <a:t>st</a:t>
                </a:r>
                <a:r>
                  <a:rPr lang="en-GB" baseline="0" dirty="0" smtClean="0"/>
                  <a:t> rough estimate to have an order of magnitude. If you want to lower the V below ventilation speed than  other variables shall be considered (like visibility, fatigue, panic, operational constrains)</a:t>
                </a:r>
              </a:p>
              <a:p>
                <a:pPr marL="171450" indent="-17145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Char char="-"/>
                </a:pPr>
                <a:r>
                  <a:rPr lang="en-GB" baseline="0" dirty="0" smtClean="0"/>
                  <a:t>Scenario in the worst case scenario</a:t>
                </a:r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endParaRPr lang="en-GB" dirty="0" smtClean="0"/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r>
                  <a:rPr lang="en-GB" dirty="0" smtClean="0"/>
                  <a:t>Lognormal comes from</a:t>
                </a:r>
                <a:r>
                  <a:rPr lang="en-GB" baseline="0" dirty="0" smtClean="0"/>
                  <a:t> experiments made. Social science explanation (follow the leader approach). Gauss distribution is not suitable</a:t>
                </a:r>
                <a:r>
                  <a:rPr lang="is-IS" baseline="0" dirty="0" smtClean="0"/>
                  <a:t>…</a:t>
                </a:r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r>
                  <a:rPr lang="is-IS" baseline="0" dirty="0" smtClean="0"/>
                  <a:t>Walking speed follows linear distribuition (0.5 to 1 m/s)</a:t>
                </a:r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endParaRPr lang="is-IS" baseline="0" dirty="0" smtClean="0"/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r>
                  <a:rPr lang="en-US" baseline="0" dirty="0" smtClean="0"/>
                  <a:t>V</a:t>
                </a:r>
                <a:r>
                  <a:rPr lang="is-IS" baseline="0" dirty="0" smtClean="0"/>
                  <a:t>isibility as a function of the walking speed – corralation between the max distance one can see and the decreasing walking speed </a:t>
                </a:r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At t = 0 a fire starting next to an escape door;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Smoke propagates with the (longitudinal) ventilation speed  v = 1.5 m/s;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Polyethylene fire grows following an </a:t>
                </a:r>
                <a:r>
                  <a:rPr lang="en-US" sz="120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𝛼</a:t>
                </a:r>
                <a:r>
                  <a:rPr lang="fr-CH" sz="1200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𝑡</a:t>
                </a:r>
                <a:r>
                  <a:rPr lang="en-US" sz="1200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^</a:t>
                </a:r>
                <a:r>
                  <a:rPr lang="fr-CH" sz="1200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1200" dirty="0" smtClean="0"/>
                  <a:t> curve (medium) up to 5 MW;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A minimum walking speed of 0.95 m/s has been </a:t>
                </a:r>
                <a:r>
                  <a:rPr lang="en-US" sz="1200" dirty="0" smtClean="0"/>
                  <a:t>assumed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endParaRPr lang="en-US" sz="1200" dirty="0" smtClean="0"/>
              </a:p>
              <a:p>
                <a:pPr marL="0" marR="0" indent="0" algn="just" defTabSz="914400" rtl="0" eaLnBrk="1" fontAlgn="auto" latinLnBrk="0" hangingPunct="1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/>
                  <a:t>In the single tunnel option, the tunnel cross-section area is higher so the toxic species are more diluted than in the double tunnel one. This results in a higher maximum distance </a:t>
                </a:r>
                <a:r>
                  <a:rPr lang="en-US" sz="1200" i="1" dirty="0" smtClean="0"/>
                  <a:t>d</a:t>
                </a:r>
                <a:r>
                  <a:rPr lang="en-US" sz="1200" dirty="0" smtClean="0"/>
                  <a:t> for the single tunnel option.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1BC5C-73E2-4541-ABE9-03A9EBE24C6B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6121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9DC497-F195-4412-B2CF-5F5500D69AB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506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9DC497-F195-4412-B2CF-5F5500D69AB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50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For </a:t>
            </a:r>
            <a:r>
              <a:rPr lang="en-GB" dirty="0" err="1" smtClean="0"/>
              <a:t>pdf</a:t>
            </a:r>
            <a:r>
              <a:rPr lang="en-GB" dirty="0" smtClean="0"/>
              <a:t> version</a:t>
            </a:r>
            <a:r>
              <a:rPr lang="en-GB" baseline="0" dirty="0" smtClean="0"/>
              <a:t> split this slide in 2 (change a bit the </a:t>
            </a:r>
            <a:r>
              <a:rPr lang="en-GB" baseline="0" dirty="0" err="1" smtClean="0"/>
              <a:t>colors</a:t>
            </a:r>
            <a:r>
              <a:rPr lang="en-GB" baseline="0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261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47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64588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Fire risk =</a:t>
            </a:r>
            <a:r>
              <a:rPr lang="en-GB" baseline="0" dirty="0" smtClean="0"/>
              <a:t> fire load and ignition sources (if some load is necessary, e.g. transport, limit the ignition sources)</a:t>
            </a:r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95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 smtClean="0"/>
              <a:t>Smoke</a:t>
            </a:r>
            <a:r>
              <a:rPr lang="en-US" sz="1200" baseline="0" dirty="0" smtClean="0"/>
              <a:t> front = 2 Variables (toxicity and visibility). This study only looks into toxicity smoke front.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sz="1200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 smtClean="0"/>
              <a:t>Picture below shows the location of two occupants and the qualitative concentration </a:t>
            </a:r>
            <a:r>
              <a:rPr lang="en-US" sz="1200" i="1" dirty="0" smtClean="0"/>
              <a:t>X</a:t>
            </a:r>
            <a:r>
              <a:rPr lang="en-US" sz="1200" dirty="0" smtClean="0"/>
              <a:t> of considered toxic species (CO and HCN) at three different time instants.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sz="1200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 smtClean="0"/>
              <a:t>1D standard arc – not RP ‘ hot’  areas</a:t>
            </a:r>
            <a:r>
              <a:rPr lang="en-US" sz="1200" baseline="0" dirty="0" smtClean="0"/>
              <a:t> like collimation</a:t>
            </a:r>
            <a:endParaRPr lang="en-US" sz="1200" dirty="0" smtClean="0"/>
          </a:p>
          <a:p>
            <a:pPr marL="171450" indent="-171450">
              <a:buFontTx/>
              <a:buChar char="-"/>
            </a:pPr>
            <a:endParaRPr lang="en-US" baseline="0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8B79B-D222-2E4B-AFE0-3F70A96C20B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960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A minimum walking speed of 0.95 m/s has been assumed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endParaRPr lang="en-US" sz="1200" dirty="0" smtClean="0"/>
              </a:p>
              <a:p>
                <a:pPr marL="0" marR="0" indent="0" algn="just" defTabSz="914400" rtl="0" eaLnBrk="1" fontAlgn="auto" latinLnBrk="0" hangingPunct="1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/>
                  <a:t>In the single tunnel option, the tunnel cross-section area is higher so the toxic species are more diluted than in the double tunnel one. This results in a higher maximum distance </a:t>
                </a:r>
                <a:r>
                  <a:rPr lang="en-US" sz="1200" i="1" dirty="0" smtClean="0"/>
                  <a:t>d</a:t>
                </a:r>
                <a:r>
                  <a:rPr lang="en-US" sz="1200" dirty="0" smtClean="0"/>
                  <a:t> for the single tunnel option.</a:t>
                </a:r>
              </a:p>
              <a:p>
                <a:pPr marL="171450" indent="-17145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Char char="-"/>
                </a:pPr>
                <a:r>
                  <a:rPr lang="en-GB" dirty="0" smtClean="0"/>
                  <a:t>Simplified models</a:t>
                </a:r>
                <a:r>
                  <a:rPr lang="en-GB" baseline="0" dirty="0" smtClean="0"/>
                  <a:t>: 1</a:t>
                </a:r>
                <a:r>
                  <a:rPr lang="en-GB" baseline="30000" dirty="0" smtClean="0"/>
                  <a:t>st</a:t>
                </a:r>
                <a:r>
                  <a:rPr lang="en-GB" baseline="0" dirty="0" smtClean="0"/>
                  <a:t> rough estimate to have an order of magnitude. If you want to lower the V below ventilation speed than  other variables shall be considered (like visibility, fatigue, panic, operational constrains)</a:t>
                </a:r>
              </a:p>
              <a:p>
                <a:pPr marL="171450" indent="-17145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Char char="-"/>
                </a:pPr>
                <a:r>
                  <a:rPr lang="en-GB" baseline="0" dirty="0" smtClean="0"/>
                  <a:t>Scenario in the worst case scenario</a:t>
                </a:r>
              </a:p>
              <a:p>
                <a:pPr marL="171450" indent="-17145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Char char="-"/>
                </a:pPr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At t = 0 a fire starting next to an escape door;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Smoke propagates with the (longitudinal) ventilation speed  v = 1.5 m/s;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Polyethylene fire grows following an </a:t>
                </a:r>
                <a:r>
                  <a:rPr lang="en-US" sz="120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𝛼</a:t>
                </a:r>
                <a:r>
                  <a:rPr lang="fr-CH" sz="1200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𝑡</a:t>
                </a:r>
                <a:r>
                  <a:rPr lang="en-US" sz="1200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^</a:t>
                </a:r>
                <a:r>
                  <a:rPr lang="fr-CH" sz="1200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1200" dirty="0" smtClean="0"/>
                  <a:t> curve (medium) up to 5 MW;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A minimum walking speed of 0.95 m/s has been </a:t>
                </a:r>
                <a:r>
                  <a:rPr lang="en-US" sz="1200" dirty="0" smtClean="0"/>
                  <a:t>assumed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endParaRPr lang="en-US" sz="1200" dirty="0" smtClean="0"/>
              </a:p>
              <a:p>
                <a:pPr marL="0" marR="0" indent="0" algn="just" defTabSz="914400" rtl="0" eaLnBrk="1" fontAlgn="auto" latinLnBrk="0" hangingPunct="1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/>
                  <a:t>In the single tunnel option, the tunnel cross-section area is higher so the toxic species are more diluted than in the double tunnel one. This results in a higher maximum distance </a:t>
                </a:r>
                <a:r>
                  <a:rPr lang="en-US" sz="1200" i="1" dirty="0" smtClean="0"/>
                  <a:t>d</a:t>
                </a:r>
                <a:r>
                  <a:rPr lang="en-US" sz="1200" dirty="0" smtClean="0"/>
                  <a:t> for the single tunnel option.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1BC5C-73E2-4541-ABE9-03A9EBE24C6B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612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A minimum walking speed of 0.95 m/s has been assumed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endParaRPr lang="en-US" sz="1200" dirty="0" smtClean="0"/>
              </a:p>
              <a:p>
                <a:pPr marL="0" marR="0" indent="0" algn="just" defTabSz="914400" rtl="0" eaLnBrk="1" fontAlgn="auto" latinLnBrk="0" hangingPunct="1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/>
                  <a:t>In the single tunnel option, the tunnel cross-section area is higher so the toxic species are more diluted than in the double tunnel one. This results in a higher maximum distance </a:t>
                </a:r>
                <a:r>
                  <a:rPr lang="en-US" sz="1200" i="1" dirty="0" smtClean="0"/>
                  <a:t>d</a:t>
                </a:r>
                <a:r>
                  <a:rPr lang="en-US" sz="1200" dirty="0" smtClean="0"/>
                  <a:t> for the single tunnel option.</a:t>
                </a:r>
              </a:p>
              <a:p>
                <a:pPr marL="171450" indent="-17145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Char char="-"/>
                </a:pPr>
                <a:r>
                  <a:rPr lang="en-GB" dirty="0" smtClean="0"/>
                  <a:t>Simplified models</a:t>
                </a:r>
                <a:r>
                  <a:rPr lang="en-GB" baseline="0" dirty="0" smtClean="0"/>
                  <a:t>: 1</a:t>
                </a:r>
                <a:r>
                  <a:rPr lang="en-GB" baseline="30000" dirty="0" smtClean="0"/>
                  <a:t>st</a:t>
                </a:r>
                <a:r>
                  <a:rPr lang="en-GB" baseline="0" dirty="0" smtClean="0"/>
                  <a:t> rough estimate to have an order of magnitude. If you want to lower the V below ventilation speed than  other variables shall be considered (like visibility, fatigue, panic, operational constrains)</a:t>
                </a:r>
              </a:p>
              <a:p>
                <a:pPr marL="171450" indent="-17145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Char char="-"/>
                </a:pPr>
                <a:r>
                  <a:rPr lang="en-GB" baseline="0" dirty="0" smtClean="0"/>
                  <a:t>Scenario in the worst case scenario</a:t>
                </a:r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endParaRPr lang="en-GB" dirty="0" smtClean="0"/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r>
                  <a:rPr lang="en-GB" dirty="0" smtClean="0"/>
                  <a:t>Lognormal comes from</a:t>
                </a:r>
                <a:r>
                  <a:rPr lang="en-GB" baseline="0" dirty="0" smtClean="0"/>
                  <a:t> experiments made. Social science explanation (follow the leader approach). Gauss distribution is not suitable</a:t>
                </a:r>
                <a:r>
                  <a:rPr lang="is-IS" baseline="0" dirty="0" smtClean="0"/>
                  <a:t>…</a:t>
                </a:r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r>
                  <a:rPr lang="is-IS" baseline="0" dirty="0" smtClean="0"/>
                  <a:t>Walking speed follows linear distribuition (0.5 to 1 m/s)</a:t>
                </a:r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endParaRPr lang="is-IS" baseline="0" dirty="0" smtClean="0"/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r>
                  <a:rPr lang="en-US" baseline="0" dirty="0" smtClean="0"/>
                  <a:t>V</a:t>
                </a:r>
                <a:r>
                  <a:rPr lang="is-IS" baseline="0" dirty="0" smtClean="0"/>
                  <a:t>isibility as a function of the walking speed – corralation between the max distance one </a:t>
                </a:r>
                <a:r>
                  <a:rPr lang="is-IS" baseline="0" smtClean="0"/>
                  <a:t>can see </a:t>
                </a:r>
                <a:r>
                  <a:rPr lang="is-IS" baseline="0" dirty="0" smtClean="0"/>
                  <a:t>and the decreasing walking </a:t>
                </a:r>
                <a:r>
                  <a:rPr lang="is-IS" baseline="0" smtClean="0"/>
                  <a:t>speed </a:t>
                </a:r>
              </a:p>
              <a:p>
                <a:pPr marL="0" indent="0"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FontTx/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At t = 0 a fire starting next to an escape door;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Smoke propagates with the (longitudinal) ventilation speed  v = 1.5 m/s;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Polyethylene fire grows following an </a:t>
                </a:r>
                <a:r>
                  <a:rPr lang="en-US" sz="120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𝛼</a:t>
                </a:r>
                <a:r>
                  <a:rPr lang="fr-CH" sz="1200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𝑡</a:t>
                </a:r>
                <a:r>
                  <a:rPr lang="en-US" sz="1200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^</a:t>
                </a:r>
                <a:r>
                  <a:rPr lang="fr-CH" sz="1200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1200" dirty="0" smtClean="0"/>
                  <a:t> curve (medium) up to 5 MW;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200" dirty="0" smtClean="0"/>
                  <a:t>A minimum walking speed of 0.95 m/s has been </a:t>
                </a:r>
                <a:r>
                  <a:rPr lang="en-US" sz="1200" dirty="0" smtClean="0"/>
                  <a:t>assumed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endParaRPr lang="en-US" sz="1200" dirty="0" smtClean="0"/>
              </a:p>
              <a:p>
                <a:pPr marL="0" marR="0" indent="0" algn="just" defTabSz="914400" rtl="0" eaLnBrk="1" fontAlgn="auto" latinLnBrk="0" hangingPunct="1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/>
                  <a:t>In the single tunnel option, the tunnel cross-section area is higher so the toxic species are more diluted than in the double tunnel one. This results in a higher maximum distance </a:t>
                </a:r>
                <a:r>
                  <a:rPr lang="en-US" sz="1200" i="1" dirty="0" smtClean="0"/>
                  <a:t>d</a:t>
                </a:r>
                <a:r>
                  <a:rPr lang="en-US" sz="1200" dirty="0" smtClean="0"/>
                  <a:t> for the single tunnel option.</a:t>
                </a:r>
              </a:p>
              <a:p>
                <a:pPr algn="just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1BC5C-73E2-4541-ABE9-03A9EBE24C6B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612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887AF-D6B1-421B-826B-76F86D3AF9F4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Henriques HSE-SEE                    FCC Week 2016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9257F-3066-4C6F-9A78-6A79B0C4D72E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Henriques HSE-SEE                    FCC Week 2016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E9727-4AF5-42FA-805B-E0118A7C8EFA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Henriques HSE-SEE                    FCC Week 2016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AA61D-720D-4E08-B41A-846CBAA18C25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Henriques HSE-SEE                    FCC Week 2016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75FDC-70A8-4C86-BF41-7882712B5E13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Henriques HSE-SEE                    FCC Week 2016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4820E-6668-4D14-917F-E695E14CE80B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Henriques HSE-SEE                    FCC Week 2016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9E543-24DC-4569-A159-527DCF35883C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Henriques HSE-SEE                    FCC Week 2016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373AE-3C65-4D62-A68A-D75FBEE6E606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Henriques HSE-SEE                    FCC Week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938" y="6256631"/>
            <a:ext cx="1219627" cy="509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4" Type="http://schemas.openxmlformats.org/officeDocument/2006/relationships/image" Target="../media/image27.tiff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chart" Target="../charts/chart1.xml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hyperlink" Target="http://www.wpi.edu/" TargetMode="External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jpe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06932" y="1141323"/>
            <a:ext cx="3712314" cy="250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02/02/2016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13199" y="2076528"/>
            <a:ext cx="4889736" cy="234082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‘</a:t>
            </a:r>
            <a:r>
              <a:rPr lang="en-US" sz="2000" b="1" i="1" dirty="0" smtClean="0"/>
              <a:t>Pre-movement</a:t>
            </a:r>
            <a:r>
              <a:rPr lang="en-US" sz="2000" dirty="0" smtClean="0"/>
              <a:t>’ time (lognormal distribution):</a:t>
            </a:r>
          </a:p>
          <a:p>
            <a:pPr marL="811213" lvl="1" indent="-269875" defTabSz="717550">
              <a:buFont typeface="Wingdings" charset="2"/>
              <a:buChar char="Ø"/>
            </a:pPr>
            <a:r>
              <a:rPr lang="en-US" sz="1800" dirty="0" smtClean="0"/>
              <a:t>detection time, either by people or devices</a:t>
            </a:r>
          </a:p>
          <a:p>
            <a:pPr marL="811213" lvl="1" indent="-269875" defTabSz="717550">
              <a:buFont typeface="Wingdings" charset="2"/>
              <a:buChar char="Ø"/>
            </a:pPr>
            <a:r>
              <a:rPr lang="en-US" sz="1800" dirty="0" smtClean="0"/>
              <a:t>decision making by those in direct vicinity of the fire (e.g. attempts to extinguish it)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62776" y="20088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Maximum distance between accesses from machine to safe zone – in standard arc 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8039426" y="6384140"/>
            <a:ext cx="97982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. Arias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3199" y="4893378"/>
            <a:ext cx="4516039" cy="1143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9476" indent="-342900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sz="2000" dirty="0" smtClean="0"/>
              <a:t>A </a:t>
            </a:r>
            <a:r>
              <a:rPr lang="en-US" sz="2000" b="1" dirty="0" smtClean="0"/>
              <a:t>walking speed </a:t>
            </a:r>
            <a:r>
              <a:rPr lang="en-US" sz="2000" dirty="0" smtClean="0"/>
              <a:t>(uniform distribution) </a:t>
            </a:r>
            <a:r>
              <a:rPr lang="en-US" sz="2000" dirty="0"/>
              <a:t>from </a:t>
            </a:r>
            <a:r>
              <a:rPr lang="en-US" sz="2000" dirty="0" smtClean="0"/>
              <a:t>0.8 </a:t>
            </a:r>
            <a:r>
              <a:rPr lang="en-US" sz="2000" dirty="0"/>
              <a:t>to 1 m/</a:t>
            </a:r>
            <a:r>
              <a:rPr lang="en-US" sz="2000" dirty="0" smtClean="0"/>
              <a:t>s</a:t>
            </a:r>
            <a:endParaRPr lang="en-US" sz="2000" dirty="0"/>
          </a:p>
          <a:p>
            <a:pPr marL="379476" indent="-342900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/>
              <a:buChar char="•"/>
            </a:pP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13199" y="1680854"/>
            <a:ext cx="3122933" cy="34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</a:pPr>
            <a:r>
              <a:rPr lang="en-US" dirty="0" smtClean="0"/>
              <a:t>New additional </a:t>
            </a:r>
            <a:r>
              <a:rPr lang="en-US" dirty="0"/>
              <a:t>assumptions: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7" t="1509" r="1122" b="2137"/>
          <a:stretch/>
        </p:blipFill>
        <p:spPr bwMode="auto">
          <a:xfrm>
            <a:off x="5306932" y="3766329"/>
            <a:ext cx="3712314" cy="2462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726929" y="1106821"/>
            <a:ext cx="2580003" cy="461665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sz="2400" u="sng" dirty="0" smtClean="0">
                <a:solidFill>
                  <a:schemeClr val="bg1"/>
                </a:solidFill>
              </a:rPr>
              <a:t>Refined modeling</a:t>
            </a:r>
            <a:endParaRPr lang="en-US" sz="2400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212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02/02/2016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62776" y="20088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Maximum distance between accesses from machine to safe zone – in standard arc 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7778615" y="5864254"/>
            <a:ext cx="97982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. Arias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82004" y="1143140"/>
            <a:ext cx="8476431" cy="832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</a:pPr>
            <a:r>
              <a:rPr lang="en-US" sz="2000" dirty="0"/>
              <a:t>New additional assumptions:</a:t>
            </a:r>
          </a:p>
          <a:p>
            <a:pPr marL="379476" indent="-342900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u="sng" dirty="0" smtClean="0"/>
              <a:t>Adjusted </a:t>
            </a:r>
            <a:r>
              <a:rPr lang="en-US" u="sng" dirty="0"/>
              <a:t>for walking speed reduction due to reduced </a:t>
            </a:r>
            <a:r>
              <a:rPr lang="en-US" u="sng" dirty="0" smtClean="0"/>
              <a:t>visibility</a:t>
            </a:r>
          </a:p>
        </p:txBody>
      </p:sp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4581011" y="1975676"/>
            <a:ext cx="4468420" cy="299832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944521" y="4840083"/>
            <a:ext cx="2407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bg1">
                    <a:lumMod val="50000"/>
                  </a:schemeClr>
                </a:solidFill>
                <a:sym typeface="Wingdings"/>
              </a:rPr>
              <a:t>e.g. SFPE Handbook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71820"/>
              </p:ext>
            </p:extLst>
          </p:nvPr>
        </p:nvGraphicFramePr>
        <p:xfrm>
          <a:off x="116786" y="2087186"/>
          <a:ext cx="4277297" cy="2285999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882094"/>
                <a:gridCol w="2395203"/>
              </a:tblGrid>
              <a:tr h="411852">
                <a:tc>
                  <a:txBody>
                    <a:bodyPr/>
                    <a:lstStyle/>
                    <a:p>
                      <a:r>
                        <a:rPr lang="en-US" dirty="0" smtClean="0"/>
                        <a:t>Ventilation</a:t>
                      </a:r>
                      <a:r>
                        <a:rPr lang="en-US" baseline="0" dirty="0" smtClean="0"/>
                        <a:t> speed [m/s]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Maximum distance </a:t>
                      </a:r>
                      <a:r>
                        <a:rPr lang="en-US" sz="1600" b="0" dirty="0" smtClean="0"/>
                        <a:t>(mean value Monte</a:t>
                      </a:r>
                      <a:r>
                        <a:rPr lang="en-US" sz="1600" b="0" baseline="0" dirty="0" smtClean="0"/>
                        <a:t> Carlo </a:t>
                      </a:r>
                      <a:r>
                        <a:rPr lang="en-US" sz="1600" b="0" baseline="0" dirty="0" err="1" smtClean="0"/>
                        <a:t>sim</a:t>
                      </a:r>
                      <a:r>
                        <a:rPr lang="en-US" sz="1600" b="0" baseline="0" dirty="0" smtClean="0"/>
                        <a:t>.</a:t>
                      </a:r>
                      <a:r>
                        <a:rPr lang="en-US" sz="1600" b="0" dirty="0" smtClean="0"/>
                        <a:t>)</a:t>
                      </a:r>
                      <a:r>
                        <a:rPr lang="en-US" dirty="0" smtClean="0"/>
                        <a:t> [km]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353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</a:tr>
              <a:tr h="2353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0.73</a:t>
                      </a:r>
                    </a:p>
                  </a:txBody>
                  <a:tcPr/>
                </a:tc>
              </a:tr>
              <a:tr h="2353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0.61</a:t>
                      </a:r>
                    </a:p>
                  </a:txBody>
                  <a:tcPr/>
                </a:tc>
              </a:tr>
              <a:tr h="235344">
                <a:tc gridSpan="2"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preliminary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 results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364305" y="4460329"/>
            <a:ext cx="43862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/>
              <a:t>«  Underground </a:t>
            </a:r>
            <a:r>
              <a:rPr lang="fr-CH" dirty="0"/>
              <a:t>air speed between 0.7 and 1.4 m/</a:t>
            </a:r>
            <a:r>
              <a:rPr lang="fr-CH" dirty="0" smtClean="0"/>
              <a:t>s » </a:t>
            </a:r>
          </a:p>
          <a:p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Cooling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and ventilation plants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, M.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sym typeface="Wingdings"/>
              </a:rPr>
              <a:t>Nonis</a:t>
            </a:r>
            <a:endParaRPr lang="fr-CH" dirty="0"/>
          </a:p>
        </p:txBody>
      </p:sp>
      <p:sp>
        <p:nvSpPr>
          <p:cNvPr id="12" name="Rectangle 11"/>
          <p:cNvSpPr/>
          <p:nvPr/>
        </p:nvSpPr>
        <p:spPr>
          <a:xfrm>
            <a:off x="1929898" y="5519860"/>
            <a:ext cx="4611396" cy="646331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 km baseline value validated</a:t>
            </a: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Optimisation</a:t>
            </a:r>
            <a:r>
              <a:rPr lang="en-US" dirty="0" smtClean="0">
                <a:solidFill>
                  <a:schemeClr val="bg1"/>
                </a:solidFill>
              </a:rPr>
              <a:t> once ventilation speed is fixed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298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CC_T_t150.ti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2601" y="3429000"/>
            <a:ext cx="5034164" cy="2571132"/>
          </a:xfrm>
          <a:prstGeom prst="rect">
            <a:avLst/>
          </a:prstGeom>
        </p:spPr>
      </p:pic>
      <p:pic>
        <p:nvPicPr>
          <p:cNvPr id="3" name="Picture 2" descr="tunnel2.tif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19258" y="4965242"/>
            <a:ext cx="1677508" cy="10348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4765" y="184355"/>
            <a:ext cx="8516987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dirty="0">
                <a:latin typeface="+mj-lt"/>
                <a:ea typeface="+mj-ea"/>
                <a:cs typeface="+mj-cs"/>
              </a:rPr>
              <a:t>Tenability</a:t>
            </a:r>
            <a:r>
              <a:rPr lang="en-US" sz="2400" dirty="0" smtClean="0"/>
              <a:t> </a:t>
            </a:r>
            <a:r>
              <a:rPr lang="en-US" sz="3100" dirty="0">
                <a:latin typeface="+mj-lt"/>
                <a:ea typeface="+mj-ea"/>
                <a:cs typeface="+mj-cs"/>
              </a:rPr>
              <a:t>limits for FCC </a:t>
            </a:r>
            <a:r>
              <a:rPr lang="en-US" sz="3100" dirty="0" smtClean="0">
                <a:latin typeface="+mj-lt"/>
                <a:ea typeface="+mj-ea"/>
                <a:cs typeface="+mj-cs"/>
              </a:rPr>
              <a:t>occupants</a:t>
            </a:r>
            <a:endParaRPr lang="en-US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076414"/>
              </p:ext>
            </p:extLst>
          </p:nvPr>
        </p:nvGraphicFramePr>
        <p:xfrm>
          <a:off x="1177159" y="1363733"/>
          <a:ext cx="7714594" cy="175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41688"/>
                <a:gridCol w="2866828"/>
                <a:gridCol w="270607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Mechanism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Intensity/Temperature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Tolerable time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Thermal radiation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kW</a:t>
                      </a:r>
                      <a:r>
                        <a:rPr lang="en-US" sz="1200" dirty="0" smtClean="0">
                          <a:sym typeface="Wingdings"/>
                        </a:rPr>
                        <a:t></a:t>
                      </a:r>
                      <a:r>
                        <a:rPr lang="en-US" dirty="0" smtClean="0"/>
                        <a:t>m</a:t>
                      </a:r>
                      <a:r>
                        <a:rPr lang="en-US" baseline="30000" dirty="0" smtClean="0"/>
                        <a:t>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Pain after 4</a:t>
                      </a:r>
                      <a:r>
                        <a:rPr lang="en-US" baseline="0" dirty="0" smtClean="0"/>
                        <a:t> 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(on</a:t>
                      </a:r>
                      <a:r>
                        <a:rPr lang="en-US" baseline="0" dirty="0" smtClean="0"/>
                        <a:t> skin)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 kW</a:t>
                      </a:r>
                      <a:r>
                        <a:rPr lang="en-US" sz="1200" dirty="0" smtClean="0">
                          <a:sym typeface="Wingdings"/>
                        </a:rPr>
                        <a:t></a:t>
                      </a:r>
                      <a:r>
                        <a:rPr lang="en-US" dirty="0" smtClean="0"/>
                        <a:t>m</a:t>
                      </a:r>
                      <a:r>
                        <a:rPr lang="en-US" baseline="30000" dirty="0" smtClean="0"/>
                        <a:t>-2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Pain after 10 – 20</a:t>
                      </a:r>
                      <a:r>
                        <a:rPr lang="en-US" baseline="0" dirty="0" smtClean="0"/>
                        <a:t> 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Convective heat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 40˚C</a:t>
                      </a:r>
                      <a:r>
                        <a:rPr lang="en-US" baseline="0" dirty="0" smtClean="0"/>
                        <a:t> (if 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O saturated)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&gt; 30</a:t>
                      </a:r>
                      <a:r>
                        <a:rPr lang="en-US" baseline="0" dirty="0" smtClean="0"/>
                        <a:t> min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19573" y="831334"/>
            <a:ext cx="7304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Extract from ISO 13571: tolerable limits of thermal radiation and convection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399" y="3563257"/>
            <a:ext cx="34106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CFD modeling of 3D mass and heat transfer allows to compare different tunnel geometries with known tenability limits. </a:t>
            </a:r>
          </a:p>
          <a:p>
            <a:r>
              <a:rPr lang="en-US" dirty="0" smtClean="0"/>
              <a:t>Further optimization, e.g. in terms of ventilation, smoke and helium emergency extraction follows.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452977" y="6233586"/>
            <a:ext cx="122341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M. Plagge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468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D368092-9C29-4BCC-B9F2-9639B335164B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A. Henriques HSE-SEE                    FCC Week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13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462776" y="200880"/>
            <a:ext cx="8226854" cy="940443"/>
          </a:xfrm>
        </p:spPr>
        <p:txBody>
          <a:bodyPr/>
          <a:lstStyle/>
          <a:p>
            <a:r>
              <a:rPr lang="en-US" dirty="0" smtClean="0"/>
              <a:t>Evacuation modeling 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421068"/>
              </p:ext>
            </p:extLst>
          </p:nvPr>
        </p:nvGraphicFramePr>
        <p:xfrm>
          <a:off x="345445" y="1773931"/>
          <a:ext cx="8224083" cy="370500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224083"/>
              </a:tblGrid>
              <a:tr h="463126">
                <a:tc>
                  <a:txBody>
                    <a:bodyPr/>
                    <a:lstStyle/>
                    <a:p>
                      <a:r>
                        <a:rPr lang="en-US" dirty="0" smtClean="0"/>
                        <a:t>Main Assumptions </a:t>
                      </a:r>
                      <a:r>
                        <a:rPr lang="en-US" b="0" dirty="0" smtClean="0"/>
                        <a:t>(based</a:t>
                      </a:r>
                      <a:r>
                        <a:rPr lang="en-US" b="0" baseline="0" dirty="0" smtClean="0"/>
                        <a:t> on LHC Long Shutdown 1 studies) </a:t>
                      </a:r>
                      <a:endParaRPr lang="en-US" b="0" dirty="0"/>
                    </a:p>
                  </a:txBody>
                  <a:tcPr/>
                </a:tc>
              </a:tr>
              <a:tr h="463126">
                <a:tc>
                  <a:txBody>
                    <a:bodyPr/>
                    <a:lstStyle/>
                    <a:p>
                      <a:r>
                        <a:rPr lang="en-US" dirty="0" smtClean="0"/>
                        <a:t>Max.</a:t>
                      </a:r>
                      <a:r>
                        <a:rPr lang="en-US" baseline="0" dirty="0" smtClean="0"/>
                        <a:t> o</a:t>
                      </a:r>
                      <a:r>
                        <a:rPr lang="en-US" dirty="0" smtClean="0"/>
                        <a:t>ccupant</a:t>
                      </a:r>
                      <a:r>
                        <a:rPr lang="en-US" baseline="0" dirty="0" smtClean="0"/>
                        <a:t> density in FCC tunnel – same as LHC (4 occ. /100 m)</a:t>
                      </a:r>
                      <a:endParaRPr lang="en-US" dirty="0"/>
                    </a:p>
                  </a:txBody>
                  <a:tcPr/>
                </a:tc>
              </a:tr>
              <a:tr h="463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Max.</a:t>
                      </a:r>
                      <a:r>
                        <a:rPr lang="en-US" baseline="0" dirty="0" smtClean="0"/>
                        <a:t> o</a:t>
                      </a:r>
                      <a:r>
                        <a:rPr lang="en-US" dirty="0" smtClean="0"/>
                        <a:t>ccupation</a:t>
                      </a:r>
                      <a:r>
                        <a:rPr lang="en-US" baseline="0" dirty="0" smtClean="0"/>
                        <a:t> in FCC experimental cavern  – LHC x 1.5 (~150 occ.)</a:t>
                      </a:r>
                      <a:endParaRPr lang="en-US" dirty="0" smtClean="0"/>
                    </a:p>
                  </a:txBody>
                  <a:tcPr/>
                </a:tc>
              </a:tr>
              <a:tr h="463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Max. occupation</a:t>
                      </a:r>
                      <a:r>
                        <a:rPr lang="en-US" baseline="0" dirty="0" smtClean="0"/>
                        <a:t> in FCC experimental service cavern  – LHC x 1.5 (~75 occ.)</a:t>
                      </a:r>
                      <a:endParaRPr lang="en-US" dirty="0" smtClean="0"/>
                    </a:p>
                  </a:txBody>
                  <a:tcPr/>
                </a:tc>
              </a:tr>
              <a:tr h="463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Lift</a:t>
                      </a:r>
                      <a:r>
                        <a:rPr lang="en-US" baseline="0" dirty="0" smtClean="0"/>
                        <a:t> travel time – same as LHC (3 x dist. – 3 x faster)</a:t>
                      </a:r>
                      <a:endParaRPr lang="en-US" dirty="0" smtClean="0"/>
                    </a:p>
                  </a:txBody>
                  <a:tcPr/>
                </a:tc>
              </a:tr>
              <a:tr h="463126">
                <a:tc>
                  <a:txBody>
                    <a:bodyPr/>
                    <a:lstStyle/>
                    <a:p>
                      <a:r>
                        <a:rPr lang="en-US" dirty="0" smtClean="0"/>
                        <a:t>Distance between</a:t>
                      </a:r>
                      <a:r>
                        <a:rPr lang="en-US" baseline="0" dirty="0" smtClean="0"/>
                        <a:t> connection to safe zones – 1 km</a:t>
                      </a:r>
                      <a:endParaRPr lang="en-US" dirty="0"/>
                    </a:p>
                  </a:txBody>
                  <a:tcPr/>
                </a:tc>
              </a:tr>
              <a:tr h="463126">
                <a:tc>
                  <a:txBody>
                    <a:bodyPr/>
                    <a:lstStyle/>
                    <a:p>
                      <a:r>
                        <a:rPr lang="en-US" dirty="0" smtClean="0"/>
                        <a:t>Access to</a:t>
                      </a:r>
                      <a:r>
                        <a:rPr lang="en-US" baseline="0" dirty="0" smtClean="0"/>
                        <a:t> machine </a:t>
                      </a:r>
                      <a:r>
                        <a:rPr lang="en-US" dirty="0" smtClean="0"/>
                        <a:t>is denied during</a:t>
                      </a:r>
                      <a:r>
                        <a:rPr lang="en-US" baseline="0" dirty="0" smtClean="0"/>
                        <a:t> beam</a:t>
                      </a:r>
                      <a:endParaRPr lang="en-US" dirty="0"/>
                    </a:p>
                  </a:txBody>
                  <a:tcPr/>
                </a:tc>
              </a:tr>
              <a:tr h="463126">
                <a:tc>
                  <a:txBody>
                    <a:bodyPr/>
                    <a:lstStyle/>
                    <a:p>
                      <a:r>
                        <a:rPr lang="en-US" dirty="0" smtClean="0"/>
                        <a:t>Access to the service</a:t>
                      </a:r>
                      <a:r>
                        <a:rPr lang="en-US" baseline="0" dirty="0" smtClean="0"/>
                        <a:t> cavern is allowed during beam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 descr="http://www.mc-safety.de/media/catalog/product/cache/2/image/5e06319eda06f020e43594a9c230972d/f/n/fnd175.00.257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7183" y="408463"/>
            <a:ext cx="982345" cy="982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5882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3840" y="1473479"/>
            <a:ext cx="1046677" cy="1693405"/>
          </a:xfrm>
          <a:prstGeom prst="rect">
            <a:avLst/>
          </a:prstGeom>
          <a:ln>
            <a:noFill/>
          </a:ln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211015" y="1141323"/>
            <a:ext cx="8669216" cy="86883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000" dirty="0" smtClean="0"/>
              <a:t> </a:t>
            </a:r>
            <a:r>
              <a:rPr lang="en-GB" sz="2000" dirty="0"/>
              <a:t>G</a:t>
            </a:r>
            <a:r>
              <a:rPr lang="en-GB" sz="2000" dirty="0" smtClean="0"/>
              <a:t>eneral </a:t>
            </a:r>
            <a:r>
              <a:rPr lang="en-GB" sz="2000" dirty="0"/>
              <a:t>concepts on evacuation safety assessment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1D368092-9C29-4BCC-B9F2-9639B335164B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A. Henriques HSE-SEE                    FCC Week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14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462776" y="200880"/>
            <a:ext cx="8226854" cy="940443"/>
          </a:xfrm>
        </p:spPr>
        <p:txBody>
          <a:bodyPr/>
          <a:lstStyle/>
          <a:p>
            <a:r>
              <a:rPr lang="en-US" dirty="0" smtClean="0"/>
              <a:t>Evacuation modeling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778615" y="5864254"/>
            <a:ext cx="97982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. Arias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2004" y="1671322"/>
            <a:ext cx="8476431" cy="4932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9476" indent="-342900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u="sng" dirty="0" smtClean="0"/>
              <a:t>Personnel transportation </a:t>
            </a:r>
            <a:r>
              <a:rPr lang="en-US" u="sng" dirty="0"/>
              <a:t>means </a:t>
            </a:r>
            <a:r>
              <a:rPr lang="en-US" u="sng" dirty="0" smtClean="0"/>
              <a:t>necessary for evacuation</a:t>
            </a:r>
          </a:p>
          <a:p>
            <a:pPr marL="36576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</a:pPr>
            <a:endParaRPr lang="en-US" dirty="0" smtClean="0"/>
          </a:p>
          <a:p>
            <a:pPr marL="36576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</a:pPr>
            <a:endParaRPr lang="en-US" dirty="0"/>
          </a:p>
          <a:p>
            <a:pPr marL="379476" indent="-342900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/>
              <a:t>Smoke </a:t>
            </a:r>
            <a:r>
              <a:rPr lang="en-US" dirty="0" smtClean="0"/>
              <a:t>compartmentalization</a:t>
            </a:r>
          </a:p>
          <a:p>
            <a:pPr marL="36576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</a:pPr>
            <a:endParaRPr lang="en-US" dirty="0" smtClean="0"/>
          </a:p>
          <a:p>
            <a:pPr marL="36576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</a:pPr>
            <a:endParaRPr lang="en-US" dirty="0"/>
          </a:p>
          <a:p>
            <a:pPr marL="36576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</a:pPr>
            <a:endParaRPr lang="en-US" dirty="0"/>
          </a:p>
          <a:p>
            <a:pPr marL="379476" indent="-342900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 smtClean="0"/>
              <a:t>Audible alarms</a:t>
            </a:r>
          </a:p>
          <a:p>
            <a:pPr marL="379476" indent="-342900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 smtClean="0"/>
              <a:t>Light </a:t>
            </a:r>
            <a:r>
              <a:rPr lang="en-US" dirty="0"/>
              <a:t>emitting guidance systems to indicate right evacuation </a:t>
            </a:r>
            <a:r>
              <a:rPr lang="en-US" dirty="0" smtClean="0"/>
              <a:t>direction</a:t>
            </a:r>
          </a:p>
          <a:p>
            <a:pPr marL="379476" indent="-342900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 smtClean="0"/>
              <a:t>Training </a:t>
            </a:r>
            <a:r>
              <a:rPr lang="en-US" dirty="0"/>
              <a:t>of staff</a:t>
            </a:r>
          </a:p>
          <a:p>
            <a:pPr marL="379476" indent="-342900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333" y="3281303"/>
            <a:ext cx="3508846" cy="186715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343982" y="2420516"/>
            <a:ext cx="1871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~10 km distance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097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6-04-11 at 4.59.0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3896" y="1679190"/>
            <a:ext cx="4490390" cy="271634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879429" y="4396504"/>
            <a:ext cx="219892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D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. Lafarge,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B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. Feral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3961" y="1219066"/>
            <a:ext cx="5580173" cy="483497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lnSpc>
                <a:spcPct val="110000"/>
              </a:lnSpc>
              <a:buNone/>
            </a:pPr>
            <a:r>
              <a:rPr lang="en-GB" sz="2000" dirty="0" smtClean="0"/>
              <a:t> </a:t>
            </a:r>
            <a:r>
              <a:rPr lang="en-GB" sz="2000" dirty="0"/>
              <a:t>G</a:t>
            </a:r>
            <a:r>
              <a:rPr lang="en-GB" sz="2000" dirty="0" smtClean="0"/>
              <a:t>eneral requirements for access shafts</a:t>
            </a:r>
          </a:p>
          <a:p>
            <a:pPr>
              <a:lnSpc>
                <a:spcPct val="110000"/>
              </a:lnSpc>
            </a:pPr>
            <a:r>
              <a:rPr lang="en-US" sz="2000" dirty="0"/>
              <a:t>At least 2 distinct evacuation paths are </a:t>
            </a:r>
            <a:r>
              <a:rPr lang="en-US" sz="2000" dirty="0" smtClean="0"/>
              <a:t>required</a:t>
            </a:r>
            <a:endParaRPr lang="en-GB" sz="2000" dirty="0" smtClean="0"/>
          </a:p>
          <a:p>
            <a:pPr>
              <a:lnSpc>
                <a:spcPct val="110000"/>
              </a:lnSpc>
            </a:pPr>
            <a:r>
              <a:rPr lang="en-GB" sz="2000" dirty="0" smtClean="0"/>
              <a:t>Only 1 access shaft per access point is  acceptable</a:t>
            </a:r>
          </a:p>
          <a:p>
            <a:pPr>
              <a:lnSpc>
                <a:spcPct val="110000"/>
              </a:lnSpc>
            </a:pPr>
            <a:r>
              <a:rPr lang="en-GB" sz="2000" dirty="0" smtClean="0">
                <a:solidFill>
                  <a:srgbClr val="0055A0"/>
                </a:solidFill>
              </a:rPr>
              <a:t>At </a:t>
            </a:r>
            <a:r>
              <a:rPr lang="en-GB" sz="2000" dirty="0">
                <a:solidFill>
                  <a:srgbClr val="0055A0"/>
                </a:solidFill>
              </a:rPr>
              <a:t>least 2 elevators </a:t>
            </a:r>
            <a:r>
              <a:rPr lang="en-GB" sz="2000" dirty="0" smtClean="0">
                <a:solidFill>
                  <a:srgbClr val="0055A0"/>
                </a:solidFill>
              </a:rPr>
              <a:t>per shaft for </a:t>
            </a:r>
            <a:r>
              <a:rPr lang="en-GB" sz="2000" dirty="0">
                <a:solidFill>
                  <a:srgbClr val="0055A0"/>
                </a:solidFill>
              </a:rPr>
              <a:t>redundancy</a:t>
            </a:r>
          </a:p>
          <a:p>
            <a:pPr>
              <a:lnSpc>
                <a:spcPct val="110000"/>
              </a:lnSpc>
            </a:pPr>
            <a:r>
              <a:rPr lang="en-GB" sz="2000" dirty="0"/>
              <a:t>Protected staircase </a:t>
            </a:r>
            <a:r>
              <a:rPr lang="en-GB" sz="2000" dirty="0">
                <a:solidFill>
                  <a:schemeClr val="tx2"/>
                </a:solidFill>
              </a:rPr>
              <a:t>may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/>
              <a:t>be </a:t>
            </a:r>
            <a:r>
              <a:rPr lang="en-GB" sz="2000" dirty="0" smtClean="0"/>
              <a:t>used as </a:t>
            </a:r>
            <a:r>
              <a:rPr lang="en-GB" sz="2000" dirty="0"/>
              <a:t>a safe area to reduce elevator ‘ </a:t>
            </a:r>
            <a:r>
              <a:rPr lang="en-GB" sz="2000" i="1" dirty="0"/>
              <a:t>lobby area’ </a:t>
            </a:r>
            <a:r>
              <a:rPr lang="en-GB" sz="2000" dirty="0"/>
              <a:t>– to shelter all </a:t>
            </a:r>
            <a:r>
              <a:rPr lang="en-GB" sz="2000" dirty="0" smtClean="0"/>
              <a:t>occupants</a:t>
            </a:r>
            <a:endParaRPr lang="en-GB" sz="20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D368092-9C29-4BCC-B9F2-9639B335164B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A. Henriques HSE-SEE                    FCC Week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15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462776" y="200880"/>
            <a:ext cx="8226854" cy="940443"/>
          </a:xfrm>
        </p:spPr>
        <p:txBody>
          <a:bodyPr/>
          <a:lstStyle/>
          <a:p>
            <a:r>
              <a:rPr lang="en-US" dirty="0" smtClean="0"/>
              <a:t>Evacuation modeling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8078356" y="5864254"/>
            <a:ext cx="97982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. Arias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961" y="4927075"/>
            <a:ext cx="9060040" cy="764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3776" indent="-457200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GB" sz="2000" dirty="0"/>
              <a:t>Stairs may be used as ultimate evacuation mean and access of emergency intervention teams – present assumption, to be studied </a:t>
            </a:r>
            <a:r>
              <a:rPr lang="en-GB" sz="2000" dirty="0" smtClean="0"/>
              <a:t>further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1474251" y="27592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73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211015" y="1118644"/>
            <a:ext cx="6973761" cy="166996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lnSpc>
                <a:spcPct val="110000"/>
              </a:lnSpc>
              <a:buNone/>
            </a:pPr>
            <a:r>
              <a:rPr lang="en-GB" sz="2000" dirty="0" smtClean="0"/>
              <a:t> </a:t>
            </a:r>
            <a:r>
              <a:rPr lang="en-GB" sz="2000" dirty="0"/>
              <a:t>G</a:t>
            </a:r>
            <a:r>
              <a:rPr lang="en-GB" sz="2000" dirty="0" smtClean="0"/>
              <a:t>eneral requirements for access shafts</a:t>
            </a:r>
          </a:p>
          <a:p>
            <a:pPr>
              <a:lnSpc>
                <a:spcPct val="110000"/>
              </a:lnSpc>
            </a:pPr>
            <a:r>
              <a:rPr lang="en-GB" sz="2000" dirty="0" smtClean="0"/>
              <a:t>Maximum </a:t>
            </a:r>
            <a:r>
              <a:rPr lang="en-GB" sz="2000" dirty="0"/>
              <a:t>density in safe </a:t>
            </a:r>
            <a:r>
              <a:rPr lang="en-GB" sz="2000" dirty="0" smtClean="0"/>
              <a:t>area (</a:t>
            </a:r>
            <a:r>
              <a:rPr lang="en-GB" sz="2000" dirty="0"/>
              <a:t>‘ </a:t>
            </a:r>
            <a:r>
              <a:rPr lang="en-GB" sz="2000" i="1" dirty="0"/>
              <a:t>lobby area’ </a:t>
            </a:r>
            <a:r>
              <a:rPr lang="en-GB" sz="2000" dirty="0" smtClean="0"/>
              <a:t>): </a:t>
            </a:r>
          </a:p>
          <a:p>
            <a:pPr lvl="1">
              <a:lnSpc>
                <a:spcPct val="110000"/>
              </a:lnSpc>
              <a:buFont typeface="Wingdings" charset="2"/>
              <a:buChar char="Ø"/>
            </a:pPr>
            <a:r>
              <a:rPr lang="en-GB" sz="1800" dirty="0" smtClean="0">
                <a:solidFill>
                  <a:schemeClr val="tx2"/>
                </a:solidFill>
              </a:rPr>
              <a:t>2 </a:t>
            </a:r>
            <a:r>
              <a:rPr lang="en-GB" sz="1800" dirty="0">
                <a:solidFill>
                  <a:schemeClr val="tx2"/>
                </a:solidFill>
              </a:rPr>
              <a:t>people/</a:t>
            </a:r>
            <a:r>
              <a:rPr lang="en-GB" sz="1800" dirty="0" smtClean="0">
                <a:solidFill>
                  <a:schemeClr val="tx2"/>
                </a:solidFill>
              </a:rPr>
              <a:t>m</a:t>
            </a:r>
            <a:r>
              <a:rPr lang="en-GB" sz="1800" baseline="30000" dirty="0" smtClean="0">
                <a:solidFill>
                  <a:schemeClr val="tx2"/>
                </a:solidFill>
              </a:rPr>
              <a:t>2 </a:t>
            </a:r>
            <a:r>
              <a:rPr lang="en-GB" sz="1800" dirty="0" smtClean="0">
                <a:solidFill>
                  <a:schemeClr val="tx2"/>
                </a:solidFill>
              </a:rPr>
              <a:t>(long waiting times)</a:t>
            </a:r>
          </a:p>
          <a:p>
            <a:pPr lvl="1">
              <a:lnSpc>
                <a:spcPct val="110000"/>
              </a:lnSpc>
              <a:buFont typeface="Wingdings" charset="2"/>
              <a:buChar char="Ø"/>
            </a:pPr>
            <a:r>
              <a:rPr lang="en-GB" sz="1800" dirty="0" smtClean="0">
                <a:solidFill>
                  <a:schemeClr val="tx2"/>
                </a:solidFill>
              </a:rPr>
              <a:t>3-4 </a:t>
            </a:r>
            <a:r>
              <a:rPr lang="en-GB" sz="1800" dirty="0">
                <a:solidFill>
                  <a:schemeClr val="tx2"/>
                </a:solidFill>
              </a:rPr>
              <a:t>people/</a:t>
            </a:r>
            <a:r>
              <a:rPr lang="en-GB" sz="1800" dirty="0" smtClean="0">
                <a:solidFill>
                  <a:schemeClr val="tx2"/>
                </a:solidFill>
              </a:rPr>
              <a:t>m</a:t>
            </a:r>
            <a:r>
              <a:rPr lang="en-GB" sz="1800" baseline="30000" dirty="0" smtClean="0">
                <a:solidFill>
                  <a:schemeClr val="tx2"/>
                </a:solidFill>
              </a:rPr>
              <a:t>2</a:t>
            </a:r>
            <a:r>
              <a:rPr lang="en-GB" sz="1800" dirty="0" smtClean="0">
                <a:solidFill>
                  <a:schemeClr val="tx2"/>
                </a:solidFill>
              </a:rPr>
              <a:t> (nominal scenario)</a:t>
            </a:r>
          </a:p>
          <a:p>
            <a:pPr marL="448056" lvl="1" indent="0">
              <a:lnSpc>
                <a:spcPct val="110000"/>
              </a:lnSpc>
              <a:buNone/>
            </a:pPr>
            <a:endParaRPr lang="en-GB" sz="1800" dirty="0" smtClean="0">
              <a:solidFill>
                <a:schemeClr val="tx2"/>
              </a:solidFill>
            </a:endParaRPr>
          </a:p>
          <a:p>
            <a:pPr marL="448056" lvl="1" indent="0">
              <a:lnSpc>
                <a:spcPct val="110000"/>
              </a:lnSpc>
              <a:buNone/>
            </a:pPr>
            <a:endParaRPr lang="en-GB" sz="1800" dirty="0">
              <a:solidFill>
                <a:schemeClr val="tx2"/>
              </a:solidFill>
            </a:endParaRPr>
          </a:p>
          <a:p>
            <a:pPr marL="448056" lvl="1" indent="0">
              <a:lnSpc>
                <a:spcPct val="110000"/>
              </a:lnSpc>
              <a:buNone/>
            </a:pPr>
            <a:endParaRPr lang="en-GB" sz="1800" dirty="0">
              <a:solidFill>
                <a:schemeClr val="tx2"/>
              </a:solidFill>
            </a:endParaRPr>
          </a:p>
          <a:p>
            <a:pPr marL="448056" lvl="1" indent="0">
              <a:lnSpc>
                <a:spcPct val="110000"/>
              </a:lnSpc>
              <a:buNone/>
            </a:pPr>
            <a:endParaRPr lang="en-GB" sz="1800" dirty="0" smtClean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D368092-9C29-4BCC-B9F2-9639B335164B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A. Henriques HSE-SEE                    FCC Week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16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462776" y="200880"/>
            <a:ext cx="8226854" cy="940443"/>
          </a:xfrm>
        </p:spPr>
        <p:txBody>
          <a:bodyPr/>
          <a:lstStyle/>
          <a:p>
            <a:r>
              <a:rPr lang="en-US" dirty="0" smtClean="0"/>
              <a:t>Evacuation modeling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463889" y="5864254"/>
            <a:ext cx="259691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. Arias, S. La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Mendola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706122" y="3157254"/>
            <a:ext cx="3998844" cy="2227422"/>
            <a:chOff x="4611756" y="1451429"/>
            <a:chExt cx="3998844" cy="2227422"/>
          </a:xfrm>
        </p:grpSpPr>
        <p:grpSp>
          <p:nvGrpSpPr>
            <p:cNvPr id="13" name="Group 12"/>
            <p:cNvGrpSpPr/>
            <p:nvPr/>
          </p:nvGrpSpPr>
          <p:grpSpPr>
            <a:xfrm>
              <a:off x="4611756" y="1451429"/>
              <a:ext cx="1981200" cy="2227421"/>
              <a:chOff x="228600" y="1447800"/>
              <a:chExt cx="1981200" cy="2227421"/>
            </a:xfrm>
          </p:grpSpPr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731901" y="3392556"/>
                <a:ext cx="893445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3 persons/m</a:t>
                </a:r>
                <a:r>
                  <a:rPr kumimoji="0" lang="en-GB" sz="1000" b="1" i="0" u="none" strike="noStrike" cap="none" normalizeH="0" baseline="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2</a:t>
                </a:r>
                <a:endParaRPr kumimoji="0" lang="en-GB" sz="18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228600" y="1447800"/>
                <a:ext cx="1981200" cy="2227421"/>
                <a:chOff x="2057400" y="2268379"/>
                <a:chExt cx="1981200" cy="2227421"/>
              </a:xfrm>
            </p:grpSpPr>
            <p:pic>
              <p:nvPicPr>
                <p:cNvPr id="21" name="Picture 13" descr="Description: 3 people per square metre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14550" y="2344579"/>
                  <a:ext cx="1847850" cy="184785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2" name="Rectangle 21"/>
                <p:cNvSpPr/>
                <p:nvPr/>
              </p:nvSpPr>
              <p:spPr>
                <a:xfrm>
                  <a:off x="2057400" y="2268379"/>
                  <a:ext cx="1981200" cy="2227421"/>
                </a:xfrm>
                <a:prstGeom prst="rect">
                  <a:avLst/>
                </a:prstGeom>
                <a:no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4" name="Group 13"/>
            <p:cNvGrpSpPr/>
            <p:nvPr/>
          </p:nvGrpSpPr>
          <p:grpSpPr>
            <a:xfrm>
              <a:off x="6629400" y="1451430"/>
              <a:ext cx="1981200" cy="2227421"/>
              <a:chOff x="4657724" y="2268379"/>
              <a:chExt cx="1981200" cy="2227421"/>
            </a:xfrm>
          </p:grpSpPr>
          <p:sp>
            <p:nvSpPr>
              <p:cNvPr id="15" name="Rectangle 7"/>
              <p:cNvSpPr>
                <a:spLocks noChangeArrowheads="1"/>
              </p:cNvSpPr>
              <p:nvPr/>
            </p:nvSpPr>
            <p:spPr bwMode="auto">
              <a:xfrm>
                <a:off x="5201602" y="4249579"/>
                <a:ext cx="893445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4 persons/m</a:t>
                </a:r>
                <a:r>
                  <a:rPr kumimoji="0" lang="en-GB" sz="1000" b="1" i="0" u="none" strike="noStrike" cap="none" normalizeH="0" baseline="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2</a:t>
                </a:r>
                <a:endParaRPr kumimoji="0" lang="en-GB" sz="18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4657724" y="2268379"/>
                <a:ext cx="1981200" cy="2227421"/>
                <a:chOff x="4657724" y="2268379"/>
                <a:chExt cx="1981200" cy="2227421"/>
              </a:xfrm>
            </p:grpSpPr>
            <p:pic>
              <p:nvPicPr>
                <p:cNvPr id="17" name="Picture 31" descr="Description: 4 People per square metre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24400" y="2373154"/>
                  <a:ext cx="1847850" cy="184785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8" name="Rectangle 17"/>
                <p:cNvSpPr/>
                <p:nvPr/>
              </p:nvSpPr>
              <p:spPr>
                <a:xfrm>
                  <a:off x="4657724" y="2268379"/>
                  <a:ext cx="1981200" cy="2227421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23" name="Group 22"/>
          <p:cNvGrpSpPr/>
          <p:nvPr/>
        </p:nvGrpSpPr>
        <p:grpSpPr>
          <a:xfrm>
            <a:off x="596571" y="3097269"/>
            <a:ext cx="3810000" cy="1173643"/>
            <a:chOff x="609600" y="1321905"/>
            <a:chExt cx="3810000" cy="1173643"/>
          </a:xfrm>
        </p:grpSpPr>
        <p:sp>
          <p:nvSpPr>
            <p:cNvPr id="24" name="Rectangle 23"/>
            <p:cNvSpPr/>
            <p:nvPr/>
          </p:nvSpPr>
          <p:spPr>
            <a:xfrm>
              <a:off x="609600" y="1720394"/>
              <a:ext cx="3810000" cy="609600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50000">
                  <a:srgbClr val="FFC000"/>
                </a:gs>
                <a:gs pos="100000">
                  <a:srgbClr val="FF0000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CH" dirty="0"/>
                <a:t>3 ≤ d ≤ 4</a:t>
              </a:r>
            </a:p>
            <a:p>
              <a:pPr algn="ctr"/>
              <a:r>
                <a:rPr lang="it-CH" baseline="30000" dirty="0" smtClean="0"/>
                <a:t>Tolerated only</a:t>
              </a:r>
            </a:p>
            <a:p>
              <a:pPr algn="ctr"/>
              <a:r>
                <a:rPr lang="it-CH" baseline="30000" dirty="0" smtClean="0"/>
                <a:t>for very short periods</a:t>
              </a:r>
              <a:endParaRPr lang="en-GB" baseline="300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09600" y="1720394"/>
              <a:ext cx="10668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CH" dirty="0" smtClean="0"/>
                <a:t>d &lt; 3</a:t>
              </a:r>
            </a:p>
            <a:p>
              <a:pPr algn="ctr"/>
              <a:r>
                <a:rPr lang="it-CH" baseline="30000" dirty="0" smtClean="0"/>
                <a:t>Acceptable</a:t>
              </a:r>
              <a:endParaRPr lang="en-GB" baseline="300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200400" y="1720394"/>
              <a:ext cx="12192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CH" dirty="0" smtClean="0"/>
                <a:t>d &gt; 4</a:t>
              </a:r>
            </a:p>
            <a:p>
              <a:pPr algn="ctr"/>
              <a:r>
                <a:rPr lang="it-CH" baseline="30000" dirty="0" smtClean="0"/>
                <a:t>Not acceptable</a:t>
              </a:r>
              <a:endParaRPr lang="en-GB" baseline="30000" dirty="0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676400" y="1600199"/>
              <a:ext cx="0" cy="895349"/>
            </a:xfrm>
            <a:prstGeom prst="line">
              <a:avLst/>
            </a:prstGeom>
            <a:ln w="190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256721" y="1600199"/>
              <a:ext cx="0" cy="895349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1285875" y="1321905"/>
              <a:ext cx="80992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eaLnBrk="0" hangingPunct="0"/>
              <a:r>
                <a:rPr lang="en-GB" sz="800" dirty="0" smtClean="0">
                  <a:ea typeface="Times New Roman" pitchFamily="18" charset="0"/>
                  <a:cs typeface="Times New Roman" pitchFamily="18" charset="0"/>
                </a:rPr>
                <a:t>Nominal value 3 </a:t>
              </a:r>
              <a:r>
                <a:rPr lang="en-GB" sz="800" dirty="0">
                  <a:ea typeface="Times New Roman" pitchFamily="18" charset="0"/>
                  <a:cs typeface="Times New Roman" pitchFamily="18" charset="0"/>
                </a:rPr>
                <a:t>persons/m</a:t>
              </a:r>
              <a:r>
                <a:rPr lang="en-GB" sz="800" baseline="30000" dirty="0">
                  <a:ea typeface="Times New Roman" pitchFamily="18" charset="0"/>
                  <a:cs typeface="Times New Roman" pitchFamily="18" charset="0"/>
                </a:rPr>
                <a:t>2</a:t>
              </a:r>
              <a:endParaRPr lang="en-GB" sz="1400" baseline="300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841046" y="1371600"/>
              <a:ext cx="80992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eaLnBrk="0" hangingPunct="0"/>
              <a:r>
                <a:rPr lang="en-GB" sz="800" dirty="0" smtClean="0">
                  <a:ea typeface="Times New Roman" pitchFamily="18" charset="0"/>
                  <a:cs typeface="Times New Roman" pitchFamily="18" charset="0"/>
                </a:rPr>
                <a:t>4 </a:t>
              </a:r>
              <a:r>
                <a:rPr lang="en-GB" sz="800" dirty="0">
                  <a:ea typeface="Times New Roman" pitchFamily="18" charset="0"/>
                  <a:cs typeface="Times New Roman" pitchFamily="18" charset="0"/>
                </a:rPr>
                <a:t>persons/m</a:t>
              </a:r>
              <a:r>
                <a:rPr lang="en-GB" sz="800" baseline="30000" dirty="0">
                  <a:ea typeface="Times New Roman" pitchFamily="18" charset="0"/>
                  <a:cs typeface="Times New Roman" pitchFamily="18" charset="0"/>
                </a:rPr>
                <a:t>2</a:t>
              </a:r>
              <a:endParaRPr lang="en-GB" sz="1400" baseline="30000" dirty="0"/>
            </a:p>
          </p:txBody>
        </p:sp>
      </p:grpSp>
      <p:sp>
        <p:nvSpPr>
          <p:cNvPr id="31" name="Content Placeholder 2"/>
          <p:cNvSpPr txBox="1">
            <a:spLocks/>
          </p:cNvSpPr>
          <p:nvPr/>
        </p:nvSpPr>
        <p:spPr>
          <a:xfrm>
            <a:off x="480901" y="4147364"/>
            <a:ext cx="4078070" cy="104114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charset="0"/>
              <a:buNone/>
            </a:pPr>
            <a:r>
              <a:rPr lang="en-US" sz="1600" b="0" i="1" dirty="0" smtClean="0"/>
              <a:t>Art. L 3 of the ERP regulation fixes a maximum crowding of 3 persons/m</a:t>
            </a:r>
            <a:r>
              <a:rPr lang="en-US" sz="1600" b="0" i="1" baseline="30000" dirty="0" smtClean="0"/>
              <a:t>2</a:t>
            </a:r>
            <a:r>
              <a:rPr lang="en-US" sz="1600" b="0" i="1" dirty="0" smtClean="0"/>
              <a:t> for people attending an event in a room without chairs or benches.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756041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474784" y="4959685"/>
            <a:ext cx="8669216" cy="136900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1D368092-9C29-4BCC-B9F2-9639B335164B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A. Henriques HSE-SEE                    FCC Week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17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8795" y="1073283"/>
            <a:ext cx="9042825" cy="221115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sz="2000" dirty="0" smtClean="0"/>
              <a:t>In addition to the general </a:t>
            </a:r>
            <a:r>
              <a:rPr lang="en-GB" sz="2000" dirty="0"/>
              <a:t>requirements to experimental/service caverns:</a:t>
            </a:r>
            <a:endParaRPr lang="en-GB" sz="2000" dirty="0" smtClean="0"/>
          </a:p>
          <a:p>
            <a:pPr lvl="1">
              <a:lnSpc>
                <a:spcPct val="110000"/>
              </a:lnSpc>
              <a:buFont typeface="Wingdings" charset="2"/>
              <a:buChar char="Ø"/>
            </a:pPr>
            <a:r>
              <a:rPr lang="en-GB" sz="1800" dirty="0"/>
              <a:t>Capacity of the lifts are adapted (more occ. </a:t>
            </a:r>
            <a:r>
              <a:rPr lang="en-GB" sz="1800" dirty="0" smtClean="0"/>
              <a:t>than machine tunnel)</a:t>
            </a:r>
            <a:endParaRPr lang="en-GB" sz="1800" dirty="0"/>
          </a:p>
          <a:p>
            <a:pPr lvl="1">
              <a:lnSpc>
                <a:spcPct val="110000"/>
              </a:lnSpc>
              <a:buFont typeface="Wingdings" charset="2"/>
              <a:buChar char="Ø"/>
            </a:pPr>
            <a:r>
              <a:rPr lang="en-US" sz="1800" dirty="0"/>
              <a:t>At least 2 distinct </a:t>
            </a:r>
            <a:r>
              <a:rPr lang="en-US" sz="1800" dirty="0" smtClean="0"/>
              <a:t>connections to the access shaft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1">
              <a:lnSpc>
                <a:spcPct val="110000"/>
              </a:lnSpc>
              <a:buFont typeface="Wingdings" charset="2"/>
              <a:buChar char="Ø"/>
            </a:pPr>
            <a:r>
              <a:rPr lang="en-US" sz="1800" dirty="0" smtClean="0"/>
              <a:t>Separate He release path (MCI case) – access to service cavern during beam</a:t>
            </a:r>
          </a:p>
          <a:p>
            <a:pPr lvl="1">
              <a:lnSpc>
                <a:spcPct val="110000"/>
              </a:lnSpc>
              <a:buFont typeface="Wingdings" charset="2"/>
              <a:buChar char="Ø"/>
            </a:pPr>
            <a:r>
              <a:rPr lang="en-US" sz="1800" dirty="0" smtClean="0"/>
              <a:t>Access ‘flow’ of personnel is separate from machine (e.g. by floor levels)</a:t>
            </a:r>
          </a:p>
          <a:p>
            <a:pPr lvl="1">
              <a:buFont typeface="Wingdings" charset="2"/>
              <a:buChar char="Ø"/>
            </a:pPr>
            <a:endParaRPr lang="en-GB" sz="1800" dirty="0"/>
          </a:p>
        </p:txBody>
      </p:sp>
      <p:pic>
        <p:nvPicPr>
          <p:cNvPr id="3" name="Picture 2" descr="Screen Shot 2016-04-08 at 9.48.4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015" y="3206142"/>
            <a:ext cx="3119370" cy="3510020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62775" y="200880"/>
            <a:ext cx="8580051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Evacuation modeling</a:t>
            </a:r>
            <a:endParaRPr lang="en-GB" dirty="0"/>
          </a:p>
        </p:txBody>
      </p:sp>
      <p:pic>
        <p:nvPicPr>
          <p:cNvPr id="7" name="Picture 6" descr="Screen Shot 2016-04-08 at 9.49.3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5456" y="3392142"/>
            <a:ext cx="3722783" cy="3232803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  <p:pic>
        <p:nvPicPr>
          <p:cNvPr id="6" name="Picture 5" descr="Screen Shot 2016-04-08 at 9.49.07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5188" y="3403584"/>
            <a:ext cx="5154097" cy="3265696"/>
          </a:xfrm>
          <a:prstGeom prst="rect">
            <a:avLst/>
          </a:prstGeom>
          <a:ln w="28575" cmpd="sng">
            <a:solidFill>
              <a:schemeClr val="accent1">
                <a:lumMod val="10000"/>
              </a:schemeClr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6767843" y="6177711"/>
            <a:ext cx="227498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C. Cook, J. Osborne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831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241595" y="1033591"/>
            <a:ext cx="8669216" cy="1400282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Provide fresh air during access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Provide </a:t>
            </a:r>
            <a:r>
              <a:rPr lang="en-US" sz="2000" dirty="0"/>
              <a:t>dynamic confinement between “machine zone” and “safe </a:t>
            </a:r>
            <a:r>
              <a:rPr lang="en-US" sz="2000" dirty="0" smtClean="0"/>
              <a:t>zone” </a:t>
            </a:r>
            <a:r>
              <a:rPr lang="en-US" sz="2000" dirty="0"/>
              <a:t>for protection of </a:t>
            </a:r>
            <a:r>
              <a:rPr lang="en-US" sz="2000" dirty="0" smtClean="0"/>
              <a:t>occupants in nominal and accidental scenarios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1D368092-9C29-4BCC-B9F2-9639B335164B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A. Henriques HSE-SEE                    FCC Week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18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462776" y="200880"/>
            <a:ext cx="8226854" cy="940443"/>
          </a:xfrm>
        </p:spPr>
        <p:txBody>
          <a:bodyPr/>
          <a:lstStyle/>
          <a:p>
            <a:r>
              <a:rPr lang="en-US" dirty="0" smtClean="0"/>
              <a:t>Air management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635" y="2410861"/>
            <a:ext cx="2695580" cy="17317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6203" y="2299358"/>
            <a:ext cx="4151616" cy="160565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8075" y="4400354"/>
            <a:ext cx="45320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Technical solution: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Air locks and air curtains to maintain </a:t>
            </a:r>
            <a:r>
              <a:rPr lang="el-GR" dirty="0" smtClean="0"/>
              <a:t>Δ</a:t>
            </a:r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199264" y="5991156"/>
            <a:ext cx="471154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See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Cooling and </a:t>
            </a:r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ventilation plants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, M. Nonis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" descr="image001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5569" y="5218633"/>
            <a:ext cx="6955519" cy="823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8282" y="4170917"/>
            <a:ext cx="1760147" cy="178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171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155966" y="921760"/>
            <a:ext cx="8840473" cy="197785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Use smoke extraction system to cope with an accidental He release, </a:t>
            </a:r>
            <a:r>
              <a:rPr lang="en-US" sz="2000" b="1" dirty="0" smtClean="0"/>
              <a:t>during access mode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FCC Week 2015 – the system’s capacity can cope up to ~1 kg/s release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Mechanical properties of the ducts/supports can withstand low temperatures?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1D368092-9C29-4BCC-B9F2-9639B335164B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A. Henriques HSE-SEE                    FCC Week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19</a:t>
            </a:fld>
            <a:endParaRPr lang="en-US" altLang="en-US" dirty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462776" y="149601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Accidental Helium extraction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73" y="3067895"/>
            <a:ext cx="5109184" cy="277284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218692" y="5923349"/>
            <a:ext cx="313425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T. Koettig - ICEC ICMC 2014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7287" y="3584756"/>
            <a:ext cx="3609152" cy="11144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3895" y="2731857"/>
            <a:ext cx="2057400" cy="10858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7285" y="4361294"/>
            <a:ext cx="3829156" cy="1751729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1639614" y="4785213"/>
            <a:ext cx="504496" cy="451945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144110" y="4867826"/>
            <a:ext cx="968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~ -40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7754886" y="5689307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OK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17442" y="5306810"/>
            <a:ext cx="7889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6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096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19" grpId="0"/>
      <p:bldP spid="20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274" y="942070"/>
            <a:ext cx="7929154" cy="2204998"/>
          </a:xfrm>
        </p:spPr>
        <p:txBody>
          <a:bodyPr>
            <a:noAutofit/>
          </a:bodyPr>
          <a:lstStyle/>
          <a:p>
            <a:r>
              <a:rPr lang="en-GB" sz="4400" dirty="0"/>
              <a:t>General Safety studies and considerations for FCC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7022CD-905E-42EC-996C-DFDE53E055EB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401150" y="6340518"/>
            <a:ext cx="2895600" cy="365125"/>
          </a:xfrm>
        </p:spPr>
        <p:txBody>
          <a:bodyPr/>
          <a:lstStyle/>
          <a:p>
            <a:r>
              <a:rPr lang="en-GB" dirty="0" smtClean="0"/>
              <a:t>A. Henriques HSE-SEE                    FCC Week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3564177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</a:rPr>
              <a:t>A. Henriques</a:t>
            </a:r>
            <a:r>
              <a:rPr lang="en-US" baseline="30000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, S.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La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Mendola</a:t>
            </a:r>
            <a:r>
              <a:rPr lang="en-US" baseline="30000" dirty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, M. Plagge</a:t>
            </a:r>
            <a:r>
              <a:rPr lang="en-US" baseline="30000" dirty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, R. Trant</a:t>
            </a:r>
            <a:r>
              <a:rPr lang="en-US" baseline="30000" dirty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, S. Arias</a:t>
            </a:r>
            <a:r>
              <a:rPr lang="en-US" baseline="30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01664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FCC 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</a:rPr>
              <a:t>Week 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2016</a:t>
            </a:r>
            <a:endParaRPr lang="en-US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14</a:t>
            </a:r>
            <a:r>
              <a:rPr lang="en-US" i="1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 April 2016</a:t>
            </a:r>
            <a:endParaRPr lang="en-US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09139" y="5497195"/>
            <a:ext cx="18348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baseline="300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CERN </a:t>
            </a:r>
          </a:p>
          <a:p>
            <a:r>
              <a:rPr lang="en-US" sz="1400" i="1" baseline="30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Lund University</a:t>
            </a:r>
            <a:endParaRPr lang="en-US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128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211015" y="1334436"/>
            <a:ext cx="8669216" cy="175560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/>
              <a:t>Technical Impact of Magnetic Stray </a:t>
            </a:r>
            <a:r>
              <a:rPr lang="en-GB" sz="2000" dirty="0" smtClean="0"/>
              <a:t>Fields (</a:t>
            </a:r>
            <a:r>
              <a:rPr lang="en-GB" sz="2000" dirty="0"/>
              <a:t>HSE-DI/fs-FCC/2016-001</a:t>
            </a:r>
            <a:r>
              <a:rPr lang="en-GB" sz="2000" dirty="0" smtClean="0"/>
              <a:t>)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/>
              <a:t>Stray flux density of 200mT assumed: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/>
              <a:t>The hazards </a:t>
            </a:r>
            <a:r>
              <a:rPr lang="en-GB" sz="1800" dirty="0" smtClean="0"/>
              <a:t>are of technical nature: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1D368092-9C29-4BCC-B9F2-9639B335164B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A. Henriques HSE-SEE                    FCC Week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20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462776" y="200880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Magnetic field in Experimental caverns 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752" y="2883561"/>
            <a:ext cx="8074902" cy="304814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501554" y="5959360"/>
            <a:ext cx="131324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F.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Szoncsó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450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58F524A-775A-41CF-BC3B-85B09D33828A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Henriques HSE-SEE                    FCC Week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Remarks 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211015" y="1334436"/>
            <a:ext cx="8669216" cy="418178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Limit the fire </a:t>
            </a:r>
            <a:r>
              <a:rPr lang="en-US" sz="2000" dirty="0" smtClean="0"/>
              <a:t>risk </a:t>
            </a:r>
            <a:r>
              <a:rPr lang="en-US" sz="2000" dirty="0"/>
              <a:t>in the safe </a:t>
            </a:r>
            <a:r>
              <a:rPr lang="en-US" sz="2000" dirty="0" smtClean="0"/>
              <a:t>zones </a:t>
            </a:r>
            <a:r>
              <a:rPr lang="en-US" sz="2000" dirty="0"/>
              <a:t>to absolute </a:t>
            </a:r>
            <a:r>
              <a:rPr lang="en-US" sz="2000" dirty="0" smtClean="0"/>
              <a:t>minimum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 smtClean="0"/>
              <a:t>Maximum distance between connection to safe zone: roughly 1 km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Smoke </a:t>
            </a:r>
            <a:r>
              <a:rPr lang="en-US" sz="2000" dirty="0"/>
              <a:t>extraction </a:t>
            </a:r>
            <a:r>
              <a:rPr lang="en-US" sz="2000" dirty="0" smtClean="0"/>
              <a:t>system capable </a:t>
            </a:r>
            <a:r>
              <a:rPr lang="en-US" sz="2000" dirty="0"/>
              <a:t>to extract </a:t>
            </a:r>
            <a:r>
              <a:rPr lang="en-US" sz="2000" dirty="0" smtClean="0"/>
              <a:t>He gas in case of </a:t>
            </a:r>
            <a:r>
              <a:rPr lang="en-US" sz="2000" dirty="0"/>
              <a:t>accidental </a:t>
            </a:r>
            <a:r>
              <a:rPr lang="en-US" sz="2000" dirty="0" smtClean="0"/>
              <a:t>release during </a:t>
            </a:r>
            <a:r>
              <a:rPr lang="en-US" sz="2000" dirty="0"/>
              <a:t>access </a:t>
            </a:r>
            <a:r>
              <a:rPr lang="en-US" sz="2000" dirty="0" smtClean="0"/>
              <a:t>mode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At least 2 distinct evacuation paths are required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55A0"/>
                </a:solidFill>
              </a:rPr>
              <a:t>1 shaft with 2 separate elevators and staircase are required per access point 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 smtClean="0"/>
              <a:t>The </a:t>
            </a:r>
            <a:r>
              <a:rPr lang="en-GB" sz="2000" dirty="0"/>
              <a:t>hazards </a:t>
            </a:r>
            <a:r>
              <a:rPr lang="en-GB" sz="2000" dirty="0" smtClean="0"/>
              <a:t>due to stray flux density, arising from magnetic fields, in experiments are </a:t>
            </a:r>
            <a:r>
              <a:rPr lang="en-GB" sz="2000" dirty="0"/>
              <a:t>of </a:t>
            </a:r>
            <a:r>
              <a:rPr lang="en-GB" sz="2000" dirty="0" smtClean="0"/>
              <a:t>technical </a:t>
            </a:r>
            <a:r>
              <a:rPr lang="en-GB" sz="2000" dirty="0"/>
              <a:t>nature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436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DBAD134-6995-44E8-913F-A3940111F5AF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Henriques HSE-SEE                    FCC Week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Further</a:t>
            </a:r>
            <a:r>
              <a:rPr lang="en-US" dirty="0" smtClean="0"/>
              <a:t> Studies</a:t>
            </a:r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07212" y="1210684"/>
            <a:ext cx="8669216" cy="4467537"/>
          </a:xfrm>
        </p:spPr>
        <p:txBody>
          <a:bodyPr>
            <a:no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sz="2000" dirty="0" err="1" smtClean="0">
                <a:sym typeface="Wingdings"/>
              </a:rPr>
              <a:t>Optimisation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>
                <a:sym typeface="Wingdings"/>
              </a:rPr>
              <a:t>of smoke extraction </a:t>
            </a:r>
            <a:r>
              <a:rPr lang="en-US" sz="2000" dirty="0" smtClean="0">
                <a:sym typeface="Wingdings"/>
              </a:rPr>
              <a:t>following r</a:t>
            </a:r>
            <a:r>
              <a:rPr lang="en-US" sz="2000" dirty="0" smtClean="0"/>
              <a:t>esults </a:t>
            </a:r>
            <a:r>
              <a:rPr lang="en-US" sz="2000" dirty="0"/>
              <a:t>of tenability</a:t>
            </a:r>
            <a:r>
              <a:rPr lang="en-US" sz="1600" dirty="0"/>
              <a:t> </a:t>
            </a:r>
            <a:r>
              <a:rPr lang="en-US" sz="2000" dirty="0" smtClean="0"/>
              <a:t>limits</a:t>
            </a:r>
            <a:r>
              <a:rPr lang="en-US" sz="2000" dirty="0" smtClean="0">
                <a:sym typeface="Wingdings"/>
              </a:rPr>
              <a:t> </a:t>
            </a:r>
            <a:endParaRPr lang="en-US" sz="2000" dirty="0"/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sz="2000" dirty="0" err="1" smtClean="0"/>
              <a:t>Optimisation</a:t>
            </a:r>
            <a:r>
              <a:rPr lang="en-US" sz="2000" dirty="0"/>
              <a:t> of evacuation </a:t>
            </a:r>
            <a:r>
              <a:rPr lang="en-US" sz="2000" dirty="0" smtClean="0"/>
              <a:t>modeling and new cutting-edge approaches including virtual reality and ascending evacuation experiments 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sz="2000" dirty="0" smtClean="0"/>
              <a:t>Studies of automated transportation for occupants – </a:t>
            </a:r>
            <a:r>
              <a:rPr lang="en-US" sz="2000" u="sng" dirty="0" smtClean="0"/>
              <a:t>may have impact on the size of the safe zone</a:t>
            </a:r>
          </a:p>
          <a:p>
            <a:pPr marL="493776" lvl="1" algn="just">
              <a:spcBef>
                <a:spcPts val="1200"/>
              </a:spcBef>
              <a:spcAft>
                <a:spcPts val="1200"/>
              </a:spcAft>
              <a:buSzPct val="80000"/>
            </a:pPr>
            <a:r>
              <a:rPr lang="en-GB" sz="2000" dirty="0" smtClean="0"/>
              <a:t>Safety considerations of the proposed electrical network</a:t>
            </a:r>
          </a:p>
          <a:p>
            <a:pPr marL="493776" lvl="1" algn="just">
              <a:spcBef>
                <a:spcPts val="1200"/>
              </a:spcBef>
              <a:spcAft>
                <a:spcPts val="1200"/>
              </a:spcAft>
              <a:buSzPct val="80000"/>
            </a:pPr>
            <a:r>
              <a:rPr lang="en-GB" sz="2000" dirty="0" smtClean="0"/>
              <a:t>Continue safety </a:t>
            </a:r>
            <a:r>
              <a:rPr lang="en-GB" sz="2000" dirty="0"/>
              <a:t>considerations of the proposed </a:t>
            </a:r>
            <a:r>
              <a:rPr lang="en-GB" sz="2000" dirty="0" smtClean="0"/>
              <a:t>cryogenic installation</a:t>
            </a:r>
            <a:endParaRPr lang="en-GB" sz="2000" dirty="0"/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sz="2000" dirty="0" smtClean="0"/>
              <a:t>Other studies following the needs and advancement of the FCC study project</a:t>
            </a:r>
          </a:p>
        </p:txBody>
      </p:sp>
      <p:sp>
        <p:nvSpPr>
          <p:cNvPr id="2" name="Rectangle 1"/>
          <p:cNvSpPr/>
          <p:nvPr/>
        </p:nvSpPr>
        <p:spPr>
          <a:xfrm>
            <a:off x="207212" y="5750900"/>
            <a:ext cx="84768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000" b="1" dirty="0"/>
              <a:t>Support all FCC WGs on Safety issues</a:t>
            </a:r>
          </a:p>
        </p:txBody>
      </p:sp>
    </p:spTree>
    <p:extLst>
      <p:ext uri="{BB962C8B-B14F-4D97-AF65-F5344CB8AC3E}">
        <p14:creationId xmlns:p14="http://schemas.microsoft.com/office/powerpoint/2010/main" val="193387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9" y="2190458"/>
            <a:ext cx="9143999" cy="1427424"/>
          </a:xfrm>
        </p:spPr>
        <p:txBody>
          <a:bodyPr>
            <a:noAutofit/>
          </a:bodyPr>
          <a:lstStyle/>
          <a:p>
            <a:pPr marL="36576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 smtClean="0"/>
              <a:t>Thank you very much </a:t>
            </a:r>
          </a:p>
          <a:p>
            <a:pPr marL="36576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 smtClean="0"/>
              <a:t>for your attention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E2C29AB-598B-47E1-B38B-D8DFF23344C7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Henriques HSE-SEE                    FCC Week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9829" y="5060526"/>
            <a:ext cx="9019871" cy="102194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r>
              <a:rPr lang="en-US" sz="1600" i="1" dirty="0" smtClean="0"/>
              <a:t>Acknowledgements:</a:t>
            </a:r>
          </a:p>
          <a:p>
            <a:pPr marL="36576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i="1" dirty="0" smtClean="0"/>
              <a:t>C. Cook, S. La Mendola, V. Mertens, M. Nonis, J. Osborne, M. Plagge, R. Trant, M. Widorski   </a:t>
            </a:r>
          </a:p>
        </p:txBody>
      </p:sp>
    </p:spTree>
    <p:extLst>
      <p:ext uri="{BB962C8B-B14F-4D97-AF65-F5344CB8AC3E}">
        <p14:creationId xmlns:p14="http://schemas.microsoft.com/office/powerpoint/2010/main" val="658520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1343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B18D2CE-C747-874D-92BB-F61E315BF9A6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A. Henriques HSE-SEE                    FCC </a:t>
            </a:r>
            <a:r>
              <a:rPr lang="fr-FR" dirty="0" err="1" smtClean="0"/>
              <a:t>Week</a:t>
            </a:r>
            <a:r>
              <a:rPr lang="fr-FR" dirty="0" smtClean="0"/>
              <a:t>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232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613EEBC-00AB-4C49-B838-7BA42B9C084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457200" y="424907"/>
            <a:ext cx="8229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3200" b="0" dirty="0" smtClean="0">
                <a:solidFill>
                  <a:srgbClr val="092199"/>
                </a:solidFill>
                <a:latin typeface="+mj-lt"/>
                <a:cs typeface="Arial" pitchFamily="34" charset="0"/>
              </a:rPr>
              <a:t>Maximum admissible crowding in safe zones</a:t>
            </a:r>
            <a:endParaRPr lang="en-US" sz="3200" b="0" dirty="0">
              <a:solidFill>
                <a:srgbClr val="092199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611756" y="1268760"/>
            <a:ext cx="3998844" cy="2227422"/>
            <a:chOff x="4611756" y="1451429"/>
            <a:chExt cx="3998844" cy="2227422"/>
          </a:xfrm>
        </p:grpSpPr>
        <p:grpSp>
          <p:nvGrpSpPr>
            <p:cNvPr id="23" name="Group 22"/>
            <p:cNvGrpSpPr/>
            <p:nvPr/>
          </p:nvGrpSpPr>
          <p:grpSpPr>
            <a:xfrm>
              <a:off x="4611756" y="1451429"/>
              <a:ext cx="1981200" cy="2227421"/>
              <a:chOff x="228600" y="1447800"/>
              <a:chExt cx="1981200" cy="2227421"/>
            </a:xfrm>
          </p:grpSpPr>
          <p:sp>
            <p:nvSpPr>
              <p:cNvPr id="17" name="Rectangle 7"/>
              <p:cNvSpPr>
                <a:spLocks noChangeArrowheads="1"/>
              </p:cNvSpPr>
              <p:nvPr/>
            </p:nvSpPr>
            <p:spPr bwMode="auto">
              <a:xfrm>
                <a:off x="731901" y="3392556"/>
                <a:ext cx="893445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3 persons/m</a:t>
                </a:r>
                <a:r>
                  <a:rPr kumimoji="0" lang="en-GB" sz="1000" b="1" i="0" u="none" strike="noStrike" cap="none" normalizeH="0" baseline="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2</a:t>
                </a:r>
                <a:endParaRPr kumimoji="0" lang="en-GB" sz="18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228600" y="1447800"/>
                <a:ext cx="1981200" cy="2227421"/>
                <a:chOff x="2057400" y="2268379"/>
                <a:chExt cx="1981200" cy="2227421"/>
              </a:xfrm>
            </p:grpSpPr>
            <p:pic>
              <p:nvPicPr>
                <p:cNvPr id="29699" name="Picture 13" descr="Description: 3 people per square metre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14550" y="2344579"/>
                  <a:ext cx="1847850" cy="184785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2" name="Rectangle 11"/>
                <p:cNvSpPr/>
                <p:nvPr/>
              </p:nvSpPr>
              <p:spPr>
                <a:xfrm>
                  <a:off x="2057400" y="2268379"/>
                  <a:ext cx="1981200" cy="2227421"/>
                </a:xfrm>
                <a:prstGeom prst="rect">
                  <a:avLst/>
                </a:prstGeom>
                <a:no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4" name="Group 23"/>
            <p:cNvGrpSpPr/>
            <p:nvPr/>
          </p:nvGrpSpPr>
          <p:grpSpPr>
            <a:xfrm>
              <a:off x="6629400" y="1451430"/>
              <a:ext cx="1981200" cy="2227421"/>
              <a:chOff x="4657724" y="2268379"/>
              <a:chExt cx="1981200" cy="2227421"/>
            </a:xfrm>
          </p:grpSpPr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5201602" y="4249579"/>
                <a:ext cx="893445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4 persons/m</a:t>
                </a:r>
                <a:r>
                  <a:rPr kumimoji="0" lang="en-GB" sz="1000" b="1" i="0" u="none" strike="noStrike" cap="none" normalizeH="0" baseline="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2</a:t>
                </a:r>
                <a:endParaRPr kumimoji="0" lang="en-GB" sz="18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4657724" y="2268379"/>
                <a:ext cx="1981200" cy="2227421"/>
                <a:chOff x="4657724" y="2268379"/>
                <a:chExt cx="1981200" cy="2227421"/>
              </a:xfrm>
            </p:grpSpPr>
            <p:pic>
              <p:nvPicPr>
                <p:cNvPr id="29698" name="Picture 31" descr="Description: 4 People per square metre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24400" y="2373154"/>
                  <a:ext cx="1847850" cy="184785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Rectangle 20"/>
                <p:cNvSpPr/>
                <p:nvPr/>
              </p:nvSpPr>
              <p:spPr>
                <a:xfrm>
                  <a:off x="4657724" y="2268379"/>
                  <a:ext cx="1981200" cy="2227421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33" name="Group 32"/>
          <p:cNvGrpSpPr/>
          <p:nvPr/>
        </p:nvGrpSpPr>
        <p:grpSpPr>
          <a:xfrm>
            <a:off x="502205" y="1208775"/>
            <a:ext cx="3810000" cy="1173643"/>
            <a:chOff x="609600" y="1321905"/>
            <a:chExt cx="3810000" cy="1173643"/>
          </a:xfrm>
        </p:grpSpPr>
        <p:sp>
          <p:nvSpPr>
            <p:cNvPr id="29" name="Rectangle 28"/>
            <p:cNvSpPr/>
            <p:nvPr/>
          </p:nvSpPr>
          <p:spPr>
            <a:xfrm>
              <a:off x="609600" y="1720394"/>
              <a:ext cx="3810000" cy="609600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50000">
                  <a:srgbClr val="FFC000"/>
                </a:gs>
                <a:gs pos="100000">
                  <a:srgbClr val="FF0000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CH" dirty="0"/>
                <a:t>3 ≤ d ≤ 4</a:t>
              </a:r>
            </a:p>
            <a:p>
              <a:pPr algn="ctr"/>
              <a:r>
                <a:rPr lang="it-CH" baseline="30000" dirty="0" smtClean="0"/>
                <a:t>Tolerated only</a:t>
              </a:r>
            </a:p>
            <a:p>
              <a:pPr algn="ctr"/>
              <a:r>
                <a:rPr lang="it-CH" baseline="30000" dirty="0" smtClean="0"/>
                <a:t>for very short periods</a:t>
              </a:r>
              <a:endParaRPr lang="en-GB" baseline="300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09600" y="1720394"/>
              <a:ext cx="10668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CH" dirty="0" smtClean="0"/>
                <a:t>d &lt; 3</a:t>
              </a:r>
            </a:p>
            <a:p>
              <a:pPr algn="ctr"/>
              <a:r>
                <a:rPr lang="it-CH" baseline="30000" dirty="0" smtClean="0"/>
                <a:t>Acceptable</a:t>
              </a:r>
              <a:endParaRPr lang="en-GB" baseline="300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200400" y="1720394"/>
              <a:ext cx="12192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CH" dirty="0" smtClean="0"/>
                <a:t>d &gt; 4</a:t>
              </a:r>
            </a:p>
            <a:p>
              <a:pPr algn="ctr"/>
              <a:r>
                <a:rPr lang="it-CH" baseline="30000" dirty="0" smtClean="0"/>
                <a:t>Not acceptable</a:t>
              </a:r>
              <a:endParaRPr lang="en-GB" baseline="30000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1676400" y="1600199"/>
              <a:ext cx="0" cy="895349"/>
            </a:xfrm>
            <a:prstGeom prst="line">
              <a:avLst/>
            </a:prstGeom>
            <a:ln w="190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3256721" y="1600199"/>
              <a:ext cx="0" cy="895349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1285875" y="1321905"/>
              <a:ext cx="80992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eaLnBrk="0" hangingPunct="0"/>
              <a:r>
                <a:rPr lang="en-GB" sz="800" dirty="0" smtClean="0">
                  <a:ea typeface="Times New Roman" pitchFamily="18" charset="0"/>
                  <a:cs typeface="Times New Roman" pitchFamily="18" charset="0"/>
                </a:rPr>
                <a:t>Nominal value 3 </a:t>
              </a:r>
              <a:r>
                <a:rPr lang="en-GB" sz="800" dirty="0">
                  <a:ea typeface="Times New Roman" pitchFamily="18" charset="0"/>
                  <a:cs typeface="Times New Roman" pitchFamily="18" charset="0"/>
                </a:rPr>
                <a:t>persons/m</a:t>
              </a:r>
              <a:r>
                <a:rPr lang="en-GB" sz="800" baseline="30000" dirty="0">
                  <a:ea typeface="Times New Roman" pitchFamily="18" charset="0"/>
                  <a:cs typeface="Times New Roman" pitchFamily="18" charset="0"/>
                </a:rPr>
                <a:t>2</a:t>
              </a:r>
              <a:endParaRPr lang="en-GB" sz="1400" baseline="300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841046" y="1371600"/>
              <a:ext cx="80992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eaLnBrk="0" hangingPunct="0"/>
              <a:r>
                <a:rPr lang="en-GB" sz="800" dirty="0" smtClean="0">
                  <a:ea typeface="Times New Roman" pitchFamily="18" charset="0"/>
                  <a:cs typeface="Times New Roman" pitchFamily="18" charset="0"/>
                </a:rPr>
                <a:t>4 </a:t>
              </a:r>
              <a:r>
                <a:rPr lang="en-GB" sz="800" dirty="0">
                  <a:ea typeface="Times New Roman" pitchFamily="18" charset="0"/>
                  <a:cs typeface="Times New Roman" pitchFamily="18" charset="0"/>
                </a:rPr>
                <a:t>persons/m</a:t>
              </a:r>
              <a:r>
                <a:rPr lang="en-GB" sz="800" baseline="30000" dirty="0">
                  <a:ea typeface="Times New Roman" pitchFamily="18" charset="0"/>
                  <a:cs typeface="Times New Roman" pitchFamily="18" charset="0"/>
                </a:rPr>
                <a:t>2</a:t>
              </a:r>
              <a:endParaRPr lang="en-GB" sz="1400" baseline="30000" dirty="0"/>
            </a:p>
          </p:txBody>
        </p:sp>
      </p:grpSp>
      <p:sp>
        <p:nvSpPr>
          <p:cNvPr id="38" name="Content Placeholder 2"/>
          <p:cNvSpPr txBox="1">
            <a:spLocks/>
          </p:cNvSpPr>
          <p:nvPr/>
        </p:nvSpPr>
        <p:spPr>
          <a:xfrm>
            <a:off x="386535" y="2258870"/>
            <a:ext cx="4078070" cy="104114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charset="0"/>
              <a:buNone/>
            </a:pPr>
            <a:r>
              <a:rPr lang="en-US" sz="1600" b="0" i="1" dirty="0" smtClean="0"/>
              <a:t>Art. L 3 of the ERP regulation fixes a maximum crowding of 3 persons/m</a:t>
            </a:r>
            <a:r>
              <a:rPr lang="en-US" sz="1600" b="0" i="1" baseline="30000" dirty="0" smtClean="0"/>
              <a:t>2</a:t>
            </a:r>
            <a:r>
              <a:rPr lang="en-US" sz="1600" b="0" i="1" dirty="0" smtClean="0"/>
              <a:t> for people attending an event in a room without chairs or benches.</a:t>
            </a:r>
            <a:endParaRPr lang="en-US" sz="1400" dirty="0" smtClean="0"/>
          </a:p>
        </p:txBody>
      </p:sp>
      <p:graphicFrame>
        <p:nvGraphicFramePr>
          <p:cNvPr id="45" name="Chart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2336086"/>
              </p:ext>
            </p:extLst>
          </p:nvPr>
        </p:nvGraphicFramePr>
        <p:xfrm>
          <a:off x="318946" y="3459737"/>
          <a:ext cx="4091688" cy="2563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6" name="Content Placeholder 2"/>
          <p:cNvSpPr txBox="1">
            <a:spLocks/>
          </p:cNvSpPr>
          <p:nvPr/>
        </p:nvSpPr>
        <p:spPr>
          <a:xfrm>
            <a:off x="4827986" y="4329967"/>
            <a:ext cx="4158203" cy="52057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charset="0"/>
              <a:buNone/>
            </a:pPr>
            <a:r>
              <a:rPr lang="en-US" sz="1600" b="0" dirty="0" smtClean="0">
                <a:latin typeface="+mj-lt"/>
              </a:rPr>
              <a:t>These figures have been tested for a number of fire scenarios.</a:t>
            </a:r>
            <a:endParaRPr lang="en-US" sz="1400" dirty="0" smtClean="0"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758878" y="3960182"/>
            <a:ext cx="1336438" cy="6300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1100" dirty="0" smtClean="0">
                <a:solidFill>
                  <a:schemeClr val="tx1"/>
                </a:solidFill>
              </a:rPr>
              <a:t>At 3.8 persons/m</a:t>
            </a:r>
            <a:r>
              <a:rPr lang="it-CH" sz="1100" baseline="30000" dirty="0" smtClean="0">
                <a:solidFill>
                  <a:schemeClr val="tx1"/>
                </a:solidFill>
              </a:rPr>
              <a:t>2</a:t>
            </a:r>
            <a:r>
              <a:rPr lang="it-CH" sz="1100" dirty="0" smtClean="0">
                <a:solidFill>
                  <a:schemeClr val="tx1"/>
                </a:solidFill>
              </a:rPr>
              <a:t> movement ceases</a:t>
            </a:r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>
            <a:stCxn id="39" idx="2"/>
          </p:cNvCxnSpPr>
          <p:nvPr/>
        </p:nvCxnSpPr>
        <p:spPr>
          <a:xfrm>
            <a:off x="3427097" y="4590252"/>
            <a:ext cx="0" cy="5850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5331ACE-CF68-3D43-AF13-D0DE2065BD39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A. Henriques HSE-SEE                    FCC </a:t>
            </a:r>
            <a:r>
              <a:rPr lang="fr-FR" dirty="0" err="1"/>
              <a:t>Week</a:t>
            </a:r>
            <a:r>
              <a:rPr lang="fr-FR" dirty="0"/>
              <a:t> 2016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7228556" y="5960801"/>
            <a:ext cx="167225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S. La Mendola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258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02/02/2016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62776" y="20088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Maximum distance between accesses from machine to safe zone – in standard arc 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7778615" y="5864254"/>
            <a:ext cx="97982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. Arias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" b="-1"/>
          <a:stretch/>
        </p:blipFill>
        <p:spPr bwMode="auto">
          <a:xfrm>
            <a:off x="384506" y="1316514"/>
            <a:ext cx="3925506" cy="2158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60396" y="3474623"/>
            <a:ext cx="1140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 = 1 m/s</a:t>
            </a:r>
            <a:endParaRPr lang="en-US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45231" y="1316514"/>
            <a:ext cx="3942433" cy="2158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6267460" y="3474623"/>
            <a:ext cx="1332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 = 1.5 m/s</a:t>
            </a:r>
            <a:endParaRPr lang="en-US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94125" y="3720423"/>
            <a:ext cx="3847235" cy="2143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3770106" y="5864254"/>
            <a:ext cx="1140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 = 2 m/s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998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805011"/>
            <a:ext cx="5356990" cy="3092989"/>
            <a:chOff x="73573" y="3067895"/>
            <a:chExt cx="5109184" cy="2772841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573" y="3067895"/>
              <a:ext cx="5109184" cy="2772841"/>
            </a:xfrm>
            <a:prstGeom prst="rect">
              <a:avLst/>
            </a:prstGeom>
          </p:spPr>
        </p:pic>
        <p:sp>
          <p:nvSpPr>
            <p:cNvPr id="42" name="Oval 41"/>
            <p:cNvSpPr/>
            <p:nvPr/>
          </p:nvSpPr>
          <p:spPr>
            <a:xfrm>
              <a:off x="1639614" y="4785213"/>
              <a:ext cx="504496" cy="451945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144110" y="4867826"/>
              <a:ext cx="9685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~ -40</a:t>
              </a:r>
              <a:r>
                <a:rPr lang="en-US" baseline="30000" dirty="0" smtClean="0"/>
                <a:t>o</a:t>
              </a:r>
              <a:r>
                <a:rPr lang="en-US" dirty="0" smtClean="0"/>
                <a:t>C</a:t>
              </a:r>
              <a:endParaRPr lang="en-GB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613EEBC-00AB-4C49-B838-7BA42B9C084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457200" y="195411"/>
            <a:ext cx="8229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3200" b="0" dirty="0" smtClean="0">
                <a:solidFill>
                  <a:srgbClr val="092199"/>
                </a:solidFill>
                <a:latin typeface="+mj-lt"/>
                <a:cs typeface="Arial" pitchFamily="34" charset="0"/>
              </a:rPr>
              <a:t>He Spill test – temperatures @ celling level</a:t>
            </a:r>
            <a:endParaRPr lang="en-US" sz="3200" b="0" dirty="0">
              <a:solidFill>
                <a:srgbClr val="092199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5331ACE-CF68-3D43-AF13-D0DE2065BD39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A. Henriques HSE-SEE                    FCC </a:t>
            </a:r>
            <a:r>
              <a:rPr lang="fr-FR" dirty="0" err="1"/>
              <a:t>Week</a:t>
            </a:r>
            <a:r>
              <a:rPr lang="fr-FR" dirty="0"/>
              <a:t> 2016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3463840" y="3360472"/>
            <a:ext cx="5399918" cy="2784686"/>
            <a:chOff x="3186473" y="3097685"/>
            <a:chExt cx="5399918" cy="2784686"/>
          </a:xfrm>
        </p:grpSpPr>
        <p:pic>
          <p:nvPicPr>
            <p:cNvPr id="11" name="Picture 10" descr="Screen Shot 2016-04-12 at 7.55.43 A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6473" y="3097685"/>
              <a:ext cx="5399918" cy="2784686"/>
            </a:xfrm>
            <a:prstGeom prst="rect">
              <a:avLst/>
            </a:prstGeom>
          </p:spPr>
        </p:pic>
        <p:sp>
          <p:nvSpPr>
            <p:cNvPr id="44" name="Rectangle 43"/>
            <p:cNvSpPr/>
            <p:nvPr/>
          </p:nvSpPr>
          <p:spPr>
            <a:xfrm>
              <a:off x="4872722" y="4120696"/>
              <a:ext cx="9695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~ -80</a:t>
              </a:r>
              <a:r>
                <a:rPr lang="en-US" baseline="30000" dirty="0" smtClean="0"/>
                <a:t>o</a:t>
              </a:r>
              <a:r>
                <a:rPr lang="en-US" dirty="0" smtClean="0"/>
                <a:t>C</a:t>
              </a:r>
              <a:endParaRPr lang="en-GB" dirty="0"/>
            </a:p>
          </p:txBody>
        </p:sp>
        <p:sp>
          <p:nvSpPr>
            <p:cNvPr id="47" name="Oval 46"/>
            <p:cNvSpPr/>
            <p:nvPr/>
          </p:nvSpPr>
          <p:spPr>
            <a:xfrm>
              <a:off x="4221561" y="4166919"/>
              <a:ext cx="504496" cy="451945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603834" y="5438746"/>
            <a:ext cx="313425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T. Koettig - ICEC ICMC 2014</a:t>
            </a:r>
          </a:p>
        </p:txBody>
      </p:sp>
    </p:spTree>
    <p:extLst>
      <p:ext uri="{BB962C8B-B14F-4D97-AF65-F5344CB8AC3E}">
        <p14:creationId xmlns:p14="http://schemas.microsoft.com/office/powerpoint/2010/main" val="1153768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613EEBC-00AB-4C49-B838-7BA42B9C0840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457200" y="195411"/>
            <a:ext cx="8229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3200" b="0" dirty="0" smtClean="0">
                <a:solidFill>
                  <a:srgbClr val="092199"/>
                </a:solidFill>
                <a:latin typeface="+mj-lt"/>
                <a:cs typeface="Arial" pitchFamily="34" charset="0"/>
              </a:rPr>
              <a:t>Walking speed as a function of age</a:t>
            </a:r>
            <a:endParaRPr lang="en-US" sz="3200" b="0" dirty="0">
              <a:solidFill>
                <a:srgbClr val="092199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5331ACE-CF68-3D43-AF13-D0DE2065BD39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A. Henriques HSE-SEE                    FCC </a:t>
            </a:r>
            <a:r>
              <a:rPr lang="fr-FR" dirty="0" err="1"/>
              <a:t>Week</a:t>
            </a:r>
            <a:r>
              <a:rPr lang="fr-FR" dirty="0"/>
              <a:t> 2016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253" y="1556149"/>
            <a:ext cx="6465915" cy="378717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446944" y="5144650"/>
            <a:ext cx="2445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Source: </a:t>
            </a:r>
            <a:r>
              <a:rPr lang="en-GB" i="1" dirty="0" smtClean="0">
                <a:hlinkClick r:id="rId4"/>
              </a:rPr>
              <a:t>www.wpi.edu</a:t>
            </a:r>
            <a:r>
              <a:rPr lang="en-GB" i="1" dirty="0" smtClean="0"/>
              <a:t>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76089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1D368092-9C29-4BCC-B9F2-9639B335164B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A. Henriques HSE-SEE                    FCC Week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3</a:t>
            </a:fld>
            <a:endParaRPr lang="en-US" altLang="en-US" dirty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Topics</a:t>
            </a:r>
            <a:endParaRPr lang="en-GB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253432" y="1561642"/>
            <a:ext cx="8669216" cy="496844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Status &amp; Overview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FCC layout used for the studies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Safety Studies (‘</a:t>
            </a:r>
            <a:r>
              <a:rPr lang="en-US" sz="2000" i="1" dirty="0" smtClean="0"/>
              <a:t>conventional risks</a:t>
            </a:r>
            <a:r>
              <a:rPr lang="en-US" sz="2000" dirty="0" smtClean="0"/>
              <a:t>’) for FCC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Fire Safety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/>
              <a:t>Evacuation 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Air management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Cryogenic Safety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Future studies and contributions</a:t>
            </a:r>
          </a:p>
        </p:txBody>
      </p:sp>
    </p:spTree>
    <p:extLst>
      <p:ext uri="{BB962C8B-B14F-4D97-AF65-F5344CB8AC3E}">
        <p14:creationId xmlns:p14="http://schemas.microsoft.com/office/powerpoint/2010/main" val="3291110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1D368092-9C29-4BCC-B9F2-9639B335164B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A. Henriques HSE-SEE                    FCC Week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4</a:t>
            </a:fld>
            <a:endParaRPr lang="en-US" altLang="en-US" dirty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462776" y="200880"/>
            <a:ext cx="8226854" cy="940443"/>
          </a:xfrm>
        </p:spPr>
        <p:txBody>
          <a:bodyPr/>
          <a:lstStyle/>
          <a:p>
            <a:r>
              <a:rPr lang="en-US" dirty="0" smtClean="0"/>
              <a:t>Status &amp; Overview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-66648" y="1681505"/>
            <a:ext cx="3711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u="sng" dirty="0" smtClean="0"/>
              <a:t>Smoke </a:t>
            </a:r>
            <a:r>
              <a:rPr lang="en-US" u="sng" dirty="0"/>
              <a:t>extraction concept: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641" y="2205763"/>
            <a:ext cx="3471500" cy="18472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04984"/>
            <a:ext cx="3922782" cy="17087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8390" y="2205763"/>
            <a:ext cx="2096986" cy="1874051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5862450" y="1677072"/>
            <a:ext cx="2121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en-US" u="sng" dirty="0" smtClean="0"/>
              <a:t>Safe Zone:</a:t>
            </a:r>
            <a:endParaRPr lang="en-US" u="sng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509" y="4230790"/>
            <a:ext cx="4258491" cy="1509761"/>
          </a:xfrm>
          <a:prstGeom prst="rect">
            <a:avLst/>
          </a:prstGeom>
        </p:spPr>
      </p:pic>
      <p:sp>
        <p:nvSpPr>
          <p:cNvPr id="38" name="Content Placeholder 2"/>
          <p:cNvSpPr txBox="1">
            <a:spLocks/>
          </p:cNvSpPr>
          <p:nvPr/>
        </p:nvSpPr>
        <p:spPr>
          <a:xfrm>
            <a:off x="0" y="1214004"/>
            <a:ext cx="2969335" cy="41253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1200"/>
              </a:spcBef>
            </a:pPr>
            <a:r>
              <a:rPr lang="en-US" sz="2000" dirty="0" smtClean="0"/>
              <a:t>FCC Week 2015</a:t>
            </a: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5182756" y="1202928"/>
            <a:ext cx="2130984" cy="412539"/>
          </a:xfrm>
          <a:prstGeom prst="rect">
            <a:avLst/>
          </a:prstGeom>
          <a:solidFill>
            <a:srgbClr val="B2B2B2"/>
          </a:solidFill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lnSpc>
                <a:spcPct val="120000"/>
              </a:lnSpc>
              <a:spcBef>
                <a:spcPts val="1200"/>
              </a:spcBef>
              <a:buNone/>
            </a:pPr>
            <a:r>
              <a:rPr lang="en-US" sz="2000" dirty="0" smtClean="0"/>
              <a:t>FCC Week 2016</a:t>
            </a:r>
          </a:p>
        </p:txBody>
      </p:sp>
      <p:sp>
        <p:nvSpPr>
          <p:cNvPr id="40" name="Notched Right Arrow 39"/>
          <p:cNvSpPr/>
          <p:nvPr/>
        </p:nvSpPr>
        <p:spPr>
          <a:xfrm>
            <a:off x="3262226" y="1224298"/>
            <a:ext cx="1321111" cy="391949"/>
          </a:xfrm>
          <a:prstGeom prst="notchedRightArrow">
            <a:avLst>
              <a:gd name="adj1" fmla="val 33856"/>
              <a:gd name="adj2" fmla="val 73005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Rectangle 40"/>
          <p:cNvSpPr/>
          <p:nvPr/>
        </p:nvSpPr>
        <p:spPr>
          <a:xfrm>
            <a:off x="3627866" y="2851341"/>
            <a:ext cx="1896674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sz="2400" dirty="0" err="1" smtClean="0">
                <a:sym typeface="Wingdings"/>
              </a:rPr>
              <a:t>Optimisation</a:t>
            </a:r>
            <a:endParaRPr lang="en-US" sz="2400" dirty="0" smtClean="0">
              <a:sym typeface="Wingdings"/>
            </a:endParaRPr>
          </a:p>
          <a:p>
            <a:pPr algn="ctr"/>
            <a:r>
              <a:rPr lang="en-US" sz="2400" dirty="0" smtClean="0">
                <a:sym typeface="Wingdings"/>
              </a:rPr>
              <a:t>+</a:t>
            </a:r>
          </a:p>
          <a:p>
            <a:pPr algn="ctr"/>
            <a:r>
              <a:rPr lang="en-US" sz="2400" dirty="0" smtClean="0">
                <a:sym typeface="Wingdings"/>
              </a:rPr>
              <a:t>new studies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4170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211015" y="1334436"/>
            <a:ext cx="8669216" cy="86883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dirty="0" smtClean="0"/>
              <a:t>For the safety studies, both single and double tunnel solutions are considered: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1D368092-9C29-4BCC-B9F2-9639B335164B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A. Henriques HSE-SEE                    FCC Week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5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462776" y="200880"/>
            <a:ext cx="8226854" cy="940443"/>
          </a:xfrm>
        </p:spPr>
        <p:txBody>
          <a:bodyPr/>
          <a:lstStyle/>
          <a:p>
            <a:r>
              <a:rPr lang="en-US" dirty="0" smtClean="0"/>
              <a:t>FCC Layou</a:t>
            </a:r>
            <a:r>
              <a:rPr lang="en-US" dirty="0"/>
              <a:t>t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630556" y="5959360"/>
            <a:ext cx="227498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C. Cook, J. Osborne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5489" y="2203269"/>
            <a:ext cx="4519410" cy="34050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162" y="2203269"/>
            <a:ext cx="4559106" cy="34050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0846" y="3158870"/>
            <a:ext cx="1681280" cy="1509506"/>
          </a:xfrm>
          <a:prstGeom prst="rect">
            <a:avLst/>
          </a:prstGeom>
          <a:ln>
            <a:noFill/>
          </a:ln>
        </p:spPr>
      </p:pic>
      <p:grpSp>
        <p:nvGrpSpPr>
          <p:cNvPr id="13" name="Group 12"/>
          <p:cNvGrpSpPr/>
          <p:nvPr/>
        </p:nvGrpSpPr>
        <p:grpSpPr>
          <a:xfrm>
            <a:off x="5479553" y="3325943"/>
            <a:ext cx="3210077" cy="1202679"/>
            <a:chOff x="230210" y="2906373"/>
            <a:chExt cx="5017700" cy="205242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0210" y="2906373"/>
              <a:ext cx="5017700" cy="1781175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43735" y="4552540"/>
              <a:ext cx="1373275" cy="4062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1179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Safety Studies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B18D2CE-C747-874D-92BB-F61E315BF9A6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A. Henriques HSE-SEE                    FCC </a:t>
            </a:r>
            <a:r>
              <a:rPr lang="fr-FR" dirty="0" err="1" smtClean="0"/>
              <a:t>Week</a:t>
            </a:r>
            <a:r>
              <a:rPr lang="fr-FR" dirty="0" smtClean="0"/>
              <a:t>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8077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550" y="2839152"/>
            <a:ext cx="4213450" cy="3181202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23033" y="1261897"/>
            <a:ext cx="8478615" cy="268490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Limit the fire </a:t>
            </a:r>
            <a:r>
              <a:rPr lang="en-US" sz="2000" dirty="0"/>
              <a:t>risk</a:t>
            </a:r>
            <a:r>
              <a:rPr lang="en-US" sz="2000" dirty="0" smtClean="0"/>
              <a:t> in the safe zones to absolute minimum (e.g. presence of lighting, signs, transportation) 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For </a:t>
            </a:r>
            <a:r>
              <a:rPr lang="en-US" sz="2000" u="sng" dirty="0"/>
              <a:t>single tunnel</a:t>
            </a:r>
            <a:r>
              <a:rPr lang="en-US" sz="2000" dirty="0"/>
              <a:t>, equipment with high fire load installed in machine zone or surface (e.g. </a:t>
            </a:r>
            <a:r>
              <a:rPr lang="en-US" sz="2000" dirty="0" smtClean="0"/>
              <a:t>power transformers, </a:t>
            </a:r>
            <a:r>
              <a:rPr lang="en-US" sz="2000" dirty="0"/>
              <a:t>racks</a:t>
            </a:r>
            <a:r>
              <a:rPr lang="en-US" sz="2000" dirty="0" smtClean="0"/>
              <a:t>)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A possible solution </a:t>
            </a:r>
            <a:r>
              <a:rPr lang="en-US" sz="2000" dirty="0"/>
              <a:t>for </a:t>
            </a:r>
            <a:r>
              <a:rPr lang="en-US" sz="2000" u="sng" dirty="0"/>
              <a:t>double </a:t>
            </a:r>
            <a:r>
              <a:rPr lang="en-US" sz="2000" u="sng" dirty="0" smtClean="0"/>
              <a:t>tunnel</a:t>
            </a:r>
            <a:r>
              <a:rPr lang="en-US" sz="2000" dirty="0" smtClean="0"/>
              <a:t>: </a:t>
            </a:r>
          </a:p>
          <a:p>
            <a:pPr marL="36576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1D368092-9C29-4BCC-B9F2-9639B335164B}" type="datetime1">
              <a:rPr lang="en-US" smtClean="0"/>
              <a:t>4/13/16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A. Henriques HSE-SEE                    FCC Week 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7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462776" y="200880"/>
            <a:ext cx="8226854" cy="940443"/>
          </a:xfrm>
        </p:spPr>
        <p:txBody>
          <a:bodyPr/>
          <a:lstStyle/>
          <a:p>
            <a:r>
              <a:rPr lang="en-US" dirty="0" smtClean="0"/>
              <a:t>Fire </a:t>
            </a:r>
            <a:r>
              <a:rPr lang="en-US" dirty="0"/>
              <a:t>risk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smtClean="0"/>
              <a:t>in safe zones 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1015" y="2394098"/>
            <a:ext cx="8669216" cy="183408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4519060" y="5991156"/>
            <a:ext cx="407196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10000"/>
                  </a:schemeClr>
                </a:solidFill>
                <a:sym typeface="Wingdings"/>
              </a:rPr>
              <a:t>See </a:t>
            </a:r>
            <a:r>
              <a:rPr lang="en-US" u="sng" dirty="0" smtClean="0">
                <a:solidFill>
                  <a:schemeClr val="accent1">
                    <a:lumMod val="10000"/>
                  </a:schemeClr>
                </a:solidFill>
                <a:sym typeface="Wingdings"/>
              </a:rPr>
              <a:t>Radiation Protection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  <a:sym typeface="Wingdings"/>
              </a:rPr>
              <a:t>, M. </a:t>
            </a:r>
            <a:r>
              <a:rPr lang="en-US" dirty="0" err="1" smtClean="0">
                <a:solidFill>
                  <a:schemeClr val="accent1">
                    <a:lumMod val="10000"/>
                  </a:schemeClr>
                </a:solidFill>
                <a:sym typeface="Wingdings"/>
              </a:rPr>
              <a:t>Widorski</a:t>
            </a:r>
            <a:endParaRPr lang="en-GB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517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47" y="1166218"/>
            <a:ext cx="8226854" cy="461421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Scenario description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02/02/2016</a:t>
            </a:r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62647" y="753171"/>
            <a:ext cx="8638162" cy="102731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spcBef>
                <a:spcPts val="0"/>
              </a:spcBef>
              <a:buFont typeface="Arial"/>
              <a:buNone/>
            </a:pPr>
            <a:endParaRPr lang="en-US" sz="2000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12843" y="5924145"/>
            <a:ext cx="7830766" cy="0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612843" y="1924106"/>
            <a:ext cx="0" cy="4000039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622571" y="5359940"/>
            <a:ext cx="7480570" cy="555518"/>
            <a:chOff x="622571" y="5369668"/>
            <a:chExt cx="7480570" cy="555518"/>
          </a:xfrm>
        </p:grpSpPr>
        <p:sp>
          <p:nvSpPr>
            <p:cNvPr id="9" name="Rectangle 8"/>
            <p:cNvSpPr/>
            <p:nvPr/>
          </p:nvSpPr>
          <p:spPr>
            <a:xfrm>
              <a:off x="622571" y="5369668"/>
              <a:ext cx="7480570" cy="544749"/>
            </a:xfrm>
            <a:prstGeom prst="rect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  <a:lumMod val="99000"/>
                  </a:schemeClr>
                </a:gs>
                <a:gs pos="25000">
                  <a:schemeClr val="accent1">
                    <a:tint val="96000"/>
                    <a:shade val="80000"/>
                    <a:satMod val="105000"/>
                  </a:schemeClr>
                </a:gs>
                <a:gs pos="38000">
                  <a:schemeClr val="accent1">
                    <a:tint val="96000"/>
                    <a:shade val="59000"/>
                    <a:satMod val="120000"/>
                  </a:schemeClr>
                </a:gs>
                <a:gs pos="55000">
                  <a:schemeClr val="accent1">
                    <a:shade val="57000"/>
                    <a:satMod val="120000"/>
                  </a:schemeClr>
                </a:gs>
                <a:gs pos="80000">
                  <a:schemeClr val="accent1">
                    <a:shade val="56000"/>
                    <a:satMod val="145000"/>
                  </a:schemeClr>
                </a:gs>
                <a:gs pos="88000">
                  <a:schemeClr val="accent1">
                    <a:shade val="63000"/>
                    <a:satMod val="160000"/>
                  </a:schemeClr>
                </a:gs>
                <a:gs pos="100000">
                  <a:schemeClr val="accent1">
                    <a:tint val="99555"/>
                    <a:satMod val="15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0391" y="5505855"/>
              <a:ext cx="223737" cy="40856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796719" y="5505855"/>
              <a:ext cx="223737" cy="40856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907" y="5726845"/>
              <a:ext cx="160943" cy="198341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899" y="5578470"/>
            <a:ext cx="244470" cy="345675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7759962" y="5901796"/>
            <a:ext cx="297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</a:t>
            </a:r>
            <a:endParaRPr lang="en-US" sz="1600" dirty="0"/>
          </a:p>
        </p:txBody>
      </p:sp>
      <p:sp>
        <p:nvSpPr>
          <p:cNvPr id="54" name="TextBox 53"/>
          <p:cNvSpPr txBox="1"/>
          <p:nvPr/>
        </p:nvSpPr>
        <p:spPr>
          <a:xfrm>
            <a:off x="8294984" y="5901796"/>
            <a:ext cx="297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x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55643" y="5901796"/>
            <a:ext cx="598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 = 0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10730" y="1852750"/>
            <a:ext cx="297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622571" y="3954489"/>
            <a:ext cx="7480570" cy="555518"/>
            <a:chOff x="622571" y="5369668"/>
            <a:chExt cx="7480570" cy="555518"/>
          </a:xfrm>
        </p:grpSpPr>
        <p:sp>
          <p:nvSpPr>
            <p:cNvPr id="58" name="Rectangle 57"/>
            <p:cNvSpPr/>
            <p:nvPr/>
          </p:nvSpPr>
          <p:spPr>
            <a:xfrm>
              <a:off x="622571" y="5369668"/>
              <a:ext cx="7480570" cy="5447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700391" y="5505855"/>
              <a:ext cx="223737" cy="40856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7796719" y="5505855"/>
              <a:ext cx="223737" cy="40856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907" y="5657377"/>
              <a:ext cx="217313" cy="267809"/>
            </a:xfrm>
            <a:prstGeom prst="rect">
              <a:avLst/>
            </a:prstGeom>
          </p:spPr>
        </p:pic>
      </p:grpSp>
      <p:cxnSp>
        <p:nvCxnSpPr>
          <p:cNvPr id="120" name="Straight Connector 119"/>
          <p:cNvCxnSpPr/>
          <p:nvPr/>
        </p:nvCxnSpPr>
        <p:spPr>
          <a:xfrm flipH="1">
            <a:off x="962764" y="4090676"/>
            <a:ext cx="9189" cy="44147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62" name="Group 61"/>
          <p:cNvGrpSpPr/>
          <p:nvPr/>
        </p:nvGrpSpPr>
        <p:grpSpPr>
          <a:xfrm>
            <a:off x="622571" y="2608268"/>
            <a:ext cx="7480570" cy="555518"/>
            <a:chOff x="622571" y="5369668"/>
            <a:chExt cx="7480570" cy="555518"/>
          </a:xfrm>
        </p:grpSpPr>
        <p:sp>
          <p:nvSpPr>
            <p:cNvPr id="63" name="Rectangle 62"/>
            <p:cNvSpPr/>
            <p:nvPr/>
          </p:nvSpPr>
          <p:spPr>
            <a:xfrm>
              <a:off x="622571" y="5369668"/>
              <a:ext cx="7480570" cy="5447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700391" y="5505855"/>
              <a:ext cx="223737" cy="40856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7796719" y="5505855"/>
              <a:ext cx="223737" cy="40856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907" y="5505855"/>
              <a:ext cx="340265" cy="419331"/>
            </a:xfrm>
            <a:prstGeom prst="rect">
              <a:avLst/>
            </a:prstGeom>
          </p:spPr>
        </p:pic>
      </p:grpSp>
      <p:cxnSp>
        <p:nvCxnSpPr>
          <p:cNvPr id="70" name="Straight Connector 69"/>
          <p:cNvCxnSpPr>
            <a:stCxn id="14" idx="2"/>
          </p:cNvCxnSpPr>
          <p:nvPr/>
        </p:nvCxnSpPr>
        <p:spPr>
          <a:xfrm flipV="1">
            <a:off x="1265134" y="3153017"/>
            <a:ext cx="1924822" cy="2771128"/>
          </a:xfrm>
          <a:prstGeom prst="line">
            <a:avLst/>
          </a:prstGeom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111" name="Group 110"/>
          <p:cNvGrpSpPr/>
          <p:nvPr/>
        </p:nvGrpSpPr>
        <p:grpSpPr>
          <a:xfrm>
            <a:off x="963039" y="3698620"/>
            <a:ext cx="2246646" cy="811386"/>
            <a:chOff x="963039" y="3698620"/>
            <a:chExt cx="2246646" cy="811386"/>
          </a:xfrm>
        </p:grpSpPr>
        <p:cxnSp>
          <p:nvCxnSpPr>
            <p:cNvPr id="109" name="Straight Connector 108"/>
            <p:cNvCxnSpPr/>
            <p:nvPr/>
          </p:nvCxnSpPr>
          <p:spPr>
            <a:xfrm>
              <a:off x="963039" y="4090676"/>
              <a:ext cx="1109882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10" name="Arc 109"/>
            <p:cNvSpPr/>
            <p:nvPr/>
          </p:nvSpPr>
          <p:spPr>
            <a:xfrm flipH="1" flipV="1">
              <a:off x="2072920" y="3698620"/>
              <a:ext cx="1136765" cy="811386"/>
            </a:xfrm>
            <a:prstGeom prst="arc">
              <a:avLst>
                <a:gd name="adj1" fmla="val 16116484"/>
                <a:gd name="adj2" fmla="val 0"/>
              </a:avLst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1" name="Picture 7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7448" y="2846684"/>
            <a:ext cx="244470" cy="345675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2322" y="4186479"/>
            <a:ext cx="244470" cy="345675"/>
          </a:xfrm>
          <a:prstGeom prst="rect">
            <a:avLst/>
          </a:prstGeom>
        </p:spPr>
      </p:pic>
      <p:cxnSp>
        <p:nvCxnSpPr>
          <p:cNvPr id="77" name="Straight Connector 76"/>
          <p:cNvCxnSpPr>
            <a:stCxn id="82" idx="2"/>
          </p:cNvCxnSpPr>
          <p:nvPr/>
        </p:nvCxnSpPr>
        <p:spPr>
          <a:xfrm flipV="1">
            <a:off x="1363292" y="3160572"/>
            <a:ext cx="4434293" cy="2738191"/>
          </a:xfrm>
          <a:prstGeom prst="line">
            <a:avLst/>
          </a:prstGeom>
          <a:ln>
            <a:solidFill>
              <a:srgbClr val="104282"/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82" name="Picture 81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5134" y="5596194"/>
            <a:ext cx="196316" cy="302569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3404" y="4204667"/>
            <a:ext cx="196316" cy="302569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9427" y="2852540"/>
            <a:ext cx="196316" cy="302569"/>
          </a:xfrm>
          <a:prstGeom prst="rect">
            <a:avLst/>
          </a:prstGeom>
        </p:spPr>
      </p:pic>
      <p:cxnSp>
        <p:nvCxnSpPr>
          <p:cNvPr id="92" name="Straight Arrow Connector 91"/>
          <p:cNvCxnSpPr/>
          <p:nvPr/>
        </p:nvCxnSpPr>
        <p:spPr>
          <a:xfrm>
            <a:off x="3321918" y="5499455"/>
            <a:ext cx="88043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568516" y="3698620"/>
            <a:ext cx="297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v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960358" y="5094587"/>
            <a:ext cx="1752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v = ventilation velocity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353612" y="4585830"/>
            <a:ext cx="719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v</a:t>
            </a:r>
            <a:r>
              <a:rPr lang="en-US" sz="1600" baseline="-25000" dirty="0" smtClean="0">
                <a:solidFill>
                  <a:schemeClr val="bg2">
                    <a:lumMod val="10000"/>
                  </a:schemeClr>
                </a:solidFill>
              </a:rPr>
              <a:t>1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&lt; v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147996" y="4692099"/>
            <a:ext cx="717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v</a:t>
            </a:r>
            <a:r>
              <a:rPr lang="en-US" sz="1600" baseline="-25000" dirty="0" smtClean="0">
                <a:solidFill>
                  <a:schemeClr val="bg2">
                    <a:lumMod val="10000"/>
                  </a:schemeClr>
                </a:solidFill>
              </a:rPr>
              <a:t>2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&gt; v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2505" y="4386601"/>
            <a:ext cx="701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 = t</a:t>
            </a:r>
            <a:r>
              <a:rPr lang="en-US" sz="1600" baseline="-25000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2505" y="2935864"/>
            <a:ext cx="701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 = t</a:t>
            </a:r>
            <a:r>
              <a:rPr lang="en-US" sz="1600" baseline="-25000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02" name="Straight Connector 101"/>
          <p:cNvCxnSpPr>
            <a:endCxn id="63" idx="2"/>
          </p:cNvCxnSpPr>
          <p:nvPr/>
        </p:nvCxnSpPr>
        <p:spPr>
          <a:xfrm flipV="1">
            <a:off x="916650" y="3153017"/>
            <a:ext cx="3446206" cy="275167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115" name="Group 114"/>
          <p:cNvGrpSpPr/>
          <p:nvPr/>
        </p:nvGrpSpPr>
        <p:grpSpPr>
          <a:xfrm>
            <a:off x="963040" y="2343131"/>
            <a:ext cx="3938719" cy="811386"/>
            <a:chOff x="-729034" y="3698620"/>
            <a:chExt cx="3938719" cy="811386"/>
          </a:xfrm>
        </p:grpSpPr>
        <p:cxnSp>
          <p:nvCxnSpPr>
            <p:cNvPr id="116" name="Straight Connector 115"/>
            <p:cNvCxnSpPr>
              <a:stCxn id="66" idx="0"/>
            </p:cNvCxnSpPr>
            <p:nvPr/>
          </p:nvCxnSpPr>
          <p:spPr>
            <a:xfrm flipV="1">
              <a:off x="-729034" y="4090676"/>
              <a:ext cx="2801955" cy="926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17" name="Arc 116"/>
            <p:cNvSpPr/>
            <p:nvPr/>
          </p:nvSpPr>
          <p:spPr>
            <a:xfrm flipH="1" flipV="1">
              <a:off x="2072920" y="3698620"/>
              <a:ext cx="1136765" cy="811386"/>
            </a:xfrm>
            <a:prstGeom prst="arc">
              <a:avLst>
                <a:gd name="adj1" fmla="val 16116484"/>
                <a:gd name="adj2" fmla="val 0"/>
              </a:avLst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3" name="Straight Connector 122"/>
          <p:cNvCxnSpPr/>
          <p:nvPr/>
        </p:nvCxnSpPr>
        <p:spPr>
          <a:xfrm flipH="1">
            <a:off x="962764" y="2735187"/>
            <a:ext cx="9189" cy="44147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1264321" y="2804310"/>
            <a:ext cx="1287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X</a:t>
            </a:r>
            <a:r>
              <a:rPr lang="en-US" sz="1400" baseline="-25000" dirty="0" smtClean="0">
                <a:solidFill>
                  <a:schemeClr val="bg2">
                    <a:lumMod val="10000"/>
                  </a:schemeClr>
                </a:solidFill>
              </a:rPr>
              <a:t>CO,HCN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(x,t</a:t>
            </a:r>
            <a:r>
              <a:rPr lang="en-US" sz="1400" baseline="-25000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963040" y="4121982"/>
            <a:ext cx="12437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X</a:t>
            </a:r>
            <a:r>
              <a:rPr lang="en-US" sz="1400" baseline="-25000" dirty="0" smtClean="0">
                <a:solidFill>
                  <a:schemeClr val="bg2">
                    <a:lumMod val="10000"/>
                  </a:schemeClr>
                </a:solidFill>
              </a:rPr>
              <a:t>CO,HCN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(x,t</a:t>
            </a:r>
            <a:r>
              <a:rPr lang="en-US" sz="1400" baseline="-25000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901563" y="1852149"/>
            <a:ext cx="7782491" cy="72587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spcBef>
                <a:spcPts val="0"/>
              </a:spcBef>
              <a:buFont typeface="Arial"/>
              <a:buNone/>
            </a:pPr>
            <a:r>
              <a:rPr lang="en-US" sz="1800" dirty="0" smtClean="0"/>
              <a:t>If the walking speed (not affected by visibility) is &gt; v, occupants can walk away from the smoke front. If it is &lt; v they have to walk in the smoke.</a:t>
            </a:r>
            <a:endParaRPr lang="en-US" sz="1800" dirty="0"/>
          </a:p>
        </p:txBody>
      </p:sp>
      <p:sp>
        <p:nvSpPr>
          <p:cNvPr id="67" name="TextBox 66"/>
          <p:cNvSpPr txBox="1"/>
          <p:nvPr/>
        </p:nvSpPr>
        <p:spPr>
          <a:xfrm rot="19306458">
            <a:off x="3170291" y="3375231"/>
            <a:ext cx="10368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Smoke front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462776" y="20088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Maximum distance between accesses from machine to safe zone – in standard arc </a:t>
            </a:r>
            <a:endParaRPr lang="en-GB" dirty="0"/>
          </a:p>
        </p:txBody>
      </p:sp>
      <p:sp>
        <p:nvSpPr>
          <p:cNvPr id="72" name="Rectangle 71"/>
          <p:cNvSpPr/>
          <p:nvPr/>
        </p:nvSpPr>
        <p:spPr>
          <a:xfrm>
            <a:off x="7228556" y="6233586"/>
            <a:ext cx="167225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S. La Mendola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8" name="Picture 67" descr="http://www.mc-safety.de/media/catalog/product/cache/2/image/5e06319eda06f020e43594a9c230972d/f/n/fnd175.00.257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0961" y="5273065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Picture 73" descr="http://www.mc-safety.de/media/catalog/product/cache/2/image/5e06319eda06f020e43594a9c230972d/f/n/fnd175.00.257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9255" y="3925280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Picture 74" descr="http://www.mc-safety.de/media/catalog/product/cache/2/image/5e06319eda06f020e43594a9c230972d/f/n/fnd175.00.257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2091" y="2649690"/>
            <a:ext cx="381000" cy="381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4269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02/02/2016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837968"/>
              </p:ext>
            </p:extLst>
          </p:nvPr>
        </p:nvGraphicFramePr>
        <p:xfrm>
          <a:off x="918674" y="4577161"/>
          <a:ext cx="7052552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42962"/>
                <a:gridCol w="1183314"/>
                <a:gridCol w="1763138"/>
                <a:gridCol w="17631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Quantity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Single tunnel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Double tunnel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Hydraulic diameter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Assumed 3.5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Distance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1" i="1" baseline="0" dirty="0" smtClean="0"/>
                        <a:t>d</a:t>
                      </a:r>
                      <a:endParaRPr lang="en-US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km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1.4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1.2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256032" y="1166270"/>
            <a:ext cx="8887968" cy="102026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800" dirty="0" smtClean="0"/>
              <a:t>If </a:t>
            </a:r>
            <a:r>
              <a:rPr lang="en-US" sz="1800" dirty="0"/>
              <a:t>Fractional Effective Dose </a:t>
            </a:r>
            <a:r>
              <a:rPr lang="en-US" sz="1800" dirty="0" smtClean="0"/>
              <a:t>(FED) = 0.3 is targeted (§5.2.1 of ISO 13571), the maximum walking time and distance can be calculated.</a:t>
            </a:r>
          </a:p>
          <a:p>
            <a:pPr marL="36576" indent="0">
              <a:buFont typeface="Arial"/>
              <a:buNone/>
            </a:pPr>
            <a:r>
              <a:rPr lang="en-US" sz="1800" dirty="0" smtClean="0"/>
              <a:t>Results for both configurations (single and double) are reported in the table below.</a:t>
            </a:r>
            <a:endParaRPr lang="en-US" sz="18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62776" y="20088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Maximum distance between accesses from machine to safe zone – in standard arc 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35767" y="2276611"/>
            <a:ext cx="8476431" cy="2210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</a:pPr>
            <a:r>
              <a:rPr lang="en-US" sz="2000" dirty="0"/>
              <a:t>Main assumptions:</a:t>
            </a:r>
          </a:p>
          <a:p>
            <a:pPr marL="379476" indent="-342900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/>
              <a:t>At t = 0 a fire starting next to an escape door;</a:t>
            </a:r>
          </a:p>
          <a:p>
            <a:pPr marL="379476" indent="-342900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/>
              <a:t>Smoke propagates with </a:t>
            </a:r>
            <a:r>
              <a:rPr lang="en-US" dirty="0" smtClean="0"/>
              <a:t>(conservative) </a:t>
            </a:r>
            <a:r>
              <a:rPr lang="en-US" dirty="0"/>
              <a:t>ventilation speed  v = 1.5 m/s;</a:t>
            </a:r>
          </a:p>
          <a:p>
            <a:pPr marL="379476" indent="-342900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/>
              <a:t>Polyethylene fire grows following 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 curve (medium) up to 5 MW;</a:t>
            </a:r>
          </a:p>
          <a:p>
            <a:pPr marL="379476" indent="-342900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/>
              <a:t>A minimum walking speed of 0.95 m/s has been assumed.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228556" y="6233586"/>
            <a:ext cx="167225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S. La Mendola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83284" y="5748814"/>
            <a:ext cx="6981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1 km distance should be considered as baseline for both solutions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80729" y="5346714"/>
            <a:ext cx="7889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6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87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7306</TotalTime>
  <Words>2813</Words>
  <Application>Microsoft Macintosh PowerPoint</Application>
  <PresentationFormat>On-screen Show (4:3)</PresentationFormat>
  <Paragraphs>404</Paragraphs>
  <Slides>29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CERNCorporate4-3</vt:lpstr>
      <vt:lpstr>PowerPoint Presentation</vt:lpstr>
      <vt:lpstr>General Safety studies and considerations for FCC</vt:lpstr>
      <vt:lpstr>Topics</vt:lpstr>
      <vt:lpstr>Status &amp; Overview</vt:lpstr>
      <vt:lpstr>FCC Layout </vt:lpstr>
      <vt:lpstr>Safety Studies</vt:lpstr>
      <vt:lpstr>Fire risk in safe zones </vt:lpstr>
      <vt:lpstr>Scenario description</vt:lpstr>
      <vt:lpstr>PowerPoint Presentation</vt:lpstr>
      <vt:lpstr>PowerPoint Presentation</vt:lpstr>
      <vt:lpstr>PowerPoint Presentation</vt:lpstr>
      <vt:lpstr>PowerPoint Presentation</vt:lpstr>
      <vt:lpstr>Evacuation modeling </vt:lpstr>
      <vt:lpstr>Evacuation modeling </vt:lpstr>
      <vt:lpstr>Evacuation modeling </vt:lpstr>
      <vt:lpstr>Evacuation modeling </vt:lpstr>
      <vt:lpstr>Evacuation modeling</vt:lpstr>
      <vt:lpstr>Air management </vt:lpstr>
      <vt:lpstr>Accidental Helium extraction</vt:lpstr>
      <vt:lpstr>Magnetic field in Experimental caverns  </vt:lpstr>
      <vt:lpstr>Final Remarks </vt:lpstr>
      <vt:lpstr>Further Studies</vt:lpstr>
      <vt:lpstr>PowerPoint Presentation</vt:lpstr>
      <vt:lpstr>PowerPoint Presentation</vt:lpstr>
      <vt:lpstr>Spare Slides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Henriques</dc:creator>
  <cp:lastModifiedBy>Andre Henriques</cp:lastModifiedBy>
  <cp:revision>274</cp:revision>
  <cp:lastPrinted>2015-03-06T11:01:26Z</cp:lastPrinted>
  <dcterms:created xsi:type="dcterms:W3CDTF">2015-01-19T08:35:34Z</dcterms:created>
  <dcterms:modified xsi:type="dcterms:W3CDTF">2016-04-13T14:33:57Z</dcterms:modified>
</cp:coreProperties>
</file>