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20"/>
  </p:notesMasterIdLst>
  <p:handoutMasterIdLst>
    <p:handoutMasterId r:id="rId21"/>
  </p:handoutMasterIdLst>
  <p:sldIdLst>
    <p:sldId id="265" r:id="rId3"/>
    <p:sldId id="339" r:id="rId4"/>
    <p:sldId id="346" r:id="rId5"/>
    <p:sldId id="345" r:id="rId6"/>
    <p:sldId id="371" r:id="rId7"/>
    <p:sldId id="373" r:id="rId8"/>
    <p:sldId id="376" r:id="rId9"/>
    <p:sldId id="355" r:id="rId10"/>
    <p:sldId id="370" r:id="rId11"/>
    <p:sldId id="372" r:id="rId12"/>
    <p:sldId id="356" r:id="rId13"/>
    <p:sldId id="365" r:id="rId14"/>
    <p:sldId id="378" r:id="rId15"/>
    <p:sldId id="366" r:id="rId16"/>
    <p:sldId id="354" r:id="rId17"/>
    <p:sldId id="367" r:id="rId18"/>
    <p:sldId id="368" r:id="rId19"/>
  </p:sldIdLst>
  <p:sldSz cx="9144000" cy="6858000" type="screen4x3"/>
  <p:notesSz cx="9236075" cy="695007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04040"/>
    <a:srgbClr val="505050"/>
    <a:srgbClr val="004C97"/>
    <a:srgbClr val="63666A"/>
    <a:srgbClr val="A7A8A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9" autoAdjust="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45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zlobin\Desktop\FCC\2016%20FCC%20workshop%20at%20Rome\Presentation\Nb3Sn_magnets_Feb2013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00464151493999"/>
          <c:y val="3.4010167179541466E-2"/>
          <c:w val="0.8113536087634311"/>
          <c:h val="0.78437046253182507"/>
        </c:manualLayout>
      </c:layout>
      <c:scatterChart>
        <c:scatterStyle val="lineMarker"/>
        <c:varyColors val="0"/>
        <c:ser>
          <c:idx val="0"/>
          <c:order val="0"/>
          <c:tx>
            <c:v>HFDA</c:v>
          </c:tx>
          <c:spPr>
            <a:ln w="22225">
              <a:solidFill>
                <a:srgbClr val="7030A0"/>
              </a:solidFill>
            </a:ln>
          </c:spPr>
          <c:marker>
            <c:symbol val="diamond"/>
            <c:size val="7"/>
            <c:spPr>
              <a:ln>
                <a:solidFill>
                  <a:srgbClr val="7030A0"/>
                </a:solidFill>
              </a:ln>
            </c:spPr>
          </c:marker>
          <c:xVal>
            <c:numRef>
              <c:f>'Nb3Sn magnets'!$B$50:$B$64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xVal>
          <c:yVal>
            <c:numRef>
              <c:f>'Nb3Sn magnets'!$F$50:$F$64</c:f>
              <c:numCache>
                <c:formatCode>0.0</c:formatCode>
                <c:ptCount val="15"/>
                <c:pt idx="0">
                  <c:v>4.5013759999999996</c:v>
                </c:pt>
                <c:pt idx="1">
                  <c:v>5.0273519999999996</c:v>
                </c:pt>
                <c:pt idx="2">
                  <c:v>6.4757319999999998</c:v>
                </c:pt>
                <c:pt idx="3">
                  <c:v>10.1</c:v>
                </c:pt>
                <c:pt idx="4">
                  <c:v>9.8000000000000007</c:v>
                </c:pt>
                <c:pt idx="5">
                  <c:v>10.6</c:v>
                </c:pt>
              </c:numCache>
            </c:numRef>
          </c:yVal>
          <c:smooth val="0"/>
        </c:ser>
        <c:ser>
          <c:idx val="1"/>
          <c:order val="1"/>
          <c:tx>
            <c:v>HFDM-LM</c:v>
          </c:tx>
          <c:spPr>
            <a:ln w="22225">
              <a:solidFill>
                <a:srgbClr val="7030A0"/>
              </a:solidFill>
            </a:ln>
          </c:spPr>
          <c:marker>
            <c:symbol val="diamond"/>
            <c:size val="7"/>
            <c:spPr>
              <a:noFill/>
              <a:ln>
                <a:solidFill>
                  <a:srgbClr val="7030A0"/>
                </a:solidFill>
              </a:ln>
            </c:spPr>
          </c:marker>
          <c:dPt>
            <c:idx val="7"/>
            <c:marker>
              <c:symbol val="diamond"/>
              <c:size val="9"/>
              <c:spPr>
                <a:solidFill>
                  <a:schemeClr val="accent3">
                    <a:lumMod val="75000"/>
                  </a:schemeClr>
                </a:solidFill>
                <a:ln>
                  <a:solidFill>
                    <a:srgbClr val="7030A0"/>
                  </a:solidFill>
                </a:ln>
              </c:spPr>
            </c:marker>
            <c:bubble3D val="0"/>
          </c:dPt>
          <c:dPt>
            <c:idx val="8"/>
            <c:marker>
              <c:symbol val="diamond"/>
              <c:size val="9"/>
              <c:spPr>
                <a:solidFill>
                  <a:schemeClr val="accent3">
                    <a:lumMod val="75000"/>
                  </a:schemeClr>
                </a:solidFill>
                <a:ln>
                  <a:solidFill>
                    <a:srgbClr val="7030A0"/>
                  </a:solidFill>
                </a:ln>
              </c:spPr>
            </c:marker>
            <c:bubble3D val="0"/>
          </c:dPt>
          <c:xVal>
            <c:numRef>
              <c:f>'Nb3Sn magnets'!$B$56:$B$64</c:f>
              <c:numCache>
                <c:formatCode>General</c:formatCode>
                <c:ptCount val="9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</c:numCache>
            </c:numRef>
          </c:xVal>
          <c:yVal>
            <c:numRef>
              <c:f>'Nb3Sn magnets'!$G$56:$G$64</c:f>
              <c:numCache>
                <c:formatCode>General</c:formatCode>
                <c:ptCount val="9"/>
                <c:pt idx="0" formatCode="0.0">
                  <c:v>11.4</c:v>
                </c:pt>
                <c:pt idx="1">
                  <c:v>10</c:v>
                </c:pt>
                <c:pt idx="2">
                  <c:v>9.9</c:v>
                </c:pt>
              </c:numCache>
            </c:numRef>
          </c:yVal>
          <c:smooth val="0"/>
        </c:ser>
        <c:ser>
          <c:idx val="7"/>
          <c:order val="2"/>
          <c:tx>
            <c:v>HFDC</c:v>
          </c:tx>
          <c:xVal>
            <c:numRef>
              <c:f>'Nb3Sn magnets'!$B$44:$B$54</c:f>
              <c:numCache>
                <c:formatCode>General</c:formatCode>
                <c:ptCount val="11"/>
                <c:pt idx="0">
                  <c:v>1997</c:v>
                </c:pt>
                <c:pt idx="1">
                  <c:v>2008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</c:numCache>
            </c:numRef>
          </c:xVal>
          <c:yVal>
            <c:numRef>
              <c:f>'Nb3Sn magnets'!$I$44:$I$54</c:f>
              <c:numCache>
                <c:formatCode>General</c:formatCode>
                <c:ptCount val="11"/>
                <c:pt idx="9">
                  <c:v>5.7923728813559316</c:v>
                </c:pt>
              </c:numCache>
            </c:numRef>
          </c:yVal>
          <c:smooth val="0"/>
        </c:ser>
        <c:ser>
          <c:idx val="3"/>
          <c:order val="3"/>
          <c:tx>
            <c:v>TQC</c:v>
          </c:tx>
          <c:spPr>
            <a:ln w="22225">
              <a:solidFill>
                <a:schemeClr val="tx2"/>
              </a:solidFill>
            </a:ln>
          </c:spPr>
          <c:marker>
            <c:symbol val="circle"/>
            <c:size val="7"/>
            <c:spPr>
              <a:ln>
                <a:solidFill>
                  <a:schemeClr val="tx2"/>
                </a:solidFill>
              </a:ln>
            </c:spPr>
          </c:marker>
          <c:dPt>
            <c:idx val="9"/>
            <c:marker>
              <c:symbol val="none"/>
            </c:marker>
            <c:bubble3D val="0"/>
          </c:dPt>
          <c:dPt>
            <c:idx val="10"/>
            <c:marker>
              <c:symbol val="none"/>
            </c:marker>
            <c:bubble3D val="0"/>
          </c:dPt>
          <c:xVal>
            <c:numRef>
              <c:f>'Nb3Sn magnets'!$B$50:$B$64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xVal>
          <c:yVal>
            <c:numRef>
              <c:f>'Nb3Sn magnets'!$L$50:$L$64</c:f>
              <c:numCache>
                <c:formatCode>General</c:formatCode>
                <c:ptCount val="15"/>
                <c:pt idx="6" formatCode="0.0">
                  <c:v>11</c:v>
                </c:pt>
                <c:pt idx="7" formatCode="0.0">
                  <c:v>10.954848206071757</c:v>
                </c:pt>
                <c:pt idx="8" formatCode="0.0">
                  <c:v>11.250597976080956</c:v>
                </c:pt>
                <c:pt idx="9" formatCode="0.0">
                  <c:v>11.5</c:v>
                </c:pt>
                <c:pt idx="10" formatCode="0.0">
                  <c:v>11.7</c:v>
                </c:pt>
                <c:pt idx="11" formatCode="0.0">
                  <c:v>11.9</c:v>
                </c:pt>
              </c:numCache>
            </c:numRef>
          </c:yVal>
          <c:smooth val="0"/>
        </c:ser>
        <c:ser>
          <c:idx val="4"/>
          <c:order val="4"/>
          <c:tx>
            <c:v>TQM-LQM</c:v>
          </c:tx>
          <c:spPr>
            <a:ln w="22225">
              <a:solidFill>
                <a:schemeClr val="tx1"/>
              </a:solidFill>
            </a:ln>
          </c:spPr>
          <c:marker>
            <c:symbol val="circle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dPt>
            <c:idx val="11"/>
            <c:marker>
              <c:symbol val="circle"/>
              <c:size val="8"/>
              <c:spPr>
                <a:solidFill>
                  <a:schemeClr val="accent3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c:spPr>
            </c:marker>
            <c:bubble3D val="0"/>
          </c:dPt>
          <c:xVal>
            <c:numRef>
              <c:f>'Nb3Sn magnets'!$B$50:$B$64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xVal>
          <c:yVal>
            <c:numRef>
              <c:f>'Nb3Sn magnets'!$M$50:$M$64</c:f>
              <c:numCache>
                <c:formatCode>General</c:formatCode>
                <c:ptCount val="15"/>
                <c:pt idx="8" formatCode="0.0">
                  <c:v>10.4</c:v>
                </c:pt>
                <c:pt idx="9" formatCode="0.0">
                  <c:v>12.4</c:v>
                </c:pt>
                <c:pt idx="10" formatCode="0.0">
                  <c:v>12.3</c:v>
                </c:pt>
                <c:pt idx="11" formatCode="0.0">
                  <c:v>13.3</c:v>
                </c:pt>
                <c:pt idx="12" formatCode="0.0">
                  <c:v>13.3</c:v>
                </c:pt>
              </c:numCache>
            </c:numRef>
          </c:yVal>
          <c:smooth val="0"/>
        </c:ser>
        <c:ser>
          <c:idx val="5"/>
          <c:order val="5"/>
          <c:tx>
            <c:v>MBH</c:v>
          </c:tx>
          <c:spPr>
            <a:ln w="22225">
              <a:solidFill>
                <a:srgbClr val="0070C0"/>
              </a:solidFill>
            </a:ln>
          </c:spPr>
          <c:marker>
            <c:symbol val="square"/>
            <c:size val="7"/>
            <c:spPr>
              <a:ln>
                <a:solidFill>
                  <a:srgbClr val="0070C0"/>
                </a:solidFill>
              </a:ln>
            </c:spPr>
          </c:marker>
          <c:dPt>
            <c:idx val="3"/>
            <c:marker>
              <c:spPr>
                <a:noFill/>
                <a:ln>
                  <a:solidFill>
                    <a:srgbClr val="0070C0"/>
                  </a:solidFill>
                </a:ln>
              </c:spPr>
            </c:marker>
            <c:bubble3D val="0"/>
          </c:dPt>
          <c:dPt>
            <c:idx val="15"/>
            <c:marker>
              <c:spPr>
                <a:solidFill>
                  <a:srgbClr val="FFC000"/>
                </a:solidFill>
                <a:ln>
                  <a:solidFill>
                    <a:srgbClr val="0070C0"/>
                  </a:solidFill>
                </a:ln>
              </c:spPr>
            </c:marker>
            <c:bubble3D val="0"/>
          </c:dPt>
          <c:xVal>
            <c:numRef>
              <c:f>'Nb3Sn magnets'!$B$62:$B$67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2014</c:v>
                </c:pt>
                <c:pt idx="4">
                  <c:v>2015</c:v>
                </c:pt>
                <c:pt idx="5">
                  <c:v>2015</c:v>
                </c:pt>
              </c:numCache>
            </c:numRef>
          </c:xVal>
          <c:yVal>
            <c:numRef>
              <c:f>'Nb3Sn magnets'!$N$62:$N$67</c:f>
              <c:numCache>
                <c:formatCode>General</c:formatCode>
                <c:ptCount val="6"/>
                <c:pt idx="0">
                  <c:v>10.4</c:v>
                </c:pt>
                <c:pt idx="1">
                  <c:v>11.7</c:v>
                </c:pt>
                <c:pt idx="2">
                  <c:v>11.6</c:v>
                </c:pt>
                <c:pt idx="3">
                  <c:v>12.52</c:v>
                </c:pt>
                <c:pt idx="4">
                  <c:v>11.6</c:v>
                </c:pt>
              </c:numCache>
            </c:numRef>
          </c:yVal>
          <c:smooth val="0"/>
        </c:ser>
        <c:ser>
          <c:idx val="6"/>
          <c:order val="6"/>
          <c:tx>
            <c:v>HFD</c:v>
          </c:tx>
          <c:spPr>
            <a:ln>
              <a:solidFill>
                <a:schemeClr val="accent6">
                  <a:shade val="76000"/>
                  <a:shade val="95000"/>
                  <a:satMod val="105000"/>
                </a:schemeClr>
              </a:solidFill>
            </a:ln>
          </c:spPr>
          <c:marker>
            <c:symbol val="circle"/>
            <c:size val="7"/>
            <c:spPr>
              <a:solidFill>
                <a:srgbClr val="FF0000"/>
              </a:solidFill>
            </c:spPr>
          </c:marker>
          <c:dPt>
            <c:idx val="0"/>
            <c:marker>
              <c:spPr>
                <a:solidFill>
                  <a:schemeClr val="accent6">
                    <a:lumMod val="50000"/>
                  </a:schemeClr>
                </a:solidFill>
              </c:spPr>
            </c:marker>
            <c:bubble3D val="0"/>
            <c:spPr>
              <a:ln>
                <a:noFill/>
              </a:ln>
            </c:spPr>
          </c:dPt>
          <c:dPt>
            <c:idx val="3"/>
            <c:marker>
              <c:symbol val="none"/>
            </c:marker>
            <c:bubble3D val="0"/>
          </c:dPt>
          <c:dPt>
            <c:idx val="4"/>
            <c:marker>
              <c:symbol val="none"/>
            </c:marker>
            <c:bubble3D val="0"/>
            <c:spPr>
              <a:ln>
                <a:noFill/>
              </a:ln>
            </c:spPr>
          </c:dPt>
          <c:dPt>
            <c:idx val="6"/>
            <c:marker>
              <c:symbol val="none"/>
            </c:marker>
            <c:bubble3D val="0"/>
          </c:dPt>
          <c:xVal>
            <c:numRef>
              <c:f>'Nb3Sn magnets'!$B$66:$B$77</c:f>
              <c:numCache>
                <c:formatCode>General</c:formatCode>
                <c:ptCount val="12"/>
                <c:pt idx="0">
                  <c:v>2015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</c:numCache>
            </c:numRef>
          </c:xVal>
          <c:yVal>
            <c:numRef>
              <c:f>'Nb3Sn magnets'!$N$66:$N$77</c:f>
              <c:numCache>
                <c:formatCode>General</c:formatCode>
                <c:ptCount val="12"/>
                <c:pt idx="0">
                  <c:v>11.6</c:v>
                </c:pt>
                <c:pt idx="3">
                  <c:v>15</c:v>
                </c:pt>
                <c:pt idx="4">
                  <c:v>17</c:v>
                </c:pt>
                <c:pt idx="6">
                  <c:v>15</c:v>
                </c:pt>
                <c:pt idx="11">
                  <c:v>20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6307536"/>
        <c:axId val="236338544"/>
      </c:scatterChart>
      <c:valAx>
        <c:axId val="236307536"/>
        <c:scaling>
          <c:orientation val="minMax"/>
          <c:max val="2020"/>
          <c:min val="2000"/>
        </c:scaling>
        <c:delete val="0"/>
        <c:axPos val="b"/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1800"/>
                  <a:t>Year</a:t>
                </a:r>
              </a:p>
            </c:rich>
          </c:tx>
          <c:layout>
            <c:manualLayout>
              <c:xMode val="edge"/>
              <c:yMode val="edge"/>
              <c:x val="0.48464435426944447"/>
              <c:y val="0.9073128605743849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236338544"/>
        <c:crosses val="autoZero"/>
        <c:crossBetween val="midCat"/>
        <c:majorUnit val="5"/>
      </c:valAx>
      <c:valAx>
        <c:axId val="236338544"/>
        <c:scaling>
          <c:orientation val="minMax"/>
          <c:max val="18"/>
          <c:min val="4"/>
        </c:scaling>
        <c:delete val="0"/>
        <c:axPos val="l"/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1800"/>
                  <a:t>B (T)</a:t>
                </a:r>
              </a:p>
            </c:rich>
          </c:tx>
          <c:layout>
            <c:manualLayout>
              <c:xMode val="edge"/>
              <c:yMode val="edge"/>
              <c:x val="2.777986085072699E-3"/>
              <c:y val="0.38611297195868333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236307536"/>
        <c:crosses val="autoZero"/>
        <c:crossBetween val="midCat"/>
        <c:majorUnit val="2"/>
      </c:valAx>
      <c:spPr>
        <a:ln>
          <a:solidFill>
            <a:schemeClr val="accent3">
              <a:lumMod val="75000"/>
            </a:schemeClr>
          </a:solidFill>
        </a:ln>
      </c:spPr>
    </c:plotArea>
    <c:legend>
      <c:legendPos val="r"/>
      <c:legendEntry>
        <c:idx val="6"/>
        <c:delete val="1"/>
      </c:legendEntry>
      <c:layout>
        <c:manualLayout>
          <c:xMode val="edge"/>
          <c:yMode val="edge"/>
          <c:x val="0.28717017442158521"/>
          <c:y val="0.70122796514627006"/>
          <c:w val="0.5673159661015611"/>
          <c:h val="9.5557336897724054E-2"/>
        </c:manualLayout>
      </c:layout>
      <c:overlay val="0"/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0.13681</cdr:x>
      <cdr:y>0.26797</cdr:y>
    </cdr:from>
    <cdr:to>
      <cdr:x>0.96089</cdr:x>
      <cdr:y>0.27124</cdr:y>
    </cdr:to>
    <cdr:cxnSp macro="">
      <cdr:nvCxnSpPr>
        <cdr:cNvPr id="4" name="Straight Connector 3"/>
        <cdr:cNvCxnSpPr/>
      </cdr:nvCxnSpPr>
      <cdr:spPr>
        <a:xfrm xmlns:a="http://schemas.openxmlformats.org/drawingml/2006/main" flipV="1">
          <a:off x="655218" y="775505"/>
          <a:ext cx="3946692" cy="9463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rgbClr val="FF0000"/>
          </a:solidFill>
          <a:prstDash val="solid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0.75766</cdr:x>
      <cdr:y>0.16007</cdr:y>
    </cdr:from>
    <cdr:to>
      <cdr:x>0.84067</cdr:x>
      <cdr:y>0.30743</cdr:y>
    </cdr:to>
    <cdr:cxnSp macro="">
      <cdr:nvCxnSpPr>
        <cdr:cNvPr id="5" name="Straight Arrow Connector 4"/>
        <cdr:cNvCxnSpPr/>
      </cdr:nvCxnSpPr>
      <cdr:spPr>
        <a:xfrm xmlns:a="http://schemas.openxmlformats.org/drawingml/2006/main" flipV="1">
          <a:off x="3842564" y="583680"/>
          <a:ext cx="421019" cy="537346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chemeClr val="accent3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0.14094</cdr:x>
      <cdr:y>0.48222</cdr:y>
    </cdr:from>
    <cdr:to>
      <cdr:x>0.46561</cdr:x>
      <cdr:y>0.48479</cdr:y>
    </cdr:to>
    <cdr:cxnSp macro="">
      <cdr:nvCxnSpPr>
        <cdr:cNvPr id="6" name="Straight Connector 5"/>
        <cdr:cNvCxnSpPr/>
      </cdr:nvCxnSpPr>
      <cdr:spPr>
        <a:xfrm xmlns:a="http://schemas.openxmlformats.org/drawingml/2006/main" flipV="1">
          <a:off x="714810" y="1758389"/>
          <a:ext cx="1646589" cy="9361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rgbClr val="0070C0"/>
          </a:solidFill>
          <a:prstDash val="lg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0.39985</cdr:x>
      <cdr:y>0.42459</cdr:y>
    </cdr:from>
    <cdr:to>
      <cdr:x>0.75965</cdr:x>
      <cdr:y>0.42678</cdr:y>
    </cdr:to>
    <cdr:cxnSp macro="">
      <cdr:nvCxnSpPr>
        <cdr:cNvPr id="12" name="Straight Connector 11"/>
        <cdr:cNvCxnSpPr/>
      </cdr:nvCxnSpPr>
      <cdr:spPr>
        <a:xfrm xmlns:a="http://schemas.openxmlformats.org/drawingml/2006/main" flipV="1">
          <a:off x="2027905" y="1548251"/>
          <a:ext cx="1824744" cy="7992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tx1"/>
          </a:solidFill>
          <a:prstDash val="lg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0.77655</cdr:x>
      <cdr:y>0.1423</cdr:y>
    </cdr:from>
    <cdr:to>
      <cdr:x>0.93429</cdr:x>
      <cdr:y>0.14449</cdr:y>
    </cdr:to>
    <cdr:cxnSp macro="">
      <cdr:nvCxnSpPr>
        <cdr:cNvPr id="14" name="Straight Connector 13"/>
        <cdr:cNvCxnSpPr/>
      </cdr:nvCxnSpPr>
      <cdr:spPr>
        <a:xfrm xmlns:a="http://schemas.openxmlformats.org/drawingml/2006/main" flipV="1">
          <a:off x="3938360" y="518878"/>
          <a:ext cx="799986" cy="7992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accent3"/>
          </a:solidFill>
          <a:prstDash val="lg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02299" cy="3475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1640" y="0"/>
            <a:ext cx="4002299" cy="347504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80DBBE75-B897-4C2D-851E-711B34683BA3}" type="datetimeFigureOut">
              <a:rPr lang="en-US" altLang="en-US"/>
              <a:pPr/>
              <a:t>4/13/2016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01365"/>
            <a:ext cx="4002299" cy="3475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1640" y="6601365"/>
            <a:ext cx="4002299" cy="3475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CABB725D-266A-4787-B290-EA1B21029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761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02299" cy="3475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1640" y="0"/>
            <a:ext cx="4002299" cy="347504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4050BF1F-29FD-4232-8E96-B3FD1DCB3ADE}" type="datetimeFigureOut">
              <a:rPr lang="en-US" altLang="en-US"/>
              <a:pPr/>
              <a:t>4/13/2016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79725" y="520700"/>
            <a:ext cx="3476625" cy="2606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3608" y="3301286"/>
            <a:ext cx="7388860" cy="31275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01365"/>
            <a:ext cx="4002299" cy="3475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1640" y="6601365"/>
            <a:ext cx="4002299" cy="3475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60BFB643-3B51-4A23-96A6-8ED93A064C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4760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6786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2403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601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079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C85A5DC-9CCB-48FE-8FD9-B52B9FD574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552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1822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/>
            </a:lvl1pPr>
          </a:lstStyle>
          <a:p>
            <a:fld id="{47C05DF5-FB48-4D3F-AF82-EC74A689C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9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/>
            </a:lvl1pPr>
          </a:lstStyle>
          <a:p>
            <a:fld id="{071AFBCB-9629-4487-8658-FCC7F72DA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379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7094B4-CDBE-4107-9E6E-D38410A9E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332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A0E092C4-48F6-48C5-B2B3-815670E99CE7}" type="datetime1">
              <a:rPr lang="en-US" altLang="en-US"/>
              <a:pPr/>
              <a:t>4/13/2016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940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71519E6-F709-4990-B973-B339820CA7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524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382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5585131-D98E-4CC9-8879-1D32CC470D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779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6827BE81-7C2D-481B-BBCE-23778685B2B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  <p:sldLayoutId id="2147484106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19E6341-E9E7-4128-9402-327DA868150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8" t="2481" r="4631" b="8865"/>
          <a:stretch>
            <a:fillRect/>
          </a:stretch>
        </p:blipFill>
        <p:spPr bwMode="auto">
          <a:xfrm>
            <a:off x="517968" y="3559174"/>
            <a:ext cx="5511156" cy="322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517968" y="2529078"/>
            <a:ext cx="7814820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Development of </a:t>
            </a:r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60-mm aperture 15-16 T Nb</a:t>
            </a:r>
            <a:r>
              <a:rPr lang="en-US" altLang="en-US" baseline="-25000" dirty="0" smtClean="0">
                <a:latin typeface="Helvetica" panose="020B0604020202020204" pitchFamily="34" charset="0"/>
                <a:ea typeface="Geneva" pitchFamily="121" charset="-128"/>
              </a:rPr>
              <a:t>3</a:t>
            </a:r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Sn dipole at Fermilab</a:t>
            </a: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5849504" y="3887533"/>
            <a:ext cx="7526338" cy="1489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E. </a:t>
            </a:r>
            <a:r>
              <a:rPr lang="en-US" altLang="en-US" dirty="0" err="1" smtClean="0">
                <a:latin typeface="Helvetica" panose="020B0604020202020204" pitchFamily="34" charset="0"/>
                <a:ea typeface="Geneva" pitchFamily="121" charset="-128"/>
              </a:rPr>
              <a:t>Barzi</a:t>
            </a:r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, A.V. Zlobin</a:t>
            </a:r>
          </a:p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FCC meeting in Rome</a:t>
            </a:r>
          </a:p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11-15 April 2016</a:t>
            </a:r>
          </a:p>
          <a:p>
            <a:pPr eaLnBrk="1" hangingPunct="1"/>
            <a:endParaRPr lang="en-US" altLang="en-US" dirty="0" smtClean="0">
              <a:latin typeface="Helvetica" panose="020B0604020202020204" pitchFamily="34" charset="0"/>
              <a:ea typeface="Geneva" pitchFamily="12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FNAL </a:t>
            </a:r>
            <a:r>
              <a:rPr lang="en-US" altLang="en-US" dirty="0"/>
              <a:t>Dipole </a:t>
            </a:r>
            <a:r>
              <a:rPr lang="en-US" altLang="en-US" dirty="0" smtClean="0"/>
              <a:t>coils in 2-in-1 configuration (MB)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10</a:t>
            </a:fld>
            <a:endParaRPr lang="en-US" alt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236838"/>
              </p:ext>
            </p:extLst>
          </p:nvPr>
        </p:nvGraphicFramePr>
        <p:xfrm>
          <a:off x="3981764" y="1464911"/>
          <a:ext cx="4838554" cy="2857446"/>
        </p:xfrm>
        <a:graphic>
          <a:graphicData uri="http://schemas.openxmlformats.org/drawingml/2006/table">
            <a:tbl>
              <a:tblPr firstCol="1">
                <a:tableStyleId>{2D5ABB26-0587-4C30-8999-92F81FD0307C}</a:tableStyleId>
              </a:tblPr>
              <a:tblGrid>
                <a:gridCol w="3779505"/>
                <a:gridCol w="1059049"/>
              </a:tblGrid>
              <a:tr h="27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</a:rPr>
                        <a:t>Number of apertures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2704" marR="12704" marT="126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2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4" marR="12704" marT="126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0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Aperture(mm)</a:t>
                      </a:r>
                      <a:endParaRPr lang="en-US" sz="20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4" marR="12704" marT="126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60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4" marR="12704" marT="126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0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Aperture spacing (mm)</a:t>
                      </a:r>
                      <a:endParaRPr lang="en-US" sz="20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4" marR="12704" marT="126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250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4" marR="12704" marT="126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</a:rPr>
                        <a:t>Coil current (kA)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2704" marR="12704" marT="126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11.1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4" marR="12704" marT="126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Operating </a:t>
                      </a:r>
                      <a:r>
                        <a:rPr lang="en-US" sz="2000" u="none" strike="noStrike" dirty="0" smtClean="0">
                          <a:effectLst/>
                        </a:rPr>
                        <a:t>temperature (K)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2704" marR="12704" marT="126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4.3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4" marR="12704" marT="126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Max bore</a:t>
                      </a:r>
                      <a:r>
                        <a:rPr lang="en-US" sz="200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field at 4.3 K (T)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4" marR="12704" marT="126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16.4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4" marR="12704" marT="126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Max coil field at 4.3 K (T)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4" marR="12704" marT="126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16.9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4" marR="12704" marT="126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Yoke </a:t>
                      </a:r>
                      <a:r>
                        <a:rPr lang="en-US" sz="2000" u="none" strike="noStrike" dirty="0" smtClean="0">
                          <a:effectLst/>
                        </a:rPr>
                        <a:t>ID (mm)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2704" marR="12704" marT="126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190.8</a:t>
                      </a:r>
                      <a:endParaRPr lang="en-US" sz="20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12704" marR="12704" marT="126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Yoke </a:t>
                      </a:r>
                      <a:r>
                        <a:rPr lang="en-US" sz="2000" u="none" strike="noStrike" dirty="0" smtClean="0">
                          <a:effectLst/>
                        </a:rPr>
                        <a:t>OD (mm)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2704" marR="12704" marT="126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650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4" marR="12704" marT="1269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422275" y="1215873"/>
            <a:ext cx="3197225" cy="3679777"/>
            <a:chOff x="10885" y="1455187"/>
            <a:chExt cx="3598759" cy="4142146"/>
          </a:xfrm>
        </p:grpSpPr>
        <p:grpSp>
          <p:nvGrpSpPr>
            <p:cNvPr id="9" name="Group 3"/>
            <p:cNvGrpSpPr>
              <a:grpSpLocks/>
            </p:cNvGrpSpPr>
            <p:nvPr/>
          </p:nvGrpSpPr>
          <p:grpSpPr bwMode="auto">
            <a:xfrm>
              <a:off x="620904" y="1765374"/>
              <a:ext cx="2354712" cy="2339002"/>
              <a:chOff x="620904" y="1765374"/>
              <a:chExt cx="2354712" cy="2339002"/>
            </a:xfrm>
          </p:grpSpPr>
          <p:pic>
            <p:nvPicPr>
              <p:cNvPr id="13" name="Picture 9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98" t="27014" r="49100" b="15543"/>
              <a:stretch>
                <a:fillRect/>
              </a:stretch>
            </p:blipFill>
            <p:spPr bwMode="auto">
              <a:xfrm>
                <a:off x="1798260" y="1765377"/>
                <a:ext cx="1177356" cy="11694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Picture 10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98" t="27014" r="49100" b="15543"/>
              <a:stretch>
                <a:fillRect/>
              </a:stretch>
            </p:blipFill>
            <p:spPr bwMode="auto">
              <a:xfrm rot="10800000">
                <a:off x="620904" y="2934878"/>
                <a:ext cx="1177356" cy="11694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" name="Picture 1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98" t="27014" r="49100" b="15543"/>
              <a:stretch>
                <a:fillRect/>
              </a:stretch>
            </p:blipFill>
            <p:spPr bwMode="auto">
              <a:xfrm flipH="1">
                <a:off x="620904" y="1765374"/>
                <a:ext cx="1177356" cy="11694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Picture 1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98" t="27014" r="49100" b="15543"/>
              <a:stretch>
                <a:fillRect/>
              </a:stretch>
            </p:blipFill>
            <p:spPr bwMode="auto">
              <a:xfrm rot="10800000" flipH="1">
                <a:off x="1798260" y="2934878"/>
                <a:ext cx="1177356" cy="11694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0" name="Oval 9"/>
            <p:cNvSpPr>
              <a:spLocks noChangeAspect="1"/>
            </p:cNvSpPr>
            <p:nvPr/>
          </p:nvSpPr>
          <p:spPr>
            <a:xfrm>
              <a:off x="636290" y="1767908"/>
              <a:ext cx="2340802" cy="2339145"/>
            </a:xfrm>
            <a:prstGeom prst="ellipse">
              <a:avLst/>
            </a:prstGeom>
            <a:noFill/>
            <a:ln w="57150" cmpd="sng">
              <a:solidFill>
                <a:srgbClr val="94949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Oval 10"/>
            <p:cNvSpPr>
              <a:spLocks noChangeAspect="1"/>
            </p:cNvSpPr>
            <p:nvPr/>
          </p:nvSpPr>
          <p:spPr>
            <a:xfrm>
              <a:off x="10885" y="1455187"/>
              <a:ext cx="3598759" cy="3600748"/>
            </a:xfrm>
            <a:prstGeom prst="ellipse">
              <a:avLst/>
            </a:prstGeom>
            <a:noFill/>
            <a:ln w="28575" cmpd="sng">
              <a:solidFill>
                <a:schemeClr val="accent1">
                  <a:lumMod val="1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TextBox 22"/>
            <p:cNvSpPr txBox="1">
              <a:spLocks noChangeArrowheads="1"/>
            </p:cNvSpPr>
            <p:nvPr/>
          </p:nvSpPr>
          <p:spPr bwMode="auto">
            <a:xfrm>
              <a:off x="225054" y="5181594"/>
              <a:ext cx="3166945" cy="415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3333FF"/>
                </a:buClr>
                <a:buFont typeface="Wingdings" panose="05000000000000000000" pitchFamily="2" charset="2"/>
                <a:buChar char="v"/>
                <a:defRPr sz="2000" b="1">
                  <a:solidFill>
                    <a:srgbClr val="3333FF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o"/>
                <a:defRPr b="1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rgbClr val="008000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 i="1">
                  <a:solidFill>
                    <a:schemeClr val="tx2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800" b="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1 m </a:t>
              </a:r>
              <a:r>
                <a:rPr lang="en-US" altLang="en-US" sz="1800" b="0" dirty="0" smtClean="0">
                  <a:solidFill>
                    <a:schemeClr val="tx1"/>
                  </a:solidFill>
                  <a:latin typeface="Times New Roman" panose="02020603050405020304" pitchFamily="18" charset="0"/>
                </a:rPr>
                <a:t>OD </a:t>
              </a:r>
              <a:r>
                <a:rPr lang="en-US" altLang="en-US" sz="1800" b="0" dirty="0">
                  <a:solidFill>
                    <a:schemeClr val="tx1"/>
                  </a:solidFill>
                  <a:latin typeface="Times New Roman" panose="02020603050405020304" pitchFamily="18" charset="0"/>
                </a:rPr>
                <a:t>“cryostat” envelope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20185" y="5366121"/>
            <a:ext cx="81757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Operation margin can be increased by using wires with higher </a:t>
            </a:r>
            <a:r>
              <a:rPr lang="en-US" dirty="0" err="1">
                <a:solidFill>
                  <a:srgbClr val="FF0000"/>
                </a:solidFill>
              </a:rPr>
              <a:t>J</a:t>
            </a:r>
            <a:r>
              <a:rPr lang="en-US" baseline="-25000" dirty="0" err="1">
                <a:solidFill>
                  <a:srgbClr val="FF0000"/>
                </a:solidFill>
              </a:rPr>
              <a:t>c</a:t>
            </a:r>
            <a:r>
              <a:rPr lang="en-US" baseline="-25000" dirty="0">
                <a:solidFill>
                  <a:srgbClr val="FF0000"/>
                </a:solidFill>
              </a:rPr>
              <a:t>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or operation at 1.9 K</a:t>
            </a:r>
            <a:endParaRPr lang="en-US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22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Strand </a:t>
            </a:r>
            <a:r>
              <a:rPr lang="en-US" dirty="0"/>
              <a:t>and </a:t>
            </a:r>
            <a:r>
              <a:rPr lang="en-US" dirty="0" smtClean="0"/>
              <a:t>Cable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798" y="878890"/>
            <a:ext cx="5166804" cy="5424256"/>
          </a:xfrm>
        </p:spPr>
        <p:txBody>
          <a:bodyPr/>
          <a:lstStyle/>
          <a:p>
            <a:r>
              <a:rPr lang="en-US" dirty="0" smtClean="0"/>
              <a:t>Outer coil (layer 3 and 4)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Cable: Rutherford-type, 40-strands, 11mm wide 0.025 mm thick SS core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 Strand</a:t>
            </a:r>
            <a:r>
              <a:rPr lang="en-US" sz="2000" dirty="0">
                <a:solidFill>
                  <a:srgbClr val="7030A0"/>
                </a:solidFill>
              </a:rPr>
              <a:t>: 0.7 mm RRP108/127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Cable available from 11 T Dipole program</a:t>
            </a:r>
          </a:p>
          <a:p>
            <a:r>
              <a:rPr lang="en-US" dirty="0" smtClean="0"/>
              <a:t>Inner coil (layer 1 and 2)</a:t>
            </a:r>
            <a:endParaRPr lang="en-US" dirty="0"/>
          </a:p>
          <a:p>
            <a:pPr lvl="1"/>
            <a:r>
              <a:rPr lang="en-US" sz="2000" dirty="0">
                <a:solidFill>
                  <a:srgbClr val="7030A0"/>
                </a:solidFill>
              </a:rPr>
              <a:t>Cable: Rutherford-type, </a:t>
            </a:r>
            <a:r>
              <a:rPr lang="en-US" sz="2000" dirty="0" smtClean="0">
                <a:solidFill>
                  <a:srgbClr val="7030A0"/>
                </a:solidFill>
              </a:rPr>
              <a:t>28-strands</a:t>
            </a:r>
            <a:r>
              <a:rPr lang="en-US" sz="2000" dirty="0">
                <a:solidFill>
                  <a:srgbClr val="7030A0"/>
                </a:solidFill>
              </a:rPr>
              <a:t>, 11mm wide 0.025 mm thick SS core</a:t>
            </a:r>
          </a:p>
          <a:p>
            <a:pPr lvl="1"/>
            <a:r>
              <a:rPr lang="en-US" sz="2000" dirty="0">
                <a:solidFill>
                  <a:srgbClr val="7030A0"/>
                </a:solidFill>
              </a:rPr>
              <a:t>Strand: </a:t>
            </a:r>
            <a:r>
              <a:rPr lang="en-US" sz="2000" dirty="0" smtClean="0">
                <a:solidFill>
                  <a:srgbClr val="7030A0"/>
                </a:solidFill>
              </a:rPr>
              <a:t>1.0 </a:t>
            </a:r>
            <a:r>
              <a:rPr lang="en-US" sz="2000" dirty="0">
                <a:solidFill>
                  <a:srgbClr val="7030A0"/>
                </a:solidFill>
              </a:rPr>
              <a:t>mm </a:t>
            </a:r>
            <a:r>
              <a:rPr lang="en-US" sz="2000" dirty="0" smtClean="0">
                <a:solidFill>
                  <a:srgbClr val="7030A0"/>
                </a:solidFill>
              </a:rPr>
              <a:t>RRP150/169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~450 m long cable piece is available</a:t>
            </a:r>
          </a:p>
          <a:p>
            <a:r>
              <a:rPr lang="en-US" dirty="0" smtClean="0"/>
              <a:t>Cable insulation</a:t>
            </a:r>
            <a:endParaRPr lang="en-US" dirty="0"/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E-glass tape</a:t>
            </a:r>
            <a:endParaRPr lang="en-US" sz="2000" dirty="0">
              <a:solidFill>
                <a:srgbClr val="7030A0"/>
              </a:solidFill>
            </a:endParaRP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12.7mm wide 0.075 mm thick 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2 layers with ~50% overlap</a:t>
            </a:r>
            <a:endParaRPr lang="en-US" sz="2000" dirty="0">
              <a:solidFill>
                <a:srgbClr val="7030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11</a:t>
            </a:fld>
            <a:endParaRPr lang="en-US" alt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8320" y="4063609"/>
            <a:ext cx="3742001" cy="532986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6820138" y="2575816"/>
            <a:ext cx="1261174" cy="1522060"/>
            <a:chOff x="6564043" y="970254"/>
            <a:chExt cx="1261174" cy="1522060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64043" y="970254"/>
              <a:ext cx="1261174" cy="1275839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6813226" y="2246093"/>
              <a:ext cx="9140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/>
                <a:t>RRP150/169</a:t>
              </a:r>
              <a:endParaRPr lang="en-US" sz="1000" b="1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914274" y="908820"/>
            <a:ext cx="944498" cy="1145155"/>
            <a:chOff x="6413692" y="889122"/>
            <a:chExt cx="944498" cy="1145155"/>
          </a:xfrm>
        </p:grpSpPr>
        <p:pic>
          <p:nvPicPr>
            <p:cNvPr id="13" name="Picture 24" descr="12521-1_compresse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692" y="889122"/>
              <a:ext cx="914034" cy="9307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6444157" y="1788056"/>
              <a:ext cx="9140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/>
                <a:t>RRP108/127</a:t>
              </a:r>
              <a:endParaRPr lang="en-US" sz="1000" b="1" dirty="0"/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715" y="2032511"/>
            <a:ext cx="3751685" cy="406883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15690" b="9337"/>
          <a:stretch/>
        </p:blipFill>
        <p:spPr>
          <a:xfrm rot="5400000">
            <a:off x="6578530" y="3627388"/>
            <a:ext cx="963613" cy="37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47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performance optimization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12</a:t>
            </a:fld>
            <a:endParaRPr lang="en-US" altLang="en-US" dirty="0"/>
          </a:p>
        </p:txBody>
      </p:sp>
      <p:pic>
        <p:nvPicPr>
          <p:cNvPr id="19" name="Picture 1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918528"/>
            <a:ext cx="4032315" cy="26636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318" y="890241"/>
            <a:ext cx="4176074" cy="2691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36" y="3592002"/>
            <a:ext cx="3714440" cy="261878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402318" y="3759425"/>
            <a:ext cx="4654485" cy="2283940"/>
          </a:xfrm>
        </p:spPr>
        <p:txBody>
          <a:bodyPr/>
          <a:lstStyle/>
          <a:p>
            <a:r>
              <a:rPr lang="en-US" dirty="0" smtClean="0"/>
              <a:t>Cable PF~87%</a:t>
            </a:r>
          </a:p>
          <a:p>
            <a:r>
              <a:rPr lang="en-US" dirty="0" err="1" smtClean="0"/>
              <a:t>I</a:t>
            </a:r>
            <a:r>
              <a:rPr lang="en-US" baseline="-25000" dirty="0" err="1" smtClean="0"/>
              <a:t>c</a:t>
            </a:r>
            <a:r>
              <a:rPr lang="en-US" dirty="0" smtClean="0"/>
              <a:t> degradation &lt;4%</a:t>
            </a:r>
          </a:p>
          <a:p>
            <a:r>
              <a:rPr lang="en-US" dirty="0" smtClean="0"/>
              <a:t>RRR </a:t>
            </a:r>
            <a:r>
              <a:rPr lang="en-US" dirty="0" smtClean="0"/>
              <a:t>retention ~60-85%</a:t>
            </a:r>
            <a:endParaRPr lang="en-US" dirty="0" smtClean="0"/>
          </a:p>
          <a:p>
            <a:r>
              <a:rPr lang="en-US" dirty="0" smtClean="0"/>
              <a:t>RRR at 15 T </a:t>
            </a:r>
            <a:r>
              <a:rPr lang="en-US" dirty="0" smtClean="0"/>
              <a:t>~ always 20-30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00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243" y="-19488"/>
            <a:ext cx="8686800" cy="641739"/>
          </a:xfrm>
        </p:spPr>
        <p:txBody>
          <a:bodyPr/>
          <a:lstStyle/>
          <a:p>
            <a:r>
              <a:rPr lang="en-US" dirty="0" smtClean="0"/>
              <a:t>A Prospectus of Parameters Effect on Stability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13</a:t>
            </a:fld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310243" y="4846145"/>
            <a:ext cx="85235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“</a:t>
            </a:r>
            <a:r>
              <a:rPr lang="en-US" sz="1600" b="1" i="1" dirty="0"/>
              <a:t>Research and Development of Nb</a:t>
            </a:r>
            <a:r>
              <a:rPr lang="en-US" sz="1600" b="1" i="1" baseline="-25000" dirty="0"/>
              <a:t>3</a:t>
            </a:r>
            <a:r>
              <a:rPr lang="en-US" sz="1600" b="1" i="1" dirty="0"/>
              <a:t>Sn Wires and Cables for High-Field Accelerator Magnets</a:t>
            </a:r>
            <a:r>
              <a:rPr lang="en-US" sz="1600" b="1" dirty="0"/>
              <a:t>”, Emanuela Barzi, Alexander V. </a:t>
            </a:r>
            <a:r>
              <a:rPr lang="en-US" sz="1600" b="1" dirty="0" err="1"/>
              <a:t>Zlobin</a:t>
            </a:r>
            <a:r>
              <a:rPr lang="en-US" sz="1600" b="1" dirty="0"/>
              <a:t>, </a:t>
            </a:r>
            <a:r>
              <a:rPr lang="en-US" sz="1600" b="1" dirty="0" smtClean="0"/>
              <a:t>REVIEW </a:t>
            </a:r>
            <a:r>
              <a:rPr lang="en-US" sz="1600" b="1" dirty="0"/>
              <a:t>paper on </a:t>
            </a:r>
            <a:r>
              <a:rPr lang="en-US" sz="1600" b="1" dirty="0" smtClean="0"/>
              <a:t>PAC 50</a:t>
            </a:r>
            <a:r>
              <a:rPr lang="en-US" sz="1600" b="1" baseline="30000" dirty="0" smtClean="0"/>
              <a:t>th</a:t>
            </a:r>
            <a:r>
              <a:rPr lang="en-US" sz="1600" b="1" dirty="0" smtClean="0"/>
              <a:t> </a:t>
            </a:r>
            <a:r>
              <a:rPr lang="en-US" sz="1600" b="1" dirty="0"/>
              <a:t>anniversary </a:t>
            </a:r>
            <a:r>
              <a:rPr lang="en-US" sz="1600" b="1" dirty="0" smtClean="0"/>
              <a:t>issue, </a:t>
            </a:r>
            <a:r>
              <a:rPr lang="en-US" sz="1600" b="1" u="sng" dirty="0"/>
              <a:t>IEEE Transactions on Nuclear </a:t>
            </a:r>
            <a:r>
              <a:rPr lang="en-US" sz="1600" b="1" u="sng" dirty="0" smtClean="0"/>
              <a:t>Science</a:t>
            </a:r>
            <a:r>
              <a:rPr lang="en-US" sz="1600" b="1" dirty="0" smtClean="0"/>
              <a:t>: http</a:t>
            </a:r>
            <a:r>
              <a:rPr lang="en-US" sz="1600" b="1" dirty="0"/>
              <a:t>://ieeexplore.ieee.org/xpl/articleDetails.jsp?arnumber=7410112&amp;newsearch=true&amp;queryText=2500440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735" y="851679"/>
            <a:ext cx="6114308" cy="394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10243" y="1205122"/>
            <a:ext cx="2336470" cy="289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J</a:t>
            </a:r>
            <a:r>
              <a:rPr kumimoji="0" lang="en-US" altLang="en-US" sz="1400" b="1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 </a:t>
            </a:r>
            <a:r>
              <a:rPr lang="en-US" altLang="en-US" sz="1400" b="1" i="1" dirty="0">
                <a:latin typeface="Arial" panose="020B0604020202020204" pitchFamily="34" charset="0"/>
                <a:ea typeface="Times New Roman" panose="02020603050405020304" pitchFamily="18" charset="0"/>
              </a:rPr>
              <a:t>(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4.2K) vs. 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subelement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size for RRP® round wires of 0.5 to 1 mm diameter. The samples in the </a:t>
            </a:r>
            <a:r>
              <a:rPr kumimoji="0" lang="en-US" altLang="en-US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RRR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&lt;60 set had </a:t>
            </a:r>
            <a:r>
              <a:rPr kumimoji="0" lang="en-US" altLang="en-US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RRR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values down to 11 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and </a:t>
            </a:r>
            <a:r>
              <a:rPr kumimoji="0" lang="en-US" altLang="en-US" sz="1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J</a:t>
            </a:r>
            <a:r>
              <a:rPr kumimoji="0" lang="en-US" altLang="en-US" sz="1400" b="1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</a:t>
            </a:r>
            <a:r>
              <a:rPr kumimoji="0" lang="en-US" altLang="en-US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(12T,4.2K)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between 2.45 and 2.92 kA/mm</a:t>
            </a:r>
            <a:r>
              <a:rPr kumimoji="0" lang="en-US" altLang="en-US" sz="1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The samples in the </a:t>
            </a:r>
            <a:r>
              <a:rPr kumimoji="0" lang="en-US" altLang="en-US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RRR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&gt;60 set had </a:t>
            </a:r>
            <a:r>
              <a:rPr kumimoji="0" lang="en-US" altLang="en-US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RRR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values up to 300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</a:t>
            </a:r>
            <a:r>
              <a:rPr kumimoji="0" lang="en-US" altLang="en-US" sz="1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J</a:t>
            </a:r>
            <a:r>
              <a:rPr kumimoji="0" lang="en-US" altLang="en-US" sz="1400" b="1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</a:t>
            </a:r>
            <a:r>
              <a:rPr kumimoji="0" lang="en-US" altLang="en-US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(12T,4.2K) 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between 2.38 and 3.13 kA/mm</a:t>
            </a:r>
            <a:r>
              <a:rPr kumimoji="0" lang="en-US" altLang="en-US" sz="1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kumimoji="0" lang="en-US" alt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62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Short Sample Limit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836" y="4739248"/>
            <a:ext cx="8538327" cy="1565489"/>
          </a:xfrm>
        </p:spPr>
        <p:txBody>
          <a:bodyPr/>
          <a:lstStyle/>
          <a:p>
            <a:r>
              <a:rPr lang="en-US" dirty="0"/>
              <a:t>Magnet short sample </a:t>
            </a:r>
            <a:r>
              <a:rPr lang="en-US" dirty="0" smtClean="0"/>
              <a:t>estimated </a:t>
            </a:r>
            <a:r>
              <a:rPr lang="en-US" dirty="0"/>
              <a:t>based on the cable test data: 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11.1 </a:t>
            </a:r>
            <a:r>
              <a:rPr lang="en-US" sz="2000" dirty="0">
                <a:solidFill>
                  <a:srgbClr val="7030A0"/>
                </a:solidFill>
              </a:rPr>
              <a:t>kA (</a:t>
            </a:r>
            <a:r>
              <a:rPr lang="en-US" sz="2000" dirty="0" smtClean="0">
                <a:solidFill>
                  <a:srgbClr val="7030A0"/>
                </a:solidFill>
              </a:rPr>
              <a:t>B</a:t>
            </a:r>
            <a:r>
              <a:rPr lang="en-US" sz="2000" baseline="-25000" dirty="0" smtClean="0">
                <a:solidFill>
                  <a:srgbClr val="7030A0"/>
                </a:solidFill>
              </a:rPr>
              <a:t>ap</a:t>
            </a:r>
            <a:r>
              <a:rPr lang="en-US" sz="2000" dirty="0" smtClean="0">
                <a:solidFill>
                  <a:srgbClr val="7030A0"/>
                </a:solidFill>
              </a:rPr>
              <a:t>=15.3 </a:t>
            </a:r>
            <a:r>
              <a:rPr lang="en-US" sz="2000" dirty="0">
                <a:solidFill>
                  <a:srgbClr val="7030A0"/>
                </a:solidFill>
              </a:rPr>
              <a:t>T) at 4.5 K </a:t>
            </a:r>
          </a:p>
          <a:p>
            <a:pPr lvl="1"/>
            <a:r>
              <a:rPr lang="en-US" sz="2000" dirty="0">
                <a:solidFill>
                  <a:srgbClr val="7030A0"/>
                </a:solidFill>
              </a:rPr>
              <a:t>12.2 kA (</a:t>
            </a:r>
            <a:r>
              <a:rPr lang="en-US" sz="2000" dirty="0" smtClean="0">
                <a:solidFill>
                  <a:srgbClr val="7030A0"/>
                </a:solidFill>
              </a:rPr>
              <a:t>B</a:t>
            </a:r>
            <a:r>
              <a:rPr lang="en-US" sz="2000" baseline="-25000" dirty="0" smtClean="0">
                <a:solidFill>
                  <a:srgbClr val="7030A0"/>
                </a:solidFill>
              </a:rPr>
              <a:t>ap</a:t>
            </a:r>
            <a:r>
              <a:rPr lang="en-US" sz="2000" dirty="0" smtClean="0">
                <a:solidFill>
                  <a:srgbClr val="7030A0"/>
                </a:solidFill>
              </a:rPr>
              <a:t>=16.7 </a:t>
            </a:r>
            <a:r>
              <a:rPr lang="en-US" sz="2000" dirty="0">
                <a:solidFill>
                  <a:srgbClr val="7030A0"/>
                </a:solidFill>
              </a:rPr>
              <a:t>T) at 1.9 </a:t>
            </a:r>
            <a:r>
              <a:rPr lang="en-US" sz="2000" dirty="0" smtClean="0">
                <a:solidFill>
                  <a:srgbClr val="7030A0"/>
                </a:solidFill>
              </a:rPr>
              <a:t>K</a:t>
            </a:r>
            <a:endParaRPr lang="en-US" sz="2000" dirty="0">
              <a:solidFill>
                <a:srgbClr val="7030A0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14</a:t>
            </a:fld>
            <a:endParaRPr lang="en-US" alt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919" y="853322"/>
            <a:ext cx="6086419" cy="37834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16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magnetization and iron saturation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15</a:t>
            </a:fld>
            <a:endParaRPr lang="en-US" alt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187777" y="1013784"/>
            <a:ext cx="6444005" cy="4266139"/>
            <a:chOff x="1187777" y="1013784"/>
            <a:chExt cx="6444005" cy="473071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777" y="1013784"/>
              <a:ext cx="6444005" cy="4730712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7" name="Straight Connector 6"/>
            <p:cNvCxnSpPr/>
            <p:nvPr/>
          </p:nvCxnSpPr>
          <p:spPr>
            <a:xfrm>
              <a:off x="2036190" y="3205113"/>
              <a:ext cx="1451728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lg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3261675" y="2837468"/>
              <a:ext cx="16417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FF0000"/>
                  </a:solidFill>
                </a:rPr>
                <a:t>LHC 11 T dipole</a:t>
              </a:r>
              <a:endParaRPr lang="en-US" sz="1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75152" y="5482013"/>
            <a:ext cx="84755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Coil magnetization effect was calculated using RRP-150/169 1 mm strand and RRP-108/127 0.7 mm strand  parameters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59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RRP Strand R&amp;D (with OST)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986"/>
            <a:ext cx="8622437" cy="5467546"/>
          </a:xfrm>
        </p:spPr>
        <p:txBody>
          <a:bodyPr/>
          <a:lstStyle/>
          <a:p>
            <a:r>
              <a:rPr lang="en-US" dirty="0" smtClean="0"/>
              <a:t>Goal: increase </a:t>
            </a:r>
            <a:r>
              <a:rPr lang="en-US" dirty="0" err="1" smtClean="0"/>
              <a:t>J</a:t>
            </a:r>
            <a:r>
              <a:rPr lang="en-US" baseline="-25000" dirty="0" err="1" smtClean="0"/>
              <a:t>c</a:t>
            </a:r>
            <a:r>
              <a:rPr lang="en-US" dirty="0" smtClean="0"/>
              <a:t>(15T) </a:t>
            </a:r>
            <a:r>
              <a:rPr lang="en-US" dirty="0"/>
              <a:t>with an ultimate target of 2000 A/mm</a:t>
            </a:r>
            <a:r>
              <a:rPr lang="en-US" baseline="30000" dirty="0"/>
              <a:t>2</a:t>
            </a:r>
            <a:r>
              <a:rPr lang="en-US" dirty="0"/>
              <a:t> for a 169 stack strand at </a:t>
            </a:r>
            <a:r>
              <a:rPr lang="en-US" dirty="0" smtClean="0"/>
              <a:t>1.0 mm </a:t>
            </a:r>
            <a:r>
              <a:rPr lang="en-US" dirty="0"/>
              <a:t>(</a:t>
            </a:r>
            <a:r>
              <a:rPr lang="en-US" dirty="0" smtClean="0"/>
              <a:t>D</a:t>
            </a:r>
            <a:r>
              <a:rPr lang="en-US" baseline="-25000" dirty="0" smtClean="0"/>
              <a:t>s</a:t>
            </a:r>
            <a:r>
              <a:rPr lang="en-US" dirty="0" smtClean="0"/>
              <a:t>~58 µm) </a:t>
            </a:r>
          </a:p>
          <a:p>
            <a:pPr lvl="1"/>
            <a:r>
              <a:rPr lang="en-US" sz="2000" dirty="0">
                <a:solidFill>
                  <a:srgbClr val="7030A0"/>
                </a:solidFill>
              </a:rPr>
              <a:t>t</a:t>
            </a:r>
            <a:r>
              <a:rPr lang="en-US" sz="2000" dirty="0" smtClean="0">
                <a:solidFill>
                  <a:srgbClr val="7030A0"/>
                </a:solidFill>
              </a:rPr>
              <a:t>he </a:t>
            </a:r>
            <a:r>
              <a:rPr lang="en-US" sz="2000" dirty="0">
                <a:solidFill>
                  <a:srgbClr val="7030A0"/>
                </a:solidFill>
              </a:rPr>
              <a:t>present </a:t>
            </a:r>
            <a:r>
              <a:rPr lang="en-US" sz="2000" dirty="0" err="1">
                <a:solidFill>
                  <a:srgbClr val="7030A0"/>
                </a:solidFill>
              </a:rPr>
              <a:t>subelement</a:t>
            </a:r>
            <a:r>
              <a:rPr lang="en-US" sz="2000" dirty="0">
                <a:solidFill>
                  <a:srgbClr val="7030A0"/>
                </a:solidFill>
              </a:rPr>
              <a:t> design </a:t>
            </a:r>
            <a:r>
              <a:rPr lang="en-US" sz="2000" dirty="0" smtClean="0">
                <a:solidFill>
                  <a:srgbClr val="7030A0"/>
                </a:solidFill>
              </a:rPr>
              <a:t>- average </a:t>
            </a:r>
            <a:r>
              <a:rPr lang="en-US" sz="2000" dirty="0" err="1" smtClean="0">
                <a:solidFill>
                  <a:srgbClr val="7030A0"/>
                </a:solidFill>
              </a:rPr>
              <a:t>J</a:t>
            </a:r>
            <a:r>
              <a:rPr lang="en-US" sz="2000" baseline="-25000" dirty="0" err="1" smtClean="0">
                <a:solidFill>
                  <a:srgbClr val="7030A0"/>
                </a:solidFill>
              </a:rPr>
              <a:t>c</a:t>
            </a:r>
            <a:r>
              <a:rPr lang="en-US" sz="2000" dirty="0" smtClean="0">
                <a:solidFill>
                  <a:srgbClr val="7030A0"/>
                </a:solidFill>
              </a:rPr>
              <a:t>(15T)~1500 A/mm</a:t>
            </a:r>
            <a:r>
              <a:rPr lang="en-US" sz="2000" baseline="30000" dirty="0" smtClean="0">
                <a:solidFill>
                  <a:srgbClr val="7030A0"/>
                </a:solidFill>
              </a:rPr>
              <a:t>2</a:t>
            </a:r>
          </a:p>
          <a:p>
            <a:r>
              <a:rPr lang="en-US" dirty="0" smtClean="0"/>
              <a:t>Approach: modifications </a:t>
            </a:r>
            <a:r>
              <a:rPr lang="en-US" dirty="0"/>
              <a:t>to the </a:t>
            </a:r>
            <a:r>
              <a:rPr lang="en-US" dirty="0" err="1"/>
              <a:t>subelement</a:t>
            </a:r>
            <a:r>
              <a:rPr lang="en-US" dirty="0"/>
              <a:t> </a:t>
            </a:r>
            <a:r>
              <a:rPr lang="en-US" dirty="0" smtClean="0"/>
              <a:t>designs</a:t>
            </a:r>
          </a:p>
          <a:p>
            <a:r>
              <a:rPr lang="en-US" dirty="0" smtClean="0"/>
              <a:t>Chemical optimization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Produce </a:t>
            </a:r>
            <a:r>
              <a:rPr lang="en-US" sz="2000" dirty="0">
                <a:solidFill>
                  <a:srgbClr val="7030A0"/>
                </a:solidFill>
              </a:rPr>
              <a:t>a half height </a:t>
            </a:r>
            <a:r>
              <a:rPr lang="en-US" sz="2000" dirty="0" smtClean="0">
                <a:solidFill>
                  <a:srgbClr val="7030A0"/>
                </a:solidFill>
              </a:rPr>
              <a:t>high-</a:t>
            </a:r>
            <a:r>
              <a:rPr lang="en-US" sz="2000" dirty="0" err="1" smtClean="0">
                <a:solidFill>
                  <a:srgbClr val="7030A0"/>
                </a:solidFill>
              </a:rPr>
              <a:t>J</a:t>
            </a:r>
            <a:r>
              <a:rPr lang="en-US" sz="2000" baseline="-25000" dirty="0" err="1" smtClean="0">
                <a:solidFill>
                  <a:srgbClr val="7030A0"/>
                </a:solidFill>
              </a:rPr>
              <a:t>c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err="1">
                <a:solidFill>
                  <a:srgbClr val="7030A0"/>
                </a:solidFill>
              </a:rPr>
              <a:t>subelement</a:t>
            </a:r>
            <a:r>
              <a:rPr lang="en-US" sz="2000" dirty="0">
                <a:solidFill>
                  <a:srgbClr val="7030A0"/>
                </a:solidFill>
              </a:rPr>
              <a:t> billet having </a:t>
            </a:r>
            <a:r>
              <a:rPr lang="en-US" sz="2000" dirty="0" err="1">
                <a:solidFill>
                  <a:srgbClr val="7030A0"/>
                </a:solidFill>
              </a:rPr>
              <a:t>Nb</a:t>
            </a:r>
            <a:r>
              <a:rPr lang="en-US" sz="2000" dirty="0">
                <a:solidFill>
                  <a:srgbClr val="7030A0"/>
                </a:solidFill>
              </a:rPr>
              <a:t> and </a:t>
            </a:r>
            <a:r>
              <a:rPr lang="en-US" sz="2000" dirty="0" err="1">
                <a:solidFill>
                  <a:srgbClr val="7030A0"/>
                </a:solidFill>
              </a:rPr>
              <a:t>Nb-Ti</a:t>
            </a:r>
            <a:r>
              <a:rPr lang="en-US" sz="2000" dirty="0">
                <a:solidFill>
                  <a:srgbClr val="7030A0"/>
                </a:solidFill>
              </a:rPr>
              <a:t> filaments with a </a:t>
            </a:r>
            <a:r>
              <a:rPr lang="en-US" sz="2000" dirty="0" err="1">
                <a:solidFill>
                  <a:srgbClr val="7030A0"/>
                </a:solidFill>
              </a:rPr>
              <a:t>Nb</a:t>
            </a:r>
            <a:r>
              <a:rPr lang="en-US" sz="2000" dirty="0">
                <a:solidFill>
                  <a:srgbClr val="7030A0"/>
                </a:solidFill>
              </a:rPr>
              <a:t>-Ta diffusion </a:t>
            </a:r>
            <a:r>
              <a:rPr lang="en-US" sz="2000" dirty="0" smtClean="0">
                <a:solidFill>
                  <a:srgbClr val="7030A0"/>
                </a:solidFill>
              </a:rPr>
              <a:t>barrier</a:t>
            </a:r>
            <a:endParaRPr lang="en-US" sz="2000" dirty="0">
              <a:solidFill>
                <a:srgbClr val="7030A0"/>
              </a:solidFill>
            </a:endParaRP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Deliver ~45 kg of 1 mm wire </a:t>
            </a:r>
          </a:p>
          <a:p>
            <a:r>
              <a:rPr lang="en-US" dirty="0" smtClean="0"/>
              <a:t>Local Area Ratio (LAR) optimization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Produce two </a:t>
            </a:r>
            <a:r>
              <a:rPr lang="en-US" sz="2000" dirty="0">
                <a:solidFill>
                  <a:srgbClr val="7030A0"/>
                </a:solidFill>
              </a:rPr>
              <a:t>half height </a:t>
            </a:r>
            <a:r>
              <a:rPr lang="en-US" sz="2000" dirty="0" smtClean="0">
                <a:solidFill>
                  <a:srgbClr val="7030A0"/>
                </a:solidFill>
              </a:rPr>
              <a:t>high-</a:t>
            </a:r>
            <a:r>
              <a:rPr lang="en-US" sz="2000" dirty="0" err="1" smtClean="0">
                <a:solidFill>
                  <a:srgbClr val="7030A0"/>
                </a:solidFill>
              </a:rPr>
              <a:t>J</a:t>
            </a:r>
            <a:r>
              <a:rPr lang="en-US" sz="2000" baseline="-25000" dirty="0" err="1" smtClean="0">
                <a:solidFill>
                  <a:srgbClr val="7030A0"/>
                </a:solidFill>
              </a:rPr>
              <a:t>c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err="1">
                <a:solidFill>
                  <a:srgbClr val="7030A0"/>
                </a:solidFill>
              </a:rPr>
              <a:t>subelement</a:t>
            </a:r>
            <a:r>
              <a:rPr lang="en-US" sz="2000" dirty="0">
                <a:solidFill>
                  <a:srgbClr val="7030A0"/>
                </a:solidFill>
              </a:rPr>
              <a:t> billets having </a:t>
            </a:r>
            <a:r>
              <a:rPr lang="en-US" sz="2000" dirty="0" err="1">
                <a:solidFill>
                  <a:srgbClr val="7030A0"/>
                </a:solidFill>
              </a:rPr>
              <a:t>Nb</a:t>
            </a:r>
            <a:r>
              <a:rPr lang="en-US" sz="2000" dirty="0">
                <a:solidFill>
                  <a:srgbClr val="7030A0"/>
                </a:solidFill>
              </a:rPr>
              <a:t> and </a:t>
            </a:r>
            <a:r>
              <a:rPr lang="en-US" sz="2000" dirty="0" err="1">
                <a:solidFill>
                  <a:srgbClr val="7030A0"/>
                </a:solidFill>
              </a:rPr>
              <a:t>Nb-Ti</a:t>
            </a:r>
            <a:r>
              <a:rPr lang="en-US" sz="2000" dirty="0">
                <a:solidFill>
                  <a:srgbClr val="7030A0"/>
                </a:solidFill>
              </a:rPr>
              <a:t> filaments with variable LAR from annulus to </a:t>
            </a:r>
            <a:r>
              <a:rPr lang="en-US" sz="2000" dirty="0" smtClean="0">
                <a:solidFill>
                  <a:srgbClr val="7030A0"/>
                </a:solidFill>
              </a:rPr>
              <a:t>barrier </a:t>
            </a:r>
            <a:endParaRPr lang="en-US" sz="2000" dirty="0">
              <a:solidFill>
                <a:srgbClr val="7030A0"/>
              </a:solidFill>
            </a:endParaRP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Deliver ~90 kg of 1 mm wire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Wire sample diameter: 0.8</a:t>
            </a:r>
            <a:r>
              <a:rPr lang="en-US" sz="2400" dirty="0"/>
              <a:t>, 0.9, 1.0, 1.1 and 1.2 </a:t>
            </a:r>
            <a:r>
              <a:rPr lang="en-US" sz="2400" dirty="0" smtClean="0"/>
              <a:t>mm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Next: 1-1.2 mm RRP-217 stack design.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9830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57839"/>
            <a:ext cx="8572639" cy="5458119"/>
          </a:xfrm>
        </p:spPr>
        <p:txBody>
          <a:bodyPr/>
          <a:lstStyle/>
          <a:p>
            <a:r>
              <a:rPr lang="en-US" dirty="0"/>
              <a:t>R&amp;D </a:t>
            </a:r>
            <a:r>
              <a:rPr lang="en-US" dirty="0" smtClean="0"/>
              <a:t>of 60-mm aperture 15 </a:t>
            </a:r>
            <a:r>
              <a:rPr lang="en-US" dirty="0"/>
              <a:t>T Nb</a:t>
            </a:r>
            <a:r>
              <a:rPr lang="en-US" baseline="-25000" dirty="0"/>
              <a:t>3</a:t>
            </a:r>
            <a:r>
              <a:rPr lang="en-US" dirty="0"/>
              <a:t>Sn dipole demonstrator for future HC has </a:t>
            </a:r>
            <a:r>
              <a:rPr lang="en-US" dirty="0" smtClean="0"/>
              <a:t>started at </a:t>
            </a:r>
            <a:r>
              <a:rPr lang="en-US" dirty="0" err="1" smtClean="0"/>
              <a:t>Fermilab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sz="2000" b="1" dirty="0">
                <a:solidFill>
                  <a:srgbClr val="00B050"/>
                </a:solidFill>
              </a:rPr>
              <a:t>Magnet design study phase is complete </a:t>
            </a:r>
          </a:p>
          <a:p>
            <a:pPr lvl="1"/>
            <a:r>
              <a:rPr lang="en-US" sz="2000" b="1" dirty="0" smtClean="0">
                <a:solidFill>
                  <a:srgbClr val="00B050"/>
                </a:solidFill>
              </a:rPr>
              <a:t>Cable </a:t>
            </a:r>
            <a:r>
              <a:rPr lang="en-US" sz="2000" b="1" dirty="0">
                <a:solidFill>
                  <a:srgbClr val="00B050"/>
                </a:solidFill>
              </a:rPr>
              <a:t>samples for the inner coils were fabricated and tested </a:t>
            </a:r>
            <a:endParaRPr lang="en-US" sz="2000" b="1" dirty="0" smtClean="0">
              <a:solidFill>
                <a:srgbClr val="00B050"/>
              </a:solidFill>
            </a:endParaRPr>
          </a:p>
          <a:p>
            <a:pPr lvl="1"/>
            <a:r>
              <a:rPr lang="en-US" sz="2000" b="1" dirty="0" smtClean="0">
                <a:solidFill>
                  <a:srgbClr val="00B050"/>
                </a:solidFill>
              </a:rPr>
              <a:t>Practice coils are being presently wound</a:t>
            </a:r>
          </a:p>
          <a:p>
            <a:pPr lvl="1"/>
            <a:r>
              <a:rPr lang="en-US" sz="2000" dirty="0">
                <a:solidFill>
                  <a:srgbClr val="7030A0"/>
                </a:solidFill>
              </a:rPr>
              <a:t>Magnet engineering design is in </a:t>
            </a:r>
            <a:r>
              <a:rPr lang="en-US" sz="2000" dirty="0" smtClean="0">
                <a:solidFill>
                  <a:srgbClr val="7030A0"/>
                </a:solidFill>
              </a:rPr>
              <a:t>progress</a:t>
            </a:r>
            <a:endParaRPr lang="en-US" sz="2000" dirty="0">
              <a:solidFill>
                <a:srgbClr val="7030A0"/>
              </a:solidFill>
            </a:endParaRP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Magnet </a:t>
            </a:r>
            <a:r>
              <a:rPr lang="en-US" sz="2000" dirty="0">
                <a:solidFill>
                  <a:srgbClr val="7030A0"/>
                </a:solidFill>
              </a:rPr>
              <a:t>fabrication and first </a:t>
            </a:r>
            <a:r>
              <a:rPr lang="en-US" sz="2000" dirty="0" smtClean="0">
                <a:solidFill>
                  <a:srgbClr val="7030A0"/>
                </a:solidFill>
              </a:rPr>
              <a:t>tests </a:t>
            </a:r>
            <a:r>
              <a:rPr lang="en-US" sz="2000" dirty="0">
                <a:solidFill>
                  <a:srgbClr val="7030A0"/>
                </a:solidFill>
              </a:rPr>
              <a:t>are planned for </a:t>
            </a:r>
            <a:r>
              <a:rPr lang="en-US" sz="2000" dirty="0" smtClean="0">
                <a:solidFill>
                  <a:srgbClr val="7030A0"/>
                </a:solidFill>
              </a:rPr>
              <a:t>2016-2017</a:t>
            </a:r>
            <a:endParaRPr lang="en-US" sz="2000" dirty="0">
              <a:solidFill>
                <a:srgbClr val="7030A0"/>
              </a:solidFill>
            </a:endParaRPr>
          </a:p>
          <a:p>
            <a:pPr lvl="1"/>
            <a:r>
              <a:rPr lang="en-US" sz="2000" dirty="0">
                <a:solidFill>
                  <a:srgbClr val="7030A0"/>
                </a:solidFill>
              </a:rPr>
              <a:t>Schedule is coordinated with CERN FCC Design Study </a:t>
            </a:r>
            <a:r>
              <a:rPr lang="en-US" sz="2000" dirty="0" smtClean="0">
                <a:solidFill>
                  <a:srgbClr val="7030A0"/>
                </a:solidFill>
              </a:rPr>
              <a:t>Report</a:t>
            </a:r>
            <a:endParaRPr lang="en-US" sz="2000" dirty="0">
              <a:solidFill>
                <a:srgbClr val="7030A0"/>
              </a:solidFill>
            </a:endParaRPr>
          </a:p>
          <a:p>
            <a:r>
              <a:rPr lang="en-US" dirty="0" smtClean="0"/>
              <a:t>The work on optimization of Nb</a:t>
            </a:r>
            <a:r>
              <a:rPr lang="en-US" baseline="-25000" dirty="0" smtClean="0"/>
              <a:t>3</a:t>
            </a:r>
            <a:r>
              <a:rPr lang="en-US" dirty="0" smtClean="0"/>
              <a:t>Sn RRP wires for 15-16 T accelerator magnets continues in collaboration with industry and </a:t>
            </a:r>
            <a:r>
              <a:rPr lang="en-US" dirty="0" smtClean="0"/>
              <a:t>universities:</a:t>
            </a:r>
            <a:endParaRPr lang="en-US" dirty="0" smtClean="0"/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To produce further </a:t>
            </a:r>
            <a:r>
              <a:rPr lang="en-US" sz="2000" dirty="0" err="1" smtClean="0">
                <a:solidFill>
                  <a:srgbClr val="7030A0"/>
                </a:solidFill>
              </a:rPr>
              <a:t>J</a:t>
            </a:r>
            <a:r>
              <a:rPr lang="en-US" sz="2000" baseline="-25000" dirty="0" err="1" smtClean="0">
                <a:solidFill>
                  <a:srgbClr val="7030A0"/>
                </a:solidFill>
              </a:rPr>
              <a:t>c</a:t>
            </a:r>
            <a:r>
              <a:rPr lang="en-US" sz="2000" baseline="-25000" dirty="0" smtClean="0">
                <a:solidFill>
                  <a:srgbClr val="7030A0"/>
                </a:solidFill>
              </a:rPr>
              <a:t> </a:t>
            </a:r>
            <a:r>
              <a:rPr lang="en-US" sz="2000" dirty="0" smtClean="0">
                <a:solidFill>
                  <a:srgbClr val="7030A0"/>
                </a:solidFill>
              </a:rPr>
              <a:t>increase at 15 T 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</a:rPr>
              <a:t>For larger </a:t>
            </a:r>
            <a:r>
              <a:rPr lang="en-US" sz="2000" dirty="0" smtClean="0">
                <a:solidFill>
                  <a:srgbClr val="7030A0"/>
                </a:solidFill>
              </a:rPr>
              <a:t>wire D and smaller </a:t>
            </a:r>
            <a:r>
              <a:rPr lang="en-US" sz="2000" dirty="0" err="1" smtClean="0">
                <a:solidFill>
                  <a:srgbClr val="7030A0"/>
                </a:solidFill>
              </a:rPr>
              <a:t>D</a:t>
            </a:r>
            <a:r>
              <a:rPr lang="en-US" sz="2000" baseline="-25000" dirty="0" err="1" smtClean="0">
                <a:solidFill>
                  <a:srgbClr val="7030A0"/>
                </a:solidFill>
              </a:rPr>
              <a:t>eff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</a:p>
          <a:p>
            <a:pPr lvl="1"/>
            <a:r>
              <a:rPr lang="en-US" sz="2000" dirty="0">
                <a:solidFill>
                  <a:srgbClr val="7030A0"/>
                </a:solidFill>
              </a:rPr>
              <a:t>W</a:t>
            </a:r>
            <a:r>
              <a:rPr lang="en-US" sz="2000" dirty="0" smtClean="0">
                <a:solidFill>
                  <a:srgbClr val="7030A0"/>
                </a:solidFill>
              </a:rPr>
              <a:t>ire </a:t>
            </a:r>
            <a:r>
              <a:rPr lang="en-US" sz="2000" dirty="0" smtClean="0">
                <a:solidFill>
                  <a:srgbClr val="7030A0"/>
                </a:solidFill>
              </a:rPr>
              <a:t>cost </a:t>
            </a:r>
            <a:r>
              <a:rPr lang="en-US" sz="2000" dirty="0" smtClean="0">
                <a:solidFill>
                  <a:srgbClr val="7030A0"/>
                </a:solidFill>
              </a:rPr>
              <a:t>reduction through flux pinning enhancement research</a:t>
            </a:r>
            <a:endParaRPr lang="en-US" sz="2000" dirty="0">
              <a:solidFill>
                <a:srgbClr val="7030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Development of 60-mm aperture 15 T Nb3Sn dipole at FNAL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4869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Premise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442806"/>
            <a:ext cx="8200469" cy="5455409"/>
          </a:xfrm>
        </p:spPr>
        <p:txBody>
          <a:bodyPr/>
          <a:lstStyle/>
          <a:p>
            <a:pPr lvl="1"/>
            <a:r>
              <a:rPr lang="it-IT" sz="2000" dirty="0" smtClean="0"/>
              <a:t>In the plenary talk «The Steps Towards 16 T FCC Magnets» we heard two contrasting messages: on one hand, the speaker stressed how complex of a technology Nb3Sn is, on the other flat coils without aperture producing 16 T on the conductor were considered representative of the technology. </a:t>
            </a:r>
          </a:p>
          <a:p>
            <a:pPr lvl="1"/>
            <a:r>
              <a:rPr lang="it-IT" sz="2000" dirty="0" smtClean="0"/>
              <a:t>In accordance to the clear concept presented by Fabiola Gianotti in her plenary talk, we should focus in developing/producing systems ready for implementation and operation </a:t>
            </a:r>
            <a:r>
              <a:rPr lang="it-IT" sz="2000" dirty="0" smtClean="0">
                <a:sym typeface="Wingdings" panose="05000000000000000000" pitchFamily="2" charset="2"/>
              </a:rPr>
              <a:t> i.e. A  magnet is a system for beam bending/focusing and of course should have (at least) one aperture.</a:t>
            </a:r>
          </a:p>
          <a:p>
            <a:pPr lvl="1"/>
            <a:r>
              <a:rPr lang="it-IT" sz="2000" dirty="0" smtClean="0">
                <a:sym typeface="Wingdings" panose="05000000000000000000" pitchFamily="2" charset="2"/>
              </a:rPr>
              <a:t>The present magnet statistics show that Bruce is right when he speaks of a «14 T brick wall» for Nb3Sn magnets.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8542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Program Timeline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1916555" y="884921"/>
            <a:ext cx="5071620" cy="3646439"/>
            <a:chOff x="1916555" y="903775"/>
            <a:chExt cx="5071620" cy="3646439"/>
          </a:xfrm>
        </p:grpSpPr>
        <p:graphicFrame>
          <p:nvGraphicFramePr>
            <p:cNvPr id="34" name="Chart 3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77901756"/>
                </p:ext>
              </p:extLst>
            </p:nvPr>
          </p:nvGraphicFramePr>
          <p:xfrm>
            <a:off x="1916555" y="903775"/>
            <a:ext cx="5071620" cy="364643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0" name="TextBox 9"/>
            <p:cNvSpPr txBox="1">
              <a:spLocks noChangeArrowheads="1"/>
            </p:cNvSpPr>
            <p:nvPr/>
          </p:nvSpPr>
          <p:spPr bwMode="auto">
            <a:xfrm>
              <a:off x="3153263" y="2750191"/>
              <a:ext cx="59343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3333FF"/>
                </a:buClr>
                <a:buFont typeface="Wingdings" panose="05000000000000000000" pitchFamily="2" charset="2"/>
                <a:buChar char="v"/>
                <a:defRPr sz="2000" b="1">
                  <a:solidFill>
                    <a:srgbClr val="3333FF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o"/>
                <a:defRPr b="1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rgbClr val="008000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 i="1">
                  <a:solidFill>
                    <a:schemeClr val="tx2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200" b="0" dirty="0">
                  <a:latin typeface="Arial" panose="020B0604020202020204" pitchFamily="34" charset="0"/>
                  <a:cs typeface="Arial" panose="020B0604020202020204" pitchFamily="34" charset="0"/>
                </a:rPr>
                <a:t>VLHC</a:t>
              </a:r>
            </a:p>
          </p:txBody>
        </p:sp>
        <p:sp>
          <p:nvSpPr>
            <p:cNvPr id="31" name="TextBox 10"/>
            <p:cNvSpPr txBox="1">
              <a:spLocks noChangeArrowheads="1"/>
            </p:cNvSpPr>
            <p:nvPr/>
          </p:nvSpPr>
          <p:spPr bwMode="auto">
            <a:xfrm>
              <a:off x="5033547" y="2720677"/>
              <a:ext cx="73770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3333FF"/>
                </a:buClr>
                <a:buFont typeface="Wingdings" panose="05000000000000000000" pitchFamily="2" charset="2"/>
                <a:buChar char="v"/>
                <a:defRPr sz="2000" b="1">
                  <a:solidFill>
                    <a:srgbClr val="3333FF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o"/>
                <a:defRPr b="1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rgbClr val="008000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 i="1">
                  <a:solidFill>
                    <a:schemeClr val="tx2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200" b="0" dirty="0">
                  <a:solidFill>
                    <a:srgbClr val="A5002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HL-LHC</a:t>
              </a:r>
            </a:p>
          </p:txBody>
        </p:sp>
        <p:sp>
          <p:nvSpPr>
            <p:cNvPr id="32" name="TextBox 11"/>
            <p:cNvSpPr txBox="1">
              <a:spLocks noChangeArrowheads="1"/>
            </p:cNvSpPr>
            <p:nvPr/>
          </p:nvSpPr>
          <p:spPr bwMode="auto">
            <a:xfrm>
              <a:off x="4093885" y="2720677"/>
              <a:ext cx="585417" cy="276999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3333FF"/>
                </a:buClr>
                <a:buFont typeface="Wingdings" panose="05000000000000000000" pitchFamily="2" charset="2"/>
                <a:buChar char="v"/>
                <a:defRPr sz="2000" b="1">
                  <a:solidFill>
                    <a:srgbClr val="3333FF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o"/>
                <a:defRPr b="1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rgbClr val="008000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 i="1">
                  <a:solidFill>
                    <a:schemeClr val="tx2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2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LARP</a:t>
              </a:r>
            </a:p>
          </p:txBody>
        </p:sp>
        <p:sp>
          <p:nvSpPr>
            <p:cNvPr id="33" name="TextBox 12"/>
            <p:cNvSpPr txBox="1">
              <a:spLocks noChangeArrowheads="1"/>
            </p:cNvSpPr>
            <p:nvPr/>
          </p:nvSpPr>
          <p:spPr bwMode="auto">
            <a:xfrm>
              <a:off x="6034892" y="1210456"/>
              <a:ext cx="50045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3333FF"/>
                </a:buClr>
                <a:buFont typeface="Wingdings" panose="05000000000000000000" pitchFamily="2" charset="2"/>
                <a:buChar char="v"/>
                <a:defRPr sz="2000" b="1">
                  <a:solidFill>
                    <a:srgbClr val="3333FF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o"/>
                <a:defRPr b="1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rgbClr val="008000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 i="1">
                  <a:solidFill>
                    <a:schemeClr val="tx2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200" b="0" dirty="0">
                  <a:solidFill>
                    <a:srgbClr val="008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FCC</a:t>
              </a:r>
            </a:p>
          </p:txBody>
        </p:sp>
        <p:sp>
          <p:nvSpPr>
            <p:cNvPr id="28" name="TextBox 14"/>
            <p:cNvSpPr txBox="1">
              <a:spLocks noChangeArrowheads="1"/>
            </p:cNvSpPr>
            <p:nvPr/>
          </p:nvSpPr>
          <p:spPr bwMode="auto">
            <a:xfrm>
              <a:off x="2814225" y="1623807"/>
              <a:ext cx="147873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3333FF"/>
                </a:buClr>
                <a:buFont typeface="Wingdings" panose="05000000000000000000" pitchFamily="2" charset="2"/>
                <a:buChar char="v"/>
                <a:defRPr sz="2000" b="1">
                  <a:solidFill>
                    <a:srgbClr val="3333FF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o"/>
                <a:defRPr b="1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rgbClr val="008000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 i="1">
                  <a:solidFill>
                    <a:schemeClr val="tx2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200" b="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Record field 13.8 T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35626" y="4587711"/>
            <a:ext cx="8874691" cy="1600864"/>
            <a:chOff x="135626" y="4644273"/>
            <a:chExt cx="8874691" cy="1600864"/>
          </a:xfrm>
        </p:grpSpPr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6159" y="4776764"/>
              <a:ext cx="954648" cy="954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5469" y="4776764"/>
              <a:ext cx="965813" cy="954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0180" y="4795374"/>
              <a:ext cx="926735" cy="949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1840" y="4776764"/>
              <a:ext cx="949065" cy="949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626" y="4661388"/>
              <a:ext cx="1207733" cy="1196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24"/>
            <p:cNvSpPr txBox="1">
              <a:spLocks noChangeArrowheads="1"/>
            </p:cNvSpPr>
            <p:nvPr/>
          </p:nvSpPr>
          <p:spPr bwMode="auto">
            <a:xfrm>
              <a:off x="1455677" y="5683445"/>
              <a:ext cx="1915835" cy="561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3333FF"/>
                </a:buClr>
                <a:buFont typeface="Wingdings" panose="05000000000000000000" pitchFamily="2" charset="2"/>
                <a:buChar char="v"/>
                <a:defRPr sz="2000" b="1">
                  <a:solidFill>
                    <a:srgbClr val="3333FF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o"/>
                <a:defRPr b="1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rgbClr val="008000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 i="1">
                  <a:solidFill>
                    <a:schemeClr val="tx2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050" b="0" dirty="0">
                  <a:solidFill>
                    <a:srgbClr val="000000"/>
                  </a:solidFill>
                  <a:latin typeface="Calibri" panose="020F0502020204030204" pitchFamily="34" charset="0"/>
                </a:rPr>
                <a:t>  </a:t>
              </a:r>
              <a:r>
                <a:rPr lang="en-US" altLang="en-US" sz="1000" dirty="0">
                  <a:latin typeface="Calibri" panose="020F0502020204030204" pitchFamily="34" charset="0"/>
                </a:rPr>
                <a:t>HFDA                         HFDM-LM        43.5 mm                  Dipole mirror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000" dirty="0">
                  <a:latin typeface="Calibri" panose="020F0502020204030204" pitchFamily="34" charset="0"/>
                </a:rPr>
                <a:t> 10 T dipole </a:t>
              </a:r>
            </a:p>
          </p:txBody>
        </p:sp>
        <p:sp>
          <p:nvSpPr>
            <p:cNvPr id="20" name="TextBox 25"/>
            <p:cNvSpPr txBox="1">
              <a:spLocks noChangeArrowheads="1"/>
            </p:cNvSpPr>
            <p:nvPr/>
          </p:nvSpPr>
          <p:spPr bwMode="auto">
            <a:xfrm>
              <a:off x="3604819" y="5667860"/>
              <a:ext cx="1924859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3333FF"/>
                </a:buClr>
                <a:buFont typeface="Wingdings" panose="05000000000000000000" pitchFamily="2" charset="2"/>
                <a:buChar char="v"/>
                <a:defRPr sz="2000" b="1">
                  <a:solidFill>
                    <a:srgbClr val="3333FF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o"/>
                <a:defRPr b="1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rgbClr val="008000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 i="1">
                  <a:solidFill>
                    <a:schemeClr val="tx2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000" dirty="0">
                  <a:solidFill>
                    <a:srgbClr val="008000"/>
                  </a:solidFill>
                  <a:latin typeface="Calibri" panose="020F0502020204030204" pitchFamily="34" charset="0"/>
                </a:rPr>
                <a:t>        </a:t>
              </a:r>
              <a:r>
                <a:rPr lang="en-US" altLang="en-US" sz="1000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 TQC                     TQM-LQM</a:t>
              </a:r>
              <a:endParaRPr lang="en-US" altLang="en-US" sz="1000" dirty="0">
                <a:solidFill>
                  <a:srgbClr val="008000"/>
                </a:solidFill>
                <a:latin typeface="Calibri" panose="020F0502020204030204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000" dirty="0">
                  <a:solidFill>
                    <a:srgbClr val="008000"/>
                  </a:solidFill>
                  <a:latin typeface="Calibri" panose="020F0502020204030204" pitchFamily="34" charset="0"/>
                </a:rPr>
                <a:t>90 mm 200 T/m      </a:t>
              </a:r>
              <a:r>
                <a:rPr lang="en-US" altLang="en-US" sz="1000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Quadrupole     </a:t>
              </a:r>
              <a:r>
                <a:rPr lang="en-US" altLang="en-US" sz="1000" dirty="0" err="1">
                  <a:solidFill>
                    <a:srgbClr val="008000"/>
                  </a:solidFill>
                  <a:latin typeface="Calibri" panose="020F0502020204030204" pitchFamily="34" charset="0"/>
                </a:rPr>
                <a:t>quadrupole</a:t>
              </a:r>
              <a:r>
                <a:rPr lang="en-US" altLang="en-US" sz="1000" dirty="0">
                  <a:solidFill>
                    <a:srgbClr val="008000"/>
                  </a:solidFill>
                  <a:latin typeface="Calibri" panose="020F0502020204030204" pitchFamily="34" charset="0"/>
                </a:rPr>
                <a:t>              mirror </a:t>
              </a:r>
            </a:p>
          </p:txBody>
        </p:sp>
        <p:sp>
          <p:nvSpPr>
            <p:cNvPr id="21" name="TextBox 26"/>
            <p:cNvSpPr txBox="1">
              <a:spLocks noChangeArrowheads="1"/>
            </p:cNvSpPr>
            <p:nvPr/>
          </p:nvSpPr>
          <p:spPr bwMode="auto">
            <a:xfrm>
              <a:off x="193520" y="5796915"/>
              <a:ext cx="117051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3333FF"/>
                </a:buClr>
                <a:buFont typeface="Wingdings" panose="05000000000000000000" pitchFamily="2" charset="2"/>
                <a:buChar char="v"/>
                <a:defRPr sz="2000" b="1">
                  <a:solidFill>
                    <a:srgbClr val="3333FF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o"/>
                <a:defRPr b="1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rgbClr val="008000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 i="1">
                  <a:solidFill>
                    <a:schemeClr val="tx2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900" b="0" dirty="0">
                  <a:solidFill>
                    <a:srgbClr val="000000"/>
                  </a:solidFill>
                  <a:latin typeface="Calibri" panose="020F0502020204030204" pitchFamily="34" charset="0"/>
                </a:rPr>
                <a:t>     </a:t>
              </a:r>
              <a:r>
                <a:rPr lang="en-US" altLang="en-US" sz="1000" dirty="0">
                  <a:latin typeface="Calibri" panose="020F0502020204030204" pitchFamily="34" charset="0"/>
                </a:rPr>
                <a:t>HFDC (R&amp;W)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000" dirty="0">
                  <a:latin typeface="Calibri" panose="020F0502020204030204" pitchFamily="34" charset="0"/>
                </a:rPr>
                <a:t>40 mm 10 T dipole</a:t>
              </a:r>
            </a:p>
          </p:txBody>
        </p:sp>
        <p:sp>
          <p:nvSpPr>
            <p:cNvPr id="22" name="TextBox 27"/>
            <p:cNvSpPr txBox="1">
              <a:spLocks noChangeArrowheads="1"/>
            </p:cNvSpPr>
            <p:nvPr/>
          </p:nvSpPr>
          <p:spPr bwMode="auto">
            <a:xfrm>
              <a:off x="7586603" y="5782196"/>
              <a:ext cx="142371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3333FF"/>
                </a:buClr>
                <a:buFont typeface="Wingdings" panose="05000000000000000000" pitchFamily="2" charset="2"/>
                <a:buChar char="v"/>
                <a:defRPr sz="2000" b="1">
                  <a:solidFill>
                    <a:srgbClr val="3333FF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o"/>
                <a:defRPr b="1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rgbClr val="008000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 i="1">
                  <a:solidFill>
                    <a:schemeClr val="tx2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000" b="0" dirty="0">
                  <a:solidFill>
                    <a:srgbClr val="A50021"/>
                  </a:solidFill>
                  <a:latin typeface="Calibri" panose="020F0502020204030204" pitchFamily="34" charset="0"/>
                </a:rPr>
                <a:t>     </a:t>
              </a:r>
              <a:r>
                <a:rPr lang="en-US" altLang="en-US" sz="1000" dirty="0">
                  <a:solidFill>
                    <a:srgbClr val="A50021"/>
                  </a:solidFill>
                  <a:latin typeface="Calibri" panose="020F0502020204030204" pitchFamily="34" charset="0"/>
                </a:rPr>
                <a:t>MBHDP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000" dirty="0">
                  <a:solidFill>
                    <a:srgbClr val="A50021"/>
                  </a:solidFill>
                  <a:latin typeface="Calibri" panose="020F0502020204030204" pitchFamily="34" charset="0"/>
                </a:rPr>
                <a:t> 60 mm 11 T dipole</a:t>
              </a:r>
            </a:p>
          </p:txBody>
        </p:sp>
        <p:sp>
          <p:nvSpPr>
            <p:cNvPr id="23" name="TextBox 28"/>
            <p:cNvSpPr txBox="1">
              <a:spLocks noChangeArrowheads="1"/>
            </p:cNvSpPr>
            <p:nvPr/>
          </p:nvSpPr>
          <p:spPr bwMode="auto">
            <a:xfrm>
              <a:off x="5689598" y="5655165"/>
              <a:ext cx="210188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3333FF"/>
                </a:buClr>
                <a:buFont typeface="Wingdings" panose="05000000000000000000" pitchFamily="2" charset="2"/>
                <a:buChar char="v"/>
                <a:defRPr sz="2000" b="1">
                  <a:solidFill>
                    <a:srgbClr val="3333FF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o"/>
                <a:defRPr b="1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rgbClr val="008000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 i="1">
                  <a:solidFill>
                    <a:schemeClr val="tx2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Bookman Old Style" panose="02050604050505020204" pitchFamily="18" charset="0"/>
                  <a:ea typeface="MS PGothic" panose="020B0600070205080204" pitchFamily="34" charset="-128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000" b="0" dirty="0">
                  <a:solidFill>
                    <a:srgbClr val="A50021"/>
                  </a:solidFill>
                  <a:latin typeface="Calibri" panose="020F0502020204030204" pitchFamily="34" charset="0"/>
                </a:rPr>
                <a:t>       </a:t>
              </a:r>
              <a:r>
                <a:rPr lang="en-US" altLang="en-US" sz="1000" dirty="0">
                  <a:solidFill>
                    <a:srgbClr val="A50021"/>
                  </a:solidFill>
                  <a:latin typeface="Calibri" panose="020F0502020204030204" pitchFamily="34" charset="0"/>
                </a:rPr>
                <a:t>MBHSP                   </a:t>
              </a:r>
              <a:r>
                <a:rPr lang="en-US" altLang="en-US" sz="1000" dirty="0" smtClean="0">
                  <a:solidFill>
                    <a:srgbClr val="A50021"/>
                  </a:solidFill>
                  <a:latin typeface="Calibri" panose="020F0502020204030204" pitchFamily="34" charset="0"/>
                </a:rPr>
                <a:t>    </a:t>
              </a:r>
              <a:r>
                <a:rPr lang="en-US" altLang="en-US" sz="1000" dirty="0">
                  <a:solidFill>
                    <a:srgbClr val="A50021"/>
                  </a:solidFill>
                  <a:latin typeface="Calibri" panose="020F0502020204030204" pitchFamily="34" charset="0"/>
                </a:rPr>
                <a:t>MBHSM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en-US" altLang="en-US" sz="1000" dirty="0">
                  <a:solidFill>
                    <a:srgbClr val="A50021"/>
                  </a:solidFill>
                  <a:latin typeface="Calibri" panose="020F0502020204030204" pitchFamily="34" charset="0"/>
                </a:rPr>
                <a:t>60 mm 11 T dipole     </a:t>
              </a:r>
              <a:r>
                <a:rPr lang="en-US" altLang="en-US" sz="1000" dirty="0" err="1" smtClean="0">
                  <a:solidFill>
                    <a:srgbClr val="A50021"/>
                  </a:solidFill>
                  <a:latin typeface="Calibri" panose="020F0502020204030204" pitchFamily="34" charset="0"/>
                </a:rPr>
                <a:t>Dipole</a:t>
              </a:r>
              <a:r>
                <a:rPr lang="en-US" altLang="en-US" sz="1000" dirty="0" smtClean="0">
                  <a:solidFill>
                    <a:srgbClr val="A50021"/>
                  </a:solidFill>
                  <a:latin typeface="Calibri" panose="020F0502020204030204" pitchFamily="34" charset="0"/>
                </a:rPr>
                <a:t> </a:t>
              </a:r>
              <a:r>
                <a:rPr lang="en-US" altLang="en-US" sz="1000" dirty="0">
                  <a:solidFill>
                    <a:srgbClr val="A50021"/>
                  </a:solidFill>
                  <a:latin typeface="Calibri" panose="020F0502020204030204" pitchFamily="34" charset="0"/>
                </a:rPr>
                <a:t>mirror</a:t>
              </a:r>
            </a:p>
          </p:txBody>
        </p:sp>
        <p:pic>
          <p:nvPicPr>
            <p:cNvPr id="24" name="Picture 27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5456" y="4782078"/>
              <a:ext cx="1176023" cy="954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1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6757" y="4644273"/>
              <a:ext cx="1211454" cy="1205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6679" y="4799095"/>
              <a:ext cx="1030945" cy="954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5" name="Group 34"/>
          <p:cNvGrpSpPr/>
          <p:nvPr/>
        </p:nvGrpSpPr>
        <p:grpSpPr>
          <a:xfrm>
            <a:off x="228600" y="1411791"/>
            <a:ext cx="1469867" cy="2172038"/>
            <a:chOff x="82344" y="879770"/>
            <a:chExt cx="1469867" cy="2172038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44" y="879770"/>
              <a:ext cx="1469867" cy="1469867"/>
            </a:xfrm>
            <a:prstGeom prst="ellipse">
              <a:avLst/>
            </a:prstGeom>
            <a:ln w="0" cap="rnd">
              <a:solidFill>
                <a:srgbClr val="333333"/>
              </a:solidFill>
            </a:ln>
            <a:effectLst/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365871" y="2497810"/>
              <a:ext cx="90281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/>
                <a:t>D20 (LBNL)</a:t>
              </a:r>
            </a:p>
            <a:p>
              <a:pPr algn="ctr"/>
              <a:r>
                <a:rPr lang="en-US" sz="1000" dirty="0" smtClean="0"/>
                <a:t>50 mm dipole</a:t>
              </a:r>
            </a:p>
            <a:p>
              <a:pPr algn="ctr"/>
              <a:r>
                <a:rPr lang="en-US" sz="1000" b="1" dirty="0" smtClean="0">
                  <a:solidFill>
                    <a:srgbClr val="FF0000"/>
                  </a:solidFill>
                </a:rPr>
                <a:t>13.5 T (1997)</a:t>
              </a:r>
              <a:endParaRPr lang="en-US" sz="1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7296048" y="1320324"/>
            <a:ext cx="1566862" cy="2185743"/>
            <a:chOff x="7533253" y="858622"/>
            <a:chExt cx="1566862" cy="2185743"/>
          </a:xfrm>
        </p:grpSpPr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3253" y="858622"/>
              <a:ext cx="1566862" cy="1566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7865279" y="2490367"/>
              <a:ext cx="90281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/>
                <a:t>HD2 (LBNL)</a:t>
              </a:r>
            </a:p>
            <a:p>
              <a:pPr algn="ctr"/>
              <a:r>
                <a:rPr lang="en-US" sz="1000" dirty="0" smtClean="0"/>
                <a:t>35 mm dipole</a:t>
              </a:r>
            </a:p>
            <a:p>
              <a:pPr algn="ctr"/>
              <a:r>
                <a:rPr lang="en-US" sz="1000" b="1" dirty="0" smtClean="0">
                  <a:solidFill>
                    <a:srgbClr val="FF0000"/>
                  </a:solidFill>
                </a:rPr>
                <a:t>13.8 T (2008)</a:t>
              </a:r>
              <a:endParaRPr lang="en-US" sz="10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672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HFM R&amp;D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5235206"/>
          </a:xfrm>
        </p:spPr>
        <p:txBody>
          <a:bodyPr/>
          <a:lstStyle/>
          <a:p>
            <a:pPr>
              <a:defRPr/>
            </a:pPr>
            <a:r>
              <a:rPr lang="en-US" sz="2800" dirty="0"/>
              <a:t>As a part of the National HFM collaboration develop</a:t>
            </a:r>
            <a:r>
              <a:rPr lang="en-US" sz="2800" dirty="0">
                <a:solidFill>
                  <a:srgbClr val="7030A0"/>
                </a:solidFill>
              </a:rPr>
              <a:t> </a:t>
            </a:r>
            <a:r>
              <a:rPr lang="en-US" sz="2800" i="1" u="sng" dirty="0">
                <a:solidFill>
                  <a:srgbClr val="7030A0"/>
                </a:solidFill>
              </a:rPr>
              <a:t>accelerator magnets </a:t>
            </a:r>
            <a:r>
              <a:rPr lang="en-US" sz="2800" dirty="0">
                <a:solidFill>
                  <a:srgbClr val="7030A0"/>
                </a:solidFill>
              </a:rPr>
              <a:t>with </a:t>
            </a:r>
            <a:r>
              <a:rPr lang="en-US" sz="2800" i="1" u="sng" dirty="0">
                <a:solidFill>
                  <a:srgbClr val="7030A0"/>
                </a:solidFill>
              </a:rPr>
              <a:t>world record </a:t>
            </a:r>
            <a:r>
              <a:rPr lang="en-US" sz="2800" dirty="0">
                <a:solidFill>
                  <a:srgbClr val="7030A0"/>
                </a:solidFill>
              </a:rPr>
              <a:t>parameters</a:t>
            </a:r>
            <a:r>
              <a:rPr lang="en-US" sz="2800" dirty="0"/>
              <a:t>  </a:t>
            </a:r>
          </a:p>
          <a:p>
            <a:pPr lvl="1">
              <a:defRPr/>
            </a:pPr>
            <a:r>
              <a:rPr lang="en-US" sz="2400" dirty="0" smtClean="0">
                <a:solidFill>
                  <a:srgbClr val="7030A0"/>
                </a:solidFill>
              </a:rPr>
              <a:t>Small-aperture 15-16 T Nb</a:t>
            </a:r>
            <a:r>
              <a:rPr lang="en-US" sz="2400" baseline="-25000" dirty="0" smtClean="0">
                <a:solidFill>
                  <a:srgbClr val="7030A0"/>
                </a:solidFill>
              </a:rPr>
              <a:t>3</a:t>
            </a:r>
            <a:r>
              <a:rPr lang="en-US" sz="2400" dirty="0" smtClean="0">
                <a:solidFill>
                  <a:srgbClr val="7030A0"/>
                </a:solidFill>
              </a:rPr>
              <a:t>Sn dipole </a:t>
            </a:r>
            <a:r>
              <a:rPr lang="en-US" sz="2400" dirty="0" smtClean="0"/>
              <a:t>suitable for </a:t>
            </a:r>
            <a:r>
              <a:rPr lang="en-US" sz="2400" dirty="0" err="1" smtClean="0"/>
              <a:t>VHEppC</a:t>
            </a:r>
            <a:r>
              <a:rPr lang="en-US" sz="2400" dirty="0" smtClean="0"/>
              <a:t> (phase I) </a:t>
            </a:r>
          </a:p>
          <a:p>
            <a:pPr lvl="2">
              <a:defRPr/>
            </a:pPr>
            <a:r>
              <a:rPr lang="en-US" dirty="0" smtClean="0">
                <a:solidFill>
                  <a:schemeClr val="tx1"/>
                </a:solidFill>
              </a:rPr>
              <a:t>background </a:t>
            </a:r>
            <a:r>
              <a:rPr lang="en-US" dirty="0">
                <a:solidFill>
                  <a:schemeClr val="tx1"/>
                </a:solidFill>
              </a:rPr>
              <a:t>field for small 1-2 T HTS </a:t>
            </a:r>
            <a:r>
              <a:rPr lang="en-US" dirty="0" smtClean="0">
                <a:solidFill>
                  <a:schemeClr val="tx1"/>
                </a:solidFill>
              </a:rPr>
              <a:t>inserts</a:t>
            </a:r>
          </a:p>
          <a:p>
            <a:pPr lvl="1">
              <a:defRPr/>
            </a:pPr>
            <a:r>
              <a:rPr lang="en-US" sz="2400" dirty="0" smtClean="0">
                <a:solidFill>
                  <a:srgbClr val="7030A0"/>
                </a:solidFill>
              </a:rPr>
              <a:t>Large-aperture 15 T Nb</a:t>
            </a:r>
            <a:r>
              <a:rPr lang="en-US" sz="2400" baseline="-25000" dirty="0" smtClean="0">
                <a:solidFill>
                  <a:srgbClr val="7030A0"/>
                </a:solidFill>
              </a:rPr>
              <a:t>3</a:t>
            </a:r>
            <a:r>
              <a:rPr lang="en-US" sz="2400" dirty="0" smtClean="0">
                <a:solidFill>
                  <a:srgbClr val="7030A0"/>
                </a:solidFill>
              </a:rPr>
              <a:t>Sn dipole </a:t>
            </a:r>
            <a:r>
              <a:rPr lang="en-US" sz="2400" dirty="0" smtClean="0"/>
              <a:t>with stress management (phase II)</a:t>
            </a:r>
          </a:p>
          <a:p>
            <a:pPr lvl="2">
              <a:defRPr/>
            </a:pPr>
            <a:r>
              <a:rPr lang="en-US" dirty="0" smtClean="0">
                <a:solidFill>
                  <a:schemeClr val="tx1"/>
                </a:solidFill>
              </a:rPr>
              <a:t>background </a:t>
            </a:r>
            <a:r>
              <a:rPr lang="en-US" dirty="0">
                <a:solidFill>
                  <a:schemeClr val="tx1"/>
                </a:solidFill>
              </a:rPr>
              <a:t>field for 5+ T HTS inserts</a:t>
            </a:r>
            <a:endParaRPr lang="en-US" i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dirty="0" smtClean="0"/>
              <a:t>Magnet </a:t>
            </a:r>
            <a:r>
              <a:rPr lang="en-US" dirty="0"/>
              <a:t>cost optimization</a:t>
            </a:r>
          </a:p>
          <a:p>
            <a:pPr>
              <a:defRPr/>
            </a:pPr>
            <a:r>
              <a:rPr lang="en-US" dirty="0">
                <a:solidFill>
                  <a:srgbClr val="7030A0"/>
                </a:solidFill>
              </a:rPr>
              <a:t>Superconductor and structural material R&amp;D </a:t>
            </a:r>
            <a:r>
              <a:rPr lang="en-US" dirty="0"/>
              <a:t>for 15-20 T accelerator </a:t>
            </a:r>
            <a:r>
              <a:rPr lang="en-US" dirty="0" smtClean="0"/>
              <a:t>magnets</a:t>
            </a:r>
          </a:p>
          <a:p>
            <a:pPr lvl="1">
              <a:defRPr/>
            </a:pPr>
            <a:r>
              <a:rPr lang="en-US" dirty="0" smtClean="0">
                <a:solidFill>
                  <a:srgbClr val="7030A0"/>
                </a:solidFill>
              </a:rPr>
              <a:t>Nb</a:t>
            </a:r>
            <a:r>
              <a:rPr lang="en-US" baseline="-25000" dirty="0" smtClean="0">
                <a:solidFill>
                  <a:srgbClr val="7030A0"/>
                </a:solidFill>
              </a:rPr>
              <a:t>3</a:t>
            </a:r>
            <a:r>
              <a:rPr lang="en-US" dirty="0" smtClean="0">
                <a:solidFill>
                  <a:srgbClr val="7030A0"/>
                </a:solidFill>
              </a:rPr>
              <a:t>Sn composite wires</a:t>
            </a:r>
          </a:p>
          <a:p>
            <a:pPr lvl="1">
              <a:defRPr/>
            </a:pPr>
            <a:r>
              <a:rPr lang="en-US" dirty="0" smtClean="0">
                <a:solidFill>
                  <a:srgbClr val="7030A0"/>
                </a:solidFill>
              </a:rPr>
              <a:t>Large Rutherford cables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2305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Coil Design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023" y="4278751"/>
            <a:ext cx="5380348" cy="2095130"/>
          </a:xfrm>
        </p:spPr>
        <p:txBody>
          <a:bodyPr/>
          <a:lstStyle/>
          <a:p>
            <a:r>
              <a:rPr lang="en-US" altLang="en-US" sz="2000" dirty="0"/>
              <a:t>Coil aperture: </a:t>
            </a:r>
            <a:r>
              <a:rPr lang="en-US" altLang="en-US" sz="2000" dirty="0">
                <a:solidFill>
                  <a:srgbClr val="7030A0"/>
                </a:solidFill>
              </a:rPr>
              <a:t>60 </a:t>
            </a:r>
            <a:r>
              <a:rPr lang="en-US" altLang="en-US" sz="2000" dirty="0" smtClean="0">
                <a:solidFill>
                  <a:srgbClr val="7030A0"/>
                </a:solidFill>
              </a:rPr>
              <a:t>mm </a:t>
            </a:r>
            <a:endParaRPr lang="en-US" altLang="en-US" sz="2000" dirty="0">
              <a:solidFill>
                <a:srgbClr val="7030A0"/>
              </a:solidFill>
            </a:endParaRPr>
          </a:p>
          <a:p>
            <a:r>
              <a:rPr lang="en-US" altLang="en-US" sz="2000" dirty="0"/>
              <a:t>Coil cross-section: </a:t>
            </a:r>
            <a:r>
              <a:rPr lang="en-US" altLang="en-US" sz="2000" dirty="0" smtClean="0">
                <a:solidFill>
                  <a:srgbClr val="7030A0"/>
                </a:solidFill>
              </a:rPr>
              <a:t>modified cos</a:t>
            </a:r>
            <a:r>
              <a:rPr lang="el-GR" altLang="en-US" sz="2000" dirty="0" smtClean="0">
                <a:solidFill>
                  <a:srgbClr val="7030A0"/>
                </a:solidFill>
              </a:rPr>
              <a:t>θ</a:t>
            </a:r>
            <a:r>
              <a:rPr lang="en-US" altLang="en-US" sz="2000" dirty="0" smtClean="0"/>
              <a:t>,</a:t>
            </a:r>
            <a:r>
              <a:rPr lang="en-US" altLang="en-US" sz="2000" dirty="0" smtClean="0">
                <a:solidFill>
                  <a:srgbClr val="7030A0"/>
                </a:solidFill>
              </a:rPr>
              <a:t>4 </a:t>
            </a:r>
            <a:r>
              <a:rPr lang="en-US" altLang="en-US" sz="2000" dirty="0">
                <a:solidFill>
                  <a:srgbClr val="7030A0"/>
                </a:solidFill>
              </a:rPr>
              <a:t>layers, graded </a:t>
            </a:r>
          </a:p>
          <a:p>
            <a:r>
              <a:rPr lang="en-US" altLang="en-US" sz="2000" dirty="0"/>
              <a:t>Design parameters: </a:t>
            </a:r>
            <a:r>
              <a:rPr lang="en-US" altLang="en-US" sz="2000" dirty="0" err="1">
                <a:solidFill>
                  <a:srgbClr val="7030A0"/>
                </a:solidFill>
              </a:rPr>
              <a:t>B</a:t>
            </a:r>
            <a:r>
              <a:rPr lang="en-US" altLang="en-US" sz="2000" baseline="-25000" dirty="0" err="1">
                <a:solidFill>
                  <a:srgbClr val="7030A0"/>
                </a:solidFill>
              </a:rPr>
              <a:t>max</a:t>
            </a:r>
            <a:r>
              <a:rPr lang="en-US" altLang="en-US" sz="2000" dirty="0">
                <a:solidFill>
                  <a:srgbClr val="7030A0"/>
                </a:solidFill>
              </a:rPr>
              <a:t>, field quality, coil volume, azimuthal stress, quench protection</a:t>
            </a:r>
          </a:p>
          <a:p>
            <a:r>
              <a:rPr lang="en-US" altLang="en-US" sz="2000" dirty="0"/>
              <a:t>Design choice: </a:t>
            </a:r>
            <a:r>
              <a:rPr lang="en-US" altLang="en-US" sz="2000" dirty="0">
                <a:solidFill>
                  <a:srgbClr val="7030A0"/>
                </a:solidFill>
              </a:rPr>
              <a:t>4L-5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12/09/2015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Zlobin | High Field Magnet Program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862301"/>
            <a:ext cx="9143999" cy="3668368"/>
            <a:chOff x="0" y="755765"/>
            <a:chExt cx="9143999" cy="3668368"/>
          </a:xfrm>
        </p:grpSpPr>
        <p:grpSp>
          <p:nvGrpSpPr>
            <p:cNvPr id="8" name="Group 2"/>
            <p:cNvGrpSpPr>
              <a:grpSpLocks noChangeAspect="1"/>
            </p:cNvGrpSpPr>
            <p:nvPr/>
          </p:nvGrpSpPr>
          <p:grpSpPr bwMode="auto">
            <a:xfrm>
              <a:off x="1343025" y="755765"/>
              <a:ext cx="6600825" cy="1220591"/>
              <a:chOff x="161925" y="767160"/>
              <a:chExt cx="8801100" cy="1627837"/>
            </a:xfrm>
          </p:grpSpPr>
          <p:pic>
            <p:nvPicPr>
              <p:cNvPr id="13" name="Picture 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1925" y="767160"/>
                <a:ext cx="8801100" cy="1523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TextBox 1"/>
              <p:cNvSpPr txBox="1">
                <a:spLocks noChangeArrowheads="1"/>
              </p:cNvSpPr>
              <p:nvPr/>
            </p:nvSpPr>
            <p:spPr bwMode="auto">
              <a:xfrm>
                <a:off x="766652" y="2085201"/>
                <a:ext cx="562547" cy="3078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3333FF"/>
                  </a:buClr>
                  <a:buFont typeface="Wingdings" panose="05000000000000000000" pitchFamily="2" charset="2"/>
                  <a:buChar char="v"/>
                  <a:defRPr sz="2000" b="1">
                    <a:solidFill>
                      <a:srgbClr val="3333FF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o"/>
                  <a:defRPr b="1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>
                    <a:solidFill>
                      <a:srgbClr val="008000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 i="1">
                    <a:solidFill>
                      <a:schemeClr val="tx2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9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4L-1</a:t>
                </a:r>
              </a:p>
            </p:txBody>
          </p:sp>
          <p:sp>
            <p:nvSpPr>
              <p:cNvPr id="15" name="TextBox 13"/>
              <p:cNvSpPr txBox="1">
                <a:spLocks noChangeArrowheads="1"/>
              </p:cNvSpPr>
              <p:nvPr/>
            </p:nvSpPr>
            <p:spPr bwMode="auto">
              <a:xfrm>
                <a:off x="2489336" y="2085200"/>
                <a:ext cx="562547" cy="3078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3333FF"/>
                  </a:buClr>
                  <a:buFont typeface="Wingdings" panose="05000000000000000000" pitchFamily="2" charset="2"/>
                  <a:buChar char="v"/>
                  <a:defRPr sz="2000" b="1">
                    <a:solidFill>
                      <a:srgbClr val="3333FF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o"/>
                  <a:defRPr b="1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>
                    <a:solidFill>
                      <a:srgbClr val="008000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 i="1">
                    <a:solidFill>
                      <a:schemeClr val="tx2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9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4L-2</a:t>
                </a:r>
              </a:p>
            </p:txBody>
          </p:sp>
          <p:sp>
            <p:nvSpPr>
              <p:cNvPr id="16" name="TextBox 14"/>
              <p:cNvSpPr txBox="1">
                <a:spLocks noChangeArrowheads="1"/>
              </p:cNvSpPr>
              <p:nvPr/>
            </p:nvSpPr>
            <p:spPr bwMode="auto">
              <a:xfrm>
                <a:off x="4312246" y="2085200"/>
                <a:ext cx="562547" cy="3078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3333FF"/>
                  </a:buClr>
                  <a:buFont typeface="Wingdings" panose="05000000000000000000" pitchFamily="2" charset="2"/>
                  <a:buChar char="v"/>
                  <a:defRPr sz="2000" b="1">
                    <a:solidFill>
                      <a:srgbClr val="3333FF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o"/>
                  <a:defRPr b="1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>
                    <a:solidFill>
                      <a:srgbClr val="008000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 i="1">
                    <a:solidFill>
                      <a:schemeClr val="tx2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9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4L-3</a:t>
                </a:r>
              </a:p>
            </p:txBody>
          </p:sp>
          <p:sp>
            <p:nvSpPr>
              <p:cNvPr id="17" name="TextBox 15"/>
              <p:cNvSpPr txBox="1">
                <a:spLocks noChangeArrowheads="1"/>
              </p:cNvSpPr>
              <p:nvPr/>
            </p:nvSpPr>
            <p:spPr bwMode="auto">
              <a:xfrm>
                <a:off x="6071670" y="2085200"/>
                <a:ext cx="562547" cy="3078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3333FF"/>
                  </a:buClr>
                  <a:buFont typeface="Wingdings" panose="05000000000000000000" pitchFamily="2" charset="2"/>
                  <a:buChar char="v"/>
                  <a:defRPr sz="2000" b="1">
                    <a:solidFill>
                      <a:srgbClr val="3333FF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o"/>
                  <a:defRPr b="1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>
                    <a:solidFill>
                      <a:srgbClr val="008000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 i="1">
                    <a:solidFill>
                      <a:schemeClr val="tx2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9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4L-4</a:t>
                </a:r>
              </a:p>
            </p:txBody>
          </p:sp>
          <p:sp>
            <p:nvSpPr>
              <p:cNvPr id="18" name="TextBox 16"/>
              <p:cNvSpPr txBox="1">
                <a:spLocks noChangeArrowheads="1"/>
              </p:cNvSpPr>
              <p:nvPr/>
            </p:nvSpPr>
            <p:spPr bwMode="auto">
              <a:xfrm>
                <a:off x="7831094" y="2087148"/>
                <a:ext cx="562547" cy="3078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3333FF"/>
                  </a:buClr>
                  <a:buFont typeface="Wingdings" panose="05000000000000000000" pitchFamily="2" charset="2"/>
                  <a:buChar char="v"/>
                  <a:defRPr sz="2000" b="1">
                    <a:solidFill>
                      <a:srgbClr val="3333FF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o"/>
                  <a:defRPr b="1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>
                    <a:solidFill>
                      <a:srgbClr val="008000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600" i="1">
                    <a:solidFill>
                      <a:schemeClr val="tx2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Bookman Old Style" panose="020506040505050202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sz="9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4L-5</a:t>
                </a:r>
              </a:p>
            </p:txBody>
          </p:sp>
        </p:grpSp>
        <p:grpSp>
          <p:nvGrpSpPr>
            <p:cNvPr id="9" name="Group 7"/>
            <p:cNvGrpSpPr>
              <a:grpSpLocks/>
            </p:cNvGrpSpPr>
            <p:nvPr/>
          </p:nvGrpSpPr>
          <p:grpSpPr bwMode="auto">
            <a:xfrm>
              <a:off x="0" y="1828580"/>
              <a:ext cx="9143999" cy="2595553"/>
              <a:chOff x="-389448" y="2390673"/>
              <a:chExt cx="10083093" cy="2471463"/>
            </a:xfrm>
          </p:grpSpPr>
          <p:pic>
            <p:nvPicPr>
              <p:cNvPr id="10" name="Picture 2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76403" y="2463440"/>
                <a:ext cx="3417242" cy="23986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Picture 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86571" y="2463439"/>
                <a:ext cx="3196710" cy="2243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Picture 6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389448" y="2390673"/>
                <a:ext cx="3472068" cy="2269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334" y="4467574"/>
            <a:ext cx="2995223" cy="16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31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941033"/>
            <a:ext cx="4858304" cy="5388745"/>
          </a:xfrm>
        </p:spPr>
        <p:txBody>
          <a:bodyPr/>
          <a:lstStyle/>
          <a:p>
            <a:pPr marL="274320" indent="-274320">
              <a:defRPr/>
            </a:pPr>
            <a:r>
              <a:rPr lang="en-US" dirty="0" smtClean="0">
                <a:solidFill>
                  <a:schemeClr val="tx1"/>
                </a:solidFill>
                <a:ea typeface="MS PGothic" pitchFamily="34" charset="-128"/>
              </a:rPr>
              <a:t>Thin </a:t>
            </a:r>
            <a:r>
              <a:rPr lang="en-US" dirty="0">
                <a:solidFill>
                  <a:schemeClr val="tx1"/>
                </a:solidFill>
                <a:ea typeface="MS PGothic" pitchFamily="34" charset="-128"/>
              </a:rPr>
              <a:t>coil-yoke </a:t>
            </a:r>
            <a:r>
              <a:rPr lang="en-US" dirty="0" smtClean="0">
                <a:solidFill>
                  <a:schemeClr val="tx1"/>
                </a:solidFill>
                <a:ea typeface="MS PGothic" pitchFamily="34" charset="-128"/>
              </a:rPr>
              <a:t>spacer (no collar)</a:t>
            </a:r>
            <a:endParaRPr lang="en-US" dirty="0">
              <a:solidFill>
                <a:schemeClr val="tx1"/>
              </a:solidFill>
              <a:ea typeface="MS PGothic" pitchFamily="34" charset="-128"/>
            </a:endParaRPr>
          </a:p>
          <a:p>
            <a:pPr marL="274320" indent="-274320">
              <a:defRPr/>
            </a:pPr>
            <a:r>
              <a:rPr lang="en-US" dirty="0" smtClean="0">
                <a:solidFill>
                  <a:schemeClr val="tx1"/>
                </a:solidFill>
                <a:ea typeface="MS PGothic" pitchFamily="34" charset="-128"/>
              </a:rPr>
              <a:t>2-piece vertically </a:t>
            </a:r>
            <a:r>
              <a:rPr lang="en-US" dirty="0">
                <a:solidFill>
                  <a:schemeClr val="tx1"/>
                </a:solidFill>
                <a:ea typeface="MS PGothic" pitchFamily="34" charset="-128"/>
              </a:rPr>
              <a:t>split yoke </a:t>
            </a:r>
          </a:p>
          <a:p>
            <a:pPr marL="274320" indent="-274320">
              <a:defRPr/>
            </a:pPr>
            <a:r>
              <a:rPr lang="en-US" dirty="0">
                <a:solidFill>
                  <a:schemeClr val="tx1"/>
                </a:solidFill>
                <a:ea typeface="MS PGothic" pitchFamily="34" charset="-128"/>
              </a:rPr>
              <a:t>Yoke clamp</a:t>
            </a:r>
          </a:p>
          <a:p>
            <a:pPr marL="674370" lvl="1" indent="-274320">
              <a:defRPr/>
            </a:pPr>
            <a:r>
              <a:rPr lang="en-US" sz="2000" dirty="0">
                <a:solidFill>
                  <a:srgbClr val="7030A0"/>
                </a:solidFill>
                <a:cs typeface="ＭＳ Ｐゴシック" charset="0"/>
              </a:rPr>
              <a:t>Stainless steel C-clamps (v.1) </a:t>
            </a:r>
            <a:endParaRPr lang="en-US" sz="2000" dirty="0" smtClean="0">
              <a:solidFill>
                <a:srgbClr val="7030A0"/>
              </a:solidFill>
              <a:cs typeface="ＭＳ Ｐゴシック" charset="0"/>
            </a:endParaRPr>
          </a:p>
          <a:p>
            <a:pPr marL="1074420" lvl="2" indent="-274320">
              <a:defRPr/>
            </a:pP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  <a:cs typeface="ＭＳ Ｐゴシック" charset="0"/>
              </a:rPr>
              <a:t>this approach with Al clamps was used in previous FNAL magnets</a:t>
            </a:r>
            <a:endParaRPr lang="en-US" sz="1800" dirty="0">
              <a:solidFill>
                <a:schemeClr val="accent3">
                  <a:lumMod val="75000"/>
                </a:schemeClr>
              </a:solidFill>
              <a:cs typeface="ＭＳ Ｐゴシック" charset="0"/>
            </a:endParaRPr>
          </a:p>
          <a:p>
            <a:pPr marL="674370" lvl="1" indent="-274320">
              <a:defRPr/>
            </a:pPr>
            <a:r>
              <a:rPr lang="en-US" sz="2000" dirty="0">
                <a:solidFill>
                  <a:srgbClr val="7030A0"/>
                </a:solidFill>
                <a:cs typeface="ＭＳ Ｐゴシック" charset="0"/>
              </a:rPr>
              <a:t>Aluminum I-clamps (v.2)</a:t>
            </a:r>
          </a:p>
          <a:p>
            <a:pPr marL="274320" indent="-274320">
              <a:defRPr/>
            </a:pPr>
            <a:r>
              <a:rPr lang="en-US" dirty="0">
                <a:solidFill>
                  <a:schemeClr val="tx1"/>
                </a:solidFill>
                <a:ea typeface="MS PGothic" pitchFamily="34" charset="-128"/>
              </a:rPr>
              <a:t>Skin</a:t>
            </a:r>
          </a:p>
          <a:p>
            <a:pPr marL="674370" lvl="1" indent="-274320">
              <a:defRPr/>
            </a:pPr>
            <a:r>
              <a:rPr lang="en-US" sz="2000" dirty="0">
                <a:solidFill>
                  <a:srgbClr val="7030A0"/>
                </a:solidFill>
                <a:cs typeface="ＭＳ Ｐゴシック" charset="0"/>
              </a:rPr>
              <a:t>Bolted skin from 11 T dipole (v.1)</a:t>
            </a:r>
          </a:p>
          <a:p>
            <a:pPr marL="674370" lvl="1" indent="-274320">
              <a:defRPr/>
            </a:pPr>
            <a:r>
              <a:rPr lang="en-US" sz="2000" dirty="0">
                <a:solidFill>
                  <a:srgbClr val="7030A0"/>
                </a:solidFill>
                <a:cs typeface="ＭＳ Ｐゴシック" charset="0"/>
              </a:rPr>
              <a:t>New thick bolted or welded skin (v.2)</a:t>
            </a:r>
          </a:p>
          <a:p>
            <a:pPr marL="274320" indent="-274320">
              <a:defRPr/>
            </a:pPr>
            <a:r>
              <a:rPr lang="en-US" dirty="0">
                <a:solidFill>
                  <a:schemeClr val="tx1"/>
                </a:solidFill>
                <a:ea typeface="MS PGothic" pitchFamily="34" charset="-128"/>
              </a:rPr>
              <a:t>Cold mass OD&lt;610 mm </a:t>
            </a:r>
          </a:p>
          <a:p>
            <a:pPr marL="674370" lvl="1" indent="-274320">
              <a:defRPr/>
            </a:pPr>
            <a:r>
              <a:rPr lang="en-US" sz="2000" dirty="0">
                <a:solidFill>
                  <a:srgbClr val="7030A0"/>
                </a:solidFill>
                <a:cs typeface="ＭＳ Ｐゴシック" charset="0"/>
              </a:rPr>
              <a:t>VMTF Dewar </a:t>
            </a:r>
            <a:r>
              <a:rPr lang="en-US" sz="2000" dirty="0" smtClean="0">
                <a:solidFill>
                  <a:srgbClr val="7030A0"/>
                </a:solidFill>
                <a:cs typeface="ＭＳ Ｐゴシック" charset="0"/>
              </a:rPr>
              <a:t>limit</a:t>
            </a:r>
          </a:p>
          <a:p>
            <a:pPr marL="274320" indent="-274320">
              <a:defRPr/>
            </a:pPr>
            <a:r>
              <a:rPr lang="en-US" dirty="0" smtClean="0">
                <a:solidFill>
                  <a:schemeClr val="tx1"/>
                </a:solidFill>
              </a:rPr>
              <a:t>Axial support</a:t>
            </a:r>
          </a:p>
          <a:p>
            <a:pPr marL="674370" lvl="1" indent="-274320">
              <a:defRPr/>
            </a:pPr>
            <a:r>
              <a:rPr lang="en-US" sz="2000" dirty="0" smtClean="0">
                <a:solidFill>
                  <a:srgbClr val="7030A0"/>
                </a:solidFill>
                <a:cs typeface="ＭＳ Ｐゴシック" charset="0"/>
              </a:rPr>
              <a:t>Thick SS rods and end plates</a:t>
            </a:r>
            <a:endParaRPr lang="en-US" sz="2000" dirty="0">
              <a:solidFill>
                <a:srgbClr val="7030A0"/>
              </a:solidFill>
              <a:cs typeface="ＭＳ Ｐゴシック" charset="0"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978020"/>
            <a:ext cx="2837669" cy="2484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732" y="3797968"/>
            <a:ext cx="3552199" cy="23723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143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HD2 or HQ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8" y="4773595"/>
            <a:ext cx="4018028" cy="1546354"/>
          </a:xfrm>
        </p:spPr>
        <p:txBody>
          <a:bodyPr/>
          <a:lstStyle/>
          <a:p>
            <a:r>
              <a:rPr lang="en-US" dirty="0" smtClean="0"/>
              <a:t>45-mm HD2: </a:t>
            </a:r>
          </a:p>
          <a:p>
            <a:pPr lvl="1"/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cold mass OD=705 mm </a:t>
            </a:r>
          </a:p>
          <a:p>
            <a:pPr lvl="1"/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Al shell thickness 40 mm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092C4-48F6-48C5-B2B3-815670E99CE7}" type="datetime1">
              <a:rPr lang="en-US" altLang="en-US" smtClean="0"/>
              <a:pPr/>
              <a:t>4/13/2016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Presenter | Presentation Title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038B-CA57-479E-BFA9-9E819877A5DF}" type="slidenum">
              <a:rPr lang="en-US" altLang="en-US" smtClean="0"/>
              <a:pPr/>
              <a:t>7</a:t>
            </a:fld>
            <a:endParaRPr lang="en-US" alt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08450" y="1032157"/>
            <a:ext cx="8492663" cy="3651368"/>
            <a:chOff x="304409" y="1635473"/>
            <a:chExt cx="8492663" cy="3651368"/>
          </a:xfrm>
        </p:grpSpPr>
        <p:grpSp>
          <p:nvGrpSpPr>
            <p:cNvPr id="7" name="Group 6"/>
            <p:cNvGrpSpPr>
              <a:grpSpLocks noChangeAspect="1"/>
            </p:cNvGrpSpPr>
            <p:nvPr/>
          </p:nvGrpSpPr>
          <p:grpSpPr>
            <a:xfrm>
              <a:off x="304409" y="1635473"/>
              <a:ext cx="3758501" cy="3651368"/>
              <a:chOff x="4634022" y="1270086"/>
              <a:chExt cx="4471244" cy="4343795"/>
            </a:xfrm>
          </p:grpSpPr>
          <p:grpSp>
            <p:nvGrpSpPr>
              <p:cNvPr id="8" name="Group 7"/>
              <p:cNvGrpSpPr>
                <a:grpSpLocks noChangeAspect="1"/>
              </p:cNvGrpSpPr>
              <p:nvPr/>
            </p:nvGrpSpPr>
            <p:grpSpPr>
              <a:xfrm rot="10800000">
                <a:off x="4634022" y="1270086"/>
                <a:ext cx="4471244" cy="4343795"/>
                <a:chOff x="547696" y="381857"/>
                <a:chExt cx="4681813" cy="4548362"/>
              </a:xfrm>
            </p:grpSpPr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3032"/>
                <a:stretch/>
              </p:blipFill>
              <p:spPr bwMode="auto">
                <a:xfrm>
                  <a:off x="547696" y="381857"/>
                  <a:ext cx="4681813" cy="4548362"/>
                </a:xfrm>
                <a:prstGeom prst="rect">
                  <a:avLst/>
                </a:prstGeom>
                <a:noFill/>
              </p:spPr>
            </p:pic>
            <p:pic>
              <p:nvPicPr>
                <p:cNvPr id="11" name="Picture 10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971" t="67382" r="64338" b="15528"/>
                <a:stretch/>
              </p:blipFill>
              <p:spPr bwMode="auto">
                <a:xfrm rot="10800000" flipH="1">
                  <a:off x="2283050" y="2656035"/>
                  <a:ext cx="1191670" cy="6122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971" t="67382" r="64338" b="15528"/>
              <a:stretch/>
            </p:blipFill>
            <p:spPr bwMode="auto">
              <a:xfrm rot="10800000" flipH="1">
                <a:off x="6319315" y="3441986"/>
                <a:ext cx="1138074" cy="584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2" name="Group 11"/>
            <p:cNvGrpSpPr>
              <a:grpSpLocks noChangeAspect="1"/>
            </p:cNvGrpSpPr>
            <p:nvPr/>
          </p:nvGrpSpPr>
          <p:grpSpPr>
            <a:xfrm>
              <a:off x="4267270" y="1689135"/>
              <a:ext cx="4529802" cy="3211167"/>
              <a:chOff x="4736184" y="2642148"/>
              <a:chExt cx="4174009" cy="2958946"/>
            </a:xfrm>
          </p:grpSpPr>
          <p:grpSp>
            <p:nvGrpSpPr>
              <p:cNvPr id="13" name="Group 12"/>
              <p:cNvGrpSpPr>
                <a:grpSpLocks noChangeAspect="1"/>
              </p:cNvGrpSpPr>
              <p:nvPr/>
            </p:nvGrpSpPr>
            <p:grpSpPr>
              <a:xfrm>
                <a:off x="4736184" y="2642148"/>
                <a:ext cx="4174009" cy="2958946"/>
                <a:chOff x="593889" y="239629"/>
                <a:chExt cx="8321718" cy="5899249"/>
              </a:xfrm>
            </p:grpSpPr>
            <p:pic>
              <p:nvPicPr>
                <p:cNvPr id="15" name="Picture 14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93889" y="239629"/>
                  <a:ext cx="8321718" cy="5899249"/>
                </a:xfrm>
                <a:prstGeom prst="rect">
                  <a:avLst/>
                </a:prstGeom>
              </p:spPr>
            </p:pic>
            <p:pic>
              <p:nvPicPr>
                <p:cNvPr id="16" name="Picture 12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971" t="67382" r="64338" b="15528"/>
                <a:stretch/>
              </p:blipFill>
              <p:spPr bwMode="auto">
                <a:xfrm rot="10800000" flipH="1" flipV="1">
                  <a:off x="3680235" y="2630078"/>
                  <a:ext cx="1683616" cy="8649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14" name="Picture 12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971" t="67382" r="64338" b="15528"/>
              <a:stretch/>
            </p:blipFill>
            <p:spPr bwMode="auto">
              <a:xfrm flipH="1" flipV="1">
                <a:off x="6274806" y="4274987"/>
                <a:ext cx="844468" cy="433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4816457" y="4734291"/>
            <a:ext cx="3969323" cy="1546354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120-mm HQ: </a:t>
            </a:r>
          </a:p>
          <a:p>
            <a:pPr lvl="1"/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cold mass OD= 570 mm </a:t>
            </a:r>
          </a:p>
          <a:p>
            <a:pPr lvl="1"/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Al shell thickness 25 mm</a:t>
            </a:r>
            <a:endParaRPr lang="en-US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11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Design Parameters at </a:t>
            </a:r>
            <a:r>
              <a:rPr lang="en-US" dirty="0" smtClean="0"/>
              <a:t>4.3 </a:t>
            </a:r>
            <a:r>
              <a:rPr lang="en-US" dirty="0"/>
              <a:t>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04/13/2016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970947"/>
              </p:ext>
            </p:extLst>
          </p:nvPr>
        </p:nvGraphicFramePr>
        <p:xfrm>
          <a:off x="865572" y="1273968"/>
          <a:ext cx="7412855" cy="3476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99970"/>
                <a:gridCol w="994299"/>
                <a:gridCol w="1118586"/>
              </a:tblGrid>
              <a:tr h="4345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Parameter</a:t>
                      </a:r>
                      <a:endParaRPr lang="en-US" sz="20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Units</a:t>
                      </a:r>
                      <a:endParaRPr lang="en-US" sz="20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Times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v.2</a:t>
                      </a:r>
                      <a:endParaRPr lang="en-US" sz="20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345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Bore field at short sample limit</a:t>
                      </a:r>
                      <a:endParaRPr lang="en-US" sz="20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T</a:t>
                      </a:r>
                      <a:endParaRPr lang="en-US" sz="20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15.61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345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Peak field at short sample limit</a:t>
                      </a:r>
                      <a:endParaRPr lang="en-US" sz="20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T</a:t>
                      </a:r>
                      <a:endParaRPr lang="en-US" sz="20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FF0000"/>
                          </a:solidFill>
                          <a:effectLst/>
                        </a:rPr>
                        <a:t>16.25</a:t>
                      </a:r>
                      <a:endParaRPr lang="en-US" sz="2000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345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Current at short sample limit, </a:t>
                      </a:r>
                      <a:r>
                        <a:rPr lang="en-GB" sz="2000" dirty="0" err="1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2000" baseline="-25000" dirty="0" err="1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c</a:t>
                      </a:r>
                      <a:endParaRPr lang="en-US" sz="20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kA</a:t>
                      </a:r>
                      <a:endParaRPr lang="en-US" sz="20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11.34</a:t>
                      </a:r>
                      <a:endParaRPr lang="en-US" sz="20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345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Inductance at </a:t>
                      </a:r>
                      <a:r>
                        <a:rPr lang="en-GB" sz="2000" dirty="0" err="1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2000" baseline="-25000" dirty="0" err="1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c</a:t>
                      </a:r>
                      <a:endParaRPr lang="en-US" sz="20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mH/m</a:t>
                      </a:r>
                      <a:endParaRPr lang="en-US" sz="20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25.61</a:t>
                      </a:r>
                      <a:endParaRPr lang="en-US" sz="20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345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Stored energy at </a:t>
                      </a:r>
                      <a:r>
                        <a:rPr lang="en-GB" sz="2000" dirty="0" err="1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2000" baseline="-25000" dirty="0" err="1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c</a:t>
                      </a:r>
                      <a:endParaRPr lang="en-US" sz="20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</a:rPr>
                        <a:t>MJ/m</a:t>
                      </a:r>
                      <a:endParaRPr lang="en-US" sz="20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FF0000"/>
                          </a:solidFill>
                          <a:effectLst/>
                        </a:rPr>
                        <a:t>1.65</a:t>
                      </a:r>
                      <a:endParaRPr lang="en-US" sz="2000" b="1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345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Horizontal Lorentz force per quadrant at </a:t>
                      </a:r>
                      <a:r>
                        <a:rPr lang="en-GB" sz="2000" dirty="0" err="1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2000" baseline="-25000" dirty="0" err="1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c</a:t>
                      </a:r>
                      <a:endParaRPr lang="en-US" sz="20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MN/m</a:t>
                      </a:r>
                      <a:endParaRPr lang="en-US" sz="20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7.36</a:t>
                      </a:r>
                      <a:endParaRPr lang="en-US" sz="20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345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Vertical Lorentz force per quadrant at </a:t>
                      </a:r>
                      <a:r>
                        <a:rPr lang="en-GB" sz="2000" dirty="0" err="1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2000" baseline="-25000" dirty="0" err="1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</a:rPr>
                        <a:t>c</a:t>
                      </a:r>
                      <a:endParaRPr lang="en-US" sz="20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MN/m</a:t>
                      </a:r>
                      <a:endParaRPr lang="en-US" sz="20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-</a:t>
                      </a:r>
                      <a:r>
                        <a:rPr lang="en-GB" sz="2000" dirty="0" smtClean="0">
                          <a:effectLst/>
                        </a:rPr>
                        <a:t>4.50</a:t>
                      </a:r>
                      <a:endParaRPr lang="en-US" sz="20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65572" y="4799219"/>
            <a:ext cx="2932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7030A0"/>
                </a:solidFill>
              </a:rPr>
              <a:t>J</a:t>
            </a:r>
            <a:r>
              <a:rPr lang="en-US" sz="2000" b="1" baseline="-25000" dirty="0" err="1" smtClean="0">
                <a:solidFill>
                  <a:srgbClr val="7030A0"/>
                </a:solidFill>
              </a:rPr>
              <a:t>c</a:t>
            </a:r>
            <a:r>
              <a:rPr lang="en-US" sz="2000" b="1" dirty="0" smtClean="0">
                <a:solidFill>
                  <a:srgbClr val="7030A0"/>
                </a:solidFill>
              </a:rPr>
              <a:t>(12T, 4.2K)=2500 A/mm</a:t>
            </a:r>
            <a:r>
              <a:rPr lang="en-US" sz="2000" b="1" baseline="30000" dirty="0" smtClean="0">
                <a:solidFill>
                  <a:srgbClr val="7030A0"/>
                </a:solidFill>
              </a:rPr>
              <a:t>2</a:t>
            </a:r>
            <a:endParaRPr lang="en-US" sz="2000" b="1" baseline="30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11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FCC-hh Magnet target parameters</a:t>
            </a:r>
            <a:endParaRPr lang="en-US" altLang="en-US" sz="2800" smtClean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5721056"/>
              </p:ext>
            </p:extLst>
          </p:nvPr>
        </p:nvGraphicFramePr>
        <p:xfrm>
          <a:off x="882650" y="1487488"/>
          <a:ext cx="7672388" cy="34750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42204"/>
                <a:gridCol w="2017882"/>
                <a:gridCol w="1263948"/>
                <a:gridCol w="1441345"/>
                <a:gridCol w="1907009"/>
              </a:tblGrid>
              <a:tr h="823049"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marL="91429" marR="91429" marT="45710" marB="4571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B / G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(T) / (T/m)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marL="91429" marR="91429" marT="45710" marB="45710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en-US" sz="2400" baseline="-25000" dirty="0" err="1" smtClean="0">
                          <a:solidFill>
                            <a:schemeClr val="bg1"/>
                          </a:solidFill>
                        </a:rPr>
                        <a:t>peak</a:t>
                      </a:r>
                      <a:endParaRPr lang="en-US" sz="2400" baseline="-250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(T)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marL="91429" marR="91429" marT="45710" marB="45710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Bore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(mm)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marL="91429" marR="91429" marT="45710" marB="45710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Length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(units x m)</a:t>
                      </a:r>
                      <a:endParaRPr lang="en-US" sz="2400" dirty="0">
                        <a:solidFill>
                          <a:schemeClr val="bg1"/>
                        </a:solidFill>
                      </a:endParaRPr>
                    </a:p>
                  </a:txBody>
                  <a:tcPr marL="91429" marR="91429" marT="45710" marB="45710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823049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MB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marL="91429" marR="91429" marT="45710" marB="4571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29" marR="91429" marT="45710" marB="4571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16.4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10" marB="4571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29" marR="91429" marT="45710" marB="45710"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4500 x 14.3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10" marB="4571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45723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MQ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10" marB="4571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450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800 x 6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10" marB="4571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5723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MQX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10" marB="4571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225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10" marB="4571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marL="91429" marR="91429" marT="45710" marB="4571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5723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3"/>
                          </a:solidFill>
                        </a:rPr>
                        <a:t>D1</a:t>
                      </a:r>
                      <a:endParaRPr lang="en-US" sz="2400" dirty="0">
                        <a:solidFill>
                          <a:schemeClr val="accent3"/>
                        </a:solidFill>
                      </a:endParaRPr>
                    </a:p>
                  </a:txBody>
                  <a:tcPr marL="91429" marR="91429" marT="45710" marB="4571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accent3"/>
                          </a:solidFill>
                        </a:rPr>
                        <a:t>12</a:t>
                      </a:r>
                      <a:endParaRPr lang="en-US" sz="2400" dirty="0">
                        <a:solidFill>
                          <a:schemeClr val="accent3"/>
                        </a:solidFill>
                      </a:endParaRPr>
                    </a:p>
                  </a:txBody>
                  <a:tcPr marL="91429" marR="91429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accent3"/>
                          </a:solidFill>
                        </a:rPr>
                        <a:t>60</a:t>
                      </a:r>
                    </a:p>
                  </a:txBody>
                  <a:tcPr marL="91429" marR="91429"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4x2 x 12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10" marB="4571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5723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3"/>
                          </a:solidFill>
                        </a:rPr>
                        <a:t>D2</a:t>
                      </a:r>
                      <a:endParaRPr lang="en-US" sz="2400" dirty="0">
                        <a:solidFill>
                          <a:schemeClr val="accent3"/>
                        </a:solidFill>
                      </a:endParaRPr>
                    </a:p>
                  </a:txBody>
                  <a:tcPr marL="91429" marR="91429" marT="45710" marB="4571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accent3"/>
                          </a:solidFill>
                        </a:rPr>
                        <a:t>10</a:t>
                      </a:r>
                      <a:endParaRPr lang="en-US" sz="2400" dirty="0">
                        <a:solidFill>
                          <a:schemeClr val="accent3"/>
                        </a:solidFill>
                      </a:endParaRPr>
                    </a:p>
                  </a:txBody>
                  <a:tcPr marL="91429" marR="91429" marT="45710" marB="45710"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10.5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10" marB="45710"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accent3"/>
                          </a:solidFill>
                        </a:rPr>
                        <a:t>60</a:t>
                      </a:r>
                      <a:endParaRPr lang="en-US" sz="2400" dirty="0">
                        <a:solidFill>
                          <a:schemeClr val="accent3"/>
                        </a:solidFill>
                      </a:endParaRPr>
                    </a:p>
                  </a:txBody>
                  <a:tcPr marL="91429" marR="91429" marT="45710" marB="45710"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4x3 x 10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91429" marR="91429" marT="45710" marB="4571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207" name="TextBox 2"/>
          <p:cNvSpPr txBox="1">
            <a:spLocks noChangeArrowheads="1"/>
          </p:cNvSpPr>
          <p:nvPr/>
        </p:nvSpPr>
        <p:spPr bwMode="auto">
          <a:xfrm>
            <a:off x="882650" y="4927600"/>
            <a:ext cx="33575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33FF"/>
              </a:buClr>
              <a:buFont typeface="Wingdings" panose="05000000000000000000" pitchFamily="2" charset="2"/>
              <a:buChar char="v"/>
              <a:defRPr sz="2000" b="1">
                <a:solidFill>
                  <a:srgbClr val="3333FF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o"/>
              <a:defRPr b="1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rgbClr val="008000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 i="1">
                <a:solidFill>
                  <a:schemeClr val="tx2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  <a:latin typeface="Times New Roman" panose="02020603050405020304" pitchFamily="18" charset="0"/>
              </a:rPr>
              <a:t>Inter-aperture distance ≈ 250 mm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  <a:latin typeface="Times New Roman" panose="02020603050405020304" pitchFamily="18" charset="0"/>
              </a:rPr>
              <a:t>Yoke diameter ≤ 700 mm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400" b="0">
                <a:solidFill>
                  <a:schemeClr val="tx1"/>
                </a:solidFill>
                <a:latin typeface="Times New Roman" panose="02020603050405020304" pitchFamily="18" charset="0"/>
              </a:rPr>
              <a:t>Stray field ≤ 100 mT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04/13/2016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Development of 60-mm aperture 15 T Nb3Sn dipole at FNAL</a:t>
            </a:r>
            <a:endParaRPr lang="en-US"/>
          </a:p>
        </p:txBody>
      </p:sp>
      <p:sp>
        <p:nvSpPr>
          <p:cNvPr id="721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3333FF"/>
              </a:buClr>
              <a:buFont typeface="Wingdings" panose="05000000000000000000" pitchFamily="2" charset="2"/>
              <a:buChar char="v"/>
              <a:defRPr sz="2000" b="1">
                <a:solidFill>
                  <a:srgbClr val="3333FF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o"/>
              <a:defRPr b="1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rgbClr val="008000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 i="1">
                <a:solidFill>
                  <a:schemeClr val="tx2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F34CA79-4EC7-4150-86D7-C3BCE257E4CE}" type="slidenum">
              <a:rPr lang="en-US" altLang="en-US" sz="1200" b="0" smtClean="0">
                <a:solidFill>
                  <a:schemeClr val="tx1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400" b="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lang="en-US" altLang="en-US" sz="1200" b="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7313" y="5721647"/>
            <a:ext cx="7203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FNAL dipole parameters are close to MB and also D1, D2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0138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B6CED81E-951A-4DFA-9287-6DC86C25A1D3}"/>
    </a:ext>
  </a:extLst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3CED6F7E-0C40-4358-9557-CEEF733EC32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2527</TotalTime>
  <Words>1414</Words>
  <Application>Microsoft Office PowerPoint</Application>
  <PresentationFormat>On-screen Show (4:3)</PresentationFormat>
  <Paragraphs>263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MS PGothic</vt:lpstr>
      <vt:lpstr>MS PGothic</vt:lpstr>
      <vt:lpstr>Arial</vt:lpstr>
      <vt:lpstr>Calibri</vt:lpstr>
      <vt:lpstr>Geneva</vt:lpstr>
      <vt:lpstr>Helvetica</vt:lpstr>
      <vt:lpstr>Times</vt:lpstr>
      <vt:lpstr>Times New Roman</vt:lpstr>
      <vt:lpstr>Wingdings</vt:lpstr>
      <vt:lpstr>FNAL_TemplateMac_060514</vt:lpstr>
      <vt:lpstr>Fermilab: Footer Only</vt:lpstr>
      <vt:lpstr>Development of 60-mm aperture 15-16 T Nb3Sn dipole at Fermilab</vt:lpstr>
      <vt:lpstr>Premise</vt:lpstr>
      <vt:lpstr>Program Timeline</vt:lpstr>
      <vt:lpstr>Current HFM R&amp;D Program</vt:lpstr>
      <vt:lpstr>Coil Design Study</vt:lpstr>
      <vt:lpstr>Mechanical Structure</vt:lpstr>
      <vt:lpstr>Use of HD2 or HQ structure</vt:lpstr>
      <vt:lpstr>Magnet Design Parameters at 4.3 K</vt:lpstr>
      <vt:lpstr>FCC-hh Magnet target parameters</vt:lpstr>
      <vt:lpstr>FNAL Dipole coils in 2-in-1 configuration (MB)</vt:lpstr>
      <vt:lpstr>Strand and Cable</vt:lpstr>
      <vt:lpstr>Cable performance optimization</vt:lpstr>
      <vt:lpstr>A Prospectus of Parameters Effect on Stability</vt:lpstr>
      <vt:lpstr>Magnet Short Sample Limit</vt:lpstr>
      <vt:lpstr>Coil magnetization and iron saturation</vt:lpstr>
      <vt:lpstr>RRP Strand R&amp;D (with OST)</vt:lpstr>
      <vt:lpstr>Conclusions</vt:lpstr>
    </vt:vector>
  </TitlesOfParts>
  <Company>Sandbox Studio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Field Magnet Program Status and Plans</dc:title>
  <dc:creator>Alexander Zlobin x8192 11001N</dc:creator>
  <cp:lastModifiedBy>Emanuela Barzi</cp:lastModifiedBy>
  <cp:revision>84</cp:revision>
  <cp:lastPrinted>2015-12-09T18:12:15Z</cp:lastPrinted>
  <dcterms:created xsi:type="dcterms:W3CDTF">2015-10-16T16:14:00Z</dcterms:created>
  <dcterms:modified xsi:type="dcterms:W3CDTF">2016-04-13T11:25:27Z</dcterms:modified>
</cp:coreProperties>
</file>