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mpg" ContentType="video/mpe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0"/>
  </p:notesMasterIdLst>
  <p:sldIdLst>
    <p:sldId id="371" r:id="rId2"/>
    <p:sldId id="373" r:id="rId3"/>
    <p:sldId id="372" r:id="rId4"/>
    <p:sldId id="429" r:id="rId5"/>
    <p:sldId id="362" r:id="rId6"/>
    <p:sldId id="323" r:id="rId7"/>
    <p:sldId id="325" r:id="rId8"/>
    <p:sldId id="395" r:id="rId9"/>
    <p:sldId id="403" r:id="rId10"/>
    <p:sldId id="330" r:id="rId11"/>
    <p:sldId id="375" r:id="rId12"/>
    <p:sldId id="376" r:id="rId13"/>
    <p:sldId id="435" r:id="rId14"/>
    <p:sldId id="377" r:id="rId15"/>
    <p:sldId id="393" r:id="rId16"/>
    <p:sldId id="363" r:id="rId17"/>
    <p:sldId id="379" r:id="rId18"/>
    <p:sldId id="381" r:id="rId19"/>
    <p:sldId id="380" r:id="rId20"/>
    <p:sldId id="397" r:id="rId21"/>
    <p:sldId id="385" r:id="rId22"/>
    <p:sldId id="398" r:id="rId23"/>
    <p:sldId id="331" r:id="rId24"/>
    <p:sldId id="332" r:id="rId25"/>
    <p:sldId id="389" r:id="rId26"/>
    <p:sldId id="390" r:id="rId27"/>
    <p:sldId id="391" r:id="rId28"/>
    <p:sldId id="427" r:id="rId29"/>
    <p:sldId id="406" r:id="rId30"/>
    <p:sldId id="407" r:id="rId31"/>
    <p:sldId id="436" r:id="rId32"/>
    <p:sldId id="409" r:id="rId33"/>
    <p:sldId id="410" r:id="rId34"/>
    <p:sldId id="431" r:id="rId35"/>
    <p:sldId id="432" r:id="rId36"/>
    <p:sldId id="433" r:id="rId37"/>
    <p:sldId id="414" r:id="rId38"/>
    <p:sldId id="428" r:id="rId39"/>
    <p:sldId id="415" r:id="rId40"/>
    <p:sldId id="416" r:id="rId41"/>
    <p:sldId id="422" r:id="rId42"/>
    <p:sldId id="425" r:id="rId43"/>
    <p:sldId id="426" r:id="rId44"/>
    <p:sldId id="437" r:id="rId45"/>
    <p:sldId id="423" r:id="rId46"/>
    <p:sldId id="421" r:id="rId47"/>
    <p:sldId id="420" r:id="rId48"/>
    <p:sldId id="424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1">
          <p15:clr>
            <a:srgbClr val="A4A3A4"/>
          </p15:clr>
        </p15:guide>
        <p15:guide id="2" orient="horz" pos="1439">
          <p15:clr>
            <a:srgbClr val="A4A3A4"/>
          </p15:clr>
        </p15:guide>
        <p15:guide id="3" orient="horz" pos="2159">
          <p15:clr>
            <a:srgbClr val="A4A3A4"/>
          </p15:clr>
        </p15:guide>
        <p15:guide id="4" pos="1918">
          <p15:clr>
            <a:srgbClr val="A4A3A4"/>
          </p15:clr>
        </p15:guide>
        <p15:guide id="5" pos="2880">
          <p15:clr>
            <a:srgbClr val="A4A3A4"/>
          </p15:clr>
        </p15:guide>
        <p15:guide id="6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CBD"/>
    <a:srgbClr val="73F1EB"/>
    <a:srgbClr val="85DFFF"/>
    <a:srgbClr val="37CBFF"/>
    <a:srgbClr val="FF33CC"/>
    <a:srgbClr val="2864AA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0020" autoAdjust="0"/>
  </p:normalViewPr>
  <p:slideViewPr>
    <p:cSldViewPr snapToGrid="0">
      <p:cViewPr varScale="1">
        <p:scale>
          <a:sx n="94" d="100"/>
          <a:sy n="94" d="100"/>
        </p:scale>
        <p:origin x="486" y="108"/>
      </p:cViewPr>
      <p:guideLst>
        <p:guide orient="horz" pos="2881"/>
        <p:guide orient="horz" pos="1439"/>
        <p:guide orient="horz" pos="2159"/>
        <p:guide pos="1918"/>
        <p:guide pos="288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7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4F8568-5177-DC41-8B82-B96DAEB99D0C}" type="doc">
      <dgm:prSet loTypeId="urn:microsoft.com/office/officeart/2005/8/layout/matrix2" loCatId="" qsTypeId="urn:microsoft.com/office/officeart/2005/8/quickstyle/3D4" qsCatId="3D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15AEEA98-0550-004D-A86F-36AF394BFF6F}">
      <dgm:prSet/>
      <dgm:spPr/>
      <dgm:t>
        <a:bodyPr/>
        <a:lstStyle/>
        <a:p>
          <a:pPr rtl="0"/>
          <a:r>
            <a:rPr lang="it-IT" dirty="0" smtClean="0"/>
            <a:t>RESEARCH</a:t>
          </a:r>
          <a:endParaRPr lang="it-IT" dirty="0"/>
        </a:p>
      </dgm:t>
    </dgm:pt>
    <dgm:pt modelId="{8401475A-6534-1240-AB81-34A65D0F50B8}" type="parTrans" cxnId="{A37E9FAD-6206-3F45-9A1D-2E2F4352A867}">
      <dgm:prSet/>
      <dgm:spPr/>
      <dgm:t>
        <a:bodyPr/>
        <a:lstStyle/>
        <a:p>
          <a:endParaRPr lang="en-US"/>
        </a:p>
      </dgm:t>
    </dgm:pt>
    <dgm:pt modelId="{475DE065-DD1B-A342-AE36-4FFDFDA7239A}" type="sibTrans" cxnId="{A37E9FAD-6206-3F45-9A1D-2E2F4352A867}">
      <dgm:prSet/>
      <dgm:spPr/>
      <dgm:t>
        <a:bodyPr/>
        <a:lstStyle/>
        <a:p>
          <a:endParaRPr lang="en-US"/>
        </a:p>
      </dgm:t>
    </dgm:pt>
    <dgm:pt modelId="{FA158FEA-C353-8743-B4AB-64806A6FBF24}">
      <dgm:prSet/>
      <dgm:spPr/>
      <dgm:t>
        <a:bodyPr/>
        <a:lstStyle/>
        <a:p>
          <a:pPr rtl="0"/>
          <a:r>
            <a:rPr lang="it-IT" dirty="0" smtClean="0"/>
            <a:t>INNOVATION</a:t>
          </a:r>
          <a:endParaRPr lang="it-IT" dirty="0"/>
        </a:p>
      </dgm:t>
    </dgm:pt>
    <dgm:pt modelId="{B2091455-561A-0346-87F0-347201B20F8C}" type="parTrans" cxnId="{47AC8DE6-8C43-D044-A61A-DFDC791E5EDA}">
      <dgm:prSet/>
      <dgm:spPr/>
      <dgm:t>
        <a:bodyPr/>
        <a:lstStyle/>
        <a:p>
          <a:endParaRPr lang="en-US"/>
        </a:p>
      </dgm:t>
    </dgm:pt>
    <dgm:pt modelId="{1ED9E59F-09B4-634C-B7AB-339941E7A8C2}" type="sibTrans" cxnId="{47AC8DE6-8C43-D044-A61A-DFDC791E5EDA}">
      <dgm:prSet/>
      <dgm:spPr/>
      <dgm:t>
        <a:bodyPr/>
        <a:lstStyle/>
        <a:p>
          <a:endParaRPr lang="en-US"/>
        </a:p>
      </dgm:t>
    </dgm:pt>
    <dgm:pt modelId="{6E05C06B-89BD-2D49-B72C-8506BA79E762}">
      <dgm:prSet/>
      <dgm:spPr/>
      <dgm:t>
        <a:bodyPr/>
        <a:lstStyle/>
        <a:p>
          <a:pPr rtl="0"/>
          <a:r>
            <a:rPr lang="it-IT" dirty="0" smtClean="0"/>
            <a:t>EDUCATION</a:t>
          </a:r>
          <a:endParaRPr lang="it-IT" dirty="0"/>
        </a:p>
      </dgm:t>
    </dgm:pt>
    <dgm:pt modelId="{0CFC7533-372F-7C46-91EA-782B67E795BD}" type="parTrans" cxnId="{7581BC85-34F1-B846-A202-E24009DA1368}">
      <dgm:prSet/>
      <dgm:spPr/>
      <dgm:t>
        <a:bodyPr/>
        <a:lstStyle/>
        <a:p>
          <a:endParaRPr lang="en-US"/>
        </a:p>
      </dgm:t>
    </dgm:pt>
    <dgm:pt modelId="{969D4ADB-AA4E-BD4C-B3AE-F8A1CED5AAC2}" type="sibTrans" cxnId="{7581BC85-34F1-B846-A202-E24009DA1368}">
      <dgm:prSet/>
      <dgm:spPr/>
      <dgm:t>
        <a:bodyPr/>
        <a:lstStyle/>
        <a:p>
          <a:endParaRPr lang="en-US"/>
        </a:p>
      </dgm:t>
    </dgm:pt>
    <dgm:pt modelId="{16140F47-E8F0-5A45-AA8C-AC51A121AF3E}">
      <dgm:prSet/>
      <dgm:spPr/>
      <dgm:t>
        <a:bodyPr/>
        <a:lstStyle/>
        <a:p>
          <a:pPr rtl="0"/>
          <a:r>
            <a:rPr lang="it-IT" dirty="0" smtClean="0"/>
            <a:t>UNITING PEOPLE</a:t>
          </a:r>
          <a:endParaRPr lang="it-IT" dirty="0"/>
        </a:p>
      </dgm:t>
    </dgm:pt>
    <dgm:pt modelId="{5A79E3C2-57C6-BF48-BDCF-E88E83BCC5C5}" type="parTrans" cxnId="{37312B67-B17A-0043-B3CF-0ED8ACF3623C}">
      <dgm:prSet/>
      <dgm:spPr/>
      <dgm:t>
        <a:bodyPr/>
        <a:lstStyle/>
        <a:p>
          <a:endParaRPr lang="en-US"/>
        </a:p>
      </dgm:t>
    </dgm:pt>
    <dgm:pt modelId="{F5BF0936-B958-444C-8F63-EB501C4B3776}" type="sibTrans" cxnId="{37312B67-B17A-0043-B3CF-0ED8ACF3623C}">
      <dgm:prSet/>
      <dgm:spPr/>
      <dgm:t>
        <a:bodyPr/>
        <a:lstStyle/>
        <a:p>
          <a:endParaRPr lang="en-US"/>
        </a:p>
      </dgm:t>
    </dgm:pt>
    <dgm:pt modelId="{0903A8E1-070E-9D4A-99D0-6D5ABAAA0C42}" type="pres">
      <dgm:prSet presAssocID="{734F8568-5177-DC41-8B82-B96DAEB99D0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6C4050-B2A9-EA46-97DF-34F6521994E0}" type="pres">
      <dgm:prSet presAssocID="{734F8568-5177-DC41-8B82-B96DAEB99D0C}" presName="axisShape" presStyleLbl="bgShp" presStyleIdx="0" presStyleCnt="1" custLinFactNeighborX="0"/>
      <dgm:spPr/>
    </dgm:pt>
    <dgm:pt modelId="{3AACE68E-1116-4242-A883-F514D1F8168E}" type="pres">
      <dgm:prSet presAssocID="{734F8568-5177-DC41-8B82-B96DAEB99D0C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AE5FF4-F4EA-DC4D-B510-05AC1033730C}" type="pres">
      <dgm:prSet presAssocID="{734F8568-5177-DC41-8B82-B96DAEB99D0C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B4A88-BA7A-BE4B-8A95-BC32359A8EAD}" type="pres">
      <dgm:prSet presAssocID="{734F8568-5177-DC41-8B82-B96DAEB99D0C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F15662-D483-1640-8AA1-3F64A1965D6B}" type="pres">
      <dgm:prSet presAssocID="{734F8568-5177-DC41-8B82-B96DAEB99D0C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30E183-71DC-437D-8CB5-345E1BD6D465}" type="presOf" srcId="{6E05C06B-89BD-2D49-B72C-8506BA79E762}" destId="{DEAB4A88-BA7A-BE4B-8A95-BC32359A8EAD}" srcOrd="0" destOrd="0" presId="urn:microsoft.com/office/officeart/2005/8/layout/matrix2"/>
    <dgm:cxn modelId="{7581BC85-34F1-B846-A202-E24009DA1368}" srcId="{734F8568-5177-DC41-8B82-B96DAEB99D0C}" destId="{6E05C06B-89BD-2D49-B72C-8506BA79E762}" srcOrd="2" destOrd="0" parTransId="{0CFC7533-372F-7C46-91EA-782B67E795BD}" sibTransId="{969D4ADB-AA4E-BD4C-B3AE-F8A1CED5AAC2}"/>
    <dgm:cxn modelId="{4E914251-3B70-4B74-8CD2-C1CFAC418888}" type="presOf" srcId="{16140F47-E8F0-5A45-AA8C-AC51A121AF3E}" destId="{1EF15662-D483-1640-8AA1-3F64A1965D6B}" srcOrd="0" destOrd="0" presId="urn:microsoft.com/office/officeart/2005/8/layout/matrix2"/>
    <dgm:cxn modelId="{37312B67-B17A-0043-B3CF-0ED8ACF3623C}" srcId="{734F8568-5177-DC41-8B82-B96DAEB99D0C}" destId="{16140F47-E8F0-5A45-AA8C-AC51A121AF3E}" srcOrd="3" destOrd="0" parTransId="{5A79E3C2-57C6-BF48-BDCF-E88E83BCC5C5}" sibTransId="{F5BF0936-B958-444C-8F63-EB501C4B3776}"/>
    <dgm:cxn modelId="{34EC9223-7B94-4B87-AC17-D28C5C936BA0}" type="presOf" srcId="{FA158FEA-C353-8743-B4AB-64806A6FBF24}" destId="{E3AE5FF4-F4EA-DC4D-B510-05AC1033730C}" srcOrd="0" destOrd="0" presId="urn:microsoft.com/office/officeart/2005/8/layout/matrix2"/>
    <dgm:cxn modelId="{09C2C828-8F4D-4AA4-B0D1-FFB11A7BB84D}" type="presOf" srcId="{15AEEA98-0550-004D-A86F-36AF394BFF6F}" destId="{3AACE68E-1116-4242-A883-F514D1F8168E}" srcOrd="0" destOrd="0" presId="urn:microsoft.com/office/officeart/2005/8/layout/matrix2"/>
    <dgm:cxn modelId="{5A66721D-A5F2-4B31-B65E-3D2EF9A90390}" type="presOf" srcId="{734F8568-5177-DC41-8B82-B96DAEB99D0C}" destId="{0903A8E1-070E-9D4A-99D0-6D5ABAAA0C42}" srcOrd="0" destOrd="0" presId="urn:microsoft.com/office/officeart/2005/8/layout/matrix2"/>
    <dgm:cxn modelId="{A37E9FAD-6206-3F45-9A1D-2E2F4352A867}" srcId="{734F8568-5177-DC41-8B82-B96DAEB99D0C}" destId="{15AEEA98-0550-004D-A86F-36AF394BFF6F}" srcOrd="0" destOrd="0" parTransId="{8401475A-6534-1240-AB81-34A65D0F50B8}" sibTransId="{475DE065-DD1B-A342-AE36-4FFDFDA7239A}"/>
    <dgm:cxn modelId="{47AC8DE6-8C43-D044-A61A-DFDC791E5EDA}" srcId="{734F8568-5177-DC41-8B82-B96DAEB99D0C}" destId="{FA158FEA-C353-8743-B4AB-64806A6FBF24}" srcOrd="1" destOrd="0" parTransId="{B2091455-561A-0346-87F0-347201B20F8C}" sibTransId="{1ED9E59F-09B4-634C-B7AB-339941E7A8C2}"/>
    <dgm:cxn modelId="{3F008D9F-EEDF-43E2-A4EE-7FB29D9B2AF0}" type="presParOf" srcId="{0903A8E1-070E-9D4A-99D0-6D5ABAAA0C42}" destId="{4D6C4050-B2A9-EA46-97DF-34F6521994E0}" srcOrd="0" destOrd="0" presId="urn:microsoft.com/office/officeart/2005/8/layout/matrix2"/>
    <dgm:cxn modelId="{FBE8ED6D-8E17-46FE-A073-51DF582521FB}" type="presParOf" srcId="{0903A8E1-070E-9D4A-99D0-6D5ABAAA0C42}" destId="{3AACE68E-1116-4242-A883-F514D1F8168E}" srcOrd="1" destOrd="0" presId="urn:microsoft.com/office/officeart/2005/8/layout/matrix2"/>
    <dgm:cxn modelId="{C6D499C6-6CA6-415B-8DA2-208DE484DBBF}" type="presParOf" srcId="{0903A8E1-070E-9D4A-99D0-6D5ABAAA0C42}" destId="{E3AE5FF4-F4EA-DC4D-B510-05AC1033730C}" srcOrd="2" destOrd="0" presId="urn:microsoft.com/office/officeart/2005/8/layout/matrix2"/>
    <dgm:cxn modelId="{5CC5247D-DCDA-415C-B1A6-246FB87DB0B5}" type="presParOf" srcId="{0903A8E1-070E-9D4A-99D0-6D5ABAAA0C42}" destId="{DEAB4A88-BA7A-BE4B-8A95-BC32359A8EAD}" srcOrd="3" destOrd="0" presId="urn:microsoft.com/office/officeart/2005/8/layout/matrix2"/>
    <dgm:cxn modelId="{EB7DFD60-9423-4928-BBEE-3437DB84E858}" type="presParOf" srcId="{0903A8E1-070E-9D4A-99D0-6D5ABAAA0C42}" destId="{1EF15662-D483-1640-8AA1-3F64A1965D6B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9F70C6-CE14-BA44-8AEE-408E9C656D86}" type="doc">
      <dgm:prSet loTypeId="urn:microsoft.com/office/officeart/2005/8/layout/radial4" loCatId="" qsTypeId="urn:microsoft.com/office/officeart/2005/8/quickstyle/3D9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E5BFA24-B408-114F-9E04-FBD064493911}">
      <dgm:prSet phldrT="[Text]"/>
      <dgm:spPr/>
      <dgm:t>
        <a:bodyPr/>
        <a:lstStyle/>
        <a:p>
          <a:r>
            <a:rPr lang="en-US" dirty="0" smtClean="0"/>
            <a:t>Grid</a:t>
          </a:r>
          <a:endParaRPr lang="en-US" dirty="0"/>
        </a:p>
      </dgm:t>
    </dgm:pt>
    <dgm:pt modelId="{ABB8C288-9031-4A4B-822F-5D3140784B48}" type="parTrans" cxnId="{C3C9F529-A35B-F04C-8A98-3BE1422DEE93}">
      <dgm:prSet/>
      <dgm:spPr/>
      <dgm:t>
        <a:bodyPr/>
        <a:lstStyle/>
        <a:p>
          <a:endParaRPr lang="en-US"/>
        </a:p>
      </dgm:t>
    </dgm:pt>
    <dgm:pt modelId="{B345B77E-1ED6-D142-9C01-20F13658B13E}" type="sibTrans" cxnId="{C3C9F529-A35B-F04C-8A98-3BE1422DEE93}">
      <dgm:prSet/>
      <dgm:spPr/>
      <dgm:t>
        <a:bodyPr/>
        <a:lstStyle/>
        <a:p>
          <a:endParaRPr lang="en-US"/>
        </a:p>
      </dgm:t>
    </dgm:pt>
    <dgm:pt modelId="{EA48EBE9-3AC3-394F-B659-39914605728D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03F1012C-5573-C749-BF5A-590EB8099DC6}" type="parTrans" cxnId="{9CA5F429-156D-2443-8760-E95A6AB65CF2}">
      <dgm:prSet/>
      <dgm:spPr/>
      <dgm:t>
        <a:bodyPr/>
        <a:lstStyle/>
        <a:p>
          <a:endParaRPr lang="en-US"/>
        </a:p>
      </dgm:t>
    </dgm:pt>
    <dgm:pt modelId="{DC9B5710-62CF-9F41-9FA0-8E2DCC9F84DF}" type="sibTrans" cxnId="{9CA5F429-156D-2443-8760-E95A6AB65CF2}">
      <dgm:prSet/>
      <dgm:spPr/>
      <dgm:t>
        <a:bodyPr/>
        <a:lstStyle/>
        <a:p>
          <a:endParaRPr lang="en-US"/>
        </a:p>
      </dgm:t>
    </dgm:pt>
    <dgm:pt modelId="{9283007A-B0BE-0A48-BCBD-CE2315D2303C}">
      <dgm:prSet phldrT="[Text]"/>
      <dgm:spPr/>
      <dgm:t>
        <a:bodyPr/>
        <a:lstStyle/>
        <a:p>
          <a:r>
            <a:rPr lang="en-US" dirty="0" smtClean="0"/>
            <a:t>Storage</a:t>
          </a:r>
          <a:endParaRPr lang="en-US" dirty="0"/>
        </a:p>
      </dgm:t>
    </dgm:pt>
    <dgm:pt modelId="{2C5431A9-E453-8A4F-8FD4-724A5EE386AF}" type="parTrans" cxnId="{95D954A9-244A-274D-9F44-71BCBE7F923C}">
      <dgm:prSet/>
      <dgm:spPr/>
      <dgm:t>
        <a:bodyPr/>
        <a:lstStyle/>
        <a:p>
          <a:endParaRPr lang="en-US"/>
        </a:p>
      </dgm:t>
    </dgm:pt>
    <dgm:pt modelId="{06508B1B-DBA0-234D-9AC9-D29767CCA5F0}" type="sibTrans" cxnId="{95D954A9-244A-274D-9F44-71BCBE7F923C}">
      <dgm:prSet/>
      <dgm:spPr/>
      <dgm:t>
        <a:bodyPr/>
        <a:lstStyle/>
        <a:p>
          <a:endParaRPr lang="en-US"/>
        </a:p>
      </dgm:t>
    </dgm:pt>
    <dgm:pt modelId="{2365C7C3-BC56-9A42-BB2E-D1AF13A21774}">
      <dgm:prSet phldrT="[Text]"/>
      <dgm:spPr/>
      <dgm:t>
        <a:bodyPr/>
        <a:lstStyle/>
        <a:p>
          <a:r>
            <a:rPr lang="en-US" dirty="0" smtClean="0"/>
            <a:t>Connect</a:t>
          </a:r>
          <a:endParaRPr lang="en-US" dirty="0"/>
        </a:p>
      </dgm:t>
    </dgm:pt>
    <dgm:pt modelId="{A5EB9FEC-730D-4E4E-9BBA-2BAE0ECFC60F}" type="parTrans" cxnId="{4C7C4B74-D265-C241-8DC5-4B735AC6D99A}">
      <dgm:prSet/>
      <dgm:spPr/>
      <dgm:t>
        <a:bodyPr/>
        <a:lstStyle/>
        <a:p>
          <a:endParaRPr lang="en-US"/>
        </a:p>
      </dgm:t>
    </dgm:pt>
    <dgm:pt modelId="{E421C518-7ABE-194C-976E-06940B4CD368}" type="sibTrans" cxnId="{4C7C4B74-D265-C241-8DC5-4B735AC6D99A}">
      <dgm:prSet/>
      <dgm:spPr/>
      <dgm:t>
        <a:bodyPr/>
        <a:lstStyle/>
        <a:p>
          <a:endParaRPr lang="en-US"/>
        </a:p>
      </dgm:t>
    </dgm:pt>
    <dgm:pt modelId="{E1E6B989-CDD1-AE44-909E-93632D1BCAEC}">
      <dgm:prSet phldrT="[Text]"/>
      <dgm:spPr/>
      <dgm:t>
        <a:bodyPr/>
        <a:lstStyle/>
        <a:p>
          <a:r>
            <a:rPr lang="en-US" dirty="0" smtClean="0"/>
            <a:t>Access</a:t>
          </a:r>
          <a:endParaRPr lang="en-US" dirty="0"/>
        </a:p>
      </dgm:t>
    </dgm:pt>
    <dgm:pt modelId="{2B4085EB-ABB3-4F43-8CF6-FA5C7F3D6152}" type="parTrans" cxnId="{6CEC3CED-5414-A643-B77F-50151D5AB134}">
      <dgm:prSet/>
      <dgm:spPr/>
      <dgm:t>
        <a:bodyPr/>
        <a:lstStyle/>
        <a:p>
          <a:endParaRPr lang="en-US"/>
        </a:p>
      </dgm:t>
    </dgm:pt>
    <dgm:pt modelId="{11A9D5DF-C45D-3A41-9B0B-68D2CA968908}" type="sibTrans" cxnId="{6CEC3CED-5414-A643-B77F-50151D5AB134}">
      <dgm:prSet/>
      <dgm:spPr/>
      <dgm:t>
        <a:bodyPr/>
        <a:lstStyle/>
        <a:p>
          <a:endParaRPr lang="en-US"/>
        </a:p>
      </dgm:t>
    </dgm:pt>
    <dgm:pt modelId="{B4C50CE8-3723-2342-A00E-A4027658A955}" type="pres">
      <dgm:prSet presAssocID="{DD9F70C6-CE14-BA44-8AEE-408E9C656D8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DDA1AB-B81D-DE4F-AF49-2F5E69BFFFA0}" type="pres">
      <dgm:prSet presAssocID="{EE5BFA24-B408-114F-9E04-FBD064493911}" presName="centerShape" presStyleLbl="node0" presStyleIdx="0" presStyleCnt="1"/>
      <dgm:spPr/>
      <dgm:t>
        <a:bodyPr/>
        <a:lstStyle/>
        <a:p>
          <a:endParaRPr lang="en-US"/>
        </a:p>
      </dgm:t>
    </dgm:pt>
    <dgm:pt modelId="{778DDCE3-AE76-6543-BE67-59D69BB4B2AD}" type="pres">
      <dgm:prSet presAssocID="{03F1012C-5573-C749-BF5A-590EB8099DC6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A1A78783-200D-A94D-AC74-B07CD45A157D}" type="pres">
      <dgm:prSet presAssocID="{EA48EBE9-3AC3-394F-B659-39914605728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F682A-CC2A-F44E-BDB7-D5D3B3810FCE}" type="pres">
      <dgm:prSet presAssocID="{2C5431A9-E453-8A4F-8FD4-724A5EE386AF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8C3CC975-671E-9843-AF10-376760571D80}" type="pres">
      <dgm:prSet presAssocID="{9283007A-B0BE-0A48-BCBD-CE2315D2303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35B752-9957-E741-A720-5D64250F7392}" type="pres">
      <dgm:prSet presAssocID="{A5EB9FEC-730D-4E4E-9BBA-2BAE0ECFC60F}" presName="parTrans" presStyleLbl="bgSibTrans2D1" presStyleIdx="2" presStyleCnt="4" custLinFactNeighborX="6881" custLinFactNeighborY="64910"/>
      <dgm:spPr/>
      <dgm:t>
        <a:bodyPr/>
        <a:lstStyle/>
        <a:p>
          <a:endParaRPr lang="en-US"/>
        </a:p>
      </dgm:t>
    </dgm:pt>
    <dgm:pt modelId="{C511A8C9-A342-7943-A17A-6D5942871602}" type="pres">
      <dgm:prSet presAssocID="{2365C7C3-BC56-9A42-BB2E-D1AF13A2177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B85A8D-3B7A-0A44-99D7-1A2E6CD94262}" type="pres">
      <dgm:prSet presAssocID="{2B4085EB-ABB3-4F43-8CF6-FA5C7F3D6152}" presName="parTrans" presStyleLbl="bgSibTrans2D1" presStyleIdx="3" presStyleCnt="4"/>
      <dgm:spPr/>
      <dgm:t>
        <a:bodyPr/>
        <a:lstStyle/>
        <a:p>
          <a:endParaRPr lang="en-US"/>
        </a:p>
      </dgm:t>
    </dgm:pt>
    <dgm:pt modelId="{63663A15-2583-C64D-9B4C-AC917EBEC87D}" type="pres">
      <dgm:prSet presAssocID="{E1E6B989-CDD1-AE44-909E-93632D1BCAE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05B360-988A-43D6-B725-B403EEAE7BC3}" type="presOf" srcId="{9283007A-B0BE-0A48-BCBD-CE2315D2303C}" destId="{8C3CC975-671E-9843-AF10-376760571D80}" srcOrd="0" destOrd="0" presId="urn:microsoft.com/office/officeart/2005/8/layout/radial4"/>
    <dgm:cxn modelId="{53305CC0-F616-4F11-893F-A9D3B6B6017A}" type="presOf" srcId="{2C5431A9-E453-8A4F-8FD4-724A5EE386AF}" destId="{2BCF682A-CC2A-F44E-BDB7-D5D3B3810FCE}" srcOrd="0" destOrd="0" presId="urn:microsoft.com/office/officeart/2005/8/layout/radial4"/>
    <dgm:cxn modelId="{42DB1BE9-01F1-4C96-B1A9-04C011C160D3}" type="presOf" srcId="{A5EB9FEC-730D-4E4E-9BBA-2BAE0ECFC60F}" destId="{7335B752-9957-E741-A720-5D64250F7392}" srcOrd="0" destOrd="0" presId="urn:microsoft.com/office/officeart/2005/8/layout/radial4"/>
    <dgm:cxn modelId="{0CD5EF2A-2B8C-425D-AFEA-ED5188431D68}" type="presOf" srcId="{2365C7C3-BC56-9A42-BB2E-D1AF13A21774}" destId="{C511A8C9-A342-7943-A17A-6D5942871602}" srcOrd="0" destOrd="0" presId="urn:microsoft.com/office/officeart/2005/8/layout/radial4"/>
    <dgm:cxn modelId="{41B871F5-2304-4CAF-BBC5-CDA2C1E891E6}" type="presOf" srcId="{EE5BFA24-B408-114F-9E04-FBD064493911}" destId="{C3DDA1AB-B81D-DE4F-AF49-2F5E69BFFFA0}" srcOrd="0" destOrd="0" presId="urn:microsoft.com/office/officeart/2005/8/layout/radial4"/>
    <dgm:cxn modelId="{95D954A9-244A-274D-9F44-71BCBE7F923C}" srcId="{EE5BFA24-B408-114F-9E04-FBD064493911}" destId="{9283007A-B0BE-0A48-BCBD-CE2315D2303C}" srcOrd="1" destOrd="0" parTransId="{2C5431A9-E453-8A4F-8FD4-724A5EE386AF}" sibTransId="{06508B1B-DBA0-234D-9AC9-D29767CCA5F0}"/>
    <dgm:cxn modelId="{6CEC3CED-5414-A643-B77F-50151D5AB134}" srcId="{EE5BFA24-B408-114F-9E04-FBD064493911}" destId="{E1E6B989-CDD1-AE44-909E-93632D1BCAEC}" srcOrd="3" destOrd="0" parTransId="{2B4085EB-ABB3-4F43-8CF6-FA5C7F3D6152}" sibTransId="{11A9D5DF-C45D-3A41-9B0B-68D2CA968908}"/>
    <dgm:cxn modelId="{4C7C4B74-D265-C241-8DC5-4B735AC6D99A}" srcId="{EE5BFA24-B408-114F-9E04-FBD064493911}" destId="{2365C7C3-BC56-9A42-BB2E-D1AF13A21774}" srcOrd="2" destOrd="0" parTransId="{A5EB9FEC-730D-4E4E-9BBA-2BAE0ECFC60F}" sibTransId="{E421C518-7ABE-194C-976E-06940B4CD368}"/>
    <dgm:cxn modelId="{5976601D-C9A9-45C2-A524-DA3DE2E1A7F7}" type="presOf" srcId="{03F1012C-5573-C749-BF5A-590EB8099DC6}" destId="{778DDCE3-AE76-6543-BE67-59D69BB4B2AD}" srcOrd="0" destOrd="0" presId="urn:microsoft.com/office/officeart/2005/8/layout/radial4"/>
    <dgm:cxn modelId="{E7567585-1048-4FF9-8F56-27DB3C5E446B}" type="presOf" srcId="{DD9F70C6-CE14-BA44-8AEE-408E9C656D86}" destId="{B4C50CE8-3723-2342-A00E-A4027658A955}" srcOrd="0" destOrd="0" presId="urn:microsoft.com/office/officeart/2005/8/layout/radial4"/>
    <dgm:cxn modelId="{F8A7A90B-45A4-4F4B-97C1-1DBD21AE776C}" type="presOf" srcId="{EA48EBE9-3AC3-394F-B659-39914605728D}" destId="{A1A78783-200D-A94D-AC74-B07CD45A157D}" srcOrd="0" destOrd="0" presId="urn:microsoft.com/office/officeart/2005/8/layout/radial4"/>
    <dgm:cxn modelId="{A01E87B4-D17B-41B5-BFF4-EB23B7647BC0}" type="presOf" srcId="{2B4085EB-ABB3-4F43-8CF6-FA5C7F3D6152}" destId="{32B85A8D-3B7A-0A44-99D7-1A2E6CD94262}" srcOrd="0" destOrd="0" presId="urn:microsoft.com/office/officeart/2005/8/layout/radial4"/>
    <dgm:cxn modelId="{9CA5F429-156D-2443-8760-E95A6AB65CF2}" srcId="{EE5BFA24-B408-114F-9E04-FBD064493911}" destId="{EA48EBE9-3AC3-394F-B659-39914605728D}" srcOrd="0" destOrd="0" parTransId="{03F1012C-5573-C749-BF5A-590EB8099DC6}" sibTransId="{DC9B5710-62CF-9F41-9FA0-8E2DCC9F84DF}"/>
    <dgm:cxn modelId="{5C87049F-5055-45A9-9D33-A5A901D68538}" type="presOf" srcId="{E1E6B989-CDD1-AE44-909E-93632D1BCAEC}" destId="{63663A15-2583-C64D-9B4C-AC917EBEC87D}" srcOrd="0" destOrd="0" presId="urn:microsoft.com/office/officeart/2005/8/layout/radial4"/>
    <dgm:cxn modelId="{C3C9F529-A35B-F04C-8A98-3BE1422DEE93}" srcId="{DD9F70C6-CE14-BA44-8AEE-408E9C656D86}" destId="{EE5BFA24-B408-114F-9E04-FBD064493911}" srcOrd="0" destOrd="0" parTransId="{ABB8C288-9031-4A4B-822F-5D3140784B48}" sibTransId="{B345B77E-1ED6-D142-9C01-20F13658B13E}"/>
    <dgm:cxn modelId="{756511DE-FE8B-4449-AF7C-934690B280C3}" type="presParOf" srcId="{B4C50CE8-3723-2342-A00E-A4027658A955}" destId="{C3DDA1AB-B81D-DE4F-AF49-2F5E69BFFFA0}" srcOrd="0" destOrd="0" presId="urn:microsoft.com/office/officeart/2005/8/layout/radial4"/>
    <dgm:cxn modelId="{31DB9219-A05E-4A9F-859E-452255F5AB28}" type="presParOf" srcId="{B4C50CE8-3723-2342-A00E-A4027658A955}" destId="{778DDCE3-AE76-6543-BE67-59D69BB4B2AD}" srcOrd="1" destOrd="0" presId="urn:microsoft.com/office/officeart/2005/8/layout/radial4"/>
    <dgm:cxn modelId="{80D0A996-15F9-42C5-8CDF-0C47FF519A4F}" type="presParOf" srcId="{B4C50CE8-3723-2342-A00E-A4027658A955}" destId="{A1A78783-200D-A94D-AC74-B07CD45A157D}" srcOrd="2" destOrd="0" presId="urn:microsoft.com/office/officeart/2005/8/layout/radial4"/>
    <dgm:cxn modelId="{6F8BE888-95CA-40F4-9D0C-BD69EA15065C}" type="presParOf" srcId="{B4C50CE8-3723-2342-A00E-A4027658A955}" destId="{2BCF682A-CC2A-F44E-BDB7-D5D3B3810FCE}" srcOrd="3" destOrd="0" presId="urn:microsoft.com/office/officeart/2005/8/layout/radial4"/>
    <dgm:cxn modelId="{032CDF63-F489-473B-9252-1C35848E9D3E}" type="presParOf" srcId="{B4C50CE8-3723-2342-A00E-A4027658A955}" destId="{8C3CC975-671E-9843-AF10-376760571D80}" srcOrd="4" destOrd="0" presId="urn:microsoft.com/office/officeart/2005/8/layout/radial4"/>
    <dgm:cxn modelId="{E763853C-D701-4A31-A071-FA83D006F28C}" type="presParOf" srcId="{B4C50CE8-3723-2342-A00E-A4027658A955}" destId="{7335B752-9957-E741-A720-5D64250F7392}" srcOrd="5" destOrd="0" presId="urn:microsoft.com/office/officeart/2005/8/layout/radial4"/>
    <dgm:cxn modelId="{99625CAA-D8DB-4CFF-9A92-DB3B971F8D86}" type="presParOf" srcId="{B4C50CE8-3723-2342-A00E-A4027658A955}" destId="{C511A8C9-A342-7943-A17A-6D5942871602}" srcOrd="6" destOrd="0" presId="urn:microsoft.com/office/officeart/2005/8/layout/radial4"/>
    <dgm:cxn modelId="{D7F959F6-068D-44ED-8669-B999604AD91E}" type="presParOf" srcId="{B4C50CE8-3723-2342-A00E-A4027658A955}" destId="{32B85A8D-3B7A-0A44-99D7-1A2E6CD94262}" srcOrd="7" destOrd="0" presId="urn:microsoft.com/office/officeart/2005/8/layout/radial4"/>
    <dgm:cxn modelId="{499A74E3-1B9A-46CF-81B6-6EE7EAFE3ADE}" type="presParOf" srcId="{B4C50CE8-3723-2342-A00E-A4027658A955}" destId="{63663A15-2583-C64D-9B4C-AC917EBEC87D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24D6F6-0C88-48A6-94A6-730B1FDD9E8E}" type="doc">
      <dgm:prSet loTypeId="urn:microsoft.com/office/officeart/2005/8/layout/vList4#3" loCatId="list" qsTypeId="urn:microsoft.com/office/officeart/2005/8/quickstyle/simple1#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A4EF247-FB24-457D-92D0-EF928C77F109}">
      <dgm:prSet phldrT="[Texto]" custT="1"/>
      <dgm:spPr>
        <a:solidFill>
          <a:schemeClr val="bg1"/>
        </a:solidFill>
      </dgm:spPr>
      <dgm:t>
        <a:bodyPr/>
        <a:lstStyle/>
        <a:p>
          <a:r>
            <a:rPr lang="fr-FR" sz="2000" dirty="0" err="1" smtClean="0">
              <a:solidFill>
                <a:srgbClr val="333333"/>
              </a:solidFill>
            </a:rPr>
            <a:t>Oncology</a:t>
          </a:r>
          <a:endParaRPr lang="en-US" sz="2000" dirty="0">
            <a:solidFill>
              <a:srgbClr val="333333"/>
            </a:solidFill>
          </a:endParaRPr>
        </a:p>
      </dgm:t>
    </dgm:pt>
    <dgm:pt modelId="{474F7194-9113-4BB0-92C6-296B01A651A9}" type="parTrans" cxnId="{0E0FA0E6-A130-4916-909F-CEE4FAC1B8B8}">
      <dgm:prSet/>
      <dgm:spPr/>
      <dgm:t>
        <a:bodyPr/>
        <a:lstStyle/>
        <a:p>
          <a:endParaRPr lang="en-US"/>
        </a:p>
      </dgm:t>
    </dgm:pt>
    <dgm:pt modelId="{2C6C013C-C025-4733-846A-1AEA17ECADAE}" type="sibTrans" cxnId="{0E0FA0E6-A130-4916-909F-CEE4FAC1B8B8}">
      <dgm:prSet/>
      <dgm:spPr/>
      <dgm:t>
        <a:bodyPr/>
        <a:lstStyle/>
        <a:p>
          <a:endParaRPr lang="en-US"/>
        </a:p>
      </dgm:t>
    </dgm:pt>
    <dgm:pt modelId="{6D0471CF-C025-463A-B8E0-2C5B6FB5A5B7}">
      <dgm:prSet phldrT="[Texto]" custT="1"/>
      <dgm:spPr>
        <a:solidFill>
          <a:schemeClr val="bg1"/>
        </a:solidFill>
      </dgm:spPr>
      <dgm:t>
        <a:bodyPr/>
        <a:lstStyle/>
        <a:p>
          <a:r>
            <a:rPr lang="fr-FR" sz="2000" dirty="0" err="1" smtClean="0">
              <a:solidFill>
                <a:srgbClr val="333333"/>
              </a:solidFill>
            </a:rPr>
            <a:t>Breast</a:t>
          </a:r>
          <a:r>
            <a:rPr lang="fr-FR" sz="2000" dirty="0" smtClean="0">
              <a:solidFill>
                <a:srgbClr val="333333"/>
              </a:solidFill>
            </a:rPr>
            <a:t> Cancer (micro-calcifications and masses)</a:t>
          </a:r>
          <a:endParaRPr lang="en-US" sz="2000" dirty="0">
            <a:solidFill>
              <a:srgbClr val="333333"/>
            </a:solidFill>
          </a:endParaRPr>
        </a:p>
      </dgm:t>
    </dgm:pt>
    <dgm:pt modelId="{499CF5CB-90D1-4F5D-942B-0E3C9DA256FF}" type="parTrans" cxnId="{395E279A-F1E2-44C3-99F1-CC523FAB12B2}">
      <dgm:prSet/>
      <dgm:spPr/>
      <dgm:t>
        <a:bodyPr/>
        <a:lstStyle/>
        <a:p>
          <a:endParaRPr lang="en-US"/>
        </a:p>
      </dgm:t>
    </dgm:pt>
    <dgm:pt modelId="{5F602BB1-FEF1-47F9-B8B4-899D61A6EC6D}" type="sibTrans" cxnId="{395E279A-F1E2-44C3-99F1-CC523FAB12B2}">
      <dgm:prSet/>
      <dgm:spPr/>
      <dgm:t>
        <a:bodyPr/>
        <a:lstStyle/>
        <a:p>
          <a:endParaRPr lang="en-US"/>
        </a:p>
      </dgm:t>
    </dgm:pt>
    <dgm:pt modelId="{5FBD539C-F143-4041-ABA9-F211E2103EAC}" type="pres">
      <dgm:prSet presAssocID="{0724D6F6-0C88-48A6-94A6-730B1FDD9E8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4EE76F-1426-4D9D-9661-7545769B3C09}" type="pres">
      <dgm:prSet presAssocID="{3A4EF247-FB24-457D-92D0-EF928C77F109}" presName="comp" presStyleCnt="0"/>
      <dgm:spPr/>
    </dgm:pt>
    <dgm:pt modelId="{02203433-4DB2-4B32-9A9C-9D4D6558F7A2}" type="pres">
      <dgm:prSet presAssocID="{3A4EF247-FB24-457D-92D0-EF928C77F109}" presName="box" presStyleLbl="node1" presStyleIdx="0" presStyleCnt="1"/>
      <dgm:spPr/>
      <dgm:t>
        <a:bodyPr/>
        <a:lstStyle/>
        <a:p>
          <a:endParaRPr lang="en-US"/>
        </a:p>
      </dgm:t>
    </dgm:pt>
    <dgm:pt modelId="{68F8BC84-ED82-418E-B336-7A82D2247C51}" type="pres">
      <dgm:prSet presAssocID="{3A4EF247-FB24-457D-92D0-EF928C77F109}" presName="img" presStyleLbl="fgImgPlace1" presStyleIdx="0" presStyleCnt="1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C3B41D6-4224-42E9-8743-6E0538090B19}" type="pres">
      <dgm:prSet presAssocID="{3A4EF247-FB24-457D-92D0-EF928C77F109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D534E3-3664-4682-ADEF-BBE5A22B3330}" type="presOf" srcId="{6D0471CF-C025-463A-B8E0-2C5B6FB5A5B7}" destId="{3C3B41D6-4224-42E9-8743-6E0538090B19}" srcOrd="1" destOrd="1" presId="urn:microsoft.com/office/officeart/2005/8/layout/vList4#3"/>
    <dgm:cxn modelId="{E4420394-81FD-4F5B-B51A-A2869AFA2A2B}" type="presOf" srcId="{3A4EF247-FB24-457D-92D0-EF928C77F109}" destId="{3C3B41D6-4224-42E9-8743-6E0538090B19}" srcOrd="1" destOrd="0" presId="urn:microsoft.com/office/officeart/2005/8/layout/vList4#3"/>
    <dgm:cxn modelId="{B7EC9517-118F-49D6-8B4F-E681F47BB188}" type="presOf" srcId="{3A4EF247-FB24-457D-92D0-EF928C77F109}" destId="{02203433-4DB2-4B32-9A9C-9D4D6558F7A2}" srcOrd="0" destOrd="0" presId="urn:microsoft.com/office/officeart/2005/8/layout/vList4#3"/>
    <dgm:cxn modelId="{1F98BBC0-A012-4C0E-9D67-EF64429371C5}" type="presOf" srcId="{6D0471CF-C025-463A-B8E0-2C5B6FB5A5B7}" destId="{02203433-4DB2-4B32-9A9C-9D4D6558F7A2}" srcOrd="0" destOrd="1" presId="urn:microsoft.com/office/officeart/2005/8/layout/vList4#3"/>
    <dgm:cxn modelId="{395E279A-F1E2-44C3-99F1-CC523FAB12B2}" srcId="{3A4EF247-FB24-457D-92D0-EF928C77F109}" destId="{6D0471CF-C025-463A-B8E0-2C5B6FB5A5B7}" srcOrd="0" destOrd="0" parTransId="{499CF5CB-90D1-4F5D-942B-0E3C9DA256FF}" sibTransId="{5F602BB1-FEF1-47F9-B8B4-899D61A6EC6D}"/>
    <dgm:cxn modelId="{0E0FA0E6-A130-4916-909F-CEE4FAC1B8B8}" srcId="{0724D6F6-0C88-48A6-94A6-730B1FDD9E8E}" destId="{3A4EF247-FB24-457D-92D0-EF928C77F109}" srcOrd="0" destOrd="0" parTransId="{474F7194-9113-4BB0-92C6-296B01A651A9}" sibTransId="{2C6C013C-C025-4733-846A-1AEA17ECADAE}"/>
    <dgm:cxn modelId="{1E3D6A39-17E1-4E4D-8119-619E4D7A43E7}" type="presOf" srcId="{0724D6F6-0C88-48A6-94A6-730B1FDD9E8E}" destId="{5FBD539C-F143-4041-ABA9-F211E2103EAC}" srcOrd="0" destOrd="0" presId="urn:microsoft.com/office/officeart/2005/8/layout/vList4#3"/>
    <dgm:cxn modelId="{AD4E69D6-0F88-4280-B39E-478280EA111D}" type="presParOf" srcId="{5FBD539C-F143-4041-ABA9-F211E2103EAC}" destId="{824EE76F-1426-4D9D-9661-7545769B3C09}" srcOrd="0" destOrd="0" presId="urn:microsoft.com/office/officeart/2005/8/layout/vList4#3"/>
    <dgm:cxn modelId="{332F7BD5-9D3F-4126-AF64-E859C67E3EC1}" type="presParOf" srcId="{824EE76F-1426-4D9D-9661-7545769B3C09}" destId="{02203433-4DB2-4B32-9A9C-9D4D6558F7A2}" srcOrd="0" destOrd="0" presId="urn:microsoft.com/office/officeart/2005/8/layout/vList4#3"/>
    <dgm:cxn modelId="{37DACFBD-3F94-490F-80B7-CCD36EE83F8F}" type="presParOf" srcId="{824EE76F-1426-4D9D-9661-7545769B3C09}" destId="{68F8BC84-ED82-418E-B336-7A82D2247C51}" srcOrd="1" destOrd="0" presId="urn:microsoft.com/office/officeart/2005/8/layout/vList4#3"/>
    <dgm:cxn modelId="{19BC3358-EB91-474D-B19F-B558C03E4AD7}" type="presParOf" srcId="{824EE76F-1426-4D9D-9661-7545769B3C09}" destId="{3C3B41D6-4224-42E9-8743-6E0538090B19}" srcOrd="2" destOrd="0" presId="urn:microsoft.com/office/officeart/2005/8/layout/vList4#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C4050-B2A9-EA46-97DF-34F6521994E0}">
      <dsp:nvSpPr>
        <dsp:cNvPr id="0" name=""/>
        <dsp:cNvSpPr/>
      </dsp:nvSpPr>
      <dsp:spPr>
        <a:xfrm>
          <a:off x="2250015" y="0"/>
          <a:ext cx="4163291" cy="4163291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ACE68E-1116-4242-A883-F514D1F8168E}">
      <dsp:nvSpPr>
        <dsp:cNvPr id="0" name=""/>
        <dsp:cNvSpPr/>
      </dsp:nvSpPr>
      <dsp:spPr>
        <a:xfrm>
          <a:off x="2520629" y="270613"/>
          <a:ext cx="1665316" cy="16653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RESEARCH</a:t>
          </a:r>
          <a:endParaRPr lang="it-IT" sz="2000" kern="1200" dirty="0"/>
        </a:p>
      </dsp:txBody>
      <dsp:txXfrm>
        <a:off x="2601923" y="351907"/>
        <a:ext cx="1502728" cy="1502728"/>
      </dsp:txXfrm>
    </dsp:sp>
    <dsp:sp modelId="{E3AE5FF4-F4EA-DC4D-B510-05AC1033730C}">
      <dsp:nvSpPr>
        <dsp:cNvPr id="0" name=""/>
        <dsp:cNvSpPr/>
      </dsp:nvSpPr>
      <dsp:spPr>
        <a:xfrm>
          <a:off x="4477376" y="270613"/>
          <a:ext cx="1665316" cy="16653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INNOVATION</a:t>
          </a:r>
          <a:endParaRPr lang="it-IT" sz="2000" kern="1200" dirty="0"/>
        </a:p>
      </dsp:txBody>
      <dsp:txXfrm>
        <a:off x="4558670" y="351907"/>
        <a:ext cx="1502728" cy="1502728"/>
      </dsp:txXfrm>
    </dsp:sp>
    <dsp:sp modelId="{DEAB4A88-BA7A-BE4B-8A95-BC32359A8EAD}">
      <dsp:nvSpPr>
        <dsp:cNvPr id="0" name=""/>
        <dsp:cNvSpPr/>
      </dsp:nvSpPr>
      <dsp:spPr>
        <a:xfrm>
          <a:off x="2520629" y="2227360"/>
          <a:ext cx="1665316" cy="16653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EDUCATION</a:t>
          </a:r>
          <a:endParaRPr lang="it-IT" sz="2000" kern="1200" dirty="0"/>
        </a:p>
      </dsp:txBody>
      <dsp:txXfrm>
        <a:off x="2601923" y="2308654"/>
        <a:ext cx="1502728" cy="1502728"/>
      </dsp:txXfrm>
    </dsp:sp>
    <dsp:sp modelId="{1EF15662-D483-1640-8AA1-3F64A1965D6B}">
      <dsp:nvSpPr>
        <dsp:cNvPr id="0" name=""/>
        <dsp:cNvSpPr/>
      </dsp:nvSpPr>
      <dsp:spPr>
        <a:xfrm>
          <a:off x="4477376" y="2227360"/>
          <a:ext cx="1665316" cy="16653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UNITING PEOPLE</a:t>
          </a:r>
          <a:endParaRPr lang="it-IT" sz="2000" kern="1200" dirty="0"/>
        </a:p>
      </dsp:txBody>
      <dsp:txXfrm>
        <a:off x="4558670" y="2308654"/>
        <a:ext cx="1502728" cy="15027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DDA1AB-B81D-DE4F-AF49-2F5E69BFFFA0}">
      <dsp:nvSpPr>
        <dsp:cNvPr id="0" name=""/>
        <dsp:cNvSpPr/>
      </dsp:nvSpPr>
      <dsp:spPr>
        <a:xfrm>
          <a:off x="2380961" y="2304067"/>
          <a:ext cx="1761259" cy="17612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655" tIns="33655" rIns="33655" bIns="33655" numCol="1" spcCol="1270" anchor="ctr" anchorCtr="0">
          <a:noAutofit/>
          <a:sp3d extrusionH="28000" prstMaterial="matte"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/>
            <a:t>Grid</a:t>
          </a:r>
          <a:endParaRPr lang="en-US" sz="5300" kern="1200" dirty="0"/>
        </a:p>
      </dsp:txBody>
      <dsp:txXfrm>
        <a:off x="2638891" y="2561997"/>
        <a:ext cx="1245399" cy="1245399"/>
      </dsp:txXfrm>
    </dsp:sp>
    <dsp:sp modelId="{778DDCE3-AE76-6543-BE67-59D69BB4B2AD}">
      <dsp:nvSpPr>
        <dsp:cNvPr id="0" name=""/>
        <dsp:cNvSpPr/>
      </dsp:nvSpPr>
      <dsp:spPr>
        <a:xfrm rot="11700000">
          <a:off x="811470" y="2483422"/>
          <a:ext cx="1539191" cy="501958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A78783-200D-A94D-AC74-B07CD45A157D}">
      <dsp:nvSpPr>
        <dsp:cNvPr id="0" name=""/>
        <dsp:cNvSpPr/>
      </dsp:nvSpPr>
      <dsp:spPr>
        <a:xfrm>
          <a:off x="1095" y="1865937"/>
          <a:ext cx="1673196" cy="133855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Sharing</a:t>
          </a:r>
          <a:endParaRPr lang="en-US" sz="3400" kern="1200" dirty="0"/>
        </a:p>
      </dsp:txBody>
      <dsp:txXfrm>
        <a:off x="40300" y="1905142"/>
        <a:ext cx="1594786" cy="1260147"/>
      </dsp:txXfrm>
    </dsp:sp>
    <dsp:sp modelId="{2BCF682A-CC2A-F44E-BDB7-D5D3B3810FCE}">
      <dsp:nvSpPr>
        <dsp:cNvPr id="0" name=""/>
        <dsp:cNvSpPr/>
      </dsp:nvSpPr>
      <dsp:spPr>
        <a:xfrm rot="14700000">
          <a:off x="1756721" y="1356916"/>
          <a:ext cx="1539191" cy="501958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CC975-671E-9843-AF10-376760571D80}">
      <dsp:nvSpPr>
        <dsp:cNvPr id="0" name=""/>
        <dsp:cNvSpPr/>
      </dsp:nvSpPr>
      <dsp:spPr>
        <a:xfrm>
          <a:off x="1364473" y="241126"/>
          <a:ext cx="1673196" cy="1338557"/>
        </a:xfrm>
        <a:prstGeom prst="roundRect">
          <a:avLst>
            <a:gd name="adj" fmla="val 1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Storage</a:t>
          </a:r>
          <a:endParaRPr lang="en-US" sz="3400" kern="1200" dirty="0"/>
        </a:p>
      </dsp:txBody>
      <dsp:txXfrm>
        <a:off x="1403678" y="280331"/>
        <a:ext cx="1594786" cy="1260147"/>
      </dsp:txXfrm>
    </dsp:sp>
    <dsp:sp modelId="{7335B752-9957-E741-A720-5D64250F7392}">
      <dsp:nvSpPr>
        <dsp:cNvPr id="0" name=""/>
        <dsp:cNvSpPr/>
      </dsp:nvSpPr>
      <dsp:spPr>
        <a:xfrm rot="17700000">
          <a:off x="3333182" y="1682738"/>
          <a:ext cx="1539191" cy="501958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1A8C9-A342-7943-A17A-6D5942871602}">
      <dsp:nvSpPr>
        <dsp:cNvPr id="0" name=""/>
        <dsp:cNvSpPr/>
      </dsp:nvSpPr>
      <dsp:spPr>
        <a:xfrm>
          <a:off x="3485512" y="241126"/>
          <a:ext cx="1673196" cy="1338557"/>
        </a:xfrm>
        <a:prstGeom prst="roundRect">
          <a:avLst>
            <a:gd name="adj" fmla="val 1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Connect</a:t>
          </a:r>
          <a:endParaRPr lang="en-US" sz="3400" kern="1200" dirty="0"/>
        </a:p>
      </dsp:txBody>
      <dsp:txXfrm>
        <a:off x="3524717" y="280331"/>
        <a:ext cx="1594786" cy="1260147"/>
      </dsp:txXfrm>
    </dsp:sp>
    <dsp:sp modelId="{32B85A8D-3B7A-0A44-99D7-1A2E6CD94262}">
      <dsp:nvSpPr>
        <dsp:cNvPr id="0" name=""/>
        <dsp:cNvSpPr/>
      </dsp:nvSpPr>
      <dsp:spPr>
        <a:xfrm rot="20700000">
          <a:off x="4172521" y="2483422"/>
          <a:ext cx="1539191" cy="501958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63A15-2583-C64D-9B4C-AC917EBEC87D}">
      <dsp:nvSpPr>
        <dsp:cNvPr id="0" name=""/>
        <dsp:cNvSpPr/>
      </dsp:nvSpPr>
      <dsp:spPr>
        <a:xfrm>
          <a:off x="4848890" y="1865937"/>
          <a:ext cx="1673196" cy="1338557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Access</a:t>
          </a:r>
          <a:endParaRPr lang="en-US" sz="3400" kern="1200" dirty="0"/>
        </a:p>
      </dsp:txBody>
      <dsp:txXfrm>
        <a:off x="4888095" y="1905142"/>
        <a:ext cx="1594786" cy="12601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203433-4DB2-4B32-9A9C-9D4D6558F7A2}">
      <dsp:nvSpPr>
        <dsp:cNvPr id="0" name=""/>
        <dsp:cNvSpPr/>
      </dsp:nvSpPr>
      <dsp:spPr>
        <a:xfrm>
          <a:off x="0" y="0"/>
          <a:ext cx="4648200" cy="1065758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err="1" smtClean="0">
              <a:solidFill>
                <a:srgbClr val="333333"/>
              </a:solidFill>
            </a:rPr>
            <a:t>Oncology</a:t>
          </a:r>
          <a:endParaRPr lang="en-US" sz="2000" kern="1200" dirty="0">
            <a:solidFill>
              <a:srgbClr val="333333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>
              <a:solidFill>
                <a:srgbClr val="333333"/>
              </a:solidFill>
            </a:rPr>
            <a:t>Breast</a:t>
          </a:r>
          <a:r>
            <a:rPr lang="fr-FR" sz="2000" kern="1200" dirty="0" smtClean="0">
              <a:solidFill>
                <a:srgbClr val="333333"/>
              </a:solidFill>
            </a:rPr>
            <a:t> Cancer (micro-calcifications and masses)</a:t>
          </a:r>
          <a:endParaRPr lang="en-US" sz="2000" kern="1200" dirty="0">
            <a:solidFill>
              <a:srgbClr val="333333"/>
            </a:solidFill>
          </a:endParaRPr>
        </a:p>
      </dsp:txBody>
      <dsp:txXfrm>
        <a:off x="1036215" y="0"/>
        <a:ext cx="3611984" cy="1065758"/>
      </dsp:txXfrm>
    </dsp:sp>
    <dsp:sp modelId="{68F8BC84-ED82-418E-B336-7A82D2247C51}">
      <dsp:nvSpPr>
        <dsp:cNvPr id="0" name=""/>
        <dsp:cNvSpPr/>
      </dsp:nvSpPr>
      <dsp:spPr>
        <a:xfrm>
          <a:off x="106575" y="106575"/>
          <a:ext cx="929640" cy="8526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3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954CC-95C8-4043-AD36-E5B488F6ED25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3FF17-AD62-F144-8288-101175B28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9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05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81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81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2194-3D17-B443-AEBE-6199B603484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604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2194-3D17-B443-AEBE-6199B603484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4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93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81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81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39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81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2194-3D17-B443-AEBE-6199B60348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42194-3D17-B443-AEBE-6199B603484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56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3FF17-AD62-F144-8288-101175B281D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81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30D7-49AC-4A47-A1CB-1CB1D6F8E65B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73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A0F24-5485-4281-A581-53285B0AB603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20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82E6-6DC1-4537-9D42-26F270FCFB0D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DAD2-1920-4F03-8D79-E057CE1AB1E7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0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F9DE-C1CC-4901-8159-A7AAC2C652B8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7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B363-27C9-49A5-B8B4-124F49DEA0C2}" type="datetime1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3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C9518-E1BA-4B1A-B521-95F327765A59}" type="datetime1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5DFA0-5FE4-4F1E-9612-202A754F3B65}" type="datetime1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86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8B490-C17D-484E-A450-BB33525E092C}" type="datetime1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09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35037-EA17-45A7-8FA4-FB8B7F89B98C}" type="datetime1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26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A5162-27EA-4310-844A-C75C316B4628}" type="datetime1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97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3A09A-206E-4E43-856F-B2EF46AF0F97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C5ECC-774F-1440-B2C8-4D852A41E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8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mslo.hit-logo-klingelton.com/3-015/de_de/1/54925/drapeaux-suisse.html" TargetMode="External"/><Relationship Id="rId5" Type="http://schemas.openxmlformats.org/officeDocument/2006/relationships/image" Target="../media/image42.jpeg"/><Relationship Id="rId4" Type="http://schemas.openxmlformats.org/officeDocument/2006/relationships/hyperlink" Target="http://www.myl-france.com/index-4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68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69.png"/><Relationship Id="rId9" Type="http://schemas.microsoft.com/office/2007/relationships/diagramDrawing" Target="../diagrams/drawing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76.png"/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diagramColors" Target="../diagrams/colors3.xml"/><Relationship Id="rId5" Type="http://schemas.openxmlformats.org/officeDocument/2006/relationships/image" Target="../media/image72.jpeg"/><Relationship Id="rId15" Type="http://schemas.openxmlformats.org/officeDocument/2006/relationships/hyperlink" Target="http://www.maat-g.com" TargetMode="External"/><Relationship Id="rId10" Type="http://schemas.openxmlformats.org/officeDocument/2006/relationships/diagramQuickStyle" Target="../diagrams/quickStyle3.xml"/><Relationship Id="rId4" Type="http://schemas.openxmlformats.org/officeDocument/2006/relationships/image" Target="../media/image71.png"/><Relationship Id="rId9" Type="http://schemas.openxmlformats.org/officeDocument/2006/relationships/diagramLayout" Target="../diagrams/layout3.xml"/><Relationship Id="rId14" Type="http://schemas.openxmlformats.org/officeDocument/2006/relationships/image" Target="../media/image7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3" Type="http://schemas.openxmlformats.org/officeDocument/2006/relationships/hyperlink" Target="https://cds.cern.ch/record/1611725" TargetMode="External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image" Target="../media/image80.png"/><Relationship Id="rId16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5" Type="http://schemas.openxmlformats.org/officeDocument/2006/relationships/image" Target="../media/image9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Relationship Id="rId14" Type="http://schemas.openxmlformats.org/officeDocument/2006/relationships/image" Target="../media/image9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1.jpeg"/><Relationship Id="rId5" Type="http://schemas.openxmlformats.org/officeDocument/2006/relationships/image" Target="../media/image102.emf"/><Relationship Id="rId4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5" Type="http://schemas.openxmlformats.org/officeDocument/2006/relationships/image" Target="../media/image105.png"/><Relationship Id="rId4" Type="http://schemas.openxmlformats.org/officeDocument/2006/relationships/notesSlide" Target="../notesSlides/notesSlide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2.png"/><Relationship Id="rId7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3.wmf"/><Relationship Id="rId4" Type="http://schemas.openxmlformats.org/officeDocument/2006/relationships/oleObject" Target="../embeddings/Microsoft_Word_97_-_2003_Document1.doc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virtual-hadron-therapy-centre" TargetMode="External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nao.it/en/chi-siamo/la-storia-del-centro/" TargetMode="External"/><Relationship Id="rId3" Type="http://schemas.openxmlformats.org/officeDocument/2006/relationships/hyperlink" Target="https://twiki.cern.ch/twiki/bin/view/AXIALPET/WebHome" TargetMode="External"/><Relationship Id="rId7" Type="http://schemas.openxmlformats.org/officeDocument/2006/relationships/hyperlink" Target="http://public.web.cern.ch/public/en/people/Amaldi-en.html" TargetMode="External"/><Relationship Id="rId2" Type="http://schemas.openxmlformats.org/officeDocument/2006/relationships/hyperlink" Target="http://medipix.web.cern.ch/medipix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dsweb.cern.ch/record/1462262" TargetMode="External"/><Relationship Id="rId5" Type="http://schemas.openxmlformats.org/officeDocument/2006/relationships/hyperlink" Target="http://www.raytest.de/index2.html?/pet/clearPET/clearPET.html" TargetMode="External"/><Relationship Id="rId10" Type="http://schemas.openxmlformats.org/officeDocument/2006/relationships/hyperlink" Target="http://enlight.web.cern.ch/" TargetMode="External"/><Relationship Id="rId4" Type="http://schemas.openxmlformats.org/officeDocument/2006/relationships/hyperlink" Target="http://crystalclear.web.cern.ch/crystalclear/" TargetMode="External"/><Relationship Id="rId9" Type="http://schemas.openxmlformats.org/officeDocument/2006/relationships/hyperlink" Target="http://cdsweb.cern.ch/record/122106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77"/>
          <a:stretch/>
        </p:blipFill>
        <p:spPr>
          <a:xfrm>
            <a:off x="4472249" y="0"/>
            <a:ext cx="4671751" cy="40321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1" y="4032173"/>
            <a:ext cx="9144001" cy="2825827"/>
          </a:xfrm>
          <a:prstGeom prst="rect">
            <a:avLst/>
          </a:prstGeom>
          <a:gradFill flip="none" rotWithShape="1">
            <a:gsLst>
              <a:gs pos="53000">
                <a:schemeClr val="tx2">
                  <a:lumMod val="50000"/>
                  <a:alpha val="68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-2" y="4249918"/>
            <a:ext cx="914400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Optima"/>
                <a:cs typeface="Optima"/>
              </a:rPr>
              <a:t>Medical applications of particle physics</a:t>
            </a:r>
            <a:endParaRPr lang="it-IT" sz="3600" b="1" dirty="0">
              <a:solidFill>
                <a:schemeClr val="bg1"/>
              </a:solidFill>
              <a:latin typeface="Optima"/>
              <a:cs typeface="Optima"/>
            </a:endParaRPr>
          </a:p>
          <a:p>
            <a:pPr algn="ctr"/>
            <a:endParaRPr lang="it-IT" dirty="0">
              <a:solidFill>
                <a:srgbClr val="FFFFFF"/>
              </a:solidFill>
              <a:latin typeface="Helvetica Light"/>
              <a:cs typeface="Optima"/>
            </a:endParaRPr>
          </a:p>
          <a:p>
            <a:pPr algn="ctr"/>
            <a:r>
              <a:rPr lang="en-GB" sz="2000" dirty="0" smtClean="0">
                <a:solidFill>
                  <a:srgbClr val="FFFFFF"/>
                </a:solidFill>
                <a:latin typeface="Helvetica Light"/>
                <a:cs typeface="Optima"/>
              </a:rPr>
              <a:t>Giovanni Porcellana</a:t>
            </a:r>
          </a:p>
          <a:p>
            <a:endParaRPr lang="en-GB" dirty="0" smtClean="0">
              <a:solidFill>
                <a:srgbClr val="FFFFFF"/>
              </a:solidFill>
              <a:latin typeface="Helvetica Light"/>
              <a:cs typeface="Optima"/>
            </a:endParaRPr>
          </a:p>
          <a:p>
            <a:pPr algn="ctr"/>
            <a:r>
              <a:rPr lang="en-GB" sz="1400" dirty="0" smtClean="0">
                <a:solidFill>
                  <a:srgbClr val="FFFFFF"/>
                </a:solidFill>
                <a:latin typeface="Helvetica Light"/>
                <a:cs typeface="Optima"/>
              </a:rPr>
              <a:t>TERA </a:t>
            </a:r>
            <a:r>
              <a:rPr lang="en-GB" sz="1400" dirty="0" smtClean="0">
                <a:solidFill>
                  <a:srgbClr val="FFFFFF"/>
                </a:solidFill>
                <a:latin typeface="Helvetica Light"/>
                <a:cs typeface="Optima"/>
              </a:rPr>
              <a:t>Foundation</a:t>
            </a:r>
          </a:p>
          <a:p>
            <a:endParaRPr lang="en-GB" dirty="0" smtClean="0">
              <a:solidFill>
                <a:srgbClr val="FFFFFF"/>
              </a:solidFill>
              <a:latin typeface="Helvetica Light"/>
              <a:cs typeface="Optima"/>
            </a:endParaRPr>
          </a:p>
          <a:p>
            <a:pPr algn="ctr"/>
            <a:endParaRPr lang="en-GB" sz="1200" dirty="0" smtClean="0">
              <a:solidFill>
                <a:srgbClr val="FFFFFF"/>
              </a:solidFill>
              <a:latin typeface="Helvetica Light"/>
              <a:cs typeface="Optima"/>
            </a:endParaRPr>
          </a:p>
          <a:p>
            <a:pPr algn="ctr"/>
            <a:r>
              <a:rPr lang="en-GB" sz="1200" dirty="0" smtClean="0">
                <a:solidFill>
                  <a:srgbClr val="FFFFFF"/>
                </a:solidFill>
                <a:latin typeface="Helvetica Light"/>
                <a:cs typeface="Optima"/>
              </a:rPr>
              <a:t>Credits: Manuela Cirilli (CERN), Martina </a:t>
            </a:r>
            <a:r>
              <a:rPr lang="en-GB" sz="1200" dirty="0" err="1" smtClean="0">
                <a:solidFill>
                  <a:srgbClr val="FFFFFF"/>
                </a:solidFill>
                <a:latin typeface="Helvetica Light"/>
                <a:cs typeface="Optima"/>
              </a:rPr>
              <a:t>Bucciantonio</a:t>
            </a:r>
            <a:r>
              <a:rPr lang="en-GB" sz="1200" dirty="0" smtClean="0">
                <a:solidFill>
                  <a:srgbClr val="FFFFFF"/>
                </a:solidFill>
                <a:latin typeface="Helvetica Light"/>
                <a:cs typeface="Optima"/>
              </a:rPr>
              <a:t> (</a:t>
            </a:r>
            <a:r>
              <a:rPr lang="en-GB" sz="1200" dirty="0" smtClean="0">
                <a:solidFill>
                  <a:srgbClr val="FFFFFF"/>
                </a:solidFill>
                <a:latin typeface="Helvetica Light"/>
                <a:cs typeface="Optima"/>
              </a:rPr>
              <a:t>TERA </a:t>
            </a:r>
            <a:r>
              <a:rPr lang="en-GB" sz="1200" dirty="0" smtClean="0">
                <a:solidFill>
                  <a:srgbClr val="FFFFFF"/>
                </a:solidFill>
                <a:latin typeface="Helvetica Light"/>
                <a:cs typeface="Optima"/>
              </a:rPr>
              <a:t>Foundation)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866"/>
          <a:stretch/>
        </p:blipFill>
        <p:spPr>
          <a:xfrm>
            <a:off x="0" y="0"/>
            <a:ext cx="4472249" cy="4032173"/>
          </a:xfrm>
          <a:prstGeom prst="rect">
            <a:avLst/>
          </a:prstGeom>
        </p:spPr>
      </p:pic>
      <p:pic>
        <p:nvPicPr>
          <p:cNvPr id="6" name="Picture 5" descr="CERNwhite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6618" y="6042647"/>
            <a:ext cx="713890" cy="6974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8" y="6096849"/>
            <a:ext cx="891621" cy="64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33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7"/>
          <a:stretch/>
        </p:blipFill>
        <p:spPr>
          <a:xfrm>
            <a:off x="0" y="1057493"/>
            <a:ext cx="9144000" cy="58078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828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More and more details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470632"/>
            <a:ext cx="22561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Images courtesy of </a:t>
            </a:r>
            <a:r>
              <a:rPr lang="en-GB" sz="1200" dirty="0" err="1" smtClean="0"/>
              <a:t>Dr.</a:t>
            </a:r>
            <a:r>
              <a:rPr lang="en-GB" sz="1200" dirty="0" smtClean="0"/>
              <a:t> F. </a:t>
            </a:r>
            <a:r>
              <a:rPr lang="en-GB" sz="1200" dirty="0" err="1" smtClean="0"/>
              <a:t>Fellner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39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36393"/>
            <a:ext cx="8024091" cy="91122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latin typeface="Perpetua Titling MT"/>
              <a:ea typeface="ＭＳ Ｐゴシック" charset="0"/>
              <a:cs typeface="Perpetua Titling M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627" y="692005"/>
            <a:ext cx="2563090" cy="178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2297617F5FC6EB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9785" y="3314060"/>
            <a:ext cx="2438400" cy="241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gech_0001_0004_0_img024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982" y="3293423"/>
            <a:ext cx="30480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173" y="1036057"/>
            <a:ext cx="3615871" cy="172449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4282735" y="83701"/>
            <a:ext cx="2746101" cy="53934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35135" y="83701"/>
            <a:ext cx="2746101" cy="539345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Antimatter – science fiction?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742" y="5849035"/>
            <a:ext cx="8867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/>
              <a:t>PET = Positron Emission Tomography</a:t>
            </a:r>
            <a:endParaRPr lang="en-GB" sz="2400" dirty="0"/>
          </a:p>
        </p:txBody>
      </p:sp>
      <p:pic>
        <p:nvPicPr>
          <p:cNvPr id="14" name="Picture 14" descr="pet-enl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42" y="3314059"/>
            <a:ext cx="3124200" cy="241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07486" y="2391217"/>
            <a:ext cx="4637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Positrons are used daily in oncology</a:t>
            </a:r>
          </a:p>
        </p:txBody>
      </p:sp>
    </p:spTree>
    <p:extLst>
      <p:ext uri="{BB962C8B-B14F-4D97-AF65-F5344CB8AC3E}">
        <p14:creationId xmlns:p14="http://schemas.microsoft.com/office/powerpoint/2010/main" val="178345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029365" y="1245706"/>
            <a:ext cx="4740068" cy="525305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Drug, labelled with positron</a:t>
            </a:r>
            <a:br>
              <a:rPr lang="en-GB" sz="1800" dirty="0" smtClean="0"/>
            </a:br>
            <a:r>
              <a:rPr lang="en-GB" sz="1800" dirty="0" smtClean="0"/>
              <a:t>(</a:t>
            </a:r>
            <a:r>
              <a:rPr lang="en-GB" sz="1800" dirty="0" smtClean="0">
                <a:sym typeface="Symbol"/>
              </a:rPr>
              <a:t></a:t>
            </a:r>
            <a:r>
              <a:rPr lang="en-GB" sz="1800" dirty="0" smtClean="0"/>
              <a:t>+) emitting radionuclide, is injected into the patient </a:t>
            </a:r>
          </a:p>
          <a:p>
            <a:pPr marL="0" indent="0">
              <a:buNone/>
            </a:pPr>
            <a:endParaRPr lang="en-GB" sz="1800" dirty="0" smtClean="0"/>
          </a:p>
          <a:p>
            <a:r>
              <a:rPr lang="en-GB" sz="1800" dirty="0" smtClean="0"/>
              <a:t>Drug localizes in patient according to metabolic properties of that drug</a:t>
            </a:r>
          </a:p>
          <a:p>
            <a:pPr marL="0" indent="0">
              <a:buNone/>
            </a:pPr>
            <a:endParaRPr lang="en-GB" sz="1800" dirty="0" smtClean="0"/>
          </a:p>
          <a:p>
            <a:r>
              <a:rPr lang="en-GB" sz="1800" dirty="0" smtClean="0"/>
              <a:t>Trace (</a:t>
            </a:r>
            <a:r>
              <a:rPr lang="en-GB" sz="1800" dirty="0" err="1" smtClean="0"/>
              <a:t>pico</a:t>
            </a:r>
            <a:r>
              <a:rPr lang="en-GB" sz="1800" dirty="0" smtClean="0"/>
              <a:t>-molar) quantities of drug are sufficient</a:t>
            </a:r>
          </a:p>
          <a:p>
            <a:pPr marL="0" indent="0">
              <a:buNone/>
            </a:pPr>
            <a:endParaRPr lang="en-GB" sz="1800" dirty="0" smtClean="0"/>
          </a:p>
          <a:p>
            <a:r>
              <a:rPr lang="en-GB" sz="1800" dirty="0" smtClean="0"/>
              <a:t>Radiation dose fairly small</a:t>
            </a:r>
            <a:br>
              <a:rPr lang="en-GB" sz="1800" dirty="0" smtClean="0"/>
            </a:br>
            <a:r>
              <a:rPr lang="en-GB" sz="1800" dirty="0" smtClean="0"/>
              <a:t>(&lt;1 rem = 0.01 </a:t>
            </a:r>
            <a:r>
              <a:rPr lang="en-GB" sz="1800" dirty="0" err="1" smtClean="0"/>
              <a:t>Sv</a:t>
            </a:r>
            <a:r>
              <a:rPr lang="en-GB" sz="1800" dirty="0" smtClean="0"/>
              <a:t>)</a:t>
            </a:r>
          </a:p>
          <a:p>
            <a:pPr marL="0" indent="0">
              <a:buFont typeface="Arial"/>
              <a:buNone/>
            </a:pPr>
            <a:endParaRPr lang="en-GB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738" y="1193800"/>
            <a:ext cx="1817687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463" y="1219200"/>
            <a:ext cx="7556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313" y="1257300"/>
            <a:ext cx="1265237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PET: How it works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93596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13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87193" y="1545359"/>
            <a:ext cx="8320810" cy="4248150"/>
            <a:chOff x="206375" y="1568450"/>
            <a:chExt cx="8320810" cy="4248150"/>
          </a:xfrm>
        </p:grpSpPr>
        <p:sp useBgFill="1">
          <p:nvSpPr>
            <p:cNvPr id="6" name="Oval 67"/>
            <p:cNvSpPr>
              <a:spLocks noChangeArrowheads="1"/>
            </p:cNvSpPr>
            <p:nvPr/>
          </p:nvSpPr>
          <p:spPr bwMode="auto">
            <a:xfrm>
              <a:off x="3532403" y="3162300"/>
              <a:ext cx="1492835" cy="1628775"/>
            </a:xfrm>
            <a:prstGeom prst="ellipse">
              <a:avLst/>
            </a:prstGeom>
            <a:ln w="12700">
              <a:solidFill>
                <a:srgbClr val="FCAB4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1429931" y="1568450"/>
              <a:ext cx="2501956" cy="1549400"/>
              <a:chOff x="1014" y="988"/>
              <a:chExt cx="1772" cy="976"/>
            </a:xfrm>
          </p:grpSpPr>
          <p:grpSp>
            <p:nvGrpSpPr>
              <p:cNvPr id="51" name="Group 4"/>
              <p:cNvGrpSpPr>
                <a:grpSpLocks/>
              </p:cNvGrpSpPr>
              <p:nvPr/>
            </p:nvGrpSpPr>
            <p:grpSpPr bwMode="auto">
              <a:xfrm>
                <a:off x="2482" y="1191"/>
                <a:ext cx="256" cy="245"/>
                <a:chOff x="2128" y="1317"/>
                <a:chExt cx="256" cy="245"/>
              </a:xfrm>
            </p:grpSpPr>
            <p:sp>
              <p:nvSpPr>
                <p:cNvPr id="72" name="Oval 5"/>
                <p:cNvSpPr>
                  <a:spLocks noChangeArrowheads="1"/>
                </p:cNvSpPr>
                <p:nvPr/>
              </p:nvSpPr>
              <p:spPr bwMode="auto">
                <a:xfrm>
                  <a:off x="2128" y="1317"/>
                  <a:ext cx="256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8CF4EA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3" name="Rectangle 6"/>
                <p:cNvSpPr>
                  <a:spLocks noChangeArrowheads="1"/>
                </p:cNvSpPr>
                <p:nvPr/>
              </p:nvSpPr>
              <p:spPr bwMode="auto">
                <a:xfrm>
                  <a:off x="2139" y="1352"/>
                  <a:ext cx="184" cy="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66675" tIns="26988" rIns="66675" bIns="26988">
                  <a:spAutoFit/>
                </a:bodyPr>
                <a:lstStyle/>
                <a:p>
                  <a:pPr defTabSz="960438">
                    <a:lnSpc>
                      <a:spcPct val="85000"/>
                    </a:lnSpc>
                  </a:pPr>
                  <a:r>
                    <a:rPr lang="en-GB" sz="1600" b="1" dirty="0" smtClean="0">
                      <a:solidFill>
                        <a:schemeClr val="bg1"/>
                      </a:solidFill>
                      <a:latin typeface="Arial" charset="0"/>
                    </a:rPr>
                    <a:t>n</a:t>
                  </a:r>
                  <a:endParaRPr lang="en-GB" sz="1600" b="1" dirty="0">
                    <a:solidFill>
                      <a:schemeClr val="bg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2" name="Group 51"/>
              <p:cNvGrpSpPr>
                <a:grpSpLocks/>
              </p:cNvGrpSpPr>
              <p:nvPr/>
            </p:nvGrpSpPr>
            <p:grpSpPr bwMode="auto">
              <a:xfrm>
                <a:off x="2116" y="1719"/>
                <a:ext cx="256" cy="245"/>
                <a:chOff x="2128" y="1317"/>
                <a:chExt cx="256" cy="245"/>
              </a:xfrm>
            </p:grpSpPr>
            <p:sp>
              <p:nvSpPr>
                <p:cNvPr id="70" name="Oval 8"/>
                <p:cNvSpPr>
                  <a:spLocks noChangeArrowheads="1"/>
                </p:cNvSpPr>
                <p:nvPr/>
              </p:nvSpPr>
              <p:spPr bwMode="auto">
                <a:xfrm>
                  <a:off x="2128" y="1317"/>
                  <a:ext cx="256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8CF4EA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1" name="Rectangle 9"/>
                <p:cNvSpPr>
                  <a:spLocks noChangeArrowheads="1"/>
                </p:cNvSpPr>
                <p:nvPr/>
              </p:nvSpPr>
              <p:spPr bwMode="auto">
                <a:xfrm>
                  <a:off x="2139" y="1352"/>
                  <a:ext cx="184" cy="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66675" tIns="26988" rIns="66675" bIns="26988">
                  <a:spAutoFit/>
                </a:bodyPr>
                <a:lstStyle/>
                <a:p>
                  <a:pPr defTabSz="960438">
                    <a:lnSpc>
                      <a:spcPct val="85000"/>
                    </a:lnSpc>
                  </a:pPr>
                  <a:r>
                    <a:rPr lang="en-GB" sz="1600" b="1" dirty="0" smtClean="0">
                      <a:solidFill>
                        <a:schemeClr val="bg1"/>
                      </a:solidFill>
                      <a:latin typeface="Arial" charset="0"/>
                    </a:rPr>
                    <a:t>n</a:t>
                  </a:r>
                  <a:endParaRPr lang="en-GB" sz="1600" b="1" dirty="0">
                    <a:solidFill>
                      <a:schemeClr val="bg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3" name="Group 10"/>
              <p:cNvGrpSpPr>
                <a:grpSpLocks/>
              </p:cNvGrpSpPr>
              <p:nvPr/>
            </p:nvGrpSpPr>
            <p:grpSpPr bwMode="auto">
              <a:xfrm>
                <a:off x="2090" y="1522"/>
                <a:ext cx="256" cy="245"/>
                <a:chOff x="2090" y="1018"/>
                <a:chExt cx="256" cy="245"/>
              </a:xfrm>
            </p:grpSpPr>
            <p:sp>
              <p:nvSpPr>
                <p:cNvPr id="68" name="Oval 11"/>
                <p:cNvSpPr>
                  <a:spLocks noChangeArrowheads="1"/>
                </p:cNvSpPr>
                <p:nvPr/>
              </p:nvSpPr>
              <p:spPr bwMode="auto">
                <a:xfrm>
                  <a:off x="2090" y="1018"/>
                  <a:ext cx="256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DC0E5"/>
                    </a:gs>
                    <a:gs pos="100000">
                      <a:srgbClr val="4B3944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" name="Rectangle 12"/>
                <p:cNvSpPr>
                  <a:spLocks noChangeArrowheads="1"/>
                </p:cNvSpPr>
                <p:nvPr/>
              </p:nvSpPr>
              <p:spPr bwMode="auto">
                <a:xfrm>
                  <a:off x="2099" y="1068"/>
                  <a:ext cx="184" cy="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66675" tIns="26988" rIns="66675" bIns="26988">
                  <a:spAutoFit/>
                </a:bodyPr>
                <a:lstStyle/>
                <a:p>
                  <a:pPr defTabSz="960438">
                    <a:lnSpc>
                      <a:spcPct val="85000"/>
                    </a:lnSpc>
                  </a:pPr>
                  <a:r>
                    <a:rPr lang="en-GB" sz="1600" b="1" dirty="0" smtClean="0">
                      <a:solidFill>
                        <a:schemeClr val="bg1"/>
                      </a:solidFill>
                      <a:latin typeface="Arial" charset="0"/>
                    </a:rPr>
                    <a:t>p</a:t>
                  </a:r>
                  <a:endParaRPr lang="en-GB" sz="1600" b="1" dirty="0">
                    <a:solidFill>
                      <a:schemeClr val="bg1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54" name="Rectangle 13"/>
              <p:cNvSpPr>
                <a:spLocks noChangeArrowheads="1"/>
              </p:cNvSpPr>
              <p:nvPr/>
            </p:nvSpPr>
            <p:spPr bwMode="auto">
              <a:xfrm>
                <a:off x="1014" y="988"/>
                <a:ext cx="1479" cy="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6675" tIns="26988" rIns="66675" bIns="26988">
                <a:spAutoFit/>
              </a:bodyPr>
              <a:lstStyle/>
              <a:p>
                <a:pPr defTabSz="960438">
                  <a:lnSpc>
                    <a:spcPct val="90000"/>
                  </a:lnSpc>
                </a:pPr>
                <a:r>
                  <a:rPr lang="en-GB" sz="2000" dirty="0" smtClean="0">
                    <a:solidFill>
                      <a:srgbClr val="000000"/>
                    </a:solidFill>
                    <a:latin typeface="Arial" charset="0"/>
                  </a:rPr>
                  <a:t>Neutron-deficient</a:t>
                </a:r>
              </a:p>
              <a:p>
                <a:pPr defTabSz="960438">
                  <a:lnSpc>
                    <a:spcPct val="90000"/>
                  </a:lnSpc>
                </a:pPr>
                <a:r>
                  <a:rPr lang="en-GB" sz="2000" dirty="0" smtClean="0">
                    <a:solidFill>
                      <a:srgbClr val="000000"/>
                    </a:solidFill>
                    <a:latin typeface="Arial" charset="0"/>
                  </a:rPr>
                  <a:t>radioisotope</a:t>
                </a:r>
                <a:endParaRPr lang="en-GB" sz="200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5" name="Oval 14"/>
              <p:cNvSpPr>
                <a:spLocks noChangeArrowheads="1"/>
              </p:cNvSpPr>
              <p:nvPr/>
            </p:nvSpPr>
            <p:spPr bwMode="auto">
              <a:xfrm>
                <a:off x="2344" y="1329"/>
                <a:ext cx="256" cy="245"/>
              </a:xfrm>
              <a:prstGeom prst="ellipse">
                <a:avLst/>
              </a:prstGeom>
              <a:gradFill rotWithShape="0">
                <a:gsLst>
                  <a:gs pos="0">
                    <a:srgbClr val="FDC0E5"/>
                  </a:gs>
                  <a:gs pos="100000">
                    <a:srgbClr val="4B3944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Oval 15"/>
              <p:cNvSpPr>
                <a:spLocks noChangeArrowheads="1"/>
              </p:cNvSpPr>
              <p:nvPr/>
            </p:nvSpPr>
            <p:spPr bwMode="auto">
              <a:xfrm>
                <a:off x="2248" y="1490"/>
                <a:ext cx="256" cy="245"/>
              </a:xfrm>
              <a:prstGeom prst="ellipse">
                <a:avLst/>
              </a:prstGeom>
              <a:gradFill rotWithShape="0">
                <a:gsLst>
                  <a:gs pos="0">
                    <a:srgbClr val="FDC0E5"/>
                  </a:gs>
                  <a:gs pos="100000">
                    <a:srgbClr val="4B3944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Oval 16"/>
              <p:cNvSpPr>
                <a:spLocks noChangeArrowheads="1"/>
              </p:cNvSpPr>
              <p:nvPr/>
            </p:nvSpPr>
            <p:spPr bwMode="auto">
              <a:xfrm>
                <a:off x="2525" y="1351"/>
                <a:ext cx="256" cy="245"/>
              </a:xfrm>
              <a:prstGeom prst="ellipse">
                <a:avLst/>
              </a:prstGeom>
              <a:gradFill rotWithShape="0">
                <a:gsLst>
                  <a:gs pos="0">
                    <a:srgbClr val="FDC0E5"/>
                  </a:gs>
                  <a:gs pos="100000">
                    <a:srgbClr val="4B3944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Oval 17"/>
              <p:cNvSpPr>
                <a:spLocks noChangeArrowheads="1"/>
              </p:cNvSpPr>
              <p:nvPr/>
            </p:nvSpPr>
            <p:spPr bwMode="auto">
              <a:xfrm>
                <a:off x="2472" y="1501"/>
                <a:ext cx="256" cy="245"/>
              </a:xfrm>
              <a:prstGeom prst="ellipse">
                <a:avLst/>
              </a:prstGeom>
              <a:gradFill rotWithShape="0">
                <a:gsLst>
                  <a:gs pos="0">
                    <a:srgbClr val="8CF4EA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Rectangle 18"/>
              <p:cNvSpPr>
                <a:spLocks noChangeArrowheads="1"/>
              </p:cNvSpPr>
              <p:nvPr/>
            </p:nvSpPr>
            <p:spPr bwMode="auto">
              <a:xfrm>
                <a:off x="2247" y="1520"/>
                <a:ext cx="18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6675" tIns="26988" rIns="66675" bIns="26988">
                <a:spAutoFit/>
              </a:bodyPr>
              <a:lstStyle/>
              <a:p>
                <a:pPr defTabSz="960438">
                  <a:lnSpc>
                    <a:spcPct val="85000"/>
                  </a:lnSpc>
                </a:pPr>
                <a:r>
                  <a:rPr lang="en-GB" sz="1600" b="1" dirty="0" smtClean="0">
                    <a:solidFill>
                      <a:schemeClr val="bg1"/>
                    </a:solidFill>
                    <a:latin typeface="Arial" charset="0"/>
                  </a:rPr>
                  <a:t>p</a:t>
                </a:r>
                <a:endParaRPr lang="en-GB" sz="1600" b="1" dirty="0">
                  <a:solidFill>
                    <a:schemeClr val="bg1"/>
                  </a:solidFill>
                  <a:latin typeface="Arial" charset="0"/>
                </a:endParaRPr>
              </a:p>
            </p:txBody>
          </p:sp>
          <p:sp>
            <p:nvSpPr>
              <p:cNvPr id="60" name="Rectangle 19"/>
              <p:cNvSpPr>
                <a:spLocks noChangeArrowheads="1"/>
              </p:cNvSpPr>
              <p:nvPr/>
            </p:nvSpPr>
            <p:spPr bwMode="auto">
              <a:xfrm>
                <a:off x="2602" y="1365"/>
                <a:ext cx="18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6675" tIns="26988" rIns="66675" bIns="26988">
                <a:spAutoFit/>
              </a:bodyPr>
              <a:lstStyle/>
              <a:p>
                <a:pPr defTabSz="960438">
                  <a:lnSpc>
                    <a:spcPct val="85000"/>
                  </a:lnSpc>
                </a:pPr>
                <a:r>
                  <a:rPr lang="en-GB" sz="1600" b="1" dirty="0" smtClean="0">
                    <a:solidFill>
                      <a:schemeClr val="bg1"/>
                    </a:solidFill>
                    <a:latin typeface="Arial" charset="0"/>
                  </a:rPr>
                  <a:t>p</a:t>
                </a:r>
                <a:endParaRPr lang="en-GB" sz="1600" b="1" dirty="0">
                  <a:solidFill>
                    <a:schemeClr val="bg1"/>
                  </a:solidFill>
                  <a:latin typeface="Arial" charset="0"/>
                </a:endParaRPr>
              </a:p>
            </p:txBody>
          </p:sp>
          <p:sp>
            <p:nvSpPr>
              <p:cNvPr id="61" name="Rectangle 20"/>
              <p:cNvSpPr>
                <a:spLocks noChangeArrowheads="1"/>
              </p:cNvSpPr>
              <p:nvPr/>
            </p:nvSpPr>
            <p:spPr bwMode="auto">
              <a:xfrm>
                <a:off x="2344" y="1323"/>
                <a:ext cx="18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6675" tIns="26988" rIns="66675" bIns="26988">
                <a:spAutoFit/>
              </a:bodyPr>
              <a:lstStyle/>
              <a:p>
                <a:pPr defTabSz="960438">
                  <a:lnSpc>
                    <a:spcPct val="85000"/>
                  </a:lnSpc>
                </a:pPr>
                <a:r>
                  <a:rPr lang="en-GB" sz="1600" b="1" dirty="0" smtClean="0">
                    <a:solidFill>
                      <a:schemeClr val="bg1"/>
                    </a:solidFill>
                    <a:latin typeface="Arial" charset="0"/>
                  </a:rPr>
                  <a:t>p</a:t>
                </a:r>
                <a:endParaRPr lang="en-GB" sz="1600" b="1" dirty="0">
                  <a:solidFill>
                    <a:schemeClr val="bg1"/>
                  </a:solidFill>
                  <a:latin typeface="Arial" charset="0"/>
                </a:endParaRPr>
              </a:p>
            </p:txBody>
          </p:sp>
          <p:sp>
            <p:nvSpPr>
              <p:cNvPr id="62" name="Rectangle 21"/>
              <p:cNvSpPr>
                <a:spLocks noChangeArrowheads="1"/>
              </p:cNvSpPr>
              <p:nvPr/>
            </p:nvSpPr>
            <p:spPr bwMode="auto">
              <a:xfrm>
                <a:off x="2521" y="1520"/>
                <a:ext cx="18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6675" tIns="26988" rIns="66675" bIns="26988">
                <a:spAutoFit/>
              </a:bodyPr>
              <a:lstStyle/>
              <a:p>
                <a:pPr defTabSz="960438">
                  <a:lnSpc>
                    <a:spcPct val="85000"/>
                  </a:lnSpc>
                </a:pPr>
                <a:r>
                  <a:rPr lang="en-GB" sz="1600" b="1" dirty="0" smtClean="0">
                    <a:solidFill>
                      <a:schemeClr val="bg1"/>
                    </a:solidFill>
                    <a:latin typeface="Arial" charset="0"/>
                  </a:rPr>
                  <a:t>n</a:t>
                </a:r>
                <a:endParaRPr lang="en-GB" sz="1600" b="1" dirty="0">
                  <a:solidFill>
                    <a:schemeClr val="bg1"/>
                  </a:solidFill>
                  <a:latin typeface="Arial" charset="0"/>
                </a:endParaRPr>
              </a:p>
            </p:txBody>
          </p:sp>
          <p:sp>
            <p:nvSpPr>
              <p:cNvPr id="63" name="Oval 22"/>
              <p:cNvSpPr>
                <a:spLocks noChangeArrowheads="1"/>
              </p:cNvSpPr>
              <p:nvPr/>
            </p:nvSpPr>
            <p:spPr bwMode="auto">
              <a:xfrm>
                <a:off x="2310" y="1626"/>
                <a:ext cx="256" cy="245"/>
              </a:xfrm>
              <a:prstGeom prst="ellipse">
                <a:avLst/>
              </a:prstGeom>
              <a:gradFill rotWithShape="0">
                <a:gsLst>
                  <a:gs pos="0">
                    <a:srgbClr val="FDC0E5"/>
                  </a:gs>
                  <a:gs pos="100000">
                    <a:srgbClr val="4B3944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Rectangle 23"/>
              <p:cNvSpPr>
                <a:spLocks noChangeArrowheads="1"/>
              </p:cNvSpPr>
              <p:nvPr/>
            </p:nvSpPr>
            <p:spPr bwMode="auto">
              <a:xfrm>
                <a:off x="2349" y="1664"/>
                <a:ext cx="18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6675" tIns="26988" rIns="66675" bIns="26988">
                <a:spAutoFit/>
              </a:bodyPr>
              <a:lstStyle/>
              <a:p>
                <a:pPr defTabSz="960438">
                  <a:lnSpc>
                    <a:spcPct val="85000"/>
                  </a:lnSpc>
                </a:pPr>
                <a:r>
                  <a:rPr lang="en-GB" sz="1600" b="1" dirty="0" smtClean="0">
                    <a:solidFill>
                      <a:schemeClr val="bg1"/>
                    </a:solidFill>
                    <a:latin typeface="Arial" charset="0"/>
                  </a:rPr>
                  <a:t>p</a:t>
                </a:r>
                <a:endParaRPr lang="en-GB" sz="1600" b="1" dirty="0">
                  <a:solidFill>
                    <a:schemeClr val="bg1"/>
                  </a:solidFill>
                  <a:latin typeface="Arial" charset="0"/>
                </a:endParaRPr>
              </a:p>
            </p:txBody>
          </p:sp>
          <p:grpSp>
            <p:nvGrpSpPr>
              <p:cNvPr id="65" name="Group 24"/>
              <p:cNvGrpSpPr>
                <a:grpSpLocks/>
              </p:cNvGrpSpPr>
              <p:nvPr/>
            </p:nvGrpSpPr>
            <p:grpSpPr bwMode="auto">
              <a:xfrm>
                <a:off x="2128" y="1317"/>
                <a:ext cx="256" cy="245"/>
                <a:chOff x="2128" y="1317"/>
                <a:chExt cx="256" cy="245"/>
              </a:xfrm>
            </p:grpSpPr>
            <p:sp>
              <p:nvSpPr>
                <p:cNvPr id="66" name="Oval 25"/>
                <p:cNvSpPr>
                  <a:spLocks noChangeArrowheads="1"/>
                </p:cNvSpPr>
                <p:nvPr/>
              </p:nvSpPr>
              <p:spPr bwMode="auto">
                <a:xfrm>
                  <a:off x="2128" y="1317"/>
                  <a:ext cx="256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8CF4EA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" name="Rectangle 26"/>
                <p:cNvSpPr>
                  <a:spLocks noChangeArrowheads="1"/>
                </p:cNvSpPr>
                <p:nvPr/>
              </p:nvSpPr>
              <p:spPr bwMode="auto">
                <a:xfrm>
                  <a:off x="2142" y="1352"/>
                  <a:ext cx="184" cy="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66675" tIns="26988" rIns="66675" bIns="26988">
                  <a:spAutoFit/>
                </a:bodyPr>
                <a:lstStyle/>
                <a:p>
                  <a:pPr defTabSz="960438">
                    <a:lnSpc>
                      <a:spcPct val="85000"/>
                    </a:lnSpc>
                  </a:pPr>
                  <a:r>
                    <a:rPr lang="en-GB" sz="1600" b="1" dirty="0" smtClean="0">
                      <a:solidFill>
                        <a:schemeClr val="bg1"/>
                      </a:solidFill>
                      <a:latin typeface="Arial" charset="0"/>
                    </a:rPr>
                    <a:t>n</a:t>
                  </a:r>
                  <a:endParaRPr lang="en-GB" sz="1600" b="1" dirty="0">
                    <a:solidFill>
                      <a:schemeClr val="bg1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8" name="Group 28"/>
            <p:cNvGrpSpPr>
              <a:grpSpLocks/>
            </p:cNvGrpSpPr>
            <p:nvPr/>
          </p:nvGrpSpPr>
          <p:grpSpPr bwMode="auto">
            <a:xfrm>
              <a:off x="4368682" y="4118768"/>
              <a:ext cx="409044" cy="392113"/>
              <a:chOff x="3006" y="2462"/>
              <a:chExt cx="290" cy="247"/>
            </a:xfrm>
          </p:grpSpPr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006" y="2462"/>
                <a:ext cx="256" cy="245"/>
              </a:xfrm>
              <a:prstGeom prst="ellipse">
                <a:avLst/>
              </a:prstGeom>
              <a:gradFill rotWithShape="0">
                <a:gsLst>
                  <a:gs pos="0">
                    <a:srgbClr val="00FF00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Rectangle 30"/>
              <p:cNvSpPr>
                <a:spLocks noChangeArrowheads="1"/>
              </p:cNvSpPr>
              <p:nvPr/>
            </p:nvSpPr>
            <p:spPr bwMode="auto">
              <a:xfrm>
                <a:off x="3039" y="2478"/>
                <a:ext cx="25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algn="l"/>
                <a:r>
                  <a:rPr lang="en-GB" sz="1800" b="1" dirty="0" smtClean="0">
                    <a:solidFill>
                      <a:schemeClr val="bg1"/>
                    </a:solidFill>
                    <a:latin typeface="Arial" charset="0"/>
                  </a:rPr>
                  <a:t>e</a:t>
                </a:r>
                <a:r>
                  <a:rPr lang="en-GB" sz="1800" b="1" baseline="30000" dirty="0" smtClean="0">
                    <a:solidFill>
                      <a:schemeClr val="bg1"/>
                    </a:solidFill>
                    <a:latin typeface="Arial" charset="0"/>
                  </a:rPr>
                  <a:t>-</a:t>
                </a:r>
                <a:endParaRPr lang="en-GB" sz="1800" b="1" baseline="30000" dirty="0">
                  <a:solidFill>
                    <a:schemeClr val="bg1"/>
                  </a:solidFill>
                  <a:latin typeface="Arial" charset="0"/>
                </a:endParaRPr>
              </a:p>
            </p:txBody>
          </p:sp>
        </p:grpSp>
        <p:grpSp>
          <p:nvGrpSpPr>
            <p:cNvPr id="9" name="Group 31"/>
            <p:cNvGrpSpPr>
              <a:grpSpLocks/>
            </p:cNvGrpSpPr>
            <p:nvPr/>
          </p:nvGrpSpPr>
          <p:grpSpPr bwMode="auto">
            <a:xfrm>
              <a:off x="3578228" y="1628775"/>
              <a:ext cx="2317726" cy="2279650"/>
              <a:chOff x="2536" y="1026"/>
              <a:chExt cx="1642" cy="1436"/>
            </a:xfrm>
          </p:grpSpPr>
          <p:grpSp>
            <p:nvGrpSpPr>
              <p:cNvPr id="32" name="Group 32"/>
              <p:cNvGrpSpPr>
                <a:grpSpLocks/>
              </p:cNvGrpSpPr>
              <p:nvPr/>
            </p:nvGrpSpPr>
            <p:grpSpPr bwMode="auto">
              <a:xfrm>
                <a:off x="2728" y="1026"/>
                <a:ext cx="1450" cy="1436"/>
                <a:chOff x="2728" y="1026"/>
                <a:chExt cx="1450" cy="1436"/>
              </a:xfrm>
            </p:grpSpPr>
            <p:sp>
              <p:nvSpPr>
                <p:cNvPr id="36" name="AutoShape 33"/>
                <p:cNvSpPr>
                  <a:spLocks noChangeArrowheads="1"/>
                </p:cNvSpPr>
                <p:nvPr/>
              </p:nvSpPr>
              <p:spPr bwMode="auto">
                <a:xfrm>
                  <a:off x="2961" y="1135"/>
                  <a:ext cx="107" cy="53"/>
                </a:xfrm>
                <a:prstGeom prst="rightArrow">
                  <a:avLst>
                    <a:gd name="adj1" fmla="val 50000"/>
                    <a:gd name="adj2" fmla="val 100953"/>
                  </a:avLst>
                </a:prstGeom>
                <a:solidFill>
                  <a:srgbClr val="C0FEF9"/>
                </a:solidFill>
                <a:ln w="12700">
                  <a:solidFill>
                    <a:srgbClr val="FCAB4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37" name="Group 34"/>
                <p:cNvGrpSpPr>
                  <a:grpSpLocks/>
                </p:cNvGrpSpPr>
                <p:nvPr/>
              </p:nvGrpSpPr>
              <p:grpSpPr bwMode="auto">
                <a:xfrm>
                  <a:off x="2728" y="1026"/>
                  <a:ext cx="1450" cy="1436"/>
                  <a:chOff x="2728" y="1026"/>
                  <a:chExt cx="1450" cy="1436"/>
                </a:xfrm>
              </p:grpSpPr>
              <p:sp>
                <p:nvSpPr>
                  <p:cNvPr id="38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2763" y="1026"/>
                    <a:ext cx="1415" cy="267"/>
                  </a:xfrm>
                  <a:prstGeom prst="rect">
                    <a:avLst/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66675" tIns="26988" rIns="66675" bIns="26988">
                    <a:spAutoFit/>
                  </a:bodyPr>
                  <a:lstStyle/>
                  <a:p>
                    <a:pPr algn="l" defTabSz="960438"/>
                    <a:r>
                      <a:rPr lang="en-GB" sz="2400" dirty="0" smtClean="0">
                        <a:solidFill>
                          <a:srgbClr val="000000"/>
                        </a:solidFill>
                        <a:latin typeface="Arial" charset="0"/>
                      </a:rPr>
                      <a:t>p   n + e</a:t>
                    </a:r>
                    <a:r>
                      <a:rPr lang="en-GB" sz="2400" baseline="30000" dirty="0" smtClean="0">
                        <a:solidFill>
                          <a:srgbClr val="000000"/>
                        </a:solidFill>
                        <a:latin typeface="Arial" charset="0"/>
                      </a:rPr>
                      <a:t>+</a:t>
                    </a:r>
                    <a:r>
                      <a:rPr lang="en-GB" sz="2400" dirty="0" smtClean="0">
                        <a:solidFill>
                          <a:srgbClr val="000000"/>
                        </a:solidFill>
                        <a:latin typeface="Arial" charset="0"/>
                      </a:rPr>
                      <a:t> + </a:t>
                    </a:r>
                    <a:r>
                      <a:rPr lang="en-GB" sz="2400" dirty="0" smtClean="0">
                        <a:solidFill>
                          <a:srgbClr val="000000"/>
                        </a:solidFill>
                        <a:latin typeface="Symbol" charset="0"/>
                      </a:rPr>
                      <a:t></a:t>
                    </a:r>
                    <a:r>
                      <a:rPr lang="en-GB" sz="2400" baseline="-25000" dirty="0" smtClean="0">
                        <a:solidFill>
                          <a:srgbClr val="000000"/>
                        </a:solidFill>
                        <a:latin typeface="Arial" charset="0"/>
                      </a:rPr>
                      <a:t>e</a:t>
                    </a:r>
                    <a:endParaRPr lang="en-GB" sz="2400" baseline="-25000" dirty="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39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2728" y="1509"/>
                    <a:ext cx="1444" cy="953"/>
                    <a:chOff x="2728" y="1509"/>
                    <a:chExt cx="1444" cy="953"/>
                  </a:xfrm>
                </p:grpSpPr>
                <p:sp>
                  <p:nvSpPr>
                    <p:cNvPr id="40" name="Rectangle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96" y="1620"/>
                      <a:ext cx="1076" cy="212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square" lIns="90488" tIns="44450" rIns="90488" bIns="44450">
                      <a:spAutoFit/>
                    </a:bodyPr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Positron range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grpSp>
                  <p:nvGrpSpPr>
                    <p:cNvPr id="41" name="Group 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00" y="1509"/>
                      <a:ext cx="661" cy="819"/>
                      <a:chOff x="2800" y="1509"/>
                      <a:chExt cx="661" cy="819"/>
                    </a:xfrm>
                  </p:grpSpPr>
                  <p:sp>
                    <p:nvSpPr>
                      <p:cNvPr id="44" name="Line 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1509"/>
                        <a:ext cx="261" cy="102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sp>
                    <p:nvSpPr>
                      <p:cNvPr id="45" name="Line 40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955" y="1627"/>
                        <a:ext cx="122" cy="154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sp>
                    <p:nvSpPr>
                      <p:cNvPr id="46" name="Line 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1" y="1797"/>
                        <a:ext cx="474" cy="155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sp>
                    <p:nvSpPr>
                      <p:cNvPr id="47" name="Line 4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976" y="2165"/>
                        <a:ext cx="37" cy="163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sp>
                    <p:nvSpPr>
                      <p:cNvPr id="48" name="Line 43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997" y="1968"/>
                        <a:ext cx="464" cy="187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42" name="Oval 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28" y="2217"/>
                      <a:ext cx="256" cy="245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E9B03"/>
                        </a:gs>
                        <a:gs pos="100000">
                          <a:srgbClr val="00000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43" name="Rectangl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29" y="2217"/>
                      <a:ext cx="284" cy="23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algn="l"/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Arial" charset="0"/>
                        </a:rPr>
                        <a:t>e</a:t>
                      </a:r>
                      <a:r>
                        <a:rPr lang="en-GB" sz="1800" b="1" baseline="30000" dirty="0" smtClean="0">
                          <a:solidFill>
                            <a:schemeClr val="bg1"/>
                          </a:solidFill>
                          <a:latin typeface="Arial" charset="0"/>
                        </a:rPr>
                        <a:t>+</a:t>
                      </a:r>
                      <a:endParaRPr lang="en-GB" sz="1800" b="1" baseline="30000" dirty="0">
                        <a:solidFill>
                          <a:schemeClr val="bg1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2536" y="1341"/>
                <a:ext cx="256" cy="245"/>
                <a:chOff x="2128" y="1317"/>
                <a:chExt cx="256" cy="245"/>
              </a:xfrm>
            </p:grpSpPr>
            <p:sp>
              <p:nvSpPr>
                <p:cNvPr id="34" name="Oval 47"/>
                <p:cNvSpPr>
                  <a:spLocks noChangeArrowheads="1"/>
                </p:cNvSpPr>
                <p:nvPr/>
              </p:nvSpPr>
              <p:spPr bwMode="auto">
                <a:xfrm>
                  <a:off x="2128" y="1317"/>
                  <a:ext cx="256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8CF4EA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Rectangle 48"/>
                <p:cNvSpPr>
                  <a:spLocks noChangeArrowheads="1"/>
                </p:cNvSpPr>
                <p:nvPr/>
              </p:nvSpPr>
              <p:spPr bwMode="auto">
                <a:xfrm>
                  <a:off x="2139" y="1352"/>
                  <a:ext cx="184" cy="170"/>
                </a:xfrm>
                <a:prstGeom prst="rect">
                  <a:avLst/>
                </a:pr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66675" tIns="26988" rIns="66675" bIns="26988">
                  <a:spAutoFit/>
                </a:bodyPr>
                <a:lstStyle/>
                <a:p>
                  <a:pPr defTabSz="960438">
                    <a:lnSpc>
                      <a:spcPct val="85000"/>
                    </a:lnSpc>
                  </a:pPr>
                  <a:r>
                    <a:rPr lang="en-GB" sz="1600" b="1" dirty="0" smtClean="0">
                      <a:solidFill>
                        <a:schemeClr val="bg1"/>
                      </a:solidFill>
                      <a:latin typeface="Arial" charset="0"/>
                    </a:rPr>
                    <a:t>n</a:t>
                  </a:r>
                  <a:endParaRPr lang="en-GB" sz="1600" b="1" dirty="0">
                    <a:solidFill>
                      <a:schemeClr val="bg1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10" name="Group 50"/>
            <p:cNvGrpSpPr>
              <a:grpSpLocks/>
            </p:cNvGrpSpPr>
            <p:nvPr/>
          </p:nvGrpSpPr>
          <p:grpSpPr bwMode="auto">
            <a:xfrm>
              <a:off x="206375" y="2092325"/>
              <a:ext cx="7306275" cy="3724275"/>
              <a:chOff x="146" y="1318"/>
              <a:chExt cx="5178" cy="2346"/>
            </a:xfrm>
          </p:grpSpPr>
          <p:grpSp>
            <p:nvGrpSpPr>
              <p:cNvPr id="22" name="Group 51"/>
              <p:cNvGrpSpPr>
                <a:grpSpLocks/>
              </p:cNvGrpSpPr>
              <p:nvPr/>
            </p:nvGrpSpPr>
            <p:grpSpPr bwMode="auto">
              <a:xfrm>
                <a:off x="146" y="3112"/>
                <a:ext cx="1096" cy="552"/>
                <a:chOff x="146" y="3112"/>
                <a:chExt cx="1096" cy="552"/>
              </a:xfrm>
            </p:grpSpPr>
            <p:sp>
              <p:nvSpPr>
                <p:cNvPr id="27" name="Rectangle 52"/>
                <p:cNvSpPr>
                  <a:spLocks noChangeArrowheads="1"/>
                </p:cNvSpPr>
                <p:nvPr/>
              </p:nvSpPr>
              <p:spPr bwMode="auto">
                <a:xfrm rot="-1560000">
                  <a:off x="983" y="3350"/>
                  <a:ext cx="259" cy="205"/>
                </a:xfrm>
                <a:prstGeom prst="rect">
                  <a:avLst/>
                </a:prstGeom>
                <a:gradFill rotWithShape="0">
                  <a:gsLst>
                    <a:gs pos="0">
                      <a:srgbClr val="8CF4EA"/>
                    </a:gs>
                    <a:gs pos="100000">
                      <a:srgbClr val="2A4946"/>
                    </a:gs>
                  </a:gsLst>
                  <a:path path="rect">
                    <a:fillToRect l="100000" b="100000"/>
                  </a:path>
                </a:gradFill>
                <a:ln w="12700">
                  <a:solidFill>
                    <a:srgbClr val="8CF4EA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Rectangle 53"/>
                <p:cNvSpPr>
                  <a:spLocks noChangeArrowheads="1"/>
                </p:cNvSpPr>
                <p:nvPr/>
              </p:nvSpPr>
              <p:spPr bwMode="auto">
                <a:xfrm>
                  <a:off x="146" y="3112"/>
                  <a:ext cx="751" cy="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66675" tIns="26988" rIns="66675" bIns="26988">
                  <a:spAutoFit/>
                </a:bodyPr>
                <a:lstStyle/>
                <a:p>
                  <a:pPr defTabSz="960438">
                    <a:lnSpc>
                      <a:spcPct val="150000"/>
                    </a:lnSpc>
                  </a:pPr>
                  <a:r>
                    <a:rPr lang="en-GB" sz="2000" dirty="0" smtClean="0">
                      <a:solidFill>
                        <a:srgbClr val="000000"/>
                      </a:solidFill>
                      <a:latin typeface="Arial" charset="0"/>
                    </a:rPr>
                    <a:t>detector</a:t>
                  </a:r>
                  <a:endParaRPr lang="en-GB" sz="2000" dirty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29" name="Group 54"/>
                <p:cNvGrpSpPr>
                  <a:grpSpLocks/>
                </p:cNvGrpSpPr>
                <p:nvPr/>
              </p:nvGrpSpPr>
              <p:grpSpPr bwMode="auto">
                <a:xfrm>
                  <a:off x="754" y="3478"/>
                  <a:ext cx="258" cy="186"/>
                  <a:chOff x="754" y="2974"/>
                  <a:chExt cx="258" cy="186"/>
                </a:xfrm>
              </p:grpSpPr>
              <p:sp>
                <p:nvSpPr>
                  <p:cNvPr id="30" name="Rectangle 55"/>
                  <p:cNvSpPr>
                    <a:spLocks noChangeArrowheads="1"/>
                  </p:cNvSpPr>
                  <p:nvPr/>
                </p:nvSpPr>
                <p:spPr bwMode="auto">
                  <a:xfrm rot="-1620000">
                    <a:off x="754" y="2974"/>
                    <a:ext cx="202" cy="82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>
                    <a:solidFill>
                      <a:schemeClr val="accent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1" name="Rectangle 56"/>
                  <p:cNvSpPr>
                    <a:spLocks noChangeArrowheads="1"/>
                  </p:cNvSpPr>
                  <p:nvPr/>
                </p:nvSpPr>
                <p:spPr bwMode="auto">
                  <a:xfrm rot="-1620000">
                    <a:off x="810" y="3078"/>
                    <a:ext cx="202" cy="82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>
                    <a:solidFill>
                      <a:schemeClr val="accent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grpSp>
            <p:nvGrpSpPr>
              <p:cNvPr id="23" name="Group 57"/>
              <p:cNvGrpSpPr>
                <a:grpSpLocks/>
              </p:cNvGrpSpPr>
              <p:nvPr/>
            </p:nvGrpSpPr>
            <p:grpSpPr bwMode="auto">
              <a:xfrm>
                <a:off x="4844" y="1318"/>
                <a:ext cx="480" cy="317"/>
                <a:chOff x="4844" y="1318"/>
                <a:chExt cx="480" cy="317"/>
              </a:xfrm>
            </p:grpSpPr>
            <p:sp>
              <p:nvSpPr>
                <p:cNvPr id="24" name="Rectangle 58"/>
                <p:cNvSpPr>
                  <a:spLocks noChangeArrowheads="1"/>
                </p:cNvSpPr>
                <p:nvPr/>
              </p:nvSpPr>
              <p:spPr bwMode="auto">
                <a:xfrm rot="-1560000">
                  <a:off x="4844" y="1430"/>
                  <a:ext cx="259" cy="205"/>
                </a:xfrm>
                <a:prstGeom prst="rect">
                  <a:avLst/>
                </a:prstGeom>
                <a:gradFill rotWithShape="0">
                  <a:gsLst>
                    <a:gs pos="0">
                      <a:srgbClr val="8CF4EA"/>
                    </a:gs>
                    <a:gs pos="100000">
                      <a:srgbClr val="2A4946"/>
                    </a:gs>
                  </a:gsLst>
                  <a:path path="rect">
                    <a:fillToRect t="100000" r="100000"/>
                  </a:path>
                </a:gradFill>
                <a:ln w="12700">
                  <a:solidFill>
                    <a:srgbClr val="8CF4EA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Rectangle 60"/>
                <p:cNvSpPr>
                  <a:spLocks noChangeArrowheads="1"/>
                </p:cNvSpPr>
                <p:nvPr/>
              </p:nvSpPr>
              <p:spPr bwMode="auto">
                <a:xfrm rot="-1620000">
                  <a:off x="5066" y="1318"/>
                  <a:ext cx="202" cy="82"/>
                </a:xfrm>
                <a:prstGeom prst="rect">
                  <a:avLst/>
                </a:prstGeom>
                <a:solidFill>
                  <a:schemeClr val="folHlink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Rectangle 61"/>
                <p:cNvSpPr>
                  <a:spLocks noChangeArrowheads="1"/>
                </p:cNvSpPr>
                <p:nvPr/>
              </p:nvSpPr>
              <p:spPr bwMode="auto">
                <a:xfrm rot="-1620000">
                  <a:off x="5122" y="1422"/>
                  <a:ext cx="202" cy="82"/>
                </a:xfrm>
                <a:prstGeom prst="rect">
                  <a:avLst/>
                </a:prstGeom>
                <a:solidFill>
                  <a:schemeClr val="folHlink"/>
                </a:solidFill>
                <a:ln w="12700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 flipH="1">
              <a:off x="4518690" y="2603500"/>
              <a:ext cx="2232198" cy="1204913"/>
            </a:xfrm>
            <a:prstGeom prst="line">
              <a:avLst/>
            </a:prstGeom>
            <a:noFill/>
            <a:ln w="25400">
              <a:solidFill>
                <a:srgbClr val="FDC0E5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6065143" y="3009900"/>
              <a:ext cx="2316857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GB" sz="2000" dirty="0" smtClean="0">
                  <a:solidFill>
                    <a:srgbClr val="000000"/>
                  </a:solidFill>
                  <a:latin typeface="Arial" charset="0"/>
                </a:rPr>
                <a:t>Photon (511 </a:t>
              </a:r>
              <a:r>
                <a:rPr lang="en-GB" sz="2000" dirty="0" err="1" smtClean="0">
                  <a:solidFill>
                    <a:srgbClr val="000000"/>
                  </a:solidFill>
                  <a:latin typeface="Arial" charset="0"/>
                </a:rPr>
                <a:t>keV</a:t>
              </a:r>
              <a:r>
                <a:rPr lang="en-GB" sz="2000" dirty="0" smtClean="0">
                  <a:solidFill>
                    <a:srgbClr val="000000"/>
                  </a:solidFill>
                  <a:latin typeface="Arial" charset="0"/>
                </a:rPr>
                <a:t> )</a:t>
              </a:r>
              <a:endParaRPr lang="en-GB" sz="20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70"/>
            <p:cNvSpPr>
              <a:spLocks noChangeArrowheads="1"/>
            </p:cNvSpPr>
            <p:nvPr/>
          </p:nvSpPr>
          <p:spPr bwMode="auto">
            <a:xfrm>
              <a:off x="4398755" y="4468813"/>
              <a:ext cx="855064" cy="3968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l"/>
              <a:r>
                <a:rPr lang="en-GB" sz="2000" dirty="0" smtClean="0">
                  <a:solidFill>
                    <a:srgbClr val="333333"/>
                  </a:solidFill>
                  <a:latin typeface="Arial" charset="0"/>
                </a:rPr>
                <a:t>~180</a:t>
              </a:r>
              <a:r>
                <a:rPr lang="en-GB" sz="2000" baseline="30000" dirty="0" smtClean="0">
                  <a:solidFill>
                    <a:srgbClr val="333333"/>
                  </a:solidFill>
                  <a:latin typeface="Arial" charset="0"/>
                </a:rPr>
                <a:t>o</a:t>
              </a:r>
              <a:endParaRPr lang="en-GB" sz="2000" baseline="30000" dirty="0">
                <a:solidFill>
                  <a:srgbClr val="333333"/>
                </a:solidFill>
                <a:latin typeface="Arial" charset="0"/>
              </a:endParaRPr>
            </a:p>
          </p:txBody>
        </p:sp>
        <p:sp>
          <p:nvSpPr>
            <p:cNvPr id="14" name="Line 71"/>
            <p:cNvSpPr>
              <a:spLocks noChangeShapeType="1"/>
            </p:cNvSpPr>
            <p:nvPr/>
          </p:nvSpPr>
          <p:spPr bwMode="auto">
            <a:xfrm flipV="1">
              <a:off x="1820863" y="4087813"/>
              <a:ext cx="2187046" cy="1255713"/>
            </a:xfrm>
            <a:prstGeom prst="line">
              <a:avLst/>
            </a:prstGeom>
            <a:noFill/>
            <a:ln w="25400">
              <a:solidFill>
                <a:srgbClr val="FDC0E5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74"/>
            <p:cNvSpPr>
              <a:spLocks noChangeArrowheads="1"/>
            </p:cNvSpPr>
            <p:nvPr/>
          </p:nvSpPr>
          <p:spPr bwMode="auto">
            <a:xfrm>
              <a:off x="3319342" y="3505200"/>
              <a:ext cx="320296" cy="80962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/>
            <a:lstStyle/>
            <a:p>
              <a:endParaRPr lang="en-GB" dirty="0">
                <a:solidFill>
                  <a:srgbClr val="333333"/>
                </a:solidFill>
              </a:endParaRPr>
            </a:p>
          </p:txBody>
        </p:sp>
        <p:sp>
          <p:nvSpPr>
            <p:cNvPr id="17" name="Freeform 76"/>
            <p:cNvSpPr>
              <a:spLocks/>
            </p:cNvSpPr>
            <p:nvPr/>
          </p:nvSpPr>
          <p:spPr bwMode="auto">
            <a:xfrm>
              <a:off x="4188516" y="3086100"/>
              <a:ext cx="486794" cy="166688"/>
            </a:xfrm>
            <a:custGeom>
              <a:avLst/>
              <a:gdLst>
                <a:gd name="T0" fmla="*/ 0 w 345"/>
                <a:gd name="T1" fmla="*/ 0 h 105"/>
                <a:gd name="T2" fmla="*/ 0 w 345"/>
                <a:gd name="T3" fmla="*/ 0 h 105"/>
                <a:gd name="T4" fmla="*/ 17 w 345"/>
                <a:gd name="T5" fmla="*/ 0 h 105"/>
                <a:gd name="T6" fmla="*/ 34 w 345"/>
                <a:gd name="T7" fmla="*/ 0 h 105"/>
                <a:gd name="T8" fmla="*/ 52 w 345"/>
                <a:gd name="T9" fmla="*/ 9 h 105"/>
                <a:gd name="T10" fmla="*/ 69 w 345"/>
                <a:gd name="T11" fmla="*/ 9 h 105"/>
                <a:gd name="T12" fmla="*/ 77 w 345"/>
                <a:gd name="T13" fmla="*/ 28 h 105"/>
                <a:gd name="T14" fmla="*/ 103 w 345"/>
                <a:gd name="T15" fmla="*/ 19 h 105"/>
                <a:gd name="T16" fmla="*/ 129 w 345"/>
                <a:gd name="T17" fmla="*/ 19 h 105"/>
                <a:gd name="T18" fmla="*/ 146 w 345"/>
                <a:gd name="T19" fmla="*/ 19 h 105"/>
                <a:gd name="T20" fmla="*/ 163 w 345"/>
                <a:gd name="T21" fmla="*/ 28 h 105"/>
                <a:gd name="T22" fmla="*/ 181 w 345"/>
                <a:gd name="T23" fmla="*/ 19 h 105"/>
                <a:gd name="T24" fmla="*/ 198 w 345"/>
                <a:gd name="T25" fmla="*/ 28 h 105"/>
                <a:gd name="T26" fmla="*/ 215 w 345"/>
                <a:gd name="T27" fmla="*/ 28 h 105"/>
                <a:gd name="T28" fmla="*/ 232 w 345"/>
                <a:gd name="T29" fmla="*/ 28 h 105"/>
                <a:gd name="T30" fmla="*/ 249 w 345"/>
                <a:gd name="T31" fmla="*/ 28 h 105"/>
                <a:gd name="T32" fmla="*/ 267 w 345"/>
                <a:gd name="T33" fmla="*/ 28 h 105"/>
                <a:gd name="T34" fmla="*/ 301 w 345"/>
                <a:gd name="T35" fmla="*/ 38 h 105"/>
                <a:gd name="T36" fmla="*/ 318 w 345"/>
                <a:gd name="T37" fmla="*/ 47 h 105"/>
                <a:gd name="T38" fmla="*/ 335 w 345"/>
                <a:gd name="T39" fmla="*/ 57 h 105"/>
                <a:gd name="T40" fmla="*/ 344 w 345"/>
                <a:gd name="T41" fmla="*/ 76 h 105"/>
                <a:gd name="T42" fmla="*/ 327 w 345"/>
                <a:gd name="T43" fmla="*/ 85 h 105"/>
                <a:gd name="T44" fmla="*/ 310 w 345"/>
                <a:gd name="T45" fmla="*/ 95 h 105"/>
                <a:gd name="T46" fmla="*/ 292 w 345"/>
                <a:gd name="T47" fmla="*/ 95 h 105"/>
                <a:gd name="T48" fmla="*/ 275 w 345"/>
                <a:gd name="T49" fmla="*/ 104 h 105"/>
                <a:gd name="T50" fmla="*/ 258 w 345"/>
                <a:gd name="T51" fmla="*/ 104 h 105"/>
                <a:gd name="T52" fmla="*/ 241 w 345"/>
                <a:gd name="T53" fmla="*/ 104 h 105"/>
                <a:gd name="T54" fmla="*/ 224 w 345"/>
                <a:gd name="T55" fmla="*/ 104 h 105"/>
                <a:gd name="T56" fmla="*/ 206 w 345"/>
                <a:gd name="T57" fmla="*/ 104 h 105"/>
                <a:gd name="T58" fmla="*/ 189 w 345"/>
                <a:gd name="T59" fmla="*/ 95 h 105"/>
                <a:gd name="T60" fmla="*/ 172 w 345"/>
                <a:gd name="T61" fmla="*/ 95 h 105"/>
                <a:gd name="T62" fmla="*/ 155 w 345"/>
                <a:gd name="T63" fmla="*/ 95 h 105"/>
                <a:gd name="T64" fmla="*/ 138 w 345"/>
                <a:gd name="T65" fmla="*/ 95 h 105"/>
                <a:gd name="T66" fmla="*/ 120 w 345"/>
                <a:gd name="T67" fmla="*/ 95 h 105"/>
                <a:gd name="T68" fmla="*/ 103 w 345"/>
                <a:gd name="T69" fmla="*/ 95 h 105"/>
                <a:gd name="T70" fmla="*/ 86 w 345"/>
                <a:gd name="T71" fmla="*/ 104 h 105"/>
                <a:gd name="T72" fmla="*/ 69 w 345"/>
                <a:gd name="T73" fmla="*/ 104 h 105"/>
                <a:gd name="T74" fmla="*/ 52 w 345"/>
                <a:gd name="T75" fmla="*/ 95 h 105"/>
                <a:gd name="T76" fmla="*/ 34 w 345"/>
                <a:gd name="T77" fmla="*/ 85 h 105"/>
                <a:gd name="T78" fmla="*/ 17 w 345"/>
                <a:gd name="T79" fmla="*/ 76 h 105"/>
                <a:gd name="T80" fmla="*/ 0 w 345"/>
                <a:gd name="T81" fmla="*/ 66 h 105"/>
                <a:gd name="T82" fmla="*/ 0 w 345"/>
                <a:gd name="T83" fmla="*/ 47 h 105"/>
                <a:gd name="T84" fmla="*/ 17 w 345"/>
                <a:gd name="T85" fmla="*/ 38 h 105"/>
                <a:gd name="T86" fmla="*/ 26 w 345"/>
                <a:gd name="T87" fmla="*/ 19 h 105"/>
                <a:gd name="T88" fmla="*/ 0 w 345"/>
                <a:gd name="T89" fmla="*/ 0 h 10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45"/>
                <a:gd name="T136" fmla="*/ 0 h 105"/>
                <a:gd name="T137" fmla="*/ 345 w 345"/>
                <a:gd name="T138" fmla="*/ 105 h 10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45" h="105">
                  <a:moveTo>
                    <a:pt x="0" y="0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2" y="9"/>
                  </a:lnTo>
                  <a:lnTo>
                    <a:pt x="69" y="9"/>
                  </a:lnTo>
                  <a:lnTo>
                    <a:pt x="77" y="28"/>
                  </a:lnTo>
                  <a:lnTo>
                    <a:pt x="103" y="19"/>
                  </a:lnTo>
                  <a:lnTo>
                    <a:pt x="129" y="19"/>
                  </a:lnTo>
                  <a:lnTo>
                    <a:pt x="146" y="19"/>
                  </a:lnTo>
                  <a:lnTo>
                    <a:pt x="163" y="28"/>
                  </a:lnTo>
                  <a:lnTo>
                    <a:pt x="181" y="19"/>
                  </a:lnTo>
                  <a:lnTo>
                    <a:pt x="198" y="28"/>
                  </a:lnTo>
                  <a:lnTo>
                    <a:pt x="215" y="28"/>
                  </a:lnTo>
                  <a:lnTo>
                    <a:pt x="232" y="28"/>
                  </a:lnTo>
                  <a:lnTo>
                    <a:pt x="249" y="28"/>
                  </a:lnTo>
                  <a:lnTo>
                    <a:pt x="267" y="28"/>
                  </a:lnTo>
                  <a:lnTo>
                    <a:pt x="301" y="38"/>
                  </a:lnTo>
                  <a:lnTo>
                    <a:pt x="318" y="47"/>
                  </a:lnTo>
                  <a:lnTo>
                    <a:pt x="335" y="57"/>
                  </a:lnTo>
                  <a:lnTo>
                    <a:pt x="344" y="76"/>
                  </a:lnTo>
                  <a:lnTo>
                    <a:pt x="327" y="85"/>
                  </a:lnTo>
                  <a:lnTo>
                    <a:pt x="310" y="95"/>
                  </a:lnTo>
                  <a:lnTo>
                    <a:pt x="292" y="95"/>
                  </a:lnTo>
                  <a:lnTo>
                    <a:pt x="275" y="104"/>
                  </a:lnTo>
                  <a:lnTo>
                    <a:pt x="258" y="104"/>
                  </a:lnTo>
                  <a:lnTo>
                    <a:pt x="241" y="104"/>
                  </a:lnTo>
                  <a:lnTo>
                    <a:pt x="224" y="104"/>
                  </a:lnTo>
                  <a:lnTo>
                    <a:pt x="206" y="104"/>
                  </a:lnTo>
                  <a:lnTo>
                    <a:pt x="189" y="95"/>
                  </a:lnTo>
                  <a:lnTo>
                    <a:pt x="172" y="95"/>
                  </a:lnTo>
                  <a:lnTo>
                    <a:pt x="155" y="95"/>
                  </a:lnTo>
                  <a:lnTo>
                    <a:pt x="138" y="95"/>
                  </a:lnTo>
                  <a:lnTo>
                    <a:pt x="120" y="95"/>
                  </a:lnTo>
                  <a:lnTo>
                    <a:pt x="103" y="95"/>
                  </a:lnTo>
                  <a:lnTo>
                    <a:pt x="86" y="104"/>
                  </a:lnTo>
                  <a:lnTo>
                    <a:pt x="69" y="104"/>
                  </a:lnTo>
                  <a:lnTo>
                    <a:pt x="52" y="95"/>
                  </a:lnTo>
                  <a:lnTo>
                    <a:pt x="34" y="85"/>
                  </a:lnTo>
                  <a:lnTo>
                    <a:pt x="17" y="76"/>
                  </a:lnTo>
                  <a:lnTo>
                    <a:pt x="0" y="66"/>
                  </a:lnTo>
                  <a:lnTo>
                    <a:pt x="0" y="47"/>
                  </a:lnTo>
                  <a:lnTo>
                    <a:pt x="17" y="38"/>
                  </a:lnTo>
                  <a:lnTo>
                    <a:pt x="26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77"/>
            <p:cNvSpPr>
              <a:spLocks/>
            </p:cNvSpPr>
            <p:nvPr/>
          </p:nvSpPr>
          <p:spPr bwMode="auto">
            <a:xfrm>
              <a:off x="4586418" y="3240088"/>
              <a:ext cx="362626" cy="338138"/>
            </a:xfrm>
            <a:custGeom>
              <a:avLst/>
              <a:gdLst>
                <a:gd name="T0" fmla="*/ 0 w 257"/>
                <a:gd name="T1" fmla="*/ 11 h 213"/>
                <a:gd name="T2" fmla="*/ 11 w 257"/>
                <a:gd name="T3" fmla="*/ 11 h 213"/>
                <a:gd name="T4" fmla="*/ 22 w 257"/>
                <a:gd name="T5" fmla="*/ 6 h 213"/>
                <a:gd name="T6" fmla="*/ 38 w 257"/>
                <a:gd name="T7" fmla="*/ 0 h 213"/>
                <a:gd name="T8" fmla="*/ 59 w 257"/>
                <a:gd name="T9" fmla="*/ 6 h 213"/>
                <a:gd name="T10" fmla="*/ 70 w 257"/>
                <a:gd name="T11" fmla="*/ 6 h 213"/>
                <a:gd name="T12" fmla="*/ 91 w 257"/>
                <a:gd name="T13" fmla="*/ 11 h 213"/>
                <a:gd name="T14" fmla="*/ 102 w 257"/>
                <a:gd name="T15" fmla="*/ 11 h 213"/>
                <a:gd name="T16" fmla="*/ 118 w 257"/>
                <a:gd name="T17" fmla="*/ 16 h 213"/>
                <a:gd name="T18" fmla="*/ 123 w 257"/>
                <a:gd name="T19" fmla="*/ 28 h 213"/>
                <a:gd name="T20" fmla="*/ 134 w 257"/>
                <a:gd name="T21" fmla="*/ 33 h 213"/>
                <a:gd name="T22" fmla="*/ 139 w 257"/>
                <a:gd name="T23" fmla="*/ 49 h 213"/>
                <a:gd name="T24" fmla="*/ 144 w 257"/>
                <a:gd name="T25" fmla="*/ 60 h 213"/>
                <a:gd name="T26" fmla="*/ 150 w 257"/>
                <a:gd name="T27" fmla="*/ 71 h 213"/>
                <a:gd name="T28" fmla="*/ 160 w 257"/>
                <a:gd name="T29" fmla="*/ 88 h 213"/>
                <a:gd name="T30" fmla="*/ 171 w 257"/>
                <a:gd name="T31" fmla="*/ 88 h 213"/>
                <a:gd name="T32" fmla="*/ 176 w 257"/>
                <a:gd name="T33" fmla="*/ 104 h 213"/>
                <a:gd name="T34" fmla="*/ 187 w 257"/>
                <a:gd name="T35" fmla="*/ 114 h 213"/>
                <a:gd name="T36" fmla="*/ 198 w 257"/>
                <a:gd name="T37" fmla="*/ 120 h 213"/>
                <a:gd name="T38" fmla="*/ 208 w 257"/>
                <a:gd name="T39" fmla="*/ 137 h 213"/>
                <a:gd name="T40" fmla="*/ 219 w 257"/>
                <a:gd name="T41" fmla="*/ 142 h 213"/>
                <a:gd name="T42" fmla="*/ 224 w 257"/>
                <a:gd name="T43" fmla="*/ 153 h 213"/>
                <a:gd name="T44" fmla="*/ 235 w 257"/>
                <a:gd name="T45" fmla="*/ 158 h 213"/>
                <a:gd name="T46" fmla="*/ 246 w 257"/>
                <a:gd name="T47" fmla="*/ 163 h 213"/>
                <a:gd name="T48" fmla="*/ 246 w 257"/>
                <a:gd name="T49" fmla="*/ 174 h 213"/>
                <a:gd name="T50" fmla="*/ 256 w 257"/>
                <a:gd name="T51" fmla="*/ 186 h 213"/>
                <a:gd name="T52" fmla="*/ 251 w 257"/>
                <a:gd name="T53" fmla="*/ 202 h 213"/>
                <a:gd name="T54" fmla="*/ 240 w 257"/>
                <a:gd name="T55" fmla="*/ 207 h 213"/>
                <a:gd name="T56" fmla="*/ 224 w 257"/>
                <a:gd name="T57" fmla="*/ 212 h 213"/>
                <a:gd name="T58" fmla="*/ 208 w 257"/>
                <a:gd name="T59" fmla="*/ 212 h 213"/>
                <a:gd name="T60" fmla="*/ 192 w 257"/>
                <a:gd name="T61" fmla="*/ 207 h 213"/>
                <a:gd name="T62" fmla="*/ 187 w 257"/>
                <a:gd name="T63" fmla="*/ 196 h 213"/>
                <a:gd name="T64" fmla="*/ 176 w 257"/>
                <a:gd name="T65" fmla="*/ 191 h 213"/>
                <a:gd name="T66" fmla="*/ 176 w 257"/>
                <a:gd name="T67" fmla="*/ 179 h 213"/>
                <a:gd name="T68" fmla="*/ 171 w 257"/>
                <a:gd name="T69" fmla="*/ 163 h 213"/>
                <a:gd name="T70" fmla="*/ 160 w 257"/>
                <a:gd name="T71" fmla="*/ 153 h 213"/>
                <a:gd name="T72" fmla="*/ 150 w 257"/>
                <a:gd name="T73" fmla="*/ 142 h 213"/>
                <a:gd name="T74" fmla="*/ 144 w 257"/>
                <a:gd name="T75" fmla="*/ 130 h 213"/>
                <a:gd name="T76" fmla="*/ 128 w 257"/>
                <a:gd name="T77" fmla="*/ 125 h 213"/>
                <a:gd name="T78" fmla="*/ 118 w 257"/>
                <a:gd name="T79" fmla="*/ 114 h 213"/>
                <a:gd name="T80" fmla="*/ 107 w 257"/>
                <a:gd name="T81" fmla="*/ 104 h 213"/>
                <a:gd name="T82" fmla="*/ 96 w 257"/>
                <a:gd name="T83" fmla="*/ 93 h 213"/>
                <a:gd name="T84" fmla="*/ 86 w 257"/>
                <a:gd name="T85" fmla="*/ 82 h 213"/>
                <a:gd name="T86" fmla="*/ 75 w 257"/>
                <a:gd name="T87" fmla="*/ 71 h 213"/>
                <a:gd name="T88" fmla="*/ 64 w 257"/>
                <a:gd name="T89" fmla="*/ 65 h 213"/>
                <a:gd name="T90" fmla="*/ 38 w 257"/>
                <a:gd name="T91" fmla="*/ 39 h 213"/>
                <a:gd name="T92" fmla="*/ 32 w 257"/>
                <a:gd name="T93" fmla="*/ 28 h 213"/>
                <a:gd name="T94" fmla="*/ 22 w 257"/>
                <a:gd name="T95" fmla="*/ 16 h 213"/>
                <a:gd name="T96" fmla="*/ 27 w 257"/>
                <a:gd name="T97" fmla="*/ 6 h 213"/>
                <a:gd name="T98" fmla="*/ 27 w 257"/>
                <a:gd name="T99" fmla="*/ 6 h 213"/>
                <a:gd name="T100" fmla="*/ 0 w 257"/>
                <a:gd name="T101" fmla="*/ 11 h 2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57"/>
                <a:gd name="T154" fmla="*/ 0 h 213"/>
                <a:gd name="T155" fmla="*/ 257 w 257"/>
                <a:gd name="T156" fmla="*/ 213 h 2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57" h="213">
                  <a:moveTo>
                    <a:pt x="0" y="11"/>
                  </a:moveTo>
                  <a:lnTo>
                    <a:pt x="11" y="11"/>
                  </a:lnTo>
                  <a:lnTo>
                    <a:pt x="22" y="6"/>
                  </a:lnTo>
                  <a:lnTo>
                    <a:pt x="38" y="0"/>
                  </a:lnTo>
                  <a:lnTo>
                    <a:pt x="59" y="6"/>
                  </a:lnTo>
                  <a:lnTo>
                    <a:pt x="70" y="6"/>
                  </a:lnTo>
                  <a:lnTo>
                    <a:pt x="91" y="11"/>
                  </a:lnTo>
                  <a:lnTo>
                    <a:pt x="102" y="11"/>
                  </a:lnTo>
                  <a:lnTo>
                    <a:pt x="118" y="16"/>
                  </a:lnTo>
                  <a:lnTo>
                    <a:pt x="123" y="28"/>
                  </a:lnTo>
                  <a:lnTo>
                    <a:pt x="134" y="33"/>
                  </a:lnTo>
                  <a:lnTo>
                    <a:pt x="139" y="49"/>
                  </a:lnTo>
                  <a:lnTo>
                    <a:pt x="144" y="60"/>
                  </a:lnTo>
                  <a:lnTo>
                    <a:pt x="150" y="71"/>
                  </a:lnTo>
                  <a:lnTo>
                    <a:pt x="160" y="88"/>
                  </a:lnTo>
                  <a:lnTo>
                    <a:pt x="171" y="88"/>
                  </a:lnTo>
                  <a:lnTo>
                    <a:pt x="176" y="104"/>
                  </a:lnTo>
                  <a:lnTo>
                    <a:pt x="187" y="114"/>
                  </a:lnTo>
                  <a:lnTo>
                    <a:pt x="198" y="120"/>
                  </a:lnTo>
                  <a:lnTo>
                    <a:pt x="208" y="137"/>
                  </a:lnTo>
                  <a:lnTo>
                    <a:pt x="219" y="142"/>
                  </a:lnTo>
                  <a:lnTo>
                    <a:pt x="224" y="153"/>
                  </a:lnTo>
                  <a:lnTo>
                    <a:pt x="235" y="158"/>
                  </a:lnTo>
                  <a:lnTo>
                    <a:pt x="246" y="163"/>
                  </a:lnTo>
                  <a:lnTo>
                    <a:pt x="246" y="174"/>
                  </a:lnTo>
                  <a:lnTo>
                    <a:pt x="256" y="186"/>
                  </a:lnTo>
                  <a:lnTo>
                    <a:pt x="251" y="202"/>
                  </a:lnTo>
                  <a:lnTo>
                    <a:pt x="240" y="207"/>
                  </a:lnTo>
                  <a:lnTo>
                    <a:pt x="224" y="212"/>
                  </a:lnTo>
                  <a:lnTo>
                    <a:pt x="208" y="212"/>
                  </a:lnTo>
                  <a:lnTo>
                    <a:pt x="192" y="207"/>
                  </a:lnTo>
                  <a:lnTo>
                    <a:pt x="187" y="196"/>
                  </a:lnTo>
                  <a:lnTo>
                    <a:pt x="176" y="191"/>
                  </a:lnTo>
                  <a:lnTo>
                    <a:pt x="176" y="179"/>
                  </a:lnTo>
                  <a:lnTo>
                    <a:pt x="171" y="163"/>
                  </a:lnTo>
                  <a:lnTo>
                    <a:pt x="160" y="153"/>
                  </a:lnTo>
                  <a:lnTo>
                    <a:pt x="150" y="142"/>
                  </a:lnTo>
                  <a:lnTo>
                    <a:pt x="144" y="130"/>
                  </a:lnTo>
                  <a:lnTo>
                    <a:pt x="128" y="125"/>
                  </a:lnTo>
                  <a:lnTo>
                    <a:pt x="118" y="114"/>
                  </a:lnTo>
                  <a:lnTo>
                    <a:pt x="107" y="104"/>
                  </a:lnTo>
                  <a:lnTo>
                    <a:pt x="96" y="93"/>
                  </a:lnTo>
                  <a:lnTo>
                    <a:pt x="86" y="82"/>
                  </a:lnTo>
                  <a:lnTo>
                    <a:pt x="75" y="71"/>
                  </a:lnTo>
                  <a:lnTo>
                    <a:pt x="64" y="65"/>
                  </a:lnTo>
                  <a:lnTo>
                    <a:pt x="38" y="39"/>
                  </a:lnTo>
                  <a:lnTo>
                    <a:pt x="32" y="28"/>
                  </a:lnTo>
                  <a:lnTo>
                    <a:pt x="22" y="16"/>
                  </a:lnTo>
                  <a:lnTo>
                    <a:pt x="27" y="6"/>
                  </a:lnTo>
                  <a:lnTo>
                    <a:pt x="0" y="11"/>
                  </a:lnTo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9" name="AutoShape 78"/>
            <p:cNvSpPr>
              <a:spLocks noChangeArrowheads="1"/>
            </p:cNvSpPr>
            <p:nvPr/>
          </p:nvSpPr>
          <p:spPr bwMode="auto">
            <a:xfrm>
              <a:off x="3928893" y="3581400"/>
              <a:ext cx="745007" cy="723900"/>
            </a:xfrm>
            <a:prstGeom prst="star5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  <p:sp>
          <p:nvSpPr>
            <p:cNvPr id="20" name="Rectangle 69"/>
            <p:cNvSpPr>
              <a:spLocks noChangeArrowheads="1"/>
            </p:cNvSpPr>
            <p:nvPr/>
          </p:nvSpPr>
          <p:spPr bwMode="auto">
            <a:xfrm>
              <a:off x="2230438" y="5105400"/>
              <a:ext cx="2316162" cy="359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GB" sz="2000" dirty="0" smtClean="0">
                  <a:solidFill>
                    <a:srgbClr val="000000"/>
                  </a:solidFill>
                  <a:latin typeface="Arial" charset="0"/>
                </a:rPr>
                <a:t>Photon (511 </a:t>
              </a:r>
              <a:r>
                <a:rPr lang="en-GB" sz="2000" dirty="0" err="1" smtClean="0">
                  <a:solidFill>
                    <a:srgbClr val="000000"/>
                  </a:solidFill>
                  <a:latin typeface="Arial" charset="0"/>
                </a:rPr>
                <a:t>keV</a:t>
              </a:r>
              <a:r>
                <a:rPr lang="en-GB" sz="2000" dirty="0" smtClean="0">
                  <a:solidFill>
                    <a:srgbClr val="000000"/>
                  </a:solidFill>
                  <a:latin typeface="Arial" charset="0"/>
                </a:rPr>
                <a:t>) </a:t>
              </a:r>
              <a:endParaRPr lang="en-GB" sz="20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Rectangle 53"/>
            <p:cNvSpPr>
              <a:spLocks noChangeArrowheads="1"/>
            </p:cNvSpPr>
            <p:nvPr/>
          </p:nvSpPr>
          <p:spPr bwMode="auto">
            <a:xfrm>
              <a:off x="7467600" y="2286000"/>
              <a:ext cx="1059585" cy="516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6675" tIns="26988" rIns="66675" bIns="26988">
              <a:spAutoFit/>
            </a:bodyPr>
            <a:lstStyle/>
            <a:p>
              <a:pPr defTabSz="960438">
                <a:lnSpc>
                  <a:spcPct val="150000"/>
                </a:lnSpc>
              </a:pPr>
              <a:r>
                <a:rPr lang="en-GB" sz="2000" dirty="0" smtClean="0">
                  <a:solidFill>
                    <a:srgbClr val="000000"/>
                  </a:solidFill>
                  <a:latin typeface="Arial" charset="0"/>
                </a:rPr>
                <a:t>detector</a:t>
              </a:r>
              <a:endParaRPr lang="en-GB" sz="2000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496289" y="4881106"/>
            <a:ext cx="3276600" cy="1495425"/>
            <a:chOff x="5496791" y="4680744"/>
            <a:chExt cx="3276600" cy="1495425"/>
          </a:xfrm>
        </p:grpSpPr>
        <p:sp>
          <p:nvSpPr>
            <p:cNvPr id="75" name="Oval 74"/>
            <p:cNvSpPr/>
            <p:nvPr/>
          </p:nvSpPr>
          <p:spPr>
            <a:xfrm>
              <a:off x="6334991" y="4756944"/>
              <a:ext cx="381000" cy="3048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6" name="Oval 75"/>
            <p:cNvSpPr/>
            <p:nvPr/>
          </p:nvSpPr>
          <p:spPr>
            <a:xfrm>
              <a:off x="6334991" y="5747544"/>
              <a:ext cx="381000" cy="3048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7" name="TextBox 85"/>
            <p:cNvSpPr txBox="1">
              <a:spLocks noChangeArrowheads="1"/>
            </p:cNvSpPr>
            <p:nvPr/>
          </p:nvSpPr>
          <p:spPr bwMode="auto">
            <a:xfrm>
              <a:off x="8087591" y="4756944"/>
              <a:ext cx="6858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dirty="0" smtClean="0">
                  <a:solidFill>
                    <a:srgbClr val="333333"/>
                  </a:solidFill>
                </a:rPr>
                <a:t>photon</a:t>
              </a:r>
              <a:endParaRPr lang="en-GB" dirty="0">
                <a:solidFill>
                  <a:srgbClr val="333333"/>
                </a:solidFill>
              </a:endParaRPr>
            </a:p>
          </p:txBody>
        </p:sp>
        <p:sp>
          <p:nvSpPr>
            <p:cNvPr id="78" name="TextBox 86"/>
            <p:cNvSpPr txBox="1">
              <a:spLocks noChangeArrowheads="1"/>
            </p:cNvSpPr>
            <p:nvPr/>
          </p:nvSpPr>
          <p:spPr bwMode="auto">
            <a:xfrm>
              <a:off x="8011391" y="5899944"/>
              <a:ext cx="6858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dirty="0" smtClean="0">
                  <a:solidFill>
                    <a:srgbClr val="333333"/>
                  </a:solidFill>
                </a:rPr>
                <a:t>photon</a:t>
              </a:r>
              <a:endParaRPr lang="en-GB" dirty="0">
                <a:solidFill>
                  <a:srgbClr val="333333"/>
                </a:solidFill>
              </a:endParaRPr>
            </a:p>
          </p:txBody>
        </p:sp>
        <p:sp>
          <p:nvSpPr>
            <p:cNvPr id="79" name="TextBox 87"/>
            <p:cNvSpPr txBox="1">
              <a:spLocks noChangeArrowheads="1"/>
            </p:cNvSpPr>
            <p:nvPr/>
          </p:nvSpPr>
          <p:spPr bwMode="auto">
            <a:xfrm>
              <a:off x="5496791" y="4756944"/>
              <a:ext cx="9906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dirty="0" smtClean="0">
                  <a:solidFill>
                    <a:srgbClr val="333333"/>
                  </a:solidFill>
                </a:rPr>
                <a:t>Positron</a:t>
              </a:r>
              <a:endParaRPr lang="en-GB" dirty="0">
                <a:solidFill>
                  <a:srgbClr val="333333"/>
                </a:solidFill>
              </a:endParaRPr>
            </a:p>
          </p:txBody>
        </p:sp>
        <p:sp>
          <p:nvSpPr>
            <p:cNvPr id="80" name="TextBox 88"/>
            <p:cNvSpPr txBox="1">
              <a:spLocks noChangeArrowheads="1"/>
            </p:cNvSpPr>
            <p:nvPr/>
          </p:nvSpPr>
          <p:spPr bwMode="auto">
            <a:xfrm>
              <a:off x="5496791" y="5747544"/>
              <a:ext cx="9906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dirty="0" smtClean="0">
                  <a:solidFill>
                    <a:srgbClr val="333333"/>
                  </a:solidFill>
                </a:rPr>
                <a:t>Electron</a:t>
              </a:r>
              <a:endParaRPr lang="en-GB" dirty="0">
                <a:solidFill>
                  <a:srgbClr val="333333"/>
                </a:solidFill>
              </a:endParaRPr>
            </a:p>
          </p:txBody>
        </p:sp>
        <p:sp>
          <p:nvSpPr>
            <p:cNvPr id="81" name="TextBox 89"/>
            <p:cNvSpPr txBox="1">
              <a:spLocks noChangeArrowheads="1"/>
            </p:cNvSpPr>
            <p:nvPr/>
          </p:nvSpPr>
          <p:spPr bwMode="auto">
            <a:xfrm>
              <a:off x="6334991" y="4680744"/>
              <a:ext cx="381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sz="1800" dirty="0" smtClean="0">
                  <a:solidFill>
                    <a:srgbClr val="333333"/>
                  </a:solidFill>
                </a:rPr>
                <a:t>+</a:t>
              </a:r>
              <a:endParaRPr lang="en-GB" sz="1800" dirty="0">
                <a:solidFill>
                  <a:srgbClr val="333333"/>
                </a:solidFill>
              </a:endParaRPr>
            </a:p>
          </p:txBody>
        </p:sp>
        <p:sp>
          <p:nvSpPr>
            <p:cNvPr id="82" name="TextBox 90"/>
            <p:cNvSpPr txBox="1">
              <a:spLocks noChangeArrowheads="1"/>
            </p:cNvSpPr>
            <p:nvPr/>
          </p:nvSpPr>
          <p:spPr bwMode="auto">
            <a:xfrm>
              <a:off x="6334991" y="5682457"/>
              <a:ext cx="3810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sz="1800" dirty="0" smtClean="0">
                  <a:solidFill>
                    <a:srgbClr val="333333"/>
                  </a:solidFill>
                </a:rPr>
                <a:t>-</a:t>
              </a:r>
              <a:endParaRPr lang="en-GB" sz="1800" dirty="0">
                <a:solidFill>
                  <a:srgbClr val="333333"/>
                </a:solidFill>
              </a:endParaRPr>
            </a:p>
          </p:txBody>
        </p:sp>
        <p:cxnSp>
          <p:nvCxnSpPr>
            <p:cNvPr id="83" name="Straight Arrow Connector 82"/>
            <p:cNvCxnSpPr/>
            <p:nvPr/>
          </p:nvCxnSpPr>
          <p:spPr>
            <a:xfrm>
              <a:off x="6487391" y="5137944"/>
              <a:ext cx="0" cy="228600"/>
            </a:xfrm>
            <a:prstGeom prst="straightConnector1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82" idx="0"/>
            </p:cNvCxnSpPr>
            <p:nvPr/>
          </p:nvCxnSpPr>
          <p:spPr>
            <a:xfrm flipH="1" flipV="1">
              <a:off x="6487391" y="5442744"/>
              <a:ext cx="38100" cy="2397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ight Arrow 84"/>
            <p:cNvSpPr/>
            <p:nvPr/>
          </p:nvSpPr>
          <p:spPr>
            <a:xfrm>
              <a:off x="6944591" y="5366544"/>
              <a:ext cx="762000" cy="152400"/>
            </a:xfrm>
            <a:prstGeom prst="rightArrow">
              <a:avLst/>
            </a:prstGeom>
            <a:solidFill>
              <a:srgbClr val="56514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86" name="Explosion 1 85"/>
            <p:cNvSpPr/>
            <p:nvPr/>
          </p:nvSpPr>
          <p:spPr>
            <a:xfrm>
              <a:off x="8011391" y="5214144"/>
              <a:ext cx="685800" cy="457200"/>
            </a:xfrm>
            <a:prstGeom prst="irregularSeal1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87" name="Freeform 86"/>
            <p:cNvSpPr/>
            <p:nvPr/>
          </p:nvSpPr>
          <p:spPr>
            <a:xfrm>
              <a:off x="8316191" y="5023644"/>
              <a:ext cx="101600" cy="203200"/>
            </a:xfrm>
            <a:custGeom>
              <a:avLst/>
              <a:gdLst>
                <a:gd name="connsiteX0" fmla="*/ 38100 w 101600"/>
                <a:gd name="connsiteY0" fmla="*/ 203200 h 203200"/>
                <a:gd name="connsiteX1" fmla="*/ 0 w 101600"/>
                <a:gd name="connsiteY1" fmla="*/ 152400 h 203200"/>
                <a:gd name="connsiteX2" fmla="*/ 0 w 101600"/>
                <a:gd name="connsiteY2" fmla="*/ 127000 h 203200"/>
                <a:gd name="connsiteX3" fmla="*/ 101600 w 101600"/>
                <a:gd name="connsiteY3" fmla="*/ 88900 h 203200"/>
                <a:gd name="connsiteX4" fmla="*/ 0 w 101600"/>
                <a:gd name="connsiteY4" fmla="*/ 38100 h 203200"/>
                <a:gd name="connsiteX5" fmla="*/ 101600 w 101600"/>
                <a:gd name="connsiteY5" fmla="*/ 0 h 203200"/>
                <a:gd name="connsiteX6" fmla="*/ 101600 w 101600"/>
                <a:gd name="connsiteY6" fmla="*/ 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600" h="203200">
                  <a:moveTo>
                    <a:pt x="38100" y="203200"/>
                  </a:moveTo>
                  <a:lnTo>
                    <a:pt x="0" y="152400"/>
                  </a:lnTo>
                  <a:lnTo>
                    <a:pt x="0" y="127000"/>
                  </a:lnTo>
                  <a:lnTo>
                    <a:pt x="101600" y="88900"/>
                  </a:lnTo>
                  <a:lnTo>
                    <a:pt x="0" y="38100"/>
                  </a:lnTo>
                  <a:lnTo>
                    <a:pt x="101600" y="0"/>
                  </a:lnTo>
                  <a:lnTo>
                    <a:pt x="1016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88" name="Freeform 87"/>
            <p:cNvSpPr/>
            <p:nvPr/>
          </p:nvSpPr>
          <p:spPr>
            <a:xfrm>
              <a:off x="8316191" y="5671344"/>
              <a:ext cx="101600" cy="203200"/>
            </a:xfrm>
            <a:custGeom>
              <a:avLst/>
              <a:gdLst>
                <a:gd name="connsiteX0" fmla="*/ 38100 w 101600"/>
                <a:gd name="connsiteY0" fmla="*/ 203200 h 203200"/>
                <a:gd name="connsiteX1" fmla="*/ 0 w 101600"/>
                <a:gd name="connsiteY1" fmla="*/ 152400 h 203200"/>
                <a:gd name="connsiteX2" fmla="*/ 0 w 101600"/>
                <a:gd name="connsiteY2" fmla="*/ 127000 h 203200"/>
                <a:gd name="connsiteX3" fmla="*/ 101600 w 101600"/>
                <a:gd name="connsiteY3" fmla="*/ 88900 h 203200"/>
                <a:gd name="connsiteX4" fmla="*/ 0 w 101600"/>
                <a:gd name="connsiteY4" fmla="*/ 38100 h 203200"/>
                <a:gd name="connsiteX5" fmla="*/ 101600 w 101600"/>
                <a:gd name="connsiteY5" fmla="*/ 0 h 203200"/>
                <a:gd name="connsiteX6" fmla="*/ 101600 w 101600"/>
                <a:gd name="connsiteY6" fmla="*/ 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600" h="203200">
                  <a:moveTo>
                    <a:pt x="38100" y="203200"/>
                  </a:moveTo>
                  <a:lnTo>
                    <a:pt x="0" y="152400"/>
                  </a:lnTo>
                  <a:lnTo>
                    <a:pt x="0" y="127000"/>
                  </a:lnTo>
                  <a:lnTo>
                    <a:pt x="101600" y="88900"/>
                  </a:lnTo>
                  <a:lnTo>
                    <a:pt x="0" y="38100"/>
                  </a:lnTo>
                  <a:lnTo>
                    <a:pt x="101600" y="0"/>
                  </a:lnTo>
                  <a:lnTo>
                    <a:pt x="1016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>
                <a:defRPr/>
              </a:pPr>
              <a:endParaRPr lang="en-GB" dirty="0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PET: Detection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4440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14</a:t>
            </a:fld>
            <a:endParaRPr lang="en-GB" dirty="0"/>
          </a:p>
        </p:txBody>
      </p:sp>
      <p:pic>
        <p:nvPicPr>
          <p:cNvPr id="6" name="Picture 5" descr="PET-sche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78" y="296160"/>
            <a:ext cx="5120031" cy="375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PET scan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pic>
        <p:nvPicPr>
          <p:cNvPr id="5" name="Picture 1032" descr="PET_Alzheim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1826" y="2650937"/>
            <a:ext cx="4780405" cy="358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984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799" y="651680"/>
            <a:ext cx="8488363" cy="75768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MEDICIS</a:t>
            </a:r>
          </a:p>
          <a:p>
            <a:pPr algn="l"/>
            <a:r>
              <a:rPr lang="en-US" sz="2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Innovative isotopes 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for 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detection (PET, SPECT,… ) and </a:t>
            </a:r>
          </a:p>
          <a:p>
            <a:pPr algn="l"/>
            <a:r>
              <a:rPr lang="en-US" sz="2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treatment (</a:t>
            </a:r>
            <a:r>
              <a:rPr lang="en-US" sz="24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Brachitherapy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3" name="Content Placeholder 3"/>
          <p:cNvSpPr txBox="1">
            <a:spLocks/>
          </p:cNvSpPr>
          <p:nvPr/>
        </p:nvSpPr>
        <p:spPr bwMode="auto">
          <a:xfrm>
            <a:off x="304800" y="5553869"/>
            <a:ext cx="32004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3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 charset="0"/>
              <a:buNone/>
            </a:pPr>
            <a:r>
              <a:rPr lang="fr-FR" sz="2000" dirty="0">
                <a:latin typeface="+mn-lt"/>
                <a:cs typeface="Gill Sans" charset="0"/>
              </a:rPr>
              <a:t>In collaboration </a:t>
            </a:r>
            <a:r>
              <a:rPr lang="fr-FR" sz="2000" dirty="0" err="1">
                <a:latin typeface="+mn-lt"/>
                <a:cs typeface="Gill Sans" charset="0"/>
              </a:rPr>
              <a:t>with</a:t>
            </a:r>
            <a:r>
              <a:rPr lang="fr-FR" sz="2000" dirty="0">
                <a:latin typeface="+mn-lt"/>
                <a:cs typeface="Gill Sans" charset="0"/>
              </a:rPr>
              <a:t> </a:t>
            </a:r>
          </a:p>
          <a:p>
            <a:pPr algn="l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 charset="0"/>
              <a:buNone/>
            </a:pPr>
            <a:r>
              <a:rPr lang="fr-FR" sz="2000" dirty="0" err="1">
                <a:latin typeface="+mn-lt"/>
                <a:cs typeface="Gill Sans" charset="0"/>
              </a:rPr>
              <a:t>University</a:t>
            </a:r>
            <a:r>
              <a:rPr lang="fr-FR" sz="2000" dirty="0">
                <a:latin typeface="+mn-lt"/>
                <a:cs typeface="Gill Sans" charset="0"/>
              </a:rPr>
              <a:t> </a:t>
            </a:r>
            <a:r>
              <a:rPr lang="fr-FR" sz="2000" dirty="0" err="1">
                <a:latin typeface="+mn-lt"/>
                <a:cs typeface="Gill Sans" charset="0"/>
              </a:rPr>
              <a:t>Hospital</a:t>
            </a:r>
            <a:r>
              <a:rPr lang="fr-FR" sz="2000" dirty="0">
                <a:latin typeface="+mn-lt"/>
                <a:cs typeface="Gill Sans" charset="0"/>
              </a:rPr>
              <a:t> Geneva</a:t>
            </a: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4800" y="1930400"/>
            <a:ext cx="8915400" cy="4781550"/>
            <a:chOff x="304800" y="1524000"/>
            <a:chExt cx="8915400" cy="4781550"/>
          </a:xfrm>
        </p:grpSpPr>
        <p:grpSp>
          <p:nvGrpSpPr>
            <p:cNvPr id="4" name="Group 3"/>
            <p:cNvGrpSpPr>
              <a:grpSpLocks noChangeAspect="1"/>
            </p:cNvGrpSpPr>
            <p:nvPr/>
          </p:nvGrpSpPr>
          <p:grpSpPr bwMode="auto">
            <a:xfrm>
              <a:off x="304800" y="1524000"/>
              <a:ext cx="4348163" cy="3429000"/>
              <a:chOff x="152400" y="996826"/>
              <a:chExt cx="4881573" cy="3879974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000" t="6667" r="3999" b="12794"/>
              <a:stretch>
                <a:fillRect/>
              </a:stretch>
            </p:blipFill>
            <p:spPr bwMode="auto">
              <a:xfrm>
                <a:off x="152400" y="996826"/>
                <a:ext cx="4881573" cy="3879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" name="Picture 12" descr="http://www.myl-france.com/../../images/drapeau_francais.jpg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91000" y="1295400"/>
                <a:ext cx="485775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14" descr="Farbiges Logo Drapeaux Suisse">
                <a:hlinkClick r:id="rId6"/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9600" y="2133600"/>
                <a:ext cx="381000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Parallelogram 7"/>
              <p:cNvSpPr/>
              <p:nvPr/>
            </p:nvSpPr>
            <p:spPr>
              <a:xfrm rot="2576074">
                <a:off x="2087919" y="2164411"/>
                <a:ext cx="472296" cy="276628"/>
              </a:xfrm>
              <a:prstGeom prst="parallelogram">
                <a:avLst>
                  <a:gd name="adj" fmla="val 60971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CH"/>
              </a:p>
            </p:txBody>
          </p:sp>
        </p:grpSp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120"/>
            <a:stretch>
              <a:fillRect/>
            </a:stretch>
          </p:blipFill>
          <p:spPr bwMode="auto">
            <a:xfrm>
              <a:off x="4419600" y="2971800"/>
              <a:ext cx="4449763" cy="333375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4"/>
            <p:cNvSpPr txBox="1">
              <a:spLocks noChangeArrowheads="1"/>
            </p:cNvSpPr>
            <p:nvPr/>
          </p:nvSpPr>
          <p:spPr bwMode="auto">
            <a:xfrm>
              <a:off x="4724400" y="3048000"/>
              <a:ext cx="1865313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/>
                <a:t>1.4 GeV protons</a:t>
              </a:r>
            </a:p>
            <a:p>
              <a:r>
                <a:rPr lang="en-GB"/>
                <a:t>from PSBooster</a:t>
              </a:r>
            </a:p>
          </p:txBody>
        </p:sp>
        <p:cxnSp>
          <p:nvCxnSpPr>
            <p:cNvPr id="11" name="Straight Arrow Connector 6"/>
            <p:cNvCxnSpPr>
              <a:cxnSpLocks noChangeShapeType="1"/>
            </p:cNvCxnSpPr>
            <p:nvPr/>
          </p:nvCxnSpPr>
          <p:spPr bwMode="auto">
            <a:xfrm>
              <a:off x="4343400" y="3657600"/>
              <a:ext cx="487363" cy="5286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TextBox 7"/>
            <p:cNvSpPr txBox="1">
              <a:spLocks noChangeArrowheads="1"/>
            </p:cNvSpPr>
            <p:nvPr/>
          </p:nvSpPr>
          <p:spPr bwMode="auto">
            <a:xfrm>
              <a:off x="5105400" y="5715000"/>
              <a:ext cx="21177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/>
                <a:t>HRS Target station</a:t>
              </a: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7508875" y="5181600"/>
              <a:ext cx="171132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/>
                <a:t>HRS separator</a:t>
              </a:r>
            </a:p>
            <a:p>
              <a:r>
                <a:rPr lang="en-GB"/>
                <a:t>(90, 60 deg)</a:t>
              </a:r>
            </a:p>
          </p:txBody>
        </p:sp>
        <p:sp>
          <p:nvSpPr>
            <p:cNvPr id="14" name="TextBox 9"/>
            <p:cNvSpPr txBox="1">
              <a:spLocks noChangeArrowheads="1"/>
            </p:cNvSpPr>
            <p:nvPr/>
          </p:nvSpPr>
          <p:spPr bwMode="auto">
            <a:xfrm>
              <a:off x="7467600" y="3124200"/>
              <a:ext cx="13255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/>
                <a:t>Beam lines</a:t>
              </a:r>
            </a:p>
          </p:txBody>
        </p:sp>
        <p:cxnSp>
          <p:nvCxnSpPr>
            <p:cNvPr id="15" name="Straight Arrow Connector 10"/>
            <p:cNvCxnSpPr>
              <a:cxnSpLocks noChangeShapeType="1"/>
            </p:cNvCxnSpPr>
            <p:nvPr/>
          </p:nvCxnSpPr>
          <p:spPr bwMode="auto">
            <a:xfrm>
              <a:off x="3398838" y="2747963"/>
              <a:ext cx="685800" cy="3810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Box 13"/>
            <p:cNvSpPr txBox="1">
              <a:spLocks noChangeArrowheads="1"/>
            </p:cNvSpPr>
            <p:nvPr/>
          </p:nvSpPr>
          <p:spPr bwMode="auto">
            <a:xfrm>
              <a:off x="6262688" y="3581400"/>
              <a:ext cx="6715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/>
                <a:t>GPS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0" y="422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ISOLDE at CERN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6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Medical imaging and particle physics:</a:t>
            </a:r>
          </a:p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The same challenge?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grpSp>
        <p:nvGrpSpPr>
          <p:cNvPr id="22" name="Group 1028"/>
          <p:cNvGrpSpPr>
            <a:grpSpLocks/>
          </p:cNvGrpSpPr>
          <p:nvPr/>
        </p:nvGrpSpPr>
        <p:grpSpPr bwMode="auto">
          <a:xfrm>
            <a:off x="424087" y="1858109"/>
            <a:ext cx="3809138" cy="3734810"/>
            <a:chOff x="4381" y="672"/>
            <a:chExt cx="1526" cy="1584"/>
          </a:xfrm>
        </p:grpSpPr>
        <p:pic>
          <p:nvPicPr>
            <p:cNvPr id="24" name="Picture 10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1" y="672"/>
              <a:ext cx="1526" cy="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1030"/>
            <p:cNvSpPr txBox="1">
              <a:spLocks noChangeArrowheads="1"/>
            </p:cNvSpPr>
            <p:nvPr/>
          </p:nvSpPr>
          <p:spPr bwMode="auto">
            <a:xfrm>
              <a:off x="5090" y="1968"/>
              <a:ext cx="7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</a:pPr>
              <a:endParaRPr lang="en-GB" sz="2400" b="1" dirty="0">
                <a:solidFill>
                  <a:srgbClr val="FEFF1B"/>
                </a:solidFill>
                <a:latin typeface="Arial" charset="0"/>
              </a:endParaRPr>
            </a:p>
          </p:txBody>
        </p:sp>
      </p:grpSp>
      <p:pic>
        <p:nvPicPr>
          <p:cNvPr id="34" name="Picture 1032" descr="hrrt-open"/>
          <p:cNvPicPr preferRelativeResize="0"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09293" y="1858109"/>
            <a:ext cx="3808800" cy="373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88FC5ECC-774F-1440-B2C8-4D852A41E885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88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50635" y="860961"/>
            <a:ext cx="4933275" cy="515610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New scintillating crystals and detection materials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Compact photo-detectors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Highly integrated and low noise electronics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High level of parallelism and event filtering algorithms in DAQ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Modern and modular simulation software using worldwide recognized standards</a:t>
            </a:r>
            <a:endParaRPr lang="en-US" sz="2400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178065" y="972286"/>
            <a:ext cx="2789533" cy="2745868"/>
            <a:chOff x="4381" y="672"/>
            <a:chExt cx="1526" cy="1599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1" y="672"/>
              <a:ext cx="1526" cy="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4411" y="2024"/>
              <a:ext cx="1427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" charset="0"/>
                </a:rPr>
                <a:t>HEP Calorimeter</a:t>
              </a: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6219659" y="3717749"/>
            <a:ext cx="2748684" cy="2662716"/>
            <a:chOff x="4320" y="2314"/>
            <a:chExt cx="1584" cy="1526"/>
          </a:xfrm>
        </p:grpSpPr>
        <p:pic>
          <p:nvPicPr>
            <p:cNvPr id="10" name="Picture 9" descr="hrrt-ope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2314"/>
              <a:ext cx="1584" cy="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4503" y="3572"/>
              <a:ext cx="1152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" charset="0"/>
                </a:rPr>
                <a:t>PET Camera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Similar challenges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88FC5ECC-774F-1440-B2C8-4D852A41E885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82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18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802909" y="1357792"/>
            <a:ext cx="4116614" cy="459412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 smtClean="0"/>
              <a:t>PET detector dedicated to breast cancer screening</a:t>
            </a:r>
          </a:p>
          <a:p>
            <a:pPr lvl="1"/>
            <a:r>
              <a:rPr lang="en-GB" sz="2600" dirty="0"/>
              <a:t>e</a:t>
            </a:r>
            <a:r>
              <a:rPr lang="en-GB" sz="2600" dirty="0" smtClean="0"/>
              <a:t>xtremely sensitive to small tumour masses </a:t>
            </a:r>
          </a:p>
          <a:p>
            <a:pPr marL="457200" lvl="1" indent="0">
              <a:buNone/>
            </a:pPr>
            <a:endParaRPr lang="en-GB" sz="2600" dirty="0" smtClean="0"/>
          </a:p>
          <a:p>
            <a:r>
              <a:rPr lang="en-GB" sz="2600" dirty="0" smtClean="0"/>
              <a:t>Spatial resolution1-2 mm</a:t>
            </a:r>
          </a:p>
          <a:p>
            <a:endParaRPr lang="en-GB" sz="2600" dirty="0" smtClean="0"/>
          </a:p>
          <a:p>
            <a:r>
              <a:rPr lang="en-GB" sz="2600" dirty="0" smtClean="0"/>
              <a:t>High counting sensitivity</a:t>
            </a:r>
          </a:p>
          <a:p>
            <a:endParaRPr lang="en-GB" sz="2600" dirty="0" smtClean="0"/>
          </a:p>
          <a:p>
            <a:r>
              <a:rPr lang="en-GB" sz="2600" dirty="0" smtClean="0"/>
              <a:t>Short PET exam</a:t>
            </a:r>
          </a:p>
          <a:p>
            <a:endParaRPr lang="en-GB" sz="2600" dirty="0" smtClean="0"/>
          </a:p>
          <a:p>
            <a:r>
              <a:rPr lang="en-GB" sz="2600" dirty="0" smtClean="0"/>
              <a:t>Coupled to ultrasound</a:t>
            </a:r>
          </a:p>
          <a:p>
            <a:endParaRPr lang="en-GB" dirty="0"/>
          </a:p>
        </p:txBody>
      </p:sp>
      <p:pic>
        <p:nvPicPr>
          <p:cNvPr id="4" name="Picture 2" descr="animacao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917" y="704244"/>
            <a:ext cx="382905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lear_pem"/>
          <p:cNvPicPr>
            <a:picLocks noChangeAspect="1" noChangeArrowheads="1"/>
          </p:cNvPicPr>
          <p:nvPr/>
        </p:nvPicPr>
        <p:blipFill>
          <a:blip r:embed="rId3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463" y="3816726"/>
            <a:ext cx="1757363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Logoccc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917" y="112758"/>
            <a:ext cx="860425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Crystal PEM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416301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19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4555" y="1002367"/>
            <a:ext cx="8784343" cy="18139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/>
              <a:t>New </a:t>
            </a:r>
            <a:r>
              <a:rPr lang="it-IT" sz="2400" dirty="0" err="1" smtClean="0"/>
              <a:t>scintillating</a:t>
            </a:r>
            <a:r>
              <a:rPr lang="it-IT" sz="2400" dirty="0" smtClean="0"/>
              <a:t> </a:t>
            </a:r>
            <a:r>
              <a:rPr lang="it-IT" sz="2400" dirty="0" err="1" smtClean="0"/>
              <a:t>materials</a:t>
            </a:r>
            <a:endParaRPr lang="it-IT" sz="2400" dirty="0" smtClean="0"/>
          </a:p>
          <a:p>
            <a:pPr lvl="1"/>
            <a:r>
              <a:rPr lang="it-IT" sz="2400" dirty="0" err="1" smtClean="0"/>
              <a:t>LuAP</a:t>
            </a:r>
            <a:r>
              <a:rPr lang="it-IT" sz="2400" dirty="0" smtClean="0"/>
              <a:t>, </a:t>
            </a:r>
            <a:r>
              <a:rPr lang="it-IT" sz="2400" dirty="0" err="1" smtClean="0"/>
              <a:t>phoswich</a:t>
            </a:r>
            <a:r>
              <a:rPr lang="it-IT" sz="2400" dirty="0" smtClean="0"/>
              <a:t> </a:t>
            </a:r>
            <a:r>
              <a:rPr lang="it-IT" sz="2400" dirty="0" err="1" smtClean="0"/>
              <a:t>LuAP</a:t>
            </a:r>
            <a:r>
              <a:rPr lang="it-IT" sz="2400" dirty="0" smtClean="0"/>
              <a:t>-LSO (CERN </a:t>
            </a:r>
            <a:r>
              <a:rPr lang="it-IT" sz="2400" dirty="0" err="1" smtClean="0"/>
              <a:t>patent</a:t>
            </a:r>
            <a:r>
              <a:rPr lang="it-IT" sz="2400" dirty="0" smtClean="0"/>
              <a:t>) </a:t>
            </a:r>
          </a:p>
          <a:p>
            <a:pPr lvl="1"/>
            <a:r>
              <a:rPr lang="en-US" sz="2400" dirty="0"/>
              <a:t>o</a:t>
            </a:r>
            <a:r>
              <a:rPr lang="it-IT" sz="2400" dirty="0" err="1" smtClean="0"/>
              <a:t>ther</a:t>
            </a:r>
            <a:r>
              <a:rPr lang="it-IT" sz="2400" dirty="0" smtClean="0"/>
              <a:t> </a:t>
            </a:r>
            <a:r>
              <a:rPr lang="it-IT" sz="2400" dirty="0" err="1" smtClean="0"/>
              <a:t>crystals</a:t>
            </a:r>
            <a:endParaRPr lang="it-IT" sz="2400" dirty="0" smtClean="0"/>
          </a:p>
          <a:p>
            <a:r>
              <a:rPr lang="it-IT" sz="2400" dirty="0" smtClean="0"/>
              <a:t>New </a:t>
            </a:r>
            <a:r>
              <a:rPr lang="it-IT" sz="2400" dirty="0" err="1" smtClean="0"/>
              <a:t>photodetectors</a:t>
            </a:r>
            <a:r>
              <a:rPr lang="it-IT" sz="2400" dirty="0" smtClean="0"/>
              <a:t> (</a:t>
            </a:r>
            <a:r>
              <a:rPr lang="it-IT" sz="2400" dirty="0" err="1" smtClean="0"/>
              <a:t>Avalanche</a:t>
            </a:r>
            <a:r>
              <a:rPr lang="it-IT" sz="2400" dirty="0" smtClean="0"/>
              <a:t> </a:t>
            </a:r>
            <a:r>
              <a:rPr lang="it-IT" sz="2400" dirty="0" err="1" smtClean="0"/>
              <a:t>PhotoDiodes</a:t>
            </a:r>
            <a:r>
              <a:rPr lang="it-IT" sz="2400" dirty="0" smtClean="0"/>
              <a:t>)</a:t>
            </a:r>
          </a:p>
          <a:p>
            <a:r>
              <a:rPr lang="it-IT" sz="2400" dirty="0" smtClean="0"/>
              <a:t>New </a:t>
            </a:r>
            <a:r>
              <a:rPr lang="it-IT" sz="2400" dirty="0" err="1" smtClean="0"/>
              <a:t>low</a:t>
            </a:r>
            <a:r>
              <a:rPr lang="it-IT" sz="2400" dirty="0" smtClean="0"/>
              <a:t> </a:t>
            </a:r>
            <a:r>
              <a:rPr lang="it-IT" sz="2400" dirty="0" err="1" smtClean="0"/>
              <a:t>noise</a:t>
            </a:r>
            <a:r>
              <a:rPr lang="it-IT" sz="2400" dirty="0" smtClean="0"/>
              <a:t> </a:t>
            </a:r>
            <a:r>
              <a:rPr lang="it-IT" sz="2400" dirty="0" err="1" smtClean="0"/>
              <a:t>electronics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8911" y="3210977"/>
            <a:ext cx="4929908" cy="3239076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3500955"/>
            <a:ext cx="3992607" cy="3467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24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BBE0E3"/>
              </a:buClr>
              <a:buSzPct val="90000"/>
              <a:buFont typeface="Wingdings" charset="2"/>
              <a:buChar char=""/>
              <a:defRPr sz="2000" b="0" i="0" kern="1200">
                <a:solidFill>
                  <a:schemeClr val="bg1"/>
                </a:solidFill>
                <a:latin typeface="Gill Sans"/>
                <a:ea typeface="+mn-ea"/>
                <a:cs typeface="Gill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8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New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intelligent DAQ systems with pipeline and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parallel architectures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</a:rPr>
              <a:t>B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etter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simulation GEANT 4 </a:t>
            </a:r>
          </a:p>
          <a:p>
            <a:r>
              <a:rPr lang="en-US" dirty="0">
                <a:solidFill>
                  <a:schemeClr val="tx1"/>
                </a:solidFill>
                <a:latin typeface="+mn-lt"/>
              </a:rPr>
              <a:t>B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etter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reconstruction algorithms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Crystal Clear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pic>
        <p:nvPicPr>
          <p:cNvPr id="9" name="Picture 8" descr="Logoccc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917" y="112758"/>
            <a:ext cx="860425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58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94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CERN’s mission</a:t>
            </a:r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2750545"/>
              </p:ext>
            </p:extLst>
          </p:nvPr>
        </p:nvGraphicFramePr>
        <p:xfrm>
          <a:off x="215132" y="1650028"/>
          <a:ext cx="8663322" cy="4163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1041" descr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94" y="2065300"/>
            <a:ext cx="1362722" cy="13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7" name="Picture 1034" descr="Picture 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30" y="4106734"/>
            <a:ext cx="1908186" cy="139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8" name="Picture 1033" descr="Grid_globe_V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3173" y="1995340"/>
            <a:ext cx="1686827" cy="1422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0"/>
          <a:srcRect l="4860" r="4450"/>
          <a:stretch/>
        </p:blipFill>
        <p:spPr>
          <a:xfrm>
            <a:off x="6583173" y="4106734"/>
            <a:ext cx="1897887" cy="139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859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F2D2-28F1-3E41-9B6B-DD73EEAF3704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3980027" y="725488"/>
            <a:ext cx="4668673" cy="2753990"/>
            <a:chOff x="838200" y="1524864"/>
            <a:chExt cx="7620000" cy="4494936"/>
          </a:xfrm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 rot="16191735">
              <a:off x="5867400" y="3429000"/>
              <a:ext cx="3810000" cy="1371600"/>
            </a:xfrm>
            <a:prstGeom prst="can">
              <a:avLst>
                <a:gd name="adj" fmla="val 50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BBE0E3"/>
                </a:solidFill>
              </a:endParaRPr>
            </a:p>
          </p:txBody>
        </p:sp>
        <p:sp>
          <p:nvSpPr>
            <p:cNvPr id="7" name="Oval 3"/>
            <p:cNvSpPr>
              <a:spLocks noChangeArrowheads="1"/>
            </p:cNvSpPr>
            <p:nvPr/>
          </p:nvSpPr>
          <p:spPr bwMode="auto">
            <a:xfrm rot="10800000">
              <a:off x="7237413" y="2894013"/>
              <a:ext cx="381000" cy="2438400"/>
            </a:xfrm>
            <a:prstGeom prst="ellipse">
              <a:avLst/>
            </a:prstGeom>
            <a:solidFill>
              <a:srgbClr val="3333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BBE0E3"/>
                </a:solidFill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7162801" y="1524864"/>
              <a:ext cx="80983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2800" b="1" dirty="0">
                  <a:solidFill>
                    <a:schemeClr val="tx2"/>
                  </a:solidFill>
                  <a:latin typeface="+mn-lt"/>
                  <a:cs typeface="Times New Roman" charset="0"/>
                </a:rPr>
                <a:t>PET </a:t>
              </a: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6019801" y="1524864"/>
              <a:ext cx="5550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2800" b="1" dirty="0">
                  <a:solidFill>
                    <a:schemeClr val="tx2"/>
                  </a:solidFill>
                  <a:latin typeface="+mn-lt"/>
                  <a:cs typeface="Times New Roman" charset="0"/>
                </a:rPr>
                <a:t>CT</a:t>
              </a:r>
            </a:p>
          </p:txBody>
        </p:sp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 rot="16191735">
              <a:off x="4572000" y="3429000"/>
              <a:ext cx="3810000" cy="1371600"/>
            </a:xfrm>
            <a:prstGeom prst="can">
              <a:avLst>
                <a:gd name="adj" fmla="val 5000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BBE0E3"/>
                </a:solidFill>
              </a:endParaRP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 rot="10800000">
              <a:off x="5942013" y="2894013"/>
              <a:ext cx="381000" cy="2438400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BBE0E3"/>
                </a:solidFill>
              </a:endParaRPr>
            </a:p>
          </p:txBody>
        </p:sp>
        <p:graphicFrame>
          <p:nvGraphicFramePr>
            <p:cNvPr id="1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0411858"/>
                </p:ext>
              </p:extLst>
            </p:nvPr>
          </p:nvGraphicFramePr>
          <p:xfrm>
            <a:off x="914400" y="3516313"/>
            <a:ext cx="4953000" cy="903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8" name="Image" r:id="rId3" imgW="6247619" imgH="913963" progId="">
                    <p:embed/>
                  </p:oleObj>
                </mc:Choice>
                <mc:Fallback>
                  <p:oleObj name="Image" r:id="rId3" imgW="6247619" imgH="913963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3516313"/>
                          <a:ext cx="4953000" cy="9032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838200" y="4419600"/>
              <a:ext cx="5029200" cy="1524000"/>
              <a:chOff x="864" y="2352"/>
              <a:chExt cx="3168" cy="960"/>
            </a:xfrm>
          </p:grpSpPr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864" y="2352"/>
                <a:ext cx="3168" cy="96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BBE0E3"/>
                  </a:solidFill>
                </a:endParaRPr>
              </a:p>
            </p:txBody>
          </p:sp>
          <p:sp>
            <p:nvSpPr>
              <p:cNvPr id="15" name="AutoShape 11"/>
              <p:cNvSpPr>
                <a:spLocks noChangeArrowheads="1"/>
              </p:cNvSpPr>
              <p:nvPr/>
            </p:nvSpPr>
            <p:spPr bwMode="auto">
              <a:xfrm>
                <a:off x="1008" y="3024"/>
                <a:ext cx="2784" cy="288"/>
              </a:xfrm>
              <a:prstGeom prst="cube">
                <a:avLst>
                  <a:gd name="adj" fmla="val 25000"/>
                </a:avLst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BBE0E3"/>
                  </a:solidFill>
                </a:endParaRPr>
              </a:p>
            </p:txBody>
          </p:sp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1728" y="2448"/>
                <a:ext cx="576" cy="624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BBE0E3"/>
                  </a:solidFill>
                </a:endParaRPr>
              </a:p>
            </p:txBody>
          </p:sp>
        </p:grpSp>
        <p:grpSp>
          <p:nvGrpSpPr>
            <p:cNvPr id="17" name="Group 13"/>
            <p:cNvGrpSpPr>
              <a:grpSpLocks/>
            </p:cNvGrpSpPr>
            <p:nvPr/>
          </p:nvGrpSpPr>
          <p:grpSpPr bwMode="auto">
            <a:xfrm>
              <a:off x="1905000" y="1752600"/>
              <a:ext cx="4267200" cy="3352800"/>
              <a:chOff x="1200" y="672"/>
              <a:chExt cx="2688" cy="2112"/>
            </a:xfrm>
          </p:grpSpPr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 flipV="1">
                <a:off x="2352" y="672"/>
                <a:ext cx="0" cy="1392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60000"/>
                    <a:lumOff val="4000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BBE0E3"/>
                  </a:solidFill>
                </a:endParaRPr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352" y="2064"/>
                <a:ext cx="1536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60000"/>
                    <a:lumOff val="4000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BBE0E3"/>
                  </a:solidFill>
                </a:endParaRPr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 flipH="1">
                <a:off x="1200" y="2064"/>
                <a:ext cx="1152" cy="72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60000"/>
                    <a:lumOff val="4000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BBE0E3"/>
                  </a:solidFill>
                </a:endParaRP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0" y="1524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Multimodal imaging: PET/CT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743385" y="3160537"/>
            <a:ext cx="5894032" cy="3294230"/>
            <a:chOff x="130" y="345"/>
            <a:chExt cx="4784" cy="2871"/>
          </a:xfrm>
        </p:grpSpPr>
        <p:pic>
          <p:nvPicPr>
            <p:cNvPr id="24" name="Picture 4" descr="CTPET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6" y="768"/>
              <a:ext cx="2398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oup 5"/>
            <p:cNvGrpSpPr>
              <a:grpSpLocks/>
            </p:cNvGrpSpPr>
            <p:nvPr/>
          </p:nvGrpSpPr>
          <p:grpSpPr bwMode="auto">
            <a:xfrm>
              <a:off x="130" y="345"/>
              <a:ext cx="2411" cy="2871"/>
              <a:chOff x="130" y="345"/>
              <a:chExt cx="2411" cy="2871"/>
            </a:xfrm>
          </p:grpSpPr>
          <p:pic>
            <p:nvPicPr>
              <p:cNvPr id="26" name="Picture 6" descr="CTPET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" y="768"/>
                <a:ext cx="2369" cy="2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Line 7"/>
              <p:cNvSpPr>
                <a:spLocks noChangeShapeType="1"/>
              </p:cNvSpPr>
              <p:nvPr/>
            </p:nvSpPr>
            <p:spPr bwMode="auto">
              <a:xfrm>
                <a:off x="1536" y="576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" name="Line 8"/>
              <p:cNvSpPr>
                <a:spLocks noChangeShapeType="1"/>
              </p:cNvSpPr>
              <p:nvPr/>
            </p:nvSpPr>
            <p:spPr bwMode="auto">
              <a:xfrm>
                <a:off x="672" y="576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" name="Text Box 9"/>
              <p:cNvSpPr txBox="1">
                <a:spLocks noChangeArrowheads="1"/>
              </p:cNvSpPr>
              <p:nvPr/>
            </p:nvSpPr>
            <p:spPr bwMode="auto">
              <a:xfrm>
                <a:off x="130" y="345"/>
                <a:ext cx="214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="1" dirty="0"/>
                  <a:t>morphology</a:t>
                </a:r>
                <a:r>
                  <a:rPr lang="en-US" sz="1800" b="1" dirty="0"/>
                  <a:t>     m</a:t>
                </a:r>
                <a:r>
                  <a:rPr lang="en-US" sz="1800" b="1" dirty="0">
                    <a:cs typeface="Arial" charset="0"/>
                  </a:rPr>
                  <a:t>etabolism</a:t>
                </a:r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314387" y="1195016"/>
            <a:ext cx="4322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Combining anatomic and functional imaging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3790163" y="6441025"/>
            <a:ext cx="28472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David Townsend, CERN Physicist</a:t>
            </a:r>
          </a:p>
        </p:txBody>
      </p:sp>
    </p:spTree>
    <p:extLst>
      <p:ext uri="{BB962C8B-B14F-4D97-AF65-F5344CB8AC3E}">
        <p14:creationId xmlns:p14="http://schemas.microsoft.com/office/powerpoint/2010/main" val="10644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21</a:t>
            </a:fld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25958" y="1140738"/>
            <a:ext cx="7756235" cy="26115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H</a:t>
            </a:r>
            <a:r>
              <a:rPr lang="en-GB" sz="2400" dirty="0" smtClean="0"/>
              <a:t>igh contrast =&gt; accurate diagnosis</a:t>
            </a:r>
          </a:p>
          <a:p>
            <a:r>
              <a:rPr lang="en-GB" sz="2400" dirty="0"/>
              <a:t>L</a:t>
            </a:r>
            <a:r>
              <a:rPr lang="en-GB" sz="2400" dirty="0" smtClean="0"/>
              <a:t>ow dose</a:t>
            </a:r>
          </a:p>
          <a:p>
            <a:r>
              <a:rPr lang="en-GB" sz="2400" dirty="0"/>
              <a:t>S</a:t>
            </a:r>
            <a:r>
              <a:rPr lang="en-GB" sz="2400" dirty="0" smtClean="0"/>
              <a:t>creening opportunities</a:t>
            </a:r>
          </a:p>
          <a:p>
            <a:r>
              <a:rPr lang="en-GB" sz="2400" dirty="0"/>
              <a:t>A</a:t>
            </a:r>
            <a:r>
              <a:rPr lang="en-GB" sz="2400" dirty="0" smtClean="0"/>
              <a:t>ccess to preventive healthcare</a:t>
            </a:r>
          </a:p>
          <a:p>
            <a:r>
              <a:rPr lang="en-GB" sz="2400" dirty="0" smtClean="0"/>
              <a:t>Storage, easy-access, sharing images</a:t>
            </a:r>
          </a:p>
          <a:p>
            <a:pPr marL="0" indent="0">
              <a:buFont typeface="Arial"/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3616788"/>
            <a:ext cx="3424612" cy="27170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961" y="3611622"/>
            <a:ext cx="2603296" cy="26032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Towards digital imaging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15623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01" y="965245"/>
            <a:ext cx="4435232" cy="5740355"/>
          </a:xfrm>
        </p:spPr>
        <p:txBody>
          <a:bodyPr>
            <a:noAutofit/>
          </a:bodyPr>
          <a:lstStyle/>
          <a:p>
            <a:r>
              <a:rPr lang="en-GB" sz="2400" dirty="0" smtClean="0"/>
              <a:t>High Energy Physics original development:</a:t>
            </a:r>
          </a:p>
          <a:p>
            <a:pPr lvl="1"/>
            <a:r>
              <a:rPr lang="en-GB" sz="2400" dirty="0"/>
              <a:t>p</a:t>
            </a:r>
            <a:r>
              <a:rPr lang="en-GB" sz="2400" dirty="0" smtClean="0"/>
              <a:t>article track detectors</a:t>
            </a:r>
          </a:p>
          <a:p>
            <a:r>
              <a:rPr lang="en-GB" sz="2400" dirty="0" smtClean="0"/>
              <a:t> Main properties:</a:t>
            </a:r>
          </a:p>
          <a:p>
            <a:pPr lvl="1"/>
            <a:r>
              <a:rPr lang="en-GB" sz="2400" dirty="0"/>
              <a:t>f</a:t>
            </a:r>
            <a:r>
              <a:rPr lang="en-GB" sz="2400" dirty="0" smtClean="0"/>
              <a:t>ast fully digital device similar to the electronic chip in a digital camera but sensitive to X-rays instead of visible light  </a:t>
            </a:r>
          </a:p>
          <a:p>
            <a:pPr lvl="1"/>
            <a:r>
              <a:rPr lang="en-GB" sz="2400" dirty="0"/>
              <a:t>g</a:t>
            </a:r>
            <a:r>
              <a:rPr lang="en-GB" sz="2400" dirty="0" smtClean="0"/>
              <a:t>ood conversion efficiency of low energy X-rays </a:t>
            </a:r>
          </a:p>
          <a:p>
            <a:pPr lvl="1"/>
            <a:r>
              <a:rPr lang="en-GB" sz="2400" dirty="0"/>
              <a:t>i</a:t>
            </a:r>
            <a:r>
              <a:rPr lang="en-GB" sz="2400" dirty="0" smtClean="0"/>
              <a:t>t can create the first true colour images with X-rays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F2D2-28F1-3E41-9B6B-DD73EEAF3704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546" y="347033"/>
            <a:ext cx="2191905" cy="14612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22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MediPix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pic>
        <p:nvPicPr>
          <p:cNvPr id="10" name="Picture 9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844918" y="2545080"/>
            <a:ext cx="4024762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4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520" y="3596569"/>
            <a:ext cx="1739304" cy="223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0" y="-258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Proton radiography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228" y="1202552"/>
            <a:ext cx="1894821" cy="3010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533329" y="5920855"/>
            <a:ext cx="22634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Images courtesy of H. Sadrozinski</a:t>
            </a:r>
            <a:endParaRPr lang="en-GB" sz="1200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50261" y="1202552"/>
            <a:ext cx="5193395" cy="2416795"/>
            <a:chOff x="250262" y="885152"/>
            <a:chExt cx="4179854" cy="194513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62" y="885152"/>
              <a:ext cx="4179854" cy="1945134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1752600" y="2568108"/>
              <a:ext cx="1763486" cy="217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70980" y="2350384"/>
              <a:ext cx="904947" cy="217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Oval 14"/>
          <p:cNvSpPr/>
          <p:nvPr/>
        </p:nvSpPr>
        <p:spPr>
          <a:xfrm>
            <a:off x="293805" y="2044439"/>
            <a:ext cx="314325" cy="301831"/>
          </a:xfrm>
          <a:prstGeom prst="ellipse">
            <a:avLst/>
          </a:prstGeom>
          <a:solidFill>
            <a:srgbClr val="C00000"/>
          </a:solidFill>
          <a:ln w="63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+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73446" y="2195354"/>
            <a:ext cx="578303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50260" y="3815522"/>
            <a:ext cx="58457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400" dirty="0" smtClean="0"/>
              <a:t>- Early studies in the 70s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- High-rate </a:t>
            </a:r>
            <a:r>
              <a:rPr lang="en-US" sz="2400" dirty="0"/>
              <a:t>medical diagnostics </a:t>
            </a:r>
            <a:r>
              <a:rPr lang="en-US" sz="2400" dirty="0" smtClean="0"/>
              <a:t>fully digital=&gt; </a:t>
            </a:r>
            <a:r>
              <a:rPr lang="en-US" sz="2400" dirty="0"/>
              <a:t>increase in the recording speeds in medical diagnostic tools, leading to faster scanning and lower body </a:t>
            </a:r>
            <a:r>
              <a:rPr lang="en-US" sz="2400" dirty="0" smtClean="0"/>
              <a:t>doses than X-rays.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756689" y="1534527"/>
            <a:ext cx="88748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err="1" smtClean="0">
                <a:solidFill>
                  <a:srgbClr val="FF0000"/>
                </a:solidFill>
              </a:rPr>
              <a:t>Terapy</a:t>
            </a:r>
            <a:r>
              <a:rPr lang="en-GB" sz="1600" b="1" dirty="0" smtClean="0">
                <a:solidFill>
                  <a:srgbClr val="FF0000"/>
                </a:solidFill>
              </a:rPr>
              <a:t>  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8446" y="2383289"/>
            <a:ext cx="134825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30CBD"/>
                </a:solidFill>
              </a:rPr>
              <a:t>Radiography  </a:t>
            </a:r>
            <a:endParaRPr lang="en-GB" sz="1600" b="1" dirty="0">
              <a:solidFill>
                <a:srgbClr val="030CB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13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-252" r="179" b="13205"/>
          <a:stretch/>
        </p:blipFill>
        <p:spPr>
          <a:xfrm>
            <a:off x="4118839" y="3084091"/>
            <a:ext cx="4890571" cy="355004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" t="4252" b="3941"/>
          <a:stretch/>
        </p:blipFill>
        <p:spPr>
          <a:xfrm>
            <a:off x="7041076" y="1175569"/>
            <a:ext cx="1968333" cy="17583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" y="1361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Proton radiography </a:t>
            </a:r>
          </a:p>
          <a:p>
            <a:pPr algn="ctr"/>
            <a:r>
              <a:rPr lang="en-GB" sz="2000" dirty="0" smtClean="0">
                <a:solidFill>
                  <a:schemeClr val="tx2"/>
                </a:solidFill>
                <a:latin typeface="Helvetica Light"/>
                <a:cs typeface="Optima"/>
              </a:rPr>
              <a:t>TERA Foundation</a:t>
            </a:r>
            <a:endParaRPr lang="en-GB" sz="2000" b="1" dirty="0" smtClean="0">
              <a:solidFill>
                <a:schemeClr val="tx2"/>
              </a:solidFill>
              <a:latin typeface="Optima"/>
              <a:cs typeface="Optima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699" y="2280553"/>
            <a:ext cx="904849" cy="65334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24</a:t>
            </a:fld>
            <a:endParaRPr lang="en-GB" dirty="0"/>
          </a:p>
        </p:txBody>
      </p:sp>
      <p:pic>
        <p:nvPicPr>
          <p:cNvPr id="10" name="Picture 4" descr="C:\Documents and Settings\User\Documenti\università quinto anno - stage e tesi\tesi\immagini\GEMreadout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4240950"/>
            <a:ext cx="2915888" cy="231371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146" name="Picture 2" descr="http://cds.cern.ch/record/924402/files/na-2006-008_0407035_02-we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07766"/>
            <a:ext cx="32385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5078" y="978109"/>
            <a:ext cx="41452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GEM – Gas electron multiplier </a:t>
            </a:r>
          </a:p>
          <a:p>
            <a:r>
              <a:rPr lang="en-GB" sz="2000" dirty="0" smtClean="0"/>
              <a:t>1996: Fabio Sauli at CERN</a:t>
            </a:r>
          </a:p>
          <a:p>
            <a:r>
              <a:rPr lang="en-GB" sz="2000" dirty="0" smtClean="0"/>
              <a:t>for HEP experiments</a:t>
            </a:r>
            <a:endParaRPr lang="en-GB" sz="2000" dirty="0"/>
          </a:p>
        </p:txBody>
      </p:sp>
      <p:pic>
        <p:nvPicPr>
          <p:cNvPr id="17" name="Picture 2" descr="\\cern.ch\dfs\Users\g\gporcell\Desktop\Log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070" y="177866"/>
            <a:ext cx="606732" cy="33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45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36" y="1345920"/>
            <a:ext cx="1957301" cy="205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948" y="5031424"/>
            <a:ext cx="2595635" cy="155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51072506"/>
              </p:ext>
            </p:extLst>
          </p:nvPr>
        </p:nvGraphicFramePr>
        <p:xfrm>
          <a:off x="1789543" y="1200727"/>
          <a:ext cx="6523183" cy="430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68455" y="5218545"/>
            <a:ext cx="3440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Data and Resources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25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422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Computing for medical applications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68091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1264"/>
          <p:cNvSpPr txBox="1">
            <a:spLocks/>
          </p:cNvSpPr>
          <p:nvPr/>
        </p:nvSpPr>
        <p:spPr>
          <a:xfrm>
            <a:off x="106680" y="413496"/>
            <a:ext cx="9144000" cy="1059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rgbClr val="CC8C24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en-US" sz="2400" b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rPr>
              <a:t>A grid mammography database</a:t>
            </a:r>
            <a:endParaRPr lang="en-US" sz="2400" b="0" dirty="0">
              <a:solidFill>
                <a:srgbClr val="000000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6" descr="79574_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970" y="3720076"/>
            <a:ext cx="1103666" cy="1103666"/>
          </a:xfrm>
          <a:prstGeom prst="rect">
            <a:avLst/>
          </a:prstGeom>
          <a:noFill/>
          <a:ln w="2857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28 Flecha arriba"/>
          <p:cNvSpPr/>
          <p:nvPr/>
        </p:nvSpPr>
        <p:spPr bwMode="auto">
          <a:xfrm rot="3299653">
            <a:off x="5513962" y="1812880"/>
            <a:ext cx="519112" cy="1450975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rgbClr val="E6F8F4"/>
              </a:solidFill>
            </a:endParaRPr>
          </a:p>
        </p:txBody>
      </p:sp>
      <p:pic>
        <p:nvPicPr>
          <p:cNvPr id="24" name="Picture 11" descr="Nor500592-L-C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6358" y="1198384"/>
            <a:ext cx="2038350" cy="142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5" name="29 Flecha arriba"/>
          <p:cNvSpPr/>
          <p:nvPr/>
        </p:nvSpPr>
        <p:spPr bwMode="auto">
          <a:xfrm rot="5400000">
            <a:off x="6391056" y="3015581"/>
            <a:ext cx="517525" cy="175260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rgbClr val="E6F8F4"/>
              </a:solidFill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>
            <a:lum bright="2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3744" y="3178541"/>
            <a:ext cx="3132137" cy="2070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6" cstate="print">
            <a:lum bright="12000" contras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5533" y="2709192"/>
            <a:ext cx="1552575" cy="2114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0" name="Group 7"/>
          <p:cNvGrpSpPr>
            <a:grpSpLocks/>
          </p:cNvGrpSpPr>
          <p:nvPr/>
        </p:nvGrpSpPr>
        <p:grpSpPr bwMode="auto">
          <a:xfrm>
            <a:off x="708970" y="5096240"/>
            <a:ext cx="1242212" cy="1075959"/>
            <a:chOff x="2154" y="1525"/>
            <a:chExt cx="1270" cy="1225"/>
          </a:xfrm>
        </p:grpSpPr>
        <p:pic>
          <p:nvPicPr>
            <p:cNvPr id="21" name="Picture 8" descr="grid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1536"/>
              <a:ext cx="1264" cy="1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Oval 9"/>
            <p:cNvSpPr>
              <a:spLocks noChangeArrowheads="1"/>
            </p:cNvSpPr>
            <p:nvPr/>
          </p:nvSpPr>
          <p:spPr bwMode="auto">
            <a:xfrm>
              <a:off x="2154" y="1525"/>
              <a:ext cx="1270" cy="1225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30 Grupo"/>
          <p:cNvGrpSpPr>
            <a:grpSpLocks/>
          </p:cNvGrpSpPr>
          <p:nvPr/>
        </p:nvGrpSpPr>
        <p:grpSpPr bwMode="auto">
          <a:xfrm>
            <a:off x="4399908" y="5096241"/>
            <a:ext cx="4648200" cy="1066800"/>
            <a:chOff x="3657600" y="5715000"/>
            <a:chExt cx="4648200" cy="1066800"/>
          </a:xfrm>
          <a:solidFill>
            <a:schemeClr val="bg1"/>
          </a:solidFill>
        </p:grpSpPr>
        <p:graphicFrame>
          <p:nvGraphicFramePr>
            <p:cNvPr id="17" name="22 Diagrama"/>
            <p:cNvGraphicFramePr/>
            <p:nvPr>
              <p:extLst>
                <p:ext uri="{D42A27DB-BD31-4B8C-83A1-F6EECF244321}">
                  <p14:modId xmlns:p14="http://schemas.microsoft.com/office/powerpoint/2010/main" val="1047266247"/>
                </p:ext>
              </p:extLst>
            </p:nvPr>
          </p:nvGraphicFramePr>
          <p:xfrm>
            <a:off x="3657600" y="5715000"/>
            <a:ext cx="4648200" cy="1066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13">
              <a:lum bright="12000" contrast="6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5867400"/>
              <a:ext cx="838200" cy="762000"/>
            </a:xfrm>
            <a:prstGeom prst="rect">
              <a:avLst/>
            </a:prstGeom>
            <a:grpFill/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5" name="Rectangle 31"/>
          <p:cNvSpPr/>
          <p:nvPr/>
        </p:nvSpPr>
        <p:spPr bwMode="auto">
          <a:xfrm>
            <a:off x="179329" y="1191423"/>
            <a:ext cx="4724400" cy="1905000"/>
          </a:xfrm>
          <a:prstGeom prst="wedge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fr-FR" dirty="0"/>
              <a:t> </a:t>
            </a:r>
            <a:r>
              <a:rPr lang="fr-FR" sz="2000" dirty="0">
                <a:solidFill>
                  <a:srgbClr val="000000"/>
                </a:solidFill>
              </a:rPr>
              <a:t>Second</a:t>
            </a:r>
            <a:r>
              <a:rPr lang="fr-FR" sz="2000" dirty="0">
                <a:solidFill>
                  <a:srgbClr val="333333"/>
                </a:solidFill>
              </a:rPr>
              <a:t> Opinion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2000" dirty="0">
                <a:solidFill>
                  <a:srgbClr val="333333"/>
                </a:solidFill>
              </a:rPr>
              <a:t> Cancer Screening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2000" dirty="0">
                <a:solidFill>
                  <a:srgbClr val="333333"/>
                </a:solidFill>
              </a:rPr>
              <a:t> Education and Training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2000" dirty="0">
                <a:solidFill>
                  <a:srgbClr val="333333"/>
                </a:solidFill>
              </a:rPr>
              <a:t> </a:t>
            </a:r>
            <a:r>
              <a:rPr lang="fr-FR" sz="2000" dirty="0" err="1">
                <a:solidFill>
                  <a:srgbClr val="333333"/>
                </a:solidFill>
              </a:rPr>
              <a:t>Reference</a:t>
            </a:r>
            <a:r>
              <a:rPr lang="fr-FR" sz="2000" dirty="0">
                <a:solidFill>
                  <a:srgbClr val="333333"/>
                </a:solidFill>
              </a:rPr>
              <a:t> </a:t>
            </a:r>
            <a:r>
              <a:rPr lang="fr-FR" sz="2000" dirty="0" err="1">
                <a:solidFill>
                  <a:srgbClr val="333333"/>
                </a:solidFill>
              </a:rPr>
              <a:t>Database</a:t>
            </a:r>
            <a:r>
              <a:rPr lang="fr-FR" sz="2000" dirty="0">
                <a:solidFill>
                  <a:srgbClr val="333333"/>
                </a:solidFill>
              </a:rPr>
              <a:t> / </a:t>
            </a:r>
            <a:r>
              <a:rPr lang="fr-FR" sz="2000" dirty="0" err="1">
                <a:solidFill>
                  <a:srgbClr val="333333"/>
                </a:solidFill>
              </a:rPr>
              <a:t>Repository</a:t>
            </a:r>
            <a:endParaRPr lang="fr-FR" sz="2000" dirty="0">
              <a:solidFill>
                <a:srgbClr val="333333"/>
              </a:solidFill>
            </a:endParaRPr>
          </a:p>
          <a:p>
            <a:pPr>
              <a:defRPr/>
            </a:pPr>
            <a:r>
              <a:rPr lang="fr-FR" dirty="0">
                <a:solidFill>
                  <a:srgbClr val="333333"/>
                </a:solidFill>
              </a:rPr>
              <a:t> </a:t>
            </a:r>
          </a:p>
        </p:txBody>
      </p:sp>
      <p:pic>
        <p:nvPicPr>
          <p:cNvPr id="16" name="Picture 34" descr="C:\Program Files\Microsoft Office\MEDIA\CAGCAT10\j0293844.wm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1963" y="1288438"/>
            <a:ext cx="716737" cy="75368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14" name="TextBox 13"/>
          <p:cNvSpPr txBox="1"/>
          <p:nvPr/>
        </p:nvSpPr>
        <p:spPr>
          <a:xfrm>
            <a:off x="164458" y="6424556"/>
            <a:ext cx="514211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/>
              <a:t>From: </a:t>
            </a:r>
            <a:r>
              <a:rPr lang="es-ES" sz="1600" dirty="0"/>
              <a:t>David MANSET, CEO MAAT France, </a:t>
            </a:r>
            <a:r>
              <a:rPr lang="es-ES" sz="1600" dirty="0">
                <a:hlinkClick r:id="rId15"/>
              </a:rPr>
              <a:t>www.maat-g.com</a:t>
            </a:r>
            <a:r>
              <a:rPr lang="es-ES" sz="1600" dirty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422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chemeClr val="tx2"/>
                </a:solidFill>
                <a:latin typeface="Optima"/>
                <a:cs typeface="Optima"/>
              </a:rPr>
              <a:t>Mammogrid</a:t>
            </a:r>
            <a:endParaRPr lang="en-GB" sz="3200" b="1" dirty="0" smtClean="0">
              <a:solidFill>
                <a:schemeClr val="tx2"/>
              </a:solidFill>
              <a:latin typeface="Optima"/>
              <a:cs typeface="Optima"/>
            </a:endParaRP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3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nimgat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0414" y="1387154"/>
            <a:ext cx="4279900" cy="4813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92" y="1508387"/>
            <a:ext cx="3970482" cy="4692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-11018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Simulation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9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28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err="1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Enlight</a:t>
            </a:r>
            <a:endParaRPr lang="en-GB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764739"/>
            <a:ext cx="9144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Importing Physics collaboration </a:t>
            </a:r>
            <a:r>
              <a:rPr lang="en-GB" sz="2400" dirty="0" smtClean="0"/>
              <a:t>philosophy </a:t>
            </a:r>
            <a:r>
              <a:rPr lang="en-GB" sz="2400" dirty="0"/>
              <a:t>into   </a:t>
            </a:r>
            <a:endParaRPr lang="en-GB" sz="2400" dirty="0" smtClean="0"/>
          </a:p>
          <a:p>
            <a:r>
              <a:rPr lang="en-GB" sz="2400" dirty="0" smtClean="0"/>
              <a:t>a </a:t>
            </a:r>
            <a:r>
              <a:rPr lang="en-GB" sz="2400" dirty="0"/>
              <a:t>medical environment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Create </a:t>
            </a:r>
            <a:r>
              <a:rPr lang="en-GB" dirty="0"/>
              <a:t>common multidisciplinary </a:t>
            </a:r>
            <a:r>
              <a:rPr lang="en-GB" dirty="0" smtClean="0"/>
              <a:t>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Cancer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Identify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Share 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Share </a:t>
            </a:r>
            <a:r>
              <a:rPr lang="en-GB" dirty="0"/>
              <a:t>best practices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Harmonise </a:t>
            </a:r>
            <a:r>
              <a:rPr lang="en-GB" dirty="0"/>
              <a:t>data  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Provide </a:t>
            </a:r>
            <a:r>
              <a:rPr lang="en-GB" dirty="0"/>
              <a:t>training, </a:t>
            </a:r>
            <a:r>
              <a:rPr lang="en-GB" dirty="0" smtClean="0"/>
              <a:t>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Innovate </a:t>
            </a:r>
            <a:r>
              <a:rPr lang="en-GB" dirty="0"/>
              <a:t>to </a:t>
            </a:r>
            <a:r>
              <a:rPr lang="en-GB" dirty="0" smtClean="0"/>
              <a:t>improve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Lobbying </a:t>
            </a:r>
            <a:r>
              <a:rPr lang="en-GB" dirty="0"/>
              <a:t>for </a:t>
            </a:r>
            <a:r>
              <a:rPr lang="en-GB" dirty="0" smtClean="0"/>
              <a:t>funding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Coordination of several EU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2" descr="\\cern.ch\dfs\Users\g\gporcell\Desktop\Envis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4442497"/>
            <a:ext cx="3327400" cy="183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4924070" y="6300052"/>
            <a:ext cx="4069901" cy="30284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solidFill>
                  <a:schemeClr val="tx2"/>
                </a:solidFill>
                <a:latin typeface="+mn-lt"/>
                <a:ea typeface="+mn-ea"/>
                <a:cs typeface="Optima"/>
                <a:hlinkClick r:id="rId3"/>
              </a:rPr>
              <a:t>https://</a:t>
            </a:r>
            <a:r>
              <a:rPr lang="en-US" sz="1800" dirty="0" smtClean="0">
                <a:solidFill>
                  <a:schemeClr val="tx2"/>
                </a:solidFill>
                <a:latin typeface="+mn-lt"/>
                <a:ea typeface="+mn-ea"/>
                <a:cs typeface="Optima"/>
                <a:hlinkClick r:id="rId3"/>
              </a:rPr>
              <a:t>cds.cern.ch/record/1611725</a:t>
            </a:r>
            <a:r>
              <a:rPr lang="en-US" sz="1800" dirty="0" smtClean="0">
                <a:solidFill>
                  <a:schemeClr val="tx2"/>
                </a:solidFill>
                <a:latin typeface="+mn-lt"/>
                <a:ea typeface="+mn-ea"/>
                <a:cs typeface="Optima"/>
              </a:rPr>
              <a:t> </a:t>
            </a:r>
            <a:endParaRPr lang="en-US" sz="1800" dirty="0">
              <a:solidFill>
                <a:schemeClr val="tx2"/>
              </a:solidFill>
              <a:latin typeface="+mn-lt"/>
              <a:ea typeface="+mn-ea"/>
              <a:cs typeface="Optima"/>
            </a:endParaRPr>
          </a:p>
        </p:txBody>
      </p:sp>
      <p:grpSp>
        <p:nvGrpSpPr>
          <p:cNvPr id="7" name="Group 250"/>
          <p:cNvGrpSpPr>
            <a:grpSpLocks noChangeAspect="1"/>
          </p:cNvGrpSpPr>
          <p:nvPr/>
        </p:nvGrpSpPr>
        <p:grpSpPr bwMode="auto">
          <a:xfrm>
            <a:off x="5854700" y="1173935"/>
            <a:ext cx="3105548" cy="2831336"/>
            <a:chOff x="1065248" y="-193994"/>
            <a:chExt cx="7249636" cy="7369610"/>
          </a:xfrm>
        </p:grpSpPr>
        <p:pic>
          <p:nvPicPr>
            <p:cNvPr id="8" name="Picture 9" descr="EU_map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15071" y="-193994"/>
              <a:ext cx="7099813" cy="7369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19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8581" y="1570042"/>
              <a:ext cx="1104897" cy="458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cxnSp>
          <p:nvCxnSpPr>
            <p:cNvPr id="10" name="Elbow Connector 9"/>
            <p:cNvCxnSpPr/>
            <p:nvPr/>
          </p:nvCxnSpPr>
          <p:spPr bwMode="auto">
            <a:xfrm rot="5400000">
              <a:off x="3584984" y="2733233"/>
              <a:ext cx="2033766" cy="1811712"/>
            </a:xfrm>
            <a:prstGeom prst="bentConnector3">
              <a:avLst>
                <a:gd name="adj1" fmla="val -299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1" name="Picture 222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25147" y="2114874"/>
              <a:ext cx="1070608" cy="516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cxnSp>
          <p:nvCxnSpPr>
            <p:cNvPr id="12" name="Elbow Connector 11"/>
            <p:cNvCxnSpPr/>
            <p:nvPr/>
          </p:nvCxnSpPr>
          <p:spPr bwMode="auto">
            <a:xfrm rot="10800000" flipV="1">
              <a:off x="3921425" y="2998725"/>
              <a:ext cx="2196736" cy="1578863"/>
            </a:xfrm>
            <a:prstGeom prst="bentConnector3">
              <a:avLst>
                <a:gd name="adj1" fmla="val 99999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3" name="Picture 224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895045" y="2753686"/>
              <a:ext cx="1724656" cy="254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cxnSp>
          <p:nvCxnSpPr>
            <p:cNvPr id="14" name="Elbow Connector 13"/>
            <p:cNvCxnSpPr/>
            <p:nvPr/>
          </p:nvCxnSpPr>
          <p:spPr bwMode="auto">
            <a:xfrm rot="10800000">
              <a:off x="4447858" y="4912117"/>
              <a:ext cx="2013325" cy="435307"/>
            </a:xfrm>
            <a:prstGeom prst="bentConnector3">
              <a:avLst>
                <a:gd name="adj1" fmla="val 99994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5" name="Picture 226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119835" y="4911423"/>
              <a:ext cx="1593846" cy="473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cxnSp>
          <p:nvCxnSpPr>
            <p:cNvPr id="16" name="Elbow Connector 15"/>
            <p:cNvCxnSpPr/>
            <p:nvPr/>
          </p:nvCxnSpPr>
          <p:spPr bwMode="auto">
            <a:xfrm rot="10800000">
              <a:off x="3696011" y="5315231"/>
              <a:ext cx="2837976" cy="670457"/>
            </a:xfrm>
            <a:prstGeom prst="bentConnector3">
              <a:avLst>
                <a:gd name="adj1" fmla="val 99890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7" name="Picture 228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034745" y="5479115"/>
              <a:ext cx="988058" cy="568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cxnSp>
          <p:nvCxnSpPr>
            <p:cNvPr id="18" name="Elbow Connector 17"/>
            <p:cNvCxnSpPr/>
            <p:nvPr/>
          </p:nvCxnSpPr>
          <p:spPr bwMode="auto">
            <a:xfrm rot="10800000">
              <a:off x="3752014" y="5315231"/>
              <a:ext cx="2724569" cy="1140756"/>
            </a:xfrm>
            <a:prstGeom prst="bentConnector3">
              <a:avLst>
                <a:gd name="adj1" fmla="val 99989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9" name="Picture 230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482809" y="6117927"/>
              <a:ext cx="2465064" cy="389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cxnSp>
          <p:nvCxnSpPr>
            <p:cNvPr id="20" name="Elbow Connector 19"/>
            <p:cNvCxnSpPr/>
            <p:nvPr/>
          </p:nvCxnSpPr>
          <p:spPr bwMode="auto">
            <a:xfrm rot="10800000" flipV="1">
              <a:off x="1776492" y="4483809"/>
              <a:ext cx="1506493" cy="506692"/>
            </a:xfrm>
            <a:prstGeom prst="bentConnector3">
              <a:avLst>
                <a:gd name="adj1" fmla="val 224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Elbow Connector 20"/>
            <p:cNvCxnSpPr/>
            <p:nvPr/>
          </p:nvCxnSpPr>
          <p:spPr bwMode="auto">
            <a:xfrm rot="10800000" flipV="1">
              <a:off x="2605343" y="5140268"/>
              <a:ext cx="809250" cy="715248"/>
            </a:xfrm>
            <a:prstGeom prst="bentConnector3">
              <a:avLst>
                <a:gd name="adj1" fmla="val -129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2" name="Picture 233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065248" y="4915233"/>
              <a:ext cx="751838" cy="510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cxnSp>
          <p:nvCxnSpPr>
            <p:cNvPr id="23" name="Elbow Connector 22"/>
            <p:cNvCxnSpPr/>
            <p:nvPr/>
          </p:nvCxnSpPr>
          <p:spPr bwMode="auto">
            <a:xfrm rot="16200000" flipH="1">
              <a:off x="1850197" y="3521475"/>
              <a:ext cx="1455689" cy="281417"/>
            </a:xfrm>
            <a:prstGeom prst="bentConnector3">
              <a:avLst>
                <a:gd name="adj1" fmla="val 904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4" name="Picture 235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1328137" y="2547945"/>
              <a:ext cx="1123948" cy="412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cxnSp>
          <p:nvCxnSpPr>
            <p:cNvPr id="25" name="Elbow Connector 24"/>
            <p:cNvCxnSpPr/>
            <p:nvPr/>
          </p:nvCxnSpPr>
          <p:spPr bwMode="auto">
            <a:xfrm rot="16200000" flipH="1">
              <a:off x="2259820" y="3103594"/>
              <a:ext cx="2161139" cy="786849"/>
            </a:xfrm>
            <a:prstGeom prst="bentConnector3">
              <a:avLst>
                <a:gd name="adj1" fmla="val 338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6" name="Picture 237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947895" y="2060264"/>
              <a:ext cx="1191257" cy="374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cxnSp>
          <p:nvCxnSpPr>
            <p:cNvPr id="27" name="Elbow Connector 26"/>
            <p:cNvCxnSpPr/>
            <p:nvPr/>
          </p:nvCxnSpPr>
          <p:spPr bwMode="auto">
            <a:xfrm rot="5400000">
              <a:off x="4146254" y="2447943"/>
              <a:ext cx="838421" cy="0"/>
            </a:xfrm>
            <a:prstGeom prst="bentConnector3">
              <a:avLst>
                <a:gd name="adj1" fmla="val 50000"/>
              </a:avLst>
            </a:prstGeom>
            <a:solidFill>
              <a:srgbClr val="00B8FF"/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8" name="Picture 239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005046" y="5140024"/>
              <a:ext cx="777238" cy="778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15899" dir="2700000" algn="tl" rotWithShape="0">
                <a:srgbClr val="808080">
                  <a:alpha val="84998"/>
                </a:srgbClr>
              </a:outerShdw>
            </a:effectLst>
          </p:spPr>
        </p:pic>
        <p:sp>
          <p:nvSpPr>
            <p:cNvPr id="29" name="Oval 28"/>
            <p:cNvSpPr/>
            <p:nvPr/>
          </p:nvSpPr>
          <p:spPr bwMode="auto">
            <a:xfrm>
              <a:off x="3722613" y="5298435"/>
              <a:ext cx="68604" cy="671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666609" y="5260643"/>
              <a:ext cx="67204" cy="671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4415655" y="4865927"/>
              <a:ext cx="67204" cy="685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885023" y="4542596"/>
              <a:ext cx="67204" cy="671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03011" y="4546795"/>
              <a:ext cx="67204" cy="671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662408" y="4623779"/>
              <a:ext cx="67204" cy="671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3383792" y="5091279"/>
              <a:ext cx="67204" cy="671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3247983" y="4426421"/>
              <a:ext cx="68605" cy="671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2685148" y="4332641"/>
              <a:ext cx="68605" cy="671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4530462" y="2811165"/>
              <a:ext cx="68605" cy="6718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11268" name="Picture 4" descr="http://enlight.web.cern.ch/sites/enlight.web.cern.ch/files/styles/cds_icon/public/projects/projectspartner-logo.png?itok=zR0V1rCh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905" y="1709717"/>
            <a:ext cx="14097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AutoShape 6" descr="https://espace.cern.ch/HealthWorkshop/new%20docs/Enlight%20log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" name="AutoShape 8" descr="https://espace.cern.ch/HealthWorkshop/new%20docs/Enlight%20logo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274" name="Picture 10" descr="https://indico.cern.ch/event/180036/logo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654" y="7937"/>
            <a:ext cx="1087259" cy="76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18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56"/>
          <a:stretch/>
        </p:blipFill>
        <p:spPr>
          <a:xfrm>
            <a:off x="1" y="1046603"/>
            <a:ext cx="9143999" cy="581139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-11018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Accelerators for cancer treatment</a:t>
            </a:r>
          </a:p>
          <a:p>
            <a:endParaRPr lang="en-GB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59740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5130800" y="1748302"/>
            <a:ext cx="36484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GB" sz="2000" dirty="0">
                <a:latin typeface="+mn-lt"/>
                <a:cs typeface="Gill Sans"/>
              </a:rPr>
              <a:t>Boost particles to high energies and make them collide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44" y="1381431"/>
            <a:ext cx="2184013" cy="14537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2589224" y="1779472"/>
            <a:ext cx="151318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GB" sz="2000" b="1" dirty="0" smtClean="0">
                <a:latin typeface="+mn-lt"/>
                <a:cs typeface="Gill Sans"/>
              </a:rPr>
              <a:t>Particle Accelerators</a:t>
            </a:r>
            <a:endParaRPr lang="en-GB" sz="2000" dirty="0">
              <a:latin typeface="+mn-lt"/>
              <a:cs typeface="Gill San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2544" y="4665963"/>
            <a:ext cx="8995195" cy="1504634"/>
            <a:chOff x="183731" y="3422053"/>
            <a:chExt cx="8995195" cy="1504634"/>
          </a:xfrm>
        </p:grpSpPr>
        <p:pic>
          <p:nvPicPr>
            <p:cNvPr id="26" name="Picture 25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731" y="3422053"/>
              <a:ext cx="2185200" cy="14544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8" name="TextBox 11"/>
            <p:cNvSpPr txBox="1">
              <a:spLocks noChangeArrowheads="1"/>
            </p:cNvSpPr>
            <p:nvPr/>
          </p:nvSpPr>
          <p:spPr bwMode="auto">
            <a:xfrm>
              <a:off x="2590411" y="3982229"/>
              <a:ext cx="151318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sz="2000" b="1" dirty="0" smtClean="0">
                  <a:latin typeface="+mn-lt"/>
                  <a:cs typeface="Gill Sans"/>
                </a:rPr>
                <a:t>Computing</a:t>
              </a:r>
            </a:p>
            <a:p>
              <a:endParaRPr lang="en-GB" sz="2000" dirty="0">
                <a:latin typeface="+mn-lt"/>
                <a:cs typeface="Gill Sans"/>
              </a:endParaRP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5131988" y="3603248"/>
              <a:ext cx="4046938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2000" dirty="0">
                  <a:cs typeface="Gill Sans"/>
                </a:rPr>
                <a:t>Collect, store, and send around the world the big quantity of data </a:t>
              </a:r>
              <a:r>
                <a:rPr lang="en-GB" sz="2000" dirty="0" smtClean="0">
                  <a:cs typeface="Gill Sans"/>
                </a:rPr>
                <a:t>received </a:t>
              </a:r>
              <a:r>
                <a:rPr lang="en-GB" sz="2000" dirty="0">
                  <a:cs typeface="Gill Sans"/>
                </a:rPr>
                <a:t>from the detectors for data </a:t>
              </a:r>
              <a:r>
                <a:rPr lang="en-GB" sz="2000" dirty="0" smtClean="0">
                  <a:cs typeface="Gill Sans"/>
                </a:rPr>
                <a:t>analysis </a:t>
              </a:r>
              <a:endParaRPr lang="en-GB" sz="2000" dirty="0">
                <a:cs typeface="Gill Sans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1357" y="2994406"/>
            <a:ext cx="8843981" cy="1631216"/>
            <a:chOff x="182544" y="1750496"/>
            <a:chExt cx="8843981" cy="1631216"/>
          </a:xfrm>
        </p:grpSpPr>
        <p:pic>
          <p:nvPicPr>
            <p:cNvPr id="18" name="Picture 9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44" y="1755856"/>
              <a:ext cx="2185200" cy="14544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>
              <a:off x="2590411" y="2288976"/>
              <a:ext cx="154336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sz="2000" b="1" dirty="0" smtClean="0">
                  <a:latin typeface="+mn-lt"/>
                  <a:cs typeface="Gill Sans"/>
                </a:rPr>
                <a:t>Detectors</a:t>
              </a:r>
              <a:endParaRPr lang="en-GB" sz="2000" dirty="0">
                <a:latin typeface="+mn-lt"/>
                <a:cs typeface="Gill Sans"/>
              </a:endParaRP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5131987" y="1750496"/>
              <a:ext cx="3894538" cy="163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2000" dirty="0">
                  <a:cs typeface="Gill Sans"/>
                </a:rPr>
                <a:t>Gigantic instruments that observe and </a:t>
              </a:r>
              <a:r>
                <a:rPr lang="en-GB" sz="2000" dirty="0" smtClean="0">
                  <a:cs typeface="Gill Sans"/>
                </a:rPr>
                <a:t>record </a:t>
              </a:r>
              <a:r>
                <a:rPr lang="en-GB" sz="2000" dirty="0">
                  <a:cs typeface="Gill Sans"/>
                </a:rPr>
                <a:t>the results of the collisions</a:t>
              </a:r>
            </a:p>
            <a:p>
              <a:r>
                <a:rPr lang="en-GB" sz="2000" dirty="0">
                  <a:cs typeface="Gill Sans"/>
                </a:rPr>
                <a:t>(particle trajectories, energy,  charge..)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794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HEP technologies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</a:t>
            </a:fld>
            <a:endParaRPr lang="en-US" dirty="0"/>
          </a:p>
        </p:txBody>
      </p:sp>
      <p:sp>
        <p:nvSpPr>
          <p:cNvPr id="33" name="Left-Right Arrow 32"/>
          <p:cNvSpPr>
            <a:spLocks noChangeArrowheads="1"/>
          </p:cNvSpPr>
          <p:nvPr/>
        </p:nvSpPr>
        <p:spPr bwMode="auto">
          <a:xfrm>
            <a:off x="4226571" y="3481632"/>
            <a:ext cx="838200" cy="484187"/>
          </a:xfrm>
          <a:prstGeom prst="leftRightArrow">
            <a:avLst>
              <a:gd name="adj1" fmla="val 50000"/>
              <a:gd name="adj2" fmla="val 50001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2000" dirty="0">
              <a:ea typeface="ＭＳ Ｐゴシック" charset="-128"/>
              <a:cs typeface="+mn-cs"/>
            </a:endParaRPr>
          </a:p>
        </p:txBody>
      </p:sp>
      <p:sp>
        <p:nvSpPr>
          <p:cNvPr id="34" name="Left-Right Arrow 33"/>
          <p:cNvSpPr>
            <a:spLocks noChangeArrowheads="1"/>
          </p:cNvSpPr>
          <p:nvPr/>
        </p:nvSpPr>
        <p:spPr bwMode="auto">
          <a:xfrm>
            <a:off x="4218950" y="1859323"/>
            <a:ext cx="838200" cy="484187"/>
          </a:xfrm>
          <a:prstGeom prst="leftRightArrow">
            <a:avLst>
              <a:gd name="adj1" fmla="val 50000"/>
              <a:gd name="adj2" fmla="val 50001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2000" dirty="0">
              <a:ea typeface="ＭＳ Ｐゴシック" charset="-128"/>
              <a:cs typeface="+mn-cs"/>
            </a:endParaRPr>
          </a:p>
        </p:txBody>
      </p:sp>
      <p:sp>
        <p:nvSpPr>
          <p:cNvPr id="35" name="Left-Right Arrow 34"/>
          <p:cNvSpPr>
            <a:spLocks noChangeArrowheads="1"/>
          </p:cNvSpPr>
          <p:nvPr/>
        </p:nvSpPr>
        <p:spPr bwMode="auto">
          <a:xfrm>
            <a:off x="4225432" y="5151070"/>
            <a:ext cx="838200" cy="484187"/>
          </a:xfrm>
          <a:prstGeom prst="leftRightArrow">
            <a:avLst>
              <a:gd name="adj1" fmla="val 50000"/>
              <a:gd name="adj2" fmla="val 50001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2000" dirty="0">
              <a:ea typeface="ＭＳ Ｐゴシック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13513" y="1381431"/>
            <a:ext cx="469587" cy="48796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20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30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Cancer and its treatments</a:t>
            </a:r>
            <a:endParaRPr lang="en-US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3307753" y="5562610"/>
            <a:ext cx="2514600" cy="1219200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0">
              <a:solidFill>
                <a:srgbClr val="FFFFFF"/>
              </a:solidFill>
              <a:latin typeface="Gill Sans"/>
              <a:cs typeface="Gill Sans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304800" y="2320675"/>
            <a:ext cx="3962400" cy="76134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b="1" dirty="0" smtClean="0">
                <a:solidFill>
                  <a:schemeClr val="tx2"/>
                </a:solidFill>
                <a:ea typeface="ＭＳ Ｐゴシック" charset="0"/>
              </a:rPr>
              <a:t>Conventional</a:t>
            </a:r>
            <a:endParaRPr lang="en-GB" b="1" dirty="0">
              <a:solidFill>
                <a:schemeClr val="tx2"/>
              </a:solidFill>
              <a:ea typeface="ＭＳ Ｐゴシック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29491" y="2964905"/>
            <a:ext cx="3667847" cy="156966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2400" b="0" dirty="0" smtClean="0">
                <a:latin typeface="+mn-lt"/>
                <a:cs typeface="Gill Sans"/>
              </a:rPr>
              <a:t>Surgery</a:t>
            </a:r>
          </a:p>
          <a:p>
            <a:pPr algn="ctr">
              <a:spcBef>
                <a:spcPct val="50000"/>
              </a:spcBef>
            </a:pPr>
            <a:r>
              <a:rPr lang="en-GB" sz="2400" b="0" dirty="0" smtClean="0">
                <a:latin typeface="+mn-lt"/>
                <a:cs typeface="Gill Sans"/>
              </a:rPr>
              <a:t>Chemotherapy</a:t>
            </a:r>
          </a:p>
          <a:p>
            <a:pPr algn="ctr">
              <a:spcBef>
                <a:spcPct val="50000"/>
              </a:spcBef>
            </a:pPr>
            <a:r>
              <a:rPr lang="en-GB" sz="2400" b="0" dirty="0" smtClean="0">
                <a:latin typeface="+mn-lt"/>
                <a:cs typeface="Gill Sans"/>
              </a:rPr>
              <a:t>Radiotherapy (X, IMRT)</a:t>
            </a:r>
            <a:endParaRPr lang="en-GB" sz="2400" b="0" dirty="0">
              <a:latin typeface="+mn-lt"/>
              <a:cs typeface="Gill Sans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350159" y="5029328"/>
            <a:ext cx="2438400" cy="461665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2400" b="0" dirty="0" smtClean="0">
                <a:latin typeface="+mn-lt"/>
                <a:cs typeface="Gill Sans"/>
              </a:rPr>
              <a:t>Local control</a:t>
            </a:r>
            <a:endParaRPr lang="en-GB" sz="2400" b="0" dirty="0">
              <a:latin typeface="+mn-lt"/>
              <a:cs typeface="Gill Sans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293898" y="5724786"/>
            <a:ext cx="2514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Gill Sans"/>
              </a:rPr>
              <a:t>Survival</a:t>
            </a:r>
            <a:r>
              <a:rPr lang="en-GB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Gill Sans"/>
              </a:rPr>
              <a:t/>
            </a:r>
            <a:br>
              <a:rPr lang="en-GB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Gill Sans"/>
              </a:rPr>
            </a:br>
            <a:r>
              <a:rPr lang="en-GB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Gill Sans"/>
              </a:rPr>
              <a:t>Quality of life</a:t>
            </a:r>
            <a:endParaRPr lang="en-GB" sz="24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Gill Sans"/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4403104" y="4403633"/>
            <a:ext cx="304800" cy="533400"/>
          </a:xfrm>
          <a:prstGeom prst="downArrow">
            <a:avLst>
              <a:gd name="adj1" fmla="val 50000"/>
              <a:gd name="adj2" fmla="val 43750"/>
            </a:avLst>
          </a:prstGeom>
          <a:solidFill>
            <a:srgbClr val="0EF29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0">
              <a:solidFill>
                <a:srgbClr val="FFFFFF"/>
              </a:solidFill>
              <a:latin typeface="Gill Sans"/>
              <a:cs typeface="Gill Sans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001640" y="2968443"/>
            <a:ext cx="3777756" cy="156966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2400" b="0" dirty="0" smtClean="0">
                <a:latin typeface="+mn-lt"/>
                <a:cs typeface="Gill Sans"/>
              </a:rPr>
              <a:t>Immunotherapy</a:t>
            </a:r>
          </a:p>
          <a:p>
            <a:pPr algn="ctr">
              <a:spcBef>
                <a:spcPct val="50000"/>
              </a:spcBef>
            </a:pPr>
            <a:r>
              <a:rPr lang="en-GB" sz="2400" b="0" dirty="0" smtClean="0">
                <a:latin typeface="+mn-lt"/>
                <a:cs typeface="Gill Sans"/>
              </a:rPr>
              <a:t>Hyperthermia</a:t>
            </a:r>
          </a:p>
          <a:p>
            <a:pPr algn="ctr">
              <a:spcBef>
                <a:spcPct val="50000"/>
              </a:spcBef>
            </a:pPr>
            <a:r>
              <a:rPr lang="en-GB" sz="2400" b="0" dirty="0" smtClean="0">
                <a:latin typeface="+mn-lt"/>
                <a:cs typeface="Gill Sans"/>
              </a:rPr>
              <a:t>Hadrontherapy …</a:t>
            </a:r>
            <a:endParaRPr lang="en-GB" sz="2400" b="0" dirty="0">
              <a:latin typeface="+mn-lt"/>
              <a:cs typeface="Gill Sans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>
          <a:xfrm>
            <a:off x="5001640" y="2320670"/>
            <a:ext cx="3962400" cy="76134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b="1" dirty="0" smtClean="0">
                <a:solidFill>
                  <a:schemeClr val="tx2"/>
                </a:solidFill>
                <a:ea typeface="ＭＳ Ｐゴシック" charset="0"/>
              </a:rPr>
              <a:t>Non Conventional</a:t>
            </a:r>
            <a:endParaRPr lang="en-GB" b="1" dirty="0">
              <a:solidFill>
                <a:schemeClr val="tx2"/>
              </a:solidFill>
              <a:ea typeface="ＭＳ Ｐゴシック" charset="0"/>
            </a:endParaRPr>
          </a:p>
        </p:txBody>
      </p:sp>
      <p:sp>
        <p:nvSpPr>
          <p:cNvPr id="17" name="Content Placeholder 5"/>
          <p:cNvSpPr txBox="1">
            <a:spLocks/>
          </p:cNvSpPr>
          <p:nvPr/>
        </p:nvSpPr>
        <p:spPr>
          <a:xfrm>
            <a:off x="193956" y="658926"/>
            <a:ext cx="8784343" cy="155090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0" indent="-539750">
              <a:buFont typeface="Symbol" pitchFamily="18" charset="2"/>
              <a:buChar char="Þ"/>
            </a:pPr>
            <a:r>
              <a:rPr lang="en-US" sz="2800" dirty="0" smtClean="0"/>
              <a:t>Every year millions of new cases globally every year</a:t>
            </a:r>
          </a:p>
          <a:p>
            <a:pPr marL="539750" indent="-539750">
              <a:buFont typeface="Symbol" pitchFamily="18" charset="2"/>
              <a:buChar char="Þ"/>
            </a:pPr>
            <a:r>
              <a:rPr lang="en-US" sz="2800" dirty="0" smtClean="0"/>
              <a:t>Second </a:t>
            </a:r>
            <a:r>
              <a:rPr lang="en-US" sz="2800" dirty="0"/>
              <a:t>most common cause of death in Europe, Canada, </a:t>
            </a:r>
            <a:r>
              <a:rPr lang="en-US" sz="2800" dirty="0" smtClean="0"/>
              <a:t>US</a:t>
            </a:r>
          </a:p>
          <a:p>
            <a:pPr marL="0" indent="0">
              <a:buFont typeface="Arial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326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31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The </a:t>
            </a:r>
            <a:r>
              <a:rPr lang="en-US" sz="3200" b="1" dirty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3 Cs of </a:t>
            </a:r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radiotherapy</a:t>
            </a:r>
            <a:endParaRPr lang="en-US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35181" y="992956"/>
            <a:ext cx="4136638" cy="51561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Cheap:  </a:t>
            </a:r>
          </a:p>
          <a:p>
            <a:pPr lvl="1"/>
            <a:r>
              <a:rPr lang="en-GB" sz="2400" dirty="0" smtClean="0"/>
              <a:t>the least expensive cancer treatment method (around 5% of total cost)</a:t>
            </a:r>
          </a:p>
          <a:p>
            <a:endParaRPr lang="en-GB" sz="2800" dirty="0" smtClean="0"/>
          </a:p>
          <a:p>
            <a:r>
              <a:rPr lang="en-GB" sz="2800" dirty="0" smtClean="0"/>
              <a:t>Cure: </a:t>
            </a:r>
          </a:p>
          <a:p>
            <a:pPr lvl="1"/>
            <a:r>
              <a:rPr lang="en-GB" sz="2400" dirty="0"/>
              <a:t>g</a:t>
            </a:r>
            <a:r>
              <a:rPr lang="en-GB" sz="2400" dirty="0" smtClean="0"/>
              <a:t>ood cure rate (30-40%)</a:t>
            </a:r>
          </a:p>
          <a:p>
            <a:endParaRPr lang="en-GB" sz="2800" dirty="0" smtClean="0"/>
          </a:p>
          <a:p>
            <a:r>
              <a:rPr lang="en-GB" sz="2800" dirty="0" smtClean="0"/>
              <a:t>Conservative:   </a:t>
            </a:r>
          </a:p>
          <a:p>
            <a:pPr lvl="1"/>
            <a:r>
              <a:rPr lang="en-GB" sz="2400" dirty="0" smtClean="0"/>
              <a:t>generally non-invasive, fewer side effects</a:t>
            </a:r>
          </a:p>
          <a:p>
            <a:endParaRPr lang="en-GB" sz="28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667" y="1062182"/>
            <a:ext cx="4666731" cy="520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6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Conventional radiotherapy </a:t>
            </a:r>
            <a:br>
              <a:rPr lang="en-GB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</a:br>
            <a:r>
              <a:rPr lang="en-GB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dominated by linear accelerators</a:t>
            </a:r>
            <a:endParaRPr lang="en-GB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7010400" y="64754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AAF2D2-28F1-3E41-9B6B-DD73EEAF3704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334004" y="5507190"/>
            <a:ext cx="4563234" cy="12926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Symbol"/>
              <a:buChar char="Þ"/>
              <a:defRPr/>
            </a:pPr>
            <a:r>
              <a:rPr lang="en-GB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20 000 patients per year every 10 million inhabitants</a:t>
            </a:r>
          </a:p>
          <a:p>
            <a:pPr marL="285750" lvl="1" indent="-285750">
              <a:buFont typeface="Symbol"/>
              <a:buChar char="Þ"/>
              <a:defRPr/>
            </a:pPr>
            <a:r>
              <a:rPr lang="en-GB" sz="2000" b="0" dirty="0" smtClean="0">
                <a:latin typeface="+mn-lt"/>
              </a:rPr>
              <a:t>1 </a:t>
            </a:r>
            <a:r>
              <a:rPr lang="en-GB" sz="2000" b="0" dirty="0" err="1" smtClean="0">
                <a:latin typeface="+mn-lt"/>
              </a:rPr>
              <a:t>linac</a:t>
            </a:r>
            <a:r>
              <a:rPr lang="en-GB" sz="2000" b="0" dirty="0" smtClean="0">
                <a:latin typeface="+mn-lt"/>
              </a:rPr>
              <a:t> every </a:t>
            </a:r>
            <a:r>
              <a:rPr lang="en-GB" sz="2000" b="0" dirty="0" smtClean="0">
                <a:latin typeface="+mn-lt"/>
                <a:sym typeface="Symbol" charset="0"/>
              </a:rPr>
              <a:t> </a:t>
            </a:r>
            <a:r>
              <a:rPr lang="en-GB" sz="2000" b="0" dirty="0" smtClean="0">
                <a:latin typeface="+mn-lt"/>
              </a:rPr>
              <a:t>250 000 inhabitants</a:t>
            </a:r>
          </a:p>
          <a:p>
            <a:pPr marL="285750" indent="-285750" eaLnBrk="1" hangingPunct="1">
              <a:buFont typeface="Symbol"/>
              <a:buChar char="Þ"/>
              <a:defRPr/>
            </a:pPr>
            <a:endParaRPr lang="en-GB" sz="1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grpSp>
        <p:nvGrpSpPr>
          <p:cNvPr id="8" name="Group 150"/>
          <p:cNvGrpSpPr>
            <a:grpSpLocks/>
          </p:cNvGrpSpPr>
          <p:nvPr/>
        </p:nvGrpSpPr>
        <p:grpSpPr bwMode="auto">
          <a:xfrm>
            <a:off x="124695" y="989013"/>
            <a:ext cx="9047163" cy="5738812"/>
            <a:chOff x="60258" y="698520"/>
            <a:chExt cx="9801563" cy="5738659"/>
          </a:xfrm>
        </p:grpSpPr>
        <p:grpSp>
          <p:nvGrpSpPr>
            <p:cNvPr id="9" name="Group 148"/>
            <p:cNvGrpSpPr>
              <a:grpSpLocks/>
            </p:cNvGrpSpPr>
            <p:nvPr/>
          </p:nvGrpSpPr>
          <p:grpSpPr bwMode="auto">
            <a:xfrm>
              <a:off x="60258" y="698520"/>
              <a:ext cx="9801563" cy="5395929"/>
              <a:chOff x="60258" y="698520"/>
              <a:chExt cx="9801563" cy="5395929"/>
            </a:xfrm>
          </p:grpSpPr>
          <p:grpSp>
            <p:nvGrpSpPr>
              <p:cNvPr id="13" name="Group 146"/>
              <p:cNvGrpSpPr>
                <a:grpSpLocks/>
              </p:cNvGrpSpPr>
              <p:nvPr/>
            </p:nvGrpSpPr>
            <p:grpSpPr bwMode="auto">
              <a:xfrm>
                <a:off x="60258" y="698520"/>
                <a:ext cx="9801563" cy="5395929"/>
                <a:chOff x="352657" y="735033"/>
                <a:chExt cx="9801563" cy="5395929"/>
              </a:xfrm>
            </p:grpSpPr>
            <p:sp>
              <p:nvSpPr>
                <p:cNvPr id="15" name="Rectangle 5"/>
                <p:cNvSpPr>
                  <a:spLocks noChangeArrowheads="1"/>
                </p:cNvSpPr>
                <p:nvPr/>
              </p:nvSpPr>
              <p:spPr bwMode="auto">
                <a:xfrm>
                  <a:off x="8759673" y="2312988"/>
                  <a:ext cx="1394547" cy="2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700" tIns="12700" rIns="12700" bIns="12700"/>
                <a:lstStyle/>
                <a:p>
                  <a:pPr algn="l"/>
                  <a:endParaRPr lang="en-GB" sz="2400" b="0" dirty="0">
                    <a:solidFill>
                      <a:srgbClr val="BBE0E3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16" name="Rectangle 80"/>
                <p:cNvSpPr>
                  <a:spLocks noChangeArrowheads="1"/>
                </p:cNvSpPr>
                <p:nvPr/>
              </p:nvSpPr>
              <p:spPr bwMode="auto">
                <a:xfrm>
                  <a:off x="352657" y="741936"/>
                  <a:ext cx="4381560" cy="538902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pPr algn="l" eaLnBrk="1" hangingPunct="1"/>
                  <a:endParaRPr lang="en-GB" sz="2400" b="0" dirty="0">
                    <a:solidFill>
                      <a:srgbClr val="BBE0E3"/>
                    </a:solidFill>
                    <a:latin typeface="Arial" charset="0"/>
                  </a:endParaRPr>
                </a:p>
              </p:txBody>
            </p:sp>
            <p:pic>
              <p:nvPicPr>
                <p:cNvPr id="17" name="Picture 5" descr="figura1b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7772" y="994663"/>
                  <a:ext cx="5068888" cy="42084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" name="Rectangle 7"/>
                <p:cNvSpPr>
                  <a:spLocks noChangeArrowheads="1"/>
                </p:cNvSpPr>
                <p:nvPr/>
              </p:nvSpPr>
              <p:spPr bwMode="auto">
                <a:xfrm>
                  <a:off x="353771" y="735033"/>
                  <a:ext cx="3225800" cy="4191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l" eaLnBrk="1" hangingPunct="1"/>
                  <a:endParaRPr lang="en-GB" sz="2400" b="0" dirty="0">
                    <a:solidFill>
                      <a:srgbClr val="BBE0E3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19" name="Group 101"/>
                <p:cNvGrpSpPr>
                  <a:grpSpLocks/>
                </p:cNvGrpSpPr>
                <p:nvPr/>
              </p:nvGrpSpPr>
              <p:grpSpPr bwMode="auto">
                <a:xfrm>
                  <a:off x="464278" y="4903609"/>
                  <a:ext cx="2920966" cy="1128713"/>
                  <a:chOff x="542813" y="4556387"/>
                  <a:chExt cx="2920966" cy="1128713"/>
                </a:xfrm>
              </p:grpSpPr>
              <p:sp>
                <p:nvSpPr>
                  <p:cNvPr id="3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354192" y="4600381"/>
                    <a:ext cx="1298207" cy="1021802"/>
                  </a:xfrm>
                  <a:prstGeom prst="rect">
                    <a:avLst/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6" name="Rectangle 1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447206" y="5082668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7" name="Rectangle 1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447206" y="5147950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8" name="Rectangle 1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265209" y="4943589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9" name="Rectangle 1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265209" y="5011709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0" name="Rectangle 1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102933" y="4801199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1" name="Rectangle 1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102933" y="4866481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2" name="Rectangle 2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184071" y="4662120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3" name="Rectangle 2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184071" y="4730241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4" name="Rectangle 2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907689" y="4794103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5" name="Rectangle 2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907689" y="4866481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6" name="Rectangle 2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42596" y="4655025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7" name="Rectangle 2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45413" y="4723145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8" name="Rectangle 2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644554" y="4515473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9" name="Rectangle 2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644554" y="4580755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0" name="Rectangle 2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01140" y="4376394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1" name="Rectangle 2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01140" y="4444514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2" name="Rectangle 3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284930" y="4517365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3" name="Rectangle 3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284930" y="4582647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4" name="Rectangle 3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452840" y="4378286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5" name="Rectangle 3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447206" y="4446407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6" name="Rectangle 3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01140" y="5080775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7" name="Rectangle 3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01140" y="5146057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8" name="Rectangle 3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65697" y="4934601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9" name="Rectangle 3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644554" y="5009817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60" name="Rectangle 3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311550" y="5226004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61" name="Rectangle 3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311550" y="5291286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62" name="Rectangle 4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589761" y="5226004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63" name="Rectangl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589761" y="5291286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64" name="Rectangle 4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294647" y="4239681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65" name="Rectangle 4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294647" y="4304963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66" name="Rectangle 4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572857" y="4239681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67" name="Rectangl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572857" y="4304963"/>
                    <a:ext cx="77108" cy="710520"/>
                  </a:xfrm>
                  <a:prstGeom prst="rect">
                    <a:avLst/>
                  </a:prstGeom>
                  <a:solidFill>
                    <a:srgbClr val="DFDFDF"/>
                  </a:solidFill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68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623951" y="4624507"/>
                    <a:ext cx="4868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 dirty="0">
                      <a:solidFill>
                        <a:srgbClr val="BBE0E3"/>
                      </a:solidFill>
                    </a:endParaRPr>
                  </a:p>
                </p:txBody>
              </p:sp>
              <p:sp>
                <p:nvSpPr>
                  <p:cNvPr id="69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542813" y="4713915"/>
                    <a:ext cx="4868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 dirty="0">
                      <a:solidFill>
                        <a:srgbClr val="BBE0E3"/>
                      </a:solidFill>
                    </a:endParaRPr>
                  </a:p>
                </p:txBody>
              </p:sp>
              <p:sp>
                <p:nvSpPr>
                  <p:cNvPr id="70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2814675" y="4603220"/>
                    <a:ext cx="4868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 dirty="0">
                      <a:solidFill>
                        <a:srgbClr val="BBE0E3"/>
                      </a:solidFill>
                    </a:endParaRPr>
                  </a:p>
                </p:txBody>
              </p:sp>
              <p:sp>
                <p:nvSpPr>
                  <p:cNvPr id="71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2976951" y="4692627"/>
                    <a:ext cx="4868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 dirty="0">
                      <a:solidFill>
                        <a:srgbClr val="BBE0E3"/>
                      </a:solidFill>
                    </a:endParaRPr>
                  </a:p>
                </p:txBody>
              </p:sp>
              <p:sp>
                <p:nvSpPr>
                  <p:cNvPr id="72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62869" y="4980326"/>
                    <a:ext cx="973449" cy="61275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defRPr>
                    </a:lvl1pPr>
                    <a:lvl2pPr marL="37931725" indent="-37474525"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 algn="l">
                      <a:defRPr/>
                    </a:pPr>
                    <a:r>
                      <a:rPr lang="en-GB" sz="1600" b="0" dirty="0" smtClean="0">
                        <a:solidFill>
                          <a:srgbClr val="BBE0E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rPr>
                      <a:t>tumour</a:t>
                    </a:r>
                  </a:p>
                </p:txBody>
              </p:sp>
            </p:grpSp>
            <p:pic>
              <p:nvPicPr>
                <p:cNvPr id="20" name="Picture 8" descr="figura1a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lum contrast="6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4896" y="1116033"/>
                  <a:ext cx="3073400" cy="2281238"/>
                </a:xfrm>
                <a:prstGeom prst="rect">
                  <a:avLst/>
                </a:prstGeom>
                <a:solidFill>
                  <a:srgbClr val="FDFF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cmpd="dbl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42679" y="1008075"/>
                  <a:ext cx="1248040" cy="4000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r" eaLnBrk="1" hangingPunct="1"/>
                  <a:r>
                    <a:rPr lang="en-GB" sz="2000" b="0" dirty="0" smtClean="0">
                      <a:latin typeface="+mn-lt"/>
                    </a:rPr>
                    <a:t>electrons</a:t>
                  </a:r>
                  <a:endParaRPr lang="en-GB" sz="1800" b="0" dirty="0">
                    <a:latin typeface="+mn-lt"/>
                  </a:endParaRPr>
                </a:p>
              </p:txBody>
            </p:sp>
            <p:sp>
              <p:nvSpPr>
                <p:cNvPr id="22" name="Line 16"/>
                <p:cNvSpPr>
                  <a:spLocks noChangeShapeType="1"/>
                </p:cNvSpPr>
                <p:nvPr/>
              </p:nvSpPr>
              <p:spPr bwMode="auto">
                <a:xfrm>
                  <a:off x="1226896" y="1420833"/>
                  <a:ext cx="0" cy="26828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 dirty="0">
                    <a:solidFill>
                      <a:srgbClr val="BBE0E3"/>
                    </a:solidFill>
                  </a:endParaRPr>
                </a:p>
              </p:txBody>
            </p:sp>
            <p:grpSp>
              <p:nvGrpSpPr>
                <p:cNvPr id="23" name="Group 26"/>
                <p:cNvGrpSpPr>
                  <a:grpSpLocks/>
                </p:cNvGrpSpPr>
                <p:nvPr/>
              </p:nvGrpSpPr>
              <p:grpSpPr bwMode="auto">
                <a:xfrm>
                  <a:off x="723664" y="3162338"/>
                  <a:ext cx="998540" cy="1535120"/>
                  <a:chOff x="811" y="2489"/>
                  <a:chExt cx="629" cy="967"/>
                </a:xfrm>
              </p:grpSpPr>
              <p:sp>
                <p:nvSpPr>
                  <p:cNvPr id="25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883" y="2524"/>
                    <a:ext cx="193" cy="73"/>
                  </a:xfrm>
                  <a:prstGeom prst="rect">
                    <a:avLst/>
                  </a:prstGeom>
                  <a:solidFill>
                    <a:srgbClr val="FDFFE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174" y="2524"/>
                    <a:ext cx="193" cy="73"/>
                  </a:xfrm>
                  <a:prstGeom prst="rect">
                    <a:avLst/>
                  </a:prstGeom>
                  <a:solidFill>
                    <a:srgbClr val="FDFFE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7" name="AutoShape 1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041" y="2525"/>
                    <a:ext cx="169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73 w 21600"/>
                      <a:gd name="T13" fmla="*/ 4508 h 21600"/>
                      <a:gd name="T14" fmla="*/ 17127 w 21600"/>
                      <a:gd name="T15" fmla="*/ 1709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DFF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rgbClr val="BBE0E3"/>
                      </a:solidFill>
                    </a:endParaRPr>
                  </a:p>
                </p:txBody>
              </p:sp>
              <p:sp>
                <p:nvSpPr>
                  <p:cNvPr id="28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20" y="2670"/>
                    <a:ext cx="208" cy="288"/>
                  </a:xfrm>
                  <a:prstGeom prst="rect">
                    <a:avLst/>
                  </a:prstGeom>
                  <a:solidFill>
                    <a:srgbClr val="FDFF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 algn="r" eaLnBrk="1" hangingPunct="1"/>
                    <a:r>
                      <a:rPr lang="en-GB" sz="2400" b="0" dirty="0" smtClean="0">
                        <a:solidFill>
                          <a:srgbClr val="BBE0E3"/>
                        </a:solidFill>
                        <a:latin typeface="Times New Roman" charset="0"/>
                      </a:rPr>
                      <a:t>X</a:t>
                    </a:r>
                    <a:endParaRPr lang="en-GB" sz="2400" b="0" dirty="0">
                      <a:solidFill>
                        <a:srgbClr val="BBE0E3"/>
                      </a:solidFill>
                      <a:latin typeface="Times New Roman" charset="0"/>
                    </a:endParaRPr>
                  </a:p>
                </p:txBody>
              </p:sp>
              <p:sp>
                <p:nvSpPr>
                  <p:cNvPr id="29" name="AutoShape 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998" y="2490"/>
                    <a:ext cx="260" cy="42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86 w 21600"/>
                      <a:gd name="T13" fmla="*/ 4504 h 21600"/>
                      <a:gd name="T14" fmla="*/ 17114 w 21600"/>
                      <a:gd name="T15" fmla="*/ 17096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8E5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rgbClr val="BBE0E3"/>
                      </a:solidFill>
                    </a:endParaRPr>
                  </a:p>
                </p:txBody>
              </p:sp>
              <p:sp>
                <p:nvSpPr>
                  <p:cNvPr id="30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2490"/>
                    <a:ext cx="172" cy="107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1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880" y="2489"/>
                    <a:ext cx="172" cy="107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bg2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2" name="AutoShape 2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15" y="3069"/>
                    <a:ext cx="618" cy="156"/>
                  </a:xfrm>
                  <a:prstGeom prst="rightArrow">
                    <a:avLst>
                      <a:gd name="adj1" fmla="val 50000"/>
                      <a:gd name="adj2" fmla="val 99038"/>
                    </a:avLst>
                  </a:prstGeom>
                  <a:solidFill>
                    <a:srgbClr val="F8E5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3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2912"/>
                    <a:ext cx="266" cy="7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34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174" y="2912"/>
                    <a:ext cx="266" cy="7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1" hangingPunct="1"/>
                    <a:endParaRPr lang="en-GB" sz="2400" b="0" dirty="0">
                      <a:solidFill>
                        <a:srgbClr val="BBE0E3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24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240112" y="4002020"/>
                  <a:ext cx="373731" cy="4616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l" eaLnBrk="1" hangingPunct="1"/>
                  <a:r>
                    <a:rPr lang="en-GB" sz="2400" b="0" dirty="0" smtClean="0">
                      <a:latin typeface="+mn-lt"/>
                    </a:rPr>
                    <a:t>X</a:t>
                  </a:r>
                  <a:endParaRPr lang="en-GB" sz="2400" b="0" dirty="0">
                    <a:latin typeface="+mn-lt"/>
                  </a:endParaRPr>
                </a:p>
              </p:txBody>
            </p:sp>
          </p:grpSp>
          <p:sp>
            <p:nvSpPr>
              <p:cNvPr id="12" name="Text Box 11"/>
              <p:cNvSpPr txBox="1">
                <a:spLocks noChangeArrowheads="1"/>
              </p:cNvSpPr>
              <p:nvPr/>
            </p:nvSpPr>
            <p:spPr bwMode="auto">
              <a:xfrm>
                <a:off x="1713500" y="3214149"/>
                <a:ext cx="2540186" cy="136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200" b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l"/>
                <a:endParaRPr lang="en-GB" sz="2400" b="0" dirty="0" smtClean="0">
                  <a:latin typeface="+mn-lt"/>
                </a:endParaRPr>
              </a:p>
              <a:p>
                <a:pPr algn="l"/>
                <a:r>
                  <a:rPr lang="en-GB" sz="2000" b="0" dirty="0" err="1" smtClean="0">
                    <a:latin typeface="+mn-lt"/>
                  </a:rPr>
                  <a:t>Linac</a:t>
                </a:r>
                <a:r>
                  <a:rPr lang="en-GB" sz="2000" b="0" dirty="0" smtClean="0">
                    <a:latin typeface="+mn-lt"/>
                  </a:rPr>
                  <a:t> for electrons</a:t>
                </a:r>
              </a:p>
              <a:p>
                <a:pPr algn="l"/>
                <a:r>
                  <a:rPr lang="en-GB" sz="2000" b="0" dirty="0" smtClean="0">
                    <a:latin typeface="+mn-lt"/>
                  </a:rPr>
                  <a:t>@ 3 GHz</a:t>
                </a:r>
              </a:p>
              <a:p>
                <a:pPr algn="l"/>
                <a:r>
                  <a:rPr lang="en-GB" sz="2000" b="0" dirty="0" smtClean="0">
                    <a:latin typeface="+mn-lt"/>
                  </a:rPr>
                  <a:t>5-20 MeV</a:t>
                </a:r>
                <a:endParaRPr lang="en-GB" sz="2000" b="0" dirty="0">
                  <a:latin typeface="+mn-lt"/>
                </a:endParaRPr>
              </a:p>
            </p:txBody>
          </p:sp>
        </p:grp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2906152" y="5071965"/>
              <a:ext cx="1849502" cy="1365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endParaRPr lang="en-GB" sz="2400" b="0" dirty="0" smtClean="0">
                <a:latin typeface="Arial" charset="0"/>
              </a:endParaRPr>
            </a:p>
            <a:p>
              <a:pPr algn="l"/>
              <a:r>
                <a:rPr lang="en-GB" sz="2000" b="0" dirty="0" err="1" smtClean="0">
                  <a:latin typeface="+mn-lt"/>
                </a:rPr>
                <a:t>Multileaf</a:t>
              </a:r>
              <a:r>
                <a:rPr lang="en-GB" sz="2000" b="0" dirty="0" smtClean="0">
                  <a:latin typeface="+mn-lt"/>
                </a:rPr>
                <a:t> collimator</a:t>
              </a:r>
              <a:endParaRPr lang="en-GB" sz="2000" b="0" dirty="0">
                <a:latin typeface="+mn-lt"/>
              </a:endParaRPr>
            </a:p>
          </p:txBody>
        </p:sp>
      </p:grpSp>
      <p:sp>
        <p:nvSpPr>
          <p:cNvPr id="73" name="TextBox 70"/>
          <p:cNvSpPr txBox="1">
            <a:spLocks noChangeArrowheads="1"/>
          </p:cNvSpPr>
          <p:nvPr/>
        </p:nvSpPr>
        <p:spPr bwMode="auto">
          <a:xfrm>
            <a:off x="4184060" y="5117370"/>
            <a:ext cx="28575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GB" sz="1600" b="0" dirty="0">
                <a:solidFill>
                  <a:srgbClr val="BBE0E3"/>
                </a:solidFill>
                <a:latin typeface="Arial" charset="0"/>
              </a:rPr>
              <a:t>Courtesy of </a:t>
            </a:r>
            <a:r>
              <a:rPr lang="en-GB" sz="1600" b="0" dirty="0" err="1">
                <a:solidFill>
                  <a:srgbClr val="BBE0E3"/>
                </a:solidFill>
                <a:latin typeface="Arial" charset="0"/>
              </a:rPr>
              <a:t>Elekta</a:t>
            </a:r>
            <a:endParaRPr lang="en-GB" sz="1600" b="0" dirty="0">
              <a:solidFill>
                <a:srgbClr val="BBE0E3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1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33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Alternatives</a:t>
            </a:r>
            <a:endParaRPr lang="en-US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5182" y="1116118"/>
            <a:ext cx="4701336" cy="53447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800" dirty="0" smtClean="0"/>
              <a:t>1932: Cyclotron by Ernest Lawrence</a:t>
            </a:r>
          </a:p>
          <a:p>
            <a:endParaRPr lang="en-GB" sz="2800" dirty="0" smtClean="0"/>
          </a:p>
          <a:p>
            <a:r>
              <a:rPr lang="en-GB" sz="2800" dirty="0" smtClean="0"/>
              <a:t>1946: article by Robert Wilson on using protons for therapy</a:t>
            </a:r>
          </a:p>
          <a:p>
            <a:pPr lvl="1">
              <a:buFont typeface="Symbol" pitchFamily="18" charset="2"/>
              <a:buChar char="Þ"/>
            </a:pPr>
            <a:r>
              <a:rPr lang="en-GB" dirty="0" smtClean="0"/>
              <a:t> Birth of </a:t>
            </a:r>
            <a:r>
              <a:rPr lang="en-GB" b="1" dirty="0" smtClean="0"/>
              <a:t>hadrontherapy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sz="2800" dirty="0" smtClean="0"/>
              <a:t>1954: first patients treated in Berkeley</a:t>
            </a:r>
          </a:p>
          <a:p>
            <a:pPr lvl="1"/>
            <a:endParaRPr lang="en-GB" sz="2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238" y="714320"/>
            <a:ext cx="2435988" cy="328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6118" y="3692002"/>
            <a:ext cx="2493618" cy="3165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630" y="1818522"/>
            <a:ext cx="2248954" cy="285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08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34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Hadrontherapy</a:t>
            </a:r>
            <a:endParaRPr lang="en-US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pic>
        <p:nvPicPr>
          <p:cNvPr id="4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80" y="965246"/>
            <a:ext cx="8784343" cy="515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6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35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Protons </a:t>
            </a:r>
            <a:r>
              <a:rPr lang="en-US" sz="3200" b="1" dirty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vs </a:t>
            </a:r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X-rays</a:t>
            </a:r>
            <a:endParaRPr lang="en-US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pic>
        <p:nvPicPr>
          <p:cNvPr id="6" name="Picture 4" descr="Tumorbi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8" y="727725"/>
            <a:ext cx="4494802" cy="3747283"/>
          </a:xfrm>
          <a:prstGeom prst="rect">
            <a:avLst/>
          </a:prstGeom>
          <a:noFill/>
          <a:ln>
            <a:solidFill>
              <a:schemeClr val="tx1">
                <a:alpha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768829" y="4475008"/>
            <a:ext cx="1249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79413" indent="-379413" eaLnBrk="1" hangingPunct="1">
              <a:spcBef>
                <a:spcPct val="50000"/>
              </a:spcBef>
            </a:pPr>
            <a:r>
              <a:rPr lang="en-GB" dirty="0" smtClean="0">
                <a:cs typeface="Gill Sans"/>
              </a:rPr>
              <a:t>Protons</a:t>
            </a:r>
            <a:endParaRPr lang="en-GB" dirty="0">
              <a:cs typeface="Gill San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7700" y="4996745"/>
            <a:ext cx="15932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79413" indent="-379413" algn="r" eaLnBrk="1" hangingPunct="1">
              <a:spcBef>
                <a:spcPct val="50000"/>
              </a:spcBef>
            </a:pPr>
            <a:r>
              <a:rPr lang="en-GB" sz="1400" dirty="0">
                <a:cs typeface="Gill Sans"/>
              </a:rPr>
              <a:t>C</a:t>
            </a:r>
            <a:r>
              <a:rPr lang="en-GB" sz="1400" dirty="0" smtClean="0">
                <a:cs typeface="Gill Sans"/>
              </a:rPr>
              <a:t>ourtesy of </a:t>
            </a:r>
            <a:r>
              <a:rPr lang="en-GB" sz="1400" dirty="0" err="1" smtClean="0">
                <a:cs typeface="Gill Sans"/>
              </a:rPr>
              <a:t>MedAustron</a:t>
            </a:r>
            <a:endParaRPr lang="en-GB" sz="1400" dirty="0">
              <a:cs typeface="Gill Sans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/>
          </p:nvPr>
        </p:nvGraphicFramePr>
        <p:xfrm>
          <a:off x="4018138" y="2799987"/>
          <a:ext cx="5094072" cy="3669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Slide" r:id="rId4" imgW="5083200" imgH="3382560" progId="PowerPoint.Slide.8">
                  <p:embed/>
                </p:oleObj>
              </mc:Choice>
              <mc:Fallback>
                <p:oleObj name="Slide" r:id="rId4" imgW="5083200" imgH="3382560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8138" y="2799987"/>
                        <a:ext cx="5094072" cy="36694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54439" y="4475008"/>
            <a:ext cx="1249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79413" indent="-379413" eaLnBrk="1" hangingPunct="1">
              <a:spcBef>
                <a:spcPct val="50000"/>
              </a:spcBef>
            </a:pPr>
            <a:r>
              <a:rPr lang="en-GB" dirty="0" smtClean="0">
                <a:cs typeface="Gill Sans"/>
              </a:rPr>
              <a:t>X-rays</a:t>
            </a:r>
            <a:endParaRPr lang="en-GB" dirty="0">
              <a:cs typeface="Gill Sans"/>
            </a:endParaRPr>
          </a:p>
        </p:txBody>
      </p:sp>
      <p:pic>
        <p:nvPicPr>
          <p:cNvPr id="13" name="Picture 2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890" y="617337"/>
            <a:ext cx="3713026" cy="21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795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36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Protons </a:t>
            </a:r>
            <a:r>
              <a:rPr lang="en-US" sz="3200" b="1" dirty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vs </a:t>
            </a:r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X-rays (2)</a:t>
            </a:r>
            <a:endParaRPr lang="en-US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577" y="914182"/>
            <a:ext cx="8593958" cy="385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6"/>
          <p:cNvSpPr txBox="1">
            <a:spLocks/>
          </p:cNvSpPr>
          <p:nvPr/>
        </p:nvSpPr>
        <p:spPr>
          <a:xfrm>
            <a:off x="1815157" y="4835512"/>
            <a:ext cx="6387152" cy="1461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24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BBE0E3"/>
              </a:buClr>
              <a:buSzPct val="90000"/>
              <a:buFont typeface="Wingdings" charset="2"/>
              <a:buChar char=""/>
              <a:defRPr sz="2000" b="0" i="0" kern="1200">
                <a:solidFill>
                  <a:schemeClr val="bg1"/>
                </a:solidFill>
                <a:latin typeface="Gill Sans"/>
                <a:ea typeface="+mn-ea"/>
                <a:cs typeface="Gill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8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Tx/>
            </a:pPr>
            <a:r>
              <a:rPr lang="en-GB" sz="2400" dirty="0" smtClean="0">
                <a:solidFill>
                  <a:schemeClr val="tx1"/>
                </a:solidFill>
                <a:latin typeface="+mn-lt"/>
              </a:rPr>
              <a:t>Critical areas</a:t>
            </a:r>
          </a:p>
          <a:p>
            <a:pPr lvl="1">
              <a:buClrTx/>
            </a:pPr>
            <a:r>
              <a:rPr lang="en-GB" sz="2400" dirty="0" smtClean="0">
                <a:solidFill>
                  <a:schemeClr val="tx1"/>
                </a:solidFill>
                <a:latin typeface="+mn-lt"/>
              </a:rPr>
              <a:t>Children</a:t>
            </a:r>
          </a:p>
          <a:p>
            <a:pPr lvl="1">
              <a:buClrTx/>
            </a:pPr>
            <a:r>
              <a:rPr lang="en-GB" sz="2400" dirty="0" smtClean="0">
                <a:solidFill>
                  <a:schemeClr val="tx1"/>
                </a:solidFill>
                <a:latin typeface="+mn-lt"/>
              </a:rPr>
              <a:t>Radio-resistant tumours (carbon ions)</a:t>
            </a:r>
            <a:endParaRPr lang="en-GB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322997" y="4807802"/>
            <a:ext cx="1928883" cy="6891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b="1" dirty="0" smtClean="0"/>
              <a:t>Hadrons:</a:t>
            </a:r>
          </a:p>
        </p:txBody>
      </p:sp>
    </p:spTree>
    <p:extLst>
      <p:ext uri="{BB962C8B-B14F-4D97-AF65-F5344CB8AC3E}">
        <p14:creationId xmlns:p14="http://schemas.microsoft.com/office/powerpoint/2010/main" val="378597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8_GSI_Rasterscan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74072" y="1235721"/>
            <a:ext cx="8395856" cy="46643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329575"/>
            <a:ext cx="89444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3200" b="1" dirty="0" smtClean="0">
              <a:solidFill>
                <a:schemeClr val="bg1"/>
              </a:solidFill>
              <a:latin typeface="Optima"/>
              <a:cs typeface="Opti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Proton Treatment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  <a:latin typeface="Helvetica Light"/>
                <a:cs typeface="Helvetica Light"/>
              </a:rPr>
              <a:t>Raster scanning technique</a:t>
            </a:r>
            <a:endParaRPr lang="en-GB" b="1" dirty="0" smtClean="0">
              <a:solidFill>
                <a:schemeClr val="tx2"/>
              </a:solidFill>
              <a:latin typeface="Optima"/>
              <a:cs typeface="Optim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8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</a:rPr>
              <a:t>Particle therapy: a short history</a:t>
            </a:r>
            <a:endParaRPr lang="en-GB" sz="3200" b="1" dirty="0">
              <a:solidFill>
                <a:schemeClr val="tx2"/>
              </a:solidFill>
              <a:latin typeface="Optima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04340" y="3343080"/>
            <a:ext cx="8657782" cy="249254"/>
          </a:xfrm>
          <a:prstGeom prst="rightArrow">
            <a:avLst>
              <a:gd name="adj1" fmla="val 50000"/>
              <a:gd name="adj2" fmla="val 62620"/>
            </a:avLst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65645" y="3412635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7" name="Rectangle 6"/>
          <p:cNvSpPr/>
          <p:nvPr/>
        </p:nvSpPr>
        <p:spPr>
          <a:xfrm>
            <a:off x="3371324" y="3066081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1989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3719163" y="3066876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1990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1015994" y="3412629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10" name="Oval 9"/>
          <p:cNvSpPr/>
          <p:nvPr/>
        </p:nvSpPr>
        <p:spPr>
          <a:xfrm>
            <a:off x="1371602" y="3421090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11" name="Rectangle 10"/>
          <p:cNvSpPr/>
          <p:nvPr/>
        </p:nvSpPr>
        <p:spPr>
          <a:xfrm>
            <a:off x="4111025" y="3066081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1991</a:t>
            </a:r>
            <a:endParaRPr lang="en-US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304340" y="1295400"/>
            <a:ext cx="2220170" cy="254000"/>
          </a:xfrm>
          <a:prstGeom prst="roundRect">
            <a:avLst/>
          </a:prstGeom>
          <a:solidFill>
            <a:srgbClr val="D8F3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Proposed by R.R. Wilson</a:t>
            </a:r>
            <a:endParaRPr lang="en-US" sz="1400" dirty="0" smtClean="0"/>
          </a:p>
        </p:txBody>
      </p:sp>
      <p:sp>
        <p:nvSpPr>
          <p:cNvPr id="13" name="Rounded Rectangle 12"/>
          <p:cNvSpPr/>
          <p:nvPr/>
        </p:nvSpPr>
        <p:spPr>
          <a:xfrm>
            <a:off x="869595" y="1667932"/>
            <a:ext cx="3346218" cy="313267"/>
          </a:xfrm>
          <a:prstGeom prst="roundRect">
            <a:avLst/>
          </a:prstGeom>
          <a:solidFill>
            <a:srgbClr val="D8F3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1st patient at Berkeley by  Lawrence et al </a:t>
            </a:r>
            <a:endParaRPr lang="en-US" sz="1400" dirty="0">
              <a:solidFill>
                <a:schemeClr val="tx1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015328" y="2326390"/>
            <a:ext cx="2841790" cy="254000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HIT (carbon), Heidelberg (Germany)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218871" y="2218267"/>
            <a:ext cx="2776406" cy="254000"/>
          </a:xfrm>
          <a:prstGeom prst="roundRect">
            <a:avLst/>
          </a:prstGeom>
          <a:solidFill>
            <a:srgbClr val="D8F3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1st patient  in Europe at Uppsala</a:t>
            </a:r>
            <a:endParaRPr lang="en-US" sz="1400" dirty="0">
              <a:solidFill>
                <a:schemeClr val="tx1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797051" y="3412629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17" name="Rectangle 16"/>
          <p:cNvSpPr/>
          <p:nvPr/>
        </p:nvSpPr>
        <p:spPr>
          <a:xfrm>
            <a:off x="7416621" y="3592334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2009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7898651" y="3592334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2011</a:t>
            </a:r>
            <a:endParaRPr lang="en-US" sz="1200" dirty="0"/>
          </a:p>
        </p:txBody>
      </p:sp>
      <p:sp>
        <p:nvSpPr>
          <p:cNvPr id="19" name="Oval 18"/>
          <p:cNvSpPr/>
          <p:nvPr/>
        </p:nvSpPr>
        <p:spPr>
          <a:xfrm>
            <a:off x="8098551" y="3412623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0" name="Oval 19"/>
          <p:cNvSpPr/>
          <p:nvPr/>
        </p:nvSpPr>
        <p:spPr>
          <a:xfrm>
            <a:off x="8496494" y="3421084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1" name="Rectangle 20"/>
          <p:cNvSpPr/>
          <p:nvPr/>
        </p:nvSpPr>
        <p:spPr>
          <a:xfrm>
            <a:off x="8307434" y="3592334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2015</a:t>
            </a:r>
            <a:endParaRPr lang="en-US" sz="1200" dirty="0"/>
          </a:p>
        </p:txBody>
      </p:sp>
      <p:sp>
        <p:nvSpPr>
          <p:cNvPr id="22" name="Rounded Rectangle 21"/>
          <p:cNvSpPr/>
          <p:nvPr/>
        </p:nvSpPr>
        <p:spPr>
          <a:xfrm>
            <a:off x="6379711" y="1854200"/>
            <a:ext cx="1804650" cy="254000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CNAO, Pavia (Italy)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6427973" y="1295400"/>
            <a:ext cx="2212456" cy="254000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4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MedAustron</a:t>
            </a: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 (Austria)</a:t>
            </a:r>
          </a:p>
        </p:txBody>
      </p:sp>
      <p:sp>
        <p:nvSpPr>
          <p:cNvPr id="24" name="Oval 23"/>
          <p:cNvSpPr/>
          <p:nvPr/>
        </p:nvSpPr>
        <p:spPr>
          <a:xfrm>
            <a:off x="3564266" y="3421108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5" name="Oval 24"/>
          <p:cNvSpPr/>
          <p:nvPr/>
        </p:nvSpPr>
        <p:spPr>
          <a:xfrm>
            <a:off x="3944477" y="3429569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6" name="Oval 25"/>
          <p:cNvSpPr/>
          <p:nvPr/>
        </p:nvSpPr>
        <p:spPr>
          <a:xfrm>
            <a:off x="4367821" y="3421096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7" name="Oval 26"/>
          <p:cNvSpPr/>
          <p:nvPr/>
        </p:nvSpPr>
        <p:spPr>
          <a:xfrm>
            <a:off x="5555285" y="3421084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8" name="Oval 27"/>
          <p:cNvSpPr/>
          <p:nvPr/>
        </p:nvSpPr>
        <p:spPr>
          <a:xfrm>
            <a:off x="4757303" y="3421096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9" name="Oval 28"/>
          <p:cNvSpPr/>
          <p:nvPr/>
        </p:nvSpPr>
        <p:spPr>
          <a:xfrm>
            <a:off x="5112911" y="3421090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30" name="Rounded Rectangle 29"/>
          <p:cNvSpPr/>
          <p:nvPr/>
        </p:nvSpPr>
        <p:spPr>
          <a:xfrm>
            <a:off x="1117594" y="4252083"/>
            <a:ext cx="2601569" cy="300231"/>
          </a:xfrm>
          <a:prstGeom prst="roundRect">
            <a:avLst/>
          </a:prstGeom>
          <a:solidFill>
            <a:srgbClr val="FFC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Eye </a:t>
            </a:r>
            <a:r>
              <a:rPr lang="en-US" sz="14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tumours</a:t>
            </a: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Clatterbridge</a:t>
            </a: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,  UK 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613012" y="4559986"/>
            <a:ext cx="2500801" cy="254000"/>
          </a:xfrm>
          <a:prstGeom prst="roundRect">
            <a:avLst/>
          </a:prstGeom>
          <a:solidFill>
            <a:srgbClr val="FFC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GSI carbon ion pilot, Germany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514538" y="3066876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1992</a:t>
            </a:r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4892769" y="3066081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1993</a:t>
            </a:r>
            <a:endParaRPr lang="en-US" sz="1200" dirty="0"/>
          </a:p>
        </p:txBody>
      </p:sp>
      <p:sp>
        <p:nvSpPr>
          <p:cNvPr id="34" name="Rectangle 33"/>
          <p:cNvSpPr/>
          <p:nvPr/>
        </p:nvSpPr>
        <p:spPr>
          <a:xfrm>
            <a:off x="5284341" y="3066876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1994</a:t>
            </a:r>
            <a:endParaRPr lang="en-US" sz="1200" dirty="0"/>
          </a:p>
        </p:txBody>
      </p:sp>
      <p:sp>
        <p:nvSpPr>
          <p:cNvPr id="35" name="Rounded Rectangle 34"/>
          <p:cNvSpPr/>
          <p:nvPr/>
        </p:nvSpPr>
        <p:spPr>
          <a:xfrm>
            <a:off x="1963841" y="4892593"/>
            <a:ext cx="2584065" cy="254000"/>
          </a:xfrm>
          <a:prstGeom prst="roundRect">
            <a:avLst/>
          </a:prstGeom>
          <a:solidFill>
            <a:srgbClr val="FFC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CPO (</a:t>
            </a:r>
            <a:r>
              <a:rPr lang="en-US" sz="14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Orsay</a:t>
            </a: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), CAI (Nice), France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2170545" y="5223933"/>
            <a:ext cx="2688358" cy="254000"/>
          </a:xfrm>
          <a:prstGeom prst="roundRect">
            <a:avLst/>
          </a:prstGeom>
          <a:solidFill>
            <a:srgbClr val="FFC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Loma Linda (clinical setting) USA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2797998" y="5571064"/>
            <a:ext cx="2693805" cy="254000"/>
          </a:xfrm>
          <a:prstGeom prst="roundRect">
            <a:avLst/>
          </a:prstGeom>
          <a:solidFill>
            <a:srgbClr val="FFC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Boston (commercial centre) USA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3124950" y="5918200"/>
            <a:ext cx="2596778" cy="254000"/>
          </a:xfrm>
          <a:prstGeom prst="roundRect">
            <a:avLst/>
          </a:prstGeom>
          <a:solidFill>
            <a:srgbClr val="FFC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NIRS, Chiba (carbon ion) Japan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18920" y="3592334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1946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803327" y="3600801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1954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1235134" y="3600801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1957</a:t>
            </a:r>
            <a:endParaRPr lang="en-US" sz="1200" dirty="0"/>
          </a:p>
        </p:txBody>
      </p:sp>
      <p:cxnSp>
        <p:nvCxnSpPr>
          <p:cNvPr id="42" name="Straight Arrow Connector 41"/>
          <p:cNvCxnSpPr/>
          <p:nvPr/>
        </p:nvCxnSpPr>
        <p:spPr>
          <a:xfrm rot="5400000" flipH="1" flipV="1">
            <a:off x="-396871" y="2446240"/>
            <a:ext cx="1793680" cy="1588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 flipV="1">
            <a:off x="378753" y="2661346"/>
            <a:ext cx="1361880" cy="1588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 flipH="1" flipV="1">
            <a:off x="979498" y="2907277"/>
            <a:ext cx="871607" cy="1588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6200000" flipH="1">
            <a:off x="3293503" y="3926857"/>
            <a:ext cx="619831" cy="1588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3521766" y="4088862"/>
            <a:ext cx="925317" cy="1588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6200000" flipH="1">
            <a:off x="3784910" y="4242405"/>
            <a:ext cx="1291793" cy="8586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6200000" flipH="1">
            <a:off x="4455038" y="4763676"/>
            <a:ext cx="2300466" cy="8586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6200000" flipH="1">
            <a:off x="3995964" y="4412367"/>
            <a:ext cx="1640067" cy="2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6200000" flipH="1">
            <a:off x="4198442" y="4598015"/>
            <a:ext cx="1946096" cy="2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 flipH="1" flipV="1">
            <a:off x="7455652" y="2961736"/>
            <a:ext cx="762691" cy="1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 flipH="1" flipV="1">
            <a:off x="7481111" y="2725641"/>
            <a:ext cx="1234881" cy="1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 flipH="1" flipV="1">
            <a:off x="7642386" y="2446638"/>
            <a:ext cx="1792887" cy="1588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6200000" flipH="1">
            <a:off x="5994556" y="3756234"/>
            <a:ext cx="258479" cy="1590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782731" y="3835400"/>
            <a:ext cx="72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alibri"/>
                <a:cs typeface="Calibri"/>
              </a:rPr>
              <a:t>PIMMS</a:t>
            </a:r>
            <a:endParaRPr lang="en-US" sz="14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717803" y="3067882"/>
            <a:ext cx="8557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Calibri"/>
                <a:cs typeface="Calibri"/>
              </a:rPr>
              <a:t>1996-2000</a:t>
            </a:r>
            <a:endParaRPr lang="en-US" sz="12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6226731" y="4059281"/>
            <a:ext cx="864569" cy="1588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159500" y="4508500"/>
            <a:ext cx="830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alibri"/>
                <a:cs typeface="Calibri"/>
              </a:rPr>
              <a:t>ENLIGHT</a:t>
            </a:r>
            <a:endParaRPr lang="en-US" sz="14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38900" y="3064932"/>
            <a:ext cx="496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Calibri"/>
                <a:cs typeface="Calibri"/>
              </a:rPr>
              <a:t>2002</a:t>
            </a:r>
            <a:endParaRPr lang="en-US" sz="12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6606693" y="3412623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63" name="Rounded Rectangle 62"/>
          <p:cNvSpPr/>
          <p:nvPr/>
        </p:nvSpPr>
        <p:spPr>
          <a:xfrm>
            <a:off x="5901722" y="3420044"/>
            <a:ext cx="399085" cy="1111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64" name="Rectangle 63"/>
          <p:cNvSpPr/>
          <p:nvPr/>
        </p:nvSpPr>
        <p:spPr>
          <a:xfrm>
            <a:off x="2924993" y="3062257"/>
            <a:ext cx="496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Calibri" charset="0"/>
              </a:rPr>
              <a:t>1984</a:t>
            </a:r>
            <a:endParaRPr lang="en-US" sz="1200" dirty="0"/>
          </a:p>
        </p:txBody>
      </p:sp>
      <p:sp>
        <p:nvSpPr>
          <p:cNvPr id="65" name="Oval 64"/>
          <p:cNvSpPr/>
          <p:nvPr/>
        </p:nvSpPr>
        <p:spPr>
          <a:xfrm>
            <a:off x="3140302" y="3423405"/>
            <a:ext cx="101600" cy="10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66" name="Rounded Rectangle 65"/>
          <p:cNvSpPr/>
          <p:nvPr/>
        </p:nvSpPr>
        <p:spPr>
          <a:xfrm>
            <a:off x="1526746" y="3902751"/>
            <a:ext cx="1798298" cy="268517"/>
          </a:xfrm>
          <a:prstGeom prst="roundRect">
            <a:avLst/>
          </a:prstGeom>
          <a:solidFill>
            <a:srgbClr val="FFC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en-US" sz="14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Calibri" charset="0"/>
            </a:endParaRPr>
          </a:p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PSI,  Switzerland</a:t>
            </a:r>
          </a:p>
          <a:p>
            <a:pPr algn="ctr">
              <a:lnSpc>
                <a:spcPct val="120000"/>
              </a:lnSpc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 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3200064" y="3627790"/>
            <a:ext cx="0" cy="290143"/>
          </a:xfrm>
          <a:prstGeom prst="straightConnector1">
            <a:avLst/>
          </a:prstGeom>
          <a:ln>
            <a:solidFill>
              <a:schemeClr val="accent4"/>
            </a:solidFill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5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39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PIMMS </a:t>
            </a:r>
            <a:r>
              <a:rPr lang="en-US" sz="3200" b="1" dirty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at CERN (1996-2000)</a:t>
            </a:r>
          </a:p>
          <a:p>
            <a:endParaRPr lang="en-US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5180" y="895976"/>
            <a:ext cx="8607038" cy="96284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P</a:t>
            </a:r>
            <a:r>
              <a:rPr lang="en-US" dirty="0" smtClean="0"/>
              <a:t>roton </a:t>
            </a:r>
            <a:r>
              <a:rPr lang="en-US" b="1" dirty="0" smtClean="0"/>
              <a:t>I</a:t>
            </a:r>
            <a:r>
              <a:rPr lang="en-US" dirty="0" smtClean="0"/>
              <a:t>on </a:t>
            </a:r>
            <a:r>
              <a:rPr lang="en-US" b="1" dirty="0" smtClean="0"/>
              <a:t>M</a:t>
            </a:r>
            <a:r>
              <a:rPr lang="en-US" dirty="0" smtClean="0"/>
              <a:t>edical </a:t>
            </a:r>
            <a:r>
              <a:rPr lang="en-US" b="1" dirty="0" smtClean="0"/>
              <a:t>M</a:t>
            </a:r>
            <a:r>
              <a:rPr lang="en-US" dirty="0" smtClean="0"/>
              <a:t>achine </a:t>
            </a:r>
            <a:r>
              <a:rPr lang="en-US" b="1" dirty="0" smtClean="0"/>
              <a:t>S</a:t>
            </a:r>
            <a:r>
              <a:rPr lang="en-US" dirty="0" smtClean="0"/>
              <a:t>tudy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41585" y="1508503"/>
            <a:ext cx="7453313" cy="5012518"/>
            <a:chOff x="863600" y="1483532"/>
            <a:chExt cx="7453313" cy="5012518"/>
          </a:xfrm>
        </p:grpSpPr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1778000" y="1483532"/>
              <a:ext cx="6538913" cy="3676650"/>
              <a:chOff x="-336" y="670"/>
              <a:chExt cx="4896" cy="2676"/>
            </a:xfrm>
          </p:grpSpPr>
          <p:pic>
            <p:nvPicPr>
              <p:cNvPr id="44" name="Picture 5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74" y="-440"/>
                <a:ext cx="2676" cy="4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5" name="Text Box 6"/>
              <p:cNvSpPr txBox="1">
                <a:spLocks noChangeArrowheads="1"/>
              </p:cNvSpPr>
              <p:nvPr/>
            </p:nvSpPr>
            <p:spPr bwMode="auto">
              <a:xfrm>
                <a:off x="1103" y="1248"/>
                <a:ext cx="649" cy="1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 sz="1000">
                    <a:solidFill>
                      <a:srgbClr val="FFFFFF"/>
                    </a:solidFill>
                    <a:latin typeface="Trebuchet MS" charset="0"/>
                  </a:rPr>
                  <a:t>and protons</a:t>
                </a:r>
              </a:p>
            </p:txBody>
          </p:sp>
          <p:sp>
            <p:nvSpPr>
              <p:cNvPr id="46" name="Text Box 7"/>
              <p:cNvSpPr txBox="1">
                <a:spLocks noChangeArrowheads="1"/>
              </p:cNvSpPr>
              <p:nvPr/>
            </p:nvSpPr>
            <p:spPr bwMode="auto">
              <a:xfrm>
                <a:off x="1046" y="768"/>
                <a:ext cx="63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 sz="1000">
                    <a:solidFill>
                      <a:srgbClr val="FFFFFF"/>
                    </a:solidFill>
                    <a:latin typeface="Trebuchet MS" charset="0"/>
                  </a:rPr>
                  <a:t>linacs for</a:t>
                </a:r>
              </a:p>
              <a:p>
                <a:pPr>
                  <a:defRPr/>
                </a:pPr>
                <a:r>
                  <a:rPr lang="en-US" sz="1000">
                    <a:solidFill>
                      <a:srgbClr val="FFFFFF"/>
                    </a:solidFill>
                    <a:latin typeface="Trebuchet MS" charset="0"/>
                  </a:rPr>
                  <a:t>carbon ions</a:t>
                </a:r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4448175" y="3160713"/>
              <a:ext cx="2351088" cy="476250"/>
              <a:chOff x="6307" y="4551"/>
              <a:chExt cx="3455" cy="680"/>
            </a:xfrm>
          </p:grpSpPr>
          <p:sp>
            <p:nvSpPr>
              <p:cNvPr id="39" name="Text Box 9"/>
              <p:cNvSpPr txBox="1">
                <a:spLocks noChangeArrowheads="1"/>
              </p:cNvSpPr>
              <p:nvPr/>
            </p:nvSpPr>
            <p:spPr bwMode="auto">
              <a:xfrm>
                <a:off x="6307" y="4798"/>
                <a:ext cx="338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p</a:t>
                </a:r>
              </a:p>
            </p:txBody>
          </p:sp>
          <p:sp>
            <p:nvSpPr>
              <p:cNvPr id="40" name="Text Box 10"/>
              <p:cNvSpPr txBox="1">
                <a:spLocks noChangeArrowheads="1"/>
              </p:cNvSpPr>
              <p:nvPr/>
            </p:nvSpPr>
            <p:spPr bwMode="auto">
              <a:xfrm>
                <a:off x="7534" y="4551"/>
                <a:ext cx="336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p</a:t>
                </a:r>
              </a:p>
            </p:txBody>
          </p:sp>
          <p:sp>
            <p:nvSpPr>
              <p:cNvPr id="41" name="Text Box 11"/>
              <p:cNvSpPr txBox="1">
                <a:spLocks noChangeArrowheads="1"/>
              </p:cNvSpPr>
              <p:nvPr/>
            </p:nvSpPr>
            <p:spPr bwMode="auto">
              <a:xfrm>
                <a:off x="8288" y="4798"/>
                <a:ext cx="343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C</a:t>
                </a:r>
              </a:p>
            </p:txBody>
          </p:sp>
          <p:sp>
            <p:nvSpPr>
              <p:cNvPr id="42" name="Text Box 12"/>
              <p:cNvSpPr txBox="1">
                <a:spLocks noChangeArrowheads="1"/>
              </p:cNvSpPr>
              <p:nvPr/>
            </p:nvSpPr>
            <p:spPr bwMode="auto">
              <a:xfrm>
                <a:off x="9419" y="4891"/>
                <a:ext cx="343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C</a:t>
                </a:r>
              </a:p>
            </p:txBody>
          </p:sp>
          <p:sp>
            <p:nvSpPr>
              <p:cNvPr id="43" name="Text Box 13"/>
              <p:cNvSpPr txBox="1">
                <a:spLocks noChangeArrowheads="1"/>
              </p:cNvSpPr>
              <p:nvPr/>
            </p:nvSpPr>
            <p:spPr bwMode="auto">
              <a:xfrm>
                <a:off x="7100" y="4739"/>
                <a:ext cx="338" cy="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68580" tIns="34290" rIns="68580" bIns="34290"/>
              <a:lstStyle/>
              <a:p>
                <a:pPr>
                  <a:defRPr/>
                </a:pPr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p</a:t>
                </a:r>
              </a:p>
            </p:txBody>
          </p:sp>
        </p:grpSp>
        <p:pic>
          <p:nvPicPr>
            <p:cNvPr id="9" name="Picture 1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54"/>
            <a:stretch>
              <a:fillRect/>
            </a:stretch>
          </p:blipFill>
          <p:spPr bwMode="auto">
            <a:xfrm>
              <a:off x="863600" y="3106738"/>
              <a:ext cx="3444875" cy="3389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1933575" y="6353175"/>
              <a:ext cx="655638" cy="904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3605213" y="5846763"/>
              <a:ext cx="160337" cy="157162"/>
            </a:xfrm>
            <a:custGeom>
              <a:avLst/>
              <a:gdLst>
                <a:gd name="T0" fmla="*/ 2147483647 w 20000"/>
                <a:gd name="T1" fmla="*/ 0 h 20000"/>
                <a:gd name="T2" fmla="*/ 0 w 20000"/>
                <a:gd name="T3" fmla="*/ 2147483647 h 20000"/>
                <a:gd name="T4" fmla="*/ 2147483647 w 20000"/>
                <a:gd name="T5" fmla="*/ 2147483647 h 20000"/>
                <a:gd name="T6" fmla="*/ 2147483647 w 20000"/>
                <a:gd name="T7" fmla="*/ 2147483647 h 20000"/>
                <a:gd name="T8" fmla="*/ 2147483647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00" h="20000">
                  <a:moveTo>
                    <a:pt x="13537" y="0"/>
                  </a:moveTo>
                  <a:lnTo>
                    <a:pt x="0" y="13571"/>
                  </a:lnTo>
                  <a:lnTo>
                    <a:pt x="7118" y="19955"/>
                  </a:lnTo>
                  <a:lnTo>
                    <a:pt x="19956" y="7098"/>
                  </a:lnTo>
                  <a:lnTo>
                    <a:pt x="13537" y="0"/>
                  </a:lnTo>
                  <a:close/>
                </a:path>
              </a:pathLst>
            </a:custGeom>
            <a:pattFill prst="dkHorz">
              <a:fgClr>
                <a:srgbClr val="F2F2F2"/>
              </a:fgClr>
              <a:bgClr>
                <a:srgbClr val="FF0000"/>
              </a:bgClr>
            </a:pattFill>
            <a:ln w="3175">
              <a:solidFill>
                <a:srgbClr val="000000"/>
              </a:solidFill>
              <a:round/>
              <a:headEnd type="none" w="sm" len="lg"/>
              <a:tailEnd type="none" w="sm" len="lg"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2397125" y="3232150"/>
              <a:ext cx="293688" cy="90488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000000"/>
              </a:bgClr>
            </a:patt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AutoShape 18"/>
            <p:cNvSpPr>
              <a:spLocks noChangeArrowheads="1"/>
            </p:cNvSpPr>
            <p:nvPr/>
          </p:nvSpPr>
          <p:spPr bwMode="auto">
            <a:xfrm>
              <a:off x="1917700" y="3544888"/>
              <a:ext cx="627063" cy="21113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RF cavity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 dirty="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4" name="AutoShape 19"/>
            <p:cNvSpPr>
              <a:spLocks noChangeArrowheads="1"/>
            </p:cNvSpPr>
            <p:nvPr/>
          </p:nvSpPr>
          <p:spPr bwMode="auto">
            <a:xfrm>
              <a:off x="2574925" y="3492500"/>
              <a:ext cx="809625" cy="334963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Resonance </a:t>
              </a:r>
              <a:r>
                <a:rPr lang="en-GB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</a:t>
              </a:r>
              <a:endParaRPr lang="en-GB" sz="1000" dirty="0">
                <a:solidFill>
                  <a:srgbClr val="FFFFFF"/>
                </a:solidFill>
                <a:latin typeface="Times New Roman" charset="0"/>
                <a:cs typeface="Times New Roman" charset="0"/>
              </a:endParaRP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 dirty="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955675" y="4654550"/>
              <a:ext cx="149225" cy="266700"/>
            </a:xfrm>
            <a:prstGeom prst="rect">
              <a:avLst/>
            </a:prstGeom>
            <a:pattFill prst="dkUpDiag">
              <a:fgClr>
                <a:srgbClr val="FF0000"/>
              </a:fgClr>
              <a:bgClr>
                <a:srgbClr val="FFFFFF"/>
              </a:bgClr>
            </a:pattFill>
            <a:ln w="31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AutoShape 21"/>
            <p:cNvSpPr>
              <a:spLocks noChangeArrowheads="1"/>
            </p:cNvSpPr>
            <p:nvPr/>
          </p:nvSpPr>
          <p:spPr bwMode="auto">
            <a:xfrm>
              <a:off x="1223963" y="4549775"/>
              <a:ext cx="839787" cy="3825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Betatron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core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7" name="AutoShape 22"/>
            <p:cNvSpPr>
              <a:spLocks noChangeArrowheads="1"/>
            </p:cNvSpPr>
            <p:nvPr/>
          </p:nvSpPr>
          <p:spPr bwMode="auto">
            <a:xfrm>
              <a:off x="1847850" y="5868988"/>
              <a:ext cx="612775" cy="338137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Injection septum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8" name="AutoShape 23"/>
            <p:cNvSpPr>
              <a:spLocks noChangeArrowheads="1"/>
            </p:cNvSpPr>
            <p:nvPr/>
          </p:nvSpPr>
          <p:spPr bwMode="auto">
            <a:xfrm>
              <a:off x="2892425" y="5426075"/>
              <a:ext cx="854075" cy="34925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Electrostatic septum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2298700" y="6237288"/>
              <a:ext cx="139700" cy="111125"/>
            </a:xfrm>
            <a:custGeom>
              <a:avLst/>
              <a:gdLst>
                <a:gd name="T0" fmla="*/ 2147483647 w 20000"/>
                <a:gd name="T1" fmla="*/ 0 h 20000"/>
                <a:gd name="T2" fmla="*/ 2147483647 w 20000"/>
                <a:gd name="T3" fmla="*/ 2147483647 h 20000"/>
                <a:gd name="T4" fmla="*/ 0 w 20000"/>
                <a:gd name="T5" fmla="*/ 2147483647 h 20000"/>
                <a:gd name="T6" fmla="*/ 0 w 20000"/>
                <a:gd name="T7" fmla="*/ 2147483647 h 20000"/>
                <a:gd name="T8" fmla="*/ 2147483647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00" h="20000">
                  <a:moveTo>
                    <a:pt x="19949" y="0"/>
                  </a:moveTo>
                  <a:lnTo>
                    <a:pt x="19949" y="19938"/>
                  </a:lnTo>
                  <a:lnTo>
                    <a:pt x="0" y="19938"/>
                  </a:lnTo>
                  <a:lnTo>
                    <a:pt x="0" y="8910"/>
                  </a:lnTo>
                  <a:lnTo>
                    <a:pt x="19949" y="0"/>
                  </a:lnTo>
                  <a:close/>
                </a:path>
              </a:pathLst>
            </a:custGeom>
            <a:pattFill prst="pct40">
              <a:fgClr>
                <a:srgbClr val="FFFFFF"/>
              </a:fgClr>
              <a:bgClr>
                <a:srgbClr val="FF0000"/>
              </a:bgClr>
            </a:pattFill>
            <a:ln w="3175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2557463" y="6243638"/>
              <a:ext cx="173037" cy="123825"/>
            </a:xfrm>
            <a:custGeom>
              <a:avLst/>
              <a:gdLst>
                <a:gd name="T0" fmla="*/ 2147483647 w 20000"/>
                <a:gd name="T1" fmla="*/ 0 h 20000"/>
                <a:gd name="T2" fmla="*/ 0 w 20000"/>
                <a:gd name="T3" fmla="*/ 0 h 20000"/>
                <a:gd name="T4" fmla="*/ 0 w 20000"/>
                <a:gd name="T5" fmla="*/ 2147483647 h 20000"/>
                <a:gd name="T6" fmla="*/ 2147483647 w 20000"/>
                <a:gd name="T7" fmla="*/ 2147483647 h 20000"/>
                <a:gd name="T8" fmla="*/ 2147483647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00" h="20000">
                  <a:moveTo>
                    <a:pt x="19959" y="0"/>
                  </a:moveTo>
                  <a:lnTo>
                    <a:pt x="0" y="0"/>
                  </a:lnTo>
                  <a:lnTo>
                    <a:pt x="0" y="19943"/>
                  </a:lnTo>
                  <a:lnTo>
                    <a:pt x="19959" y="13636"/>
                  </a:lnTo>
                  <a:lnTo>
                    <a:pt x="19959" y="0"/>
                  </a:lnTo>
                  <a:close/>
                </a:path>
              </a:pathLst>
            </a:custGeom>
            <a:pattFill prst="dkDnDiag">
              <a:fgClr>
                <a:srgbClr val="FFFFFF"/>
              </a:fgClr>
              <a:bgClr>
                <a:srgbClr val="FF0000"/>
              </a:bgClr>
            </a:pattFill>
            <a:ln w="3175">
              <a:solidFill>
                <a:srgbClr val="80808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AutoShape 26"/>
            <p:cNvSpPr>
              <a:spLocks noChangeArrowheads="1"/>
            </p:cNvSpPr>
            <p:nvPr/>
          </p:nvSpPr>
          <p:spPr bwMode="auto">
            <a:xfrm>
              <a:off x="2611438" y="5846763"/>
              <a:ext cx="642937" cy="36036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Extraction septum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22" name="AutoShape 27"/>
            <p:cNvSpPr>
              <a:spLocks noChangeArrowheads="1"/>
            </p:cNvSpPr>
            <p:nvPr/>
          </p:nvSpPr>
          <p:spPr bwMode="auto">
            <a:xfrm>
              <a:off x="2551113" y="3900488"/>
              <a:ext cx="1195387" cy="36036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horiz. 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8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23" name="AutoShape 28"/>
            <p:cNvSpPr>
              <a:spLocks noChangeArrowheads="1"/>
            </p:cNvSpPr>
            <p:nvPr/>
          </p:nvSpPr>
          <p:spPr bwMode="auto">
            <a:xfrm>
              <a:off x="2832100" y="5053013"/>
              <a:ext cx="1125538" cy="34131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vert.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8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24" name="AutoShape 29"/>
            <p:cNvSpPr>
              <a:spLocks noChangeArrowheads="1"/>
            </p:cNvSpPr>
            <p:nvPr/>
          </p:nvSpPr>
          <p:spPr bwMode="auto">
            <a:xfrm>
              <a:off x="1320800" y="4044950"/>
              <a:ext cx="1089025" cy="31115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vert. 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25" name="AutoShape 30"/>
            <p:cNvSpPr>
              <a:spLocks noChangeArrowheads="1"/>
            </p:cNvSpPr>
            <p:nvPr/>
          </p:nvSpPr>
          <p:spPr bwMode="auto">
            <a:xfrm>
              <a:off x="1468438" y="5414963"/>
              <a:ext cx="1012825" cy="32226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</a:t>
              </a: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 </a:t>
              </a:r>
              <a:r>
                <a:rPr lang="en-GB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horiz</a:t>
              </a: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. 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800" dirty="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 flipV="1">
              <a:off x="2762250" y="3327400"/>
              <a:ext cx="0" cy="1397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Line 32"/>
            <p:cNvSpPr>
              <a:spLocks noChangeShapeType="1"/>
            </p:cNvSpPr>
            <p:nvPr/>
          </p:nvSpPr>
          <p:spPr bwMode="auto">
            <a:xfrm flipV="1">
              <a:off x="2481263" y="3359150"/>
              <a:ext cx="0" cy="182563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 flipH="1" flipV="1">
              <a:off x="1174750" y="4144963"/>
              <a:ext cx="111125" cy="4286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9" name="Line 34"/>
            <p:cNvSpPr>
              <a:spLocks noChangeShapeType="1"/>
            </p:cNvSpPr>
            <p:nvPr/>
          </p:nvSpPr>
          <p:spPr bwMode="auto">
            <a:xfrm flipH="1">
              <a:off x="1079500" y="4743450"/>
              <a:ext cx="142875" cy="15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Line 35"/>
            <p:cNvSpPr>
              <a:spLocks noChangeShapeType="1"/>
            </p:cNvSpPr>
            <p:nvPr/>
          </p:nvSpPr>
          <p:spPr bwMode="auto">
            <a:xfrm flipH="1">
              <a:off x="1406525" y="5722938"/>
              <a:ext cx="84138" cy="6826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" name="Line 36"/>
            <p:cNvSpPr>
              <a:spLocks noChangeShapeType="1"/>
            </p:cNvSpPr>
            <p:nvPr/>
          </p:nvSpPr>
          <p:spPr bwMode="auto">
            <a:xfrm>
              <a:off x="2366963" y="6156325"/>
              <a:ext cx="0" cy="1238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" name="Line 37"/>
            <p:cNvSpPr>
              <a:spLocks noChangeShapeType="1"/>
            </p:cNvSpPr>
            <p:nvPr/>
          </p:nvSpPr>
          <p:spPr bwMode="auto">
            <a:xfrm flipV="1">
              <a:off x="3654425" y="3808413"/>
              <a:ext cx="92075" cy="7461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" name="Line 38"/>
            <p:cNvSpPr>
              <a:spLocks noChangeShapeType="1"/>
            </p:cNvSpPr>
            <p:nvPr/>
          </p:nvSpPr>
          <p:spPr bwMode="auto">
            <a:xfrm>
              <a:off x="3886200" y="5407025"/>
              <a:ext cx="109538" cy="793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" name="Line 39"/>
            <p:cNvSpPr>
              <a:spLocks noChangeShapeType="1"/>
            </p:cNvSpPr>
            <p:nvPr/>
          </p:nvSpPr>
          <p:spPr bwMode="auto">
            <a:xfrm>
              <a:off x="3556000" y="5776913"/>
              <a:ext cx="119063" cy="1063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>
              <a:off x="2686050" y="6157913"/>
              <a:ext cx="0" cy="12223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" name="AutoShape 41"/>
            <p:cNvSpPr>
              <a:spLocks noChangeArrowheads="1"/>
            </p:cNvSpPr>
            <p:nvPr/>
          </p:nvSpPr>
          <p:spPr bwMode="auto">
            <a:xfrm>
              <a:off x="2087563" y="4445000"/>
              <a:ext cx="2108200" cy="57626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Circumference         C = 76.84 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Tune horizontal       </a:t>
              </a:r>
              <a:r>
                <a:rPr lang="en-GB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Q</a:t>
              </a:r>
              <a:r>
                <a:rPr lang="en-GB" sz="1000" baseline="-30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x</a:t>
              </a:r>
              <a:r>
                <a:rPr lang="en-GB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 = 1.67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it-IT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Tune</a:t>
              </a:r>
              <a:r>
                <a:rPr lang="it-IT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 </a:t>
              </a:r>
              <a:r>
                <a:rPr lang="it-IT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vertical</a:t>
              </a:r>
              <a:r>
                <a:rPr lang="it-IT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            </a:t>
              </a:r>
              <a:r>
                <a:rPr lang="it-IT" sz="1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Q</a:t>
              </a:r>
              <a:r>
                <a:rPr lang="it-IT" sz="1000" baseline="-30000" dirty="0" err="1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z</a:t>
              </a:r>
              <a:r>
                <a:rPr lang="it-IT" sz="1000" dirty="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 = 1.72</a:t>
              </a:r>
              <a:endParaRPr lang="en-GB" sz="1000" dirty="0">
                <a:solidFill>
                  <a:srgbClr val="FFFFFF"/>
                </a:solidFill>
                <a:latin typeface="Times New Roman" charset="0"/>
                <a:cs typeface="Times New Roman" charset="0"/>
              </a:endParaRP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 dirty="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 flipV="1">
              <a:off x="2762250" y="2530475"/>
              <a:ext cx="0" cy="720725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" name="Text Box 43"/>
            <p:cNvSpPr txBox="1">
              <a:spLocks noChangeArrowheads="1"/>
            </p:cNvSpPr>
            <p:nvPr/>
          </p:nvSpPr>
          <p:spPr bwMode="auto">
            <a:xfrm>
              <a:off x="1787525" y="2822575"/>
              <a:ext cx="1955800" cy="30797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>
                  <a:solidFill>
                    <a:srgbClr val="FFFFFF"/>
                  </a:solidFill>
                  <a:latin typeface="Times New Roman" charset="0"/>
                </a:rPr>
                <a:t>400 MeV/u  synchrotron</a:t>
              </a:r>
            </a:p>
          </p:txBody>
        </p:sp>
      </p:grpSp>
      <p:sp>
        <p:nvSpPr>
          <p:cNvPr id="47" name="Content Placeholder 2"/>
          <p:cNvSpPr txBox="1">
            <a:spLocks/>
          </p:cNvSpPr>
          <p:nvPr/>
        </p:nvSpPr>
        <p:spPr>
          <a:xfrm>
            <a:off x="4567725" y="5361329"/>
            <a:ext cx="4470529" cy="1335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24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BBE0E3"/>
              </a:buClr>
              <a:buSzPct val="90000"/>
              <a:buFont typeface="Wingdings" charset="2"/>
              <a:buChar char=""/>
              <a:defRPr sz="2000" b="0" i="0" kern="1200">
                <a:solidFill>
                  <a:schemeClr val="bg1"/>
                </a:solidFill>
                <a:latin typeface="Gill Sans"/>
                <a:ea typeface="+mn-ea"/>
                <a:cs typeface="Gill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8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CERN - TERA -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MedAustron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771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7166376" y="1862602"/>
            <a:ext cx="16129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GB" sz="2000" dirty="0" smtClean="0">
                <a:latin typeface="+mn-lt"/>
                <a:cs typeface="Gill Sans"/>
              </a:rPr>
              <a:t>Radiotherapy</a:t>
            </a:r>
            <a:endParaRPr lang="en-GB" sz="2000" dirty="0">
              <a:latin typeface="+mn-lt"/>
              <a:cs typeface="Gill Sans"/>
            </a:endParaRPr>
          </a:p>
        </p:txBody>
      </p:sp>
      <p:pic>
        <p:nvPicPr>
          <p:cNvPr id="14" name="Picture 13" descr="Picture 5.png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051"/>
          <a:stretch/>
        </p:blipFill>
        <p:spPr bwMode="auto">
          <a:xfrm>
            <a:off x="5542465" y="1361309"/>
            <a:ext cx="1537200" cy="149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>
            <a:bevelT w="381000" h="114300" prst="relaxedInset"/>
            <a:contourClr>
              <a:schemeClr val="bg1">
                <a:lumMod val="50000"/>
              </a:schemeClr>
            </a:contourClr>
          </a:sp3d>
        </p:spPr>
      </p:pic>
      <p:sp>
        <p:nvSpPr>
          <p:cNvPr id="15" name="TextBox 31"/>
          <p:cNvSpPr txBox="1">
            <a:spLocks noChangeArrowheads="1"/>
          </p:cNvSpPr>
          <p:nvPr/>
        </p:nvSpPr>
        <p:spPr bwMode="auto">
          <a:xfrm>
            <a:off x="5549084" y="1339615"/>
            <a:ext cx="17344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GB" sz="1400" dirty="0" smtClean="0">
                <a:solidFill>
                  <a:schemeClr val="bg1"/>
                </a:solidFill>
                <a:latin typeface="+mn-lt"/>
              </a:rPr>
              <a:t>Tumour target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44" y="1381431"/>
            <a:ext cx="2184013" cy="14537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4" name="Group 3"/>
          <p:cNvGrpSpPr/>
          <p:nvPr/>
        </p:nvGrpSpPr>
        <p:grpSpPr>
          <a:xfrm>
            <a:off x="182544" y="4646017"/>
            <a:ext cx="8995194" cy="1524580"/>
            <a:chOff x="183731" y="3402107"/>
            <a:chExt cx="8995194" cy="152458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4036" y="3402107"/>
              <a:ext cx="1538244" cy="149429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6" name="Picture 25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731" y="3422053"/>
              <a:ext cx="2185200" cy="14544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7092950" y="3603248"/>
              <a:ext cx="2085975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GB" sz="2000" dirty="0" smtClean="0">
                  <a:cs typeface="Gill Sans"/>
                </a:rPr>
                <a:t>Grid computing</a:t>
              </a:r>
            </a:p>
            <a:p>
              <a:r>
                <a:rPr lang="en-GB" sz="2000" dirty="0" smtClean="0">
                  <a:cs typeface="Gill Sans"/>
                </a:rPr>
                <a:t>for medical data management and analysis</a:t>
              </a:r>
              <a:endParaRPr lang="en-GB" sz="2000" dirty="0">
                <a:cs typeface="Gill Sans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1357" y="2953136"/>
            <a:ext cx="8843981" cy="1501030"/>
            <a:chOff x="182544" y="1709226"/>
            <a:chExt cx="8843981" cy="1501030"/>
          </a:xfrm>
        </p:grpSpPr>
        <p:pic>
          <p:nvPicPr>
            <p:cNvPr id="18" name="Picture 9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44" y="1755856"/>
              <a:ext cx="2185200" cy="14544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7167563" y="2156896"/>
              <a:ext cx="18589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GB" sz="2000" dirty="0" smtClean="0">
                  <a:cs typeface="Gill Sans"/>
                </a:rPr>
                <a:t>Medical imaging</a:t>
              </a:r>
              <a:endParaRPr lang="en-GB" sz="2000" dirty="0">
                <a:cs typeface="Gill Sans"/>
              </a:endParaRPr>
            </a:p>
          </p:txBody>
        </p:sp>
        <p:pic>
          <p:nvPicPr>
            <p:cNvPr id="25" name="Picture 8" descr="cte_cspine_vr1"/>
            <p:cNvPicPr preferRelativeResize="0"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4037" y="1709226"/>
              <a:ext cx="1537200" cy="1494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cxnSp>
        <p:nvCxnSpPr>
          <p:cNvPr id="3" name="Straight Connector 2"/>
          <p:cNvCxnSpPr/>
          <p:nvPr/>
        </p:nvCxnSpPr>
        <p:spPr>
          <a:xfrm>
            <a:off x="5805253" y="1639752"/>
            <a:ext cx="505812" cy="559296"/>
          </a:xfrm>
          <a:prstGeom prst="line">
            <a:avLst/>
          </a:prstGeom>
          <a:scene3d>
            <a:camera prst="orthographicFront"/>
            <a:lightRig rig="threePt" dir="t">
              <a:rot lat="0" lon="0" rev="4200000"/>
            </a:lightRig>
          </a:scene3d>
          <a:sp3d>
            <a:bevelT w="381000" h="114300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794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HEP technologies fighting cancer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</a:t>
            </a:fld>
            <a:endParaRPr lang="en-US" dirty="0"/>
          </a:p>
        </p:txBody>
      </p:sp>
      <p:sp>
        <p:nvSpPr>
          <p:cNvPr id="24" name="Left-Right Arrow 23"/>
          <p:cNvSpPr>
            <a:spLocks noChangeArrowheads="1"/>
          </p:cNvSpPr>
          <p:nvPr/>
        </p:nvSpPr>
        <p:spPr bwMode="auto">
          <a:xfrm>
            <a:off x="4226571" y="3481632"/>
            <a:ext cx="838200" cy="484187"/>
          </a:xfrm>
          <a:prstGeom prst="leftRightArrow">
            <a:avLst>
              <a:gd name="adj1" fmla="val 50000"/>
              <a:gd name="adj2" fmla="val 50001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2000" dirty="0">
              <a:ea typeface="ＭＳ Ｐゴシック" charset="-128"/>
              <a:cs typeface="+mn-cs"/>
            </a:endParaRPr>
          </a:p>
        </p:txBody>
      </p:sp>
      <p:sp>
        <p:nvSpPr>
          <p:cNvPr id="33" name="Left-Right Arrow 32"/>
          <p:cNvSpPr>
            <a:spLocks noChangeArrowheads="1"/>
          </p:cNvSpPr>
          <p:nvPr/>
        </p:nvSpPr>
        <p:spPr bwMode="auto">
          <a:xfrm>
            <a:off x="4218950" y="1859323"/>
            <a:ext cx="838200" cy="484187"/>
          </a:xfrm>
          <a:prstGeom prst="leftRightArrow">
            <a:avLst>
              <a:gd name="adj1" fmla="val 50000"/>
              <a:gd name="adj2" fmla="val 50001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2000" dirty="0">
              <a:ea typeface="ＭＳ Ｐゴシック" charset="-128"/>
              <a:cs typeface="+mn-cs"/>
            </a:endParaRPr>
          </a:p>
        </p:txBody>
      </p:sp>
      <p:sp>
        <p:nvSpPr>
          <p:cNvPr id="34" name="Left-Right Arrow 33"/>
          <p:cNvSpPr>
            <a:spLocks noChangeArrowheads="1"/>
          </p:cNvSpPr>
          <p:nvPr/>
        </p:nvSpPr>
        <p:spPr bwMode="auto">
          <a:xfrm>
            <a:off x="4225432" y="5151070"/>
            <a:ext cx="838200" cy="484187"/>
          </a:xfrm>
          <a:prstGeom prst="leftRightArrow">
            <a:avLst>
              <a:gd name="adj1" fmla="val 50000"/>
              <a:gd name="adj2" fmla="val 50001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2000" dirty="0">
              <a:ea typeface="ＭＳ Ｐゴシック" charset="-128"/>
              <a:cs typeface="+mn-cs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>
            <a:off x="2589224" y="1779472"/>
            <a:ext cx="151318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GB" sz="2000" b="1" dirty="0" smtClean="0">
                <a:latin typeface="+mn-lt"/>
                <a:cs typeface="Gill Sans"/>
              </a:rPr>
              <a:t>Particle Accelerators</a:t>
            </a:r>
            <a:endParaRPr lang="en-GB" sz="2000" dirty="0">
              <a:latin typeface="+mn-lt"/>
              <a:cs typeface="Gill Sans"/>
            </a:endParaRP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>
            <a:off x="2589224" y="3532886"/>
            <a:ext cx="15433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GB" sz="2000" b="1" dirty="0" smtClean="0">
                <a:latin typeface="+mn-lt"/>
                <a:cs typeface="Gill Sans"/>
              </a:rPr>
              <a:t>Detectors</a:t>
            </a:r>
            <a:endParaRPr lang="en-GB" sz="2000" dirty="0">
              <a:latin typeface="+mn-lt"/>
              <a:cs typeface="Gill Sans"/>
            </a:endParaRPr>
          </a:p>
        </p:txBody>
      </p:sp>
      <p:sp>
        <p:nvSpPr>
          <p:cNvPr id="32" name="TextBox 11"/>
          <p:cNvSpPr txBox="1">
            <a:spLocks noChangeArrowheads="1"/>
          </p:cNvSpPr>
          <p:nvPr/>
        </p:nvSpPr>
        <p:spPr bwMode="auto">
          <a:xfrm>
            <a:off x="2589224" y="5226139"/>
            <a:ext cx="151318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GB" sz="2000" b="1" dirty="0" smtClean="0">
                <a:latin typeface="+mn-lt"/>
                <a:cs typeface="Gill Sans"/>
              </a:rPr>
              <a:t>Computing</a:t>
            </a:r>
          </a:p>
          <a:p>
            <a:endParaRPr lang="en-GB" sz="2000" dirty="0">
              <a:latin typeface="+mn-lt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7150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40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CNAO, Pavia (Italy)</a:t>
            </a:r>
            <a:endParaRPr lang="en-US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14" y="3738663"/>
            <a:ext cx="4751913" cy="2672950"/>
          </a:xfrm>
          <a:prstGeom prst="rect">
            <a:avLst/>
          </a:prstGeom>
        </p:spPr>
      </p:pic>
      <p:pic>
        <p:nvPicPr>
          <p:cNvPr id="46" name="Picture 9" descr="acceleratore-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65"/>
          <a:stretch/>
        </p:blipFill>
        <p:spPr bwMode="auto">
          <a:xfrm>
            <a:off x="4267200" y="762819"/>
            <a:ext cx="4636525" cy="287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Immagine 5" descr="P101001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900" y="3738663"/>
            <a:ext cx="3861826" cy="267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0976" y="971670"/>
            <a:ext cx="287142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TERA design from PIMMS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with CERN coordination</a:t>
            </a:r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First patient with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- protons in September 2011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- C-ions in November 2012</a:t>
            </a:r>
          </a:p>
        </p:txBody>
      </p:sp>
    </p:spTree>
    <p:extLst>
      <p:ext uri="{BB962C8B-B14F-4D97-AF65-F5344CB8AC3E}">
        <p14:creationId xmlns:p14="http://schemas.microsoft.com/office/powerpoint/2010/main" val="4379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41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78" y="714322"/>
            <a:ext cx="3731176" cy="249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6769" y="1062239"/>
            <a:ext cx="36929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/>
              <a:t>PIMMS to </a:t>
            </a:r>
            <a:r>
              <a:rPr lang="en-US" dirty="0" err="1" smtClean="0"/>
              <a:t>MedAustron</a:t>
            </a:r>
            <a:endParaRPr lang="en-US" dirty="0" smtClean="0"/>
          </a:p>
          <a:p>
            <a:endParaRPr lang="en-GB" dirty="0" smtClean="0"/>
          </a:p>
          <a:p>
            <a:r>
              <a:rPr lang="en-GB" dirty="0" smtClean="0"/>
              <a:t>1400 patients to be treated annually</a:t>
            </a:r>
          </a:p>
          <a:p>
            <a:r>
              <a:rPr lang="en-GB" dirty="0" smtClean="0"/>
              <a:t> </a:t>
            </a:r>
          </a:p>
          <a:p>
            <a:r>
              <a:rPr lang="en-GB" dirty="0"/>
              <a:t>F</a:t>
            </a:r>
            <a:r>
              <a:rPr lang="en-GB" dirty="0" smtClean="0"/>
              <a:t>irst </a:t>
            </a:r>
            <a:r>
              <a:rPr lang="en-GB" dirty="0"/>
              <a:t>patients planned for </a:t>
            </a:r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MedAustron</a:t>
            </a:r>
            <a:r>
              <a:rPr lang="en-US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, Wiener Neustadt (</a:t>
            </a:r>
            <a:r>
              <a:rPr lang="en-US" sz="3200" b="1" dirty="0" smtClean="0">
                <a:solidFill>
                  <a:schemeClr val="tx2"/>
                </a:solidFill>
                <a:latin typeface="Optima"/>
                <a:cs typeface="Optima"/>
              </a:rPr>
              <a:t>Austria)</a:t>
            </a:r>
            <a:endParaRPr lang="en-US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646" y="3238308"/>
            <a:ext cx="6582708" cy="357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4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42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GSI, Darmstadt (Germany)</a:t>
            </a:r>
            <a:endParaRPr lang="en-GB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pic>
        <p:nvPicPr>
          <p:cNvPr id="4" name="Picture 3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66484" y="1905001"/>
            <a:ext cx="2953039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018224"/>
              </p:ext>
            </p:extLst>
          </p:nvPr>
        </p:nvGraphicFramePr>
        <p:xfrm>
          <a:off x="752645" y="3013029"/>
          <a:ext cx="4285909" cy="310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Document" r:id="rId4" imgW="1456944" imgH="975360" progId="Word.Document.8">
                  <p:embed/>
                </p:oleObj>
              </mc:Choice>
              <mc:Fallback>
                <p:oleObj name="Document" r:id="rId4" imgW="1456944" imgH="97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645" y="3013029"/>
                        <a:ext cx="4285909" cy="310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7245" y="1220943"/>
            <a:ext cx="48064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Pilot project in Europe for cabon ions</a:t>
            </a:r>
          </a:p>
          <a:p>
            <a:r>
              <a:rPr lang="de-DE" dirty="0" smtClean="0"/>
              <a:t>GSI </a:t>
            </a:r>
            <a:r>
              <a:rPr lang="de-DE" dirty="0"/>
              <a:t>– Darmstadt (1997 – 2008)</a:t>
            </a:r>
          </a:p>
          <a:p>
            <a:r>
              <a:rPr lang="de-DE" dirty="0"/>
              <a:t>G. Kraft (GSI) &amp; J. Debus (Heidelberg)</a:t>
            </a:r>
          </a:p>
          <a:p>
            <a:endParaRPr lang="de-DE" dirty="0" smtClean="0"/>
          </a:p>
          <a:p>
            <a:r>
              <a:rPr lang="de-DE" dirty="0" smtClean="0"/>
              <a:t>450 </a:t>
            </a:r>
            <a:r>
              <a:rPr lang="de-DE" dirty="0"/>
              <a:t>patients treated with carbon ions</a:t>
            </a:r>
          </a:p>
        </p:txBody>
      </p:sp>
    </p:spTree>
    <p:extLst>
      <p:ext uri="{BB962C8B-B14F-4D97-AF65-F5344CB8AC3E}">
        <p14:creationId xmlns:p14="http://schemas.microsoft.com/office/powerpoint/2010/main" val="152352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43</a:t>
            </a:fld>
            <a:endParaRPr lang="en-US"/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1283245" y="3212834"/>
            <a:ext cx="7308273" cy="3378200"/>
            <a:chOff x="1020270" y="2904672"/>
            <a:chExt cx="8576629" cy="3877128"/>
          </a:xfrm>
        </p:grpSpPr>
        <p:pic>
          <p:nvPicPr>
            <p:cNvPr id="4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016250"/>
              <a:ext cx="4247885" cy="373697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270" y="2904672"/>
              <a:ext cx="4407400" cy="387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1068424" y="3203157"/>
              <a:ext cx="1190100" cy="6541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 smtClean="0"/>
                <a:t>Ion source</a:t>
              </a:r>
              <a:endParaRPr lang="en-US" sz="1600" dirty="0"/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>
              <a:off x="1242123" y="3769961"/>
              <a:ext cx="0" cy="314362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Text Box 16"/>
            <p:cNvSpPr txBox="1">
              <a:spLocks noChangeArrowheads="1"/>
            </p:cNvSpPr>
            <p:nvPr/>
          </p:nvSpPr>
          <p:spPr bwMode="auto">
            <a:xfrm>
              <a:off x="2633440" y="4209749"/>
              <a:ext cx="940729" cy="314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>
                  <a:solidFill>
                    <a:schemeClr val="bg1"/>
                  </a:solidFill>
                </a:rPr>
                <a:t>LINAC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9" name="Line 17"/>
            <p:cNvSpPr>
              <a:spLocks noChangeShapeType="1"/>
            </p:cNvSpPr>
            <p:nvPr/>
          </p:nvSpPr>
          <p:spPr bwMode="auto">
            <a:xfrm flipH="1" flipV="1">
              <a:off x="2217249" y="4209749"/>
              <a:ext cx="416191" cy="188935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2843255" y="3419082"/>
              <a:ext cx="1609730" cy="314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 smtClean="0"/>
                <a:t>Synchrotron</a:t>
              </a:r>
              <a:endParaRPr lang="en-US" sz="1600" dirty="0"/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2982558" y="6157840"/>
              <a:ext cx="2835946" cy="5636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 smtClean="0"/>
                <a:t>Treatment rooms Siemens </a:t>
              </a:r>
              <a:r>
                <a:rPr lang="en-US" sz="1600" b="1" dirty="0"/>
                <a:t>Medical</a:t>
              </a:r>
            </a:p>
            <a:p>
              <a:pPr eaLnBrk="1" hangingPunct="1"/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2" name="Line 20"/>
            <p:cNvSpPr>
              <a:spLocks noChangeShapeType="1"/>
            </p:cNvSpPr>
            <p:nvPr/>
          </p:nvSpPr>
          <p:spPr bwMode="auto">
            <a:xfrm flipV="1">
              <a:off x="3679077" y="5089327"/>
              <a:ext cx="278607" cy="10685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 flipV="1">
              <a:off x="4654201" y="5278262"/>
              <a:ext cx="276888" cy="8795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Line 22"/>
            <p:cNvSpPr>
              <a:spLocks noChangeShapeType="1"/>
            </p:cNvSpPr>
            <p:nvPr/>
          </p:nvSpPr>
          <p:spPr bwMode="auto">
            <a:xfrm flipV="1">
              <a:off x="5211416" y="5970493"/>
              <a:ext cx="1740435" cy="31277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5140905" y="2952303"/>
              <a:ext cx="3969292" cy="314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 smtClean="0"/>
                <a:t>Beam transport line</a:t>
              </a:r>
              <a:endParaRPr lang="en-US" sz="1600" dirty="0"/>
            </a:p>
          </p:txBody>
        </p:sp>
        <p:sp>
          <p:nvSpPr>
            <p:cNvPr id="16" name="Line 24"/>
            <p:cNvSpPr>
              <a:spLocks noChangeShapeType="1"/>
            </p:cNvSpPr>
            <p:nvPr/>
          </p:nvSpPr>
          <p:spPr bwMode="auto">
            <a:xfrm>
              <a:off x="7438554" y="3266664"/>
              <a:ext cx="0" cy="4397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Line 25"/>
            <p:cNvSpPr>
              <a:spLocks noChangeShapeType="1"/>
            </p:cNvSpPr>
            <p:nvPr/>
          </p:nvSpPr>
          <p:spPr bwMode="auto">
            <a:xfrm>
              <a:off x="5488304" y="3266664"/>
              <a:ext cx="0" cy="81765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Line 26"/>
            <p:cNvSpPr>
              <a:spLocks noChangeShapeType="1"/>
            </p:cNvSpPr>
            <p:nvPr/>
          </p:nvSpPr>
          <p:spPr bwMode="auto">
            <a:xfrm>
              <a:off x="6394636" y="3266664"/>
              <a:ext cx="0" cy="94308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Text Box 27"/>
            <p:cNvSpPr txBox="1">
              <a:spLocks noChangeArrowheads="1"/>
            </p:cNvSpPr>
            <p:nvPr/>
          </p:nvSpPr>
          <p:spPr bwMode="auto">
            <a:xfrm>
              <a:off x="8203863" y="3330172"/>
              <a:ext cx="1324244" cy="5652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 smtClean="0"/>
                <a:t>Quality control</a:t>
              </a:r>
              <a:endParaRPr lang="en-US" sz="1600" dirty="0"/>
            </a:p>
          </p:txBody>
        </p:sp>
        <p:sp>
          <p:nvSpPr>
            <p:cNvPr id="20" name="Text Box 29"/>
            <p:cNvSpPr txBox="1">
              <a:spLocks noChangeArrowheads="1"/>
            </p:cNvSpPr>
            <p:nvPr/>
          </p:nvSpPr>
          <p:spPr bwMode="auto">
            <a:xfrm>
              <a:off x="8135070" y="4963900"/>
              <a:ext cx="1109550" cy="314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/>
                <a:t>Gantry</a:t>
              </a:r>
              <a:endParaRPr lang="en-US" sz="1600" dirty="0"/>
            </a:p>
          </p:txBody>
        </p:sp>
      </p:grpSp>
      <p:pic>
        <p:nvPicPr>
          <p:cNvPr id="21" name="Picture 12" descr="HIT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6477" y="1009135"/>
            <a:ext cx="3115415" cy="207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HIT, Heidelberg (Germany)</a:t>
            </a:r>
            <a:endParaRPr lang="en-GB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9054" y="1185903"/>
            <a:ext cx="2057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First patient in 2009</a:t>
            </a:r>
            <a:endParaRPr lang="en-GB" dirty="0"/>
          </a:p>
        </p:txBody>
      </p:sp>
      <p:pic>
        <p:nvPicPr>
          <p:cNvPr id="24" name="Picture 2" descr="lo_20121015_HIT_01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927" y="1009134"/>
            <a:ext cx="3136209" cy="208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31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cern.ch\dfs\Users\g\gporcell\Desktop\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10679" cy="83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44</a:t>
            </a:fld>
            <a:endParaRPr lang="en-US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TERA Programmes: PERLA</a:t>
            </a:r>
            <a:endParaRPr lang="en-GB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322492" y="-101580"/>
            <a:ext cx="5637212" cy="728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18"/>
          <p:cNvCxnSpPr>
            <a:cxnSpLocks noChangeShapeType="1"/>
          </p:cNvCxnSpPr>
          <p:nvPr/>
        </p:nvCxnSpPr>
        <p:spPr bwMode="auto">
          <a:xfrm>
            <a:off x="2068491" y="2930546"/>
            <a:ext cx="838200" cy="685800"/>
          </a:xfrm>
          <a:prstGeom prst="straightConnector1">
            <a:avLst/>
          </a:prstGeom>
          <a:noFill/>
          <a:ln w="28575">
            <a:solidFill>
              <a:srgbClr val="002060"/>
            </a:solidFill>
            <a:round/>
            <a:headEnd/>
            <a:tailEnd type="arrow" w="med" len="med"/>
          </a:ln>
        </p:spPr>
      </p:cxnSp>
      <p:cxnSp>
        <p:nvCxnSpPr>
          <p:cNvPr id="10" name="Straight Arrow Connector 18"/>
          <p:cNvCxnSpPr>
            <a:cxnSpLocks noChangeShapeType="1"/>
          </p:cNvCxnSpPr>
          <p:nvPr/>
        </p:nvCxnSpPr>
        <p:spPr bwMode="auto">
          <a:xfrm>
            <a:off x="2982891" y="2320946"/>
            <a:ext cx="838200" cy="685800"/>
          </a:xfrm>
          <a:prstGeom prst="straightConnector1">
            <a:avLst/>
          </a:prstGeom>
          <a:noFill/>
          <a:ln w="28575">
            <a:solidFill>
              <a:srgbClr val="002060"/>
            </a:solidFill>
            <a:round/>
            <a:headEnd/>
            <a:tailEnd type="arrow" w="med" len="med"/>
          </a:ln>
        </p:spPr>
      </p:cxnSp>
      <p:cxnSp>
        <p:nvCxnSpPr>
          <p:cNvPr id="11" name="Straight Arrow Connector 18"/>
          <p:cNvCxnSpPr>
            <a:cxnSpLocks noChangeShapeType="1"/>
          </p:cNvCxnSpPr>
          <p:nvPr/>
        </p:nvCxnSpPr>
        <p:spPr bwMode="auto">
          <a:xfrm>
            <a:off x="5048229" y="1558946"/>
            <a:ext cx="838200" cy="685800"/>
          </a:xfrm>
          <a:prstGeom prst="straightConnector1">
            <a:avLst/>
          </a:prstGeom>
          <a:noFill/>
          <a:ln w="28575">
            <a:solidFill>
              <a:srgbClr val="002060"/>
            </a:solidFill>
            <a:round/>
            <a:headEnd/>
            <a:tailEnd type="arrow" w="med" len="med"/>
          </a:ln>
        </p:spPr>
      </p:cxnSp>
      <p:cxnSp>
        <p:nvCxnSpPr>
          <p:cNvPr id="12" name="Straight Arrow Connector 18"/>
          <p:cNvCxnSpPr>
            <a:cxnSpLocks noChangeShapeType="1"/>
          </p:cNvCxnSpPr>
          <p:nvPr/>
        </p:nvCxnSpPr>
        <p:spPr bwMode="auto">
          <a:xfrm flipH="1">
            <a:off x="6846866" y="1558946"/>
            <a:ext cx="914400" cy="304800"/>
          </a:xfrm>
          <a:prstGeom prst="straightConnector1">
            <a:avLst/>
          </a:prstGeom>
          <a:noFill/>
          <a:ln w="28575">
            <a:solidFill>
              <a:srgbClr val="002060"/>
            </a:solidFill>
            <a:round/>
            <a:headEnd/>
            <a:tailEnd type="arrow" w="med" len="med"/>
          </a:ln>
        </p:spPr>
      </p:cxn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1543029" y="2549546"/>
            <a:ext cx="10532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4">
                    <a:lumMod val="50000"/>
                  </a:schemeClr>
                </a:solidFill>
                <a:cs typeface="Arial" pitchFamily="34" charset="0"/>
              </a:rPr>
              <a:t>cyclotron</a:t>
            </a:r>
            <a:endParaRPr lang="en-GB" dirty="0">
              <a:solidFill>
                <a:schemeClr val="accent4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2551091" y="1951058"/>
            <a:ext cx="6206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schemeClr val="accent4">
                    <a:lumMod val="50000"/>
                  </a:schemeClr>
                </a:solidFill>
                <a:cs typeface="Arial" pitchFamily="34" charset="0"/>
              </a:rPr>
              <a:t>linac</a:t>
            </a:r>
            <a:endParaRPr lang="en-GB" dirty="0">
              <a:solidFill>
                <a:schemeClr val="accent4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3448029" y="1177946"/>
            <a:ext cx="1749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4">
                    <a:lumMod val="50000"/>
                  </a:schemeClr>
                </a:solidFill>
                <a:cs typeface="Arial" pitchFamily="34" charset="0"/>
              </a:rPr>
              <a:t>treatment room</a:t>
            </a:r>
            <a:endParaRPr lang="en-GB" dirty="0">
              <a:solidFill>
                <a:schemeClr val="accent4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7698926" y="1217633"/>
            <a:ext cx="14017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accent4">
                    <a:lumMod val="50000"/>
                  </a:schemeClr>
                </a:solidFill>
                <a:cs typeface="Arial" pitchFamily="34" charset="0"/>
              </a:rPr>
              <a:t>rotating gantry</a:t>
            </a:r>
            <a:endParaRPr lang="en-GB" dirty="0">
              <a:solidFill>
                <a:schemeClr val="accent4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7" name="CasellaDiTesto 12"/>
          <p:cNvSpPr txBox="1"/>
          <p:nvPr/>
        </p:nvSpPr>
        <p:spPr>
          <a:xfrm rot="-5400000">
            <a:off x="-2080881" y="3076518"/>
            <a:ext cx="5643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cs typeface="Arial" pitchFamily="34" charset="0"/>
              </a:rPr>
              <a:t>P</a:t>
            </a:r>
            <a:r>
              <a:rPr lang="en-US" sz="2400" dirty="0" err="1" smtClean="0">
                <a:cs typeface="Arial" pitchFamily="34" charset="0"/>
              </a:rPr>
              <a:t>rotontherapy</a:t>
            </a:r>
            <a:r>
              <a:rPr lang="en-US" sz="2400" dirty="0" smtClean="0">
                <a:cs typeface="Arial" pitchFamily="34" charset="0"/>
              </a:rPr>
              <a:t> and </a:t>
            </a:r>
            <a:r>
              <a:rPr lang="en-US" sz="2400" b="1" dirty="0" smtClean="0">
                <a:cs typeface="Arial" pitchFamily="34" charset="0"/>
              </a:rPr>
              <a:t>E</a:t>
            </a:r>
            <a:r>
              <a:rPr lang="en-US" sz="2400" dirty="0" smtClean="0">
                <a:cs typeface="Arial" pitchFamily="34" charset="0"/>
              </a:rPr>
              <a:t>xotic </a:t>
            </a:r>
            <a:r>
              <a:rPr lang="en-US" sz="2400" b="1" dirty="0" smtClean="0">
                <a:cs typeface="Arial" pitchFamily="34" charset="0"/>
              </a:rPr>
              <a:t>R</a:t>
            </a:r>
            <a:r>
              <a:rPr lang="en-US" sz="2400" dirty="0" smtClean="0">
                <a:cs typeface="Arial" pitchFamily="34" charset="0"/>
              </a:rPr>
              <a:t>adioisotopes</a:t>
            </a:r>
          </a:p>
          <a:p>
            <a:r>
              <a:rPr lang="en-US" sz="2400" dirty="0" smtClean="0">
                <a:cs typeface="Arial" pitchFamily="34" charset="0"/>
              </a:rPr>
              <a:t>from </a:t>
            </a:r>
            <a:r>
              <a:rPr lang="en-US" sz="2400" b="1" dirty="0" smtClean="0">
                <a:cs typeface="Arial" pitchFamily="34" charset="0"/>
              </a:rPr>
              <a:t>L</a:t>
            </a:r>
            <a:r>
              <a:rPr lang="en-US" sz="2400" dirty="0" smtClean="0">
                <a:cs typeface="Arial" pitchFamily="34" charset="0"/>
              </a:rPr>
              <a:t>inked </a:t>
            </a:r>
            <a:r>
              <a:rPr lang="en-US" sz="2400" b="1" dirty="0" smtClean="0">
                <a:cs typeface="Arial" pitchFamily="34" charset="0"/>
              </a:rPr>
              <a:t>A</a:t>
            </a:r>
            <a:r>
              <a:rPr lang="en-US" sz="2400" dirty="0" smtClean="0">
                <a:cs typeface="Arial" pitchFamily="34" charset="0"/>
              </a:rPr>
              <a:t>ccelerators</a:t>
            </a:r>
          </a:p>
        </p:txBody>
      </p:sp>
    </p:spTree>
    <p:extLst>
      <p:ext uri="{BB962C8B-B14F-4D97-AF65-F5344CB8AC3E}">
        <p14:creationId xmlns:p14="http://schemas.microsoft.com/office/powerpoint/2010/main" val="55362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0" y="0"/>
            <a:ext cx="9144000" cy="7143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CERN: LEIR </a:t>
            </a:r>
            <a:r>
              <a:rPr lang="en-GB" sz="3200" b="1" dirty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as a bio-medical </a:t>
            </a:r>
            <a:r>
              <a:rPr lang="en-GB" sz="3200" b="1" dirty="0" smtClean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facility</a:t>
            </a:r>
            <a:endParaRPr lang="en-GB" sz="3200" b="1" dirty="0">
              <a:solidFill>
                <a:schemeClr val="tx2"/>
              </a:solidFill>
              <a:latin typeface="Optima"/>
              <a:ea typeface="+mn-ea"/>
              <a:cs typeface="Optim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91342" y="898426"/>
            <a:ext cx="5985191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Proposal to use LEIR as a bio-medical facility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42" y="1412775"/>
            <a:ext cx="5985191" cy="389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52735" y="3154398"/>
            <a:ext cx="22476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Time-sharing </a:t>
            </a:r>
          </a:p>
          <a:p>
            <a:r>
              <a:rPr lang="en-GB" dirty="0" smtClean="0"/>
              <a:t>between LHC ion runs</a:t>
            </a:r>
          </a:p>
          <a:p>
            <a:r>
              <a:rPr lang="en-GB" dirty="0" smtClean="0"/>
              <a:t>and medical research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452735" y="4509097"/>
            <a:ext cx="2247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Requires only small modifications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91341" y="5793576"/>
            <a:ext cx="8752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“Over 200 scientists from 26 countries, mostly from the European Union but also from Australia, </a:t>
            </a:r>
            <a:r>
              <a:rPr lang="en-GB" sz="1400" dirty="0" smtClean="0"/>
              <a:t>Canada, Colombia</a:t>
            </a:r>
            <a:r>
              <a:rPr lang="en-GB" sz="1400" dirty="0"/>
              <a:t>, India, Mexico, Russia and USA, attended the brainstorming </a:t>
            </a:r>
            <a:r>
              <a:rPr lang="en-GB" sz="1400" dirty="0" smtClean="0"/>
              <a:t>meeting.” - Manjit Dosanjh (2014)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452735" y="1574494"/>
            <a:ext cx="238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Low Energy Ion Ring provides ions for LHC and SPS target experiments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50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46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13447"/>
            <a:ext cx="91440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cs typeface="Optima"/>
              </a:rPr>
              <a:t>Hadrontherapy facility: a virtual tour</a:t>
            </a:r>
            <a:endParaRPr lang="en-US" sz="3200" b="1" dirty="0">
              <a:solidFill>
                <a:schemeClr val="tx2"/>
              </a:solidFill>
              <a:latin typeface="Optima"/>
              <a:cs typeface="Optima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"/>
          <a:stretch/>
        </p:blipFill>
        <p:spPr bwMode="auto">
          <a:xfrm>
            <a:off x="367699" y="1428750"/>
            <a:ext cx="8408602" cy="4159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7699" y="5588746"/>
            <a:ext cx="7804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</a:t>
            </a:r>
            <a:r>
              <a:rPr lang="en-GB" dirty="0" smtClean="0">
                <a:hlinkClick r:id="rId3"/>
              </a:rPr>
              <a:t>://cern.ch/virtual-hadron-therapy-centre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02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47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13447"/>
            <a:ext cx="91440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2"/>
                </a:solidFill>
                <a:latin typeface="Optima"/>
                <a:cs typeface="Optima"/>
              </a:rPr>
              <a:t>The collaborative spirit of particle </a:t>
            </a:r>
            <a:r>
              <a:rPr lang="en-US" sz="3200" b="1" dirty="0" smtClean="0">
                <a:solidFill>
                  <a:schemeClr val="tx2"/>
                </a:solidFill>
                <a:latin typeface="Optima"/>
                <a:cs typeface="Optima"/>
              </a:rPr>
              <a:t>physics and medical applications</a:t>
            </a:r>
            <a:endParaRPr lang="en-US" sz="3200" b="1" dirty="0">
              <a:solidFill>
                <a:schemeClr val="tx2"/>
              </a:solidFill>
              <a:latin typeface="Optima"/>
              <a:cs typeface="Optim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875" y="1308847"/>
            <a:ext cx="4472250" cy="44722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335875" y="5938691"/>
            <a:ext cx="44722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Thanks for your attention!!!</a:t>
            </a:r>
          </a:p>
        </p:txBody>
      </p:sp>
    </p:spTree>
    <p:extLst>
      <p:ext uri="{BB962C8B-B14F-4D97-AF65-F5344CB8AC3E}">
        <p14:creationId xmlns:p14="http://schemas.microsoft.com/office/powerpoint/2010/main" val="163036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13447"/>
            <a:ext cx="91440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  <a:latin typeface="Optima"/>
                <a:cs typeface="Optima"/>
              </a:rPr>
              <a:t>Useful links</a:t>
            </a:r>
            <a:endParaRPr lang="en-US" sz="3200" b="1" dirty="0">
              <a:solidFill>
                <a:schemeClr val="tx2"/>
              </a:solidFill>
              <a:latin typeface="Optima"/>
              <a:cs typeface="Optim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48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1520" y="836712"/>
            <a:ext cx="88924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Medipix</a:t>
            </a:r>
            <a:r>
              <a:rPr lang="en-GB" dirty="0"/>
              <a:t>	</a:t>
            </a:r>
            <a:r>
              <a:rPr lang="en-GB" dirty="0" smtClean="0"/>
              <a:t>			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://medipix.web.cern.ch/medipix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AXIAL PET</a:t>
            </a:r>
            <a:r>
              <a:rPr lang="en-GB" dirty="0"/>
              <a:t>	</a:t>
            </a:r>
            <a:r>
              <a:rPr lang="en-GB" dirty="0" smtClean="0"/>
              <a:t>		</a:t>
            </a: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twiki.cern.ch/twiki/bin/view/AXIALPET/WebHome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Crystal Clear			</a:t>
            </a:r>
            <a:r>
              <a:rPr lang="en-GB" dirty="0" smtClean="0">
                <a:hlinkClick r:id="rId4"/>
              </a:rPr>
              <a:t>http</a:t>
            </a:r>
            <a:r>
              <a:rPr lang="en-GB" dirty="0">
                <a:hlinkClick r:id="rId4"/>
              </a:rPr>
              <a:t>://crystalclear.web.cern.ch/crystalclear</a:t>
            </a:r>
            <a:r>
              <a:rPr lang="en-GB" dirty="0" smtClean="0">
                <a:hlinkClick r:id="rId4"/>
              </a:rPr>
              <a:t>/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ClearPET</a:t>
            </a:r>
            <a:r>
              <a:rPr lang="en-GB" dirty="0">
                <a:sym typeface="Wingdings" pitchFamily="2" charset="2"/>
              </a:rPr>
              <a:t>	</a:t>
            </a:r>
            <a:r>
              <a:rPr lang="en-GB" dirty="0" smtClean="0">
                <a:sym typeface="Wingdings" pitchFamily="2" charset="2"/>
              </a:rPr>
              <a:t>	</a:t>
            </a:r>
            <a:r>
              <a:rPr lang="en-GB" dirty="0" smtClean="0">
                <a:sym typeface="Wingdings" pitchFamily="2" charset="2"/>
                <a:hlinkClick r:id="rId5"/>
              </a:rPr>
              <a:t>http</a:t>
            </a:r>
            <a:r>
              <a:rPr lang="en-GB" dirty="0">
                <a:sym typeface="Wingdings" pitchFamily="2" charset="2"/>
                <a:hlinkClick r:id="rId5"/>
              </a:rPr>
              <a:t>://www.raytest.de/index2.html?/</a:t>
            </a:r>
            <a:r>
              <a:rPr lang="en-GB" dirty="0" smtClean="0">
                <a:sym typeface="Wingdings" pitchFamily="2" charset="2"/>
                <a:hlinkClick r:id="rId5"/>
              </a:rPr>
              <a:t>pet/clearPET/clearPET.html</a:t>
            </a:r>
            <a:r>
              <a:rPr lang="en-GB" dirty="0" smtClean="0">
                <a:sym typeface="Wingdings" pitchFamily="2" charset="2"/>
              </a:rPr>
              <a:t>	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LEIR biomedical facility	</a:t>
            </a:r>
            <a:r>
              <a:rPr lang="en-GB" dirty="0" smtClean="0">
                <a:hlinkClick r:id="rId6"/>
              </a:rPr>
              <a:t>http</a:t>
            </a:r>
            <a:r>
              <a:rPr lang="en-GB" dirty="0">
                <a:hlinkClick r:id="rId6"/>
              </a:rPr>
              <a:t>://</a:t>
            </a:r>
            <a:r>
              <a:rPr lang="en-GB" dirty="0" smtClean="0">
                <a:hlinkClick r:id="rId6"/>
              </a:rPr>
              <a:t>cdsweb.cern.ch/record/1462262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PIMMS				</a:t>
            </a:r>
            <a:r>
              <a:rPr lang="en-GB" dirty="0" smtClean="0">
                <a:hlinkClick r:id="rId7"/>
              </a:rPr>
              <a:t>http</a:t>
            </a:r>
            <a:r>
              <a:rPr lang="en-GB" dirty="0">
                <a:hlinkClick r:id="rId7"/>
              </a:rPr>
              <a:t>://</a:t>
            </a:r>
            <a:r>
              <a:rPr lang="en-GB" dirty="0" smtClean="0">
                <a:hlinkClick r:id="rId7"/>
              </a:rPr>
              <a:t>public.web.cern.ch/public/en/people/Amaldi-en.html</a:t>
            </a:r>
            <a:endParaRPr lang="en-GB" dirty="0" smtClean="0"/>
          </a:p>
          <a:p>
            <a:r>
              <a:rPr lang="en-GB" dirty="0" smtClean="0">
                <a:sym typeface="Wingdings" pitchFamily="2" charset="2"/>
              </a:rPr>
              <a:t>	 </a:t>
            </a:r>
            <a:r>
              <a:rPr lang="en-GB" dirty="0" smtClean="0"/>
              <a:t>CNAO			</a:t>
            </a:r>
            <a:r>
              <a:rPr lang="en-GB" dirty="0" smtClean="0">
                <a:hlinkClick r:id="rId8"/>
              </a:rPr>
              <a:t>http</a:t>
            </a:r>
            <a:r>
              <a:rPr lang="en-GB" dirty="0">
                <a:hlinkClick r:id="rId8"/>
              </a:rPr>
              <a:t>://www.cnao.it/en/chi-siamo/la-storia-del-centro</a:t>
            </a:r>
            <a:r>
              <a:rPr lang="en-GB" dirty="0" smtClean="0">
                <a:hlinkClick r:id="rId8"/>
              </a:rPr>
              <a:t>/</a:t>
            </a:r>
            <a:r>
              <a:rPr lang="en-GB" dirty="0" smtClean="0"/>
              <a:t> </a:t>
            </a:r>
          </a:p>
          <a:p>
            <a:r>
              <a:rPr lang="en-GB" dirty="0" smtClean="0"/>
              <a:t>	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MedAustron</a:t>
            </a:r>
            <a:r>
              <a:rPr lang="en-GB" dirty="0">
                <a:sym typeface="Wingdings" pitchFamily="2" charset="2"/>
              </a:rPr>
              <a:t> 	</a:t>
            </a:r>
            <a:r>
              <a:rPr lang="en-GB" dirty="0" smtClean="0">
                <a:sym typeface="Wingdings" pitchFamily="2" charset="2"/>
                <a:hlinkClick r:id="rId9"/>
              </a:rPr>
              <a:t>http</a:t>
            </a:r>
            <a:r>
              <a:rPr lang="en-GB" dirty="0">
                <a:sym typeface="Wingdings" pitchFamily="2" charset="2"/>
                <a:hlinkClick r:id="rId9"/>
              </a:rPr>
              <a:t>://</a:t>
            </a:r>
            <a:r>
              <a:rPr lang="en-GB" dirty="0" smtClean="0">
                <a:sym typeface="Wingdings" pitchFamily="2" charset="2"/>
                <a:hlinkClick r:id="rId9"/>
              </a:rPr>
              <a:t>cdsweb.cern.ch/record/1221064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/>
              <a:t>	</a:t>
            </a:r>
          </a:p>
          <a:p>
            <a:endParaRPr lang="en-GB" dirty="0"/>
          </a:p>
          <a:p>
            <a:r>
              <a:rPr lang="en-GB" dirty="0" err="1" smtClean="0"/>
              <a:t>Enlight</a:t>
            </a:r>
            <a:r>
              <a:rPr lang="en-GB" dirty="0"/>
              <a:t>	</a:t>
            </a:r>
            <a:r>
              <a:rPr lang="en-GB" dirty="0" smtClean="0"/>
              <a:t>			</a:t>
            </a:r>
            <a:r>
              <a:rPr lang="en-GB" dirty="0" smtClean="0">
                <a:hlinkClick r:id="rId10"/>
              </a:rPr>
              <a:t>http</a:t>
            </a:r>
            <a:r>
              <a:rPr lang="en-GB" dirty="0">
                <a:hlinkClick r:id="rId10"/>
              </a:rPr>
              <a:t>://enlight.web.cern.ch/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9836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71190"/>
            <a:ext cx="9144001" cy="60900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" y="0"/>
            <a:ext cx="914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Medical imaging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517" y="999536"/>
            <a:ext cx="3236102" cy="5257778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10" y="912448"/>
            <a:ext cx="2145063" cy="3331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302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X-rays</a:t>
            </a:r>
          </a:p>
        </p:txBody>
      </p:sp>
      <p:pic>
        <p:nvPicPr>
          <p:cNvPr id="11" name="Picture 3" descr="Roentgen_2_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9091" y="1377443"/>
            <a:ext cx="2857700" cy="435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34557" y="1474316"/>
            <a:ext cx="30806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dirty="0" smtClean="0"/>
              <a:t>8 November 1895:</a:t>
            </a:r>
          </a:p>
          <a:p>
            <a:pPr lvl="1"/>
            <a:r>
              <a:rPr lang="en-GB" sz="2400" dirty="0" smtClean="0"/>
              <a:t>X-rays discovery</a:t>
            </a:r>
          </a:p>
          <a:p>
            <a:pPr lvl="1"/>
            <a:endParaRPr lang="en-GB" sz="2400" dirty="0" smtClean="0"/>
          </a:p>
          <a:p>
            <a:pPr lvl="1"/>
            <a:r>
              <a:rPr lang="en-GB" sz="2400" dirty="0" smtClean="0"/>
              <a:t>22 December 1895: </a:t>
            </a:r>
          </a:p>
          <a:p>
            <a:pPr lvl="1"/>
            <a:r>
              <a:rPr lang="en-GB" sz="2400" dirty="0" smtClean="0"/>
              <a:t>first radiography</a:t>
            </a:r>
          </a:p>
        </p:txBody>
      </p:sp>
      <p:sp>
        <p:nvSpPr>
          <p:cNvPr id="4" name="Rectangle 3"/>
          <p:cNvSpPr/>
          <p:nvPr/>
        </p:nvSpPr>
        <p:spPr>
          <a:xfrm>
            <a:off x="25278" y="3891425"/>
            <a:ext cx="24107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 smtClean="0"/>
              <a:t>Wilhelm Röntgen </a:t>
            </a:r>
          </a:p>
          <a:p>
            <a:pPr algn="ctr"/>
            <a:r>
              <a:rPr lang="en-GB" sz="2400" dirty="0" smtClean="0"/>
              <a:t>(1845–1923)</a:t>
            </a:r>
            <a:endParaRPr lang="en-GB" sz="2400" dirty="0"/>
          </a:p>
        </p:txBody>
      </p:sp>
      <p:sp>
        <p:nvSpPr>
          <p:cNvPr id="15" name="Rectangle 14"/>
          <p:cNvSpPr/>
          <p:nvPr/>
        </p:nvSpPr>
        <p:spPr>
          <a:xfrm>
            <a:off x="30256" y="4831301"/>
            <a:ext cx="52465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1901: Nobel prize</a:t>
            </a:r>
            <a:endParaRPr lang="en-GB" sz="2400" dirty="0"/>
          </a:p>
        </p:txBody>
      </p:sp>
      <p:sp>
        <p:nvSpPr>
          <p:cNvPr id="12" name="Rectangle 11"/>
          <p:cNvSpPr/>
          <p:nvPr/>
        </p:nvSpPr>
        <p:spPr>
          <a:xfrm>
            <a:off x="7007840" y="752176"/>
            <a:ext cx="21108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Courtesy of Roentgen museum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1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407" y="2056646"/>
            <a:ext cx="3426609" cy="25699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9" y="386350"/>
            <a:ext cx="2476643" cy="33764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Optima"/>
                <a:cs typeface="Optima"/>
              </a:rPr>
              <a:t>X-rays evolution</a:t>
            </a:r>
          </a:p>
          <a:p>
            <a:r>
              <a:rPr lang="en-GB" b="1" dirty="0" smtClean="0">
                <a:solidFill>
                  <a:schemeClr val="bg1"/>
                </a:solidFill>
                <a:latin typeface="Optima"/>
                <a:cs typeface="Optima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659435" y="1666464"/>
            <a:ext cx="1756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2864AA"/>
                </a:solidFill>
                <a:cs typeface="Optima"/>
              </a:rPr>
              <a:t>Diagnosis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965731" y="4027166"/>
            <a:ext cx="14199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Courtesy of Philips</a:t>
            </a:r>
            <a:endParaRPr lang="en-GB" sz="1200" dirty="0"/>
          </a:p>
        </p:txBody>
      </p:sp>
      <p:sp>
        <p:nvSpPr>
          <p:cNvPr id="29" name="Rectangle 28"/>
          <p:cNvSpPr/>
          <p:nvPr/>
        </p:nvSpPr>
        <p:spPr>
          <a:xfrm>
            <a:off x="6481154" y="2658223"/>
            <a:ext cx="21102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rgbClr val="2864AA"/>
                </a:solidFill>
                <a:cs typeface="Optima"/>
              </a:rPr>
              <a:t>Cancer  treatment</a:t>
            </a: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430" y="3795693"/>
            <a:ext cx="1609582" cy="200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Group 3"/>
          <p:cNvGrpSpPr>
            <a:grpSpLocks noChangeAspect="1"/>
          </p:cNvGrpSpPr>
          <p:nvPr/>
        </p:nvGrpSpPr>
        <p:grpSpPr bwMode="auto">
          <a:xfrm>
            <a:off x="5390329" y="3063239"/>
            <a:ext cx="3522191" cy="2481851"/>
            <a:chOff x="573" y="819"/>
            <a:chExt cx="4425" cy="3118"/>
          </a:xfrm>
        </p:grpSpPr>
        <p:pic>
          <p:nvPicPr>
            <p:cNvPr id="32" name="Picture 4" descr="Image"/>
            <p:cNvPicPr>
              <a:picLocks noChangeAspect="1" noChangeArrowheads="1"/>
            </p:cNvPicPr>
            <p:nvPr/>
          </p:nvPicPr>
          <p:blipFill>
            <a:blip r:embed="rId6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08" r="18135" b="10976"/>
            <a:stretch>
              <a:fillRect/>
            </a:stretch>
          </p:blipFill>
          <p:spPr bwMode="auto">
            <a:xfrm>
              <a:off x="1430" y="819"/>
              <a:ext cx="2992" cy="3118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3" name="Group 5"/>
            <p:cNvGrpSpPr>
              <a:grpSpLocks/>
            </p:cNvGrpSpPr>
            <p:nvPr/>
          </p:nvGrpSpPr>
          <p:grpSpPr bwMode="auto">
            <a:xfrm>
              <a:off x="573" y="2228"/>
              <a:ext cx="3552" cy="1200"/>
              <a:chOff x="528" y="2064"/>
              <a:chExt cx="3552" cy="1200"/>
            </a:xfrm>
          </p:grpSpPr>
          <p:sp>
            <p:nvSpPr>
              <p:cNvPr id="40" name="Line 6"/>
              <p:cNvSpPr>
                <a:spLocks noChangeShapeType="1"/>
              </p:cNvSpPr>
              <p:nvPr/>
            </p:nvSpPr>
            <p:spPr bwMode="auto">
              <a:xfrm flipV="1">
                <a:off x="528" y="2064"/>
                <a:ext cx="3504" cy="672"/>
              </a:xfrm>
              <a:prstGeom prst="line">
                <a:avLst/>
              </a:prstGeom>
              <a:noFill/>
              <a:ln w="28575" cap="rnd">
                <a:solidFill>
                  <a:srgbClr val="99FF66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1" name="Line 7"/>
              <p:cNvSpPr>
                <a:spLocks noChangeShapeType="1"/>
              </p:cNvSpPr>
              <p:nvPr/>
            </p:nvSpPr>
            <p:spPr bwMode="auto">
              <a:xfrm>
                <a:off x="528" y="2736"/>
                <a:ext cx="3408" cy="528"/>
              </a:xfrm>
              <a:prstGeom prst="line">
                <a:avLst/>
              </a:prstGeom>
              <a:noFill/>
              <a:ln w="28575" cap="rnd">
                <a:solidFill>
                  <a:srgbClr val="99FF66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2" name="Line 8"/>
              <p:cNvSpPr>
                <a:spLocks noChangeShapeType="1"/>
              </p:cNvSpPr>
              <p:nvPr/>
            </p:nvSpPr>
            <p:spPr bwMode="auto">
              <a:xfrm flipV="1">
                <a:off x="528" y="2640"/>
                <a:ext cx="3552" cy="96"/>
              </a:xfrm>
              <a:prstGeom prst="line">
                <a:avLst/>
              </a:prstGeom>
              <a:noFill/>
              <a:ln w="28575" cap="rnd">
                <a:solidFill>
                  <a:srgbClr val="99FF66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3" name="Line 9"/>
              <p:cNvSpPr>
                <a:spLocks noChangeShapeType="1"/>
              </p:cNvSpPr>
              <p:nvPr/>
            </p:nvSpPr>
            <p:spPr bwMode="auto">
              <a:xfrm flipV="1">
                <a:off x="528" y="2352"/>
                <a:ext cx="3552" cy="384"/>
              </a:xfrm>
              <a:prstGeom prst="line">
                <a:avLst/>
              </a:prstGeom>
              <a:noFill/>
              <a:ln w="28575" cap="rnd">
                <a:solidFill>
                  <a:srgbClr val="99FF66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4" name="Line 10"/>
              <p:cNvSpPr>
                <a:spLocks noChangeShapeType="1"/>
              </p:cNvSpPr>
              <p:nvPr/>
            </p:nvSpPr>
            <p:spPr bwMode="auto">
              <a:xfrm>
                <a:off x="576" y="2736"/>
                <a:ext cx="3408" cy="240"/>
              </a:xfrm>
              <a:prstGeom prst="line">
                <a:avLst/>
              </a:prstGeom>
              <a:noFill/>
              <a:ln w="28575" cap="rnd">
                <a:solidFill>
                  <a:srgbClr val="99FF66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1732" y="2203"/>
              <a:ext cx="2449" cy="1215"/>
            </a:xfrm>
            <a:custGeom>
              <a:avLst/>
              <a:gdLst>
                <a:gd name="T0" fmla="*/ 16 w 2448"/>
                <a:gd name="T1" fmla="*/ 456 h 1215"/>
                <a:gd name="T2" fmla="*/ 8 w 2448"/>
                <a:gd name="T3" fmla="*/ 504 h 1215"/>
                <a:gd name="T4" fmla="*/ 0 w 2448"/>
                <a:gd name="T5" fmla="*/ 536 h 1215"/>
                <a:gd name="T6" fmla="*/ 44 w 2448"/>
                <a:gd name="T7" fmla="*/ 792 h 1215"/>
                <a:gd name="T8" fmla="*/ 72 w 2448"/>
                <a:gd name="T9" fmla="*/ 864 h 1215"/>
                <a:gd name="T10" fmla="*/ 160 w 2448"/>
                <a:gd name="T11" fmla="*/ 888 h 1215"/>
                <a:gd name="T12" fmla="*/ 324 w 2448"/>
                <a:gd name="T13" fmla="*/ 924 h 1215"/>
                <a:gd name="T14" fmla="*/ 612 w 2448"/>
                <a:gd name="T15" fmla="*/ 956 h 1215"/>
                <a:gd name="T16" fmla="*/ 968 w 2448"/>
                <a:gd name="T17" fmla="*/ 1020 h 1215"/>
                <a:gd name="T18" fmla="*/ 1060 w 2448"/>
                <a:gd name="T19" fmla="*/ 1024 h 1215"/>
                <a:gd name="T20" fmla="*/ 1196 w 2448"/>
                <a:gd name="T21" fmla="*/ 1056 h 1215"/>
                <a:gd name="T22" fmla="*/ 1508 w 2448"/>
                <a:gd name="T23" fmla="*/ 1096 h 1215"/>
                <a:gd name="T24" fmla="*/ 1600 w 2448"/>
                <a:gd name="T25" fmla="*/ 1108 h 1215"/>
                <a:gd name="T26" fmla="*/ 1800 w 2448"/>
                <a:gd name="T27" fmla="*/ 1136 h 1215"/>
                <a:gd name="T28" fmla="*/ 1940 w 2448"/>
                <a:gd name="T29" fmla="*/ 1160 h 1215"/>
                <a:gd name="T30" fmla="*/ 2220 w 2448"/>
                <a:gd name="T31" fmla="*/ 1212 h 1215"/>
                <a:gd name="T32" fmla="*/ 2240 w 2448"/>
                <a:gd name="T33" fmla="*/ 1180 h 1215"/>
                <a:gd name="T34" fmla="*/ 2300 w 2448"/>
                <a:gd name="T35" fmla="*/ 1028 h 1215"/>
                <a:gd name="T36" fmla="*/ 2316 w 2448"/>
                <a:gd name="T37" fmla="*/ 976 h 1215"/>
                <a:gd name="T38" fmla="*/ 2372 w 2448"/>
                <a:gd name="T39" fmla="*/ 848 h 1215"/>
                <a:gd name="T40" fmla="*/ 2392 w 2448"/>
                <a:gd name="T41" fmla="*/ 704 h 1215"/>
                <a:gd name="T42" fmla="*/ 2440 w 2448"/>
                <a:gd name="T43" fmla="*/ 504 h 1215"/>
                <a:gd name="T44" fmla="*/ 2436 w 2448"/>
                <a:gd name="T45" fmla="*/ 316 h 1215"/>
                <a:gd name="T46" fmla="*/ 2424 w 2448"/>
                <a:gd name="T47" fmla="*/ 116 h 1215"/>
                <a:gd name="T48" fmla="*/ 2412 w 2448"/>
                <a:gd name="T49" fmla="*/ 20 h 1215"/>
                <a:gd name="T50" fmla="*/ 2252 w 2448"/>
                <a:gd name="T51" fmla="*/ 20 h 1215"/>
                <a:gd name="T52" fmla="*/ 2192 w 2448"/>
                <a:gd name="T53" fmla="*/ 44 h 1215"/>
                <a:gd name="T54" fmla="*/ 2012 w 2448"/>
                <a:gd name="T55" fmla="*/ 72 h 1215"/>
                <a:gd name="T56" fmla="*/ 1832 w 2448"/>
                <a:gd name="T57" fmla="*/ 108 h 1215"/>
                <a:gd name="T58" fmla="*/ 1380 w 2448"/>
                <a:gd name="T59" fmla="*/ 196 h 1215"/>
                <a:gd name="T60" fmla="*/ 1132 w 2448"/>
                <a:gd name="T61" fmla="*/ 244 h 1215"/>
                <a:gd name="T62" fmla="*/ 864 w 2448"/>
                <a:gd name="T63" fmla="*/ 300 h 1215"/>
                <a:gd name="T64" fmla="*/ 684 w 2448"/>
                <a:gd name="T65" fmla="*/ 336 h 1215"/>
                <a:gd name="T66" fmla="*/ 72 w 2448"/>
                <a:gd name="T67" fmla="*/ 436 h 1215"/>
                <a:gd name="T68" fmla="*/ 16 w 2448"/>
                <a:gd name="T69" fmla="*/ 456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48" h="1215">
                  <a:moveTo>
                    <a:pt x="16" y="456"/>
                  </a:moveTo>
                  <a:cubicBezTo>
                    <a:pt x="13" y="477"/>
                    <a:pt x="12" y="485"/>
                    <a:pt x="8" y="504"/>
                  </a:cubicBezTo>
                  <a:cubicBezTo>
                    <a:pt x="6" y="515"/>
                    <a:pt x="0" y="536"/>
                    <a:pt x="0" y="536"/>
                  </a:cubicBezTo>
                  <a:cubicBezTo>
                    <a:pt x="3" y="647"/>
                    <a:pt x="3" y="699"/>
                    <a:pt x="44" y="792"/>
                  </a:cubicBezTo>
                  <a:cubicBezTo>
                    <a:pt x="52" y="811"/>
                    <a:pt x="54" y="850"/>
                    <a:pt x="72" y="864"/>
                  </a:cubicBezTo>
                  <a:cubicBezTo>
                    <a:pt x="97" y="884"/>
                    <a:pt x="128" y="885"/>
                    <a:pt x="160" y="888"/>
                  </a:cubicBezTo>
                  <a:cubicBezTo>
                    <a:pt x="214" y="893"/>
                    <a:pt x="270" y="919"/>
                    <a:pt x="324" y="924"/>
                  </a:cubicBezTo>
                  <a:cubicBezTo>
                    <a:pt x="399" y="935"/>
                    <a:pt x="505" y="940"/>
                    <a:pt x="612" y="956"/>
                  </a:cubicBezTo>
                  <a:cubicBezTo>
                    <a:pt x="739" y="988"/>
                    <a:pt x="840" y="994"/>
                    <a:pt x="968" y="1020"/>
                  </a:cubicBezTo>
                  <a:cubicBezTo>
                    <a:pt x="997" y="1026"/>
                    <a:pt x="1031" y="1022"/>
                    <a:pt x="1060" y="1024"/>
                  </a:cubicBezTo>
                  <a:cubicBezTo>
                    <a:pt x="1106" y="1027"/>
                    <a:pt x="1151" y="1049"/>
                    <a:pt x="1196" y="1056"/>
                  </a:cubicBezTo>
                  <a:cubicBezTo>
                    <a:pt x="1307" y="1074"/>
                    <a:pt x="1392" y="1089"/>
                    <a:pt x="1508" y="1096"/>
                  </a:cubicBezTo>
                  <a:cubicBezTo>
                    <a:pt x="1539" y="1100"/>
                    <a:pt x="1569" y="1105"/>
                    <a:pt x="1600" y="1108"/>
                  </a:cubicBezTo>
                  <a:cubicBezTo>
                    <a:pt x="1667" y="1125"/>
                    <a:pt x="1731" y="1131"/>
                    <a:pt x="1800" y="1136"/>
                  </a:cubicBezTo>
                  <a:cubicBezTo>
                    <a:pt x="1832" y="1138"/>
                    <a:pt x="1940" y="1160"/>
                    <a:pt x="1940" y="1160"/>
                  </a:cubicBezTo>
                  <a:cubicBezTo>
                    <a:pt x="2018" y="1186"/>
                    <a:pt x="2137" y="1209"/>
                    <a:pt x="2220" y="1212"/>
                  </a:cubicBezTo>
                  <a:cubicBezTo>
                    <a:pt x="2270" y="1215"/>
                    <a:pt x="2236" y="1191"/>
                    <a:pt x="2240" y="1180"/>
                  </a:cubicBezTo>
                  <a:cubicBezTo>
                    <a:pt x="2253" y="1149"/>
                    <a:pt x="2287" y="1062"/>
                    <a:pt x="2300" y="1028"/>
                  </a:cubicBezTo>
                  <a:cubicBezTo>
                    <a:pt x="2305" y="1009"/>
                    <a:pt x="2311" y="996"/>
                    <a:pt x="2316" y="976"/>
                  </a:cubicBezTo>
                  <a:cubicBezTo>
                    <a:pt x="2317" y="948"/>
                    <a:pt x="2359" y="893"/>
                    <a:pt x="2372" y="848"/>
                  </a:cubicBezTo>
                  <a:cubicBezTo>
                    <a:pt x="2385" y="803"/>
                    <a:pt x="2381" y="761"/>
                    <a:pt x="2392" y="704"/>
                  </a:cubicBezTo>
                  <a:cubicBezTo>
                    <a:pt x="2397" y="680"/>
                    <a:pt x="2432" y="527"/>
                    <a:pt x="2440" y="504"/>
                  </a:cubicBezTo>
                  <a:cubicBezTo>
                    <a:pt x="2433" y="397"/>
                    <a:pt x="2444" y="423"/>
                    <a:pt x="2436" y="316"/>
                  </a:cubicBezTo>
                  <a:cubicBezTo>
                    <a:pt x="2432" y="259"/>
                    <a:pt x="2436" y="171"/>
                    <a:pt x="2424" y="116"/>
                  </a:cubicBezTo>
                  <a:cubicBezTo>
                    <a:pt x="2413" y="69"/>
                    <a:pt x="2448" y="56"/>
                    <a:pt x="2412" y="20"/>
                  </a:cubicBezTo>
                  <a:cubicBezTo>
                    <a:pt x="2405" y="0"/>
                    <a:pt x="2269" y="32"/>
                    <a:pt x="2252" y="20"/>
                  </a:cubicBezTo>
                  <a:cubicBezTo>
                    <a:pt x="2226" y="18"/>
                    <a:pt x="2232" y="35"/>
                    <a:pt x="2192" y="44"/>
                  </a:cubicBezTo>
                  <a:cubicBezTo>
                    <a:pt x="2152" y="53"/>
                    <a:pt x="2072" y="61"/>
                    <a:pt x="2012" y="72"/>
                  </a:cubicBezTo>
                  <a:cubicBezTo>
                    <a:pt x="1959" y="90"/>
                    <a:pt x="1888" y="101"/>
                    <a:pt x="1832" y="108"/>
                  </a:cubicBezTo>
                  <a:cubicBezTo>
                    <a:pt x="1727" y="129"/>
                    <a:pt x="1497" y="173"/>
                    <a:pt x="1380" y="196"/>
                  </a:cubicBezTo>
                  <a:cubicBezTo>
                    <a:pt x="1319" y="207"/>
                    <a:pt x="1191" y="224"/>
                    <a:pt x="1132" y="244"/>
                  </a:cubicBezTo>
                  <a:cubicBezTo>
                    <a:pt x="1046" y="261"/>
                    <a:pt x="939" y="285"/>
                    <a:pt x="864" y="300"/>
                  </a:cubicBezTo>
                  <a:cubicBezTo>
                    <a:pt x="812" y="304"/>
                    <a:pt x="743" y="328"/>
                    <a:pt x="684" y="336"/>
                  </a:cubicBezTo>
                  <a:cubicBezTo>
                    <a:pt x="552" y="359"/>
                    <a:pt x="183" y="416"/>
                    <a:pt x="72" y="436"/>
                  </a:cubicBezTo>
                  <a:cubicBezTo>
                    <a:pt x="47" y="439"/>
                    <a:pt x="30" y="435"/>
                    <a:pt x="16" y="456"/>
                  </a:cubicBezTo>
                  <a:close/>
                </a:path>
              </a:pathLst>
            </a:custGeom>
            <a:gradFill rotWithShape="0">
              <a:gsLst>
                <a:gs pos="0">
                  <a:srgbClr val="A603AB">
                    <a:alpha val="80000"/>
                  </a:srgbClr>
                </a:gs>
                <a:gs pos="21001">
                  <a:srgbClr val="0819FB">
                    <a:alpha val="80000"/>
                  </a:srgbClr>
                </a:gs>
                <a:gs pos="35001">
                  <a:srgbClr val="1A8D48">
                    <a:alpha val="80000"/>
                  </a:srgbClr>
                </a:gs>
                <a:gs pos="52000">
                  <a:srgbClr val="FFFF00">
                    <a:alpha val="80000"/>
                  </a:srgbClr>
                </a:gs>
                <a:gs pos="73000">
                  <a:srgbClr val="EE3F17">
                    <a:alpha val="80000"/>
                  </a:srgbClr>
                </a:gs>
                <a:gs pos="88000">
                  <a:srgbClr val="E81766">
                    <a:alpha val="80000"/>
                  </a:srgbClr>
                </a:gs>
                <a:gs pos="100000">
                  <a:srgbClr val="A603AB">
                    <a:alpha val="8000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Text Box 12"/>
            <p:cNvSpPr txBox="1">
              <a:spLocks noChangeArrowheads="1"/>
            </p:cNvSpPr>
            <p:nvPr/>
          </p:nvSpPr>
          <p:spPr bwMode="auto">
            <a:xfrm>
              <a:off x="1924" y="2665"/>
              <a:ext cx="385" cy="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n-GB" b="1" dirty="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36" name="Text Box 13"/>
            <p:cNvSpPr txBox="1">
              <a:spLocks noChangeArrowheads="1"/>
            </p:cNvSpPr>
            <p:nvPr/>
          </p:nvSpPr>
          <p:spPr bwMode="auto">
            <a:xfrm>
              <a:off x="3605" y="2655"/>
              <a:ext cx="336" cy="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n-GB" b="1" dirty="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2821" y="2665"/>
              <a:ext cx="384" cy="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n-GB" b="1" dirty="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2503" y="2463"/>
              <a:ext cx="862" cy="749"/>
            </a:xfrm>
            <a:custGeom>
              <a:avLst/>
              <a:gdLst>
                <a:gd name="T0" fmla="*/ 648 w 861"/>
                <a:gd name="T1" fmla="*/ 23 h 749"/>
                <a:gd name="T2" fmla="*/ 672 w 861"/>
                <a:gd name="T3" fmla="*/ 32 h 749"/>
                <a:gd name="T4" fmla="*/ 753 w 861"/>
                <a:gd name="T5" fmla="*/ 122 h 749"/>
                <a:gd name="T6" fmla="*/ 780 w 861"/>
                <a:gd name="T7" fmla="*/ 146 h 749"/>
                <a:gd name="T8" fmla="*/ 798 w 861"/>
                <a:gd name="T9" fmla="*/ 158 h 749"/>
                <a:gd name="T10" fmla="*/ 825 w 861"/>
                <a:gd name="T11" fmla="*/ 191 h 749"/>
                <a:gd name="T12" fmla="*/ 834 w 861"/>
                <a:gd name="T13" fmla="*/ 218 h 749"/>
                <a:gd name="T14" fmla="*/ 822 w 861"/>
                <a:gd name="T15" fmla="*/ 260 h 749"/>
                <a:gd name="T16" fmla="*/ 855 w 861"/>
                <a:gd name="T17" fmla="*/ 422 h 749"/>
                <a:gd name="T18" fmla="*/ 846 w 861"/>
                <a:gd name="T19" fmla="*/ 539 h 749"/>
                <a:gd name="T20" fmla="*/ 795 w 861"/>
                <a:gd name="T21" fmla="*/ 584 h 749"/>
                <a:gd name="T22" fmla="*/ 669 w 861"/>
                <a:gd name="T23" fmla="*/ 653 h 749"/>
                <a:gd name="T24" fmla="*/ 540 w 861"/>
                <a:gd name="T25" fmla="*/ 722 h 749"/>
                <a:gd name="T26" fmla="*/ 447 w 861"/>
                <a:gd name="T27" fmla="*/ 743 h 749"/>
                <a:gd name="T28" fmla="*/ 372 w 861"/>
                <a:gd name="T29" fmla="*/ 749 h 749"/>
                <a:gd name="T30" fmla="*/ 189 w 861"/>
                <a:gd name="T31" fmla="*/ 713 h 749"/>
                <a:gd name="T32" fmla="*/ 129 w 861"/>
                <a:gd name="T33" fmla="*/ 698 h 749"/>
                <a:gd name="T34" fmla="*/ 102 w 861"/>
                <a:gd name="T35" fmla="*/ 659 h 749"/>
                <a:gd name="T36" fmla="*/ 81 w 861"/>
                <a:gd name="T37" fmla="*/ 626 h 749"/>
                <a:gd name="T38" fmla="*/ 48 w 861"/>
                <a:gd name="T39" fmla="*/ 599 h 749"/>
                <a:gd name="T40" fmla="*/ 15 w 861"/>
                <a:gd name="T41" fmla="*/ 548 h 749"/>
                <a:gd name="T42" fmla="*/ 0 w 861"/>
                <a:gd name="T43" fmla="*/ 455 h 749"/>
                <a:gd name="T44" fmla="*/ 3 w 861"/>
                <a:gd name="T45" fmla="*/ 350 h 749"/>
                <a:gd name="T46" fmla="*/ 42 w 861"/>
                <a:gd name="T47" fmla="*/ 275 h 749"/>
                <a:gd name="T48" fmla="*/ 42 w 861"/>
                <a:gd name="T49" fmla="*/ 182 h 749"/>
                <a:gd name="T50" fmla="*/ 63 w 861"/>
                <a:gd name="T51" fmla="*/ 152 h 749"/>
                <a:gd name="T52" fmla="*/ 84 w 861"/>
                <a:gd name="T53" fmla="*/ 125 h 749"/>
                <a:gd name="T54" fmla="*/ 165 w 861"/>
                <a:gd name="T55" fmla="*/ 98 h 749"/>
                <a:gd name="T56" fmla="*/ 210 w 861"/>
                <a:gd name="T57" fmla="*/ 74 h 749"/>
                <a:gd name="T58" fmla="*/ 237 w 861"/>
                <a:gd name="T59" fmla="*/ 53 h 749"/>
                <a:gd name="T60" fmla="*/ 390 w 861"/>
                <a:gd name="T61" fmla="*/ 5 h 749"/>
                <a:gd name="T62" fmla="*/ 510 w 861"/>
                <a:gd name="T63" fmla="*/ 2 h 749"/>
                <a:gd name="T64" fmla="*/ 648 w 861"/>
                <a:gd name="T6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1" h="749">
                  <a:moveTo>
                    <a:pt x="648" y="23"/>
                  </a:moveTo>
                  <a:cubicBezTo>
                    <a:pt x="656" y="27"/>
                    <a:pt x="665" y="27"/>
                    <a:pt x="672" y="32"/>
                  </a:cubicBezTo>
                  <a:cubicBezTo>
                    <a:pt x="700" y="52"/>
                    <a:pt x="731" y="95"/>
                    <a:pt x="753" y="122"/>
                  </a:cubicBezTo>
                  <a:cubicBezTo>
                    <a:pt x="760" y="130"/>
                    <a:pt x="771" y="139"/>
                    <a:pt x="780" y="146"/>
                  </a:cubicBezTo>
                  <a:cubicBezTo>
                    <a:pt x="786" y="150"/>
                    <a:pt x="798" y="158"/>
                    <a:pt x="798" y="158"/>
                  </a:cubicBezTo>
                  <a:cubicBezTo>
                    <a:pt x="806" y="171"/>
                    <a:pt x="820" y="175"/>
                    <a:pt x="825" y="191"/>
                  </a:cubicBezTo>
                  <a:cubicBezTo>
                    <a:pt x="828" y="200"/>
                    <a:pt x="834" y="218"/>
                    <a:pt x="834" y="218"/>
                  </a:cubicBezTo>
                  <a:cubicBezTo>
                    <a:pt x="830" y="232"/>
                    <a:pt x="826" y="246"/>
                    <a:pt x="822" y="260"/>
                  </a:cubicBezTo>
                  <a:cubicBezTo>
                    <a:pt x="826" y="317"/>
                    <a:pt x="850" y="364"/>
                    <a:pt x="855" y="422"/>
                  </a:cubicBezTo>
                  <a:cubicBezTo>
                    <a:pt x="855" y="430"/>
                    <a:pt x="861" y="509"/>
                    <a:pt x="846" y="539"/>
                  </a:cubicBezTo>
                  <a:cubicBezTo>
                    <a:pt x="836" y="559"/>
                    <a:pt x="812" y="570"/>
                    <a:pt x="795" y="584"/>
                  </a:cubicBezTo>
                  <a:cubicBezTo>
                    <a:pt x="757" y="616"/>
                    <a:pt x="713" y="631"/>
                    <a:pt x="669" y="653"/>
                  </a:cubicBezTo>
                  <a:cubicBezTo>
                    <a:pt x="626" y="675"/>
                    <a:pt x="584" y="700"/>
                    <a:pt x="540" y="722"/>
                  </a:cubicBezTo>
                  <a:cubicBezTo>
                    <a:pt x="520" y="732"/>
                    <a:pt x="469" y="741"/>
                    <a:pt x="447" y="743"/>
                  </a:cubicBezTo>
                  <a:cubicBezTo>
                    <a:pt x="422" y="745"/>
                    <a:pt x="372" y="749"/>
                    <a:pt x="372" y="749"/>
                  </a:cubicBezTo>
                  <a:cubicBezTo>
                    <a:pt x="306" y="745"/>
                    <a:pt x="251" y="729"/>
                    <a:pt x="189" y="713"/>
                  </a:cubicBezTo>
                  <a:cubicBezTo>
                    <a:pt x="167" y="707"/>
                    <a:pt x="148" y="711"/>
                    <a:pt x="129" y="698"/>
                  </a:cubicBezTo>
                  <a:cubicBezTo>
                    <a:pt x="120" y="685"/>
                    <a:pt x="113" y="670"/>
                    <a:pt x="102" y="659"/>
                  </a:cubicBezTo>
                  <a:cubicBezTo>
                    <a:pt x="97" y="644"/>
                    <a:pt x="92" y="637"/>
                    <a:pt x="81" y="626"/>
                  </a:cubicBezTo>
                  <a:cubicBezTo>
                    <a:pt x="75" y="609"/>
                    <a:pt x="61" y="608"/>
                    <a:pt x="48" y="599"/>
                  </a:cubicBezTo>
                  <a:cubicBezTo>
                    <a:pt x="30" y="586"/>
                    <a:pt x="26" y="565"/>
                    <a:pt x="15" y="548"/>
                  </a:cubicBezTo>
                  <a:cubicBezTo>
                    <a:pt x="7" y="518"/>
                    <a:pt x="4" y="486"/>
                    <a:pt x="0" y="455"/>
                  </a:cubicBezTo>
                  <a:cubicBezTo>
                    <a:pt x="1" y="420"/>
                    <a:pt x="1" y="385"/>
                    <a:pt x="3" y="350"/>
                  </a:cubicBezTo>
                  <a:cubicBezTo>
                    <a:pt x="4" y="333"/>
                    <a:pt x="36" y="294"/>
                    <a:pt x="42" y="275"/>
                  </a:cubicBezTo>
                  <a:cubicBezTo>
                    <a:pt x="41" y="246"/>
                    <a:pt x="36" y="212"/>
                    <a:pt x="42" y="182"/>
                  </a:cubicBezTo>
                  <a:cubicBezTo>
                    <a:pt x="44" y="170"/>
                    <a:pt x="56" y="161"/>
                    <a:pt x="63" y="152"/>
                  </a:cubicBezTo>
                  <a:cubicBezTo>
                    <a:pt x="70" y="144"/>
                    <a:pt x="76" y="131"/>
                    <a:pt x="84" y="125"/>
                  </a:cubicBezTo>
                  <a:cubicBezTo>
                    <a:pt x="103" y="110"/>
                    <a:pt x="142" y="106"/>
                    <a:pt x="165" y="98"/>
                  </a:cubicBezTo>
                  <a:cubicBezTo>
                    <a:pt x="181" y="93"/>
                    <a:pt x="194" y="79"/>
                    <a:pt x="210" y="74"/>
                  </a:cubicBezTo>
                  <a:cubicBezTo>
                    <a:pt x="218" y="66"/>
                    <a:pt x="237" y="53"/>
                    <a:pt x="237" y="53"/>
                  </a:cubicBezTo>
                  <a:cubicBezTo>
                    <a:pt x="272" y="0"/>
                    <a:pt x="333" y="7"/>
                    <a:pt x="390" y="5"/>
                  </a:cubicBezTo>
                  <a:cubicBezTo>
                    <a:pt x="430" y="4"/>
                    <a:pt x="470" y="3"/>
                    <a:pt x="510" y="2"/>
                  </a:cubicBezTo>
                  <a:cubicBezTo>
                    <a:pt x="552" y="4"/>
                    <a:pt x="608" y="3"/>
                    <a:pt x="648" y="23"/>
                  </a:cubicBezTo>
                  <a:close/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/>
            </a:p>
          </p:txBody>
        </p:sp>
        <p:pic>
          <p:nvPicPr>
            <p:cNvPr id="39" name="Picture 16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975" t="3107"/>
            <a:stretch>
              <a:fillRect/>
            </a:stretch>
          </p:blipFill>
          <p:spPr bwMode="auto">
            <a:xfrm>
              <a:off x="4503" y="819"/>
              <a:ext cx="495" cy="3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34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79463" y="13445"/>
            <a:ext cx="7583488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tx2"/>
                </a:solidFill>
                <a:latin typeface="Optima"/>
              </a:rPr>
              <a:t>Birth of medical physics</a:t>
            </a:r>
            <a:endParaRPr lang="en-GB" sz="3200" b="1" dirty="0">
              <a:solidFill>
                <a:schemeClr val="tx2"/>
              </a:solidFill>
              <a:latin typeface="Optima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833833" y="1367321"/>
            <a:ext cx="3244272" cy="19557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1896 - discovery of natural radioactivity</a:t>
            </a:r>
          </a:p>
          <a:p>
            <a:endParaRPr lang="en-GB" dirty="0"/>
          </a:p>
        </p:txBody>
      </p:sp>
      <p:pic>
        <p:nvPicPr>
          <p:cNvPr id="5" name="Picture 4" descr="F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9526" y="961884"/>
            <a:ext cx="2451060" cy="15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Becquere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14" y="961884"/>
            <a:ext cx="1268288" cy="159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Fi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6821" y="3550374"/>
            <a:ext cx="1836469" cy="212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132214" y="3590942"/>
            <a:ext cx="2384281" cy="2375972"/>
            <a:chOff x="3552" y="1200"/>
            <a:chExt cx="2093" cy="1932"/>
          </a:xfrm>
        </p:grpSpPr>
        <p:pic>
          <p:nvPicPr>
            <p:cNvPr id="9" name="Picture 24" descr="alfabetagamma-Curie-19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1200"/>
              <a:ext cx="2093" cy="1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3602" y="2656"/>
              <a:ext cx="2024" cy="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GB" sz="1600" dirty="0" err="1" smtClean="0">
                  <a:solidFill>
                    <a:srgbClr val="000000"/>
                  </a:solidFill>
                  <a:latin typeface="+mn-lt"/>
                </a:rPr>
                <a:t>Mme.</a:t>
              </a:r>
              <a:r>
                <a:rPr lang="en-GB" sz="1600" dirty="0" smtClean="0">
                  <a:solidFill>
                    <a:srgbClr val="000000"/>
                  </a:solidFill>
                  <a:latin typeface="+mn-lt"/>
                </a:rPr>
                <a:t> Curie thesis – 1904</a:t>
              </a:r>
            </a:p>
            <a:p>
              <a:pPr algn="l" eaLnBrk="1" hangingPunct="1"/>
              <a:r>
                <a:rPr lang="en-GB" sz="1600" dirty="0" smtClean="0">
                  <a:solidFill>
                    <a:srgbClr val="000000"/>
                  </a:solidFill>
                  <a:latin typeface="+mn-lt"/>
                  <a:cs typeface="Arial" charset="0"/>
                </a:rPr>
                <a:t>α, β, γ  in magnetic field</a:t>
              </a:r>
              <a:endParaRPr lang="en-GB" sz="1600" dirty="0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2833832" y="3261874"/>
            <a:ext cx="3131539" cy="34437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24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BBE0E3"/>
              </a:buClr>
              <a:buSzPct val="90000"/>
              <a:buFont typeface="Wingdings" charset="2"/>
              <a:buChar char=""/>
              <a:defRPr sz="2000" b="0" i="0" kern="1200">
                <a:solidFill>
                  <a:schemeClr val="bg1"/>
                </a:solidFill>
                <a:latin typeface="Gill Sans"/>
                <a:ea typeface="+mn-ea"/>
                <a:cs typeface="Gill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8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en-GB" sz="2000" dirty="0" smtClean="0">
                <a:solidFill>
                  <a:srgbClr val="333333"/>
                </a:solidFill>
                <a:latin typeface="+mn-lt"/>
              </a:rPr>
              <a:t>1898 - discovery of Radium (used for “brachytherapy”)</a:t>
            </a:r>
          </a:p>
          <a:p>
            <a:pPr marL="0" indent="0">
              <a:buClr>
                <a:schemeClr val="tx1"/>
              </a:buClr>
              <a:buNone/>
            </a:pPr>
            <a:endParaRPr lang="en-GB" sz="2000" dirty="0" smtClean="0">
              <a:solidFill>
                <a:srgbClr val="333333"/>
              </a:solidFill>
              <a:latin typeface="+mn-lt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GB" sz="2000" dirty="0" smtClean="0">
                <a:solidFill>
                  <a:srgbClr val="333333"/>
                </a:solidFill>
                <a:latin typeface="+mn-lt"/>
              </a:rPr>
              <a:t>1903 - Becquerel, Pierre e Marie Curie share the Nobel prize in Physics</a:t>
            </a:r>
          </a:p>
          <a:p>
            <a:pPr marL="0" indent="0">
              <a:buClr>
                <a:schemeClr val="tx1"/>
              </a:buClr>
              <a:buNone/>
            </a:pPr>
            <a:endParaRPr lang="en-GB" sz="2000" dirty="0" smtClean="0">
              <a:solidFill>
                <a:srgbClr val="333333"/>
              </a:solidFill>
              <a:latin typeface="+mn-lt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GB" sz="2000" dirty="0" smtClean="0">
                <a:solidFill>
                  <a:srgbClr val="333333"/>
                </a:solidFill>
                <a:latin typeface="+mn-lt"/>
              </a:rPr>
              <a:t>1911 - Marie Curie wins the Nobel prize in Chemistry</a:t>
            </a:r>
          </a:p>
          <a:p>
            <a:pPr marL="0" indent="0">
              <a:buClr>
                <a:schemeClr val="tx1"/>
              </a:buClr>
              <a:buNone/>
            </a:pPr>
            <a:endParaRPr lang="en-GB" sz="2000" dirty="0" smtClean="0">
              <a:solidFill>
                <a:srgbClr val="333333"/>
              </a:solidFill>
              <a:latin typeface="+mn-lt"/>
            </a:endParaRPr>
          </a:p>
          <a:p>
            <a:pPr>
              <a:buFont typeface="Wingdings" charset="2"/>
              <a:buChar char="Ø"/>
            </a:pPr>
            <a:endParaRPr lang="en-GB" sz="200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9172" y="2525617"/>
            <a:ext cx="1934335" cy="410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24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BBE0E3"/>
              </a:buClr>
              <a:buSzPct val="90000"/>
              <a:buFont typeface="Wingdings" charset="2"/>
              <a:buChar char=""/>
              <a:defRPr sz="2000" b="0" i="0" kern="1200">
                <a:solidFill>
                  <a:schemeClr val="bg1"/>
                </a:solidFill>
                <a:latin typeface="Gill Sans"/>
                <a:ea typeface="+mn-ea"/>
                <a:cs typeface="Gill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8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2000" dirty="0" smtClean="0">
                <a:solidFill>
                  <a:srgbClr val="333333"/>
                </a:solidFill>
                <a:latin typeface="+mn-lt"/>
              </a:rPr>
              <a:t>Henri Becquerel</a:t>
            </a:r>
            <a:endParaRPr lang="en-GB" sz="200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309526" y="5650350"/>
            <a:ext cx="2601662" cy="4745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24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BBE0E3"/>
              </a:buClr>
              <a:buSzPct val="90000"/>
              <a:buFont typeface="Wingdings" charset="2"/>
              <a:buChar char=""/>
              <a:defRPr sz="2000" b="0" i="0" kern="1200">
                <a:solidFill>
                  <a:schemeClr val="bg1"/>
                </a:solidFill>
                <a:latin typeface="Gill Sans"/>
                <a:ea typeface="+mn-ea"/>
                <a:cs typeface="Gill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800" b="0" i="0" kern="1200">
                <a:solidFill>
                  <a:srgbClr val="BBE0E3"/>
                </a:solidFill>
                <a:latin typeface="Gill Sans"/>
                <a:ea typeface="+mn-ea"/>
                <a:cs typeface="Gill San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2"/>
              <a:buChar char=""/>
              <a:defRPr sz="1600" b="0" i="0" kern="1200">
                <a:solidFill>
                  <a:srgbClr val="FFFFFF"/>
                </a:solidFill>
                <a:latin typeface="Gill Sans"/>
                <a:ea typeface="+mn-ea"/>
                <a:cs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2000" dirty="0" smtClean="0">
                <a:solidFill>
                  <a:srgbClr val="333333"/>
                </a:solidFill>
                <a:latin typeface="+mn-lt"/>
              </a:rPr>
              <a:t>Pierre and Marie Curie</a:t>
            </a:r>
            <a:endParaRPr lang="en-GB" sz="200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52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"/>
          <p:cNvGrpSpPr>
            <a:grpSpLocks noChangeAspect="1"/>
          </p:cNvGrpSpPr>
          <p:nvPr/>
        </p:nvGrpSpPr>
        <p:grpSpPr bwMode="auto">
          <a:xfrm>
            <a:off x="7143827" y="5242468"/>
            <a:ext cx="1962808" cy="1307226"/>
            <a:chOff x="2016" y="2560"/>
            <a:chExt cx="2160" cy="1328"/>
          </a:xfrm>
        </p:grpSpPr>
        <p:pic>
          <p:nvPicPr>
            <p:cNvPr id="39" name="Picture 1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2560"/>
              <a:ext cx="2160" cy="1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Rectangle 17"/>
            <p:cNvSpPr>
              <a:spLocks noChangeArrowheads="1"/>
            </p:cNvSpPr>
            <p:nvPr/>
          </p:nvSpPr>
          <p:spPr bwMode="auto">
            <a:xfrm>
              <a:off x="3696" y="2671"/>
              <a:ext cx="336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37" name="Rounded Rectangular Callout 36"/>
          <p:cNvSpPr/>
          <p:nvPr/>
        </p:nvSpPr>
        <p:spPr>
          <a:xfrm>
            <a:off x="7442692" y="4210550"/>
            <a:ext cx="1408623" cy="1173889"/>
          </a:xfrm>
          <a:prstGeom prst="wedgeRoundRectCallout">
            <a:avLst>
              <a:gd name="adj1" fmla="val -15860"/>
              <a:gd name="adj2" fmla="val -88328"/>
              <a:gd name="adj3" fmla="val 16667"/>
            </a:avLst>
          </a:prstGeom>
          <a:gradFill>
            <a:gsLst>
              <a:gs pos="0">
                <a:srgbClr val="92D050">
                  <a:lumMod val="98000"/>
                </a:srgb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ounded Rectangular Callout 33"/>
          <p:cNvSpPr/>
          <p:nvPr/>
        </p:nvSpPr>
        <p:spPr>
          <a:xfrm>
            <a:off x="5887760" y="1427689"/>
            <a:ext cx="1934394" cy="1521236"/>
          </a:xfrm>
          <a:prstGeom prst="wedgeRoundRectCallout">
            <a:avLst>
              <a:gd name="adj1" fmla="val -50658"/>
              <a:gd name="adj2" fmla="val 104719"/>
              <a:gd name="adj3" fmla="val 16667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ounded Rectangular Callout 31"/>
          <p:cNvSpPr/>
          <p:nvPr/>
        </p:nvSpPr>
        <p:spPr>
          <a:xfrm>
            <a:off x="3820830" y="4274560"/>
            <a:ext cx="2900229" cy="1521236"/>
          </a:xfrm>
          <a:prstGeom prst="wedgeRoundRectCallout">
            <a:avLst>
              <a:gd name="adj1" fmla="val 27644"/>
              <a:gd name="adj2" fmla="val -84911"/>
              <a:gd name="adj3" fmla="val 16667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ounded Rectangular Callout 24"/>
          <p:cNvSpPr/>
          <p:nvPr/>
        </p:nvSpPr>
        <p:spPr>
          <a:xfrm>
            <a:off x="2658728" y="979714"/>
            <a:ext cx="2827680" cy="2417187"/>
          </a:xfrm>
          <a:prstGeom prst="wedgeRoundRectCallout">
            <a:avLst>
              <a:gd name="adj1" fmla="val -32149"/>
              <a:gd name="adj2" fmla="val 63736"/>
              <a:gd name="adj3" fmla="val 16667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38698" y="1894114"/>
            <a:ext cx="1934394" cy="1521236"/>
          </a:xfrm>
          <a:prstGeom prst="wedgeRoundRectCallout">
            <a:avLst>
              <a:gd name="adj1" fmla="val -44468"/>
              <a:gd name="adj2" fmla="val 70371"/>
              <a:gd name="adj3" fmla="val 16667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122" name="Picture 2" descr="http://www.lellopower.com/rallyteam/images/stories/bandiera-a-scacchi-clip-art_4349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5730" flipH="1">
            <a:off x="7798790" y="3087393"/>
            <a:ext cx="614374" cy="65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C5ECC-774F-1440-B2C8-4D852A41E885}" type="slidenum">
              <a:rPr lang="en-GB" smtClean="0"/>
              <a:t>9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8092" y="1987259"/>
            <a:ext cx="22598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1924</a:t>
            </a:r>
            <a:r>
              <a:rPr lang="en-GB" sz="1600" dirty="0" smtClean="0"/>
              <a:t> – </a:t>
            </a:r>
            <a:r>
              <a:rPr lang="en-GB" sz="1600" b="1" dirty="0" smtClean="0"/>
              <a:t>Pauli</a:t>
            </a:r>
          </a:p>
          <a:p>
            <a:r>
              <a:rPr lang="en-GB" sz="1600" dirty="0"/>
              <a:t>s</a:t>
            </a:r>
            <a:r>
              <a:rPr lang="en-GB" sz="1600" dirty="0" smtClean="0"/>
              <a:t>uggests that nuclear particles may have angular momentum (spin)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53582" y="4274560"/>
            <a:ext cx="2383979" cy="1521236"/>
            <a:chOff x="1476110" y="4274560"/>
            <a:chExt cx="2383979" cy="1521236"/>
          </a:xfrm>
        </p:grpSpPr>
        <p:sp>
          <p:nvSpPr>
            <p:cNvPr id="31" name="Rounded Rectangular Callout 30"/>
            <p:cNvSpPr/>
            <p:nvPr/>
          </p:nvSpPr>
          <p:spPr>
            <a:xfrm>
              <a:off x="1497883" y="4274560"/>
              <a:ext cx="2256064" cy="1521236"/>
            </a:xfrm>
            <a:prstGeom prst="wedgeRoundRectCallout">
              <a:avLst>
                <a:gd name="adj1" fmla="val -404"/>
                <a:gd name="adj2" fmla="val -82764"/>
                <a:gd name="adj3" fmla="val 16667"/>
              </a:avLst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476110" y="4307218"/>
              <a:ext cx="238397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/>
                <a:t>1937</a:t>
              </a:r>
              <a:r>
                <a:rPr lang="en-GB" sz="1600" dirty="0" smtClean="0"/>
                <a:t> – </a:t>
              </a:r>
              <a:r>
                <a:rPr lang="en-GB" sz="1600" b="1" dirty="0" smtClean="0"/>
                <a:t>Rabi</a:t>
              </a:r>
            </a:p>
            <a:p>
              <a:r>
                <a:rPr lang="en-GB" sz="1600" dirty="0"/>
                <a:t>m</a:t>
              </a:r>
              <a:r>
                <a:rPr lang="en-GB" sz="1600" dirty="0" smtClean="0"/>
                <a:t>easures magnetic moment of nucleus. Coins “magnetic resonance”</a:t>
              </a:r>
            </a:p>
            <a:p>
              <a:r>
                <a:rPr lang="en-GB" sz="1600" dirty="0"/>
                <a:t>w</a:t>
              </a:r>
              <a:r>
                <a:rPr lang="en-GB" sz="1600" dirty="0" smtClean="0"/>
                <a:t>ins Physics Nobel prize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22068" y="3245382"/>
            <a:ext cx="8578818" cy="923330"/>
            <a:chOff x="232954" y="1873746"/>
            <a:chExt cx="8578818" cy="923330"/>
          </a:xfrm>
        </p:grpSpPr>
        <p:grpSp>
          <p:nvGrpSpPr>
            <p:cNvPr id="26" name="Group 25"/>
            <p:cNvGrpSpPr/>
            <p:nvPr/>
          </p:nvGrpSpPr>
          <p:grpSpPr>
            <a:xfrm>
              <a:off x="396244" y="2291955"/>
              <a:ext cx="8415528" cy="192266"/>
              <a:chOff x="298270" y="2291955"/>
              <a:chExt cx="8415528" cy="192266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298270" y="2389553"/>
                <a:ext cx="8415528" cy="0"/>
              </a:xfrm>
              <a:prstGeom prst="straightConnector1">
                <a:avLst/>
              </a:prstGeom>
              <a:ln w="31750"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51610" y="2291955"/>
                <a:ext cx="0" cy="189335"/>
              </a:xfrm>
              <a:prstGeom prst="line">
                <a:avLst/>
              </a:prstGeom>
              <a:ln w="63500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356360" y="2293517"/>
                <a:ext cx="0" cy="189335"/>
              </a:xfrm>
              <a:prstGeom prst="line">
                <a:avLst/>
              </a:prstGeom>
              <a:ln w="63500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390502" y="2294886"/>
                <a:ext cx="0" cy="189335"/>
              </a:xfrm>
              <a:prstGeom prst="line">
                <a:avLst/>
              </a:prstGeom>
              <a:ln w="63500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505200" y="2294886"/>
                <a:ext cx="0" cy="189335"/>
              </a:xfrm>
              <a:prstGeom prst="line">
                <a:avLst/>
              </a:prstGeom>
              <a:ln w="63500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4587240" y="2294886"/>
                <a:ext cx="0" cy="189335"/>
              </a:xfrm>
              <a:prstGeom prst="line">
                <a:avLst/>
              </a:prstGeom>
              <a:ln w="63500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5676900" y="2294886"/>
                <a:ext cx="0" cy="189335"/>
              </a:xfrm>
              <a:prstGeom prst="line">
                <a:avLst/>
              </a:prstGeom>
              <a:ln w="63500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6751320" y="2294886"/>
                <a:ext cx="0" cy="189335"/>
              </a:xfrm>
              <a:prstGeom prst="line">
                <a:avLst/>
              </a:prstGeom>
              <a:ln w="63500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833360" y="2293516"/>
                <a:ext cx="0" cy="189335"/>
              </a:xfrm>
              <a:prstGeom prst="line">
                <a:avLst/>
              </a:prstGeom>
              <a:ln w="63500"/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232954" y="1873746"/>
              <a:ext cx="621836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400" b="1" dirty="0" smtClean="0">
                  <a:solidFill>
                    <a:srgbClr val="C00000"/>
                  </a:solidFill>
                  <a:latin typeface="Candara" panose="020E0502030303020204" pitchFamily="34" charset="0"/>
                </a:rPr>
                <a:t>M				  R						 I </a:t>
              </a:r>
              <a:endParaRPr lang="en-GB" sz="5400" b="1" dirty="0">
                <a:solidFill>
                  <a:srgbClr val="C00000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2727" y="2503954"/>
              <a:ext cx="79560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1920		  1930		      1940	            1950		   1960		         1970		1980		     1990</a:t>
              </a:r>
              <a:endParaRPr lang="en-GB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2706196" y="1088578"/>
            <a:ext cx="27802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1946</a:t>
            </a:r>
            <a:r>
              <a:rPr lang="en-GB" sz="1600" dirty="0"/>
              <a:t> – </a:t>
            </a:r>
            <a:r>
              <a:rPr lang="en-GB" sz="1600" b="1" dirty="0" smtClean="0"/>
              <a:t>Purcell</a:t>
            </a:r>
          </a:p>
          <a:p>
            <a:r>
              <a:rPr lang="en-GB" sz="1600" dirty="0" smtClean="0"/>
              <a:t>shows </a:t>
            </a:r>
            <a:r>
              <a:rPr lang="en-GB" sz="1600" dirty="0"/>
              <a:t>that matter absorbs energy at a resonant frequency</a:t>
            </a:r>
          </a:p>
          <a:p>
            <a:r>
              <a:rPr lang="en-GB" sz="1600" b="1" dirty="0"/>
              <a:t>1946</a:t>
            </a:r>
            <a:r>
              <a:rPr lang="en-GB" sz="1600" dirty="0"/>
              <a:t> – </a:t>
            </a:r>
            <a:r>
              <a:rPr lang="en-GB" sz="1600" b="1" dirty="0" smtClean="0"/>
              <a:t>Bloch</a:t>
            </a:r>
          </a:p>
          <a:p>
            <a:r>
              <a:rPr lang="en-GB" sz="1600" dirty="0" smtClean="0"/>
              <a:t>demonstrates </a:t>
            </a:r>
            <a:r>
              <a:rPr lang="en-GB" sz="1600" dirty="0"/>
              <a:t>that nuclear precession can be measured in detector </a:t>
            </a:r>
            <a:r>
              <a:rPr lang="en-GB" sz="1600" dirty="0" smtClean="0"/>
              <a:t>coils</a:t>
            </a:r>
            <a:endParaRPr lang="en-GB" sz="1600" dirty="0"/>
          </a:p>
          <a:p>
            <a:r>
              <a:rPr lang="en-GB" sz="1600" b="1" dirty="0"/>
              <a:t>1952 </a:t>
            </a:r>
            <a:r>
              <a:rPr lang="en-GB" sz="1600" dirty="0"/>
              <a:t>– </a:t>
            </a:r>
            <a:r>
              <a:rPr lang="en-GB" sz="1600" dirty="0" smtClean="0"/>
              <a:t>They share  Nobel </a:t>
            </a:r>
            <a:r>
              <a:rPr lang="en-GB" sz="1600" dirty="0"/>
              <a:t>prize in </a:t>
            </a:r>
            <a:r>
              <a:rPr lang="en-GB" sz="1600" dirty="0" smtClean="0"/>
              <a:t>Physics</a:t>
            </a:r>
            <a:endParaRPr lang="en-GB" sz="1600" dirty="0"/>
          </a:p>
        </p:txBody>
      </p:sp>
      <p:sp>
        <p:nvSpPr>
          <p:cNvPr id="33" name="Rectangle 32"/>
          <p:cNvSpPr/>
          <p:nvPr/>
        </p:nvSpPr>
        <p:spPr>
          <a:xfrm>
            <a:off x="7462915" y="4307221"/>
            <a:ext cx="13557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MRI scanners</a:t>
            </a:r>
            <a:r>
              <a:rPr lang="en-GB" sz="1600" u="sng" dirty="0"/>
              <a:t> </a:t>
            </a:r>
            <a:r>
              <a:rPr lang="en-GB" sz="1600" dirty="0"/>
              <a:t>become clinically </a:t>
            </a:r>
            <a:r>
              <a:rPr lang="en-GB" sz="1600" dirty="0" smtClean="0"/>
              <a:t>prevalent</a:t>
            </a:r>
            <a:endParaRPr lang="en-GB" sz="1600" dirty="0"/>
          </a:p>
        </p:txBody>
      </p:sp>
      <p:sp>
        <p:nvSpPr>
          <p:cNvPr id="35" name="Rectangle 34"/>
          <p:cNvSpPr/>
          <p:nvPr/>
        </p:nvSpPr>
        <p:spPr>
          <a:xfrm>
            <a:off x="5887760" y="1502244"/>
            <a:ext cx="2032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1972</a:t>
            </a:r>
            <a:r>
              <a:rPr lang="en-GB" sz="1600" dirty="0"/>
              <a:t> – </a:t>
            </a:r>
            <a:r>
              <a:rPr lang="en-GB" sz="1600" b="1" dirty="0" err="1"/>
              <a:t>Damadian</a:t>
            </a:r>
            <a:r>
              <a:rPr lang="en-GB" sz="1600" b="1" dirty="0"/>
              <a:t> </a:t>
            </a:r>
          </a:p>
          <a:p>
            <a:r>
              <a:rPr lang="en-GB" sz="1600" dirty="0"/>
              <a:t>patents idea for large NMR scanner to detect malignant </a:t>
            </a:r>
            <a:r>
              <a:rPr lang="en-GB" sz="1600" dirty="0" smtClean="0"/>
              <a:t>tissue</a:t>
            </a:r>
            <a:endParaRPr lang="en-GB" sz="1600" dirty="0"/>
          </a:p>
        </p:txBody>
      </p:sp>
      <p:sp>
        <p:nvSpPr>
          <p:cNvPr id="36" name="Rectangle 35"/>
          <p:cNvSpPr/>
          <p:nvPr/>
        </p:nvSpPr>
        <p:spPr>
          <a:xfrm>
            <a:off x="3820830" y="4307221"/>
            <a:ext cx="3004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1973</a:t>
            </a:r>
            <a:r>
              <a:rPr lang="en-GB" sz="1600" dirty="0"/>
              <a:t> – </a:t>
            </a:r>
            <a:r>
              <a:rPr lang="en-GB" sz="1600" b="1" dirty="0"/>
              <a:t>Mansfield and </a:t>
            </a:r>
            <a:r>
              <a:rPr lang="en-GB" sz="1600" b="1" dirty="0" err="1"/>
              <a:t>Lauterbur</a:t>
            </a:r>
            <a:r>
              <a:rPr lang="en-GB" sz="1600" b="1" dirty="0"/>
              <a:t> </a:t>
            </a:r>
            <a:r>
              <a:rPr lang="en-GB" sz="1600" dirty="0"/>
              <a:t>independently </a:t>
            </a:r>
            <a:r>
              <a:rPr lang="en-GB" sz="1600" dirty="0" smtClean="0"/>
              <a:t>publish </a:t>
            </a:r>
            <a:r>
              <a:rPr lang="en-GB" sz="1600" dirty="0"/>
              <a:t>gradient approach to </a:t>
            </a:r>
            <a:r>
              <a:rPr lang="en-GB" sz="1600" dirty="0" smtClean="0"/>
              <a:t>MR</a:t>
            </a:r>
            <a:endParaRPr lang="en-GB" sz="1600" dirty="0"/>
          </a:p>
          <a:p>
            <a:r>
              <a:rPr lang="en-GB" sz="1600" b="1" dirty="0"/>
              <a:t>2003</a:t>
            </a:r>
            <a:r>
              <a:rPr lang="en-GB" sz="1600" dirty="0"/>
              <a:t> – They share the Nobel prize in Physics </a:t>
            </a: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0" y="5603"/>
            <a:ext cx="9144000" cy="128316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tx2"/>
                </a:solidFill>
                <a:latin typeface="Optima"/>
              </a:rPr>
              <a:t>Magnetic resonance Imaging</a:t>
            </a:r>
            <a:endParaRPr lang="en-GB" sz="3200" b="1" dirty="0">
              <a:solidFill>
                <a:schemeClr val="tx2"/>
              </a:solidFill>
              <a:latin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29526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17816</TotalTime>
  <Words>1428</Words>
  <Application>Microsoft Office PowerPoint</Application>
  <PresentationFormat>On-screen Show (4:3)</PresentationFormat>
  <Paragraphs>469</Paragraphs>
  <Slides>48</Slides>
  <Notes>14</Notes>
  <HiddenSlides>0</HiddenSlides>
  <MMClips>1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65" baseType="lpstr">
      <vt:lpstr>ＭＳ Ｐゴシック</vt:lpstr>
      <vt:lpstr>Arial</vt:lpstr>
      <vt:lpstr>Calibri</vt:lpstr>
      <vt:lpstr>Candara</vt:lpstr>
      <vt:lpstr>Comic Sans MS</vt:lpstr>
      <vt:lpstr>Gill Sans</vt:lpstr>
      <vt:lpstr>Helvetica Light</vt:lpstr>
      <vt:lpstr>Optima</vt:lpstr>
      <vt:lpstr>Perpetua Titling MT</vt:lpstr>
      <vt:lpstr>Symbol</vt:lpstr>
      <vt:lpstr>Times New Roman</vt:lpstr>
      <vt:lpstr>Trebuchet MS</vt:lpstr>
      <vt:lpstr>Wingdings</vt:lpstr>
      <vt:lpstr>Office Theme</vt:lpstr>
      <vt:lpstr>Image</vt:lpstr>
      <vt:lpstr>Slide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Martina.Bucciantonio@cern.ch</dc:creator>
  <cp:lastModifiedBy>Giovanni Porcellana</cp:lastModifiedBy>
  <cp:revision>345</cp:revision>
  <dcterms:created xsi:type="dcterms:W3CDTF">2013-09-04T09:32:04Z</dcterms:created>
  <dcterms:modified xsi:type="dcterms:W3CDTF">2015-08-27T07:32:46Z</dcterms:modified>
</cp:coreProperties>
</file>