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6"/>
  </p:notesMasterIdLst>
  <p:sldIdLst>
    <p:sldId id="256" r:id="rId2"/>
    <p:sldId id="294" r:id="rId3"/>
    <p:sldId id="295" r:id="rId4"/>
    <p:sldId id="304" r:id="rId5"/>
    <p:sldId id="296" r:id="rId6"/>
    <p:sldId id="297" r:id="rId7"/>
    <p:sldId id="298" r:id="rId8"/>
    <p:sldId id="299" r:id="rId9"/>
    <p:sldId id="300" r:id="rId10"/>
    <p:sldId id="312" r:id="rId11"/>
    <p:sldId id="313" r:id="rId12"/>
    <p:sldId id="314" r:id="rId13"/>
    <p:sldId id="305" r:id="rId14"/>
    <p:sldId id="315" r:id="rId15"/>
    <p:sldId id="316" r:id="rId16"/>
    <p:sldId id="323" r:id="rId17"/>
    <p:sldId id="306" r:id="rId18"/>
    <p:sldId id="307" r:id="rId19"/>
    <p:sldId id="308" r:id="rId20"/>
    <p:sldId id="324" r:id="rId21"/>
    <p:sldId id="325" r:id="rId22"/>
    <p:sldId id="326" r:id="rId23"/>
    <p:sldId id="270" r:id="rId24"/>
    <p:sldId id="271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93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D09A03-00D4-44FA-B9A3-BF2D09C5B093}" type="datetimeFigureOut">
              <a:rPr lang="hu-HU" smtClean="0"/>
              <a:t>2015.08.18.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3636CB-3214-4C99-8621-F38B2383B1D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713717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57045" y="686375"/>
            <a:ext cx="4942420" cy="342833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685443" y="4344043"/>
            <a:ext cx="5487017" cy="264021"/>
          </a:xfrm>
        </p:spPr>
        <p:txBody>
          <a:bodyPr wrap="square" lIns="87731" tIns="43866" rIns="87731" bIns="43866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66E40-1A81-4C1F-A3DB-BC8A225D2337}" type="datetimeFigureOut">
              <a:rPr lang="en-US" smtClean="0"/>
              <a:t>8/18/2015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627AB-7E34-4D56-AE8B-5B266435F367}" type="slidenum">
              <a:rPr lang="en-US" smtClean="0"/>
              <a:t>‹#›</a:t>
            </a:fld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283337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429000"/>
            <a:ext cx="4421504" cy="12954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hu-HU" smtClean="0"/>
          </a:p>
          <a:p>
            <a:r>
              <a:rPr lang="hu-HU" smtClean="0"/>
              <a:t>Alcím mintájának szerkesztése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66E40-1A81-4C1F-A3DB-BC8A225D2337}" type="datetimeFigureOut">
              <a:rPr lang="en-US" smtClean="0"/>
              <a:t>8/18/2015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627AB-7E34-4D56-AE8B-5B266435F3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838199"/>
            <a:ext cx="2057400" cy="5410201"/>
          </a:xfrm>
          <a:prstGeom prst="rect">
            <a:avLst/>
          </a:prstGeo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38200"/>
            <a:ext cx="6019800" cy="54102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66E40-1A81-4C1F-A3DB-BC8A225D2337}" type="datetimeFigureOut">
              <a:rPr lang="en-US" smtClean="0"/>
              <a:t>8/18/2015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627AB-7E34-4D56-AE8B-5B266435F3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8841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66E40-1A81-4C1F-A3DB-BC8A225D2337}" type="datetimeFigureOut">
              <a:rPr lang="en-US" smtClean="0"/>
              <a:t>8/18/2015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627AB-7E34-4D56-AE8B-5B266435F3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  <a:prstGeom prst="rect">
            <a:avLst/>
          </a:prstGeom>
        </p:spPr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66E40-1A81-4C1F-A3DB-BC8A225D2337}" type="datetimeFigureOut">
              <a:rPr lang="en-US" smtClean="0"/>
              <a:t>8/18/2015</a:t>
            </a:fld>
            <a:endParaRPr lang="en-US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627AB-7E34-4D56-AE8B-5B266435F36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5211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5211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66E40-1A81-4C1F-A3DB-BC8A225D2337}" type="datetimeFigureOut">
              <a:rPr lang="en-US" smtClean="0"/>
              <a:t>8/18/2015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627AB-7E34-4D56-AE8B-5B266435F3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14401"/>
            <a:ext cx="4040188" cy="838200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81200"/>
            <a:ext cx="4040188" cy="4144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14401"/>
            <a:ext cx="4041775" cy="838200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81200"/>
            <a:ext cx="4041775" cy="4144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66E40-1A81-4C1F-A3DB-BC8A225D2337}" type="datetimeFigureOut">
              <a:rPr lang="en-US" smtClean="0"/>
              <a:t>8/18/2015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627AB-7E34-4D56-AE8B-5B266435F36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563562"/>
          </a:xfrm>
          <a:prstGeom prst="rect">
            <a:avLst/>
          </a:prstGeom>
        </p:spPr>
        <p:txBody>
          <a:bodyPr/>
          <a:lstStyle>
            <a:lvl1pPr algn="ctr"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563562"/>
          </a:xfrm>
          <a:prstGeom prst="rect">
            <a:avLst/>
          </a:prstGeom>
        </p:spPr>
        <p:txBody>
          <a:bodyPr/>
          <a:lstStyle>
            <a:lvl1pPr algn="ctr"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66E40-1A81-4C1F-A3DB-BC8A225D2337}" type="datetimeFigureOut">
              <a:rPr lang="en-US" smtClean="0"/>
              <a:t>8/18/2015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627AB-7E34-4D56-AE8B-5B266435F3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66E40-1A81-4C1F-A3DB-BC8A225D2337}" type="datetimeFigureOut">
              <a:rPr lang="en-US" smtClean="0"/>
              <a:t>8/18/2015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627AB-7E34-4D56-AE8B-5B266435F367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808038"/>
            <a:ext cx="9144000" cy="563562"/>
          </a:xfrm>
          <a:prstGeom prst="rect">
            <a:avLst/>
          </a:prstGeom>
        </p:spPr>
        <p:txBody>
          <a:bodyPr/>
          <a:lstStyle>
            <a:lvl1pPr algn="ctr"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66E40-1A81-4C1F-A3DB-BC8A225D2337}" type="datetimeFigureOut">
              <a:rPr lang="en-US" smtClean="0"/>
              <a:t>8/18/2015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627AB-7E34-4D56-AE8B-5B266435F367}" type="slidenum">
              <a:rPr lang="en-US" smtClean="0"/>
              <a:t>‹#›</a:t>
            </a:fld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01952"/>
            <a:ext cx="2609088" cy="1371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3429000"/>
            <a:ext cx="2636520" cy="1216152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 smtClean="0"/>
              <a:t>Kép beszúrásához kattintson az ikonra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66E40-1A81-4C1F-A3DB-BC8A225D2337}" type="datetimeFigureOut">
              <a:rPr lang="en-US" smtClean="0"/>
              <a:t>8/18/2015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627AB-7E34-4D56-AE8B-5B266435F367}" type="slidenum">
              <a:rPr lang="en-US" smtClean="0"/>
              <a:t>‹#›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38200"/>
            <a:ext cx="8229600" cy="5287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2366E40-1A81-4C1F-A3DB-BC8A225D2337}" type="datetimeFigureOut">
              <a:rPr lang="en-US" smtClean="0"/>
              <a:t>8/18/2015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A627AB-7E34-4D56-AE8B-5B266435F36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0" y="152400"/>
            <a:ext cx="9144000" cy="56356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b="1" kern="1200">
          <a:solidFill>
            <a:schemeClr val="tx2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b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b="1" kern="1200">
          <a:solidFill>
            <a:schemeClr val="tx2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b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b="1" kern="1200" baseline="0">
          <a:solidFill>
            <a:schemeClr val="tx2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5" Type="http://schemas.openxmlformats.org/officeDocument/2006/relationships/hyperlink" Target="http://arxiv.org/abs/arXiv:1305.7216" TargetMode="Externa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4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abs/arXiv:1204.5617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arxiv.org/abs/1311.2308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arxiv.org/abs/1311.2308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600200"/>
            <a:ext cx="4800600" cy="1600327"/>
          </a:xfrm>
        </p:spPr>
        <p:txBody>
          <a:bodyPr>
            <a:normAutofit/>
          </a:bodyPr>
          <a:lstStyle/>
          <a:p>
            <a:r>
              <a:rPr lang="hu-HU" sz="2000" cap="small" spc="0" smtClean="0">
                <a:solidFill>
                  <a:schemeClr val="bg1"/>
                </a:solidFill>
              </a:rPr>
              <a:t>Multiple diffraction theory of elastic pp scattering, with applications to </a:t>
            </a:r>
            <a:r>
              <a:rPr lang="hu-HU" sz="2000" cap="small" spc="0"/>
              <a:t> </a:t>
            </a:r>
            <a:r>
              <a:rPr lang="hu-HU" sz="2000" cap="small" spc="0" smtClean="0"/>
              <a:t>7 TeV </a:t>
            </a:r>
            <a:r>
              <a:rPr lang="hu-HU" sz="2000" cap="small" spc="0" smtClean="0">
                <a:solidFill>
                  <a:schemeClr val="bg1"/>
                </a:solidFill>
              </a:rPr>
              <a:t>pp data</a:t>
            </a:r>
            <a:endParaRPr lang="en-US" sz="2000" cap="small" spc="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33668" y="3429000"/>
            <a:ext cx="5410200" cy="1524000"/>
          </a:xfrm>
        </p:spPr>
        <p:txBody>
          <a:bodyPr>
            <a:normAutofit/>
          </a:bodyPr>
          <a:lstStyle/>
          <a:p>
            <a:r>
              <a:rPr lang="hu-HU" sz="13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</a:t>
            </a:r>
            <a:r>
              <a:rPr lang="hu-HU" sz="13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hu-HU" sz="13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Csörgő</a:t>
            </a:r>
            <a:r>
              <a:rPr lang="hu-HU" sz="1300" b="1" baseline="30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1,2</a:t>
            </a:r>
            <a:r>
              <a:rPr lang="hu-HU" sz="13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 </a:t>
            </a:r>
            <a:r>
              <a:rPr lang="hu-HU" sz="13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R. J. </a:t>
            </a:r>
            <a:r>
              <a:rPr lang="hu-HU" sz="13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Glauber</a:t>
            </a:r>
            <a:r>
              <a:rPr lang="hu-HU" sz="1300" baseline="30000" dirty="0"/>
              <a:t>3</a:t>
            </a:r>
            <a:r>
              <a:rPr lang="hu-HU" sz="13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 F</a:t>
            </a:r>
            <a:r>
              <a:rPr lang="hu-HU" sz="13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hu-HU" sz="13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Nemes</a:t>
            </a:r>
            <a:r>
              <a:rPr lang="hu-HU" sz="1300" b="1" baseline="30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hu-HU" sz="13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J. Velasco</a:t>
            </a:r>
            <a:r>
              <a:rPr lang="hu-HU" sz="1300" baseline="30000" dirty="0"/>
              <a:t>4</a:t>
            </a:r>
            <a:endParaRPr lang="en-US" sz="1300" b="1" baseline="30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hu-HU" sz="8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hu-HU" sz="1300" b="1" baseline="30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hu-HU" sz="13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Wigner RCP, Budapest, Hungary</a:t>
            </a:r>
          </a:p>
          <a:p>
            <a:r>
              <a:rPr lang="hu-HU" sz="1300" baseline="30000" dirty="0" smtClean="0"/>
              <a:t>2</a:t>
            </a:r>
            <a:r>
              <a:rPr lang="hu-HU" sz="1300" dirty="0" smtClean="0"/>
              <a:t> KRF, Gyöngyös, Hungary</a:t>
            </a:r>
            <a:endParaRPr lang="hu-HU" sz="13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hu-HU" sz="1300" baseline="30000" dirty="0"/>
              <a:t>3</a:t>
            </a:r>
            <a:r>
              <a:rPr lang="hu-HU" sz="13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Harvard University, Cambridge, MA, USA</a:t>
            </a:r>
          </a:p>
          <a:p>
            <a:r>
              <a:rPr lang="hu-HU" sz="1300" baseline="30000" dirty="0"/>
              <a:t>4</a:t>
            </a:r>
            <a:r>
              <a:rPr lang="hu-HU" sz="13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IFIC, University of Valencia, </a:t>
            </a:r>
            <a:r>
              <a:rPr lang="hu-HU" sz="1300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Valencia</a:t>
            </a:r>
            <a:r>
              <a:rPr lang="hu-HU" sz="13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Spain</a:t>
            </a:r>
          </a:p>
          <a:p>
            <a:endParaRPr lang="hu-HU" dirty="0" smtClean="0"/>
          </a:p>
        </p:txBody>
      </p:sp>
      <p:sp>
        <p:nvSpPr>
          <p:cNvPr id="4" name="AutoShape 2" descr="https://indico.cern.ch/event/379776/picture/0.png"/>
          <p:cNvSpPr>
            <a:spLocks noChangeAspect="1" noChangeArrowheads="1"/>
          </p:cNvSpPr>
          <p:nvPr/>
        </p:nvSpPr>
        <p:spPr bwMode="auto">
          <a:xfrm>
            <a:off x="155575" y="-3040063"/>
            <a:ext cx="13068300" cy="633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https://indico.cern.ch/event/379776/picture/0.png"/>
          <p:cNvSpPr>
            <a:spLocks noChangeAspect="1" noChangeArrowheads="1"/>
          </p:cNvSpPr>
          <p:nvPr/>
        </p:nvSpPr>
        <p:spPr bwMode="auto">
          <a:xfrm>
            <a:off x="307975" y="-2887663"/>
            <a:ext cx="13068300" cy="633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50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52400"/>
            <a:ext cx="9144000" cy="872803"/>
            <a:chOff x="0" y="-92421"/>
            <a:chExt cx="9144000" cy="872803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-92421"/>
              <a:ext cx="9144000" cy="872803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28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2800" b="1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Diffraction</a:t>
              </a:r>
              <a:r>
                <a:rPr lang="hu-HU" sz="28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28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in pp @ ISR,</a:t>
              </a:r>
            </a:p>
            <a:p>
              <a:pPr marL="190440" lvl="0" indent="-190440" algn="ctr"/>
              <a:r>
                <a:rPr lang="hu-HU" sz="28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Glauber and Velasco, PLB147 </a:t>
              </a:r>
              <a:r>
                <a:rPr lang="hu-HU" sz="28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(</a:t>
              </a:r>
              <a:r>
                <a:rPr lang="hu-HU" sz="28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1984) 380</a:t>
              </a:r>
              <a:endParaRPr lang="hu-HU" sz="2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533400" y="5867400"/>
            <a:ext cx="8129586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Illustration:</a:t>
            </a:r>
            <a:r>
              <a:rPr lang="en-US" sz="2000" b="0" i="0" u="none" strike="noStrike" baseline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baseline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elastic 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pp at the ISR energy range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13.7 – 62.7 GeV well described by Glauber-Velasco </a:t>
            </a:r>
            <a:endParaRPr lang="en-US" sz="2000" b="0" i="0" u="none" strike="noStrike" baseline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271" y="1066800"/>
            <a:ext cx="3867329" cy="4709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561" y="1066800"/>
            <a:ext cx="3965737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6019800" y="2590800"/>
            <a:ext cx="4495800" cy="990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hu-HU" sz="1800" spc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hu-HU" sz="1200" b="0" spc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Glauber and Velasco, </a:t>
            </a:r>
          </a:p>
          <a:p>
            <a:r>
              <a:rPr lang="hu-HU" sz="1200" b="0" spc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IFIC preprint, 1996, </a:t>
            </a:r>
          </a:p>
          <a:p>
            <a:r>
              <a:rPr lang="hu-HU" sz="1200" b="0" spc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unpublished</a:t>
            </a:r>
            <a:endParaRPr lang="en-US" sz="1200" b="0" spc="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1828800" y="1905000"/>
            <a:ext cx="2971800" cy="990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hu-HU" sz="1200" b="0" spc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Glauber and Velasco, </a:t>
            </a:r>
          </a:p>
          <a:p>
            <a:r>
              <a:rPr lang="hu-HU" sz="1200" b="0" spc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Phys. Lett. B147 (1984) 380</a:t>
            </a:r>
            <a:endParaRPr lang="en-US" sz="1200" b="0" spc="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736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063869"/>
            <a:ext cx="3960737" cy="4727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069731"/>
            <a:ext cx="3679254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Csoportba foglalás 1"/>
          <p:cNvGrpSpPr/>
          <p:nvPr/>
        </p:nvGrpSpPr>
        <p:grpSpPr>
          <a:xfrm>
            <a:off x="0" y="152400"/>
            <a:ext cx="9144000" cy="872803"/>
            <a:chOff x="0" y="-92421"/>
            <a:chExt cx="9144000" cy="872803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-92421"/>
              <a:ext cx="9144000" cy="872803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28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28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Diffraction in pp @ ISR</a:t>
              </a:r>
            </a:p>
            <a:p>
              <a:pPr marL="190440" lvl="0" indent="-190440" algn="ctr"/>
              <a:r>
                <a:rPr lang="hu-HU" sz="28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Glauber and Velasco, PLB147 </a:t>
              </a:r>
              <a:r>
                <a:rPr lang="hu-HU" sz="28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(</a:t>
              </a:r>
              <a:r>
                <a:rPr lang="hu-HU" sz="28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1984) 380</a:t>
              </a:r>
              <a:endParaRPr lang="hu-HU" sz="2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533400" y="5867400"/>
            <a:ext cx="8129586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Illustration:</a:t>
            </a:r>
            <a:r>
              <a:rPr lang="en-US" sz="2000" b="0" i="0" u="none" strike="noStrike" baseline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baseline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elastic 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pp at the SppS energy range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546-630 GeV well described by Glauber-Velasco </a:t>
            </a:r>
            <a:endParaRPr lang="en-US" sz="2000" b="0" i="0" u="none" strike="noStrike" baseline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grpSp>
        <p:nvGrpSpPr>
          <p:cNvPr id="12" name="Csoportba foglalás 11"/>
          <p:cNvGrpSpPr/>
          <p:nvPr/>
        </p:nvGrpSpPr>
        <p:grpSpPr>
          <a:xfrm>
            <a:off x="152400" y="-131602"/>
            <a:ext cx="9525000" cy="1942019"/>
            <a:chOff x="0" y="-1256220"/>
            <a:chExt cx="9525000" cy="1942019"/>
          </a:xfrm>
        </p:grpSpPr>
        <p:sp>
          <p:nvSpPr>
            <p:cNvPr id="13" name="Szabadkézi sokszög 1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14" name="Szabadkézi sokszög 13"/>
            <p:cNvSpPr/>
            <p:nvPr/>
          </p:nvSpPr>
          <p:spPr>
            <a:xfrm>
              <a:off x="381000" y="-1256220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28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_</a:t>
              </a:r>
              <a:endParaRPr lang="hu-HU" sz="2800" b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7" name="Szabadkézi sokszög 16"/>
          <p:cNvSpPr/>
          <p:nvPr/>
        </p:nvSpPr>
        <p:spPr>
          <a:xfrm>
            <a:off x="2355999" y="5657086"/>
            <a:ext cx="5047833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>
              <a:alpha val="0"/>
            </a:srgbClr>
          </a:solidFill>
          <a:ln w="9360">
            <a:noFill/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_              _</a:t>
            </a:r>
            <a:endParaRPr lang="en-US" sz="2000" b="1" i="0" u="none" strike="noStrike" baseline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1447800" y="1905000"/>
            <a:ext cx="3962400" cy="990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hu-HU" sz="1200" b="0" spc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Glauber and Velasco, </a:t>
            </a:r>
          </a:p>
          <a:p>
            <a:r>
              <a:rPr lang="hu-HU" sz="1200" b="0" spc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Phys. Lett. B147 (1984) 380</a:t>
            </a:r>
            <a:endParaRPr lang="en-US" sz="1200" b="0" spc="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6019800" y="2057400"/>
            <a:ext cx="4495800" cy="990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hu-HU" sz="1800" spc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hu-HU" sz="1200" b="0" spc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Glauber and Velasco, </a:t>
            </a:r>
          </a:p>
          <a:p>
            <a:r>
              <a:rPr lang="hu-HU" sz="1200" b="0" spc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IFIC preprint, 1996, </a:t>
            </a:r>
          </a:p>
          <a:p>
            <a:r>
              <a:rPr lang="hu-HU" sz="1200" b="0" spc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unpublished</a:t>
            </a:r>
            <a:endParaRPr lang="en-US" sz="1200" b="0" spc="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7873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7" grpId="0" animBg="1"/>
      <p:bldP spid="18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7620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125779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28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N</a:t>
              </a:r>
              <a:r>
                <a:rPr lang="hu-HU" sz="28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on-exponential pp in GV model</a:t>
              </a:r>
              <a:endParaRPr lang="hu-HU" sz="2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6" name="Szabadkézi sokszög 5"/>
          <p:cNvSpPr/>
          <p:nvPr/>
        </p:nvSpPr>
        <p:spPr>
          <a:xfrm>
            <a:off x="4648200" y="2431516"/>
            <a:ext cx="3384376" cy="206428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Figure 4 from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Glauber-Velasco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PLB 147 (1984) 380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Slope is not quite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exponential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160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(for femtoscopy: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 non-Gaussian behaviour)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008003"/>
            <a:ext cx="3429000" cy="4402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100" y="5486400"/>
            <a:ext cx="63373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Szabadkézi sokszög 9"/>
          <p:cNvSpPr/>
          <p:nvPr/>
        </p:nvSpPr>
        <p:spPr>
          <a:xfrm>
            <a:off x="228600" y="-131602"/>
            <a:ext cx="9144000" cy="43640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ctr" anchorCtr="0" compatLnSpc="0">
            <a:spAutoFit/>
          </a:bodyPr>
          <a:lstStyle/>
          <a:p>
            <a:pPr marL="190440" marR="0" lvl="0" indent="-190440" algn="ctr" rtl="0" hangingPunct="1">
              <a:lnSpc>
                <a:spcPct val="100000"/>
              </a:lnSpc>
              <a:buNone/>
              <a:tabLst/>
            </a:pPr>
            <a:r>
              <a:rPr lang="hu-HU" sz="2800" b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 _</a:t>
            </a:r>
            <a:endParaRPr lang="hu-HU" sz="2800" b="1" smtClean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831425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Jobbra nyíl 4"/>
          <p:cNvSpPr/>
          <p:nvPr/>
        </p:nvSpPr>
        <p:spPr>
          <a:xfrm>
            <a:off x="7281301" y="3381004"/>
            <a:ext cx="171019" cy="144016"/>
          </a:xfrm>
          <a:prstGeom prst="right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grpSp>
        <p:nvGrpSpPr>
          <p:cNvPr id="2" name="Csoportba foglalás 1"/>
          <p:cNvGrpSpPr/>
          <p:nvPr/>
        </p:nvGrpSpPr>
        <p:grpSpPr>
          <a:xfrm>
            <a:off x="0" y="76201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Imaging with shadow profile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0123" y="762000"/>
            <a:ext cx="4226169" cy="97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" y="1828800"/>
            <a:ext cx="3381375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1447800" y="1905000"/>
            <a:ext cx="3962400" cy="990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hu-HU" sz="1200" b="0" spc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Glauber and Velasco, </a:t>
            </a:r>
          </a:p>
          <a:p>
            <a:r>
              <a:rPr lang="hu-HU" sz="1200" b="0" spc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Phys. Lett. B147 (1984) 380</a:t>
            </a:r>
            <a:endParaRPr lang="en-US" sz="1200" b="0" spc="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110" y="1828800"/>
            <a:ext cx="3733690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itle 1"/>
          <p:cNvSpPr txBox="1">
            <a:spLocks/>
          </p:cNvSpPr>
          <p:nvPr/>
        </p:nvSpPr>
        <p:spPr>
          <a:xfrm>
            <a:off x="6019800" y="2590800"/>
            <a:ext cx="4495800" cy="990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hu-HU" sz="1800" spc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hu-HU" sz="1200" b="0" spc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Glauber and Velasco, </a:t>
            </a:r>
          </a:p>
          <a:p>
            <a:r>
              <a:rPr lang="hu-HU" sz="1200" b="0" spc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IFIC preprint, 1996, </a:t>
            </a:r>
          </a:p>
          <a:p>
            <a:r>
              <a:rPr lang="hu-HU" sz="1200" b="0" spc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unpublished</a:t>
            </a:r>
            <a:endParaRPr lang="en-US" sz="1200" b="0" spc="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5586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Csoportba foglalás 6"/>
          <p:cNvGrpSpPr/>
          <p:nvPr/>
        </p:nvGrpSpPr>
        <p:grpSpPr>
          <a:xfrm>
            <a:off x="6324600" y="810750"/>
            <a:ext cx="2628800" cy="3172280"/>
            <a:chOff x="5187115" y="3429000"/>
            <a:chExt cx="3320589" cy="3172280"/>
          </a:xfrm>
        </p:grpSpPr>
        <p:sp>
          <p:nvSpPr>
            <p:cNvPr id="6" name="Szabadkézi sokszög 5"/>
            <p:cNvSpPr/>
            <p:nvPr/>
          </p:nvSpPr>
          <p:spPr>
            <a:xfrm>
              <a:off x="5187115" y="3429000"/>
              <a:ext cx="3320589" cy="31722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FFFF00"/>
            </a:solidFill>
            <a:ln w="9360">
              <a:solidFill>
                <a:srgbClr val="000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1">
              <a:spAutoFit/>
            </a:bodyPr>
            <a:lstStyle/>
            <a:p>
              <a:pPr marL="152280" marR="0" lvl="0" indent="-15228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152280" algn="l"/>
                  <a:tab pos="609480" algn="l"/>
                  <a:tab pos="1066680" algn="l"/>
                  <a:tab pos="1523879" algn="l"/>
                  <a:tab pos="1981080" algn="l"/>
                  <a:tab pos="2438280" algn="l"/>
                  <a:tab pos="2895479" algn="l"/>
                  <a:tab pos="3352680" algn="l"/>
                  <a:tab pos="3809880" algn="l"/>
                  <a:tab pos="4267080" algn="l"/>
                  <a:tab pos="4724280" algn="l"/>
                  <a:tab pos="5181480" algn="l"/>
                  <a:tab pos="5638679" algn="l"/>
                  <a:tab pos="6095880" algn="l"/>
                  <a:tab pos="6553079" algn="l"/>
                  <a:tab pos="7010280" algn="l"/>
                  <a:tab pos="7467480" algn="l"/>
                  <a:tab pos="7924680" algn="l"/>
                  <a:tab pos="8381880" algn="l"/>
                  <a:tab pos="8839080" algn="l"/>
                  <a:tab pos="9296280" algn="l"/>
                </a:tabLst>
              </a:pPr>
              <a:r>
                <a:rPr lang="hu-HU" sz="2000" smtClean="0">
                  <a:solidFill>
                    <a:srgbClr val="000000"/>
                  </a:solidFill>
                  <a:latin typeface="Verdana" pitchFamily="34"/>
                  <a:ea typeface="Lucida Sans Unicode" pitchFamily="2"/>
                  <a:cs typeface="Lucida Sans Unicode" pitchFamily="2"/>
                </a:rPr>
                <a:t> </a:t>
              </a:r>
            </a:p>
            <a:p>
              <a:pPr marL="152280" marR="0" lvl="0" indent="-15228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152280" algn="l"/>
                  <a:tab pos="609480" algn="l"/>
                  <a:tab pos="1066680" algn="l"/>
                  <a:tab pos="1523879" algn="l"/>
                  <a:tab pos="1981080" algn="l"/>
                  <a:tab pos="2438280" algn="l"/>
                  <a:tab pos="2895479" algn="l"/>
                  <a:tab pos="3352680" algn="l"/>
                  <a:tab pos="3809880" algn="l"/>
                  <a:tab pos="4267080" algn="l"/>
                  <a:tab pos="4724280" algn="l"/>
                  <a:tab pos="5181480" algn="l"/>
                  <a:tab pos="5638679" algn="l"/>
                  <a:tab pos="6095880" algn="l"/>
                  <a:tab pos="6553079" algn="l"/>
                  <a:tab pos="7010280" algn="l"/>
                  <a:tab pos="7467480" algn="l"/>
                  <a:tab pos="7924680" algn="l"/>
                  <a:tab pos="8381880" algn="l"/>
                  <a:tab pos="8839080" algn="l"/>
                  <a:tab pos="9296280" algn="l"/>
                </a:tabLst>
              </a:pPr>
              <a:r>
                <a:rPr lang="hu-HU" sz="2000" smtClean="0">
                  <a:solidFill>
                    <a:srgbClr val="000000"/>
                  </a:solidFill>
                  <a:latin typeface="Verdana" pitchFamily="34"/>
                  <a:ea typeface="Lucida Sans Unicode" pitchFamily="2"/>
                  <a:cs typeface="Lucida Sans Unicode" pitchFamily="2"/>
                </a:rPr>
                <a:t>at 7 TeV</a:t>
              </a:r>
            </a:p>
            <a:p>
              <a:pPr marL="152280" marR="0" lvl="0" indent="-15228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152280" algn="l"/>
                  <a:tab pos="609480" algn="l"/>
                  <a:tab pos="1066680" algn="l"/>
                  <a:tab pos="1523879" algn="l"/>
                  <a:tab pos="1981080" algn="l"/>
                  <a:tab pos="2438280" algn="l"/>
                  <a:tab pos="2895479" algn="l"/>
                  <a:tab pos="3352680" algn="l"/>
                  <a:tab pos="3809880" algn="l"/>
                  <a:tab pos="4267080" algn="l"/>
                  <a:tab pos="4724280" algn="l"/>
                  <a:tab pos="5181480" algn="l"/>
                  <a:tab pos="5638679" algn="l"/>
                  <a:tab pos="6095880" algn="l"/>
                  <a:tab pos="6553079" algn="l"/>
                  <a:tab pos="7010280" algn="l"/>
                  <a:tab pos="7467480" algn="l"/>
                  <a:tab pos="7924680" algn="l"/>
                  <a:tab pos="8381880" algn="l"/>
                  <a:tab pos="8839080" algn="l"/>
                  <a:tab pos="9296280" algn="l"/>
                </a:tabLst>
              </a:pPr>
              <a:r>
                <a:rPr lang="hu-HU" sz="2000" smtClean="0">
                  <a:solidFill>
                    <a:srgbClr val="000000"/>
                  </a:solidFill>
                  <a:latin typeface="Verdana" pitchFamily="34"/>
                  <a:ea typeface="Lucida Sans Unicode" pitchFamily="2"/>
                  <a:cs typeface="Lucida Sans Unicode" pitchFamily="2"/>
                </a:rPr>
                <a:t> proton becomes</a:t>
              </a:r>
            </a:p>
            <a:p>
              <a:pPr marL="152280" marR="0" lvl="0" indent="-15228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152280" algn="l"/>
                  <a:tab pos="609480" algn="l"/>
                  <a:tab pos="1066680" algn="l"/>
                  <a:tab pos="1523879" algn="l"/>
                  <a:tab pos="1981080" algn="l"/>
                  <a:tab pos="2438280" algn="l"/>
                  <a:tab pos="2895479" algn="l"/>
                  <a:tab pos="3352680" algn="l"/>
                  <a:tab pos="3809880" algn="l"/>
                  <a:tab pos="4267080" algn="l"/>
                  <a:tab pos="4724280" algn="l"/>
                  <a:tab pos="5181480" algn="l"/>
                  <a:tab pos="5638679" algn="l"/>
                  <a:tab pos="6095880" algn="l"/>
                  <a:tab pos="6553079" algn="l"/>
                  <a:tab pos="7010280" algn="l"/>
                  <a:tab pos="7467480" algn="l"/>
                  <a:tab pos="7924680" algn="l"/>
                  <a:tab pos="8381880" algn="l"/>
                  <a:tab pos="8839080" algn="l"/>
                  <a:tab pos="9296280" algn="l"/>
                </a:tabLst>
              </a:pPr>
              <a:r>
                <a:rPr lang="hu-HU" sz="2000" smtClean="0">
                  <a:solidFill>
                    <a:srgbClr val="000000"/>
                  </a:solidFill>
                  <a:latin typeface="Verdana" pitchFamily="34"/>
                  <a:ea typeface="Lucida Sans Unicode" pitchFamily="2"/>
                  <a:cs typeface="Lucida Sans Unicode" pitchFamily="2"/>
                </a:rPr>
                <a:t> </a:t>
              </a:r>
            </a:p>
            <a:p>
              <a:pPr marL="152280" marR="0" lvl="0" indent="-15228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152280" algn="l"/>
                  <a:tab pos="609480" algn="l"/>
                  <a:tab pos="1066680" algn="l"/>
                  <a:tab pos="1523879" algn="l"/>
                  <a:tab pos="1981080" algn="l"/>
                  <a:tab pos="2438280" algn="l"/>
                  <a:tab pos="2895479" algn="l"/>
                  <a:tab pos="3352680" algn="l"/>
                  <a:tab pos="3809880" algn="l"/>
                  <a:tab pos="4267080" algn="l"/>
                  <a:tab pos="4724280" algn="l"/>
                  <a:tab pos="5181480" algn="l"/>
                  <a:tab pos="5638679" algn="l"/>
                  <a:tab pos="6095880" algn="l"/>
                  <a:tab pos="6553079" algn="l"/>
                  <a:tab pos="7010280" algn="l"/>
                  <a:tab pos="7467480" algn="l"/>
                  <a:tab pos="7924680" algn="l"/>
                  <a:tab pos="8381880" algn="l"/>
                  <a:tab pos="8839080" algn="l"/>
                  <a:tab pos="9296280" algn="l"/>
                </a:tabLst>
              </a:pPr>
              <a:r>
                <a:rPr lang="hu-HU" sz="2000" smtClean="0">
                  <a:solidFill>
                    <a:srgbClr val="000000"/>
                  </a:solidFill>
                  <a:latin typeface="Verdana" pitchFamily="34"/>
                  <a:ea typeface="Lucida Sans Unicode" pitchFamily="2"/>
                  <a:cs typeface="Lucida Sans Unicode" pitchFamily="2"/>
                </a:rPr>
                <a:t>Blacker, but</a:t>
              </a:r>
            </a:p>
            <a:p>
              <a:pPr marL="152280" marR="0" lvl="0" indent="-15228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152280" algn="l"/>
                  <a:tab pos="609480" algn="l"/>
                  <a:tab pos="1066680" algn="l"/>
                  <a:tab pos="1523879" algn="l"/>
                  <a:tab pos="1981080" algn="l"/>
                  <a:tab pos="2438280" algn="l"/>
                  <a:tab pos="2895479" algn="l"/>
                  <a:tab pos="3352680" algn="l"/>
                  <a:tab pos="3809880" algn="l"/>
                  <a:tab pos="4267080" algn="l"/>
                  <a:tab pos="4724280" algn="l"/>
                  <a:tab pos="5181480" algn="l"/>
                  <a:tab pos="5638679" algn="l"/>
                  <a:tab pos="6095880" algn="l"/>
                  <a:tab pos="6553079" algn="l"/>
                  <a:tab pos="7010280" algn="l"/>
                  <a:tab pos="7467480" algn="l"/>
                  <a:tab pos="7924680" algn="l"/>
                  <a:tab pos="8381880" algn="l"/>
                  <a:tab pos="8839080" algn="l"/>
                  <a:tab pos="9296280" algn="l"/>
                </a:tabLst>
              </a:pPr>
              <a:r>
                <a:rPr lang="hu-HU" sz="2000" smtClean="0">
                  <a:solidFill>
                    <a:srgbClr val="000000"/>
                  </a:solidFill>
                  <a:latin typeface="Verdana" pitchFamily="34"/>
                  <a:ea typeface="Lucida Sans Unicode" pitchFamily="2"/>
                  <a:cs typeface="Lucida Sans Unicode" pitchFamily="2"/>
                </a:rPr>
                <a:t>NOT Edgier,</a:t>
              </a:r>
            </a:p>
            <a:p>
              <a:pPr marL="152280" marR="0" lvl="0" indent="-15228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152280" algn="l"/>
                  <a:tab pos="609480" algn="l"/>
                  <a:tab pos="1066680" algn="l"/>
                  <a:tab pos="1523879" algn="l"/>
                  <a:tab pos="1981080" algn="l"/>
                  <a:tab pos="2438280" algn="l"/>
                  <a:tab pos="2895479" algn="l"/>
                  <a:tab pos="3352680" algn="l"/>
                  <a:tab pos="3809880" algn="l"/>
                  <a:tab pos="4267080" algn="l"/>
                  <a:tab pos="4724280" algn="l"/>
                  <a:tab pos="5181480" algn="l"/>
                  <a:tab pos="5638679" algn="l"/>
                  <a:tab pos="6095880" algn="l"/>
                  <a:tab pos="6553079" algn="l"/>
                  <a:tab pos="7010280" algn="l"/>
                  <a:tab pos="7467480" algn="l"/>
                  <a:tab pos="7924680" algn="l"/>
                  <a:tab pos="8381880" algn="l"/>
                  <a:tab pos="8839080" algn="l"/>
                  <a:tab pos="9296280" algn="l"/>
                </a:tabLst>
              </a:pPr>
              <a:r>
                <a:rPr lang="hu-HU" sz="2000" smtClean="0">
                  <a:solidFill>
                    <a:srgbClr val="000000"/>
                  </a:solidFill>
                  <a:latin typeface="Verdana" pitchFamily="34"/>
                  <a:ea typeface="Lucida Sans Unicode" pitchFamily="2"/>
                  <a:cs typeface="Lucida Sans Unicode" pitchFamily="2"/>
                </a:rPr>
                <a:t>and Larger</a:t>
              </a:r>
            </a:p>
            <a:p>
              <a:pPr marL="152280" marR="0" lvl="0" indent="-15228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152280" algn="l"/>
                  <a:tab pos="609480" algn="l"/>
                  <a:tab pos="1066680" algn="l"/>
                  <a:tab pos="1523879" algn="l"/>
                  <a:tab pos="1981080" algn="l"/>
                  <a:tab pos="2438280" algn="l"/>
                  <a:tab pos="2895479" algn="l"/>
                  <a:tab pos="3352680" algn="l"/>
                  <a:tab pos="3809880" algn="l"/>
                  <a:tab pos="4267080" algn="l"/>
                  <a:tab pos="4724280" algn="l"/>
                  <a:tab pos="5181480" algn="l"/>
                  <a:tab pos="5638679" algn="l"/>
                  <a:tab pos="6095880" algn="l"/>
                  <a:tab pos="6553079" algn="l"/>
                  <a:tab pos="7010280" algn="l"/>
                  <a:tab pos="7467480" algn="l"/>
                  <a:tab pos="7924680" algn="l"/>
                  <a:tab pos="8381880" algn="l"/>
                  <a:tab pos="8839080" algn="l"/>
                  <a:tab pos="9296280" algn="l"/>
                </a:tabLst>
              </a:pPr>
              <a:endParaRPr lang="hu-HU" sz="200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endParaRPr>
            </a:p>
            <a:p>
              <a:pPr marL="152280" marR="0" lvl="0" indent="-15228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152280" algn="l"/>
                  <a:tab pos="609480" algn="l"/>
                  <a:tab pos="1066680" algn="l"/>
                  <a:tab pos="1523879" algn="l"/>
                  <a:tab pos="1981080" algn="l"/>
                  <a:tab pos="2438280" algn="l"/>
                  <a:tab pos="2895479" algn="l"/>
                  <a:tab pos="3352680" algn="l"/>
                  <a:tab pos="3809880" algn="l"/>
                  <a:tab pos="4267080" algn="l"/>
                  <a:tab pos="4724280" algn="l"/>
                  <a:tab pos="5181480" algn="l"/>
                  <a:tab pos="5638679" algn="l"/>
                  <a:tab pos="6095880" algn="l"/>
                  <a:tab pos="6553079" algn="l"/>
                  <a:tab pos="7010280" algn="l"/>
                  <a:tab pos="7467480" algn="l"/>
                  <a:tab pos="7924680" algn="l"/>
                  <a:tab pos="8381880" algn="l"/>
                  <a:tab pos="8839080" algn="l"/>
                  <a:tab pos="9296280" algn="l"/>
                </a:tabLst>
              </a:pPr>
              <a:r>
                <a:rPr lang="hu-HU" sz="2000" smtClean="0">
                  <a:solidFill>
                    <a:srgbClr val="000000"/>
                  </a:solidFill>
                  <a:latin typeface="Verdana" pitchFamily="34"/>
                  <a:ea typeface="Lucida Sans Unicode" pitchFamily="2"/>
                  <a:cs typeface="Lucida Sans Unicode" pitchFamily="2"/>
                </a:rPr>
                <a:t>BEL    BneL effect</a:t>
              </a:r>
            </a:p>
            <a:p>
              <a:pPr marL="152280" indent="-152280" algn="ctr" hangingPunct="0">
                <a:tabLst>
                  <a:tab pos="152280" algn="l"/>
                  <a:tab pos="609480" algn="l"/>
                  <a:tab pos="1066680" algn="l"/>
                  <a:tab pos="1523879" algn="l"/>
                  <a:tab pos="1981080" algn="l"/>
                  <a:tab pos="2438280" algn="l"/>
                  <a:tab pos="2895479" algn="l"/>
                  <a:tab pos="3352680" algn="l"/>
                  <a:tab pos="3809880" algn="l"/>
                  <a:tab pos="4267080" algn="l"/>
                  <a:tab pos="4724280" algn="l"/>
                  <a:tab pos="5181480" algn="l"/>
                  <a:tab pos="5638679" algn="l"/>
                  <a:tab pos="6095880" algn="l"/>
                  <a:tab pos="6553079" algn="l"/>
                  <a:tab pos="7010280" algn="l"/>
                  <a:tab pos="7467480" algn="l"/>
                  <a:tab pos="7924680" algn="l"/>
                  <a:tab pos="8381880" algn="l"/>
                  <a:tab pos="8839080" algn="l"/>
                  <a:tab pos="9296280" algn="l"/>
                </a:tabLst>
              </a:pPr>
              <a:endPara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endParaRPr>
            </a:p>
          </p:txBody>
        </p:sp>
        <p:sp>
          <p:nvSpPr>
            <p:cNvPr id="5" name="Jobbra nyíl 4"/>
            <p:cNvSpPr/>
            <p:nvPr/>
          </p:nvSpPr>
          <p:spPr>
            <a:xfrm>
              <a:off x="6149642" y="5999254"/>
              <a:ext cx="216024" cy="144016"/>
            </a:xfrm>
            <a:prstGeom prst="rightArrow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152400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Saturation from shadow profiles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258" y="836712"/>
            <a:ext cx="5847942" cy="314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Szabadkézi sokszög 9"/>
          <p:cNvSpPr/>
          <p:nvPr/>
        </p:nvSpPr>
        <p:spPr>
          <a:xfrm>
            <a:off x="323528" y="5075180"/>
            <a:ext cx="4032448" cy="13256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ISR and SppS: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R.J. Glauber and J.Velasco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Phys. Lett. B147 (1987) 380 b</a:t>
            </a:r>
            <a:r>
              <a:rPr lang="hu-HU" sz="2000" baseline="-25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,b</a:t>
            </a:r>
            <a:r>
              <a:rPr lang="hu-HU" sz="2000" baseline="-25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fixed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258" y="4183290"/>
            <a:ext cx="3333342" cy="769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Szabadkézi sokszög 12"/>
          <p:cNvSpPr/>
          <p:nvPr/>
        </p:nvSpPr>
        <p:spPr>
          <a:xfrm>
            <a:off x="4572000" y="4173415"/>
            <a:ext cx="3960440" cy="13256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38100">
            <a:solidFill>
              <a:srgbClr val="FF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apparent saturation: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proton is ~ black at LHC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up to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 ~ 0.7 fm</a:t>
            </a:r>
          </a:p>
        </p:txBody>
      </p:sp>
      <p:sp>
        <p:nvSpPr>
          <p:cNvPr id="14" name="Szabadkézi sokszög 13"/>
          <p:cNvSpPr/>
          <p:nvPr/>
        </p:nvSpPr>
        <p:spPr>
          <a:xfrm>
            <a:off x="4573960" y="5690733"/>
            <a:ext cx="3960440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see also Lipari and Lusignoli,</a:t>
            </a:r>
            <a:endParaRPr lang="hu-HU" sz="200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5"/>
              </a:rPr>
              <a:t>arXiv:1305.7216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endParaRPr lang="hu-HU" sz="200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144295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800"/>
            <a:chOff x="0" y="0"/>
            <a:chExt cx="9144000" cy="685800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187074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Shadow imaging in p+p at ISR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381000" y="6096000"/>
            <a:ext cx="8610600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Proton image: gray (n=1) edge, dark (n~3) center</a:t>
            </a:r>
            <a:r>
              <a:rPr lang="hu-HU" sz="200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 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endParaRPr lang="en-US" sz="2000" b="0" i="0" u="none" strike="noStrike" baseline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8" name="Picture 2" descr="C:\Users\fnemes\AppData\Local\Microsoft\Windows\Temporary Internet Files\Content.Outlook\6D7QBT3R\Glauber_Velasco_31_with_Omega_powers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187" y="1574684"/>
            <a:ext cx="3485613" cy="4314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1981200"/>
            <a:ext cx="4495800" cy="2932269"/>
          </a:xfrm>
          <a:prstGeom prst="rect">
            <a:avLst/>
          </a:prstGeom>
        </p:spPr>
      </p:pic>
      <p:sp>
        <p:nvSpPr>
          <p:cNvPr id="10" name="Szabadkézi sokszög 9"/>
          <p:cNvSpPr/>
          <p:nvPr/>
        </p:nvSpPr>
        <p:spPr>
          <a:xfrm>
            <a:off x="914400" y="914400"/>
            <a:ext cx="7502769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Opacity expansion of order n: exp(-</a:t>
            </a:r>
            <a:r>
              <a:rPr lang="hu-HU" sz="200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W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 = 1- </a:t>
            </a:r>
            <a:r>
              <a:rPr lang="hu-HU" sz="200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W + W</a:t>
            </a:r>
            <a:r>
              <a:rPr lang="hu-HU" sz="2000" baseline="3000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2</a:t>
            </a:r>
            <a:r>
              <a:rPr lang="hu-HU" sz="200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/2! - ... 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endParaRPr lang="en-US" sz="2000" b="0" i="0" u="none" strike="noStrike" baseline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980051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 descr="C:\Users\fnemes\AppData\Local\Microsoft\Windows\Temporary Internet Files\Content.Outlook\6D7QBT3R\second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335" y="842688"/>
            <a:ext cx="3863865" cy="5177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Csoportba foglalás 1"/>
          <p:cNvGrpSpPr/>
          <p:nvPr/>
        </p:nvGrpSpPr>
        <p:grpSpPr>
          <a:xfrm>
            <a:off x="0" y="0"/>
            <a:ext cx="9144000" cy="685800"/>
            <a:chOff x="0" y="0"/>
            <a:chExt cx="9144000" cy="685800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187074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Shadow imaging in p+p at LHC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381000" y="6096000"/>
            <a:ext cx="8534399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Proton at 7 TeV: gray (n=1) edge, very dark (n ≥ 4) center</a:t>
            </a:r>
            <a:r>
              <a:rPr lang="hu-HU" sz="200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 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endParaRPr lang="en-US" sz="2000" b="0" i="0" u="none" strike="noStrike" baseline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0" name="Szabadkézi sokszög 9"/>
          <p:cNvSpPr/>
          <p:nvPr/>
        </p:nvSpPr>
        <p:spPr>
          <a:xfrm>
            <a:off x="4572000" y="5309733"/>
            <a:ext cx="4343399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Opacity expansion of order n: 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exp(-</a:t>
            </a:r>
            <a:r>
              <a:rPr lang="hu-HU" sz="200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W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 = 1-</a:t>
            </a:r>
            <a:r>
              <a:rPr lang="hu-HU" sz="200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W + W</a:t>
            </a:r>
            <a:r>
              <a:rPr lang="hu-HU" sz="2000" baseline="3000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2</a:t>
            </a:r>
            <a:r>
              <a:rPr lang="hu-HU" sz="200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/2! - ... 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endParaRPr lang="en-US" sz="2000" b="0" i="0" u="none" strike="noStrike" baseline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6" name="Téglalap 5"/>
          <p:cNvSpPr/>
          <p:nvPr/>
        </p:nvSpPr>
        <p:spPr>
          <a:xfrm>
            <a:off x="4572000" y="663476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hu-HU"/>
              <a:t>Simple choice for the </a:t>
            </a:r>
            <a:r>
              <a:rPr lang="hu-HU" smtClean="0"/>
              <a:t>generalization of GV:</a:t>
            </a:r>
            <a:endParaRPr lang="hu-HU"/>
          </a:p>
          <a:p>
            <a:r>
              <a:rPr lang="hu-HU"/>
              <a:t>f(t)/f(0) = exp(i b</a:t>
            </a:r>
            <a:r>
              <a:rPr lang="hu-HU" baseline="-25000"/>
              <a:t>1</a:t>
            </a:r>
            <a:r>
              <a:rPr lang="hu-HU"/>
              <a:t> |t| + i b</a:t>
            </a:r>
            <a:r>
              <a:rPr lang="hu-HU" baseline="-25000"/>
              <a:t>2</a:t>
            </a:r>
            <a:r>
              <a:rPr lang="hu-HU"/>
              <a:t> |t|</a:t>
            </a:r>
            <a:r>
              <a:rPr lang="hu-HU" baseline="30000"/>
              <a:t>2</a:t>
            </a:r>
            <a:r>
              <a:rPr lang="hu-HU"/>
              <a:t> ) / </a:t>
            </a:r>
          </a:p>
          <a:p>
            <a:r>
              <a:rPr lang="hu-HU"/>
              <a:t>	        sqrt( 1 + a t)</a:t>
            </a:r>
          </a:p>
          <a:p>
            <a:r>
              <a:rPr lang="hu-HU">
                <a:sym typeface="Wingdings" panose="05000000000000000000" pitchFamily="2" charset="2"/>
              </a:rPr>
              <a:t></a:t>
            </a:r>
          </a:p>
          <a:p>
            <a:r>
              <a:rPr lang="hu-HU"/>
              <a:t>f(t)/f(0) = exp(i b</a:t>
            </a:r>
            <a:r>
              <a:rPr lang="hu-HU" baseline="-25000"/>
              <a:t>1</a:t>
            </a:r>
            <a:r>
              <a:rPr lang="hu-HU"/>
              <a:t> |t| + i b</a:t>
            </a:r>
            <a:r>
              <a:rPr lang="hu-HU" baseline="-25000"/>
              <a:t>2</a:t>
            </a:r>
            <a:r>
              <a:rPr lang="hu-HU"/>
              <a:t> |t|</a:t>
            </a:r>
            <a:r>
              <a:rPr lang="hu-HU" baseline="30000"/>
              <a:t>2</a:t>
            </a:r>
            <a:r>
              <a:rPr lang="hu-HU"/>
              <a:t> ) / </a:t>
            </a:r>
          </a:p>
          <a:p>
            <a:r>
              <a:rPr lang="hu-HU"/>
              <a:t>      </a:t>
            </a:r>
            <a:r>
              <a:rPr lang="hu-HU" smtClean="0"/>
              <a:t>sqrt</a:t>
            </a:r>
            <a:r>
              <a:rPr lang="hu-HU"/>
              <a:t>( </a:t>
            </a:r>
            <a:r>
              <a:rPr lang="hu-HU" smtClean="0"/>
              <a:t>1 + </a:t>
            </a:r>
            <a:r>
              <a:rPr lang="hu-HU"/>
              <a:t>a|t| + a</a:t>
            </a:r>
            <a:r>
              <a:rPr lang="hu-HU" baseline="-25000"/>
              <a:t>1</a:t>
            </a:r>
            <a:r>
              <a:rPr lang="hu-HU"/>
              <a:t> |</a:t>
            </a:r>
            <a:r>
              <a:rPr lang="hu-HU" smtClean="0"/>
              <a:t>t|</a:t>
            </a:r>
            <a:r>
              <a:rPr lang="hu-HU" baseline="30000" smtClean="0"/>
              <a:t>2</a:t>
            </a:r>
            <a:r>
              <a:rPr lang="hu-HU" smtClean="0"/>
              <a:t> +  </a:t>
            </a:r>
            <a:r>
              <a:rPr lang="hu-HU"/>
              <a:t>a</a:t>
            </a:r>
            <a:r>
              <a:rPr lang="hu-HU" baseline="-25000"/>
              <a:t>2</a:t>
            </a:r>
            <a:r>
              <a:rPr lang="hu-HU"/>
              <a:t> |t|</a:t>
            </a:r>
            <a:r>
              <a:rPr lang="hu-HU" baseline="30000"/>
              <a:t>3</a:t>
            </a:r>
            <a:r>
              <a:rPr lang="hu-HU"/>
              <a:t> + </a:t>
            </a:r>
            <a:r>
              <a:rPr lang="hu-HU" smtClean="0"/>
              <a:t>…)</a:t>
            </a:r>
          </a:p>
          <a:p>
            <a:r>
              <a:rPr lang="hu-HU"/>
              <a:t>More systematic </a:t>
            </a:r>
            <a:r>
              <a:rPr lang="hu-HU" smtClean="0"/>
              <a:t>expansions </a:t>
            </a:r>
            <a:r>
              <a:rPr lang="hu-HU"/>
              <a:t>and further improvements are under investigation. </a:t>
            </a:r>
          </a:p>
        </p:txBody>
      </p:sp>
      <p:pic>
        <p:nvPicPr>
          <p:cNvPr id="12" name="Content Placeholder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048000"/>
            <a:ext cx="3352800" cy="2186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014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100080"/>
              <a:ext cx="9144000" cy="487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Summary</a:t>
              </a: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1639439" y="687131"/>
            <a:ext cx="5907960" cy="594226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Investigation of Glauber-Velasco model</a:t>
            </a: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works well in the dip region at LHC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0" i="0" u="none" strike="noStrike" baseline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but</a:t>
            </a:r>
            <a:r>
              <a:rPr lang="hu-HU" sz="2000" b="0" i="0" u="none" strike="noStrike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needs extension in low-t</a:t>
            </a: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TOTEM: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baseline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non-exponential</a:t>
            </a:r>
            <a:r>
              <a:rPr lang="hu-HU" sz="2000" b="0" i="0" u="none" strike="noStrike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behaviour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b="0" i="0" u="none" strike="noStrike" smtClean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aseline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geometric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scaling</a:t>
            </a: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but not in the Black Disc limit</a:t>
            </a: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endParaRPr lang="hu-HU" sz="2000" b="0" i="0" u="none" strike="noStrike" baseline="0" smtClean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generalized Glauber-Velasco</a:t>
            </a:r>
            <a:endParaRPr lang="hu-HU" sz="2000" baseline="-25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works well at low-t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also at dip-t, but …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from BEL to BneL effect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Grey at r~ 1 fm,</a:t>
            </a:r>
            <a:r>
              <a:rPr lang="hu-HU" sz="200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endParaRPr lang="hu-HU" sz="200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black up to r~0.7 fm</a:t>
            </a:r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17" y="685800"/>
            <a:ext cx="7876204" cy="5137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861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800"/>
            <a:chOff x="0" y="0"/>
            <a:chExt cx="9144000" cy="685800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187074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Shadow imaging in p+p at LHC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1981200" y="5867400"/>
            <a:ext cx="5182517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0" i="0" u="none" strike="noStrike" baseline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 BneL</a:t>
            </a:r>
            <a:r>
              <a:rPr lang="hu-HU" sz="2000" b="0" i="0" u="none" strike="noStrike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effect.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Thank </a:t>
            </a:r>
            <a:r>
              <a:rPr lang="hu-HU" sz="200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Y</a:t>
            </a:r>
            <a:r>
              <a:rPr lang="en-US" sz="2000" b="0" i="0" u="none" strike="noStrike" baseline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ou</a:t>
            </a:r>
            <a:r>
              <a: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!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340" y="750640"/>
            <a:ext cx="8865321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1164686" y="2895600"/>
            <a:ext cx="3059342" cy="216024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120487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Backup slides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31552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 helye 2"/>
          <p:cNvSpPr txBox="1">
            <a:spLocks noGrp="1"/>
          </p:cNvSpPr>
          <p:nvPr>
            <p:ph type="body" idx="4294967295"/>
          </p:nvPr>
        </p:nvSpPr>
        <p:spPr>
          <a:xfrm>
            <a:off x="23760" y="609600"/>
            <a:ext cx="9144000" cy="5638800"/>
          </a:xfrm>
        </p:spPr>
        <p:txBody>
          <a:bodyPr wrap="square" lIns="92160" tIns="46080" rIns="92160" bIns="46080" anchor="t" anchorCtr="0">
            <a:normAutofit fontScale="85000" lnSpcReduction="20000"/>
          </a:bodyPr>
          <a:lstStyle>
            <a:def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None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defPPr>
            <a:lvl1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Char char=""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marL="711000" marR="0" lvl="1" indent="-253800" algn="l" rtl="0" hangingPunct="1">
              <a:lnSpc>
                <a:spcPct val="97000"/>
              </a:lnSpc>
              <a:spcBef>
                <a:spcPts val="499"/>
              </a:spcBef>
              <a:spcAft>
                <a:spcPts val="0"/>
              </a:spcAft>
              <a:buClr>
                <a:srgbClr val="FFFF0D"/>
              </a:buClr>
              <a:buSzPct val="45000"/>
              <a:buFont typeface="Wingdings" pitchFamily="2"/>
              <a:buChar char=""/>
              <a:tabLst>
                <a:tab pos="711000" algn="l"/>
                <a:tab pos="914040" algn="l"/>
                <a:tab pos="1371240" algn="l"/>
                <a:tab pos="1828440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  <a:tab pos="9600840" algn="l"/>
              </a:tabLst>
              <a:defRPr lang="hu-HU" sz="2000" b="1" i="0" u="none" strike="noStrike" baseline="0">
                <a:ln>
                  <a:noFill/>
                </a:ln>
                <a:solidFill>
                  <a:srgbClr val="FFFF0D"/>
                </a:solidFill>
                <a:latin typeface="Verdana" pitchFamily="34"/>
                <a:ea typeface="Arial" pitchFamily="34"/>
                <a:cs typeface="Arial" pitchFamily="34"/>
              </a:defRPr>
            </a:lvl2pPr>
            <a:lvl3pPr marL="1143000" marR="0" lvl="2" indent="-228600" algn="l" rtl="0" hangingPunct="1">
              <a:lnSpc>
                <a:spcPct val="97000"/>
              </a:lnSpc>
              <a:spcBef>
                <a:spcPts val="448"/>
              </a:spcBef>
              <a:spcAft>
                <a:spcPts val="0"/>
              </a:spcAft>
              <a:buClr>
                <a:srgbClr val="FFCC66"/>
              </a:buClr>
              <a:buSzPct val="45000"/>
              <a:buFont typeface="Wingdings" pitchFamily="2"/>
              <a:buChar char=""/>
              <a:tabLst>
                <a:tab pos="1143000" algn="l"/>
                <a:tab pos="1371600" algn="l"/>
                <a:tab pos="1828799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799" algn="l"/>
                <a:tab pos="9143999" algn="l"/>
                <a:tab pos="9601200" algn="l"/>
                <a:tab pos="10058399" algn="l"/>
              </a:tabLst>
              <a:defRPr lang="hu-HU" sz="1800" b="1" i="0" u="none" strike="noStrike" baseline="0">
                <a:ln>
                  <a:noFill/>
                </a:ln>
                <a:solidFill>
                  <a:srgbClr val="FFCC66"/>
                </a:solidFill>
                <a:latin typeface="Verdana" pitchFamily="34"/>
                <a:ea typeface="Arial" pitchFamily="34"/>
                <a:cs typeface="Arial" pitchFamily="34"/>
              </a:defRPr>
            </a:lvl3pPr>
            <a:lvl4pPr marL="1600199" marR="0" lvl="3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1600200" algn="l"/>
                <a:tab pos="1828800" algn="l"/>
                <a:tab pos="2285999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3999" algn="l"/>
                <a:tab pos="9601199" algn="l"/>
                <a:tab pos="10058400" algn="l"/>
                <a:tab pos="10515599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00"/>
                </a:solidFill>
                <a:latin typeface="Verdana" pitchFamily="34"/>
                <a:ea typeface="Arial" pitchFamily="34"/>
                <a:cs typeface="Arial" pitchFamily="34"/>
              </a:defRPr>
            </a:lvl4pPr>
            <a:lvl5pPr marL="2057400" marR="0" lvl="4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5pPr>
            <a:lvl6pPr marL="2057400" marR="0" lvl="5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6pPr>
            <a:lvl7pPr marL="2057400" marR="0" lvl="6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7pPr>
            <a:lvl8pPr marL="2057400" marR="0" lvl="7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8pPr>
            <a:lvl9pPr marL="2057400" marR="0" lvl="8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9pPr>
          </a:lstStyle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endParaRPr lang="en-GB" sz="12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en-GB" sz="2200" dirty="0" smtClean="0">
                <a:effectLst>
                  <a:outerShdw dist="17961" dir="2700000">
                    <a:scrgbClr r="0" g="0" b="0"/>
                  </a:outerShdw>
                </a:effectLst>
              </a:rPr>
              <a:t>Intro</a:t>
            </a:r>
            <a:r>
              <a:rPr lang="hu-HU" sz="22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duction</a:t>
            </a:r>
            <a:r>
              <a:rPr lang="en-GB" sz="22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en-GB" sz="2200" dirty="0">
                <a:effectLst>
                  <a:outerShdw dist="17961" dir="2700000">
                    <a:scrgbClr r="0" g="0" b="0"/>
                  </a:outerShdw>
                </a:effectLst>
              </a:rPr>
              <a:t>to </a:t>
            </a:r>
            <a:r>
              <a:rPr lang="en-GB" sz="2200" dirty="0" smtClean="0">
                <a:effectLst>
                  <a:outerShdw dist="17961" dir="2700000">
                    <a:scrgbClr r="0" g="0" b="0"/>
                  </a:outerShdw>
                </a:effectLst>
              </a:rPr>
              <a:t>Diffraction</a:t>
            </a:r>
            <a:endParaRPr lang="hu-HU" sz="2200" dirty="0" smtClean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2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Glauber-Velasco</a:t>
            </a:r>
            <a:r>
              <a:rPr lang="hu-HU" sz="22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2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model</a:t>
            </a:r>
            <a:endParaRPr lang="hu-HU" sz="2200" dirty="0" smtClean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2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Some</a:t>
            </a:r>
            <a:r>
              <a:rPr lang="hu-HU" sz="2200" dirty="0" smtClean="0">
                <a:effectLst>
                  <a:outerShdw dist="17961" dir="2700000">
                    <a:scrgbClr r="0" g="0" b="0"/>
                  </a:outerShdw>
                </a:effectLst>
              </a:rPr>
              <a:t> Old-New </a:t>
            </a:r>
            <a:r>
              <a:rPr lang="hu-HU" sz="22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Results</a:t>
            </a:r>
            <a:endParaRPr lang="hu-HU" sz="2200" dirty="0" smtClean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endParaRPr lang="hu-HU" sz="2200" dirty="0" smtClean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2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Non-exponential</a:t>
            </a:r>
            <a:r>
              <a:rPr lang="hu-HU" sz="22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2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behaviour</a:t>
            </a:r>
            <a:r>
              <a:rPr lang="hu-HU" sz="2200" dirty="0" smtClean="0">
                <a:effectLst>
                  <a:outerShdw dist="17961" dir="2700000">
                    <a:scrgbClr r="0" g="0" b="0"/>
                  </a:outerShdw>
                </a:effectLst>
              </a:rPr>
              <a:t> of </a:t>
            </a:r>
            <a:r>
              <a:rPr lang="hu-HU" sz="22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d</a:t>
            </a:r>
            <a:r>
              <a:rPr lang="hu-HU" sz="2800" dirty="0" err="1" smtClean="0"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</a:rPr>
              <a:t>s</a:t>
            </a:r>
            <a:r>
              <a:rPr lang="hu-HU" sz="2200" dirty="0" smtClean="0">
                <a:effectLst>
                  <a:outerShdw dist="17961" dir="2700000">
                    <a:scrgbClr r="0" g="0" b="0"/>
                  </a:outerShdw>
                </a:effectLst>
              </a:rPr>
              <a:t>/</a:t>
            </a:r>
            <a:r>
              <a:rPr lang="hu-HU" sz="22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dt</a:t>
            </a:r>
            <a:r>
              <a:rPr lang="hu-HU" sz="22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2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at</a:t>
            </a:r>
            <a:r>
              <a:rPr lang="hu-HU" sz="22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2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low-t</a:t>
            </a:r>
            <a:r>
              <a:rPr lang="hu-HU" sz="22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endParaRPr lang="en-GB" sz="220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en-GB" sz="2200" dirty="0">
                <a:effectLst>
                  <a:outerShdw dist="17961" dir="2700000">
                    <a:scrgbClr r="0" g="0" b="0"/>
                  </a:outerShdw>
                </a:effectLst>
              </a:rPr>
              <a:t>Analysis of TOTEM/LHC </a:t>
            </a:r>
            <a:r>
              <a:rPr lang="en-GB" sz="2200" dirty="0" err="1">
                <a:effectLst>
                  <a:outerShdw dist="17961" dir="2700000">
                    <a:scrgbClr r="0" g="0" b="0"/>
                  </a:outerShdw>
                </a:effectLst>
              </a:rPr>
              <a:t>p+p</a:t>
            </a:r>
            <a:r>
              <a:rPr lang="en-GB" sz="2200" dirty="0">
                <a:effectLst>
                  <a:outerShdw dist="17961" dir="2700000">
                    <a:scrgbClr r="0" g="0" b="0"/>
                  </a:outerShdw>
                </a:effectLst>
              </a:rPr>
              <a:t> @ 7 </a:t>
            </a:r>
            <a:r>
              <a:rPr lang="en-GB" sz="2200" dirty="0" smtClean="0">
                <a:effectLst>
                  <a:outerShdw dist="17961" dir="2700000">
                    <a:scrgbClr r="0" g="0" b="0"/>
                  </a:outerShdw>
                </a:effectLst>
              </a:rPr>
              <a:t>T</a:t>
            </a:r>
            <a:r>
              <a:rPr lang="hu-HU" sz="2200" dirty="0" smtClean="0">
                <a:effectLst>
                  <a:outerShdw dist="17961" dir="2700000">
                    <a:scrgbClr r="0" g="0" b="0"/>
                  </a:outerShdw>
                </a:effectLst>
              </a:rPr>
              <a:t>eV</a:t>
            </a: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200" dirty="0" smtClean="0">
                <a:effectLst>
                  <a:outerShdw dist="17961" dir="2700000">
                    <a:scrgbClr r="0" g="0" b="0"/>
                  </a:outerShdw>
                </a:effectLst>
              </a:rPr>
              <a:t>New </a:t>
            </a:r>
            <a:r>
              <a:rPr lang="hu-HU" sz="22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results</a:t>
            </a:r>
            <a:r>
              <a:rPr lang="hu-HU" sz="2200" dirty="0" smtClean="0">
                <a:effectLst>
                  <a:outerShdw dist="17961" dir="2700000">
                    <a:scrgbClr r="0" g="0" b="0"/>
                  </a:outerShdw>
                </a:effectLst>
              </a:rPr>
              <a:t>, </a:t>
            </a:r>
            <a:r>
              <a:rPr lang="hu-HU" sz="22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generalized</a:t>
            </a:r>
            <a:r>
              <a:rPr lang="hu-HU" sz="2200" dirty="0" smtClean="0">
                <a:effectLst>
                  <a:outerShdw dist="17961" dir="2700000">
                    <a:scrgbClr r="0" g="0" b="0"/>
                  </a:outerShdw>
                </a:effectLst>
              </a:rPr>
              <a:t> Glauber &amp; </a:t>
            </a:r>
            <a:r>
              <a:rPr lang="hu-HU" sz="22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Velasco</a:t>
            </a:r>
            <a:endParaRPr lang="hu-HU" sz="2200" dirty="0" smtClean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endParaRPr lang="hu-HU" sz="220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2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Imaging</a:t>
            </a:r>
            <a:r>
              <a:rPr lang="hu-HU" sz="22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2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with</a:t>
            </a:r>
            <a:r>
              <a:rPr lang="hu-HU" sz="22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2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shadow</a:t>
            </a:r>
            <a:r>
              <a:rPr lang="hu-HU" sz="22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2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profile</a:t>
            </a:r>
            <a:r>
              <a:rPr lang="hu-HU" sz="22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2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functions</a:t>
            </a:r>
            <a:endParaRPr lang="hu-HU" sz="2200" dirty="0" smtClean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2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from</a:t>
            </a:r>
            <a:r>
              <a:rPr lang="hu-HU" sz="2200" dirty="0" smtClean="0">
                <a:effectLst>
                  <a:outerShdw dist="17961" dir="2700000">
                    <a:scrgbClr r="0" g="0" b="0"/>
                  </a:outerShdw>
                </a:effectLst>
              </a:rPr>
              <a:t> ISR </a:t>
            </a:r>
            <a:r>
              <a:rPr lang="hu-HU" sz="22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to</a:t>
            </a:r>
            <a:r>
              <a:rPr lang="hu-HU" sz="2200" dirty="0" smtClean="0">
                <a:effectLst>
                  <a:outerShdw dist="17961" dir="2700000">
                    <a:scrgbClr r="0" g="0" b="0"/>
                  </a:outerShdw>
                </a:effectLst>
              </a:rPr>
              <a:t> LHC</a:t>
            </a: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endParaRPr lang="en-GB" sz="220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en-GB" sz="2200" dirty="0" smtClean="0">
                <a:effectLst>
                  <a:outerShdw dist="17961" dir="2700000">
                    <a:scrgbClr r="0" g="0" b="0"/>
                  </a:outerShdw>
                </a:effectLst>
              </a:rPr>
              <a:t>Summary</a:t>
            </a:r>
            <a:endParaRPr lang="hu-HU" sz="220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endParaRPr lang="hu-HU" sz="2000" dirty="0" smtClean="0">
              <a:effectLst>
                <a:outerShdw dist="17961" dir="2700000">
                  <a:scrgbClr r="0" g="0" b="0"/>
                </a:outerShdw>
              </a:effectLst>
              <a:hlinkClick r:id="rId3"/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  <a:hlinkClick r:id="rId3"/>
              </a:rPr>
              <a:t>arxiv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  <a:hlinkClick r:id="rId3"/>
              </a:rPr>
              <a:t>:1306.4217</a:t>
            </a:r>
            <a:endParaRPr lang="hu-HU" sz="2000" dirty="0">
              <a:effectLst>
                <a:outerShdw dist="17961" dir="2700000">
                  <a:scrgbClr r="0" g="0" b="0"/>
                </a:outerShdw>
              </a:effectLst>
              <a:hlinkClick r:id="rId3"/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  <a:hlinkClick r:id="rId3"/>
              </a:rPr>
              <a:t>arxiv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  <a:hlinkClick r:id="rId3"/>
              </a:rPr>
              <a:t>:1311.2308</a:t>
            </a: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  <a:hlinkClick r:id="rId3"/>
              </a:rPr>
              <a:t>+ </a:t>
            </a: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  <a:hlinkClick r:id="rId3"/>
              </a:rPr>
              <a:t>manuscirpt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  <a:hlinkClick r:id="rId3"/>
              </a:rPr>
              <a:t> </a:t>
            </a: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  <a:hlinkClick r:id="rId3"/>
              </a:rPr>
              <a:t>in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  <a:hlinkClick r:id="rId3"/>
              </a:rPr>
              <a:t> </a:t>
            </a: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  <a:hlinkClick r:id="rId3"/>
              </a:rPr>
              <a:t>prep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  <a:hlinkClick r:id="rId3"/>
              </a:rPr>
              <a:t>.</a:t>
            </a: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endParaRPr lang="hu-HU" sz="2000" dirty="0">
              <a:effectLst>
                <a:outerShdw dist="17961" dir="2700000">
                  <a:scrgbClr r="0" g="0" b="0"/>
                </a:outerShdw>
              </a:effectLst>
              <a:hlinkClick r:id="rId3"/>
            </a:endParaRP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Note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: </a:t>
            </a: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Paper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on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the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 „</a:t>
            </a: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real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extended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” </a:t>
            </a: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Bialas-Bzdak</a:t>
            </a:r>
            <a:r>
              <a:rPr lang="hu-HU" sz="20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model</a:t>
            </a:r>
            <a:endParaRPr lang="hu-HU" sz="2000" dirty="0" smtClean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F. Nemes, T. </a:t>
            </a: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Cs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, M. Csanád </a:t>
            </a: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arXiv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:1412.0813</a:t>
            </a:r>
            <a:endParaRPr lang="hu-HU" sz="200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To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 be </a:t>
            </a: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published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dirty="0" err="1">
                <a:effectLst>
                  <a:outerShdw dist="17961" dir="2700000">
                    <a:scrgbClr r="0" g="0" b="0"/>
                  </a:outerShdw>
                </a:effectLst>
              </a:rPr>
              <a:t>in</a:t>
            </a:r>
            <a:r>
              <a:rPr lang="hu-HU" sz="2000" dirty="0">
                <a:effectLst>
                  <a:outerShdw dist="17961" dir="2700000">
                    <a:scrgbClr r="0" g="0" b="0"/>
                  </a:outerShdw>
                </a:effectLst>
              </a:rPr>
              <a:t> IJMPA</a:t>
            </a: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endParaRPr lang="hu-HU" sz="2000" dirty="0" smtClean="0">
              <a:effectLst>
                <a:outerShdw dist="17961" dir="2700000">
                  <a:scrgbClr r="0" g="0" b="0"/>
                </a:outerShdw>
              </a:effectLst>
              <a:hlinkClick r:id="rId3"/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7606440" y="2616120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247901055"/>
      </p:ext>
    </p:extLst>
  </p:cSld>
  <p:clrMapOvr>
    <a:masterClrMapping/>
  </p:clrMapOvr>
  <p:transition spd="med"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5800" y="1066800"/>
            <a:ext cx="89916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hu-HU" sz="1800" spc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Definitions and derivations from  </a:t>
            </a:r>
            <a:br>
              <a:rPr lang="hu-HU" sz="1800" spc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hu-HU" sz="1800" spc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(1) Glauber and Velasco, Harvard Print 88-0344,</a:t>
            </a:r>
          </a:p>
          <a:p>
            <a:r>
              <a:rPr lang="hu-HU" sz="1800" spc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Phys. Lett</a:t>
            </a:r>
            <a:r>
              <a:rPr lang="hu-HU" sz="1800" spc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B147 (1984) </a:t>
            </a:r>
            <a:r>
              <a:rPr lang="hu-HU" sz="1800" spc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380</a:t>
            </a:r>
            <a:br>
              <a:rPr lang="hu-HU" sz="1800" spc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hu-HU" sz="1800" spc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(2) Glauber and Velasco, IFIC preprint, 1996, unpublished</a:t>
            </a:r>
            <a:endParaRPr lang="en-US" sz="1800" spc="0" dirty="0">
              <a:solidFill>
                <a:srgbClr val="FFFF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5875" y="2581275"/>
            <a:ext cx="2295525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4025" y="3381375"/>
            <a:ext cx="245745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4025" y="2562225"/>
            <a:ext cx="2446020" cy="701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4025" y="5457825"/>
            <a:ext cx="5667375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4960346"/>
            <a:ext cx="13716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5875" y="4314826"/>
            <a:ext cx="1428750" cy="645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4025" y="4314825"/>
            <a:ext cx="2076450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Szabadkézi sokszög 9"/>
          <p:cNvSpPr/>
          <p:nvPr/>
        </p:nvSpPr>
        <p:spPr>
          <a:xfrm>
            <a:off x="0" y="152400"/>
            <a:ext cx="9144000" cy="87280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ctr" anchorCtr="0" compatLnSpc="0">
            <a:spAutoFit/>
          </a:bodyPr>
          <a:lstStyle/>
          <a:p>
            <a:pPr marL="190440" marR="0" lvl="0" indent="-190440" algn="ctr" rtl="0" hangingPunct="1">
              <a:lnSpc>
                <a:spcPct val="100000"/>
              </a:lnSpc>
              <a:buNone/>
              <a:tabLst/>
            </a:pPr>
            <a:r>
              <a:rPr lang="hu-HU" sz="2800" b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 </a:t>
            </a:r>
            <a:r>
              <a:rPr lang="hu-HU" sz="2800" b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Multiple Diffraction Theory of Elastic proton-proton scattering</a:t>
            </a:r>
            <a:endParaRPr lang="hu-HU" sz="2800" b="1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499142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500" y="2209800"/>
            <a:ext cx="4343400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1425" y="3276600"/>
            <a:ext cx="4943475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229100"/>
            <a:ext cx="79629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5391150"/>
            <a:ext cx="548640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zabadkézi sokszög 7"/>
          <p:cNvSpPr/>
          <p:nvPr/>
        </p:nvSpPr>
        <p:spPr>
          <a:xfrm>
            <a:off x="0" y="152400"/>
            <a:ext cx="9144000" cy="87280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ctr" anchorCtr="0" compatLnSpc="0">
            <a:spAutoFit/>
          </a:bodyPr>
          <a:lstStyle/>
          <a:p>
            <a:pPr marL="190440" marR="0" lvl="0" indent="-190440" algn="ctr" rtl="0" hangingPunct="1">
              <a:lnSpc>
                <a:spcPct val="100000"/>
              </a:lnSpc>
              <a:buNone/>
              <a:tabLst/>
            </a:pPr>
            <a:r>
              <a:rPr lang="hu-HU" sz="2800" b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 </a:t>
            </a:r>
            <a:r>
              <a:rPr lang="hu-HU" sz="2800" b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Multiple Diffraction Theory of Elastic proton-proton scattering: Glauber-Velasco</a:t>
            </a:r>
            <a:endParaRPr lang="hu-HU" sz="2800" b="1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85800" y="1066800"/>
            <a:ext cx="8991600" cy="990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hu-HU" sz="1800" spc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(1) Glauber and Velasco, Harvard Print 88-0344,</a:t>
            </a:r>
          </a:p>
          <a:p>
            <a:r>
              <a:rPr lang="hu-HU" sz="1800" spc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Phys. Lett</a:t>
            </a:r>
            <a:r>
              <a:rPr lang="hu-HU" sz="1800" spc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B147 (1984) </a:t>
            </a:r>
            <a:r>
              <a:rPr lang="hu-HU" sz="1800" spc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380</a:t>
            </a:r>
            <a:br>
              <a:rPr lang="hu-HU" sz="1800" spc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hu-HU" sz="1800" spc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(2) Glauber and Velasco, IFIC preprint, 1996, unpublished</a:t>
            </a:r>
            <a:endParaRPr lang="en-US" sz="1800" spc="0" dirty="0">
              <a:solidFill>
                <a:srgbClr val="FFFF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2481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438400"/>
            <a:ext cx="40576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343275"/>
            <a:ext cx="38290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410075"/>
            <a:ext cx="6734175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5638800"/>
            <a:ext cx="639127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zabadkézi sokszög 7"/>
          <p:cNvSpPr/>
          <p:nvPr/>
        </p:nvSpPr>
        <p:spPr>
          <a:xfrm>
            <a:off x="0" y="152400"/>
            <a:ext cx="9144000" cy="87280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ctr" anchorCtr="0" compatLnSpc="0">
            <a:spAutoFit/>
          </a:bodyPr>
          <a:lstStyle/>
          <a:p>
            <a:pPr marL="190440" marR="0" lvl="0" indent="-190440" algn="ctr" rtl="0" hangingPunct="1">
              <a:lnSpc>
                <a:spcPct val="100000"/>
              </a:lnSpc>
              <a:buNone/>
              <a:tabLst/>
            </a:pPr>
            <a:r>
              <a:rPr lang="hu-HU" sz="2800" b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 </a:t>
            </a:r>
            <a:r>
              <a:rPr lang="hu-HU" sz="2800" b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Multiple Diffraction Theory of Elastic proton-proton scattering: Glauber-Velasco</a:t>
            </a:r>
            <a:endParaRPr lang="hu-HU" sz="2800" b="1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81000" y="1143000"/>
            <a:ext cx="8991600" cy="990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hu-HU" sz="1800" spc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(1) Glauber and Velasco, Harvard Print 88-0344,</a:t>
            </a:r>
          </a:p>
          <a:p>
            <a:r>
              <a:rPr lang="hu-HU" sz="1800" spc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Phys. Lett. B147 (1984) 380</a:t>
            </a:r>
            <a:br>
              <a:rPr lang="hu-HU" sz="1800" spc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hu-HU" sz="1800" spc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(2) Glauber and Velasco, IFIC preprint, 1996, unpublished</a:t>
            </a:r>
            <a:endParaRPr lang="en-US" sz="1800" spc="0" dirty="0">
              <a:solidFill>
                <a:srgbClr val="FFFF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3525" y="2438400"/>
            <a:ext cx="3495675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951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51037"/>
            <a:ext cx="8229600" cy="3687763"/>
          </a:xfrm>
        </p:spPr>
        <p:txBody>
          <a:bodyPr/>
          <a:lstStyle/>
          <a:p>
            <a:pPr marL="0" indent="0" algn="r">
              <a:buNone/>
            </a:pPr>
            <a:r>
              <a:rPr lang="hu-HU" smtClean="0">
                <a:sym typeface="Symbol" pitchFamily="18" charset="2"/>
              </a:rPr>
              <a:t>Figure 1 from (1)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4950" y="6172200"/>
            <a:ext cx="621665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447800"/>
            <a:ext cx="3679254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52400" y="152400"/>
            <a:ext cx="8991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hu-HU" sz="1600" spc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Figures from </a:t>
            </a:r>
            <a:br>
              <a:rPr lang="hu-HU" sz="1600" spc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hu-HU" sz="1600" spc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(1) Glauber and Velasco, Harvard Print 88-0344, PLB 147(1984) 380 and</a:t>
            </a:r>
            <a:br>
              <a:rPr lang="hu-HU" sz="1600" spc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hu-HU" sz="1600" spc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(2) Glauber and Velasco, IFIC preprint, 1996, unpublished</a:t>
            </a:r>
            <a:endParaRPr lang="en-US" sz="1600" spc="0" dirty="0">
              <a:solidFill>
                <a:srgbClr val="FFFF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936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447800"/>
            <a:ext cx="3720545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24000"/>
            <a:ext cx="8229600" cy="3687763"/>
          </a:xfrm>
        </p:spPr>
        <p:txBody>
          <a:bodyPr/>
          <a:lstStyle/>
          <a:p>
            <a:pPr marL="0" indent="0" algn="r">
              <a:buNone/>
            </a:pPr>
            <a:r>
              <a:rPr lang="hu-HU" smtClean="0">
                <a:sym typeface="Symbol" pitchFamily="18" charset="2"/>
              </a:rPr>
              <a:t>Figure 2 from (1)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4950" y="6229350"/>
            <a:ext cx="621665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52400" y="152400"/>
            <a:ext cx="8991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hu-HU" sz="1600" spc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Figures from </a:t>
            </a:r>
            <a:br>
              <a:rPr lang="hu-HU" sz="1600" spc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hu-HU" sz="1600" spc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(1) Glauber and Velasco, Harvard Print 88-0344, PLB 147(1984) 380 and</a:t>
            </a:r>
            <a:br>
              <a:rPr lang="hu-HU" sz="1600" spc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hu-HU" sz="1600" spc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(2) Glauber and Velasco, IFIC preprint, 1996, unpublished</a:t>
            </a:r>
            <a:endParaRPr lang="en-US" sz="1600" spc="0" dirty="0">
              <a:solidFill>
                <a:srgbClr val="FFFF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1309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7620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125779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28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28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Diffraction</a:t>
              </a:r>
              <a:r>
                <a:rPr lang="hu-HU" sz="28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– </a:t>
              </a:r>
              <a:r>
                <a:rPr lang="hu-HU" sz="28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Hofstadter</a:t>
              </a:r>
              <a:r>
                <a:rPr lang="hu-HU" sz="28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, Nobel (1961)</a:t>
              </a: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488880" y="5769720"/>
            <a:ext cx="8382240" cy="78875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Diffractive electron scattering on nuclei and the resulting charge density distributions, images of spherical nuclei</a:t>
            </a:r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76884" y="786738"/>
            <a:ext cx="4126550" cy="477586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4303434" y="786738"/>
            <a:ext cx="4698150" cy="47863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99506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52400"/>
            <a:ext cx="9144000" cy="872803"/>
            <a:chOff x="0" y="-92421"/>
            <a:chExt cx="9144000" cy="872803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-92421"/>
              <a:ext cx="9144000" cy="872803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28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2800" b="1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Diffraction</a:t>
              </a:r>
              <a:r>
                <a:rPr lang="hu-HU" sz="28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28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in pA,</a:t>
              </a:r>
            </a:p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28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Glauber and Matthiae, NPB21 </a:t>
              </a:r>
              <a:r>
                <a:rPr lang="hu-HU" sz="28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(</a:t>
              </a:r>
              <a:r>
                <a:rPr lang="hu-HU" sz="28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1970) 135</a:t>
              </a:r>
              <a:endParaRPr lang="hu-HU" sz="2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533400" y="5769720"/>
            <a:ext cx="8129586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Diffractive 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proton</a:t>
            </a:r>
            <a:r>
              <a:rPr lang="en-US" sz="2000" b="0" i="0" u="none" strike="noStrike" baseline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scattering on nuclei 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confirms the</a:t>
            </a:r>
            <a:r>
              <a:rPr lang="en-US" sz="2000" b="0" i="0" u="none" strike="noStrike" baseline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charge density </a:t>
            </a:r>
            <a:r>
              <a:rPr lang="en-US" sz="2000" b="0" i="0" u="none" strike="noStrike" baseline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distributions</a:t>
            </a:r>
            <a:r>
              <a:rPr lang="hu-HU" sz="200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of</a:t>
            </a:r>
            <a:r>
              <a:rPr lang="en-US" sz="2000" b="0" i="0" u="none" strike="noStrike" baseline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spherical nuclei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192987"/>
            <a:ext cx="3886200" cy="444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203036"/>
            <a:ext cx="3938586" cy="4435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4910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7620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125779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28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Diffraction – What have we learned?</a:t>
              </a: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488880" y="5245200"/>
            <a:ext cx="8382240" cy="1313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342900" marR="0" lvl="0" indent="-34290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 volume </a:t>
            </a:r>
            <a:r>
              <a:rPr lang="hu-HU" sz="2000" b="0" i="0" u="none" strike="noStrike" baseline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en-US" sz="2000" b="0" i="0" u="none" strike="noStrike" baseline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of </a:t>
            </a:r>
            <a:r>
              <a: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spherical </a:t>
            </a:r>
            <a:r>
              <a:rPr lang="en-US" sz="2000" b="0" i="0" u="none" strike="noStrike" baseline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nuclei</a:t>
            </a:r>
            <a:r>
              <a:rPr lang="hu-HU" sz="2000" b="0" i="0" u="none" strike="noStrike" baseline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en-US" sz="2000" b="0" i="0" u="none" strike="noStrike" baseline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is proportional to A</a:t>
            </a:r>
          </a:p>
          <a:p>
            <a:pPr marL="342900" marR="0" lvl="0" indent="-34290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 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surface thickness is constant, independent of A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→ </a:t>
            </a:r>
            <a:r>
              <a:rPr lang="hu-HU" sz="200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</a:t>
            </a:r>
            <a:r>
              <a:rPr lang="en-US" sz="2000" b="0" i="0" u="none" strike="noStrike" baseline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entral 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charge density of large nuclei is </a:t>
            </a:r>
            <a:r>
              <a:rPr lang="en-US" sz="20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approx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constant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R. Hofstadter, Nobel Lecture (1961)</a:t>
            </a:r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33400" y="942480"/>
            <a:ext cx="5889600" cy="415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3505200" y="1219200"/>
            <a:ext cx="5366160" cy="1044719"/>
          </a:xfrm>
          <a:prstGeom prst="rect">
            <a:avLst/>
          </a:prstGeom>
          <a:noFill/>
          <a:ln w="36000">
            <a:solidFill>
              <a:srgbClr val="800080"/>
            </a:solidFill>
            <a:prstDash val="solid"/>
          </a:ln>
        </p:spPr>
      </p:pic>
    </p:spTree>
    <p:extLst>
      <p:ext uri="{BB962C8B-B14F-4D97-AF65-F5344CB8AC3E}">
        <p14:creationId xmlns:p14="http://schemas.microsoft.com/office/powerpoint/2010/main" val="3078232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05509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125779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28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28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What</a:t>
              </a:r>
              <a:r>
                <a:rPr lang="hu-HU" sz="28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28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have</a:t>
              </a:r>
              <a:r>
                <a:rPr lang="hu-HU" sz="28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28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we</a:t>
              </a:r>
              <a:r>
                <a:rPr lang="hu-HU" sz="28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28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learned</a:t>
              </a:r>
              <a:r>
                <a:rPr lang="hu-HU" sz="28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28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since</a:t>
              </a:r>
              <a:r>
                <a:rPr lang="hu-HU" sz="28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2013? </a:t>
              </a:r>
              <a:endParaRPr lang="hu-HU" sz="2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234" y="1165820"/>
            <a:ext cx="4605966" cy="4853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zabadkézi sokszög 5"/>
          <p:cNvSpPr/>
          <p:nvPr/>
        </p:nvSpPr>
        <p:spPr>
          <a:xfrm>
            <a:off x="5257800" y="762000"/>
            <a:ext cx="3505200" cy="569604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t</a:t>
            </a:r>
            <a:r>
              <a:rPr lang="hu-HU" sz="2000" baseline="-25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dip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40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2000" baseline="-25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tot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~ C </a:t>
            </a:r>
            <a:endParaRPr lang="hu-HU" sz="200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geometric scaling at LHC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 = 54.8 ± 0.7 mbGeV</a:t>
            </a:r>
            <a:r>
              <a:rPr lang="hu-HU" sz="2000" baseline="30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(data)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 ≠ 35.9 mbGeV</a:t>
            </a:r>
            <a:r>
              <a:rPr lang="hu-HU" sz="2000" baseline="30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(black disc)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NOT in black disck limit</a:t>
            </a:r>
            <a:endParaRPr lang="hu-HU" sz="200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>
                <a:solidFill>
                  <a:srgbClr val="00206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4"/>
              </a:rPr>
              <a:t>arxiv:1311.2308</a:t>
            </a:r>
            <a:r>
              <a:rPr lang="hu-HU" sz="2000">
                <a:solidFill>
                  <a:srgbClr val="00206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endParaRPr lang="hu-HU" sz="2000" smtClean="0">
              <a:solidFill>
                <a:srgbClr val="00206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u="sng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BEL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effect expected: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roton becomes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u="sng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lacker,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u="sng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dgier,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u="sng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arger,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with increasing √s</a:t>
            </a:r>
          </a:p>
        </p:txBody>
      </p:sp>
    </p:spTree>
    <p:extLst>
      <p:ext uri="{BB962C8B-B14F-4D97-AF65-F5344CB8AC3E}">
        <p14:creationId xmlns:p14="http://schemas.microsoft.com/office/powerpoint/2010/main" val="2223532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87923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125779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28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28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Glauber – </a:t>
              </a:r>
              <a:r>
                <a:rPr lang="hu-HU" sz="28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Velasco</a:t>
              </a:r>
              <a:r>
                <a:rPr lang="hu-HU" sz="28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28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model</a:t>
              </a:r>
              <a:r>
                <a:rPr lang="hu-HU" sz="28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28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summary</a:t>
              </a:r>
              <a:endParaRPr lang="hu-HU" sz="2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08720"/>
            <a:ext cx="6219825" cy="560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zabadkézi sokszög 5"/>
          <p:cNvSpPr/>
          <p:nvPr/>
        </p:nvSpPr>
        <p:spPr>
          <a:xfrm>
            <a:off x="5613648" y="5410200"/>
            <a:ext cx="3096344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BSWW EM form factors G</a:t>
            </a:r>
            <a:r>
              <a:rPr lang="hu-HU" sz="1600" baseline="-25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</a:t>
            </a:r>
          </a:p>
        </p:txBody>
      </p:sp>
      <p:sp>
        <p:nvSpPr>
          <p:cNvPr id="7" name="Szabadkézi sokszög 6"/>
          <p:cNvSpPr/>
          <p:nvPr/>
        </p:nvSpPr>
        <p:spPr>
          <a:xfrm>
            <a:off x="5029200" y="4653136"/>
            <a:ext cx="3680792" cy="58695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R.J. Glauber and J.Velasco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Phys. Lett. B147 (1987) 380</a:t>
            </a:r>
            <a:endParaRPr lang="hu-HU" sz="160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8" name="Szabadkézi sokszög 7"/>
          <p:cNvSpPr/>
          <p:nvPr/>
        </p:nvSpPr>
        <p:spPr>
          <a:xfrm>
            <a:off x="6107088" y="914400"/>
            <a:ext cx="2808312" cy="64851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F(t): f. sc. amplitude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W</a:t>
            </a:r>
            <a:r>
              <a:rPr lang="hu-HU" sz="16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(b): opacity, complex</a:t>
            </a:r>
          </a:p>
        </p:txBody>
      </p:sp>
      <p:sp>
        <p:nvSpPr>
          <p:cNvPr id="9" name="Szabadkézi sokszög 8"/>
          <p:cNvSpPr/>
          <p:nvPr/>
        </p:nvSpPr>
        <p:spPr>
          <a:xfrm>
            <a:off x="5531024" y="2204864"/>
            <a:ext cx="3384376" cy="58695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f(t): cluster averaged parton-parton scattering amplitude</a:t>
            </a:r>
          </a:p>
        </p:txBody>
      </p:sp>
      <p:sp>
        <p:nvSpPr>
          <p:cNvPr id="10" name="Szabadkézi sokszög 9"/>
          <p:cNvSpPr/>
          <p:nvPr/>
        </p:nvSpPr>
        <p:spPr>
          <a:xfrm>
            <a:off x="5325616" y="3886200"/>
            <a:ext cx="3384376" cy="58695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d</a:t>
            </a:r>
            <a:r>
              <a:rPr lang="hu-HU" sz="160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16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/dt: diff. cross-section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elastic pp scattering</a:t>
            </a:r>
            <a:endParaRPr lang="hu-HU" sz="110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1" name="Szabadkézi sokszög 10"/>
          <p:cNvSpPr/>
          <p:nvPr/>
        </p:nvSpPr>
        <p:spPr>
          <a:xfrm>
            <a:off x="5531024" y="2765843"/>
            <a:ext cx="3384376" cy="58695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-t = q</a:t>
            </a:r>
            <a:r>
              <a:rPr lang="hu-HU" sz="1600" baseline="30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</a:t>
            </a:r>
            <a:r>
              <a:rPr lang="hu-HU" sz="16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momentum transfer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b: impact parameter</a:t>
            </a:r>
          </a:p>
        </p:txBody>
      </p:sp>
    </p:spTree>
    <p:extLst>
      <p:ext uri="{BB962C8B-B14F-4D97-AF65-F5344CB8AC3E}">
        <p14:creationId xmlns:p14="http://schemas.microsoft.com/office/powerpoint/2010/main" val="3304179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-7620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2629"/>
              <a:ext cx="9144000" cy="5027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24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24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First results @ Low-X 2013: GV works for d</a:t>
              </a:r>
              <a:r>
                <a:rPr lang="hu-HU" sz="32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Symbol" panose="05050102010706020507" pitchFamily="18" charset="2"/>
                  <a:ea typeface="Arial Unicode MS" pitchFamily="2"/>
                  <a:cs typeface="Tahoma" pitchFamily="2"/>
                </a:rPr>
                <a:t>s</a:t>
              </a:r>
              <a:r>
                <a:rPr lang="hu-HU" sz="24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/dt dip</a:t>
              </a:r>
              <a:endParaRPr lang="hu-HU" sz="24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64704"/>
            <a:ext cx="4962525" cy="583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zabadkézi sokszög 7"/>
          <p:cNvSpPr/>
          <p:nvPr/>
        </p:nvSpPr>
        <p:spPr>
          <a:xfrm>
            <a:off x="5334000" y="914400"/>
            <a:ext cx="3563896" cy="532671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Glauber-Velasco (GV)</a:t>
            </a: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(original)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describes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</a:t>
            </a:r>
            <a:r>
              <a:rPr lang="hu-HU" sz="2000" dirty="0" err="1">
                <a:solidFill>
                  <a:srgbClr val="000000"/>
                </a:solidFill>
                <a:latin typeface="Symbol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/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Both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ISR and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TOTEM@LHC 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 the dip region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4"/>
              </a:rPr>
              <a:t>arxiv:1311.2308</a:t>
            </a:r>
            <a:endParaRPr lang="hu-HU" sz="200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Note: at low-t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GV is ~ exponential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Really?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Lower energies?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201970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93997"/>
            <a:ext cx="9144000" cy="872803"/>
            <a:chOff x="0" y="-92421"/>
            <a:chExt cx="9144000" cy="872803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-92421"/>
              <a:ext cx="9144000" cy="872803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lvl="0" indent="-190440" algn="ctr"/>
              <a:r>
                <a:rPr lang="hu-HU" sz="28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28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TOTEM </a:t>
              </a:r>
              <a:r>
                <a:rPr lang="hu-HU" sz="28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news</a:t>
              </a:r>
              <a:r>
                <a:rPr lang="hu-HU" sz="28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28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from</a:t>
              </a:r>
              <a:r>
                <a:rPr lang="hu-HU" sz="28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28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arxiv</a:t>
              </a:r>
              <a:r>
                <a:rPr lang="hu-HU" sz="28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:1503.08111</a:t>
              </a:r>
              <a:r>
                <a:rPr lang="hu-HU" sz="28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: </a:t>
              </a:r>
              <a:endParaRPr lang="hu-HU" sz="2800" b="1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  <a:p>
              <a:pPr marL="190440" lvl="0" indent="-190440" algn="ctr"/>
              <a:r>
                <a:rPr lang="hu-HU" sz="28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non-exponential</a:t>
              </a:r>
              <a:r>
                <a:rPr lang="hu-HU" sz="28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28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at</a:t>
              </a:r>
              <a:r>
                <a:rPr lang="hu-HU" sz="28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28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low-t</a:t>
              </a:r>
              <a:r>
                <a:rPr lang="hu-HU" sz="28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, NPB </a:t>
              </a:r>
              <a:r>
                <a:rPr lang="hu-HU" sz="28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in</a:t>
              </a:r>
              <a:r>
                <a:rPr lang="hu-HU" sz="28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28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press</a:t>
              </a:r>
              <a:endParaRPr lang="hu-HU" sz="2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95400"/>
            <a:ext cx="8691692" cy="5368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8179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Zsúp">
  <a:themeElements>
    <a:clrScheme name="Zsúp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Mediá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Zsúp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543</TotalTime>
  <Words>948</Words>
  <Application>Microsoft Office PowerPoint</Application>
  <PresentationFormat>Diavetítés a képernyőre (4:3 oldalarány)</PresentationFormat>
  <Paragraphs>196</Paragraphs>
  <Slides>24</Slides>
  <Notes>18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24</vt:i4>
      </vt:variant>
    </vt:vector>
  </HeadingPairs>
  <TitlesOfParts>
    <vt:vector size="25" baseType="lpstr">
      <vt:lpstr>Zsúp</vt:lpstr>
      <vt:lpstr>Multiple diffraction theory of elastic pp scattering, with applications to  7 TeV pp data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Glauber-Velasco model figures</dc:title>
  <dc:creator>Frigyes Janos Nemes</dc:creator>
  <cp:lastModifiedBy>Csörgő.Tamás</cp:lastModifiedBy>
  <cp:revision>72</cp:revision>
  <dcterms:created xsi:type="dcterms:W3CDTF">2014-08-19T10:14:30Z</dcterms:created>
  <dcterms:modified xsi:type="dcterms:W3CDTF">2015-08-18T11:58:00Z</dcterms:modified>
</cp:coreProperties>
</file>