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80" r:id="rId3"/>
    <p:sldId id="279" r:id="rId4"/>
    <p:sldId id="266" r:id="rId5"/>
    <p:sldId id="278" r:id="rId6"/>
    <p:sldId id="271" r:id="rId7"/>
    <p:sldId id="263" r:id="rId8"/>
    <p:sldId id="264" r:id="rId9"/>
    <p:sldId id="265" r:id="rId10"/>
  </p:sldIdLst>
  <p:sldSz cx="9144000" cy="6858000" type="screen4x3"/>
  <p:notesSz cx="6769100" cy="9906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A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9" autoAdjust="0"/>
    <p:restoredTop sz="94660"/>
  </p:normalViewPr>
  <p:slideViewPr>
    <p:cSldViewPr>
      <p:cViewPr>
        <p:scale>
          <a:sx n="60" d="100"/>
          <a:sy n="60" d="100"/>
        </p:scale>
        <p:origin x="-1454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33813" y="0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5258A-FDFF-40A3-8D2B-21745E0CD165}" type="datetimeFigureOut">
              <a:rPr lang="de-DE" smtClean="0"/>
              <a:t>31.08.2015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80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6275" y="4705350"/>
            <a:ext cx="541655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33813" y="9409113"/>
            <a:ext cx="29337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92B82-A8FC-4E70-8203-7F4BD4D7087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0689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92B82-A8FC-4E70-8203-7F4BD4D70870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2059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31.08.2015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5470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31.08.2015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9653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31.08.2015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907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31.08.2015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002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31.08.2015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7194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31.08.2015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6409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31.08.2015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3749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31.08.2015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9387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31.08.2015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454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31.08.2015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5429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DBC22-6E0D-4B6E-BE11-1D8986971BA8}" type="datetimeFigureOut">
              <a:rPr lang="de-DE" smtClean="0"/>
              <a:t>31.08.2015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9955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DBC22-6E0D-4B6E-BE11-1D8986971BA8}" type="datetimeFigureOut">
              <a:rPr lang="de-DE" smtClean="0"/>
              <a:t>31.08.2015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3D939-19F7-4EA8-A04A-66BD9C2DF4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0440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-46650" y="1772816"/>
            <a:ext cx="9157653" cy="738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pPr algn="ctr">
              <a:lnSpc>
                <a:spcPct val="150000"/>
              </a:lnSpc>
            </a:pPr>
            <a:r>
              <a:rPr lang="en-US" sz="3600" b="1" dirty="0" err="1" smtClean="0">
                <a:solidFill>
                  <a:srgbClr val="36867E"/>
                </a:solidFill>
                <a:latin typeface="Arial" pitchFamily="34" charset="0"/>
                <a:cs typeface="Arial" pitchFamily="34" charset="0"/>
              </a:rPr>
              <a:t>Roebel</a:t>
            </a:r>
            <a:r>
              <a:rPr lang="en-GB" sz="3600" b="1" dirty="0" smtClean="0">
                <a:solidFill>
                  <a:srgbClr val="36867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3600" b="1" dirty="0" smtClean="0">
                <a:solidFill>
                  <a:srgbClr val="36867E"/>
                </a:solidFill>
                <a:latin typeface="Arial" pitchFamily="34" charset="0"/>
                <a:cs typeface="Arial" pitchFamily="34" charset="0"/>
              </a:rPr>
              <a:t>Cable </a:t>
            </a:r>
            <a:r>
              <a:rPr lang="de-DE" sz="3600" b="1" dirty="0">
                <a:solidFill>
                  <a:srgbClr val="36867E"/>
                </a:solidFill>
                <a:latin typeface="Arial" pitchFamily="34" charset="0"/>
                <a:cs typeface="Arial" pitchFamily="34" charset="0"/>
              </a:rPr>
              <a:t>R&amp;D</a:t>
            </a:r>
            <a:endParaRPr lang="en-GB" sz="3600" b="1" dirty="0">
              <a:solidFill>
                <a:srgbClr val="36867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23528" y="5779346"/>
            <a:ext cx="6264696" cy="890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>
              <a:lnSpc>
                <a:spcPct val="150000"/>
              </a:lnSpc>
              <a:buAutoNum type="alphaUcPeriod"/>
            </a:pPr>
            <a:r>
              <a:rPr lang="de-DE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Kario</a:t>
            </a:r>
            <a:r>
              <a:rPr lang="de-DE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S. Otten,  A. Kling, W. Goldacker</a:t>
            </a:r>
          </a:p>
          <a:p>
            <a:pPr>
              <a:lnSpc>
                <a:spcPct val="150000"/>
              </a:lnSpc>
            </a:pPr>
            <a:r>
              <a:rPr lang="de-DE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Institut </a:t>
            </a:r>
            <a:r>
              <a:rPr lang="de-DE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Technical </a:t>
            </a:r>
            <a:r>
              <a:rPr lang="de-DE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Physics</a:t>
            </a:r>
            <a:endParaRPr lang="de-DE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endParaRPr lang="en-GB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4" descr="C:\Dane\FZK_ITeP\Laboratorium\CERN_EuCARD_Roebel\CableCERN\Roebel_CERN_Fresca\pictures\Roebel2_CERN\DSC_04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53" y="3137195"/>
            <a:ext cx="3577541" cy="237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Gerade Verbindung 2"/>
          <p:cNvCxnSpPr/>
          <p:nvPr/>
        </p:nvCxnSpPr>
        <p:spPr>
          <a:xfrm>
            <a:off x="-13653" y="3140968"/>
            <a:ext cx="9157653" cy="0"/>
          </a:xfrm>
          <a:prstGeom prst="line">
            <a:avLst/>
          </a:prstGeom>
          <a:ln w="22225">
            <a:solidFill>
              <a:srgbClr val="6EA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17055" y="5513242"/>
            <a:ext cx="9157653" cy="0"/>
          </a:xfrm>
          <a:prstGeom prst="line">
            <a:avLst/>
          </a:prstGeom>
          <a:ln w="22225">
            <a:solidFill>
              <a:srgbClr val="6EA6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Kép 7" descr="http://www.ivision-project.eu/general-documents/partners-information/partners-logo/KITlog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16632"/>
            <a:ext cx="2781989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C:\Dane\FZK_ITeP\Laboratorium\CERN_EuCARD_Roebel\deliveries2015\Bruker_Roebel_283D\Pics\DSC_030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82" b="11756"/>
          <a:stretch/>
        </p:blipFill>
        <p:spPr bwMode="auto">
          <a:xfrm>
            <a:off x="3563888" y="3140968"/>
            <a:ext cx="5580112" cy="237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05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 rot="5400000">
            <a:off x="4203255" y="3736869"/>
            <a:ext cx="8617020" cy="512450"/>
            <a:chOff x="-843440" y="3277515"/>
            <a:chExt cx="10852695" cy="832021"/>
          </a:xfrm>
        </p:grpSpPr>
        <p:grpSp>
          <p:nvGrpSpPr>
            <p:cNvPr id="12" name="Gruppieren 11"/>
            <p:cNvGrpSpPr/>
            <p:nvPr/>
          </p:nvGrpSpPr>
          <p:grpSpPr>
            <a:xfrm>
              <a:off x="-843440" y="3277515"/>
              <a:ext cx="10852695" cy="832021"/>
              <a:chOff x="-972616" y="4798693"/>
              <a:chExt cx="10852695" cy="832021"/>
            </a:xfrm>
          </p:grpSpPr>
          <p:sp>
            <p:nvSpPr>
              <p:cNvPr id="25" name="Rechteck 24"/>
              <p:cNvSpPr/>
              <p:nvPr/>
            </p:nvSpPr>
            <p:spPr>
              <a:xfrm>
                <a:off x="950534" y="4883199"/>
                <a:ext cx="7005842" cy="648072"/>
              </a:xfrm>
              <a:prstGeom prst="rect">
                <a:avLst/>
              </a:prstGeom>
              <a:solidFill>
                <a:srgbClr val="D18E7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" name="Flussdiagramm: Manuelle Verarbeitung 25"/>
              <p:cNvSpPr/>
              <p:nvPr/>
            </p:nvSpPr>
            <p:spPr>
              <a:xfrm rot="10800000">
                <a:off x="4190893" y="5162662"/>
                <a:ext cx="3180606" cy="468052"/>
              </a:xfrm>
              <a:prstGeom prst="flowChartManualOperation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7" name="Flussdiagramm: Manuelle Verarbeitung 26"/>
              <p:cNvSpPr/>
              <p:nvPr/>
            </p:nvSpPr>
            <p:spPr>
              <a:xfrm rot="10800000">
                <a:off x="-972616" y="5162662"/>
                <a:ext cx="3180606" cy="468052"/>
              </a:xfrm>
              <a:prstGeom prst="flowChartManualOperation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" name="Flussdiagramm: Manuelle Verarbeitung 27"/>
              <p:cNvSpPr/>
              <p:nvPr/>
            </p:nvSpPr>
            <p:spPr>
              <a:xfrm>
                <a:off x="1599938" y="4828296"/>
                <a:ext cx="3180606" cy="468052"/>
              </a:xfrm>
              <a:prstGeom prst="flowChartManualOperation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9" name="Flussdiagramm: Manuelle Verarbeitung 28"/>
              <p:cNvSpPr/>
              <p:nvPr/>
            </p:nvSpPr>
            <p:spPr>
              <a:xfrm>
                <a:off x="6699473" y="4798693"/>
                <a:ext cx="3180606" cy="468052"/>
              </a:xfrm>
              <a:prstGeom prst="flowChartManualOperation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13" name="Gerade Verbindung 12"/>
            <p:cNvCxnSpPr/>
            <p:nvPr/>
          </p:nvCxnSpPr>
          <p:spPr>
            <a:xfrm>
              <a:off x="1729114" y="3307118"/>
              <a:ext cx="608053" cy="438449"/>
            </a:xfrm>
            <a:prstGeom prst="line">
              <a:avLst/>
            </a:prstGeom>
            <a:ln w="28575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feld 3"/>
          <p:cNvSpPr txBox="1"/>
          <p:nvPr/>
        </p:nvSpPr>
        <p:spPr>
          <a:xfrm>
            <a:off x="471546" y="338809"/>
            <a:ext cx="55595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Bruker tapes for punching and coating 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7"/>
          <p:cNvSpPr txBox="1"/>
          <p:nvPr/>
        </p:nvSpPr>
        <p:spPr>
          <a:xfrm>
            <a:off x="296742" y="1761453"/>
            <a:ext cx="33843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Problem with punching</a:t>
            </a:r>
            <a:b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tool.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Punched tapes:</a:t>
            </a:r>
          </a:p>
          <a:p>
            <a:pPr>
              <a:lnSpc>
                <a:spcPct val="150000"/>
              </a:lnSpc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    E2B-15-T283D – 30 +4 m</a:t>
            </a:r>
          </a:p>
          <a:p>
            <a:pPr>
              <a:lnSpc>
                <a:spcPct val="150000"/>
              </a:lnSpc>
            </a:pP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    E2B-15-T284D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25 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Burr removed at Bruker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strands from tape 283D electroplated at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Bruker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No delamination from edge side observed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25" name="Picture 1" descr="C:\Users\pe4386\Desktop\Simon\Bruker 283\002_with_measurement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06"/>
          <a:stretch/>
        </p:blipFill>
        <p:spPr bwMode="auto">
          <a:xfrm>
            <a:off x="3707904" y="945865"/>
            <a:ext cx="4362556" cy="2627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\\itepserv1a\ITEP-HTS\Otten\phd\pictures\optical_microscope\150827 Bruker 283D sample 1 (punch-and-coat strand)\002_A_left_measurements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2"/>
          <a:stretch/>
        </p:blipFill>
        <p:spPr bwMode="auto">
          <a:xfrm>
            <a:off x="3707904" y="3608113"/>
            <a:ext cx="4362556" cy="3157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Gerade Verbindung mit Pfeil 19"/>
          <p:cNvCxnSpPr>
            <a:stCxn id="28" idx="1"/>
          </p:cNvCxnSpPr>
          <p:nvPr/>
        </p:nvCxnSpPr>
        <p:spPr>
          <a:xfrm flipH="1" flipV="1">
            <a:off x="7236296" y="1968583"/>
            <a:ext cx="1369323" cy="1114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5148064" y="1484784"/>
            <a:ext cx="69923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103 µm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5148064" y="2132856"/>
            <a:ext cx="61427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91 µm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6156176" y="3854374"/>
            <a:ext cx="69923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190 µm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118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Dane\FZK_ITeP\Laboratorium\CERN_EuCARD_Roebel\deliveries2015\Bruker_Roebel_283D\Pics\DSC_03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6441087" cy="2688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ane\FZK_ITeP\Laboratorium\CERN_EuCARD_Roebel\deliveries2015\Bruker_Roebel_283D\Pics\DSC_03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05064"/>
            <a:ext cx="6481441" cy="2488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6873135" y="1724323"/>
            <a:ext cx="2163361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cable: 226 TL, 15 strands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Punch + Coat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Assembled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2 m long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283 D tape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323528" y="342072"/>
            <a:ext cx="4633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cable for FRESCA (2 m)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4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feld 75"/>
          <p:cNvSpPr txBox="1"/>
          <p:nvPr/>
        </p:nvSpPr>
        <p:spPr>
          <a:xfrm>
            <a:off x="251520" y="572905"/>
            <a:ext cx="4633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cable for FRESCA (2 m)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7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116632"/>
            <a:ext cx="187220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uppieren 15"/>
          <p:cNvGrpSpPr/>
          <p:nvPr/>
        </p:nvGrpSpPr>
        <p:grpSpPr>
          <a:xfrm>
            <a:off x="35496" y="1255205"/>
            <a:ext cx="9087870" cy="5463648"/>
            <a:chOff x="35496" y="1255205"/>
            <a:chExt cx="9087870" cy="5463648"/>
          </a:xfrm>
        </p:grpSpPr>
        <p:pic>
          <p:nvPicPr>
            <p:cNvPr id="2050" name="Picture 2" descr="\\itepserv1a\ITEP-HTS\Otten\phd\pictures\optical_microscope\150828 Bruker 283D sample 2 (Fresca cable)\cross-section 2\002_overview_measurements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1" r="2399"/>
            <a:stretch/>
          </p:blipFill>
          <p:spPr bwMode="auto">
            <a:xfrm>
              <a:off x="35496" y="1255205"/>
              <a:ext cx="9087870" cy="21141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\\itepserv1a\ITEP-HTS\Otten\phd\pictures\optical_microscope\150828 Bruker 283D sample 2 (Fresca cable)\cross-section 2\004_middle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13" t="7961" b="1806"/>
            <a:stretch/>
          </p:blipFill>
          <p:spPr bwMode="auto">
            <a:xfrm>
              <a:off x="107504" y="3518453"/>
              <a:ext cx="4087233" cy="32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\\itepserv1a\ITEP-HTS\Otten\phd\pictures\optical_microscope\150828 Bruker 283D sample 2 (Fresca cable)\cross-section 2\012_right_closeup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36" b="1086"/>
            <a:stretch/>
          </p:blipFill>
          <p:spPr bwMode="auto">
            <a:xfrm>
              <a:off x="4611560" y="3518453"/>
              <a:ext cx="4511806" cy="32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hteck 2"/>
            <p:cNvSpPr/>
            <p:nvPr/>
          </p:nvSpPr>
          <p:spPr>
            <a:xfrm>
              <a:off x="3923928" y="1628800"/>
              <a:ext cx="1296144" cy="165618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8" name="Rechteck 77"/>
            <p:cNvSpPr/>
            <p:nvPr/>
          </p:nvSpPr>
          <p:spPr>
            <a:xfrm>
              <a:off x="107503" y="3511391"/>
              <a:ext cx="4087233" cy="3207462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" name="Gerade Verbindung 4"/>
            <p:cNvCxnSpPr/>
            <p:nvPr/>
          </p:nvCxnSpPr>
          <p:spPr>
            <a:xfrm flipH="1">
              <a:off x="107503" y="3284984"/>
              <a:ext cx="3816425" cy="226407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Gerade Verbindung 78"/>
            <p:cNvCxnSpPr/>
            <p:nvPr/>
          </p:nvCxnSpPr>
          <p:spPr>
            <a:xfrm flipH="1">
              <a:off x="4194736" y="3284984"/>
              <a:ext cx="1025336" cy="233469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Rechteck 79"/>
            <p:cNvSpPr/>
            <p:nvPr/>
          </p:nvSpPr>
          <p:spPr>
            <a:xfrm>
              <a:off x="4611560" y="3541557"/>
              <a:ext cx="4511806" cy="3177295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1" name="Rechteck 80"/>
            <p:cNvSpPr/>
            <p:nvPr/>
          </p:nvSpPr>
          <p:spPr>
            <a:xfrm>
              <a:off x="8028384" y="1916832"/>
              <a:ext cx="864096" cy="540060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82" name="Gerade Verbindung 81"/>
            <p:cNvCxnSpPr/>
            <p:nvPr/>
          </p:nvCxnSpPr>
          <p:spPr>
            <a:xfrm flipH="1">
              <a:off x="4611561" y="2456892"/>
              <a:ext cx="3416823" cy="1084665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Gerade Verbindung 82"/>
            <p:cNvCxnSpPr/>
            <p:nvPr/>
          </p:nvCxnSpPr>
          <p:spPr>
            <a:xfrm>
              <a:off x="8892480" y="2476938"/>
              <a:ext cx="230886" cy="1064619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7425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116632"/>
            <a:ext cx="187220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6"/>
          <p:cNvSpPr txBox="1"/>
          <p:nvPr/>
        </p:nvSpPr>
        <p:spPr>
          <a:xfrm>
            <a:off x="251520" y="572905"/>
            <a:ext cx="6816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U. </a:t>
            </a:r>
            <a:r>
              <a:rPr lang="en-US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Twente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+ KIT transversal stress experiments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67544" y="1628800"/>
            <a:ext cx="442300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US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cable: 226 TL, 15 strands: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SuperPower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CC + KIT impregnation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SuperPower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CC + CERN impregnation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3. Bruker CC + CERN impregnation</a:t>
            </a:r>
          </a:p>
          <a:p>
            <a:pPr>
              <a:lnSpc>
                <a:spcPct val="150000"/>
              </a:lnSpc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SuperPower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CC + KIT impregnation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SuperPower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CC + CERN impregnation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3. Bruker CC + KIT impregnation</a:t>
            </a:r>
          </a:p>
          <a:p>
            <a:endParaRPr lang="de-DE" dirty="0" smtClean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854" y="1412776"/>
            <a:ext cx="2662564" cy="193009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5420349" y="3395717"/>
            <a:ext cx="37079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Old experiment: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cable: 126 TL, 10 strands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SuperPower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tape, 20 µm Cu (per site)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KIT impregnation</a:t>
            </a:r>
          </a:p>
        </p:txBody>
      </p:sp>
    </p:spTree>
    <p:extLst>
      <p:ext uri="{BB962C8B-B14F-4D97-AF65-F5344CB8AC3E}">
        <p14:creationId xmlns:p14="http://schemas.microsoft.com/office/powerpoint/2010/main" val="154554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feld 20"/>
          <p:cNvSpPr txBox="1"/>
          <p:nvPr/>
        </p:nvSpPr>
        <p:spPr>
          <a:xfrm>
            <a:off x="6995070" y="3766301"/>
            <a:ext cx="189740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Which tape is it and when it will be delivered?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471546" y="338809"/>
            <a:ext cx="4411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Last meeting - list of deliveries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7" t="18675" r="28468" b="12338"/>
          <a:stretch/>
        </p:blipFill>
        <p:spPr bwMode="auto">
          <a:xfrm>
            <a:off x="35496" y="1095967"/>
            <a:ext cx="6836696" cy="5340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3275856" y="1412776"/>
            <a:ext cx="1728192" cy="1512168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"/>
          <p:cNvCxnSpPr/>
          <p:nvPr/>
        </p:nvCxnSpPr>
        <p:spPr>
          <a:xfrm flipH="1">
            <a:off x="5014336" y="1412776"/>
            <a:ext cx="1980734" cy="0"/>
          </a:xfrm>
          <a:prstGeom prst="line">
            <a:avLst/>
          </a:prstGeom>
          <a:ln w="190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6980639" y="1340767"/>
            <a:ext cx="2163361" cy="211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Nothing delivered – we wait for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Bruker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Cu plated substrate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!!!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6995070" y="1412776"/>
            <a:ext cx="1897409" cy="2097816"/>
          </a:xfrm>
          <a:prstGeom prst="rect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3288412" y="2924944"/>
            <a:ext cx="3443828" cy="1296144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6995070" y="3769669"/>
            <a:ext cx="1897410" cy="175095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 Verbindung 22"/>
          <p:cNvCxnSpPr/>
          <p:nvPr/>
        </p:nvCxnSpPr>
        <p:spPr>
          <a:xfrm flipH="1" flipV="1">
            <a:off x="6732240" y="2924944"/>
            <a:ext cx="262830" cy="844725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745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ép 7" descr="http://www.ivision-project.eu/general-documents/partners-information/partners-logo/KITlog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116632"/>
            <a:ext cx="187220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/>
        </p:nvSpPr>
        <p:spPr>
          <a:xfrm>
            <a:off x="539552" y="1231007"/>
            <a:ext cx="792088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Cable dummy deliveries:</a:t>
            </a:r>
          </a:p>
          <a:p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No dummy tape available.</a:t>
            </a:r>
          </a:p>
          <a:p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Transverse pressure resistance:</a:t>
            </a:r>
          </a:p>
          <a:p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Decision about impregnation material / type of cable required.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Bruker tape need to be delivered.</a:t>
            </a:r>
          </a:p>
          <a:p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Tape qualification for </a:t>
            </a:r>
            <a:r>
              <a:rPr lang="en-GB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cable:</a:t>
            </a:r>
          </a:p>
          <a:p>
            <a:endParaRPr lang="en-GB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We need specifications for tapes from other producers for setting-up punching tool (substrate material, thickness, Cu thickness and technique).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051720" y="405710"/>
            <a:ext cx="1587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Summary: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03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2766918"/>
              </p:ext>
            </p:extLst>
          </p:nvPr>
        </p:nvGraphicFramePr>
        <p:xfrm>
          <a:off x="683568" y="1124744"/>
          <a:ext cx="7940220" cy="2541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0616"/>
                <a:gridCol w="1392218"/>
                <a:gridCol w="1670391"/>
                <a:gridCol w="1296144"/>
                <a:gridCol w="1900851"/>
              </a:tblGrid>
              <a:tr h="352048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Bruker tape</a:t>
                      </a:r>
                      <a:endParaRPr lang="en-GB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Tape</a:t>
                      </a:r>
                      <a:r>
                        <a:rPr lang="en-GB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</a:t>
                      </a:r>
                      <a:r>
                        <a:rPr lang="en-GB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ength (m)</a:t>
                      </a:r>
                      <a:endParaRPr lang="en-GB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Defects</a:t>
                      </a:r>
                    </a:p>
                    <a:p>
                      <a:pPr algn="ctr"/>
                      <a:r>
                        <a:rPr lang="en-GB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punching</a:t>
                      </a:r>
                      <a:endParaRPr lang="en-GB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strands</a:t>
                      </a:r>
                      <a:endParaRPr lang="en-GB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</a:t>
                      </a:r>
                      <a:r>
                        <a:rPr lang="en-GB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strand</a:t>
                      </a:r>
                    </a:p>
                    <a:p>
                      <a:pPr algn="ctr"/>
                      <a:r>
                        <a:rPr lang="en-GB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(average, 77K)</a:t>
                      </a:r>
                      <a:endParaRPr lang="en-GB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254 D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14.1 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delamination</a:t>
                      </a:r>
                      <a:endParaRPr lang="en-GB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51.5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255 D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delamination</a:t>
                      </a:r>
                      <a:endParaRPr lang="en-GB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52.6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184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270D-1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delamination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61.1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270D-2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22.1 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delamination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56.9</a:t>
                      </a:r>
                      <a:endParaRPr lang="de-DE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281D</a:t>
                      </a:r>
                      <a:endParaRPr lang="de-D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23.2 </a:t>
                      </a:r>
                      <a:endParaRPr lang="de-D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62.8</a:t>
                      </a:r>
                      <a:endParaRPr lang="de-DE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feld 14"/>
          <p:cNvSpPr txBox="1"/>
          <p:nvPr/>
        </p:nvSpPr>
        <p:spPr>
          <a:xfrm>
            <a:off x="316676" y="317846"/>
            <a:ext cx="55771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Punching of the delivered Bruker tapes: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71" b="20979"/>
          <a:stretch/>
        </p:blipFill>
        <p:spPr>
          <a:xfrm>
            <a:off x="-4093" y="5805264"/>
            <a:ext cx="9144000" cy="934855"/>
          </a:xfrm>
          <a:prstGeom prst="rect">
            <a:avLst/>
          </a:prstGeom>
        </p:spPr>
      </p:pic>
      <p:grpSp>
        <p:nvGrpSpPr>
          <p:cNvPr id="17" name="Gruppieren 16"/>
          <p:cNvGrpSpPr/>
          <p:nvPr/>
        </p:nvGrpSpPr>
        <p:grpSpPr>
          <a:xfrm>
            <a:off x="0" y="4129701"/>
            <a:ext cx="9144000" cy="1315523"/>
            <a:chOff x="19657" y="1700808"/>
            <a:chExt cx="9144000" cy="1315523"/>
          </a:xfrm>
        </p:grpSpPr>
        <p:pic>
          <p:nvPicPr>
            <p:cNvPr id="18" name="Grafik 1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575" b="15109"/>
            <a:stretch/>
          </p:blipFill>
          <p:spPr>
            <a:xfrm>
              <a:off x="19657" y="2014126"/>
              <a:ext cx="9144000" cy="1002205"/>
            </a:xfrm>
            <a:prstGeom prst="rect">
              <a:avLst/>
            </a:prstGeom>
          </p:spPr>
        </p:pic>
        <p:cxnSp>
          <p:nvCxnSpPr>
            <p:cNvPr id="19" name="Gerade Verbindung mit Pfeil 18"/>
            <p:cNvCxnSpPr/>
            <p:nvPr/>
          </p:nvCxnSpPr>
          <p:spPr>
            <a:xfrm>
              <a:off x="2863465" y="2262129"/>
              <a:ext cx="0" cy="504056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feld 19"/>
            <p:cNvSpPr txBox="1"/>
            <p:nvPr/>
          </p:nvSpPr>
          <p:spPr>
            <a:xfrm>
              <a:off x="3007481" y="2327122"/>
              <a:ext cx="9076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>
                  <a:solidFill>
                    <a:srgbClr val="FF0000"/>
                  </a:solidFill>
                </a:rPr>
                <a:t>5.5 mm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  <p:cxnSp>
          <p:nvCxnSpPr>
            <p:cNvPr id="21" name="Gerade Verbindung mit Pfeil 20"/>
            <p:cNvCxnSpPr/>
            <p:nvPr/>
          </p:nvCxnSpPr>
          <p:spPr>
            <a:xfrm>
              <a:off x="559209" y="2118113"/>
              <a:ext cx="158417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feld 21"/>
            <p:cNvSpPr txBox="1"/>
            <p:nvPr/>
          </p:nvSpPr>
          <p:spPr>
            <a:xfrm>
              <a:off x="1063265" y="1700808"/>
              <a:ext cx="8467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>
                  <a:solidFill>
                    <a:srgbClr val="FF0000"/>
                  </a:solidFill>
                </a:rPr>
                <a:t>16 mm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  <p:cxnSp>
          <p:nvCxnSpPr>
            <p:cNvPr id="23" name="Gerade Verbindung mit Pfeil 22"/>
            <p:cNvCxnSpPr/>
            <p:nvPr/>
          </p:nvCxnSpPr>
          <p:spPr>
            <a:xfrm>
              <a:off x="7418532" y="2190121"/>
              <a:ext cx="629509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7370705" y="1700808"/>
              <a:ext cx="7296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>
                  <a:solidFill>
                    <a:srgbClr val="FF0000"/>
                  </a:solidFill>
                </a:rPr>
                <a:t>5 mm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  <p:cxnSp>
          <p:nvCxnSpPr>
            <p:cNvPr id="25" name="Gerade Verbindung mit Pfeil 24"/>
            <p:cNvCxnSpPr/>
            <p:nvPr/>
          </p:nvCxnSpPr>
          <p:spPr>
            <a:xfrm>
              <a:off x="4087601" y="2190121"/>
              <a:ext cx="158417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feld 25"/>
            <p:cNvSpPr txBox="1"/>
            <p:nvPr/>
          </p:nvSpPr>
          <p:spPr>
            <a:xfrm>
              <a:off x="4456335" y="1742000"/>
              <a:ext cx="8467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>
                  <a:solidFill>
                    <a:srgbClr val="FF0000"/>
                  </a:solidFill>
                </a:rPr>
                <a:t>16 mm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7" name="Textfeld 26"/>
          <p:cNvSpPr txBox="1"/>
          <p:nvPr/>
        </p:nvSpPr>
        <p:spPr>
          <a:xfrm>
            <a:off x="30047" y="3815864"/>
            <a:ext cx="1965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Defect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de-DE" dirty="0" smtClean="0"/>
              <a:t>:</a:t>
            </a:r>
            <a:endParaRPr lang="de-DE" dirty="0"/>
          </a:p>
        </p:txBody>
      </p:sp>
      <p:cxnSp>
        <p:nvCxnSpPr>
          <p:cNvPr id="28" name="Gerade Verbindung mit Pfeil 27"/>
          <p:cNvCxnSpPr/>
          <p:nvPr/>
        </p:nvCxnSpPr>
        <p:spPr>
          <a:xfrm flipH="1">
            <a:off x="5031357" y="5949280"/>
            <a:ext cx="252028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Kép 7" descr="http://www.ivision-project.eu/general-documents/partners-information/partners-logo/KITlogo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7203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899592" y="317845"/>
            <a:ext cx="4892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Cross-section of the </a:t>
            </a:r>
            <a:r>
              <a:rPr lang="en-GB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cable: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C:\Dane\FZK_ITeP\Laboratorium\CERN_EuCARD_Roebel\deliveries2015\Roebel_EuCARD_5m_Bruker_tape\brukerr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23" r="2204"/>
          <a:stretch/>
        </p:blipFill>
        <p:spPr bwMode="auto">
          <a:xfrm>
            <a:off x="5096365" y="1628800"/>
            <a:ext cx="4032449" cy="269904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14582" y="1685660"/>
            <a:ext cx="50353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design (sum of all strands at 77 K, s. f.) - 861 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predicted (with </a:t>
            </a:r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s.f.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, 77 K) – 749 A (13 % s. f. reduction)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Roebel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predicted (with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s.f.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77 K) –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603 A (30% s. f. reduction)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C:\Users\pe4386\Desktop\a\150511 Bruker Roebel\bruker1_measurement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2" y="4941168"/>
            <a:ext cx="9128864" cy="1844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Kép 7" descr="http://www.ivision-project.eu/general-documents/partners-information/partners-logo/KITlogo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48256" y="116632"/>
            <a:ext cx="1588240" cy="763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425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379</Words>
  <Application>Microsoft Office PowerPoint</Application>
  <PresentationFormat>Bildschirmpräsentation (4:3)</PresentationFormat>
  <Paragraphs>96</Paragraphs>
  <Slides>9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Kario, Anna (ITEP)</dc:creator>
  <cp:lastModifiedBy>Kario, Anna (ITEP)</cp:lastModifiedBy>
  <cp:revision>102</cp:revision>
  <cp:lastPrinted>2015-08-30T12:13:55Z</cp:lastPrinted>
  <dcterms:created xsi:type="dcterms:W3CDTF">2015-02-23T16:11:43Z</dcterms:created>
  <dcterms:modified xsi:type="dcterms:W3CDTF">2015-08-31T09:06:02Z</dcterms:modified>
</cp:coreProperties>
</file>