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68" r:id="rId3"/>
    <p:sldId id="273" r:id="rId4"/>
    <p:sldId id="257" r:id="rId5"/>
    <p:sldId id="276" r:id="rId6"/>
    <p:sldId id="277" r:id="rId7"/>
    <p:sldId id="258" r:id="rId8"/>
    <p:sldId id="260" r:id="rId9"/>
    <p:sldId id="261" r:id="rId10"/>
    <p:sldId id="262" r:id="rId11"/>
    <p:sldId id="265" r:id="rId12"/>
    <p:sldId id="269" r:id="rId13"/>
    <p:sldId id="270" r:id="rId14"/>
    <p:sldId id="267" r:id="rId15"/>
    <p:sldId id="272" r:id="rId16"/>
    <p:sldId id="275" r:id="rId17"/>
    <p:sldId id="274" r:id="rId18"/>
    <p:sldId id="271" r:id="rId19"/>
    <p:sldId id="279" r:id="rId20"/>
  </p:sldIdLst>
  <p:sldSz cx="9144000" cy="6858000" type="screen4x3"/>
  <p:notesSz cx="6670675" cy="98758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81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5EECA-4377-4EA5-820A-A475339B8D6F}" type="datetimeFigureOut">
              <a:rPr lang="fr-FR" smtClean="0"/>
              <a:pPr/>
              <a:t>27/05/2015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35EBA-9F61-4870-9FDE-43A0CC9B692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13 kA </a:t>
            </a:r>
            <a:r>
              <a:rPr lang="fr-CH" dirty="0" err="1" smtClean="0"/>
              <a:t>Energy</a:t>
            </a:r>
            <a:r>
              <a:rPr lang="fr-CH" dirty="0" smtClean="0"/>
              <a:t> Extraction</a:t>
            </a:r>
            <a:br>
              <a:rPr lang="fr-CH" dirty="0" smtClean="0"/>
            </a:br>
            <a:r>
              <a:rPr lang="fr-CH" dirty="0" smtClean="0"/>
              <a:t>LHC machine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6381328"/>
            <a:ext cx="6400800" cy="409600"/>
          </a:xfrm>
        </p:spPr>
        <p:txBody>
          <a:bodyPr>
            <a:normAutofit fontScale="62500" lnSpcReduction="20000"/>
          </a:bodyPr>
          <a:lstStyle/>
          <a:p>
            <a:r>
              <a:rPr lang="fr-CH" dirty="0" smtClean="0"/>
              <a:t>Gert Jan Coelingh – Knud Dahlerup-Petersen – TE/MPE/EE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78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lvl="0"/>
            <a:r>
              <a:rPr lang="fr-FR" sz="3600" dirty="0" smtClean="0"/>
              <a:t>DQRB </a:t>
            </a:r>
            <a:r>
              <a:rPr lang="fr-FR" sz="3600" dirty="0"/>
              <a:t>1 - DQRB 2 - DQRB </a:t>
            </a:r>
            <a:r>
              <a:rPr lang="fr-FR" sz="3600" dirty="0" smtClean="0"/>
              <a:t>3 </a:t>
            </a:r>
            <a:r>
              <a:rPr lang="fr-FR" sz="3600" dirty="0" err="1" smtClean="0"/>
              <a:t>oo</a:t>
            </a:r>
            <a:r>
              <a:rPr lang="fr-FR" sz="3600" dirty="0" smtClean="0"/>
              <a:t> 6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7776864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Secondary</a:t>
            </a:r>
            <a:r>
              <a:rPr lang="fr-FR" dirty="0" smtClean="0"/>
              <a:t> water </a:t>
            </a:r>
            <a:r>
              <a:rPr lang="fr-FR" dirty="0" err="1" smtClean="0"/>
              <a:t>cooling</a:t>
            </a:r>
            <a:r>
              <a:rPr lang="fr-FR" dirty="0" smtClean="0"/>
              <a:t> system (</a:t>
            </a:r>
            <a:r>
              <a:rPr lang="fr-FR" dirty="0" err="1" smtClean="0"/>
              <a:t>low</a:t>
            </a:r>
            <a:r>
              <a:rPr lang="fr-FR" dirty="0" smtClean="0"/>
              <a:t> pressure)</a:t>
            </a:r>
            <a:endParaRPr lang="fr-CH" dirty="0"/>
          </a:p>
        </p:txBody>
      </p:sp>
      <p:pic>
        <p:nvPicPr>
          <p:cNvPr id="4" name="Picture 30" descr="G:\Departments\TE\Projects\EnergyExtraction\13kA\Files_Gert\Photos-13kA\Watercoolingstation_DQR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17638"/>
            <a:ext cx="7776864" cy="54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Tester\Desktop\QuadResist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7713" y="3200400"/>
            <a:ext cx="2046287" cy="2286000"/>
          </a:xfrm>
          <a:prstGeom prst="rect">
            <a:avLst/>
          </a:prstGeom>
          <a:noFill/>
        </p:spPr>
      </p:pic>
      <p:pic>
        <p:nvPicPr>
          <p:cNvPr id="5" name="Picture 5" descr="13kAExtractionSwitchBIN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2514600" cy="1828800"/>
          </a:xfrm>
          <a:prstGeom prst="rect">
            <a:avLst/>
          </a:prstGeom>
          <a:noFill/>
          <a:ln/>
        </p:spPr>
      </p:pic>
      <p:pic>
        <p:nvPicPr>
          <p:cNvPr id="6" name="Picture 5" descr="D:\Presentation Knud\21.01.04 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152400"/>
            <a:ext cx="1397000" cy="1828800"/>
          </a:xfrm>
          <a:prstGeom prst="rect">
            <a:avLst/>
          </a:prstGeom>
          <a:noFill/>
        </p:spPr>
      </p:pic>
      <p:pic>
        <p:nvPicPr>
          <p:cNvPr id="7" name="Picture 5" descr="ForPhilippeMarch2005No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172200" y="0"/>
            <a:ext cx="2971800" cy="2133600"/>
          </a:xfrm>
          <a:prstGeom prst="rect">
            <a:avLst/>
          </a:prstGeom>
          <a:noFill/>
          <a:ln/>
        </p:spPr>
      </p:pic>
      <p:pic>
        <p:nvPicPr>
          <p:cNvPr id="1027" name="Picture 3" descr="C:\Documents and Settings\Tester\Desktop\DSC0108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4495800"/>
            <a:ext cx="2362200" cy="2362200"/>
          </a:xfrm>
          <a:prstGeom prst="rect">
            <a:avLst/>
          </a:prstGeom>
          <a:noFill/>
        </p:spPr>
      </p:pic>
      <p:pic>
        <p:nvPicPr>
          <p:cNvPr id="1029" name="Picture 5" descr="E:\Snub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886200"/>
            <a:ext cx="1905000" cy="2286000"/>
          </a:xfrm>
          <a:prstGeom prst="rect">
            <a:avLst/>
          </a:prstGeom>
          <a:noFill/>
        </p:spPr>
      </p:pic>
      <p:pic>
        <p:nvPicPr>
          <p:cNvPr id="2" name="Picture 4" descr="Snub0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752600"/>
            <a:ext cx="3200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E:\Snub0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00" y="1524000"/>
            <a:ext cx="2514600" cy="3048000"/>
          </a:xfrm>
          <a:prstGeom prst="rect">
            <a:avLst/>
          </a:prstGeom>
          <a:noFill/>
        </p:spPr>
      </p:pic>
      <p:pic>
        <p:nvPicPr>
          <p:cNvPr id="1032" name="Picture 8" descr="E:\Snub0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286000" y="4038600"/>
            <a:ext cx="2286000" cy="25146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191000" y="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Extraction switch assemblies for the main circuits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400800" y="2438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Extraction resistors for the main circuits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" y="62484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Distribution bus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209800" y="64008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Breaker controls modules and sound shield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114800" y="990600"/>
            <a:ext cx="99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VAB49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848600" y="54864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Quad DQR’s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7772400" y="21336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Dipole DQR’s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0982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HC_Magnet_dipole_ch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261400" y="96240600"/>
            <a:ext cx="1100137" cy="12763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195" name="Picture 3" descr="LHC_Magnet_dipole_ch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061001" y="96012000"/>
            <a:ext cx="152400" cy="16303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051" name="Picture 3" descr="E:\Snub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2974975" cy="2743200"/>
          </a:xfrm>
          <a:prstGeom prst="rect">
            <a:avLst/>
          </a:prstGeom>
          <a:noFill/>
        </p:spPr>
      </p:pic>
      <p:pic>
        <p:nvPicPr>
          <p:cNvPr id="6" name="Picture 6" descr="ForPhilippeMarch2005No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2590800"/>
            <a:ext cx="3200400" cy="2895600"/>
          </a:xfrm>
          <a:prstGeom prst="rect">
            <a:avLst/>
          </a:prstGeom>
          <a:noFill/>
          <a:ln/>
        </p:spPr>
      </p:pic>
      <p:pic>
        <p:nvPicPr>
          <p:cNvPr id="2052" name="Picture 4" descr="E:\Snub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048000"/>
            <a:ext cx="2409825" cy="3200400"/>
          </a:xfrm>
          <a:prstGeom prst="rect">
            <a:avLst/>
          </a:prstGeom>
          <a:noFill/>
        </p:spPr>
      </p:pic>
      <p:pic>
        <p:nvPicPr>
          <p:cNvPr id="2050" name="Picture 2" descr="E:\Snab1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0"/>
            <a:ext cx="2590800" cy="3276600"/>
          </a:xfrm>
          <a:prstGeom prst="rect">
            <a:avLst/>
          </a:prstGeom>
          <a:noFill/>
        </p:spPr>
      </p:pic>
      <p:pic>
        <p:nvPicPr>
          <p:cNvPr id="2053" name="Picture 5" descr="E:\Snub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4572000"/>
            <a:ext cx="3251200" cy="2286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276600" y="34290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Three Dipole DQR’s under test at IHEP, </a:t>
            </a:r>
            <a:r>
              <a:rPr lang="en-GB" sz="1200" dirty="0" err="1" smtClean="0"/>
              <a:t>Protvino</a:t>
            </a:r>
            <a:r>
              <a:rPr lang="en-GB" sz="1200" dirty="0" smtClean="0"/>
              <a:t>, RU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267200" y="228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Double-storey enclosure containing DQSQF / DQSQD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16002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Two 600A EE systems in one rack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5791200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Extraction switch in point3 ‘long’ version of </a:t>
            </a:r>
            <a:r>
              <a:rPr lang="en-GB" sz="1200" dirty="0" err="1" smtClean="0"/>
              <a:t>busway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400800" y="62484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Two 600A EE systems under test at BINP, Novosibirsk, RU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4573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1296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Quadrupole Resistor: &lt; 1 m</a:t>
            </a:r>
            <a:r>
              <a:rPr lang="en-US" baseline="30000" dirty="0" smtClean="0"/>
              <a:t>2</a:t>
            </a:r>
            <a:r>
              <a:rPr lang="en-US" dirty="0" smtClean="0"/>
              <a:t> &lt; 2m</a:t>
            </a:r>
            <a:r>
              <a:rPr lang="en-US" baseline="30000" dirty="0" smtClean="0"/>
              <a:t>3</a:t>
            </a:r>
            <a:endParaRPr lang="en-GB" baseline="30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259632"/>
            <a:ext cx="7488832" cy="5639698"/>
          </a:xfrm>
        </p:spPr>
      </p:pic>
    </p:spTree>
    <p:extLst>
      <p:ext uri="{BB962C8B-B14F-4D97-AF65-F5344CB8AC3E}">
        <p14:creationId xmlns:p14="http://schemas.microsoft.com/office/powerpoint/2010/main" val="223972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Maintenance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Preventive maintenance (9 man-weeks/</a:t>
            </a:r>
            <a:r>
              <a:rPr lang="en-GB" dirty="0" err="1" smtClean="0"/>
              <a:t>yr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Yearly overhaul and service on breaker contacts and springs. </a:t>
            </a:r>
          </a:p>
          <a:p>
            <a:pPr lvl="1"/>
            <a:r>
              <a:rPr lang="en-GB" dirty="0" smtClean="0"/>
              <a:t>Yearly tests on individual systems</a:t>
            </a:r>
          </a:p>
          <a:p>
            <a:pPr lvl="2"/>
            <a:r>
              <a:rPr lang="en-GB" dirty="0" smtClean="0"/>
              <a:t>(strong need of specialists (dying species) and expensive)</a:t>
            </a:r>
          </a:p>
          <a:p>
            <a:pPr marL="914400" lvl="2" indent="0">
              <a:buNone/>
            </a:pPr>
            <a:endParaRPr lang="en-GB" dirty="0" smtClean="0"/>
          </a:p>
          <a:p>
            <a:r>
              <a:rPr lang="en-GB" dirty="0" smtClean="0"/>
              <a:t>Corrective maintenance (&lt;1/</a:t>
            </a:r>
            <a:r>
              <a:rPr lang="en-GB" dirty="0" err="1" smtClean="0"/>
              <a:t>yr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If needed - strong need of specialists (dying species) and extremely expensive (beam dump or start-up delay)**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12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List of principal Non-Conformities observed during hardware Commissioning and Operation of the LHC 13 kA Energy Extraction Facilities:</a:t>
            </a:r>
          </a:p>
          <a:p>
            <a:pPr algn="ctr"/>
            <a:endParaRPr lang="en-US" sz="1200" b="1" dirty="0" smtClean="0"/>
          </a:p>
          <a:p>
            <a:pPr marL="228600" indent="-228600"/>
            <a:endParaRPr lang="en-US" sz="1200" b="1" dirty="0" smtClean="0"/>
          </a:p>
          <a:p>
            <a:pPr marL="228600" indent="-228600"/>
            <a:r>
              <a:rPr lang="en-US" sz="1200" b="1" dirty="0" smtClean="0"/>
              <a:t>		</a:t>
            </a:r>
          </a:p>
          <a:p>
            <a:pPr algn="ctr"/>
            <a:endParaRPr lang="en-US" sz="1200" b="1" dirty="0" smtClean="0"/>
          </a:p>
          <a:p>
            <a:endParaRPr lang="en-US" sz="1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224092"/>
              </p:ext>
            </p:extLst>
          </p:nvPr>
        </p:nvGraphicFramePr>
        <p:xfrm>
          <a:off x="76200" y="620688"/>
          <a:ext cx="8991600" cy="6084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8320"/>
                <a:gridCol w="1798320"/>
                <a:gridCol w="1584960"/>
                <a:gridCol w="2106745"/>
                <a:gridCol w="1703255"/>
              </a:tblGrid>
              <a:tr h="712037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Unit / component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Non-Conformity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Origin / Reason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Cure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Follow-up / Consequences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815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DQRQ quad dump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resistor unit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Wrong resistance value (3.4 m</a:t>
                      </a:r>
                      <a:r>
                        <a:rPr lang="el-GR" sz="1000" dirty="0" smtClean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instead of 6.6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m</a:t>
                      </a:r>
                      <a:r>
                        <a:rPr lang="el-GR" sz="1000" baseline="0" dirty="0" smtClean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Transport damage.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Choc, breaking insulating parts inside the body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Repair made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at CERN after replacement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Problem eliminated</a:t>
                      </a:r>
                    </a:p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Now spare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unit Fully conform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745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DQRQ dump resistor unit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Low insulation resistance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to ground 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Rusty water dripping from ceiling of UA27.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Cleaned after replacement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Problem eliminated</a:t>
                      </a:r>
                    </a:p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Now spare unit Fully conform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5885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DQRCS cooling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station ‘</a:t>
                      </a:r>
                      <a:r>
                        <a:rPr lang="en-US" sz="1000" baseline="0" dirty="0" err="1" smtClean="0">
                          <a:solidFill>
                            <a:schemeClr val="tx1"/>
                          </a:solidFill>
                        </a:rPr>
                        <a:t>Roese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’.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Several alarms from compressor supervision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Regulation out of tolerance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All 16 systems are now supplied by LHC compressed air distr.  Local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compressor removed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Problem eliminated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745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DQRB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– most LHC points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Wrong voltage measurement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Unknown at the moment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By elimination, still ongoing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Test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to be performed during next TS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675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DQSB with closing problem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Holding coil had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internal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short circuit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Failure of wire insulation (enamel)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Breaker replaced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Unit awaiting new coil to be delivered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2675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DQSB/DQSQ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Two issues with </a:t>
                      </a:r>
                      <a:r>
                        <a:rPr lang="el-GR" sz="1000" dirty="0" smtClean="0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-switches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Lack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of sealing by IHEP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Component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r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eplaced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Problem eliminated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37454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BCM switch powering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module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Spurious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opening by slow release RR13 (S81)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Most probably bad contact in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‘holding’ circuit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Occurred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twice, disappeared after dismounting / remounting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Stopped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beam injection until re-closing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1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 LHC systems’ circuit breakers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257800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GB" dirty="0" smtClean="0"/>
              <a:t>ARE OBSELETE… </a:t>
            </a:r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r>
              <a:rPr lang="en-GB" dirty="0" smtClean="0"/>
              <a:t>Any new system </a:t>
            </a:r>
            <a:r>
              <a:rPr lang="en-GB" dirty="0" smtClean="0"/>
              <a:t>means:</a:t>
            </a:r>
            <a:endParaRPr lang="en-GB" dirty="0" smtClean="0"/>
          </a:p>
          <a:p>
            <a:pPr marL="457200" lvl="1" indent="0">
              <a:buNone/>
            </a:pPr>
            <a:r>
              <a:rPr lang="en-GB" sz="4000" dirty="0" smtClean="0"/>
              <a:t>R&amp;D </a:t>
            </a:r>
          </a:p>
          <a:p>
            <a:pPr marL="457200" lvl="1" indent="0">
              <a:buNone/>
            </a:pPr>
            <a:r>
              <a:rPr lang="en-GB" sz="2000" dirty="0" smtClean="0"/>
              <a:t>More </a:t>
            </a:r>
            <a:r>
              <a:rPr lang="en-GB" sz="2000" dirty="0" smtClean="0"/>
              <a:t>for Semi-Conductor switches</a:t>
            </a:r>
          </a:p>
          <a:p>
            <a:pPr marL="457200" lvl="1" indent="0">
              <a:buNone/>
            </a:pPr>
            <a:r>
              <a:rPr lang="en-GB" sz="2000" dirty="0" smtClean="0"/>
              <a:t>Less .. (but not negligible) for Electro-Mechanical Breakers</a:t>
            </a:r>
          </a:p>
          <a:p>
            <a:pPr marL="457200" lvl="1" indent="0">
              <a:buNone/>
            </a:pPr>
            <a:endParaRPr lang="fr-CH" sz="2000" dirty="0" smtClean="0"/>
          </a:p>
          <a:p>
            <a:pPr marL="457200" lvl="1" indent="0">
              <a:buNone/>
            </a:pPr>
            <a:r>
              <a:rPr lang="fr-CH" sz="2000" dirty="0" smtClean="0"/>
              <a:t>Design </a:t>
            </a:r>
            <a:r>
              <a:rPr lang="fr-CH" sz="2000" dirty="0" smtClean="0"/>
              <a:t>of new </a:t>
            </a:r>
            <a:r>
              <a:rPr lang="fr-CH" sz="2000" dirty="0" err="1" smtClean="0"/>
              <a:t>systems</a:t>
            </a:r>
            <a:r>
              <a:rPr lang="fr-CH" sz="2000" dirty="0" smtClean="0"/>
              <a:t> on «</a:t>
            </a:r>
            <a:r>
              <a:rPr lang="fr-CH" sz="2000" dirty="0" err="1" smtClean="0"/>
              <a:t>Plug&amp;Play</a:t>
            </a:r>
            <a:r>
              <a:rPr lang="fr-CH" sz="2000" dirty="0" smtClean="0"/>
              <a:t>» base for corrective </a:t>
            </a:r>
            <a:r>
              <a:rPr lang="fr-CH" sz="2000" dirty="0" smtClean="0"/>
              <a:t>maintenance</a:t>
            </a:r>
          </a:p>
          <a:p>
            <a:pPr marL="457200" lvl="1" indent="0">
              <a:buNone/>
            </a:pPr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3-5 </a:t>
            </a:r>
            <a:r>
              <a:rPr lang="en-GB" sz="2000" dirty="0"/>
              <a:t>years before version “0</a:t>
            </a:r>
            <a:r>
              <a:rPr lang="en-GB" sz="2000" dirty="0" smtClean="0"/>
              <a:t>”</a:t>
            </a:r>
            <a:endParaRPr lang="en-GB" sz="3200" dirty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57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Need</a:t>
            </a:r>
            <a:r>
              <a:rPr lang="fr-CH" dirty="0" smtClean="0"/>
              <a:t> to know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0" y="1268760"/>
            <a:ext cx="9129599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800" dirty="0" err="1" smtClean="0"/>
              <a:t>Does</a:t>
            </a:r>
            <a:r>
              <a:rPr lang="fr-CH" sz="2800" dirty="0" smtClean="0"/>
              <a:t> the </a:t>
            </a:r>
            <a:r>
              <a:rPr lang="fr-CH" sz="2800" dirty="0" err="1" smtClean="0"/>
              <a:t>magnet</a:t>
            </a:r>
            <a:r>
              <a:rPr lang="fr-CH" sz="2800" dirty="0" smtClean="0"/>
              <a:t> </a:t>
            </a:r>
            <a:r>
              <a:rPr lang="fr-CH" sz="2800" dirty="0" err="1" smtClean="0"/>
              <a:t>really</a:t>
            </a:r>
            <a:r>
              <a:rPr lang="fr-CH" sz="2800" dirty="0" smtClean="0"/>
              <a:t> </a:t>
            </a:r>
            <a:r>
              <a:rPr lang="fr-CH" sz="2800" dirty="0" err="1" smtClean="0"/>
              <a:t>need</a:t>
            </a:r>
            <a:r>
              <a:rPr lang="fr-CH" sz="2800" dirty="0" smtClean="0"/>
              <a:t> </a:t>
            </a:r>
            <a:r>
              <a:rPr lang="fr-CH" sz="2800" dirty="0" err="1" smtClean="0"/>
              <a:t>external</a:t>
            </a:r>
            <a:r>
              <a:rPr lang="fr-CH" sz="2800" dirty="0" smtClean="0"/>
              <a:t> </a:t>
            </a:r>
            <a:r>
              <a:rPr lang="fr-CH" sz="2800" dirty="0" err="1" smtClean="0"/>
              <a:t>energy</a:t>
            </a:r>
            <a:r>
              <a:rPr lang="fr-CH" sz="2800" dirty="0" smtClean="0"/>
              <a:t> extraction?</a:t>
            </a:r>
          </a:p>
          <a:p>
            <a:pPr marL="0" indent="0">
              <a:buNone/>
            </a:pPr>
            <a:r>
              <a:rPr lang="fr-CH" sz="2800" dirty="0" smtClean="0"/>
              <a:t>	(</a:t>
            </a:r>
            <a:r>
              <a:rPr lang="fr-CH" sz="2800" dirty="0" err="1" smtClean="0"/>
              <a:t>parallel</a:t>
            </a:r>
            <a:r>
              <a:rPr lang="fr-CH" sz="2800" dirty="0" smtClean="0"/>
              <a:t> </a:t>
            </a:r>
            <a:r>
              <a:rPr lang="fr-CH" sz="2800" dirty="0" err="1" smtClean="0"/>
              <a:t>resistors</a:t>
            </a:r>
            <a:r>
              <a:rPr lang="fr-CH" sz="2800" dirty="0" smtClean="0"/>
              <a:t> as in corrector circuits)</a:t>
            </a:r>
            <a:endParaRPr lang="fr-CH" sz="2800" dirty="0"/>
          </a:p>
          <a:p>
            <a:pPr marL="0" indent="0">
              <a:buNone/>
            </a:pPr>
            <a:r>
              <a:rPr lang="fr-CH" sz="2800" dirty="0" smtClean="0"/>
              <a:t>If </a:t>
            </a:r>
            <a:r>
              <a:rPr lang="fr-CH" sz="2800" dirty="0" err="1" smtClean="0"/>
              <a:t>so</a:t>
            </a:r>
            <a:endParaRPr lang="fr-CH" sz="2800" dirty="0" smtClean="0"/>
          </a:p>
          <a:p>
            <a:pPr marL="0" indent="0">
              <a:buNone/>
            </a:pPr>
            <a:r>
              <a:rPr lang="fr-CH" sz="2800" dirty="0"/>
              <a:t>	</a:t>
            </a:r>
            <a:r>
              <a:rPr lang="fr-CH" sz="2800" dirty="0" err="1" smtClean="0"/>
              <a:t>is</a:t>
            </a:r>
            <a:r>
              <a:rPr lang="fr-CH" sz="2800" dirty="0" smtClean="0"/>
              <a:t> </a:t>
            </a:r>
            <a:r>
              <a:rPr lang="fr-CH" sz="2800" dirty="0" err="1" smtClean="0"/>
              <a:t>crowbar</a:t>
            </a:r>
            <a:r>
              <a:rPr lang="fr-CH" sz="2800" dirty="0" smtClean="0"/>
              <a:t> </a:t>
            </a:r>
            <a:r>
              <a:rPr lang="fr-CH" sz="2800" dirty="0" err="1" smtClean="0"/>
              <a:t>resistor</a:t>
            </a:r>
            <a:r>
              <a:rPr lang="fr-CH" sz="2800" dirty="0" smtClean="0"/>
              <a:t> in power </a:t>
            </a:r>
            <a:r>
              <a:rPr lang="fr-CH" sz="2800" dirty="0" err="1" smtClean="0"/>
              <a:t>converter</a:t>
            </a:r>
            <a:r>
              <a:rPr lang="fr-CH" sz="2800" dirty="0" smtClean="0"/>
              <a:t> </a:t>
            </a:r>
            <a:r>
              <a:rPr lang="fr-CH" sz="2800" dirty="0" err="1" smtClean="0"/>
              <a:t>enough</a:t>
            </a:r>
            <a:r>
              <a:rPr lang="fr-CH" sz="2800" dirty="0" smtClean="0"/>
              <a:t>?</a:t>
            </a:r>
          </a:p>
          <a:p>
            <a:pPr marL="0" indent="0">
              <a:buNone/>
            </a:pPr>
            <a:r>
              <a:rPr lang="fr-CH" sz="2800" dirty="0"/>
              <a:t>	</a:t>
            </a:r>
            <a:r>
              <a:rPr lang="fr-CH" sz="2800" dirty="0" smtClean="0"/>
              <a:t>(max voltage over power </a:t>
            </a:r>
            <a:r>
              <a:rPr lang="fr-CH" sz="2800" dirty="0" err="1" smtClean="0"/>
              <a:t>converter</a:t>
            </a:r>
            <a:r>
              <a:rPr lang="fr-CH" sz="2800" dirty="0" smtClean="0"/>
              <a:t> </a:t>
            </a:r>
            <a:r>
              <a:rPr lang="fr-CH" sz="2800" dirty="0" err="1" smtClean="0"/>
              <a:t>during</a:t>
            </a:r>
            <a:r>
              <a:rPr lang="fr-CH" sz="2800" dirty="0" smtClean="0"/>
              <a:t> by-pass!)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4238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Need</a:t>
            </a:r>
            <a:r>
              <a:rPr lang="fr-CH" dirty="0" smtClean="0"/>
              <a:t> to know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0" y="1268760"/>
            <a:ext cx="9129599" cy="5040560"/>
          </a:xfrm>
        </p:spPr>
        <p:txBody>
          <a:bodyPr>
            <a:normAutofit fontScale="92500" lnSpcReduction="10000"/>
          </a:bodyPr>
          <a:lstStyle/>
          <a:p>
            <a:pPr marL="114300" indent="0">
              <a:lnSpc>
                <a:spcPct val="80000"/>
              </a:lnSpc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EE 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design parameters depends on a variety of different requirements 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114300" indent="0">
              <a:lnSpc>
                <a:spcPct val="80000"/>
              </a:lnSpc>
              <a:buNone/>
            </a:pPr>
            <a:endParaRPr lang="en-US" sz="2200" dirty="0">
              <a:latin typeface="Arial" pitchFamily="34" charset="0"/>
              <a:cs typeface="Arial" pitchFamily="34" charset="0"/>
            </a:endParaRPr>
          </a:p>
          <a:p>
            <a:pPr marL="285750" indent="-171450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Peak (ultimate) </a:t>
            </a:r>
            <a:r>
              <a:rPr lang="en-US" sz="2400" dirty="0" smtClean="0">
                <a:cs typeface="Arial" pitchFamily="34" charset="0"/>
              </a:rPr>
              <a:t>current &amp; bi- or unipolar circuit </a:t>
            </a:r>
            <a:endParaRPr lang="en-US" sz="2400" dirty="0" smtClean="0">
              <a:cs typeface="Arial" pitchFamily="34" charset="0"/>
            </a:endParaRPr>
          </a:p>
          <a:p>
            <a:pPr marL="285750" indent="-171450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Maximum stored energy</a:t>
            </a:r>
          </a:p>
          <a:p>
            <a:pPr marL="285750" indent="-171450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Max time to open the switch (from conductive to isolation state) not including quench detection and verification (discrimination) time</a:t>
            </a:r>
            <a:endParaRPr lang="en-US" sz="2400" dirty="0" smtClean="0">
              <a:cs typeface="Arial" pitchFamily="34" charset="0"/>
            </a:endParaRPr>
          </a:p>
          <a:p>
            <a:pPr marL="285750" indent="-171450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Max </a:t>
            </a:r>
            <a:r>
              <a:rPr lang="en-US" sz="2400" dirty="0">
                <a:cs typeface="Arial" pitchFamily="34" charset="0"/>
              </a:rPr>
              <a:t>admissible heat dissipation in a quenching element (and by-pass) before and during switching of the current to the absorber and during the </a:t>
            </a:r>
            <a:r>
              <a:rPr lang="en-US" sz="2400" dirty="0" smtClean="0">
                <a:cs typeface="Arial" pitchFamily="34" charset="0"/>
              </a:rPr>
              <a:t>decay</a:t>
            </a: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smtClean="0">
                <a:cs typeface="Arial" pitchFamily="34" charset="0"/>
              </a:rPr>
              <a:t>(t to open and circuit time constant during EE)</a:t>
            </a:r>
          </a:p>
          <a:p>
            <a:pPr marL="285750" indent="-171450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the </a:t>
            </a:r>
            <a:r>
              <a:rPr lang="en-US" sz="2400" dirty="0">
                <a:cs typeface="Arial" pitchFamily="34" charset="0"/>
              </a:rPr>
              <a:t>max admissible circuit voltage to ground at critical points in the </a:t>
            </a:r>
            <a:r>
              <a:rPr lang="en-US" sz="2400" dirty="0" smtClean="0">
                <a:cs typeface="Arial" pitchFamily="34" charset="0"/>
              </a:rPr>
              <a:t>circuit</a:t>
            </a:r>
          </a:p>
          <a:p>
            <a:pPr marL="285750" indent="-171450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sufficient </a:t>
            </a:r>
            <a:r>
              <a:rPr lang="en-US" sz="2400" dirty="0">
                <a:cs typeface="Arial" pitchFamily="34" charset="0"/>
              </a:rPr>
              <a:t>margin to </a:t>
            </a:r>
            <a:r>
              <a:rPr lang="en-US" sz="2400" dirty="0" smtClean="0">
                <a:cs typeface="Arial" pitchFamily="34" charset="0"/>
              </a:rPr>
              <a:t>avoid</a:t>
            </a:r>
            <a:r>
              <a:rPr lang="en-US" sz="2400" dirty="0">
                <a:cs typeface="Arial" pitchFamily="34" charset="0"/>
              </a:rPr>
              <a:t> (or to provoke)</a:t>
            </a:r>
            <a:r>
              <a:rPr lang="en-US" sz="2400" dirty="0" smtClean="0">
                <a:cs typeface="Arial" pitchFamily="34" charset="0"/>
              </a:rPr>
              <a:t> </a:t>
            </a:r>
            <a:r>
              <a:rPr lang="en-US" sz="2400" dirty="0">
                <a:cs typeface="Arial" pitchFamily="34" charset="0"/>
              </a:rPr>
              <a:t>quench </a:t>
            </a:r>
            <a:r>
              <a:rPr lang="en-US" sz="2400" dirty="0" smtClean="0">
                <a:cs typeface="Arial" pitchFamily="34" charset="0"/>
              </a:rPr>
              <a:t>back</a:t>
            </a:r>
          </a:p>
          <a:p>
            <a:pPr marL="285750" indent="-171450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the </a:t>
            </a:r>
            <a:r>
              <a:rPr lang="en-US" sz="2400" dirty="0">
                <a:cs typeface="Arial" pitchFamily="34" charset="0"/>
              </a:rPr>
              <a:t>max allowed cooling time of the absorber body </a:t>
            </a:r>
            <a:r>
              <a:rPr lang="en-US" sz="2400" dirty="0" smtClean="0">
                <a:cs typeface="Arial" pitchFamily="34" charset="0"/>
              </a:rPr>
              <a:t>(not only in the shadow of </a:t>
            </a:r>
            <a:r>
              <a:rPr lang="en-US" sz="2400" dirty="0" err="1" smtClean="0">
                <a:cs typeface="Arial" pitchFamily="34" charset="0"/>
              </a:rPr>
              <a:t>cryo</a:t>
            </a:r>
            <a:r>
              <a:rPr lang="en-US" sz="2400" dirty="0" smtClean="0">
                <a:cs typeface="Arial" pitchFamily="34" charset="0"/>
              </a:rPr>
              <a:t>-recovery!!)</a:t>
            </a:r>
          </a:p>
          <a:p>
            <a:pPr marL="285750" indent="-171450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impact </a:t>
            </a:r>
            <a:r>
              <a:rPr lang="en-US" sz="2400" dirty="0">
                <a:cs typeface="Arial" pitchFamily="34" charset="0"/>
              </a:rPr>
              <a:t>on the correct function and performance of various other elements in the </a:t>
            </a:r>
            <a:r>
              <a:rPr lang="en-US" sz="2400" dirty="0" smtClean="0">
                <a:cs typeface="Arial" pitchFamily="34" charset="0"/>
              </a:rPr>
              <a:t>circuit</a:t>
            </a:r>
          </a:p>
          <a:p>
            <a:pPr marL="285750" indent="-171450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Sufficient power converter boost margin to cover semi-conductor switches (if chosen)</a:t>
            </a:r>
            <a:endParaRPr lang="en-US" sz="2400" dirty="0">
              <a:cs typeface="Arial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1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856984" cy="6336704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  </a:t>
            </a:r>
            <a:r>
              <a:rPr lang="en-GB" sz="2000" dirty="0">
                <a:solidFill>
                  <a:schemeClr val="tx1"/>
                </a:solidFill>
              </a:rPr>
              <a:t>Components of an EE system: </a:t>
            </a:r>
            <a:r>
              <a:rPr lang="en-GB" sz="1800" dirty="0" smtClean="0">
                <a:solidFill>
                  <a:schemeClr val="tx1"/>
                </a:solidFill>
              </a:rPr>
              <a:t>switches</a:t>
            </a:r>
            <a:r>
              <a:rPr lang="en-GB" sz="1800" dirty="0">
                <a:solidFill>
                  <a:schemeClr val="tx1"/>
                </a:solidFill>
              </a:rPr>
              <a:t>, </a:t>
            </a:r>
            <a:r>
              <a:rPr lang="en-GB" sz="1800" dirty="0" smtClean="0">
                <a:solidFill>
                  <a:schemeClr val="tx1"/>
                </a:solidFill>
              </a:rPr>
              <a:t>drivers </a:t>
            </a:r>
            <a:r>
              <a:rPr lang="en-GB" sz="1800" dirty="0">
                <a:solidFill>
                  <a:schemeClr val="tx1"/>
                </a:solidFill>
              </a:rPr>
              <a:t>(powering and control electronics), </a:t>
            </a:r>
            <a:r>
              <a:rPr lang="en-GB" sz="1800" dirty="0" smtClean="0">
                <a:solidFill>
                  <a:schemeClr val="tx1"/>
                </a:solidFill>
              </a:rPr>
              <a:t>current </a:t>
            </a:r>
            <a:r>
              <a:rPr lang="en-GB" sz="1800" dirty="0">
                <a:solidFill>
                  <a:schemeClr val="tx1"/>
                </a:solidFill>
              </a:rPr>
              <a:t>distribution system, </a:t>
            </a:r>
            <a:r>
              <a:rPr lang="en-GB" sz="1800" dirty="0" smtClean="0">
                <a:solidFill>
                  <a:schemeClr val="tx1"/>
                </a:solidFill>
              </a:rPr>
              <a:t>extraction </a:t>
            </a:r>
            <a:r>
              <a:rPr lang="en-GB" sz="1800" dirty="0">
                <a:solidFill>
                  <a:schemeClr val="tx1"/>
                </a:solidFill>
              </a:rPr>
              <a:t>resistors, </a:t>
            </a:r>
            <a:r>
              <a:rPr lang="en-GB" sz="1800" dirty="0" smtClean="0">
                <a:solidFill>
                  <a:schemeClr val="tx1"/>
                </a:solidFill>
              </a:rPr>
              <a:t>supervision </a:t>
            </a:r>
            <a:r>
              <a:rPr lang="en-GB" sz="1800" dirty="0">
                <a:solidFill>
                  <a:schemeClr val="tx1"/>
                </a:solidFill>
              </a:rPr>
              <a:t>electronics, </a:t>
            </a:r>
            <a:r>
              <a:rPr lang="en-GB" sz="1800" dirty="0" smtClean="0">
                <a:solidFill>
                  <a:schemeClr val="tx1"/>
                </a:solidFill>
              </a:rPr>
              <a:t>cooling </a:t>
            </a:r>
            <a:r>
              <a:rPr lang="en-GB" sz="1800" dirty="0">
                <a:solidFill>
                  <a:schemeClr val="tx1"/>
                </a:solidFill>
              </a:rPr>
              <a:t>facility, </a:t>
            </a:r>
            <a:r>
              <a:rPr lang="en-GB" sz="1800" dirty="0" smtClean="0">
                <a:solidFill>
                  <a:schemeClr val="tx1"/>
                </a:solidFill>
              </a:rPr>
              <a:t>Interlock system</a:t>
            </a:r>
            <a:r>
              <a:rPr lang="en-GB" sz="1800" dirty="0">
                <a:solidFill>
                  <a:schemeClr val="tx1"/>
                </a:solidFill>
              </a:rPr>
              <a:t>, </a:t>
            </a:r>
            <a:r>
              <a:rPr lang="en-GB" sz="1800" dirty="0" smtClean="0">
                <a:solidFill>
                  <a:schemeClr val="tx1"/>
                </a:solidFill>
              </a:rPr>
              <a:t>Data </a:t>
            </a:r>
            <a:r>
              <a:rPr lang="en-GB" sz="1800" dirty="0">
                <a:solidFill>
                  <a:schemeClr val="tx1"/>
                </a:solidFill>
              </a:rPr>
              <a:t>Acquisition electronics </a:t>
            </a:r>
            <a:r>
              <a:rPr lang="en-GB" sz="1800" dirty="0" smtClean="0">
                <a:solidFill>
                  <a:schemeClr val="tx1"/>
                </a:solidFill>
              </a:rPr>
              <a:t> and auxiliary </a:t>
            </a:r>
            <a:r>
              <a:rPr lang="en-GB" sz="1800" dirty="0">
                <a:solidFill>
                  <a:schemeClr val="tx1"/>
                </a:solidFill>
              </a:rPr>
              <a:t>systems (e.g. </a:t>
            </a:r>
            <a:r>
              <a:rPr lang="en-GB" sz="1800" dirty="0" smtClean="0">
                <a:solidFill>
                  <a:schemeClr val="tx1"/>
                </a:solidFill>
              </a:rPr>
              <a:t>over-current </a:t>
            </a:r>
            <a:r>
              <a:rPr lang="en-GB" sz="1800" dirty="0">
                <a:solidFill>
                  <a:schemeClr val="tx1"/>
                </a:solidFill>
              </a:rPr>
              <a:t>detectors, snubber capacitor </a:t>
            </a:r>
            <a:r>
              <a:rPr lang="en-GB" sz="1800" dirty="0" smtClean="0">
                <a:solidFill>
                  <a:schemeClr val="tx1"/>
                </a:solidFill>
              </a:rPr>
              <a:t>banks, electrical protection. </a:t>
            </a:r>
            <a:endParaRPr lang="en-GB" sz="1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   </a:t>
            </a:r>
            <a:r>
              <a:rPr lang="en-GB" sz="2000" dirty="0">
                <a:solidFill>
                  <a:schemeClr val="tx1"/>
                </a:solidFill>
              </a:rPr>
              <a:t>Basic Requirements:   </a:t>
            </a:r>
            <a:r>
              <a:rPr lang="en-GB" sz="1800" dirty="0">
                <a:solidFill>
                  <a:schemeClr val="tx1"/>
                </a:solidFill>
              </a:rPr>
              <a:t>Reliability of the release systems, continuous availability, low losses and radiation </a:t>
            </a:r>
            <a:r>
              <a:rPr lang="en-GB" sz="1800" dirty="0" smtClean="0">
                <a:solidFill>
                  <a:schemeClr val="tx1"/>
                </a:solidFill>
              </a:rPr>
              <a:t>tolerance.</a:t>
            </a:r>
            <a:endParaRPr lang="en-GB" sz="1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  Some Key Figures:</a:t>
            </a:r>
            <a:endParaRPr lang="en-GB" sz="1800" dirty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  The </a:t>
            </a:r>
            <a:r>
              <a:rPr lang="en-GB" sz="1800" dirty="0" smtClean="0">
                <a:solidFill>
                  <a:schemeClr val="tx1"/>
                </a:solidFill>
              </a:rPr>
              <a:t>32 high current and 202 low current EE </a:t>
            </a:r>
            <a:r>
              <a:rPr lang="en-GB" sz="1800" dirty="0">
                <a:solidFill>
                  <a:schemeClr val="tx1"/>
                </a:solidFill>
              </a:rPr>
              <a:t>facilities in the LHC represent 310 tons of equipment. 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  </a:t>
            </a:r>
            <a:r>
              <a:rPr lang="en-GB" sz="1800" dirty="0" smtClean="0">
                <a:solidFill>
                  <a:schemeClr val="tx1"/>
                </a:solidFill>
              </a:rPr>
              <a:t>All main components </a:t>
            </a:r>
            <a:r>
              <a:rPr lang="en-GB" sz="1800" dirty="0">
                <a:solidFill>
                  <a:schemeClr val="tx1"/>
                </a:solidFill>
              </a:rPr>
              <a:t>are </a:t>
            </a:r>
            <a:r>
              <a:rPr lang="en-GB" sz="1800" u="sng" dirty="0">
                <a:solidFill>
                  <a:schemeClr val="tx1"/>
                </a:solidFill>
              </a:rPr>
              <a:t>tailor-made</a:t>
            </a:r>
            <a:r>
              <a:rPr lang="en-GB" sz="1800" dirty="0">
                <a:solidFill>
                  <a:schemeClr val="tx1"/>
                </a:solidFill>
              </a:rPr>
              <a:t> to the application, off-the-shelf equipment did not meet the CERN specification.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The </a:t>
            </a:r>
            <a:r>
              <a:rPr lang="en-US" sz="1800" dirty="0">
                <a:solidFill>
                  <a:schemeClr val="tx1"/>
                </a:solidFill>
              </a:rPr>
              <a:t>total reference cost of the systems was 19 MCHF</a:t>
            </a:r>
            <a:r>
              <a:rPr lang="en-US" sz="1800" dirty="0" smtClean="0">
                <a:solidFill>
                  <a:schemeClr val="tx1"/>
                </a:solidFill>
              </a:rPr>
              <a:t>.</a:t>
            </a:r>
            <a:endParaRPr lang="en-GB" sz="1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 Store Energy: </a:t>
            </a:r>
          </a:p>
          <a:p>
            <a:pPr lvl="3">
              <a:buFont typeface="Arial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RB</a:t>
            </a:r>
            <a:r>
              <a:rPr lang="en-GB" sz="1800" dirty="0">
                <a:solidFill>
                  <a:schemeClr val="tx1"/>
                </a:solidFill>
              </a:rPr>
              <a:t>: 1’236 MJ at ultimate current </a:t>
            </a:r>
            <a:r>
              <a:rPr lang="en-GB" sz="1800" dirty="0" smtClean="0">
                <a:solidFill>
                  <a:schemeClr val="tx1"/>
                </a:solidFill>
              </a:rPr>
              <a:t> -RQF/RQD</a:t>
            </a:r>
            <a:r>
              <a:rPr lang="en-GB" sz="1800" dirty="0">
                <a:solidFill>
                  <a:schemeClr val="tx1"/>
                </a:solidFill>
              </a:rPr>
              <a:t>:   24 MJ at ultimate current.</a:t>
            </a:r>
          </a:p>
          <a:p>
            <a:pPr lvl="3">
              <a:buFont typeface="Arial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600 A corrector circuits: up to </a:t>
            </a:r>
            <a:r>
              <a:rPr lang="en-GB" sz="1800" dirty="0" smtClean="0">
                <a:solidFill>
                  <a:schemeClr val="tx1"/>
                </a:solidFill>
              </a:rPr>
              <a:t>150 </a:t>
            </a:r>
            <a:r>
              <a:rPr lang="en-GB" sz="1800" dirty="0">
                <a:solidFill>
                  <a:schemeClr val="tx1"/>
                </a:solidFill>
              </a:rPr>
              <a:t>kJ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  Locations: 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  Even points: all eight UA galleries (RB, QF/QD, correctors)</a:t>
            </a:r>
          </a:p>
          <a:p>
            <a:pPr lvl="1">
              <a:buFont typeface="Arial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</a:rPr>
              <a:t>  Odd points: all six RR tunnel extensions (RB, correctors), tunnel (RB power systems in R34, R37), UJ33 (RB controls, correctors).</a:t>
            </a:r>
          </a:p>
          <a:p>
            <a:pPr lvl="1">
              <a:buFont typeface="Arial" pitchFamily="34" charset="0"/>
              <a:buChar char="•"/>
            </a:pPr>
            <a:endParaRPr lang="en-US" sz="1400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9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84168" y="5606284"/>
            <a:ext cx="2895600" cy="762000"/>
          </a:xfrm>
        </p:spPr>
        <p:txBody>
          <a:bodyPr/>
          <a:lstStyle/>
          <a:p>
            <a:pPr algn="l"/>
            <a:r>
              <a:rPr lang="en-GB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600 A with external EE system, crowbar and internal, parallel resistor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\\cern.ch\dfs\Users\k\knud\Documents\My Pictures\RBcircui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1"/>
            <a:ext cx="6477000" cy="2362200"/>
          </a:xfrm>
          <a:prstGeom prst="rect">
            <a:avLst/>
          </a:prstGeom>
          <a:noFill/>
        </p:spPr>
      </p:pic>
      <p:sp>
        <p:nvSpPr>
          <p:cNvPr id="6" name="AutoShape 164"/>
          <p:cNvSpPr>
            <a:spLocks noChangeArrowheads="1"/>
          </p:cNvSpPr>
          <p:nvPr/>
        </p:nvSpPr>
        <p:spPr bwMode="auto">
          <a:xfrm rot="10800000">
            <a:off x="7256463" y="4121150"/>
            <a:ext cx="165100" cy="147638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50000"/>
              </a:spcBef>
            </a:pP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648200"/>
            <a:ext cx="563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555776" y="2590800"/>
            <a:ext cx="5902424" cy="1981200"/>
          </a:xfrm>
          <a:noFill/>
          <a:ln/>
        </p:spPr>
      </p:pic>
      <p:sp>
        <p:nvSpPr>
          <p:cNvPr id="10" name="TextBox 9"/>
          <p:cNvSpPr txBox="1"/>
          <p:nvPr/>
        </p:nvSpPr>
        <p:spPr>
          <a:xfrm>
            <a:off x="76200" y="270895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General  lay-out with one series-inserted EE system. Ex: RQF/RQD 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56462" y="586519"/>
            <a:ext cx="1752600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RB circuit with two series-Inserted EE</a:t>
            </a: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systems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6553200"/>
            <a:ext cx="121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rgbClr val="000000"/>
                </a:solidFill>
              </a:rPr>
              <a:t>EPC – Y. Thurel</a:t>
            </a: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19828503">
            <a:off x="-404008" y="2662534"/>
            <a:ext cx="964173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5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Only</a:t>
            </a:r>
            <a:r>
              <a:rPr lang="fr-CH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CH" sz="5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series</a:t>
            </a:r>
            <a:r>
              <a:rPr lang="fr-CH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extraction </a:t>
            </a:r>
            <a:r>
              <a:rPr lang="fr-CH" sz="5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used</a:t>
            </a:r>
            <a:r>
              <a:rPr lang="fr-CH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 LHC</a:t>
            </a:r>
            <a:endParaRPr lang="en-GB" sz="5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9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Dipole Switch array ~ 12 m</a:t>
            </a:r>
            <a:r>
              <a:rPr lang="en-US" baseline="30000" dirty="0" smtClean="0"/>
              <a:t>2</a:t>
            </a:r>
            <a:r>
              <a:rPr lang="en-US" dirty="0" smtClean="0"/>
              <a:t> ~ 24m</a:t>
            </a:r>
            <a:r>
              <a:rPr lang="en-US" baseline="30000" dirty="0" smtClean="0"/>
              <a:t>3</a:t>
            </a:r>
            <a:endParaRPr lang="fr-FR" baseline="30000" dirty="0"/>
          </a:p>
        </p:txBody>
      </p:sp>
      <p:pic>
        <p:nvPicPr>
          <p:cNvPr id="4" name="Content Placeholder 3" descr="G:\Departments\TE\Projects\EnergyExtraction\13kA\Files_Gert\Photos-13kA\DQSB-busway-mounted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955" y="1080321"/>
            <a:ext cx="84352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\\cern.ch\dfs\Users\k\knud\Documents\My Pictures\P1010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7912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790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\\cern.ch\dfs\Users\k\knud\Documents\My Pictures\P10102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72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640960" cy="504056"/>
          </a:xfrm>
        </p:spPr>
        <p:txBody>
          <a:bodyPr>
            <a:normAutofit fontScale="90000"/>
          </a:bodyPr>
          <a:lstStyle/>
          <a:p>
            <a:pPr lvl="0"/>
            <a:r>
              <a:rPr lang="fr-FR" sz="4000" dirty="0" smtClean="0"/>
              <a:t>Control Power Electronics: 2 x 0.5m</a:t>
            </a:r>
            <a:r>
              <a:rPr lang="fr-FR" sz="4000" baseline="30000" dirty="0" smtClean="0"/>
              <a:t>2</a:t>
            </a:r>
            <a:r>
              <a:rPr lang="fr-FR" sz="4000" dirty="0" smtClean="0"/>
              <a:t>; &lt; 1m</a:t>
            </a:r>
            <a:r>
              <a:rPr lang="fr-FR" sz="4000" baseline="30000" dirty="0" smtClean="0"/>
              <a:t>3</a:t>
            </a:r>
            <a:endParaRPr lang="fr-FR" baseline="30000" dirty="0"/>
          </a:p>
        </p:txBody>
      </p:sp>
      <p:pic>
        <p:nvPicPr>
          <p:cNvPr id="5" name="Content Placeholder 4" descr="DSC0292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8024" y="620688"/>
            <a:ext cx="4355976" cy="2664296"/>
          </a:xfrm>
          <a:prstGeom prst="rect">
            <a:avLst/>
          </a:prstGeom>
        </p:spPr>
      </p:pic>
      <p:pic>
        <p:nvPicPr>
          <p:cNvPr id="6" name="Picture 5" descr="DSC0292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88024" y="3429000"/>
            <a:ext cx="4355976" cy="31683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06" y="640401"/>
            <a:ext cx="4590510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Interface Electronics &amp; </a:t>
            </a:r>
            <a:r>
              <a:rPr lang="fr-FR" dirty="0" err="1" smtClean="0"/>
              <a:t>Daq&amp;M</a:t>
            </a:r>
            <a:r>
              <a:rPr lang="fr-FR" dirty="0" smtClean="0"/>
              <a:t> – 19 </a:t>
            </a:r>
            <a:r>
              <a:rPr lang="fr-FR" dirty="0" err="1" smtClean="0"/>
              <a:t>inch</a:t>
            </a:r>
            <a:r>
              <a:rPr lang="fr-FR" dirty="0" smtClean="0"/>
              <a:t> 6U </a:t>
            </a:r>
            <a:r>
              <a:rPr lang="fr-FR" dirty="0" err="1" smtClean="0"/>
              <a:t>crate</a:t>
            </a:r>
            <a:endParaRPr lang="fr-FR" dirty="0"/>
          </a:p>
        </p:txBody>
      </p:sp>
      <p:pic>
        <p:nvPicPr>
          <p:cNvPr id="2050" name="Picture 2" descr="G:\Departments\TE\Projects\EnergyExtraction\13kA\Files_Gert\Photos-13kA\DYPI_interface_chassi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8064896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 smtClean="0"/>
              <a:t>RB </a:t>
            </a:r>
            <a:r>
              <a:rPr lang="fr-FR" dirty="0" err="1" smtClean="0"/>
              <a:t>Resistor</a:t>
            </a:r>
            <a:r>
              <a:rPr lang="fr-FR" dirty="0" smtClean="0"/>
              <a:t> </a:t>
            </a:r>
            <a:r>
              <a:rPr lang="fr-FR" dirty="0" err="1" smtClean="0"/>
              <a:t>Controls</a:t>
            </a:r>
            <a:r>
              <a:rPr lang="fr-FR" dirty="0" smtClean="0"/>
              <a:t> Module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228184" y="2276872"/>
            <a:ext cx="27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dirty="0" err="1" smtClean="0"/>
              <a:t>Temperature</a:t>
            </a:r>
            <a:r>
              <a:rPr lang="fr-FR" dirty="0" smtClean="0"/>
              <a:t> monitoring, </a:t>
            </a:r>
          </a:p>
          <a:p>
            <a:pPr lvl="0"/>
            <a:r>
              <a:rPr lang="fr-FR" dirty="0" smtClean="0"/>
              <a:t>Ventilation </a:t>
            </a:r>
            <a:r>
              <a:rPr lang="fr-FR" dirty="0" err="1" smtClean="0"/>
              <a:t>controls</a:t>
            </a:r>
            <a:r>
              <a:rPr lang="fr-FR" dirty="0" smtClean="0"/>
              <a:t> and monitoring, 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6" y="1268760"/>
            <a:ext cx="5901847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7823</TotalTime>
  <Words>897</Words>
  <Application>Microsoft Office PowerPoint</Application>
  <PresentationFormat>On-screen Show (4:3)</PresentationFormat>
  <Paragraphs>125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13 kA Energy Extraction LHC machine</vt:lpstr>
      <vt:lpstr>PowerPoint Presentation</vt:lpstr>
      <vt:lpstr>PowerPoint Presentation</vt:lpstr>
      <vt:lpstr>Dipole Switch array ~ 12 m2 ~ 24m3</vt:lpstr>
      <vt:lpstr>PowerPoint Presentation</vt:lpstr>
      <vt:lpstr>PowerPoint Presentation</vt:lpstr>
      <vt:lpstr>Control Power Electronics: 2 x 0.5m2; &lt; 1m3</vt:lpstr>
      <vt:lpstr>Interface Electronics &amp; Daq&amp;M – 19 inch 6U crate</vt:lpstr>
      <vt:lpstr>RB Resistor Controls Module</vt:lpstr>
      <vt:lpstr>DQRB 1 - DQRB 2 - DQRB 3 oo 6 </vt:lpstr>
      <vt:lpstr>Secondary water cooling system (low pressure)</vt:lpstr>
      <vt:lpstr>PowerPoint Presentation</vt:lpstr>
      <vt:lpstr>PowerPoint Presentation</vt:lpstr>
      <vt:lpstr>Quadrupole Resistor: &lt; 1 m2 &lt; 2m3</vt:lpstr>
      <vt:lpstr>Maintenance</vt:lpstr>
      <vt:lpstr>PowerPoint Presentation</vt:lpstr>
      <vt:lpstr>All LHC systems’ circuit breakers</vt:lpstr>
      <vt:lpstr>Need to know</vt:lpstr>
      <vt:lpstr>Need to know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Switches 13 KA</dc:title>
  <dc:creator>noelf</dc:creator>
  <cp:lastModifiedBy>Gert-Jan Coelingh</cp:lastModifiedBy>
  <cp:revision>794</cp:revision>
  <cp:lastPrinted>2012-03-22T15:12:28Z</cp:lastPrinted>
  <dcterms:created xsi:type="dcterms:W3CDTF">2011-11-23T09:15:48Z</dcterms:created>
  <dcterms:modified xsi:type="dcterms:W3CDTF">2015-05-27T06:15:53Z</dcterms:modified>
  <cp:contentStatus/>
</cp:coreProperties>
</file>