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9" r:id="rId4"/>
    <p:sldId id="260" r:id="rId5"/>
    <p:sldId id="266" r:id="rId6"/>
    <p:sldId id="261" r:id="rId7"/>
    <p:sldId id="271" r:id="rId8"/>
    <p:sldId id="265" r:id="rId9"/>
    <p:sldId id="270" r:id="rId10"/>
    <p:sldId id="268" r:id="rId11"/>
    <p:sldId id="269" r:id="rId12"/>
    <p:sldId id="272" r:id="rId13"/>
    <p:sldId id="281" r:id="rId14"/>
    <p:sldId id="264" r:id="rId15"/>
    <p:sldId id="279" r:id="rId16"/>
    <p:sldId id="288" r:id="rId17"/>
    <p:sldId id="280" r:id="rId18"/>
    <p:sldId id="282" r:id="rId19"/>
    <p:sldId id="283" r:id="rId20"/>
    <p:sldId id="284" r:id="rId21"/>
    <p:sldId id="278" r:id="rId22"/>
    <p:sldId id="286" r:id="rId23"/>
    <p:sldId id="285" r:id="rId24"/>
    <p:sldId id="28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5F46"/>
    <a:srgbClr val="C0E738"/>
    <a:srgbClr val="5BE7A7"/>
    <a:srgbClr val="4F79E7"/>
    <a:srgbClr val="33CC33"/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2048" y="-5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D989B1-33A6-9D48-ABE9-9C3C11722250}" type="datetimeFigureOut">
              <a:rPr lang="en-US" smtClean="0"/>
              <a:t>22/05/15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443E1-35DA-3A44-9D4F-E9B28BD18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8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Cu/</a:t>
            </a:r>
            <a:r>
              <a:rPr lang="en-US" dirty="0" err="1" smtClean="0"/>
              <a:t>Sc</a:t>
            </a:r>
            <a:r>
              <a:rPr lang="en-US" dirty="0" smtClean="0"/>
              <a:t> ratios</a:t>
            </a:r>
          </a:p>
          <a:p>
            <a:r>
              <a:rPr lang="en-US" dirty="0" smtClean="0"/>
              <a:t>SYMQ protection?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443E1-35DA-3A44-9D4F-E9B28BD185B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69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443E1-35DA-3A44-9D4F-E9B28BD185B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549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 they have crowbars? What’s their value?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443E1-35DA-3A44-9D4F-E9B28BD185B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08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Jens: more on detection types</a:t>
            </a:r>
          </a:p>
          <a:p>
            <a:r>
              <a:rPr lang="en-US" dirty="0" smtClean="0"/>
              <a:t>Adaptive thresholds</a:t>
            </a:r>
          </a:p>
          <a:p>
            <a:r>
              <a:rPr lang="en-US" dirty="0" smtClean="0"/>
              <a:t>Sunglass</a:t>
            </a:r>
            <a:r>
              <a:rPr lang="en-US" baseline="0" dirty="0" smtClean="0"/>
              <a:t> duration 500 </a:t>
            </a:r>
            <a:r>
              <a:rPr lang="en-US" baseline="0" dirty="0" err="1" smtClean="0"/>
              <a:t>ms</a:t>
            </a:r>
            <a:r>
              <a:rPr lang="en-US" baseline="0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443E1-35DA-3A44-9D4F-E9B28BD185B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458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22/05/15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22/05/15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22/05/15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22/05/15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22/05/15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22/05/15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22/05/15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image" Target="../media/image39.png"/><Relationship Id="rId9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jpeg"/><Relationship Id="rId3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2214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Means of protection Mains 2/4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3273"/>
            <a:ext cx="8226854" cy="466742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339193" y="6368604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457200" y="1282818"/>
            <a:ext cx="7273629" cy="5168600"/>
            <a:chOff x="374593" y="1173935"/>
            <a:chExt cx="8309461" cy="5904656"/>
          </a:xfrm>
        </p:grpSpPr>
        <p:pic>
          <p:nvPicPr>
            <p:cNvPr id="6" name="Picture 5" descr="Screen Shot 2012-12-03 at 15.04.54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2745" y="3838231"/>
              <a:ext cx="3024336" cy="1956352"/>
            </a:xfrm>
            <a:prstGeom prst="rect">
              <a:avLst/>
            </a:prstGeom>
          </p:spPr>
        </p:pic>
        <p:pic>
          <p:nvPicPr>
            <p:cNvPr id="7" name="Picture 6" descr="Screen Shot 2012-12-03 at 15.34.13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1137" y="1173935"/>
              <a:ext cx="2058435" cy="224416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74593" y="6062928"/>
              <a:ext cx="830946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h</a:t>
              </a:r>
              <a:r>
                <a:rPr lang="en-US" sz="1200" dirty="0" smtClean="0"/>
                <a:t>ttp://</a:t>
              </a:r>
              <a:r>
                <a:rPr lang="en-US" sz="1200" dirty="0" err="1" smtClean="0"/>
                <a:t>cern.ch</a:t>
              </a:r>
              <a:r>
                <a:rPr lang="en-US" sz="1200" dirty="0" smtClean="0"/>
                <a:t>/</a:t>
              </a:r>
              <a:r>
                <a:rPr lang="en-US" sz="1200" dirty="0" err="1" smtClean="0"/>
                <a:t>te-mpe-cp</a:t>
              </a:r>
              <a:r>
                <a:rPr lang="en-US" sz="1200" dirty="0" smtClean="0"/>
                <a:t/>
              </a:r>
              <a:br>
                <a:rPr lang="en-US" sz="1200" dirty="0" smtClean="0"/>
              </a:br>
              <a:r>
                <a:rPr lang="en-US" sz="1200" dirty="0" smtClean="0"/>
                <a:t>V. </a:t>
              </a:r>
              <a:r>
                <a:rPr lang="en-US" sz="1200" dirty="0" err="1" smtClean="0"/>
                <a:t>Anushat</a:t>
              </a:r>
              <a:r>
                <a:rPr lang="en-US" sz="1200" dirty="0" smtClean="0"/>
                <a:t>, et al., Modeling and computer simulation of the pulsed powering of mechanical </a:t>
              </a:r>
              <a:r>
                <a:rPr lang="en-US" sz="1200" dirty="0"/>
                <a:t>D</a:t>
              </a:r>
              <a:r>
                <a:rPr lang="en-US" sz="1200" dirty="0" smtClean="0"/>
                <a:t>.C. Circuit breakers for the </a:t>
              </a:r>
              <a:br>
                <a:rPr lang="en-US" sz="1200" dirty="0" smtClean="0"/>
              </a:br>
              <a:r>
                <a:rPr lang="en-US" sz="1200" dirty="0" smtClean="0"/>
                <a:t>CERN/LHC superconducting magnet energy extraction system, Proc. of ICAP 2000, Darmstadt, Germany, Sep 2000.</a:t>
              </a:r>
              <a:br>
                <a:rPr lang="en-US" sz="1200" dirty="0" smtClean="0"/>
              </a:br>
              <a:endParaRPr lang="en-US" sz="1200" dirty="0" smtClean="0"/>
            </a:p>
            <a:p>
              <a:endParaRPr lang="en-US" sz="1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047001" y="5782447"/>
              <a:ext cx="14117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LHC RQ switch</a:t>
              </a:r>
              <a:endParaRPr lang="en-US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559169" y="3478191"/>
              <a:ext cx="1133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breaker unit</a:t>
              </a:r>
              <a:endParaRPr lang="en-US" sz="1400" dirty="0"/>
            </a:p>
          </p:txBody>
        </p:sp>
        <p:pic>
          <p:nvPicPr>
            <p:cNvPr id="11" name="Picture 10" descr="Screen Shot 2012-12-06 at 14.51.04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2745" y="1217721"/>
              <a:ext cx="3006409" cy="225777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223151" y="3449969"/>
              <a:ext cx="13918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LHC RB switch</a:t>
              </a:r>
              <a:endParaRPr lang="en-US" sz="1400" dirty="0"/>
            </a:p>
          </p:txBody>
        </p:sp>
        <p:pic>
          <p:nvPicPr>
            <p:cNvPr id="13" name="Picture 12" descr="Screen Shot 2012-12-06 at 14.53.01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089" y="3838231"/>
              <a:ext cx="2654278" cy="19442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692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Means of protection Mains </a:t>
            </a:r>
            <a:r>
              <a:rPr lang="en-US" dirty="0" smtClean="0"/>
              <a:t>3/4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4640" y="1173935"/>
            <a:ext cx="3096344" cy="23245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3711" y="5854859"/>
            <a:ext cx="57656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http://</a:t>
            </a:r>
            <a:r>
              <a:rPr lang="en-US" sz="1200" dirty="0" err="1" smtClean="0"/>
              <a:t>cern.ch</a:t>
            </a:r>
            <a:r>
              <a:rPr lang="en-US" sz="1200" dirty="0" smtClean="0"/>
              <a:t>/</a:t>
            </a:r>
            <a:r>
              <a:rPr lang="en-US" sz="1200" dirty="0" err="1" smtClean="0"/>
              <a:t>te-mpe-cp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K. </a:t>
            </a:r>
            <a:r>
              <a:rPr lang="en-US" sz="1200" dirty="0" err="1" smtClean="0"/>
              <a:t>Dahlerup-Petersson</a:t>
            </a:r>
            <a:r>
              <a:rPr lang="en-US" sz="1200" dirty="0" smtClean="0"/>
              <a:t>, Energy extraction resistors for the main dipole and </a:t>
            </a:r>
            <a:r>
              <a:rPr lang="en-US" sz="1200" dirty="0" err="1" smtClean="0"/>
              <a:t>quadrupole</a:t>
            </a:r>
            <a:r>
              <a:rPr lang="en-US" sz="1200" dirty="0" smtClean="0"/>
              <a:t> circuits of the LHC, </a:t>
            </a:r>
            <a:br>
              <a:rPr lang="en-US" sz="1200" dirty="0" smtClean="0"/>
            </a:br>
            <a:r>
              <a:rPr lang="en-US" sz="1200" dirty="0" smtClean="0"/>
              <a:t>Proc. of EPAC 2000, Vienna, Austria, 2000.</a:t>
            </a:r>
            <a:br>
              <a:rPr lang="en-US" sz="1200" dirty="0" smtClean="0"/>
            </a:br>
            <a:endParaRPr lang="en-US" sz="1200" dirty="0" smtClean="0"/>
          </a:p>
          <a:p>
            <a:endParaRPr lang="en-US" sz="1200" dirty="0"/>
          </a:p>
        </p:txBody>
      </p:sp>
      <p:pic>
        <p:nvPicPr>
          <p:cNvPr id="7" name="Picture 6" descr="Screen Shot 2012-12-03 at 15.23.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34" y="1173936"/>
            <a:ext cx="2440937" cy="2324528"/>
          </a:xfrm>
          <a:prstGeom prst="rect">
            <a:avLst/>
          </a:prstGeom>
        </p:spPr>
      </p:pic>
      <p:pic>
        <p:nvPicPr>
          <p:cNvPr id="8" name="Picture 7" descr="Screen Shot 2012-12-03 at 15.24.3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092" y="3774620"/>
            <a:ext cx="2179284" cy="2581730"/>
          </a:xfrm>
          <a:prstGeom prst="rect">
            <a:avLst/>
          </a:prstGeom>
        </p:spPr>
      </p:pic>
      <p:pic>
        <p:nvPicPr>
          <p:cNvPr id="9" name="Picture 8" descr="Screen Shot 2012-12-03 at 15.28.5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640" y="3671634"/>
            <a:ext cx="2832368" cy="209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953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Means of protection Mains </a:t>
            </a:r>
            <a:r>
              <a:rPr lang="en-US" dirty="0" smtClean="0"/>
              <a:t>4/4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 descr="Screen Shot 2015-05-22 at 19.40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606"/>
            <a:ext cx="4106333" cy="2819607"/>
          </a:xfrm>
          <a:prstGeom prst="rect">
            <a:avLst/>
          </a:prstGeom>
        </p:spPr>
      </p:pic>
      <p:pic>
        <p:nvPicPr>
          <p:cNvPr id="6" name="Picture 5" descr="Screen Shot 2015-05-22 at 19.40.4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5675"/>
            <a:ext cx="4567175" cy="2021343"/>
          </a:xfrm>
          <a:prstGeom prst="rect">
            <a:avLst/>
          </a:prstGeom>
        </p:spPr>
      </p:pic>
      <p:pic>
        <p:nvPicPr>
          <p:cNvPr id="7" name="Picture 6" descr="Screen Shot 2015-05-22 at 19.41.5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294" y="4145213"/>
            <a:ext cx="4823720" cy="2211137"/>
          </a:xfrm>
          <a:prstGeom prst="rect">
            <a:avLst/>
          </a:prstGeom>
        </p:spPr>
      </p:pic>
      <p:pic>
        <p:nvPicPr>
          <p:cNvPr id="8" name="Picture 7" descr="Screen Shot 2015-05-22 at 19.41.4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059" y="1173935"/>
            <a:ext cx="3527206" cy="29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326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word on heater redundancy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MBs: Unused low-field heaters as spares </a:t>
            </a:r>
            <a:endParaRPr lang="en-US" sz="2400" dirty="0"/>
          </a:p>
          <a:p>
            <a:r>
              <a:rPr lang="en-US" sz="2400" dirty="0" smtClean="0"/>
              <a:t>MQs, ITs, IPQs, IPDs (except D3?): two heater circuits, each covering every coil/pole in the magnet. Up to 8 heater circuits per IPQ circuit.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 descr="Screen Shot 2015-05-26 at 20.35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856" y="3022447"/>
            <a:ext cx="4881034" cy="2409624"/>
          </a:xfrm>
          <a:prstGeom prst="rect">
            <a:avLst/>
          </a:prstGeom>
        </p:spPr>
      </p:pic>
      <p:pic>
        <p:nvPicPr>
          <p:cNvPr id="6" name="Picture 5" descr="Screen Shot 2015-05-26 at 20.35.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291" y="5367967"/>
            <a:ext cx="3968044" cy="12501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31000" y="5464879"/>
            <a:ext cx="1884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Source: A. </a:t>
            </a:r>
            <a:r>
              <a:rPr lang="en-US" sz="1600" dirty="0" err="1" smtClean="0"/>
              <a:t>Erokhin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64416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9946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Detection RB circuit</a:t>
            </a:r>
            <a:endParaRPr lang="en-US" sz="3600" dirty="0"/>
          </a:p>
        </p:txBody>
      </p:sp>
      <p:grpSp>
        <p:nvGrpSpPr>
          <p:cNvPr id="6" name="Group 5"/>
          <p:cNvGrpSpPr/>
          <p:nvPr/>
        </p:nvGrpSpPr>
        <p:grpSpPr>
          <a:xfrm>
            <a:off x="1258380" y="593180"/>
            <a:ext cx="7266717" cy="5530224"/>
            <a:chOff x="1191567" y="823295"/>
            <a:chExt cx="8640961" cy="6576072"/>
          </a:xfrm>
        </p:grpSpPr>
        <p:pic>
          <p:nvPicPr>
            <p:cNvPr id="7" name="Picture 6" descr="Screen Shot 2012-12-03 at 12.36.3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2248" y="826424"/>
              <a:ext cx="1296144" cy="1255384"/>
            </a:xfrm>
            <a:prstGeom prst="rect">
              <a:avLst/>
            </a:prstGeom>
          </p:spPr>
        </p:pic>
        <p:pic>
          <p:nvPicPr>
            <p:cNvPr id="8" name="Picture 7" descr="Screen Shot 2012-12-03 at 12.35.47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1567" y="4386064"/>
              <a:ext cx="4399929" cy="2612954"/>
            </a:xfrm>
            <a:prstGeom prst="rect">
              <a:avLst/>
            </a:prstGeom>
          </p:spPr>
        </p:pic>
        <p:pic>
          <p:nvPicPr>
            <p:cNvPr id="9" name="Picture 8" descr="Screen Shot 2012-12-03 at 12.41.0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2208" y="2081808"/>
              <a:ext cx="2664048" cy="1307471"/>
            </a:xfrm>
            <a:prstGeom prst="rect">
              <a:avLst/>
            </a:prstGeom>
          </p:spPr>
        </p:pic>
        <p:pic>
          <p:nvPicPr>
            <p:cNvPr id="10" name="Picture 9" descr="Screen Shot 2012-12-03 at 12.40.56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8480" y="3268994"/>
              <a:ext cx="1794154" cy="541006"/>
            </a:xfrm>
            <a:prstGeom prst="rect">
              <a:avLst/>
            </a:prstGeom>
          </p:spPr>
        </p:pic>
        <p:pic>
          <p:nvPicPr>
            <p:cNvPr id="11" name="Picture 10" descr="Screen Shot 2012-12-03 at 12.42.19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1782" y="4156828"/>
              <a:ext cx="3400746" cy="373252"/>
            </a:xfrm>
            <a:prstGeom prst="rect">
              <a:avLst/>
            </a:prstGeom>
          </p:spPr>
        </p:pic>
        <p:pic>
          <p:nvPicPr>
            <p:cNvPr id="12" name="Picture 11" descr="Screen Shot 2012-12-03 at 12.42.24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8232" y="4674096"/>
              <a:ext cx="2342054" cy="117497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623616" y="7122368"/>
              <a:ext cx="74336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J. </a:t>
              </a:r>
              <a:r>
                <a:rPr lang="en-US" sz="1200" dirty="0" err="1" smtClean="0"/>
                <a:t>Steckert</a:t>
              </a:r>
              <a:r>
                <a:rPr lang="en-US" sz="1200" dirty="0" smtClean="0"/>
                <a:t>, QPS electronics, CERN PH-ESE electronics seminar, Nov 2011</a:t>
              </a:r>
              <a:endParaRPr lang="en-US" sz="1200" dirty="0"/>
            </a:p>
          </p:txBody>
        </p:sp>
        <p:pic>
          <p:nvPicPr>
            <p:cNvPr id="14" name="Picture 13" descr="Screen Shot 2012-12-04 at 14.16.50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80400" y="823295"/>
              <a:ext cx="1134269" cy="1186505"/>
            </a:xfrm>
            <a:prstGeom prst="rect">
              <a:avLst/>
            </a:prstGeom>
          </p:spPr>
        </p:pic>
      </p:grp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57200" y="1244546"/>
            <a:ext cx="8226854" cy="4667421"/>
          </a:xfrm>
        </p:spPr>
        <p:txBody>
          <a:bodyPr>
            <a:normAutofit/>
          </a:bodyPr>
          <a:lstStyle/>
          <a:p>
            <a:r>
              <a:rPr lang="en-US" sz="1800" dirty="0" err="1" smtClean="0"/>
              <a:t>iQPS</a:t>
            </a:r>
            <a:r>
              <a:rPr lang="en-US" sz="1800" dirty="0"/>
              <a:t>: </a:t>
            </a:r>
            <a:r>
              <a:rPr lang="en-US" sz="1800" i="1" dirty="0" err="1"/>
              <a:t>U</a:t>
            </a:r>
            <a:r>
              <a:rPr lang="en-US" sz="1800" baseline="-25000" dirty="0" err="1"/>
              <a:t>th</a:t>
            </a:r>
            <a:r>
              <a:rPr lang="en-US" sz="1800" dirty="0"/>
              <a:t> = 0.1 V, </a:t>
            </a:r>
            <a:r>
              <a:rPr lang="en-US" sz="1800" i="1" dirty="0" err="1"/>
              <a:t>t</a:t>
            </a:r>
            <a:r>
              <a:rPr lang="en-US" sz="1800" baseline="-25000" dirty="0" err="1"/>
              <a:t>val</a:t>
            </a:r>
            <a:r>
              <a:rPr lang="en-US" sz="1800" dirty="0"/>
              <a:t> = 10 </a:t>
            </a:r>
            <a:r>
              <a:rPr lang="en-US" sz="1800" dirty="0" err="1"/>
              <a:t>ms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err="1" smtClean="0"/>
              <a:t>nQPS</a:t>
            </a:r>
            <a:r>
              <a:rPr lang="en-US" sz="1800" dirty="0" smtClean="0"/>
              <a:t> </a:t>
            </a:r>
            <a:r>
              <a:rPr lang="en-US" sz="1800" dirty="0" err="1"/>
              <a:t>busbar</a:t>
            </a:r>
            <a:r>
              <a:rPr lang="en-US" sz="1800" dirty="0"/>
              <a:t> protection </a:t>
            </a:r>
            <a:r>
              <a:rPr lang="en-US" sz="1800" i="1" dirty="0" err="1"/>
              <a:t>U</a:t>
            </a:r>
            <a:r>
              <a:rPr lang="en-US" sz="1800" baseline="-25000" dirty="0" err="1"/>
              <a:t>th</a:t>
            </a:r>
            <a:r>
              <a:rPr lang="en-US" sz="1800" dirty="0"/>
              <a:t> = 500 µV, </a:t>
            </a:r>
            <a:r>
              <a:rPr lang="en-US" sz="1800" i="1" dirty="0" err="1"/>
              <a:t>t</a:t>
            </a:r>
            <a:r>
              <a:rPr lang="en-US" sz="1800" baseline="-25000" dirty="0" err="1"/>
              <a:t>val</a:t>
            </a:r>
            <a:r>
              <a:rPr lang="en-US" sz="1800" dirty="0"/>
              <a:t> = 10 s</a:t>
            </a:r>
            <a:br>
              <a:rPr lang="en-US" sz="1800" dirty="0"/>
            </a:br>
            <a:r>
              <a:rPr lang="en-US" sz="1800" dirty="0"/>
              <a:t>inductive compensation by DSP</a:t>
            </a:r>
          </a:p>
          <a:p>
            <a:r>
              <a:rPr lang="en-US" sz="1800" dirty="0" err="1" smtClean="0"/>
              <a:t>nQPS</a:t>
            </a:r>
            <a:r>
              <a:rPr lang="en-US" sz="1800" dirty="0" smtClean="0"/>
              <a:t> </a:t>
            </a:r>
            <a:r>
              <a:rPr lang="en-US" sz="1800" dirty="0"/>
              <a:t>symmetric quench protection</a:t>
            </a:r>
            <a:br>
              <a:rPr lang="en-US" sz="1800" dirty="0"/>
            </a:br>
            <a:r>
              <a:rPr lang="en-US" sz="1800" i="1" dirty="0" err="1" smtClean="0"/>
              <a:t>U</a:t>
            </a:r>
            <a:r>
              <a:rPr lang="en-US" sz="1800" baseline="-25000" dirty="0" err="1" smtClean="0"/>
              <a:t>th</a:t>
            </a:r>
            <a:r>
              <a:rPr lang="en-US" sz="1800" dirty="0" smtClean="0"/>
              <a:t> </a:t>
            </a:r>
            <a:r>
              <a:rPr lang="en-US" sz="1800" dirty="0"/>
              <a:t>= </a:t>
            </a:r>
            <a:r>
              <a:rPr lang="en-US" sz="1800" dirty="0" smtClean="0"/>
              <a:t>0.5/0.9 </a:t>
            </a:r>
            <a:r>
              <a:rPr lang="en-US" sz="1800" dirty="0"/>
              <a:t>V, </a:t>
            </a:r>
            <a:r>
              <a:rPr lang="en-US" sz="1800" i="1" dirty="0" err="1"/>
              <a:t>t</a:t>
            </a:r>
            <a:r>
              <a:rPr lang="en-US" sz="1800" baseline="-25000" dirty="0" err="1"/>
              <a:t>val</a:t>
            </a:r>
            <a:r>
              <a:rPr lang="en-US" sz="1800" dirty="0"/>
              <a:t> = </a:t>
            </a:r>
            <a:r>
              <a:rPr lang="en-US" sz="1800" dirty="0" smtClean="0"/>
              <a:t>20 </a:t>
            </a:r>
            <a:r>
              <a:rPr lang="en-US" sz="1800" dirty="0" err="1" smtClean="0"/>
              <a:t>ms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adaptive </a:t>
            </a:r>
            <a:r>
              <a:rPr lang="en-US" sz="1800" dirty="0"/>
              <a:t>thresholds, ‘</a:t>
            </a:r>
            <a:r>
              <a:rPr lang="en-US" sz="1800" dirty="0" smtClean="0"/>
              <a:t>sunglasses</a:t>
            </a:r>
            <a:r>
              <a:rPr lang="en-US" sz="1800" dirty="0" smtClean="0"/>
              <a:t>’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65863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</a:t>
            </a:r>
            <a:r>
              <a:rPr lang="en-US" dirty="0" err="1" smtClean="0"/>
              <a:t>quadrupole</a:t>
            </a:r>
            <a:r>
              <a:rPr lang="en-US" dirty="0" smtClean="0"/>
              <a:t> circuits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MQs</a:t>
            </a:r>
          </a:p>
          <a:p>
            <a:pPr lvl="1"/>
            <a:r>
              <a:rPr lang="en-US" sz="2000" dirty="0" smtClean="0"/>
              <a:t>Compare voltage between pairs of poles.</a:t>
            </a:r>
          </a:p>
          <a:p>
            <a:pPr lvl="1"/>
            <a:r>
              <a:rPr lang="en-US" sz="2000" dirty="0" smtClean="0"/>
              <a:t>Have symmetric quench protection.</a:t>
            </a:r>
          </a:p>
          <a:p>
            <a:r>
              <a:rPr lang="en-US" sz="2400" dirty="0" smtClean="0"/>
              <a:t>IPQs </a:t>
            </a:r>
            <a:endParaRPr lang="en-US" sz="2400" dirty="0"/>
          </a:p>
          <a:p>
            <a:pPr lvl="1"/>
            <a:r>
              <a:rPr lang="en-US" sz="2000" dirty="0" smtClean="0"/>
              <a:t>Compare voltage between same aperture of adjacent magnets (compensating for different magnetic lengths).</a:t>
            </a:r>
          </a:p>
          <a:p>
            <a:r>
              <a:rPr lang="en-US" sz="2400" dirty="0" smtClean="0"/>
              <a:t>IPDs except D1 </a:t>
            </a:r>
          </a:p>
          <a:p>
            <a:pPr lvl="1"/>
            <a:r>
              <a:rPr lang="en-US" sz="2000" dirty="0" smtClean="0"/>
              <a:t>compare voltages between apertures. </a:t>
            </a:r>
          </a:p>
          <a:p>
            <a:pPr lvl="1"/>
            <a:r>
              <a:rPr lang="en-US" sz="2000" dirty="0" smtClean="0"/>
              <a:t>No extra symmetric detection.</a:t>
            </a:r>
          </a:p>
          <a:p>
            <a:r>
              <a:rPr lang="en-US" sz="2400" dirty="0" smtClean="0"/>
              <a:t>D1 compares upper and lower coil. </a:t>
            </a:r>
          </a:p>
          <a:p>
            <a:pPr lvl="1"/>
            <a:r>
              <a:rPr lang="en-US" sz="2000" dirty="0" smtClean="0"/>
              <a:t>Risk of beam-induced symmetric quench rather high.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639233" y="3689125"/>
            <a:ext cx="8236656" cy="2273173"/>
            <a:chOff x="907344" y="4462413"/>
            <a:chExt cx="8236656" cy="2273173"/>
          </a:xfrm>
        </p:grpSpPr>
        <p:pic>
          <p:nvPicPr>
            <p:cNvPr id="5" name="Picture 4" descr="Screen Shot 2015-05-26 at 20.38.45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344" y="4462413"/>
              <a:ext cx="4998156" cy="2273173"/>
            </a:xfrm>
            <a:prstGeom prst="rect">
              <a:avLst/>
            </a:prstGeom>
          </p:spPr>
        </p:pic>
        <p:pic>
          <p:nvPicPr>
            <p:cNvPr id="6" name="Picture 5" descr="Screen Shot 2015-05-26 at 20.39.08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5500" y="5138562"/>
              <a:ext cx="3238500" cy="6731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731000" y="5823750"/>
              <a:ext cx="18840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Source: A. </a:t>
              </a:r>
              <a:r>
                <a:rPr lang="en-US" sz="1600" dirty="0" err="1" smtClean="0"/>
                <a:t>Erokhin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679376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600-A circuits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600-A circuits, U_RES is calculated by FPGA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 descr="600A_Erokhin_Style.0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222" y="2638778"/>
            <a:ext cx="5463104" cy="2088444"/>
          </a:xfrm>
          <a:prstGeom prst="rect">
            <a:avLst/>
          </a:prstGeom>
        </p:spPr>
      </p:pic>
      <p:pic>
        <p:nvPicPr>
          <p:cNvPr id="6" name="Picture 5" descr="Screen Shot 2015-05-26 at 22.12.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444" y="4959036"/>
            <a:ext cx="2525889" cy="78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5541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strategies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en-US" b="1" dirty="0" smtClean="0">
                <a:solidFill>
                  <a:srgbClr val="2D9DFF"/>
                </a:solidFill>
              </a:rPr>
              <a:t>Magnet protection</a:t>
            </a:r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RB, RQ</a:t>
            </a:r>
          </a:p>
          <a:p>
            <a:r>
              <a:rPr lang="en-US" dirty="0"/>
              <a:t>h</a:t>
            </a:r>
            <a:r>
              <a:rPr lang="en-US" dirty="0" smtClean="0"/>
              <a:t>eaters and diodes</a:t>
            </a:r>
          </a:p>
          <a:p>
            <a:pPr marL="36576" indent="0">
              <a:buNone/>
            </a:pPr>
            <a:r>
              <a:rPr lang="en-US" dirty="0" smtClean="0"/>
              <a:t>IPQs, IPDs, ITs</a:t>
            </a:r>
          </a:p>
          <a:p>
            <a:r>
              <a:rPr lang="en-US" dirty="0" smtClean="0"/>
              <a:t>Heaters fired in all elements </a:t>
            </a:r>
          </a:p>
          <a:p>
            <a:r>
              <a:rPr lang="en-US" dirty="0" smtClean="0"/>
              <a:t>adjacent magnets act as EE.</a:t>
            </a:r>
          </a:p>
          <a:p>
            <a:pPr marL="36576" indent="0">
              <a:buNone/>
            </a:pPr>
            <a:r>
              <a:rPr lang="en-US" dirty="0" smtClean="0"/>
              <a:t>600 A</a:t>
            </a:r>
          </a:p>
          <a:p>
            <a:r>
              <a:rPr lang="en-US" dirty="0" smtClean="0"/>
              <a:t>EE where possible</a:t>
            </a:r>
          </a:p>
          <a:p>
            <a:r>
              <a:rPr lang="en-US" dirty="0" err="1" smtClean="0"/>
              <a:t>Rpar</a:t>
            </a:r>
            <a:r>
              <a:rPr lang="en-US" dirty="0" smtClean="0"/>
              <a:t> if necessary</a:t>
            </a:r>
          </a:p>
          <a:p>
            <a:r>
              <a:rPr lang="en-US" dirty="0" smtClean="0"/>
              <a:t>None for triplet correctors</a:t>
            </a:r>
            <a:br>
              <a:rPr lang="en-US" dirty="0" smtClean="0"/>
            </a:br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60 A/80-120 A</a:t>
            </a:r>
          </a:p>
          <a:p>
            <a:r>
              <a:rPr lang="en-US" dirty="0" smtClean="0"/>
              <a:t>None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en-US" b="1" dirty="0" err="1" smtClean="0">
                <a:solidFill>
                  <a:srgbClr val="2D9DFF"/>
                </a:solidFill>
              </a:rPr>
              <a:t>Busbar</a:t>
            </a:r>
            <a:r>
              <a:rPr lang="en-US" b="1" dirty="0" smtClean="0">
                <a:solidFill>
                  <a:srgbClr val="2D9DFF"/>
                </a:solidFill>
              </a:rPr>
              <a:t>/leads/PC protection</a:t>
            </a:r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RB/RQ</a:t>
            </a:r>
          </a:p>
          <a:p>
            <a:r>
              <a:rPr lang="en-US" dirty="0" smtClean="0"/>
              <a:t>EE</a:t>
            </a:r>
          </a:p>
          <a:p>
            <a:pPr marL="36576" indent="0">
              <a:buNone/>
            </a:pPr>
            <a:r>
              <a:rPr lang="en-US" dirty="0" smtClean="0"/>
              <a:t>IPQs, IPDs, ITs</a:t>
            </a:r>
          </a:p>
          <a:p>
            <a:r>
              <a:rPr lang="en-US" dirty="0" smtClean="0"/>
              <a:t>Heaters</a:t>
            </a:r>
          </a:p>
          <a:p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600 A</a:t>
            </a:r>
          </a:p>
          <a:p>
            <a:r>
              <a:rPr lang="en-US" dirty="0" smtClean="0"/>
              <a:t>EE</a:t>
            </a:r>
          </a:p>
          <a:p>
            <a:r>
              <a:rPr lang="en-US" dirty="0" err="1" smtClean="0"/>
              <a:t>Rpar</a:t>
            </a:r>
            <a:r>
              <a:rPr lang="en-US" dirty="0" smtClean="0"/>
              <a:t> acts as EE in case of magnet quench.</a:t>
            </a:r>
          </a:p>
          <a:p>
            <a:r>
              <a:rPr lang="en-US" dirty="0" smtClean="0"/>
              <a:t>PC off, crowbar</a:t>
            </a:r>
          </a:p>
          <a:p>
            <a:pPr marL="36576" indent="0">
              <a:buNone/>
            </a:pPr>
            <a:r>
              <a:rPr lang="en-US" dirty="0" smtClean="0"/>
              <a:t>60 A/80-120 A</a:t>
            </a:r>
          </a:p>
          <a:p>
            <a:r>
              <a:rPr lang="en-US" dirty="0" smtClean="0"/>
              <a:t>PC off/crowbar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118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 600-A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03502" y="1244490"/>
            <a:ext cx="8655832" cy="466742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EE was used to protect magnets and </a:t>
            </a:r>
            <a:r>
              <a:rPr lang="en-US" sz="1800" dirty="0" err="1" smtClean="0"/>
              <a:t>busbars</a:t>
            </a:r>
            <a:r>
              <a:rPr lang="en-US" sz="1800" dirty="0" smtClean="0"/>
              <a:t>. </a:t>
            </a:r>
          </a:p>
          <a:p>
            <a:r>
              <a:rPr lang="en-US" sz="1800" dirty="0" err="1" smtClean="0"/>
              <a:t>Rpar</a:t>
            </a:r>
            <a:r>
              <a:rPr lang="en-US" sz="1800" dirty="0" smtClean="0"/>
              <a:t> was added if necessary – designed to absorb circuit energy. </a:t>
            </a:r>
          </a:p>
          <a:p>
            <a:r>
              <a:rPr lang="en-US" sz="1800" dirty="0" smtClean="0"/>
              <a:t>Recent simulations show that </a:t>
            </a:r>
            <a:r>
              <a:rPr lang="en-US" sz="1800" dirty="0" err="1" smtClean="0"/>
              <a:t>Rpar</a:t>
            </a:r>
            <a:r>
              <a:rPr lang="en-US" sz="1800" dirty="0" smtClean="0"/>
              <a:t> protects a quenching magnet efficiently, even without EE.</a:t>
            </a:r>
          </a:p>
          <a:p>
            <a:r>
              <a:rPr lang="en-US" sz="1800" dirty="0" smtClean="0"/>
              <a:t>Triplet correctors have no EE (larger cu/</a:t>
            </a:r>
            <a:r>
              <a:rPr lang="en-US" sz="1800" dirty="0" err="1" smtClean="0"/>
              <a:t>sc</a:t>
            </a:r>
            <a:r>
              <a:rPr lang="en-US" sz="1800" dirty="0" smtClean="0"/>
              <a:t> ratio in magnet and </a:t>
            </a:r>
            <a:r>
              <a:rPr lang="en-US" sz="1800" dirty="0" err="1" smtClean="0"/>
              <a:t>busbar</a:t>
            </a:r>
            <a:r>
              <a:rPr lang="en-US" sz="1800" dirty="0" smtClean="0"/>
              <a:t>).</a:t>
            </a:r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0" name="Picture 9" descr="Screen Shot 2015-05-26 at 21.00.2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13226"/>
            <a:ext cx="3495789" cy="2846249"/>
          </a:xfrm>
          <a:prstGeom prst="rect">
            <a:avLst/>
          </a:prstGeom>
        </p:spPr>
      </p:pic>
      <p:pic>
        <p:nvPicPr>
          <p:cNvPr id="11" name="Picture 10" descr="Screen Shot 2015-05-26 at 16.20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667" y="2926414"/>
            <a:ext cx="5291667" cy="328705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03189" y="6206728"/>
            <a:ext cx="8418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1200" dirty="0" smtClean="0"/>
              <a:t>F. </a:t>
            </a:r>
            <a:r>
              <a:rPr lang="en-US" sz="1200" dirty="0" err="1" smtClean="0"/>
              <a:t>Sonnemann</a:t>
            </a:r>
            <a:r>
              <a:rPr lang="en-US" sz="1200" dirty="0" smtClean="0"/>
              <a:t>, </a:t>
            </a:r>
            <a:r>
              <a:rPr lang="en-US" sz="1200" dirty="0"/>
              <a:t>Resistive Transition and Protection of LHC Superconducting Cables and Magnets. PhD thesis, </a:t>
            </a:r>
            <a:r>
              <a:rPr lang="en-US" sz="1200" dirty="0" smtClean="0"/>
              <a:t>2001</a:t>
            </a:r>
            <a:r>
              <a:rPr lang="en-US" sz="1200" dirty="0"/>
              <a:t>.</a:t>
            </a:r>
            <a:endParaRPr lang="en-US" sz="1200" dirty="0"/>
          </a:p>
          <a:p>
            <a:pPr fontAlgn="t"/>
            <a:r>
              <a:rPr lang="en-US" sz="1200" dirty="0" smtClean="0"/>
              <a:t>D. </a:t>
            </a:r>
            <a:r>
              <a:rPr lang="en-US" sz="1200" dirty="0" err="1" smtClean="0"/>
              <a:t>Egede</a:t>
            </a:r>
            <a:r>
              <a:rPr lang="en-US" sz="1200" dirty="0"/>
              <a:t> Rasmussen, Upper Limits for QPS Thresholds of the 600A Circuits in the </a:t>
            </a:r>
            <a:r>
              <a:rPr lang="en-US" sz="1200" dirty="0" smtClean="0"/>
              <a:t>LHC, EDMS 1432493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 rot="19351636">
            <a:off x="5658554" y="4299535"/>
            <a:ext cx="1480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D9DFF"/>
                </a:solidFill>
              </a:rPr>
              <a:t>Status 2001!</a:t>
            </a:r>
            <a:endParaRPr lang="en-US" dirty="0">
              <a:solidFill>
                <a:srgbClr val="2D9D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8513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recipe?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dirty="0" smtClean="0"/>
              <a:t>It is difficult to extract a single rule. </a:t>
            </a:r>
          </a:p>
          <a:p>
            <a:pPr marL="36576" indent="0">
              <a:buNone/>
            </a:pPr>
            <a:r>
              <a:rPr lang="en-US" sz="2400" dirty="0" smtClean="0"/>
              <a:t>Example:</a:t>
            </a:r>
          </a:p>
          <a:p>
            <a:r>
              <a:rPr lang="en-US" sz="2400" dirty="0" smtClean="0"/>
              <a:t>MCBC orbit correctors have energy density per coil copper volume equivalent to that of MB magnets.</a:t>
            </a:r>
          </a:p>
          <a:p>
            <a:r>
              <a:rPr lang="en-US" sz="2400" dirty="0" smtClean="0"/>
              <a:t>Yet they have no QPS.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978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Overview of Quench Protection Systems in the LHC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99533" y="3600950"/>
            <a:ext cx="5624689" cy="41965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B. Auchmann, L. </a:t>
            </a:r>
            <a:r>
              <a:rPr lang="en-US" dirty="0" err="1" smtClean="0"/>
              <a:t>Bortot</a:t>
            </a:r>
            <a:r>
              <a:rPr lang="en-US" dirty="0" smtClean="0"/>
              <a:t> , thanks to </a:t>
            </a:r>
            <a:r>
              <a:rPr lang="en-US" dirty="0"/>
              <a:t>F. Rodriguez-</a:t>
            </a:r>
            <a:r>
              <a:rPr lang="en-US" dirty="0" err="1"/>
              <a:t>Mateos</a:t>
            </a:r>
            <a:r>
              <a:rPr lang="en-US" dirty="0"/>
              <a:t>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HL-LHC WP4 Meeting, 27.5.2015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1970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Protection elements in numbers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3544828"/>
              </p:ext>
            </p:extLst>
          </p:nvPr>
        </p:nvGraphicFramePr>
        <p:xfrm>
          <a:off x="1543757" y="2002897"/>
          <a:ext cx="6256617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7280"/>
                <a:gridCol w="996040"/>
                <a:gridCol w="1122953"/>
                <a:gridCol w="914047"/>
                <a:gridCol w="1212250"/>
                <a:gridCol w="91404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#circuit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#magnet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#heaters*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</a:t>
                      </a:r>
                      <a:r>
                        <a:rPr lang="en-US" dirty="0" err="1" smtClean="0"/>
                        <a:t>Rpar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9856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IPQ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IPD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600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3733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60-120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43667" y="5094224"/>
            <a:ext cx="42959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 .. active heater strips (MB LF heaters not counted)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824773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Recurrent problems 1/3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2400" dirty="0" smtClean="0"/>
              <a:t>QPS trips</a:t>
            </a:r>
          </a:p>
          <a:p>
            <a:r>
              <a:rPr lang="en-US" sz="2400" dirty="0"/>
              <a:t>EM compatibility</a:t>
            </a:r>
          </a:p>
          <a:p>
            <a:r>
              <a:rPr lang="en-US" sz="2400" dirty="0"/>
              <a:t>Grid instabilities/Thunderstorms</a:t>
            </a:r>
          </a:p>
          <a:p>
            <a:r>
              <a:rPr lang="en-US" sz="2400" dirty="0"/>
              <a:t>Transfer-line effects</a:t>
            </a:r>
          </a:p>
          <a:p>
            <a:pPr lvl="1"/>
            <a:r>
              <a:rPr lang="en-US" sz="2000" dirty="0"/>
              <a:t>Unbalanced apertures</a:t>
            </a:r>
          </a:p>
          <a:p>
            <a:pPr lvl="1"/>
            <a:r>
              <a:rPr lang="en-US" sz="2000" dirty="0"/>
              <a:t>Phase-difference between </a:t>
            </a:r>
            <a:r>
              <a:rPr lang="en-US" sz="2000" dirty="0" smtClean="0"/>
              <a:t>adjacent </a:t>
            </a:r>
            <a:r>
              <a:rPr lang="en-US" sz="2000" dirty="0"/>
              <a:t>magnets</a:t>
            </a:r>
          </a:p>
          <a:p>
            <a:r>
              <a:rPr lang="en-US" sz="2400" dirty="0"/>
              <a:t>0-V crossing</a:t>
            </a:r>
          </a:p>
          <a:p>
            <a:r>
              <a:rPr lang="en-US" sz="2400" dirty="0" smtClean="0"/>
              <a:t>Imperfect inductive compensation</a:t>
            </a:r>
          </a:p>
          <a:p>
            <a:r>
              <a:rPr lang="en-US" sz="2400" dirty="0" smtClean="0"/>
              <a:t>Single</a:t>
            </a:r>
            <a:r>
              <a:rPr lang="en-US" sz="2400" dirty="0"/>
              <a:t>-event </a:t>
            </a:r>
            <a:r>
              <a:rPr lang="en-US" sz="2400" dirty="0" smtClean="0"/>
              <a:t>upsets</a:t>
            </a:r>
          </a:p>
          <a:p>
            <a:r>
              <a:rPr lang="en-US" sz="2400" dirty="0" smtClean="0"/>
              <a:t>Remote </a:t>
            </a:r>
            <a:r>
              <a:rPr lang="en-US" sz="2400" dirty="0"/>
              <a:t>power </a:t>
            </a:r>
            <a:r>
              <a:rPr lang="en-US" sz="2400" dirty="0" smtClean="0"/>
              <a:t>resets (operator errors)</a:t>
            </a:r>
            <a:endParaRPr lang="en-US" sz="2400" dirty="0"/>
          </a:p>
          <a:p>
            <a:r>
              <a:rPr lang="en-US" sz="2400" dirty="0"/>
              <a:t>Detector drift (</a:t>
            </a:r>
            <a:r>
              <a:rPr lang="en-US" sz="2400" dirty="0" err="1"/>
              <a:t>undulator</a:t>
            </a:r>
            <a:r>
              <a:rPr lang="en-US" sz="2400" dirty="0" smtClean="0"/>
              <a:t>)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6575777" y="1453444"/>
            <a:ext cx="437444" cy="2864556"/>
          </a:xfrm>
          <a:prstGeom prst="rightBrace">
            <a:avLst/>
          </a:prstGeom>
          <a:ln>
            <a:solidFill>
              <a:srgbClr val="4F81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6575777" y="4205111"/>
            <a:ext cx="437444" cy="1919111"/>
          </a:xfrm>
          <a:prstGeom prst="rightBrace">
            <a:avLst/>
          </a:prstGeom>
          <a:ln>
            <a:solidFill>
              <a:srgbClr val="4F81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013221" y="2711777"/>
            <a:ext cx="1968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Adjust thresholds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013221" y="3835779"/>
            <a:ext cx="1890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Adjust ramp rate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13221" y="4970899"/>
            <a:ext cx="2147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Improved detection </a:t>
            </a:r>
            <a:br>
              <a:rPr lang="en-US" dirty="0" smtClean="0"/>
            </a:br>
            <a:r>
              <a:rPr lang="en-US" dirty="0" smtClean="0"/>
              <a:t>electronics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904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Recurrent </a:t>
            </a:r>
            <a:r>
              <a:rPr lang="en-US" dirty="0" smtClean="0"/>
              <a:t>problems 2/3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Shorts to ground</a:t>
            </a:r>
          </a:p>
          <a:p>
            <a:pPr lvl="1"/>
            <a:r>
              <a:rPr lang="en-US" sz="2000" dirty="0" smtClean="0"/>
              <a:t>Spiders</a:t>
            </a:r>
          </a:p>
          <a:p>
            <a:pPr lvl="1"/>
            <a:r>
              <a:rPr lang="en-US" sz="2000" dirty="0" err="1" smtClean="0"/>
              <a:t>Lyras</a:t>
            </a:r>
            <a:r>
              <a:rPr lang="en-US" sz="2000" dirty="0" smtClean="0"/>
              <a:t> vs. MCS corrector</a:t>
            </a:r>
          </a:p>
          <a:p>
            <a:pPr lvl="1"/>
            <a:r>
              <a:rPr lang="en-US" sz="2000" dirty="0" smtClean="0"/>
              <a:t>Warm </a:t>
            </a:r>
            <a:r>
              <a:rPr lang="en-US" sz="2000" dirty="0" err="1" smtClean="0"/>
              <a:t>busbars</a:t>
            </a:r>
            <a:endParaRPr lang="en-US" sz="2000" dirty="0" smtClean="0"/>
          </a:p>
          <a:p>
            <a:r>
              <a:rPr lang="en-US" sz="2400" dirty="0" smtClean="0"/>
              <a:t>Lack of instrumentation wires!</a:t>
            </a:r>
          </a:p>
          <a:p>
            <a:pPr lvl="1"/>
            <a:r>
              <a:rPr lang="en-US" sz="2000" dirty="0" smtClean="0"/>
              <a:t>Single voltage/current measurement for circuits of &gt; 100 magnets in series!</a:t>
            </a:r>
          </a:p>
          <a:p>
            <a:r>
              <a:rPr lang="en-US" sz="2400" dirty="0" smtClean="0"/>
              <a:t>Lack of long. and </a:t>
            </a:r>
            <a:r>
              <a:rPr lang="en-US" sz="2400" dirty="0" err="1" smtClean="0"/>
              <a:t>transv</a:t>
            </a:r>
            <a:r>
              <a:rPr lang="en-US" sz="2400" dirty="0" smtClean="0"/>
              <a:t>. quench-propagation measurements </a:t>
            </a:r>
          </a:p>
          <a:p>
            <a:pPr lvl="1"/>
            <a:r>
              <a:rPr lang="en-US" sz="2000" dirty="0" smtClean="0"/>
              <a:t>at various current levels for model validation</a:t>
            </a:r>
          </a:p>
          <a:p>
            <a:pPr lvl="1"/>
            <a:r>
              <a:rPr lang="en-US" sz="2000" dirty="0" smtClean="0"/>
              <a:t>Ideally with spot heater for controlled quench origin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672666" y="1173935"/>
            <a:ext cx="3154949" cy="1894532"/>
            <a:chOff x="5132806" y="1093281"/>
            <a:chExt cx="3694810" cy="1975186"/>
          </a:xfrm>
        </p:grpSpPr>
        <p:pic>
          <p:nvPicPr>
            <p:cNvPr id="5" name="Picture 2" descr="G:\Departments\AT\Projects\MAR and Long Magnets Facilities\Reparations_dipoles\groupe_B\3103\Points arret\CL ZONE FINITION apres reparation M3\P1000009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2890" y="1093281"/>
              <a:ext cx="2364726" cy="19751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G:\Departments\AT\Projects\MAR and Long Magnets Facilities\Reparations_dipoles\groupe_B\3103\Points arret\CL M3 avant reparation\P305048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810255" y="1415833"/>
              <a:ext cx="1975185" cy="13300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5954889" y="1947337"/>
              <a:ext cx="1792111" cy="19755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124214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Recurrent problems 3/3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Broken heater strips or reduced HV </a:t>
            </a:r>
            <a:br>
              <a:rPr lang="en-US" sz="2400" dirty="0" smtClean="0"/>
            </a:br>
            <a:r>
              <a:rPr lang="en-US" sz="2400" dirty="0" smtClean="0"/>
              <a:t>resistance</a:t>
            </a:r>
            <a:r>
              <a:rPr lang="en-US" sz="2400" dirty="0"/>
              <a:t> </a:t>
            </a:r>
            <a:r>
              <a:rPr lang="en-US" sz="2400" dirty="0" smtClean="0"/>
              <a:t>(9 on MBs, 1 on IPDs, </a:t>
            </a:r>
            <a:br>
              <a:rPr lang="en-US" sz="2400" dirty="0" smtClean="0"/>
            </a:br>
            <a:r>
              <a:rPr lang="en-US" sz="2400" dirty="0" smtClean="0"/>
              <a:t>1 on ITs, 2 on IPQs)</a:t>
            </a:r>
          </a:p>
          <a:p>
            <a:r>
              <a:rPr lang="en-US" sz="2400" dirty="0" smtClean="0"/>
              <a:t>1 broken </a:t>
            </a:r>
            <a:r>
              <a:rPr lang="en-US" sz="2400" dirty="0" err="1" smtClean="0"/>
              <a:t>Rpar</a:t>
            </a:r>
            <a:r>
              <a:rPr lang="en-US" sz="2400" dirty="0" smtClean="0"/>
              <a:t> on an </a:t>
            </a:r>
            <a:r>
              <a:rPr lang="en-US" sz="2400" dirty="0" err="1" smtClean="0"/>
              <a:t>undulator</a:t>
            </a:r>
            <a:endParaRPr lang="en-US" sz="2400" dirty="0" smtClean="0"/>
          </a:p>
          <a:p>
            <a:r>
              <a:rPr lang="en-US" sz="2400" dirty="0" smtClean="0"/>
              <a:t>600-A EE switches are being replaced.</a:t>
            </a:r>
          </a:p>
          <a:p>
            <a:r>
              <a:rPr lang="en-US" sz="2400" dirty="0" smtClean="0"/>
              <a:t>Diode lead resistances</a:t>
            </a:r>
          </a:p>
          <a:p>
            <a:r>
              <a:rPr lang="en-US" sz="2400" dirty="0" smtClean="0"/>
              <a:t>Broken bypasses (copper foils, copper stabilizer)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111" y="1325606"/>
            <a:ext cx="2364726" cy="177354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Screen Shot 2015-05-26 at 21.49.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667994"/>
            <a:ext cx="3378328" cy="1325033"/>
          </a:xfrm>
          <a:prstGeom prst="rect">
            <a:avLst/>
          </a:prstGeom>
        </p:spPr>
      </p:pic>
      <p:pic>
        <p:nvPicPr>
          <p:cNvPr id="11" name="Picture 2" descr="\\cern.ch\dfs\Workspaces\r\RADIO_NUMERIQUE\2014\TE\CRG\LHC_consolidation\DFBAI_pigtails\JPEG_files\_14130003-X-000004A7-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918"/>
          <a:stretch/>
        </p:blipFill>
        <p:spPr bwMode="auto">
          <a:xfrm>
            <a:off x="4907429" y="4537431"/>
            <a:ext cx="3926128" cy="127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150556" y="5823695"/>
            <a:ext cx="3099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Bad connection between </a:t>
            </a:r>
            <a:r>
              <a:rPr lang="en-US" sz="1400" dirty="0" err="1" smtClean="0"/>
              <a:t>busbar</a:t>
            </a:r>
            <a:r>
              <a:rPr lang="en-US" sz="1400" dirty="0" smtClean="0"/>
              <a:t> and </a:t>
            </a:r>
            <a:br>
              <a:rPr lang="en-US" sz="1400" dirty="0" smtClean="0"/>
            </a:br>
            <a:r>
              <a:rPr lang="en-US" sz="1400" dirty="0" smtClean="0"/>
              <a:t>copper-foil bypass in DFBAI P2.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299269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327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 protect</a:t>
            </a:r>
          </a:p>
          <a:p>
            <a:r>
              <a:rPr lang="en-US" dirty="0" smtClean="0"/>
              <a:t>Protection elements (pictures)</a:t>
            </a:r>
          </a:p>
          <a:p>
            <a:r>
              <a:rPr lang="en-US" dirty="0" smtClean="0"/>
              <a:t>Detection</a:t>
            </a:r>
          </a:p>
          <a:p>
            <a:r>
              <a:rPr lang="en-US" dirty="0" smtClean="0"/>
              <a:t>Protection strategies</a:t>
            </a:r>
          </a:p>
          <a:p>
            <a:r>
              <a:rPr lang="en-US" dirty="0" smtClean="0"/>
              <a:t>Recurrent problems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283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protect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Magnets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(minimize peak temperature and voltage)</a:t>
            </a:r>
          </a:p>
          <a:p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Busbars</a:t>
            </a:r>
            <a:r>
              <a:rPr lang="en-US" dirty="0" smtClean="0"/>
              <a:t> (cold and warm)</a:t>
            </a:r>
            <a:br>
              <a:rPr lang="en-US" dirty="0" smtClean="0"/>
            </a:br>
            <a:r>
              <a:rPr lang="en-US" dirty="0" smtClean="0"/>
              <a:t>(minimize peak temperature)</a:t>
            </a:r>
          </a:p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Current leads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(prevent quenches, abort in HTS’s current-sharing regime)</a:t>
            </a:r>
          </a:p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Power converters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dirty="0" smtClean="0"/>
              <a:t>(e.g., water-cooling fault)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56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protect against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2D9DFF"/>
                </a:solidFill>
              </a:rPr>
              <a:t>Magnet</a:t>
            </a:r>
            <a:r>
              <a:rPr lang="en-US" dirty="0" smtClean="0"/>
              <a:t> quenches</a:t>
            </a:r>
          </a:p>
          <a:p>
            <a:pPr lvl="1"/>
            <a:r>
              <a:rPr lang="en-US" dirty="0" smtClean="0"/>
              <a:t>Training</a:t>
            </a:r>
          </a:p>
          <a:p>
            <a:pPr lvl="1"/>
            <a:r>
              <a:rPr lang="en-US" dirty="0" smtClean="0"/>
              <a:t>Beam-induced</a:t>
            </a:r>
          </a:p>
          <a:p>
            <a:pPr lvl="1"/>
            <a:r>
              <a:rPr lang="en-US" dirty="0" smtClean="0"/>
              <a:t>Thermal propagation</a:t>
            </a:r>
          </a:p>
          <a:p>
            <a:pPr lvl="1"/>
            <a:r>
              <a:rPr lang="en-US" dirty="0" smtClean="0"/>
              <a:t>Due to internal short</a:t>
            </a:r>
            <a:endParaRPr lang="en-US" dirty="0"/>
          </a:p>
          <a:p>
            <a:r>
              <a:rPr lang="en-US" dirty="0" err="1" smtClean="0">
                <a:solidFill>
                  <a:srgbClr val="2D9DFF"/>
                </a:solidFill>
              </a:rPr>
              <a:t>Busbar</a:t>
            </a:r>
            <a:r>
              <a:rPr lang="en-US" dirty="0" smtClean="0">
                <a:solidFill>
                  <a:srgbClr val="2D9DFF"/>
                </a:solidFill>
              </a:rPr>
              <a:t> </a:t>
            </a:r>
            <a:r>
              <a:rPr lang="en-US" dirty="0" smtClean="0"/>
              <a:t>quenches </a:t>
            </a:r>
          </a:p>
          <a:p>
            <a:pPr lvl="1"/>
            <a:r>
              <a:rPr lang="en-US" dirty="0" smtClean="0"/>
              <a:t>Thermal propagation from magnet quench</a:t>
            </a:r>
          </a:p>
          <a:p>
            <a:pPr lvl="1"/>
            <a:r>
              <a:rPr lang="en-US" dirty="0" smtClean="0"/>
              <a:t>Thermal coupling (Line-N)</a:t>
            </a:r>
            <a:endParaRPr lang="en-US" dirty="0"/>
          </a:p>
          <a:p>
            <a:pPr lvl="1"/>
            <a:r>
              <a:rPr lang="en-US" dirty="0" smtClean="0"/>
              <a:t>Bad splices</a:t>
            </a:r>
          </a:p>
          <a:p>
            <a:pPr lvl="1"/>
            <a:r>
              <a:rPr lang="en-US" dirty="0" smtClean="0"/>
              <a:t>Wrong He levels in </a:t>
            </a:r>
            <a:r>
              <a:rPr lang="en-US" dirty="0" err="1" smtClean="0"/>
              <a:t>busbar</a:t>
            </a:r>
            <a:r>
              <a:rPr lang="en-US" dirty="0" smtClean="0"/>
              <a:t> lines/DFBs</a:t>
            </a:r>
          </a:p>
          <a:p>
            <a:pPr lvl="1"/>
            <a:r>
              <a:rPr lang="en-US" dirty="0" smtClean="0"/>
              <a:t>He-bubble in SC link</a:t>
            </a:r>
          </a:p>
          <a:p>
            <a:r>
              <a:rPr lang="en-US" dirty="0" smtClean="0"/>
              <a:t>Current-sharing in HTS </a:t>
            </a:r>
            <a:r>
              <a:rPr lang="en-US" dirty="0" smtClean="0">
                <a:solidFill>
                  <a:srgbClr val="2D9DFF"/>
                </a:solidFill>
              </a:rPr>
              <a:t>leads</a:t>
            </a:r>
          </a:p>
          <a:p>
            <a:pPr lvl="1"/>
            <a:r>
              <a:rPr lang="en-US" dirty="0" smtClean="0"/>
              <a:t>Defective temperature sensors, bad regulation</a:t>
            </a:r>
            <a:endParaRPr lang="en-US" dirty="0"/>
          </a:p>
          <a:p>
            <a:r>
              <a:rPr lang="en-US" dirty="0" smtClean="0">
                <a:solidFill>
                  <a:srgbClr val="2D9DFF"/>
                </a:solidFill>
              </a:rPr>
              <a:t>PC</a:t>
            </a:r>
            <a:r>
              <a:rPr lang="en-US" dirty="0" smtClean="0"/>
              <a:t> failures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524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Magnets and current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Mains</a:t>
            </a:r>
            <a:r>
              <a:rPr lang="en-US" sz="2400" dirty="0" smtClean="0"/>
              <a:t>: 12 kA</a:t>
            </a:r>
            <a:endParaRPr lang="en-US" sz="2400" dirty="0"/>
          </a:p>
          <a:p>
            <a:r>
              <a:rPr lang="en-US" sz="2400" dirty="0" smtClean="0"/>
              <a:t>MB, MQ </a:t>
            </a:r>
          </a:p>
          <a:p>
            <a:pPr marL="36576" indent="0">
              <a:buNone/>
            </a:pPr>
            <a:r>
              <a:rPr lang="en-US" sz="2400" dirty="0" smtClean="0">
                <a:solidFill>
                  <a:srgbClr val="2D9DFF"/>
                </a:solidFill>
              </a:rPr>
              <a:t>ITs </a:t>
            </a:r>
            <a:r>
              <a:rPr lang="en-US" sz="2400" dirty="0" smtClean="0"/>
              <a:t>(Inner triplets): 7</a:t>
            </a:r>
            <a:r>
              <a:rPr lang="en-US" sz="2400" dirty="0"/>
              <a:t>/12 </a:t>
            </a:r>
            <a:r>
              <a:rPr lang="en-US" sz="2400" dirty="0" smtClean="0"/>
              <a:t>kA</a:t>
            </a:r>
          </a:p>
          <a:p>
            <a:r>
              <a:rPr lang="en-US" sz="2400" dirty="0" smtClean="0"/>
              <a:t>MQXA/B</a:t>
            </a:r>
          </a:p>
          <a:p>
            <a:pPr marL="36576" indent="0">
              <a:buNone/>
            </a:pPr>
            <a:r>
              <a:rPr lang="en-US" sz="2400" dirty="0" smtClean="0">
                <a:solidFill>
                  <a:srgbClr val="2D9DFF"/>
                </a:solidFill>
              </a:rPr>
              <a:t>IPDs </a:t>
            </a:r>
            <a:r>
              <a:rPr lang="en-US" sz="2400" dirty="0" smtClean="0"/>
              <a:t>(Individually powered dipoles, separation dipoles): 4-7 kA</a:t>
            </a:r>
          </a:p>
          <a:p>
            <a:r>
              <a:rPr lang="en-US" sz="2400" dirty="0" smtClean="0"/>
              <a:t>MBX, MBRC, MBRS, MBRB </a:t>
            </a:r>
          </a:p>
          <a:p>
            <a:pPr marL="36576" indent="0">
              <a:buNone/>
            </a:pPr>
            <a:r>
              <a:rPr lang="en-US" sz="2400" dirty="0" smtClean="0">
                <a:solidFill>
                  <a:srgbClr val="2D9DFF"/>
                </a:solidFill>
              </a:rPr>
              <a:t>IPQs </a:t>
            </a:r>
            <a:r>
              <a:rPr lang="en-US" sz="2400" dirty="0" smtClean="0"/>
              <a:t>(Individually powered quads): 4-</a:t>
            </a:r>
            <a:r>
              <a:rPr lang="en-US" sz="2400" dirty="0"/>
              <a:t>6 </a:t>
            </a:r>
            <a:r>
              <a:rPr lang="en-US" sz="2400" dirty="0" smtClean="0"/>
              <a:t>kA</a:t>
            </a:r>
          </a:p>
          <a:p>
            <a:r>
              <a:rPr lang="en-US" sz="2400" dirty="0" smtClean="0"/>
              <a:t>MQM, MQY </a:t>
            </a:r>
          </a:p>
          <a:p>
            <a:pPr marL="36576" indent="0">
              <a:buNone/>
            </a:pPr>
            <a:r>
              <a:rPr lang="en-US" sz="2400" dirty="0" smtClean="0">
                <a:solidFill>
                  <a:srgbClr val="2D9DFF"/>
                </a:solidFill>
              </a:rPr>
              <a:t>600-A</a:t>
            </a:r>
            <a:r>
              <a:rPr lang="en-US" sz="2400" dirty="0" smtClean="0"/>
              <a:t> circuits</a:t>
            </a:r>
          </a:p>
          <a:p>
            <a:r>
              <a:rPr lang="en-US" sz="2400" dirty="0" smtClean="0"/>
              <a:t>MCD, MCS, MO, MQT, MS, MCBX, MQSX </a:t>
            </a:r>
          </a:p>
          <a:p>
            <a:pPr marL="36576" indent="0">
              <a:buNone/>
            </a:pPr>
            <a:r>
              <a:rPr lang="en-US" sz="2400" dirty="0" smtClean="0">
                <a:solidFill>
                  <a:srgbClr val="2D9DFF"/>
                </a:solidFill>
              </a:rPr>
              <a:t>80-120 A</a:t>
            </a:r>
            <a:r>
              <a:rPr lang="en-US" sz="2400" dirty="0" smtClean="0"/>
              <a:t> circuits</a:t>
            </a:r>
          </a:p>
          <a:p>
            <a:r>
              <a:rPr lang="en-US" sz="2400" dirty="0" smtClean="0"/>
              <a:t>MCO, MCBC, MCBY, triplet correctors </a:t>
            </a:r>
          </a:p>
          <a:p>
            <a:pPr marL="36576" indent="0">
              <a:buNone/>
            </a:pPr>
            <a:r>
              <a:rPr lang="en-US" sz="2400" dirty="0" smtClean="0">
                <a:solidFill>
                  <a:srgbClr val="2D9DFF"/>
                </a:solidFill>
              </a:rPr>
              <a:t>60-A </a:t>
            </a:r>
            <a:r>
              <a:rPr lang="en-US" sz="2400" dirty="0" smtClean="0"/>
              <a:t>circuits</a:t>
            </a:r>
          </a:p>
          <a:p>
            <a:r>
              <a:rPr lang="en-US" sz="2400" dirty="0" smtClean="0"/>
              <a:t>MCB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954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Means of protection 60/120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 descr="Screen Shot 2015-05-22 at 18.58.3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67" y="945957"/>
            <a:ext cx="2892778" cy="2706747"/>
          </a:xfrm>
          <a:prstGeom prst="rect">
            <a:avLst/>
          </a:prstGeom>
        </p:spPr>
      </p:pic>
      <p:pic>
        <p:nvPicPr>
          <p:cNvPr id="53" name="Picture 52" descr="Screen Shot 2015-05-22 at 19.22.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778" y="1173935"/>
            <a:ext cx="2667000" cy="1905000"/>
          </a:xfrm>
          <a:prstGeom prst="rect">
            <a:avLst/>
          </a:prstGeom>
        </p:spPr>
      </p:pic>
      <p:pic>
        <p:nvPicPr>
          <p:cNvPr id="54" name="Picture 53" descr="Screen Shot 2015-05-22 at 19.23.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44" y="3652704"/>
            <a:ext cx="3541889" cy="1543317"/>
          </a:xfrm>
          <a:prstGeom prst="rect">
            <a:avLst/>
          </a:prstGeom>
        </p:spPr>
      </p:pic>
      <p:pic>
        <p:nvPicPr>
          <p:cNvPr id="55" name="Picture 54" descr="Screen Shot 2015-05-22 at 19.24.3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278" y="3643245"/>
            <a:ext cx="4748390" cy="2279227"/>
          </a:xfrm>
          <a:prstGeom prst="rect">
            <a:avLst/>
          </a:prstGeom>
        </p:spPr>
      </p:pic>
      <p:pic>
        <p:nvPicPr>
          <p:cNvPr id="56" name="Picture 55" descr="Screen Shot 2015-05-22 at 19.24.4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898" y="3643245"/>
            <a:ext cx="4766770" cy="2279227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1523999" y="6313475"/>
            <a:ext cx="8184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te-epc-lpc.web.cern.ch</a:t>
            </a:r>
            <a:r>
              <a:rPr lang="en-US" dirty="0"/>
              <a:t>/</a:t>
            </a:r>
            <a:r>
              <a:rPr lang="en-US" dirty="0" err="1"/>
              <a:t>te-epc-lpc</a:t>
            </a:r>
            <a:r>
              <a:rPr lang="en-US" dirty="0"/>
              <a:t>/</a:t>
            </a:r>
            <a:r>
              <a:rPr lang="en-US" dirty="0" err="1"/>
              <a:t>general.stm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423472" y="5414640"/>
            <a:ext cx="3802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Busbar</a:t>
            </a:r>
            <a:r>
              <a:rPr lang="en-US" dirty="0" smtClean="0"/>
              <a:t> voltage is monitored by PC, </a:t>
            </a:r>
            <a:br>
              <a:rPr lang="en-US" dirty="0" smtClean="0"/>
            </a:br>
            <a:r>
              <a:rPr lang="en-US" dirty="0" smtClean="0"/>
              <a:t>abort at 150 mV.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216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Means of protection 600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 descr="IMG_2764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577" y="4540607"/>
            <a:ext cx="2358645" cy="1768984"/>
          </a:xfrm>
          <a:prstGeom prst="rect">
            <a:avLst/>
          </a:prstGeom>
        </p:spPr>
      </p:pic>
      <p:pic>
        <p:nvPicPr>
          <p:cNvPr id="54" name="Picture 53" descr="Screen Shot 2015-05-22 at 19.21.1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997" y="1051415"/>
            <a:ext cx="1788057" cy="3676945"/>
          </a:xfrm>
          <a:prstGeom prst="rect">
            <a:avLst/>
          </a:prstGeom>
        </p:spPr>
      </p:pic>
      <p:pic>
        <p:nvPicPr>
          <p:cNvPr id="55" name="Picture 54" descr="Screen Shot 2015-05-22 at 19.29.4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25606"/>
            <a:ext cx="5572837" cy="2844469"/>
          </a:xfrm>
          <a:prstGeom prst="rect">
            <a:avLst/>
          </a:prstGeom>
        </p:spPr>
      </p:pic>
      <p:pic>
        <p:nvPicPr>
          <p:cNvPr id="57" name="Picture 56" descr="Screen Shot 2015-05-22 at 19.29.5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339716"/>
            <a:ext cx="5573915" cy="2808845"/>
          </a:xfrm>
          <a:prstGeom prst="rect">
            <a:avLst/>
          </a:prstGeom>
        </p:spPr>
      </p:pic>
      <p:pic>
        <p:nvPicPr>
          <p:cNvPr id="9" name="Picture 8" descr="Presentation system 21"/>
          <p:cNvPicPr preferRelativeResize="0">
            <a:picLocks noChangeAspect="1" noChangeArrowheads="1"/>
          </p:cNvPicPr>
          <p:nvPr/>
        </p:nvPicPr>
        <p:blipFill rotWithShape="1">
          <a:blip r:embed="rId7" cstate="print"/>
          <a:srcRect l="23850" t="13804" r="32359"/>
          <a:stretch/>
        </p:blipFill>
        <p:spPr bwMode="auto">
          <a:xfrm>
            <a:off x="5156453" y="4082165"/>
            <a:ext cx="1518103" cy="26393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grpSp>
        <p:nvGrpSpPr>
          <p:cNvPr id="10" name="Group 9"/>
          <p:cNvGrpSpPr/>
          <p:nvPr/>
        </p:nvGrpSpPr>
        <p:grpSpPr>
          <a:xfrm>
            <a:off x="5547449" y="4082165"/>
            <a:ext cx="417944" cy="2077803"/>
            <a:chOff x="7023542" y="3665984"/>
            <a:chExt cx="344700" cy="2510633"/>
          </a:xfrm>
        </p:grpSpPr>
        <p:cxnSp>
          <p:nvCxnSpPr>
            <p:cNvPr id="11" name="Straight Connector 10"/>
            <p:cNvCxnSpPr/>
            <p:nvPr/>
          </p:nvCxnSpPr>
          <p:spPr bwMode="auto">
            <a:xfrm>
              <a:off x="7345466" y="3665984"/>
              <a:ext cx="9279" cy="249275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7097739" y="6158738"/>
              <a:ext cx="270503" cy="4329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3" name="Straight Connector 12"/>
            <p:cNvCxnSpPr/>
            <p:nvPr/>
          </p:nvCxnSpPr>
          <p:spPr bwMode="auto">
            <a:xfrm flipV="1">
              <a:off x="7116832" y="5888235"/>
              <a:ext cx="0" cy="28838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" name="Straight Connector 13"/>
            <p:cNvCxnSpPr/>
            <p:nvPr/>
          </p:nvCxnSpPr>
          <p:spPr bwMode="auto">
            <a:xfrm flipV="1">
              <a:off x="7116832" y="5780033"/>
              <a:ext cx="89108" cy="11978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5" name="Straight Connector 14"/>
            <p:cNvCxnSpPr/>
            <p:nvPr/>
          </p:nvCxnSpPr>
          <p:spPr bwMode="auto">
            <a:xfrm flipV="1">
              <a:off x="7179634" y="5888235"/>
              <a:ext cx="0" cy="28838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/>
            <p:cNvCxnSpPr/>
            <p:nvPr/>
          </p:nvCxnSpPr>
          <p:spPr bwMode="auto">
            <a:xfrm flipV="1">
              <a:off x="7179634" y="5780034"/>
              <a:ext cx="89108" cy="11978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7245540" y="5888235"/>
              <a:ext cx="0" cy="28838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7245540" y="5780033"/>
              <a:ext cx="89108" cy="11978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7115324" y="5341487"/>
              <a:ext cx="0" cy="28838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0" name="Straight Connector 19"/>
            <p:cNvCxnSpPr/>
            <p:nvPr/>
          </p:nvCxnSpPr>
          <p:spPr bwMode="auto">
            <a:xfrm flipV="1">
              <a:off x="7115324" y="5233286"/>
              <a:ext cx="89108" cy="11978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1" name="Straight Connector 20"/>
            <p:cNvCxnSpPr/>
            <p:nvPr/>
          </p:nvCxnSpPr>
          <p:spPr bwMode="auto">
            <a:xfrm flipV="1">
              <a:off x="7178126" y="5341488"/>
              <a:ext cx="0" cy="28838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2" name="Straight Connector 21"/>
            <p:cNvCxnSpPr/>
            <p:nvPr/>
          </p:nvCxnSpPr>
          <p:spPr bwMode="auto">
            <a:xfrm flipV="1">
              <a:off x="7178126" y="5233287"/>
              <a:ext cx="89108" cy="11978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3" name="Straight Connector 22"/>
            <p:cNvCxnSpPr/>
            <p:nvPr/>
          </p:nvCxnSpPr>
          <p:spPr bwMode="auto">
            <a:xfrm flipV="1">
              <a:off x="7244032" y="5341487"/>
              <a:ext cx="0" cy="28838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4" name="Straight Connector 23"/>
            <p:cNvCxnSpPr/>
            <p:nvPr/>
          </p:nvCxnSpPr>
          <p:spPr bwMode="auto">
            <a:xfrm flipV="1">
              <a:off x="7244032" y="5233286"/>
              <a:ext cx="89108" cy="11978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5" name="Straight Connector 24"/>
            <p:cNvCxnSpPr/>
            <p:nvPr/>
          </p:nvCxnSpPr>
          <p:spPr bwMode="auto">
            <a:xfrm flipV="1">
              <a:off x="7113816" y="4794740"/>
              <a:ext cx="0" cy="28838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" name="Straight Connector 25"/>
            <p:cNvCxnSpPr/>
            <p:nvPr/>
          </p:nvCxnSpPr>
          <p:spPr bwMode="auto">
            <a:xfrm flipV="1">
              <a:off x="7113816" y="4686538"/>
              <a:ext cx="89108" cy="11978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7" name="Straight Connector 26"/>
            <p:cNvCxnSpPr/>
            <p:nvPr/>
          </p:nvCxnSpPr>
          <p:spPr bwMode="auto">
            <a:xfrm flipV="1">
              <a:off x="7176618" y="4794740"/>
              <a:ext cx="0" cy="28838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8" name="Straight Connector 27"/>
            <p:cNvCxnSpPr/>
            <p:nvPr/>
          </p:nvCxnSpPr>
          <p:spPr bwMode="auto">
            <a:xfrm flipV="1">
              <a:off x="7176618" y="4686539"/>
              <a:ext cx="89108" cy="11978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9" name="Straight Connector 28"/>
            <p:cNvCxnSpPr/>
            <p:nvPr/>
          </p:nvCxnSpPr>
          <p:spPr bwMode="auto">
            <a:xfrm flipV="1">
              <a:off x="7242524" y="4794740"/>
              <a:ext cx="0" cy="28838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7242524" y="4686538"/>
              <a:ext cx="89108" cy="11978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7043638" y="4445396"/>
              <a:ext cx="216403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2" name="Straight Connector 31"/>
            <p:cNvCxnSpPr/>
            <p:nvPr/>
          </p:nvCxnSpPr>
          <p:spPr bwMode="auto">
            <a:xfrm flipV="1">
              <a:off x="7238157" y="4427518"/>
              <a:ext cx="2790" cy="16943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3" name="Straight Connector 32"/>
            <p:cNvCxnSpPr/>
            <p:nvPr/>
          </p:nvCxnSpPr>
          <p:spPr bwMode="auto">
            <a:xfrm flipH="1" flipV="1">
              <a:off x="7178146" y="4427517"/>
              <a:ext cx="4908" cy="17523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4" name="Straight Connector 33"/>
            <p:cNvCxnSpPr/>
            <p:nvPr/>
          </p:nvCxnSpPr>
          <p:spPr bwMode="auto">
            <a:xfrm flipV="1">
              <a:off x="7110548" y="4427518"/>
              <a:ext cx="1692" cy="16943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5" name="Straight Connector 34"/>
            <p:cNvCxnSpPr/>
            <p:nvPr/>
          </p:nvCxnSpPr>
          <p:spPr bwMode="auto">
            <a:xfrm>
              <a:off x="7030140" y="3670107"/>
              <a:ext cx="0" cy="79221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6" name="Straight Connector 35"/>
            <p:cNvCxnSpPr/>
            <p:nvPr/>
          </p:nvCxnSpPr>
          <p:spPr bwMode="auto">
            <a:xfrm flipH="1" flipV="1">
              <a:off x="7260041" y="4265215"/>
              <a:ext cx="73823" cy="111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7" name="Straight Connector 36"/>
            <p:cNvCxnSpPr/>
            <p:nvPr/>
          </p:nvCxnSpPr>
          <p:spPr bwMode="auto">
            <a:xfrm flipH="1" flipV="1">
              <a:off x="7125049" y="4219925"/>
              <a:ext cx="154714" cy="4640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8" name="Straight Connector 37"/>
            <p:cNvCxnSpPr/>
            <p:nvPr/>
          </p:nvCxnSpPr>
          <p:spPr bwMode="auto">
            <a:xfrm flipV="1">
              <a:off x="7144771" y="4193822"/>
              <a:ext cx="131089" cy="2721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9" name="Straight Connector 38"/>
            <p:cNvCxnSpPr/>
            <p:nvPr/>
          </p:nvCxnSpPr>
          <p:spPr bwMode="auto">
            <a:xfrm flipH="1" flipV="1">
              <a:off x="7123541" y="4148811"/>
              <a:ext cx="154714" cy="4640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0" name="Straight Connector 39"/>
            <p:cNvCxnSpPr/>
            <p:nvPr/>
          </p:nvCxnSpPr>
          <p:spPr bwMode="auto">
            <a:xfrm flipV="1">
              <a:off x="7143263" y="4122709"/>
              <a:ext cx="131089" cy="2721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1" name="Straight Connector 40"/>
            <p:cNvCxnSpPr/>
            <p:nvPr/>
          </p:nvCxnSpPr>
          <p:spPr bwMode="auto">
            <a:xfrm flipH="1" flipV="1">
              <a:off x="7122034" y="4074797"/>
              <a:ext cx="154714" cy="4640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2" name="Straight Connector 41"/>
            <p:cNvCxnSpPr/>
            <p:nvPr/>
          </p:nvCxnSpPr>
          <p:spPr bwMode="auto">
            <a:xfrm flipV="1">
              <a:off x="7141756" y="4048695"/>
              <a:ext cx="131089" cy="2721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3" name="Straight Connector 42"/>
            <p:cNvCxnSpPr/>
            <p:nvPr/>
          </p:nvCxnSpPr>
          <p:spPr bwMode="auto">
            <a:xfrm flipH="1" flipV="1">
              <a:off x="7111826" y="4006584"/>
              <a:ext cx="154714" cy="4640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4" name="Straight Connector 43"/>
            <p:cNvCxnSpPr/>
            <p:nvPr/>
          </p:nvCxnSpPr>
          <p:spPr bwMode="auto">
            <a:xfrm flipV="1">
              <a:off x="7131548" y="3980482"/>
              <a:ext cx="131089" cy="2721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5" name="Straight Connector 44"/>
            <p:cNvCxnSpPr/>
            <p:nvPr/>
          </p:nvCxnSpPr>
          <p:spPr bwMode="auto">
            <a:xfrm flipH="1" flipV="1">
              <a:off x="7119828" y="3935471"/>
              <a:ext cx="154714" cy="4640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6" name="Straight Connector 45"/>
            <p:cNvCxnSpPr/>
            <p:nvPr/>
          </p:nvCxnSpPr>
          <p:spPr bwMode="auto">
            <a:xfrm flipV="1">
              <a:off x="7139550" y="3909369"/>
              <a:ext cx="131089" cy="2721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7" name="Straight Connector 46"/>
            <p:cNvCxnSpPr/>
            <p:nvPr/>
          </p:nvCxnSpPr>
          <p:spPr bwMode="auto">
            <a:xfrm flipH="1" flipV="1">
              <a:off x="7114725" y="3867373"/>
              <a:ext cx="154714" cy="4640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8" name="Straight Connector 47"/>
            <p:cNvCxnSpPr/>
            <p:nvPr/>
          </p:nvCxnSpPr>
          <p:spPr bwMode="auto">
            <a:xfrm flipV="1">
              <a:off x="7134447" y="3841271"/>
              <a:ext cx="131089" cy="2721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9" name="Straight Connector 48"/>
            <p:cNvCxnSpPr/>
            <p:nvPr/>
          </p:nvCxnSpPr>
          <p:spPr bwMode="auto">
            <a:xfrm flipH="1" flipV="1">
              <a:off x="7104517" y="3799161"/>
              <a:ext cx="154714" cy="4640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0" name="Straight Connector 49"/>
            <p:cNvCxnSpPr/>
            <p:nvPr/>
          </p:nvCxnSpPr>
          <p:spPr bwMode="auto">
            <a:xfrm flipV="1">
              <a:off x="7124239" y="3773058"/>
              <a:ext cx="131089" cy="2721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1" name="Straight Connector 50"/>
            <p:cNvCxnSpPr/>
            <p:nvPr/>
          </p:nvCxnSpPr>
          <p:spPr bwMode="auto">
            <a:xfrm flipH="1" flipV="1">
              <a:off x="7112520" y="3728047"/>
              <a:ext cx="154714" cy="4640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2" name="Straight Connector 51"/>
            <p:cNvCxnSpPr/>
            <p:nvPr/>
          </p:nvCxnSpPr>
          <p:spPr bwMode="auto">
            <a:xfrm flipH="1" flipV="1">
              <a:off x="7023542" y="3726889"/>
              <a:ext cx="108699" cy="227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4121907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Means of protection Mains </a:t>
            </a:r>
            <a:r>
              <a:rPr lang="en-US" dirty="0" smtClean="0"/>
              <a:t>1/4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 descr="C:\Felix\QHea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638" y="1770041"/>
            <a:ext cx="3036888" cy="119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QHeate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978" y="1173935"/>
            <a:ext cx="3182268" cy="238516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427970" y="3622207"/>
            <a:ext cx="34563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from: Mishra</a:t>
            </a:r>
            <a:r>
              <a:rPr lang="en-US" sz="1200" dirty="0"/>
              <a:t>, J. K. "Basics of SM18 Operation, 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An </a:t>
            </a:r>
            <a:r>
              <a:rPr lang="en-US" sz="1200" dirty="0"/>
              <a:t>Introductory Guide (</a:t>
            </a:r>
            <a:r>
              <a:rPr lang="en-US" sz="1200" dirty="0" err="1" smtClean="0"/>
              <a:t>Graybook</a:t>
            </a:r>
            <a:r>
              <a:rPr lang="en-US" sz="1200" dirty="0" smtClean="0"/>
              <a:t>).”, CERN</a:t>
            </a:r>
            <a:r>
              <a:rPr lang="en-US" sz="1200" dirty="0"/>
              <a:t>, 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Geneva</a:t>
            </a:r>
            <a:r>
              <a:rPr lang="en-US" sz="1200" dirty="0"/>
              <a:t>, Switzerland, </a:t>
            </a:r>
            <a:r>
              <a:rPr lang="en-US" sz="1200" dirty="0" err="1"/>
              <a:t>Bhabha</a:t>
            </a:r>
            <a:r>
              <a:rPr lang="en-US" sz="1200" dirty="0"/>
              <a:t> Atomic Research Centre, Mumbai, India, 2005.</a:t>
            </a:r>
          </a:p>
          <a:p>
            <a:endParaRPr lang="en-US" sz="1200" dirty="0"/>
          </a:p>
        </p:txBody>
      </p:sp>
      <p:pic>
        <p:nvPicPr>
          <p:cNvPr id="8" name="Picture 5" descr="J:\MyDocs\QPSreview_Nov2001\talk_documentation\Dipole_Diode_Stacks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173934"/>
            <a:ext cx="1937139" cy="291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creen Shot 2012-12-03 at 16.17.5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849" y="4446696"/>
            <a:ext cx="5067297" cy="22747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7000" y="4049888"/>
            <a:ext cx="42392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Diodes </a:t>
            </a:r>
            <a:r>
              <a:rPr lang="en-US" dirty="0" err="1" smtClean="0"/>
              <a:t>absorbe</a:t>
            </a:r>
            <a:r>
              <a:rPr lang="en-US" dirty="0" smtClean="0"/>
              <a:t> </a:t>
            </a:r>
            <a:r>
              <a:rPr lang="en-US" dirty="0"/>
              <a:t>several thousand MIITs </a:t>
            </a:r>
            <a:br>
              <a:rPr lang="en-US" dirty="0"/>
            </a:br>
            <a:r>
              <a:rPr lang="en-US" dirty="0" smtClean="0"/>
              <a:t>during </a:t>
            </a:r>
            <a:r>
              <a:rPr lang="en-US" dirty="0"/>
              <a:t>fast power-</a:t>
            </a:r>
            <a:r>
              <a:rPr lang="en-US" dirty="0" smtClean="0"/>
              <a:t>abort.</a:t>
            </a:r>
          </a:p>
          <a:p>
            <a:r>
              <a:rPr lang="en-US" dirty="0" smtClean="0"/>
              <a:t>Sensitive in closing direction </a:t>
            </a:r>
            <a:r>
              <a:rPr lang="en-US" dirty="0" smtClean="0">
                <a:sym typeface="Wingdings"/>
              </a:rPr>
              <a:t>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100 </a:t>
            </a:r>
            <a:r>
              <a:rPr lang="en-US" dirty="0" err="1" smtClean="0">
                <a:sym typeface="Wingdings"/>
              </a:rPr>
              <a:t>mΩ</a:t>
            </a:r>
            <a:r>
              <a:rPr lang="en-US" dirty="0" smtClean="0">
                <a:sym typeface="Wingdings"/>
              </a:rPr>
              <a:t> parallel resistor.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472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sentation2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CERNPresentation2.potx</Template>
  <TotalTime>6721</TotalTime>
  <Words>958</Words>
  <Application>Microsoft Macintosh PowerPoint</Application>
  <PresentationFormat>On-screen Show (4:3)</PresentationFormat>
  <Paragraphs>235</Paragraphs>
  <Slides>24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CERNPresentation2</vt:lpstr>
      <vt:lpstr>PowerPoint Presentation</vt:lpstr>
      <vt:lpstr>Overview of Quench Protection Systems in the LHC</vt:lpstr>
      <vt:lpstr>Overview</vt:lpstr>
      <vt:lpstr>What we protect</vt:lpstr>
      <vt:lpstr>What we protect against</vt:lpstr>
      <vt:lpstr>Magnets and current levels</vt:lpstr>
      <vt:lpstr>Means of protection 60/120 A</vt:lpstr>
      <vt:lpstr>Means of protection 600 A</vt:lpstr>
      <vt:lpstr>Means of protection Mains 1/4</vt:lpstr>
      <vt:lpstr>Means of protection Mains 2/4</vt:lpstr>
      <vt:lpstr>Means of protection Mains 3/4</vt:lpstr>
      <vt:lpstr>Means of protection Mains 4/4</vt:lpstr>
      <vt:lpstr>A word on heater redundancy</vt:lpstr>
      <vt:lpstr>PowerPoint Presentation</vt:lpstr>
      <vt:lpstr>Detection quadrupole circuits</vt:lpstr>
      <vt:lpstr>Detection 600-A circuits</vt:lpstr>
      <vt:lpstr>Protection strategies</vt:lpstr>
      <vt:lpstr>Details 600-A</vt:lpstr>
      <vt:lpstr>Protection recipe?</vt:lpstr>
      <vt:lpstr>Protection elements in numbers</vt:lpstr>
      <vt:lpstr>Recurrent problems 1/3</vt:lpstr>
      <vt:lpstr>Recurrent problems 2/3</vt:lpstr>
      <vt:lpstr>Recurrent problems 3/3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BLM Thresholds for Run 2</dc:title>
  <dc:creator>Bernhard Auchmann</dc:creator>
  <cp:lastModifiedBy>Bernhard Auchmann</cp:lastModifiedBy>
  <cp:revision>62</cp:revision>
  <dcterms:created xsi:type="dcterms:W3CDTF">2015-03-12T15:54:35Z</dcterms:created>
  <dcterms:modified xsi:type="dcterms:W3CDTF">2015-05-27T06:55:33Z</dcterms:modified>
</cp:coreProperties>
</file>