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5"/>
  </p:notesMasterIdLst>
  <p:handoutMasterIdLst>
    <p:handoutMasterId r:id="rId16"/>
  </p:handoutMasterIdLst>
  <p:sldIdLst>
    <p:sldId id="349" r:id="rId3"/>
    <p:sldId id="328" r:id="rId4"/>
    <p:sldId id="354" r:id="rId5"/>
    <p:sldId id="360" r:id="rId6"/>
    <p:sldId id="363" r:id="rId7"/>
    <p:sldId id="366" r:id="rId8"/>
    <p:sldId id="353" r:id="rId9"/>
    <p:sldId id="364" r:id="rId10"/>
    <p:sldId id="362" r:id="rId11"/>
    <p:sldId id="368" r:id="rId12"/>
    <p:sldId id="369" r:id="rId13"/>
    <p:sldId id="367" r:id="rId14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414" y="-1428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21.jpeg"/><Relationship Id="rId7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ern.ch/hilumi/wp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7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7.jp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HL-LHC</a:t>
            </a:r>
            <a:r>
              <a:rPr lang="en-US" sz="3200" dirty="0" smtClean="0">
                <a:solidFill>
                  <a:schemeClr val="tx1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OUTLOOK ON PROTECTION FOR IR MAGNETS (WP3)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fr-CH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</a:t>
            </a:r>
            <a:r>
              <a:rPr lang="en-US" sz="1200" dirty="0" smtClean="0">
                <a:solidFill>
                  <a:schemeClr val="bg1"/>
                </a:solidFill>
              </a:rPr>
              <a:t>23</a:t>
            </a:r>
            <a:r>
              <a:rPr lang="en-US" sz="1200" baseline="30000" dirty="0" smtClean="0">
                <a:solidFill>
                  <a:schemeClr val="bg1"/>
                </a:solidFill>
              </a:rPr>
              <a:t>rd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April 2015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fr-CH" sz="1200" dirty="0" smtClean="0">
                <a:solidFill>
                  <a:schemeClr val="bg1"/>
                </a:solidFill>
              </a:rPr>
              <a:t>MPE meeting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  <a:buSzPct val="65000"/>
            </a:pP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8" y="1110342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HIGH ORDER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superferric</a:t>
            </a:r>
            <a:r>
              <a:rPr lang="en-GB" dirty="0" smtClean="0">
                <a:sym typeface="Symbol" pitchFamily="18" charset="2"/>
              </a:rPr>
              <a:t>, 2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peak field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0.5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Coils made with a strand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dump is the baseline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Not included in the budget (I guess)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Other ways of protection ?</a:t>
            </a: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0.17 kA</a:t>
            </a:r>
            <a:r>
              <a:rPr lang="en-GB" dirty="0">
                <a:sym typeface="Symbol" pitchFamily="18" charset="2"/>
              </a:rPr>
              <a:t>, inductance </a:t>
            </a:r>
            <a:r>
              <a:rPr lang="en-GB" dirty="0" smtClean="0">
                <a:sym typeface="Symbol"/>
              </a:rPr>
              <a:t>230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2" y="5167198"/>
            <a:ext cx="3694828" cy="110251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191808" y="5400230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3" y="4586370"/>
            <a:ext cx="4228181" cy="19457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2662632" y="5214843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135" y="2368783"/>
            <a:ext cx="1762583" cy="1716199"/>
          </a:xfrm>
          <a:prstGeom prst="rect">
            <a:avLst/>
          </a:prstGeom>
        </p:spPr>
      </p:pic>
      <p:pic>
        <p:nvPicPr>
          <p:cNvPr id="12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882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HIGH ORDER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superferric</a:t>
            </a:r>
            <a:r>
              <a:rPr lang="en-GB" dirty="0" smtClean="0">
                <a:sym typeface="Symbol" pitchFamily="18" charset="2"/>
              </a:rPr>
              <a:t>, 2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peak field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0.1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Coils made with a strand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dump is the baseline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Not included in the budget (I guess)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Other ways of protection ?</a:t>
            </a: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0.12-0.16 kA</a:t>
            </a:r>
            <a:r>
              <a:rPr lang="en-GB" dirty="0">
                <a:sym typeface="Symbol" pitchFamily="18" charset="2"/>
              </a:rPr>
              <a:t>, inductance </a:t>
            </a:r>
            <a:r>
              <a:rPr lang="en-GB" dirty="0" smtClean="0">
                <a:sym typeface="Symbol"/>
              </a:rPr>
              <a:t>50-150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2" y="5167198"/>
            <a:ext cx="3694828" cy="110251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191808" y="5400230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3" y="4586370"/>
            <a:ext cx="4228181" cy="19457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2856580" y="5184851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808" y="2062888"/>
            <a:ext cx="1223375" cy="12070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831" y="2600428"/>
            <a:ext cx="1441761" cy="1339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569" y="3624407"/>
            <a:ext cx="1451934" cy="1344536"/>
          </a:xfrm>
          <a:prstGeom prst="rect">
            <a:avLst/>
          </a:prstGeom>
        </p:spPr>
      </p:pic>
      <p:pic>
        <p:nvPicPr>
          <p:cNvPr id="13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573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Triplet is the </a:t>
            </a:r>
            <a:r>
              <a:rPr lang="en-GB" dirty="0" smtClean="0">
                <a:sym typeface="Symbol" pitchFamily="18" charset="2"/>
              </a:rPr>
              <a:t>big challenge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Variable threshold needed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IL heaters needed, or CLIQ</a:t>
            </a:r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Main magnets in </a:t>
            </a:r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protected with heaters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CLIQ as interesting alternative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Change of baseline after budget review and feed from Daniel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Orbit correctors protected with heaters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Nonlinear correctors with extraction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Can we avoid this?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80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LAY OUT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A lot </a:t>
            </a:r>
            <a:r>
              <a:rPr lang="en-GB" dirty="0" smtClean="0">
                <a:sym typeface="Symbol" pitchFamily="18" charset="2"/>
              </a:rPr>
              <a:t>of information on WP3 web site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  <a:hlinkClick r:id="rId2"/>
              </a:rPr>
              <a:t>www.cern.ch/hilumi/wp3</a:t>
            </a:r>
            <a:r>
              <a:rPr lang="en-GB" dirty="0" smtClean="0">
                <a:sym typeface="Symbol" pitchFamily="18" charset="2"/>
              </a:rPr>
              <a:t>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and more … (look on the document page)</a:t>
            </a:r>
          </a:p>
          <a:p>
            <a:pPr lvl="2" eaLnBrk="1" hangingPunct="1"/>
            <a:r>
              <a:rPr lang="en-GB" dirty="0" err="1" smtClean="0">
                <a:sym typeface="Symbol" pitchFamily="18" charset="2"/>
              </a:rPr>
              <a:t>Hilumi</a:t>
            </a:r>
            <a:r>
              <a:rPr lang="en-GB" dirty="0" smtClean="0">
                <a:sym typeface="Symbol" pitchFamily="18" charset="2"/>
              </a:rPr>
              <a:t> book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Preliminary design report 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8" y="1110342"/>
            <a:ext cx="1596571" cy="7707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35" y="4183632"/>
            <a:ext cx="7205870" cy="215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TRIPLET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 (the only one in WP3), 11.5 T peak field, 7 m long 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Detection: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Variable thresholds needed (flux jumps at low field) [R. </a:t>
            </a:r>
            <a:r>
              <a:rPr lang="en-GB" dirty="0" err="1" smtClean="0">
                <a:sym typeface="Symbol" pitchFamily="18" charset="2"/>
              </a:rPr>
              <a:t>Denz</a:t>
            </a:r>
            <a:r>
              <a:rPr lang="en-GB" dirty="0" smtClean="0">
                <a:sym typeface="Symbol" pitchFamily="18" charset="2"/>
              </a:rPr>
              <a:t> talk 2013]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100 mV at high field is a must, 10 </a:t>
            </a:r>
            <a:r>
              <a:rPr lang="en-GB" dirty="0" err="1" smtClean="0">
                <a:sym typeface="Symbol" pitchFamily="18" charset="2"/>
              </a:rPr>
              <a:t>ms</a:t>
            </a:r>
            <a:r>
              <a:rPr lang="en-GB" dirty="0" smtClean="0">
                <a:sym typeface="Symbol" pitchFamily="18" charset="2"/>
              </a:rPr>
              <a:t> validation time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Protection: OL quench heaters plus dump resistor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Plus inner layer heaters and/or CLIQ to create</a:t>
            </a:r>
          </a:p>
          <a:p>
            <a:pPr marL="914400" lvl="2" indent="0" eaLnBrk="1" hangingPunct="1">
              <a:buNone/>
            </a:pPr>
            <a:r>
              <a:rPr lang="en-GB" dirty="0">
                <a:sym typeface="Symbol" pitchFamily="18" charset="2"/>
              </a:rPr>
              <a:t>	</a:t>
            </a:r>
            <a:r>
              <a:rPr lang="en-GB" dirty="0" smtClean="0">
                <a:sym typeface="Symbol" pitchFamily="18" charset="2"/>
              </a:rPr>
              <a:t>redundancy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Current: 16.5 kA, inductance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140/120 </a:t>
            </a:r>
            <a:r>
              <a:rPr lang="en-GB" dirty="0" err="1" smtClean="0">
                <a:sym typeface="Symbol" pitchFamily="18" charset="2"/>
              </a:rPr>
              <a:t>mH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Energy </a:t>
            </a:r>
            <a:r>
              <a:rPr lang="en-GB" dirty="0" smtClean="0">
                <a:sym typeface="Symbol" pitchFamily="18" charset="2"/>
              </a:rPr>
              <a:t>per 7-m-long </a:t>
            </a:r>
            <a:r>
              <a:rPr lang="en-GB" dirty="0" smtClean="0">
                <a:sym typeface="Symbol" pitchFamily="18" charset="2"/>
              </a:rPr>
              <a:t>magnet is 8 MJ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Presently two magnet in series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Then some trims required</a:t>
            </a: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635" y="156186"/>
            <a:ext cx="1596571" cy="770759"/>
          </a:xfrm>
          <a:prstGeom prst="rect">
            <a:avLst/>
          </a:prstGeom>
        </p:spPr>
      </p:pic>
      <p:pic>
        <p:nvPicPr>
          <p:cNvPr id="6" name="Picture 5" descr="MQXF_2d_mech_cross-section_rod_labe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886" y="3021495"/>
            <a:ext cx="2395331" cy="1855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02" y="5155473"/>
            <a:ext cx="5179284" cy="1550362"/>
          </a:xfrm>
          <a:prstGeom prst="rect">
            <a:avLst/>
          </a:prstGeom>
        </p:spPr>
      </p:pic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759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SEPARATION DIPOLE D1 (MBXF)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, 5.6 T operational field, 6.2 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LHC dipole outer layer cable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</a:t>
            </a:r>
            <a:r>
              <a:rPr lang="en-GB" dirty="0" smtClean="0">
                <a:sym typeface="Symbol" pitchFamily="18" charset="2"/>
              </a:rPr>
              <a:t>: as in the LHC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</a:t>
            </a:r>
            <a:r>
              <a:rPr lang="en-GB" dirty="0" smtClean="0">
                <a:sym typeface="Symbol" pitchFamily="18" charset="2"/>
              </a:rPr>
              <a:t>quench heaters (previous baseline of extraction is too expensive)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11.8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25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en-GB" dirty="0" smtClean="0">
                <a:sym typeface="Symbol" pitchFamily="18" charset="2"/>
              </a:rPr>
              <a:t>Energy per magnet </a:t>
            </a:r>
            <a:r>
              <a:rPr lang="en-GB" dirty="0">
                <a:sym typeface="Symbol" pitchFamily="18" charset="2"/>
              </a:rPr>
              <a:t>is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2 </a:t>
            </a:r>
            <a:r>
              <a:rPr lang="en-GB" dirty="0">
                <a:sym typeface="Symbol" pitchFamily="18" charset="2"/>
              </a:rPr>
              <a:t>MJ</a:t>
            </a: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732" y="2961861"/>
            <a:ext cx="3334916" cy="32759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9" y="4903397"/>
            <a:ext cx="4472071" cy="133444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1868556" y="5178286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76" y="1548022"/>
            <a:ext cx="1204248" cy="68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508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RECOMBINATION DIPOLE D2 (MBRD)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4.5 </a:t>
            </a:r>
            <a:r>
              <a:rPr lang="en-GB" dirty="0">
                <a:sym typeface="Symbol" pitchFamily="18" charset="2"/>
              </a:rPr>
              <a:t>T operational field, </a:t>
            </a:r>
            <a:r>
              <a:rPr lang="en-GB" dirty="0" smtClean="0">
                <a:sym typeface="Symbol" pitchFamily="18" charset="2"/>
              </a:rPr>
              <a:t>7.8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(two apertures in series)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LHC </a:t>
            </a:r>
            <a:r>
              <a:rPr lang="en-GB" dirty="0">
                <a:sym typeface="Symbol" pitchFamily="18" charset="2"/>
              </a:rPr>
              <a:t>dipole outer layer cable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Detection: as in the LHC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</a:t>
            </a:r>
            <a:r>
              <a:rPr lang="en-GB" dirty="0" smtClean="0">
                <a:sym typeface="Symbol" pitchFamily="18" charset="2"/>
              </a:rPr>
              <a:t>quench </a:t>
            </a:r>
            <a:r>
              <a:rPr lang="en-GB" dirty="0">
                <a:sym typeface="Symbol" pitchFamily="18" charset="2"/>
              </a:rPr>
              <a:t>heaters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12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27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GB" sz="2000" dirty="0">
                <a:sym typeface="Symbol" pitchFamily="18" charset="2"/>
              </a:rPr>
              <a:t>Energy per magnet is </a:t>
            </a:r>
            <a:r>
              <a:rPr lang="en-GB" sz="2000" dirty="0">
                <a:sym typeface="Symbol"/>
              </a:rPr>
              <a:t> </a:t>
            </a:r>
            <a:r>
              <a:rPr lang="en-GB" sz="2000" dirty="0" smtClean="0">
                <a:sym typeface="Symbol" pitchFamily="18" charset="2"/>
              </a:rPr>
              <a:t>2 </a:t>
            </a:r>
            <a:r>
              <a:rPr lang="en-GB" sz="2000" dirty="0">
                <a:sym typeface="Symbol" pitchFamily="18" charset="2"/>
              </a:rPr>
              <a:t>MJ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To save on power converters we are exploring the possibility of having D1 and D2 in series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2 M saved ! But is it possible for protection ? Two different magnet in series is a prima, I think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730" y="1977885"/>
            <a:ext cx="3210073" cy="2620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00" y="3851485"/>
            <a:ext cx="4472071" cy="13344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3965443" y="4122513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768" y="5046328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995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TWO IN ONE APERTURE Q4 (MQYY)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, 6 T peak field, 3.8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(two apertures </a:t>
            </a:r>
            <a:r>
              <a:rPr lang="en-GB" dirty="0" smtClean="0">
                <a:sym typeface="Symbol" pitchFamily="18" charset="2"/>
              </a:rPr>
              <a:t>independently powered)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LHC dipole outer layer cable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Detection: as in the LHC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</a:t>
            </a:r>
            <a:r>
              <a:rPr lang="en-GB" dirty="0" smtClean="0">
                <a:sym typeface="Symbol" pitchFamily="18" charset="2"/>
              </a:rPr>
              <a:t>quench heaters</a:t>
            </a:r>
            <a:r>
              <a:rPr lang="en-GB" dirty="0">
                <a:sym typeface="Symbol" pitchFamily="18" charset="2"/>
              </a:rPr>
              <a:t> </a:t>
            </a:r>
            <a:endParaRPr lang="en-GB" dirty="0" smtClean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previous </a:t>
            </a:r>
            <a:r>
              <a:rPr lang="en-GB" dirty="0">
                <a:sym typeface="Symbol" pitchFamily="18" charset="2"/>
              </a:rPr>
              <a:t>baseline of extraction is too </a:t>
            </a:r>
            <a:r>
              <a:rPr lang="en-GB" dirty="0" smtClean="0">
                <a:sym typeface="Symbol" pitchFamily="18" charset="2"/>
              </a:rPr>
              <a:t>expensive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15.6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</a:t>
            </a:r>
            <a:r>
              <a:rPr lang="en-GB" dirty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mH</a:t>
            </a:r>
            <a:endParaRPr lang="en-GB" dirty="0" smtClean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Very low inductance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Energy per magnet (two apertures) is 0.7 MJ</a:t>
            </a: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Possibility of having the apertures in series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Plus a trim to reduce PC costs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962" y="2286000"/>
            <a:ext cx="2256804" cy="22568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25" y="5335014"/>
            <a:ext cx="4472071" cy="13344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241234" y="5606042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474" y="5381104"/>
            <a:ext cx="7524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164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ORBIT CORRECTORS (MCBXFA MCBXFB)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nested, 2.1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field in each plane, 2/1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Each plane independently powered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Cable used for corrector of S LHC (18 MQM strands)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Detection: </a:t>
            </a:r>
            <a:r>
              <a:rPr lang="en-GB" dirty="0" smtClean="0">
                <a:sym typeface="Symbol" pitchFamily="18" charset="2"/>
              </a:rPr>
              <a:t>I imagine as </a:t>
            </a:r>
            <a:r>
              <a:rPr lang="en-GB" dirty="0">
                <a:sym typeface="Symbol" pitchFamily="18" charset="2"/>
              </a:rPr>
              <a:t>in the </a:t>
            </a:r>
            <a:r>
              <a:rPr lang="en-GB" dirty="0" smtClean="0">
                <a:sym typeface="Symbol" pitchFamily="18" charset="2"/>
              </a:rPr>
              <a:t>LHC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Problems related to nested ?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quench </a:t>
            </a:r>
            <a:r>
              <a:rPr lang="en-GB" dirty="0" smtClean="0">
                <a:sym typeface="Symbol" pitchFamily="18" charset="2"/>
              </a:rPr>
              <a:t>heaters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1.5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20 to 50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mH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Energy in 2-m-long magnet is 0.2 MJ</a:t>
            </a:r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094" y="2554356"/>
            <a:ext cx="2757904" cy="20872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87" y="4641574"/>
            <a:ext cx="6054475" cy="180662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1152669" y="5167198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782147" y="5185926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312234" y="5185926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1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67" y="5312904"/>
            <a:ext cx="1264757" cy="67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993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D2 ORBIT CORRECTORS (MCBRD)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2.8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field, 1.6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Each </a:t>
            </a:r>
            <a:r>
              <a:rPr lang="en-GB" dirty="0" smtClean="0">
                <a:sym typeface="Symbol" pitchFamily="18" charset="2"/>
              </a:rPr>
              <a:t>aperture independently </a:t>
            </a:r>
            <a:r>
              <a:rPr lang="en-GB" dirty="0">
                <a:sym typeface="Symbol" pitchFamily="18" charset="2"/>
              </a:rPr>
              <a:t>powered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Cable used for corrector of S LHC (18 MQM strands)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Detection and protection: as in the single aperture orbit correctors, but without the complication given by nested  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</a:t>
            </a:r>
            <a:r>
              <a:rPr lang="en-GB" dirty="0">
                <a:sym typeface="Symbol" pitchFamily="18" charset="2"/>
              </a:rPr>
              <a:t>: quench heaters 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</a:t>
            </a:r>
            <a:r>
              <a:rPr lang="en-GB" dirty="0">
                <a:sym typeface="Symbol" pitchFamily="18" charset="2"/>
              </a:rPr>
              <a:t>: 1.5 kA, inductance </a:t>
            </a:r>
            <a:r>
              <a:rPr lang="en-GB" dirty="0" smtClean="0">
                <a:sym typeface="Symbol"/>
              </a:rPr>
              <a:t>50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52" y="3906078"/>
            <a:ext cx="1967948" cy="1967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87" y="4641574"/>
            <a:ext cx="6054475" cy="180662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5178017" y="5167198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966521" y="5174912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7466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HIGH ORDER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superferric</a:t>
            </a:r>
            <a:r>
              <a:rPr lang="en-GB" dirty="0" smtClean="0">
                <a:sym typeface="Symbol" pitchFamily="18" charset="2"/>
              </a:rPr>
              <a:t>, 3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peak field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0.8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Coils made with a strand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dump is the baseline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Not included in the budget (I guess)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Other ways of protection ?</a:t>
            </a: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0.18 kA</a:t>
            </a:r>
            <a:r>
              <a:rPr lang="en-GB" dirty="0">
                <a:sym typeface="Symbol" pitchFamily="18" charset="2"/>
              </a:rPr>
              <a:t>, inductance </a:t>
            </a:r>
            <a:r>
              <a:rPr lang="en-GB" dirty="0" smtClean="0">
                <a:sym typeface="Symbol"/>
              </a:rPr>
              <a:t>1200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7" y="1110342"/>
            <a:ext cx="1596571" cy="7707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194" y="2236304"/>
            <a:ext cx="2035364" cy="19977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2" y="5167198"/>
            <a:ext cx="3694828" cy="110251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191808" y="5400230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3" y="4586370"/>
            <a:ext cx="4228181" cy="19457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2421933" y="5214843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2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160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45046</TotalTime>
  <Words>708</Words>
  <Application>Microsoft Office PowerPoint</Application>
  <PresentationFormat>On-screen Show (4:3)</PresentationFormat>
  <Paragraphs>125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1_Default Design</vt:lpstr>
      <vt:lpstr>Custom Design</vt:lpstr>
      <vt:lpstr>HL-LHC: OUTLOOK ON PROTECTION FOR IR MAGNETS (WP3)</vt:lpstr>
      <vt:lpstr>LAY OUT</vt:lpstr>
      <vt:lpstr>TRIPLET</vt:lpstr>
      <vt:lpstr>SEPARATION DIPOLE D1 (MBXF)</vt:lpstr>
      <vt:lpstr>RECOMBINATION DIPOLE D2 (MBRD)</vt:lpstr>
      <vt:lpstr>TWO IN ONE APERTURE Q4 (MQYY)</vt:lpstr>
      <vt:lpstr>ORBIT CORRECTORS (MCBXFA MCBXFB)</vt:lpstr>
      <vt:lpstr>D2 ORBIT CORRECTORS (MCBRD)</vt:lpstr>
      <vt:lpstr>HIGH ORDER CORRECTORS</vt:lpstr>
      <vt:lpstr>HIGH ORDER CORRECTORS</vt:lpstr>
      <vt:lpstr>HIGH ORDER CORRECTORS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730</cp:revision>
  <dcterms:created xsi:type="dcterms:W3CDTF">2006-07-31T18:23:56Z</dcterms:created>
  <dcterms:modified xsi:type="dcterms:W3CDTF">2015-04-23T09:59:21Z</dcterms:modified>
</cp:coreProperties>
</file>