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64" r:id="rId1"/>
  </p:sldMasterIdLst>
  <p:notesMasterIdLst>
    <p:notesMasterId r:id="rId54"/>
  </p:notesMasterIdLst>
  <p:sldIdLst>
    <p:sldId id="256" r:id="rId2"/>
    <p:sldId id="259" r:id="rId3"/>
    <p:sldId id="362" r:id="rId4"/>
    <p:sldId id="521" r:id="rId5"/>
    <p:sldId id="522" r:id="rId6"/>
    <p:sldId id="525" r:id="rId7"/>
    <p:sldId id="524" r:id="rId8"/>
    <p:sldId id="526" r:id="rId9"/>
    <p:sldId id="527" r:id="rId10"/>
    <p:sldId id="528" r:id="rId11"/>
    <p:sldId id="529" r:id="rId12"/>
    <p:sldId id="530" r:id="rId13"/>
    <p:sldId id="531" r:id="rId14"/>
    <p:sldId id="532" r:id="rId15"/>
    <p:sldId id="533" r:id="rId16"/>
    <p:sldId id="534" r:id="rId17"/>
    <p:sldId id="535" r:id="rId18"/>
    <p:sldId id="536" r:id="rId19"/>
    <p:sldId id="543" r:id="rId20"/>
    <p:sldId id="544" r:id="rId21"/>
    <p:sldId id="545" r:id="rId22"/>
    <p:sldId id="553" r:id="rId23"/>
    <p:sldId id="547" r:id="rId24"/>
    <p:sldId id="577" r:id="rId25"/>
    <p:sldId id="576" r:id="rId26"/>
    <p:sldId id="554" r:id="rId27"/>
    <p:sldId id="555" r:id="rId28"/>
    <p:sldId id="551" r:id="rId29"/>
    <p:sldId id="552" r:id="rId30"/>
    <p:sldId id="540" r:id="rId31"/>
    <p:sldId id="541" r:id="rId32"/>
    <p:sldId id="542" r:id="rId33"/>
    <p:sldId id="575" r:id="rId34"/>
    <p:sldId id="556" r:id="rId35"/>
    <p:sldId id="557" r:id="rId36"/>
    <p:sldId id="558" r:id="rId37"/>
    <p:sldId id="559" r:id="rId38"/>
    <p:sldId id="437" r:id="rId39"/>
    <p:sldId id="561" r:id="rId40"/>
    <p:sldId id="578" r:id="rId41"/>
    <p:sldId id="510" r:id="rId42"/>
    <p:sldId id="438" r:id="rId43"/>
    <p:sldId id="473" r:id="rId44"/>
    <p:sldId id="475" r:id="rId45"/>
    <p:sldId id="476" r:id="rId46"/>
    <p:sldId id="477" r:id="rId47"/>
    <p:sldId id="491" r:id="rId48"/>
    <p:sldId id="492" r:id="rId49"/>
    <p:sldId id="493" r:id="rId50"/>
    <p:sldId id="494" r:id="rId51"/>
    <p:sldId id="511" r:id="rId52"/>
    <p:sldId id="512" r:id="rId53"/>
  </p:sldIdLst>
  <p:sldSz cx="9144000" cy="6858000" type="screen4x3"/>
  <p:notesSz cx="6797675" cy="9928225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302" autoAdjust="0"/>
  </p:normalViewPr>
  <p:slideViewPr>
    <p:cSldViewPr>
      <p:cViewPr varScale="1">
        <p:scale>
          <a:sx n="82" d="100"/>
          <a:sy n="82" d="100"/>
        </p:scale>
        <p:origin x="-1864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notesMaster" Target="notesMasters/notesMaster1.xml"/><Relationship Id="rId55" Type="http://schemas.openxmlformats.org/officeDocument/2006/relationships/printerSettings" Target="printerSettings/printerSettings1.bin"/><Relationship Id="rId56" Type="http://schemas.openxmlformats.org/officeDocument/2006/relationships/presProps" Target="presProps.xml"/><Relationship Id="rId57" Type="http://schemas.openxmlformats.org/officeDocument/2006/relationships/viewProps" Target="viewProps.xml"/><Relationship Id="rId58" Type="http://schemas.openxmlformats.org/officeDocument/2006/relationships/theme" Target="theme/theme1.xml"/><Relationship Id="rId59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E0B9C0-A9E9-4344-A16C-0829E7BCEB72}" type="datetimeFigureOut">
              <a:rPr lang="en-GB" smtClean="0"/>
              <a:t>02/06/15</a:t>
            </a:fld>
            <a:endParaRPr lang="en-GB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5A23C0-7D4B-40BC-BF52-0827852E01B6}" type="slidenum">
              <a:rPr lang="en-GB" smtClean="0"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4698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5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08907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89585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89585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89585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52105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3919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35139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35139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49490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59914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baseline="0" dirty="0" smtClean="0"/>
          </a:p>
          <a:p>
            <a:endParaRPr lang="en-GB" altLang="en-US" baseline="0" dirty="0" smtClean="0"/>
          </a:p>
          <a:p>
            <a:endParaRPr lang="en-GB" dirty="0" smtClean="0"/>
          </a:p>
          <a:p>
            <a:endParaRPr lang="en-GB" alt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52105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984243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baseline="0" dirty="0" smtClean="0"/>
          </a:p>
          <a:p>
            <a:endParaRPr lang="en-GB" altLang="en-US" baseline="0" dirty="0" smtClean="0"/>
          </a:p>
          <a:p>
            <a:endParaRPr lang="en-GB" dirty="0" smtClean="0"/>
          </a:p>
          <a:p>
            <a:endParaRPr lang="en-GB" alt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52105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baseline="0" dirty="0" smtClean="0"/>
          </a:p>
          <a:p>
            <a:endParaRPr lang="en-GB" altLang="en-US" baseline="0" dirty="0" smtClean="0"/>
          </a:p>
          <a:p>
            <a:endParaRPr lang="en-GB" dirty="0" smtClean="0"/>
          </a:p>
          <a:p>
            <a:endParaRPr lang="en-GB" alt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52105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baseline="0" dirty="0" smtClean="0"/>
          </a:p>
          <a:p>
            <a:endParaRPr lang="en-GB" altLang="en-US" baseline="0" dirty="0" smtClean="0"/>
          </a:p>
          <a:p>
            <a:endParaRPr lang="en-GB" dirty="0" smtClean="0"/>
          </a:p>
          <a:p>
            <a:endParaRPr lang="en-GB" alt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52105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baseline="0" dirty="0" smtClean="0"/>
          </a:p>
          <a:p>
            <a:endParaRPr lang="en-GB" altLang="en-US" baseline="0" dirty="0" smtClean="0"/>
          </a:p>
          <a:p>
            <a:endParaRPr lang="en-GB" dirty="0" smtClean="0"/>
          </a:p>
          <a:p>
            <a:endParaRPr lang="en-GB" alt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52105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baseline="0" dirty="0" smtClean="0"/>
          </a:p>
          <a:p>
            <a:endParaRPr lang="en-GB" altLang="en-US" baseline="0" dirty="0" smtClean="0"/>
          </a:p>
          <a:p>
            <a:endParaRPr lang="en-GB" dirty="0" smtClean="0"/>
          </a:p>
          <a:p>
            <a:endParaRPr lang="en-GB" alt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52105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baseline="0" dirty="0" smtClean="0"/>
          </a:p>
          <a:p>
            <a:endParaRPr lang="en-GB" altLang="en-US" baseline="0" dirty="0" smtClean="0"/>
          </a:p>
          <a:p>
            <a:endParaRPr lang="en-GB" dirty="0" smtClean="0"/>
          </a:p>
          <a:p>
            <a:endParaRPr lang="en-GB" alt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52105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baseline="0" dirty="0" smtClean="0"/>
          </a:p>
          <a:p>
            <a:endParaRPr lang="en-GB" altLang="en-US" baseline="0" dirty="0" smtClean="0"/>
          </a:p>
          <a:p>
            <a:endParaRPr lang="en-GB" dirty="0" smtClean="0"/>
          </a:p>
          <a:p>
            <a:endParaRPr lang="en-GB" alt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52105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baseline="0" dirty="0" smtClean="0"/>
          </a:p>
          <a:p>
            <a:endParaRPr lang="en-GB" altLang="en-US" baseline="0" dirty="0" smtClean="0"/>
          </a:p>
          <a:p>
            <a:endParaRPr lang="en-GB" dirty="0" smtClean="0"/>
          </a:p>
          <a:p>
            <a:endParaRPr lang="en-GB" alt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52105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baseline="0" dirty="0" smtClean="0"/>
          </a:p>
          <a:p>
            <a:endParaRPr lang="en-GB" altLang="en-US" baseline="0" dirty="0" smtClean="0"/>
          </a:p>
          <a:p>
            <a:endParaRPr lang="en-GB" dirty="0" smtClean="0"/>
          </a:p>
          <a:p>
            <a:endParaRPr lang="en-GB" alt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52105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baseline="0" dirty="0" smtClean="0"/>
          </a:p>
          <a:p>
            <a:endParaRPr lang="en-GB" altLang="en-US" baseline="0" dirty="0" smtClean="0"/>
          </a:p>
          <a:p>
            <a:endParaRPr lang="en-GB" dirty="0" smtClean="0"/>
          </a:p>
          <a:p>
            <a:endParaRPr lang="en-GB" alt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52105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501237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baseline="0" dirty="0" smtClean="0"/>
          </a:p>
          <a:p>
            <a:endParaRPr lang="en-GB" altLang="en-US" baseline="0" dirty="0" smtClean="0"/>
          </a:p>
          <a:p>
            <a:endParaRPr lang="en-GB" dirty="0" smtClean="0"/>
          </a:p>
          <a:p>
            <a:endParaRPr lang="en-GB" alt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t>30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52105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baseline="0" dirty="0" smtClean="0"/>
          </a:p>
          <a:p>
            <a:endParaRPr lang="en-GB" altLang="en-US" baseline="0" dirty="0" smtClean="0"/>
          </a:p>
          <a:p>
            <a:endParaRPr lang="en-GB" dirty="0" smtClean="0"/>
          </a:p>
          <a:p>
            <a:endParaRPr lang="en-GB" alt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t>31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52105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baseline="0" dirty="0" smtClean="0"/>
          </a:p>
          <a:p>
            <a:endParaRPr lang="en-GB" altLang="en-US" baseline="0" dirty="0" smtClean="0"/>
          </a:p>
          <a:p>
            <a:endParaRPr lang="en-GB" dirty="0" smtClean="0"/>
          </a:p>
          <a:p>
            <a:endParaRPr lang="en-GB" alt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52105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baseline="0" dirty="0" smtClean="0"/>
          </a:p>
          <a:p>
            <a:endParaRPr lang="en-GB" altLang="en-US" baseline="0" dirty="0" smtClean="0"/>
          </a:p>
          <a:p>
            <a:endParaRPr lang="en-GB" dirty="0" smtClean="0"/>
          </a:p>
          <a:p>
            <a:endParaRPr lang="en-GB" alt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t>33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52105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pPr/>
              <a:t>34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233859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pPr/>
              <a:t>35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169860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pPr/>
              <a:t>36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169860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pPr/>
              <a:t>37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925173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t>38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233859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pPr/>
              <a:t>39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14235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52105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pPr/>
              <a:t>40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092106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altLang="en-US" baseline="0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t>41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01650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t>42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092106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t>43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351392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t>44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169860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t>45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169860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t>46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169860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t>47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391927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t>48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8958510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t>49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38580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9459584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t>50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7197182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t>51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3858055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t>52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71971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3919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07245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07245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3919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4.xml"/><Relationship Id="rId2" Type="http://schemas.openxmlformats.org/officeDocument/2006/relationships/slideMaster" Target="../slideMasters/slideMaster1.xml"/><Relationship Id="rId3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9 Triángulo rectángulo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5" name="1 Grupo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6 Forma libre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7" name="7 Forma libre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8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10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11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1B69203-9589-4405-9417-AEEE21D661A3}" type="datetime1">
              <a:rPr lang="es-ES" smtClean="0"/>
              <a:t>02/06/15</a:t>
            </a:fld>
            <a:endParaRPr lang="es-ES" dirty="0"/>
          </a:p>
        </p:txBody>
      </p:sp>
      <p:sp>
        <p:nvSpPr>
          <p:cNvPr id="12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s-ES" dirty="0"/>
          </a:p>
        </p:txBody>
      </p:sp>
      <p:sp>
        <p:nvSpPr>
          <p:cNvPr id="13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2B43268-BBC6-4337-9E09-A3A8338161F8}" type="slidenum">
              <a:rPr lang="es-ES"/>
              <a:pPr>
                <a:defRPr/>
              </a:pPr>
              <a:t>‹Nr.›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B99FD4-482E-4C6B-A5A7-9D03FC965324}" type="datetime1">
              <a:rPr lang="es-ES" smtClean="0"/>
              <a:t>02/06/15</a:t>
            </a:fld>
            <a:endParaRPr lang="es-ES" dirty="0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2AC67-EBA8-4C29-87BC-B36C6D98EE5C}" type="slidenum">
              <a:rPr lang="es-ES"/>
              <a:pPr>
                <a:defRPr/>
              </a:pPr>
              <a:t>‹Nr.›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4B355-9BED-4DC1-9F3D-C64AA8CA40DB}" type="datetime1">
              <a:rPr lang="es-ES" smtClean="0"/>
              <a:t>02/06/15</a:t>
            </a:fld>
            <a:endParaRPr lang="es-ES" dirty="0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786E1-82B3-405A-82FC-AE7F08527640}" type="slidenum">
              <a:rPr lang="es-ES"/>
              <a:pPr>
                <a:defRPr/>
              </a:pPr>
              <a:t>‹Nr.›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9068B0-9296-4846-A68A-C9A8E73AE595}" type="datetime1">
              <a:rPr lang="es-ES" smtClean="0"/>
              <a:t>02/06/15</a:t>
            </a:fld>
            <a:endParaRPr lang="es-ES" dirty="0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B8E12-D80E-4ABD-8043-673195BCC3A2}" type="slidenum">
              <a:rPr lang="es-ES"/>
              <a:pPr>
                <a:defRPr/>
              </a:pPr>
              <a:t>‹Nr.›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6 Cheurón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7 Cheurón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786FB7E-6D08-4B44-B0BD-C488F0FA9096}" type="datetime1">
              <a:rPr lang="es-ES" smtClean="0"/>
              <a:t>02/06/15</a:t>
            </a:fld>
            <a:endParaRPr lang="es-ES" dirty="0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 dirty="0"/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6336034-C33A-4681-94E7-2ACEC9FC9CEB}" type="slidenum">
              <a:rPr lang="es-ES"/>
              <a:pPr>
                <a:defRPr/>
              </a:pPr>
              <a:t>‹Nr.›</a:t>
            </a:fld>
            <a:endParaRPr lang="es-E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3D7FC2A-C272-4443-A330-2EBD5DC3BCCD}" type="datetime1">
              <a:rPr lang="es-ES" smtClean="0"/>
              <a:t>02/06/15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FBE108C-A92C-4BCA-B394-AD2572675A36}" type="slidenum">
              <a:rPr lang="es-ES"/>
              <a:pPr>
                <a:defRPr/>
              </a:pPr>
              <a:t>‹Nr.›</a:t>
            </a:fld>
            <a:endParaRPr lang="es-E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9BE0402-742C-4255-B1E8-43A151FB687D}" type="datetime1">
              <a:rPr lang="es-ES" smtClean="0"/>
              <a:t>02/06/15</a:t>
            </a:fld>
            <a:endParaRPr lang="es-E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45A7CBD-5457-479E-B6D0-A7EE99C8F566}" type="slidenum">
              <a:rPr lang="es-ES"/>
              <a:pPr>
                <a:defRPr/>
              </a:pPr>
              <a:t>‹Nr.›</a:t>
            </a:fld>
            <a:endParaRPr lang="es-E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1273A5C-80FD-4BBF-8AC7-53D0EDE0E71C}" type="datetime1">
              <a:rPr lang="es-ES" smtClean="0"/>
              <a:t>02/06/15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8F0EEAB-B605-4A51-85F0-4700805E6171}" type="slidenum">
              <a:rPr lang="es-ES"/>
              <a:pPr>
                <a:defRPr/>
              </a:pPr>
              <a:t>‹Nr.›</a:t>
            </a:fld>
            <a:endParaRPr lang="es-E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19A19B-AB50-4239-A7A5-9B372E0A43BA}" type="datetime1">
              <a:rPr lang="es-ES" smtClean="0"/>
              <a:t>02/06/15</a:t>
            </a:fld>
            <a:endParaRPr lang="es-ES" dirty="0"/>
          </a:p>
        </p:txBody>
      </p:sp>
      <p:sp>
        <p:nvSpPr>
          <p:cNvPr id="3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4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B59D4-411D-4B7C-BCCD-84820E651ABB}" type="slidenum">
              <a:rPr lang="es-ES"/>
              <a:pPr>
                <a:defRPr/>
              </a:pPr>
              <a:t>‹Nr.›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B959302-B216-4754-82B2-E3D63CE1F73C}" type="datetime1">
              <a:rPr lang="es-ES" smtClean="0"/>
              <a:t>02/06/15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3B0B5D5-856A-44B8-8BEE-E9B5615E0A34}" type="slidenum">
              <a:rPr lang="es-ES"/>
              <a:pPr>
                <a:defRPr/>
              </a:pPr>
              <a:t>‹Nr.›</a:t>
            </a:fld>
            <a:endParaRPr lang="es-E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7 Forma libre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8 Forma libre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8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1 Cheurón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12 Cheurón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s-ES" noProof="0" dirty="0" smtClean="0"/>
              <a:t>Haga clic en el icono para agregar una imagen</a:t>
            </a:r>
            <a:endParaRPr lang="en-US" noProof="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1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D27A028C-8D9B-4EA0-91C2-48CFFB0739B8}" type="datetime1">
              <a:rPr lang="es-ES" smtClean="0"/>
              <a:t>02/06/15</a:t>
            </a:fld>
            <a:endParaRPr lang="es-ES" dirty="0"/>
          </a:p>
        </p:txBody>
      </p:sp>
      <p:sp>
        <p:nvSpPr>
          <p:cNvPr id="12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" dirty="0"/>
          </a:p>
        </p:txBody>
      </p:sp>
      <p:sp>
        <p:nvSpPr>
          <p:cNvPr id="13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B03EEDA-4D2F-41FC-A835-68E99D007404}" type="slidenum">
              <a:rPr lang="es-ES"/>
              <a:pPr>
                <a:defRPr/>
              </a:pPr>
              <a:t>‹Nr.›</a:t>
            </a:fld>
            <a:endParaRPr lang="es-E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33" name="29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21C46451-9ED3-4357-B6C8-3DF9F0337104}" type="datetime1">
              <a:rPr lang="es-ES" smtClean="0"/>
              <a:t>02/06/15</a:t>
            </a:fld>
            <a:endParaRPr lang="es-ES" dirty="0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s-ES" dirty="0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4CD3182D-DEA8-4A39-BA92-E9DAEB1CA97F}" type="slidenum">
              <a:rPr lang="es-ES"/>
              <a:pPr>
                <a:defRPr/>
              </a:pPr>
              <a:t>‹Nr.›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2" r:id="rId2"/>
    <p:sldLayoutId id="2147483877" r:id="rId3"/>
    <p:sldLayoutId id="2147483878" r:id="rId4"/>
    <p:sldLayoutId id="2147483879" r:id="rId5"/>
    <p:sldLayoutId id="2147483880" r:id="rId6"/>
    <p:sldLayoutId id="2147483873" r:id="rId7"/>
    <p:sldLayoutId id="2147483881" r:id="rId8"/>
    <p:sldLayoutId id="2147483882" r:id="rId9"/>
    <p:sldLayoutId id="2147483874" r:id="rId10"/>
    <p:sldLayoutId id="2147483875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7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5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48.png"/><Relationship Id="rId6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50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4" Type="http://schemas.openxmlformats.org/officeDocument/2006/relationships/image" Target="../media/image80.png"/><Relationship Id="rId5" Type="http://schemas.openxmlformats.org/officeDocument/2006/relationships/image" Target="../media/image90.png"/><Relationship Id="rId6" Type="http://schemas.openxmlformats.org/officeDocument/2006/relationships/image" Target="../media/image100.png"/><Relationship Id="rId7" Type="http://schemas.openxmlformats.org/officeDocument/2006/relationships/image" Target="../media/image110.png"/><Relationship Id="rId8" Type="http://schemas.openxmlformats.org/officeDocument/2006/relationships/image" Target="../media/image120.png"/><Relationship Id="rId9" Type="http://schemas.openxmlformats.org/officeDocument/2006/relationships/image" Target="../media/image13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5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60.emf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61.emf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62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2132856"/>
            <a:ext cx="9144000" cy="2304256"/>
          </a:xfrm>
        </p:spPr>
        <p:txBody>
          <a:bodyPr anchor="ctr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dirty="0" smtClean="0"/>
              <a:t>Single Aperture Orbit Corrector:</a:t>
            </a:r>
            <a:br>
              <a:rPr lang="en-US" sz="4400" dirty="0" smtClean="0"/>
            </a:br>
            <a:r>
              <a:rPr lang="en-US" sz="4400" dirty="0" smtClean="0"/>
              <a:t>Progress on MCBXFB design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700" dirty="0" smtClean="0"/>
              <a:t>   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>WP3 Meeting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13314" name="2 Subtítulo"/>
          <p:cNvSpPr>
            <a:spLocks noGrp="1"/>
          </p:cNvSpPr>
          <p:nvPr>
            <p:ph type="subTitle" idx="1"/>
          </p:nvPr>
        </p:nvSpPr>
        <p:spPr>
          <a:xfrm>
            <a:off x="1078779" y="5918216"/>
            <a:ext cx="7772400" cy="967168"/>
          </a:xfrm>
        </p:spPr>
        <p:txBody>
          <a:bodyPr/>
          <a:lstStyle/>
          <a:p>
            <a:pPr marR="0"/>
            <a:r>
              <a:rPr lang="en-US" sz="1800" b="1" dirty="0" smtClean="0">
                <a:solidFill>
                  <a:schemeClr val="bg1"/>
                </a:solidFill>
                <a:latin typeface="Arial"/>
                <a:cs typeface="Arial"/>
              </a:rPr>
              <a:t>J. </a:t>
            </a:r>
            <a:r>
              <a:rPr lang="en-US" sz="1800" b="1" dirty="0" err="1" smtClean="0">
                <a:solidFill>
                  <a:schemeClr val="bg1"/>
                </a:solidFill>
                <a:latin typeface="Arial"/>
                <a:cs typeface="Arial"/>
              </a:rPr>
              <a:t>García</a:t>
            </a:r>
            <a:r>
              <a:rPr lang="en-US" sz="1800" dirty="0" smtClean="0">
                <a:solidFill>
                  <a:schemeClr val="bg1"/>
                </a:solidFill>
                <a:latin typeface="Arial"/>
                <a:cs typeface="Arial"/>
              </a:rPr>
              <a:t>, F. </a:t>
            </a:r>
            <a:r>
              <a:rPr lang="en-US" sz="1800" dirty="0" err="1" smtClean="0">
                <a:solidFill>
                  <a:schemeClr val="bg1"/>
                </a:solidFill>
                <a:latin typeface="Arial"/>
                <a:cs typeface="Arial"/>
              </a:rPr>
              <a:t>Toral</a:t>
            </a:r>
            <a:r>
              <a:rPr lang="en-US" sz="1800" dirty="0" smtClean="0">
                <a:solidFill>
                  <a:schemeClr val="bg1"/>
                </a:solidFill>
                <a:latin typeface="Arial"/>
                <a:cs typeface="Arial"/>
              </a:rPr>
              <a:t> (CIEMAT)</a:t>
            </a:r>
          </a:p>
          <a:p>
            <a:pPr marR="0"/>
            <a:r>
              <a:rPr lang="en-US" sz="1800" dirty="0" smtClean="0">
                <a:solidFill>
                  <a:schemeClr val="bg1"/>
                </a:solidFill>
                <a:latin typeface="Arial"/>
                <a:cs typeface="Arial"/>
              </a:rPr>
              <a:t>P. </a:t>
            </a:r>
            <a:r>
              <a:rPr lang="en-US" sz="1800" dirty="0" err="1" smtClean="0">
                <a:solidFill>
                  <a:schemeClr val="bg1"/>
                </a:solidFill>
                <a:latin typeface="Arial"/>
                <a:cs typeface="Arial"/>
              </a:rPr>
              <a:t>Fessia</a:t>
            </a:r>
            <a:r>
              <a:rPr lang="en-US" sz="1800" dirty="0" smtClean="0">
                <a:solidFill>
                  <a:schemeClr val="bg1"/>
                </a:solidFill>
                <a:latin typeface="Arial"/>
                <a:cs typeface="Arial"/>
              </a:rPr>
              <a:t> (CERN)</a:t>
            </a:r>
          </a:p>
          <a:p>
            <a:pPr marR="0"/>
            <a:r>
              <a:rPr lang="en-US" sz="20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</a:p>
          <a:p>
            <a:pPr marR="0"/>
            <a:endParaRPr lang="en-US" sz="2000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marR="0"/>
            <a:endParaRPr lang="en-US" dirty="0">
              <a:solidFill>
                <a:schemeClr val="bg1"/>
              </a:solidFill>
              <a:latin typeface="Arial"/>
              <a:cs typeface="Arial"/>
            </a:endParaRPr>
          </a:p>
          <a:p>
            <a:pPr marR="0"/>
            <a:endParaRPr lang="en-US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marR="0"/>
            <a:endParaRPr lang="en-US" dirty="0" smtClean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1027" name="Picture 3" descr="E:\Dropbox\CIEMAT\Keynote Material\HiLumi561px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5756" y="268908"/>
            <a:ext cx="3418452" cy="1647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7735886" y="4968063"/>
            <a:ext cx="14446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 algn="r"/>
            <a:r>
              <a:rPr lang="en-GB" sz="1400" b="1" dirty="0" smtClean="0"/>
              <a:t>June, 2</a:t>
            </a:r>
            <a:r>
              <a:rPr lang="en-GB" sz="1400" b="1" baseline="30000" dirty="0" smtClean="0"/>
              <a:t>nd</a:t>
            </a:r>
            <a:r>
              <a:rPr lang="en-GB" sz="1400" b="1" dirty="0" smtClean="0"/>
              <a:t> 2015</a:t>
            </a:r>
            <a:endParaRPr lang="en-GB" sz="1400" b="1" dirty="0"/>
          </a:p>
        </p:txBody>
      </p:sp>
      <p:pic>
        <p:nvPicPr>
          <p:cNvPr id="4" name="Imagen 3" descr="ciemat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7272"/>
            <a:ext cx="5634898" cy="7502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2271" y="2375511"/>
            <a:ext cx="3558241" cy="3501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10</a:t>
            </a:fld>
            <a:endParaRPr lang="es-ES" dirty="0"/>
          </a:p>
        </p:txBody>
      </p:sp>
      <p:graphicFrame>
        <p:nvGraphicFramePr>
          <p:cNvPr id="7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9115907"/>
              </p:ext>
            </p:extLst>
          </p:nvPr>
        </p:nvGraphicFramePr>
        <p:xfrm>
          <a:off x="16070" y="1079978"/>
          <a:ext cx="5579820" cy="3897428"/>
        </p:xfrm>
        <a:graphic>
          <a:graphicData uri="http://schemas.openxmlformats.org/drawingml/2006/table">
            <a:tbl>
              <a:tblPr/>
              <a:tblGrid>
                <a:gridCol w="3512202"/>
                <a:gridCol w="842027"/>
                <a:gridCol w="561039"/>
                <a:gridCol w="94782"/>
                <a:gridCol w="569770"/>
              </a:tblGrid>
              <a:tr h="25584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FE9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Inner dipole (ID) &amp;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FE9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Outer dipole (OD) parameters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Units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ID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OD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4831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Nominal field 100% (ID)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2.11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2.23 *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057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Nominal Field (Modulus, 100% ID &amp; 100% OD)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3.07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4831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Nominal current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1600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1470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4831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Coil peak field (Modulus, 100% ID &amp; 100% OD)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4.13 (ID)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4831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Working point (Modulus, 100% ID &amp; 100% OD)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%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50.1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057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Inductance/m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mH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/m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46.77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99.1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057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Stored energy/m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KJ/m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59.87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107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057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Torque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Nm/m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120000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057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Aperture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mm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156.2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230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4831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Iron yoke Inner Diam.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mm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316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4831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Iron yoke Outer Diam.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mm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614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4831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Max fringe field, 20 mm out of the cryostat (Modulus, 100% ID + 100% OD)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mT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29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4831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Number of conductors (1</a:t>
                      </a:r>
                      <a:r>
                        <a:rPr kumimoji="0" lang="en-US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st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quadrant)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-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139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187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</a:tbl>
          </a:graphicData>
        </a:graphic>
      </p:graphicFrame>
      <p:sp>
        <p:nvSpPr>
          <p:cNvPr id="10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41805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/>
              <a:t>Cross section</a:t>
            </a:r>
            <a:endParaRPr lang="en-US" sz="3200" dirty="0"/>
          </a:p>
        </p:txBody>
      </p:sp>
      <p:sp>
        <p:nvSpPr>
          <p:cNvPr id="3" name="2 Rectángulo"/>
          <p:cNvSpPr/>
          <p:nvPr/>
        </p:nvSpPr>
        <p:spPr>
          <a:xfrm>
            <a:off x="107504" y="5138028"/>
            <a:ext cx="34563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>
              <a:defRPr/>
            </a:pPr>
            <a:r>
              <a:rPr lang="en-US" sz="1400" dirty="0" smtClean="0">
                <a:ea typeface="ＭＳ Ｐゴシック" charset="-128"/>
              </a:rPr>
              <a:t>* Higher field necessary to compensate the longer coil end at the outer dipole.</a:t>
            </a:r>
            <a:endParaRPr lang="en-US" sz="1400" dirty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62717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11</a:t>
            </a:fld>
            <a:endParaRPr lang="es-ES" dirty="0"/>
          </a:p>
        </p:txBody>
      </p:sp>
      <p:sp>
        <p:nvSpPr>
          <p:cNvPr id="10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41805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/>
              <a:t>Coil ends</a:t>
            </a:r>
            <a:endParaRPr lang="en-US" sz="3200" dirty="0"/>
          </a:p>
        </p:txBody>
      </p:sp>
      <p:pic>
        <p:nvPicPr>
          <p:cNvPr id="1026" name="Imagen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982" y="799134"/>
            <a:ext cx="7992888" cy="1657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13 Image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507" y="2768749"/>
            <a:ext cx="3231629" cy="2704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12 Image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201152"/>
            <a:ext cx="3122347" cy="2543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8 Rectángulo"/>
          <p:cNvSpPr/>
          <p:nvPr/>
        </p:nvSpPr>
        <p:spPr>
          <a:xfrm>
            <a:off x="3419872" y="2671755"/>
            <a:ext cx="576064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95287" indent="-285750"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chemeClr val="accent1"/>
                </a:solidFill>
              </a:rPr>
              <a:t>260 </a:t>
            </a:r>
            <a:r>
              <a:rPr lang="en-GB" sz="2000" b="1" dirty="0">
                <a:solidFill>
                  <a:schemeClr val="accent1"/>
                </a:solidFill>
              </a:rPr>
              <a:t>mm </a:t>
            </a:r>
            <a:r>
              <a:rPr lang="en-GB" sz="2000" b="1" dirty="0" smtClean="0">
                <a:solidFill>
                  <a:schemeClr val="accent1"/>
                </a:solidFill>
              </a:rPr>
              <a:t>long (50 mm less at Inner Dipole)</a:t>
            </a:r>
            <a:endParaRPr lang="en-GB" sz="2000" b="1" dirty="0">
              <a:solidFill>
                <a:schemeClr val="accent1"/>
              </a:solidFill>
            </a:endParaRPr>
          </a:p>
          <a:p>
            <a:pPr marL="395287" indent="-285750"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chemeClr val="accent1"/>
                </a:solidFill>
              </a:rPr>
              <a:t>Some additional end spacers to ease manufacturing: </a:t>
            </a:r>
            <a:r>
              <a:rPr lang="en-GB" sz="2000" dirty="0" smtClean="0">
                <a:solidFill>
                  <a:schemeClr val="accent1"/>
                </a:solidFill>
              </a:rPr>
              <a:t>de-</a:t>
            </a:r>
            <a:r>
              <a:rPr lang="en-GB" sz="2000" dirty="0" err="1" smtClean="0">
                <a:solidFill>
                  <a:schemeClr val="accent1"/>
                </a:solidFill>
              </a:rPr>
              <a:t>keystoning</a:t>
            </a:r>
            <a:r>
              <a:rPr lang="en-GB" sz="2000" dirty="0" smtClean="0">
                <a:solidFill>
                  <a:schemeClr val="accent1"/>
                </a:solidFill>
              </a:rPr>
              <a:t>, dimension accuracy...</a:t>
            </a:r>
            <a:endParaRPr lang="en-GB" sz="2000" b="1" dirty="0">
              <a:solidFill>
                <a:schemeClr val="accent1"/>
              </a:solidFill>
            </a:endParaRPr>
          </a:p>
          <a:p>
            <a:pPr marL="396000"/>
            <a:endParaRPr lang="en-GB" sz="2000" b="1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183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1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2400" dirty="0" smtClean="0"/>
              <a:t>Integrated field </a:t>
            </a:r>
            <a:r>
              <a:rPr lang="en-GB" sz="2400" dirty="0"/>
              <a:t>quality at </a:t>
            </a:r>
            <a:r>
              <a:rPr lang="en-GB" sz="2400" dirty="0" smtClean="0"/>
              <a:t>I</a:t>
            </a:r>
            <a:r>
              <a:rPr lang="en-GB" sz="2400" baseline="-25000" dirty="0" smtClean="0"/>
              <a:t>N</a:t>
            </a:r>
            <a:r>
              <a:rPr lang="en-GB" sz="2400" dirty="0" smtClean="0"/>
              <a:t>,</a:t>
            </a:r>
            <a:r>
              <a:rPr lang="en-GB" sz="2400" baseline="-25000" dirty="0" smtClean="0"/>
              <a:t/>
            </a:r>
            <a:br>
              <a:rPr lang="en-GB" sz="2400" baseline="-25000" dirty="0" smtClean="0"/>
            </a:br>
            <a:r>
              <a:rPr lang="en-GB" sz="2400" dirty="0" smtClean="0"/>
              <a:t>both dipoles powered simultaneously</a:t>
            </a:r>
            <a:endParaRPr lang="en-US" sz="2400" dirty="0"/>
          </a:p>
        </p:txBody>
      </p:sp>
      <p:sp>
        <p:nvSpPr>
          <p:cNvPr id="8" name="2 Marcador de contenido"/>
          <p:cNvSpPr>
            <a:spLocks noGrp="1"/>
          </p:cNvSpPr>
          <p:nvPr>
            <p:ph idx="1"/>
          </p:nvPr>
        </p:nvSpPr>
        <p:spPr>
          <a:xfrm>
            <a:off x="385192" y="836712"/>
            <a:ext cx="5410944" cy="1800200"/>
          </a:xfrm>
        </p:spPr>
        <p:txBody>
          <a:bodyPr/>
          <a:lstStyle/>
          <a:p>
            <a:pPr>
              <a:lnSpc>
                <a:spcPct val="100000"/>
              </a:lnSpc>
              <a:buFont typeface="Courier New"/>
              <a:buChar char="o"/>
            </a:pPr>
            <a:r>
              <a:rPr lang="en-GB" sz="1800" dirty="0" smtClean="0">
                <a:solidFill>
                  <a:srgbClr val="000000"/>
                </a:solidFill>
                <a:latin typeface="Arial"/>
              </a:rPr>
              <a:t>Field quality achieved, except for the </a:t>
            </a:r>
            <a:r>
              <a:rPr lang="en-GB" sz="1800" dirty="0" err="1" smtClean="0">
                <a:solidFill>
                  <a:srgbClr val="000000"/>
                </a:solidFill>
                <a:latin typeface="Arial"/>
              </a:rPr>
              <a:t>sextupole</a:t>
            </a:r>
            <a:r>
              <a:rPr lang="en-GB" sz="1800" dirty="0" smtClean="0">
                <a:solidFill>
                  <a:srgbClr val="000000"/>
                </a:solidFill>
                <a:latin typeface="Arial"/>
              </a:rPr>
              <a:t> variation caused by iron saturation. </a:t>
            </a:r>
          </a:p>
          <a:p>
            <a:pPr>
              <a:lnSpc>
                <a:spcPct val="100000"/>
              </a:lnSpc>
              <a:buFont typeface="Courier New"/>
              <a:buChar char="o"/>
            </a:pPr>
            <a:r>
              <a:rPr lang="en-GB" sz="1800" dirty="0" smtClean="0">
                <a:solidFill>
                  <a:srgbClr val="000000"/>
                </a:solidFill>
                <a:latin typeface="Arial"/>
              </a:rPr>
              <a:t>Results below corresponding to </a:t>
            </a:r>
            <a:r>
              <a:rPr lang="en-GB" sz="1800" u="sng" dirty="0" smtClean="0">
                <a:solidFill>
                  <a:srgbClr val="000000"/>
                </a:solidFill>
                <a:latin typeface="Arial"/>
              </a:rPr>
              <a:t>I</a:t>
            </a:r>
            <a:r>
              <a:rPr lang="en-GB" sz="1800" baseline="-25000" dirty="0" smtClean="0">
                <a:solidFill>
                  <a:srgbClr val="000000"/>
                </a:solidFill>
                <a:latin typeface="Arial"/>
              </a:rPr>
              <a:t>N</a:t>
            </a:r>
            <a:r>
              <a:rPr lang="en-GB" sz="1800" u="sng" dirty="0" smtClean="0">
                <a:solidFill>
                  <a:srgbClr val="000000"/>
                </a:solidFill>
                <a:latin typeface="Arial"/>
              </a:rPr>
              <a:t> on both dipoles</a:t>
            </a:r>
            <a:r>
              <a:rPr lang="en-GB" sz="1800" dirty="0" smtClean="0">
                <a:solidFill>
                  <a:srgbClr val="000000"/>
                </a:solidFill>
                <a:latin typeface="Arial"/>
              </a:rPr>
              <a:t>, iron &amp; cryostat included. </a:t>
            </a:r>
          </a:p>
          <a:p>
            <a:pPr>
              <a:lnSpc>
                <a:spcPct val="100000"/>
              </a:lnSpc>
              <a:buFont typeface="Courier New"/>
              <a:buChar char="o"/>
            </a:pPr>
            <a:r>
              <a:rPr lang="en-GB" sz="1800" dirty="0" smtClean="0">
                <a:solidFill>
                  <a:srgbClr val="FF0000"/>
                </a:solidFill>
                <a:latin typeface="Arial"/>
              </a:rPr>
              <a:t>Same cross section and coil ends in both magnets.</a:t>
            </a:r>
            <a:endParaRPr lang="en-GB" sz="1800" dirty="0" smtClean="0"/>
          </a:p>
        </p:txBody>
      </p:sp>
      <p:graphicFrame>
        <p:nvGraphicFramePr>
          <p:cNvPr id="11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0320034"/>
              </p:ext>
            </p:extLst>
          </p:nvPr>
        </p:nvGraphicFramePr>
        <p:xfrm>
          <a:off x="435845" y="2684536"/>
          <a:ext cx="5385819" cy="4091901"/>
        </p:xfrm>
        <a:graphic>
          <a:graphicData uri="http://schemas.openxmlformats.org/drawingml/2006/table">
            <a:tbl>
              <a:tblPr/>
              <a:tblGrid>
                <a:gridCol w="2331102"/>
                <a:gridCol w="562627"/>
                <a:gridCol w="1257951"/>
                <a:gridCol w="1234139"/>
              </a:tblGrid>
              <a:tr h="0"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FE9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Inner Dipole (ID) &amp; </a:t>
                      </a:r>
                    </a:p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FE9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Outer Dipole (OD) parameters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Units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MCBXFB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(Short Magnet)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MCBXFA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(Long Magnet)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44249"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Inner dipole current 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1600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1525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73110"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Integrated field B1 (ID)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2.49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4.5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73110"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Integrated b3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units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17.37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-16.65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73110"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Integrated b5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units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2.49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-0.35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44249"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Integrated b7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units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0.62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0.98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44249"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Integrated b9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units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-0.75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0.07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44249"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Integrated b11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units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3.6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4.3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73111"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Outer dipole current 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1470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1395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73111"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Integrated field A1 (OD)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2.52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4.54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73111"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Integrated a3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units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-10.33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20.12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41022"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Integrated a5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units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-3.6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-3.04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44249"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Integrated a7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units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-3.26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-3.98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44249"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Integrated a9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units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-0.58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-0.62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44249"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Integrated a11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units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0.12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0.02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</a:tbl>
          </a:graphicData>
        </a:graphic>
      </p:graphicFrame>
      <p:grpSp>
        <p:nvGrpSpPr>
          <p:cNvPr id="2" name="1 Grupo"/>
          <p:cNvGrpSpPr/>
          <p:nvPr/>
        </p:nvGrpSpPr>
        <p:grpSpPr>
          <a:xfrm>
            <a:off x="6153028" y="1036648"/>
            <a:ext cx="2811460" cy="2760343"/>
            <a:chOff x="6153028" y="1052736"/>
            <a:chExt cx="2811460" cy="2760343"/>
          </a:xfrm>
        </p:grpSpPr>
        <p:pic>
          <p:nvPicPr>
            <p:cNvPr id="12" name="11 Imagen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3028" y="1052736"/>
              <a:ext cx="2811460" cy="2760343"/>
            </a:xfrm>
            <a:prstGeom prst="rect">
              <a:avLst/>
            </a:prstGeom>
          </p:spPr>
        </p:pic>
        <p:sp>
          <p:nvSpPr>
            <p:cNvPr id="14" name="13 Rectángulo"/>
            <p:cNvSpPr/>
            <p:nvPr/>
          </p:nvSpPr>
          <p:spPr>
            <a:xfrm>
              <a:off x="6909978" y="1313856"/>
              <a:ext cx="128432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000" b="1" dirty="0" smtClean="0">
                  <a:solidFill>
                    <a:schemeClr val="bg1"/>
                  </a:solidFill>
                  <a:latin typeface="Arial"/>
                </a:rPr>
                <a:t>MCBXFB</a:t>
              </a:r>
              <a:endParaRPr lang="en-GB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4 Grupo"/>
          <p:cNvGrpSpPr/>
          <p:nvPr/>
        </p:nvGrpSpPr>
        <p:grpSpPr>
          <a:xfrm>
            <a:off x="6099655" y="3970604"/>
            <a:ext cx="2864833" cy="2778715"/>
            <a:chOff x="6099655" y="3674621"/>
            <a:chExt cx="2864833" cy="2778715"/>
          </a:xfrm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9655" y="3674621"/>
              <a:ext cx="2864833" cy="27787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14 Rectángulo"/>
            <p:cNvSpPr/>
            <p:nvPr/>
          </p:nvSpPr>
          <p:spPr>
            <a:xfrm>
              <a:off x="6923212" y="3892986"/>
              <a:ext cx="127015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000" b="1" dirty="0" smtClean="0">
                  <a:solidFill>
                    <a:schemeClr val="bg1"/>
                  </a:solidFill>
                  <a:latin typeface="Arial"/>
                </a:rPr>
                <a:t>MCBXFA</a:t>
              </a:r>
              <a:endParaRPr lang="en-GB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>
                <a:solidFill>
                  <a:schemeClr val="bg1"/>
                </a:solidFill>
              </a:rPr>
              <a:pPr>
                <a:defRPr/>
              </a:pPr>
              <a:t>12</a:t>
            </a:fld>
            <a:endParaRPr lang="es-E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504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13</a:t>
            </a:fld>
            <a:endParaRPr lang="es-ES" dirty="0"/>
          </a:p>
        </p:txBody>
      </p:sp>
      <p:sp>
        <p:nvSpPr>
          <p:cNvPr id="2" name="1 Rectángulo"/>
          <p:cNvSpPr/>
          <p:nvPr/>
        </p:nvSpPr>
        <p:spPr>
          <a:xfrm>
            <a:off x="3419872" y="4725144"/>
            <a:ext cx="50405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rgbClr val="FF0000"/>
                </a:solidFill>
              </a:rPr>
              <a:t>It is not possible to centre the </a:t>
            </a:r>
            <a:r>
              <a:rPr lang="en-GB" sz="1600" b="1" dirty="0" err="1" smtClean="0">
                <a:solidFill>
                  <a:srgbClr val="FF0000"/>
                </a:solidFill>
              </a:rPr>
              <a:t>sextupole</a:t>
            </a:r>
            <a:r>
              <a:rPr lang="en-GB" sz="1600" b="1" dirty="0" smtClean="0">
                <a:solidFill>
                  <a:srgbClr val="FF0000"/>
                </a:solidFill>
              </a:rPr>
              <a:t> variation simultaneously on both magnets with the same cross section and coil ends.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GB" sz="1600" b="1" dirty="0" smtClean="0">
              <a:solidFill>
                <a:srgbClr val="FF0000"/>
              </a:solidFill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rgbClr val="FF0000"/>
                </a:solidFill>
              </a:rPr>
              <a:t>Shifting a MCBXFB </a:t>
            </a:r>
            <a:r>
              <a:rPr lang="en-GB" sz="1600" b="1" dirty="0" err="1" smtClean="0">
                <a:solidFill>
                  <a:srgbClr val="FF0000"/>
                </a:solidFill>
              </a:rPr>
              <a:t>sextupole</a:t>
            </a:r>
            <a:r>
              <a:rPr lang="en-GB" sz="1600" b="1" dirty="0" smtClean="0">
                <a:solidFill>
                  <a:srgbClr val="FF0000"/>
                </a:solidFill>
              </a:rPr>
              <a:t> moves that </a:t>
            </a:r>
            <a:r>
              <a:rPr lang="en-GB" sz="1600" b="1" dirty="0" err="1" smtClean="0">
                <a:solidFill>
                  <a:srgbClr val="FF0000"/>
                </a:solidFill>
              </a:rPr>
              <a:t>sextupole</a:t>
            </a:r>
            <a:r>
              <a:rPr lang="en-GB" sz="1600" b="1" dirty="0" smtClean="0">
                <a:solidFill>
                  <a:srgbClr val="FF0000"/>
                </a:solidFill>
              </a:rPr>
              <a:t> in the same direction for MCBXFA.</a:t>
            </a:r>
            <a:endParaRPr lang="en-GB" sz="1600" b="1" dirty="0">
              <a:solidFill>
                <a:srgbClr val="FF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99" y="836712"/>
            <a:ext cx="4397693" cy="3583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1 Título"/>
          <p:cNvSpPr txBox="1">
            <a:spLocks/>
          </p:cNvSpPr>
          <p:nvPr/>
        </p:nvSpPr>
        <p:spPr>
          <a:xfrm>
            <a:off x="457200" y="116632"/>
            <a:ext cx="8229600" cy="418058"/>
          </a:xfrm>
          <a:prstGeom prst="rect">
            <a:avLst/>
          </a:prstGeom>
        </p:spPr>
        <p:txBody>
          <a:bodyPr vert="horz" rtlCol="0" anchor="ctr">
            <a:normAutofit fontScale="825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9pPr>
            <a:extLst/>
          </a:lstStyle>
          <a:p>
            <a:pPr fontAlgn="auto">
              <a:spcAft>
                <a:spcPts val="0"/>
              </a:spcAft>
              <a:defRPr/>
            </a:pPr>
            <a:r>
              <a:rPr lang="en-GB" sz="3200" dirty="0"/>
              <a:t>Integrated </a:t>
            </a:r>
            <a:r>
              <a:rPr lang="en-GB" sz="3200" dirty="0" err="1" smtClean="0"/>
              <a:t>sextupole</a:t>
            </a:r>
            <a:r>
              <a:rPr lang="en-GB" sz="3200" dirty="0" smtClean="0"/>
              <a:t> </a:t>
            </a:r>
            <a:r>
              <a:rPr lang="en-GB" sz="3200" dirty="0"/>
              <a:t>variation with the current </a:t>
            </a:r>
            <a:endParaRPr lang="en-US" sz="3200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007" y="845284"/>
            <a:ext cx="4457700" cy="3574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7488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3600" b="1" dirty="0" smtClean="0"/>
              <a:t>Detailed mechanical design &amp; assembly tests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B43268-BBC6-4337-9E09-A3A8338161F8}" type="slidenum">
              <a:rPr lang="es-ES" smtClean="0"/>
              <a:pPr>
                <a:defRPr/>
              </a:pPr>
              <a:t>14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68348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2158" y="94728"/>
            <a:ext cx="6660932" cy="6696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15</a:t>
            </a:fld>
            <a:endParaRPr lang="es-ES" dirty="0"/>
          </a:p>
        </p:txBody>
      </p:sp>
      <p:sp>
        <p:nvSpPr>
          <p:cNvPr id="6" name="TextBox 26"/>
          <p:cNvSpPr txBox="1"/>
          <p:nvPr/>
        </p:nvSpPr>
        <p:spPr>
          <a:xfrm>
            <a:off x="467544" y="388695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9pPr>
          </a:lstStyle>
          <a:p>
            <a:r>
              <a:rPr lang="en-US" sz="2000" dirty="0">
                <a:latin typeface="+mn-lt"/>
              </a:rPr>
              <a:t>W</a:t>
            </a:r>
            <a:r>
              <a:rPr lang="en-US" sz="2000" dirty="0" smtClean="0">
                <a:latin typeface="+mn-lt"/>
              </a:rPr>
              <a:t>edges</a:t>
            </a:r>
            <a:endParaRPr lang="en-US" sz="2000" dirty="0">
              <a:latin typeface="+mn-lt"/>
            </a:endParaRPr>
          </a:p>
        </p:txBody>
      </p:sp>
      <p:cxnSp>
        <p:nvCxnSpPr>
          <p:cNvPr id="7" name="6 Conector recto"/>
          <p:cNvCxnSpPr>
            <a:stCxn id="6" idx="2"/>
          </p:cNvCxnSpPr>
          <p:nvPr/>
        </p:nvCxnSpPr>
        <p:spPr>
          <a:xfrm>
            <a:off x="1043608" y="788805"/>
            <a:ext cx="2952328" cy="145612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26"/>
          <p:cNvSpPr txBox="1"/>
          <p:nvPr/>
        </p:nvSpPr>
        <p:spPr>
          <a:xfrm>
            <a:off x="221201" y="1844824"/>
            <a:ext cx="6783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9pPr>
          </a:lstStyle>
          <a:p>
            <a:r>
              <a:rPr lang="en-US" sz="2000" dirty="0" smtClean="0">
                <a:latin typeface="+mn-lt"/>
              </a:rPr>
              <a:t>Iron</a:t>
            </a:r>
            <a:endParaRPr lang="en-US" sz="2000" dirty="0">
              <a:latin typeface="+mn-lt"/>
            </a:endParaRPr>
          </a:p>
        </p:txBody>
      </p:sp>
      <p:cxnSp>
        <p:nvCxnSpPr>
          <p:cNvPr id="10" name="9 Conector recto"/>
          <p:cNvCxnSpPr>
            <a:stCxn id="9" idx="2"/>
          </p:cNvCxnSpPr>
          <p:nvPr/>
        </p:nvCxnSpPr>
        <p:spPr>
          <a:xfrm>
            <a:off x="560397" y="2244934"/>
            <a:ext cx="1059275" cy="38742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>
            <a:stCxn id="12" idx="3"/>
          </p:cNvCxnSpPr>
          <p:nvPr/>
        </p:nvCxnSpPr>
        <p:spPr>
          <a:xfrm flipV="1">
            <a:off x="1115616" y="3645024"/>
            <a:ext cx="2721674" cy="92013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26"/>
          <p:cNvSpPr txBox="1"/>
          <p:nvPr/>
        </p:nvSpPr>
        <p:spPr>
          <a:xfrm>
            <a:off x="54107" y="4365104"/>
            <a:ext cx="10615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9pPr>
          </a:lstStyle>
          <a:p>
            <a:r>
              <a:rPr lang="en-US" sz="2000" dirty="0" err="1" smtClean="0">
                <a:latin typeface="+mn-lt"/>
              </a:rPr>
              <a:t>Ti</a:t>
            </a:r>
            <a:r>
              <a:rPr lang="en-US" sz="2000" dirty="0" smtClean="0">
                <a:latin typeface="+mn-lt"/>
              </a:rPr>
              <a:t> tube</a:t>
            </a:r>
            <a:endParaRPr lang="en-US" sz="2000" dirty="0">
              <a:latin typeface="+mn-lt"/>
            </a:endParaRPr>
          </a:p>
        </p:txBody>
      </p:sp>
      <p:cxnSp>
        <p:nvCxnSpPr>
          <p:cNvPr id="13" name="12 Conector recto"/>
          <p:cNvCxnSpPr>
            <a:stCxn id="14" idx="2"/>
          </p:cNvCxnSpPr>
          <p:nvPr/>
        </p:nvCxnSpPr>
        <p:spPr>
          <a:xfrm flipH="1">
            <a:off x="6372200" y="588750"/>
            <a:ext cx="1599067" cy="104005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26"/>
          <p:cNvSpPr txBox="1"/>
          <p:nvPr/>
        </p:nvSpPr>
        <p:spPr>
          <a:xfrm>
            <a:off x="6876255" y="188640"/>
            <a:ext cx="21900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9pPr>
          </a:lstStyle>
          <a:p>
            <a:r>
              <a:rPr lang="en-US" sz="2000" dirty="0" smtClean="0">
                <a:latin typeface="+mn-lt"/>
              </a:rPr>
              <a:t>Cooling channel</a:t>
            </a:r>
            <a:endParaRPr lang="en-US" sz="2000" dirty="0">
              <a:latin typeface="+mn-lt"/>
            </a:endParaRPr>
          </a:p>
        </p:txBody>
      </p:sp>
      <p:cxnSp>
        <p:nvCxnSpPr>
          <p:cNvPr id="15" name="14 Conector recto"/>
          <p:cNvCxnSpPr/>
          <p:nvPr/>
        </p:nvCxnSpPr>
        <p:spPr>
          <a:xfrm flipH="1">
            <a:off x="5868144" y="1615741"/>
            <a:ext cx="2374030" cy="99049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26"/>
          <p:cNvSpPr txBox="1"/>
          <p:nvPr/>
        </p:nvSpPr>
        <p:spPr>
          <a:xfrm>
            <a:off x="7418070" y="1228690"/>
            <a:ext cx="16482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9pPr>
          </a:lstStyle>
          <a:p>
            <a:r>
              <a:rPr lang="en-US" sz="2000" dirty="0" smtClean="0">
                <a:latin typeface="+mn-lt"/>
              </a:rPr>
              <a:t>Outer collar</a:t>
            </a:r>
            <a:endParaRPr lang="en-US" sz="2000" dirty="0">
              <a:latin typeface="+mn-lt"/>
            </a:endParaRPr>
          </a:p>
        </p:txBody>
      </p:sp>
      <p:cxnSp>
        <p:nvCxnSpPr>
          <p:cNvPr id="17" name="16 Conector recto"/>
          <p:cNvCxnSpPr>
            <a:stCxn id="18" idx="3"/>
          </p:cNvCxnSpPr>
          <p:nvPr/>
        </p:nvCxnSpPr>
        <p:spPr>
          <a:xfrm flipV="1">
            <a:off x="1651110" y="3933056"/>
            <a:ext cx="2186180" cy="153360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26"/>
          <p:cNvSpPr txBox="1"/>
          <p:nvPr/>
        </p:nvSpPr>
        <p:spPr>
          <a:xfrm>
            <a:off x="27051" y="5266606"/>
            <a:ext cx="16240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9pPr>
          </a:lstStyle>
          <a:p>
            <a:r>
              <a:rPr lang="en-US" sz="2000" dirty="0" smtClean="0">
                <a:latin typeface="+mn-lt"/>
              </a:rPr>
              <a:t>Coil blocks</a:t>
            </a:r>
            <a:endParaRPr lang="en-US" sz="2000" dirty="0">
              <a:latin typeface="+mn-lt"/>
            </a:endParaRPr>
          </a:p>
        </p:txBody>
      </p:sp>
      <p:cxnSp>
        <p:nvCxnSpPr>
          <p:cNvPr id="19" name="18 Conector recto"/>
          <p:cNvCxnSpPr>
            <a:stCxn id="20" idx="0"/>
          </p:cNvCxnSpPr>
          <p:nvPr/>
        </p:nvCxnSpPr>
        <p:spPr>
          <a:xfrm flipH="1" flipV="1">
            <a:off x="5292080" y="4312118"/>
            <a:ext cx="2879563" cy="112474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26"/>
          <p:cNvSpPr txBox="1"/>
          <p:nvPr/>
        </p:nvSpPr>
        <p:spPr>
          <a:xfrm>
            <a:off x="7378798" y="5436862"/>
            <a:ext cx="15856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9pPr>
          </a:lstStyle>
          <a:p>
            <a:r>
              <a:rPr lang="en-US" sz="2000" dirty="0" smtClean="0">
                <a:latin typeface="+mn-lt"/>
              </a:rPr>
              <a:t>Inner collar</a:t>
            </a:r>
            <a:endParaRPr lang="en-US" sz="2000" dirty="0">
              <a:latin typeface="+mn-lt"/>
            </a:endParaRPr>
          </a:p>
        </p:txBody>
      </p:sp>
      <p:cxnSp>
        <p:nvCxnSpPr>
          <p:cNvPr id="27" name="26 Conector recto"/>
          <p:cNvCxnSpPr>
            <a:stCxn id="18" idx="3"/>
          </p:cNvCxnSpPr>
          <p:nvPr/>
        </p:nvCxnSpPr>
        <p:spPr>
          <a:xfrm flipV="1">
            <a:off x="1651110" y="4437112"/>
            <a:ext cx="2048349" cy="102954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"/>
          <p:cNvCxnSpPr>
            <a:stCxn id="6" idx="2"/>
          </p:cNvCxnSpPr>
          <p:nvPr/>
        </p:nvCxnSpPr>
        <p:spPr>
          <a:xfrm>
            <a:off x="1043608" y="788805"/>
            <a:ext cx="2448272" cy="199212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447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16</a:t>
            </a:fld>
            <a:endParaRPr lang="es-E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484" y="1322202"/>
            <a:ext cx="5431012" cy="554989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2427735" y="3747961"/>
            <a:ext cx="342935" cy="658493"/>
          </a:xfrm>
          <a:prstGeom prst="rect">
            <a:avLst/>
          </a:prstGeom>
          <a:noFill/>
          <a:ln w="508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accent1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6534502" y="3764204"/>
            <a:ext cx="332783" cy="658493"/>
          </a:xfrm>
          <a:prstGeom prst="rect">
            <a:avLst/>
          </a:prstGeom>
          <a:noFill/>
          <a:ln w="508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accent1"/>
              </a:solidFill>
            </a:endParaRPr>
          </a:p>
        </p:txBody>
      </p:sp>
      <p:sp>
        <p:nvSpPr>
          <p:cNvPr id="4" name="Flecha derecha 3"/>
          <p:cNvSpPr/>
          <p:nvPr/>
        </p:nvSpPr>
        <p:spPr>
          <a:xfrm>
            <a:off x="2122330" y="3971170"/>
            <a:ext cx="299315" cy="299315"/>
          </a:xfrm>
          <a:prstGeom prst="right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accent1"/>
              </a:solidFill>
            </a:endParaRPr>
          </a:p>
        </p:txBody>
      </p:sp>
      <p:sp>
        <p:nvSpPr>
          <p:cNvPr id="10" name="Flecha derecha 9"/>
          <p:cNvSpPr/>
          <p:nvPr/>
        </p:nvSpPr>
        <p:spPr>
          <a:xfrm rot="10800000">
            <a:off x="6873376" y="3971169"/>
            <a:ext cx="299315" cy="299315"/>
          </a:xfrm>
          <a:prstGeom prst="right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accent1"/>
              </a:solidFill>
            </a:endParaRPr>
          </a:p>
        </p:txBody>
      </p:sp>
      <p:cxnSp>
        <p:nvCxnSpPr>
          <p:cNvPr id="11" name="10 Conector recto"/>
          <p:cNvCxnSpPr>
            <a:stCxn id="12" idx="2"/>
          </p:cNvCxnSpPr>
          <p:nvPr/>
        </p:nvCxnSpPr>
        <p:spPr>
          <a:xfrm flipH="1">
            <a:off x="4956979" y="1751650"/>
            <a:ext cx="2915062" cy="70794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26"/>
          <p:cNvSpPr txBox="1"/>
          <p:nvPr/>
        </p:nvSpPr>
        <p:spPr>
          <a:xfrm>
            <a:off x="7411358" y="1382065"/>
            <a:ext cx="921367" cy="369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9pPr>
          </a:lstStyle>
          <a:p>
            <a:r>
              <a:rPr lang="en-US" sz="2000" dirty="0" smtClean="0">
                <a:latin typeface="+mn-lt"/>
              </a:rPr>
              <a:t>Rivets</a:t>
            </a:r>
            <a:endParaRPr lang="en-US" sz="2000" dirty="0">
              <a:latin typeface="+mn-lt"/>
            </a:endParaRPr>
          </a:p>
        </p:txBody>
      </p:sp>
      <p:cxnSp>
        <p:nvCxnSpPr>
          <p:cNvPr id="13" name="12 Conector recto"/>
          <p:cNvCxnSpPr>
            <a:stCxn id="12" idx="2"/>
          </p:cNvCxnSpPr>
          <p:nvPr/>
        </p:nvCxnSpPr>
        <p:spPr>
          <a:xfrm flipH="1">
            <a:off x="6974503" y="1751650"/>
            <a:ext cx="897538" cy="178548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6"/>
          <p:cNvSpPr txBox="1"/>
          <p:nvPr/>
        </p:nvSpPr>
        <p:spPr>
          <a:xfrm>
            <a:off x="867507" y="1225755"/>
            <a:ext cx="1599783" cy="588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9pPr>
          </a:lstStyle>
          <a:p>
            <a:r>
              <a:rPr lang="en-US" sz="2000" dirty="0" smtClean="0">
                <a:latin typeface="+mn-lt"/>
              </a:rPr>
              <a:t>Handling supports</a:t>
            </a:r>
            <a:endParaRPr lang="en-US" sz="2000" dirty="0">
              <a:latin typeface="+mn-lt"/>
            </a:endParaRPr>
          </a:p>
        </p:txBody>
      </p:sp>
      <p:cxnSp>
        <p:nvCxnSpPr>
          <p:cNvPr id="30" name="29 Conector recto"/>
          <p:cNvCxnSpPr>
            <a:stCxn id="29" idx="2"/>
          </p:cNvCxnSpPr>
          <p:nvPr/>
        </p:nvCxnSpPr>
        <p:spPr>
          <a:xfrm>
            <a:off x="1667399" y="1814247"/>
            <a:ext cx="1454896" cy="10563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recto"/>
          <p:cNvCxnSpPr>
            <a:stCxn id="29" idx="2"/>
          </p:cNvCxnSpPr>
          <p:nvPr/>
        </p:nvCxnSpPr>
        <p:spPr>
          <a:xfrm>
            <a:off x="1667399" y="1814247"/>
            <a:ext cx="1454896" cy="118270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26"/>
          <p:cNvSpPr txBox="1"/>
          <p:nvPr/>
        </p:nvSpPr>
        <p:spPr>
          <a:xfrm>
            <a:off x="5735196" y="1187374"/>
            <a:ext cx="1616301" cy="332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9pPr>
          </a:lstStyle>
          <a:p>
            <a:r>
              <a:rPr lang="en-US" sz="2000" dirty="0" smtClean="0">
                <a:latin typeface="+mn-lt"/>
              </a:rPr>
              <a:t>Outer Keys</a:t>
            </a:r>
            <a:endParaRPr lang="en-US" sz="2000" dirty="0">
              <a:latin typeface="+mn-lt"/>
            </a:endParaRPr>
          </a:p>
        </p:txBody>
      </p:sp>
      <p:cxnSp>
        <p:nvCxnSpPr>
          <p:cNvPr id="39" name="38 Conector recto"/>
          <p:cNvCxnSpPr>
            <a:stCxn id="38" idx="1"/>
          </p:cNvCxnSpPr>
          <p:nvPr/>
        </p:nvCxnSpPr>
        <p:spPr>
          <a:xfrm flipH="1">
            <a:off x="4956979" y="1353687"/>
            <a:ext cx="778217" cy="16631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26"/>
          <p:cNvSpPr txBox="1"/>
          <p:nvPr/>
        </p:nvSpPr>
        <p:spPr>
          <a:xfrm>
            <a:off x="6991794" y="5830134"/>
            <a:ext cx="1473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9pPr>
          </a:lstStyle>
          <a:p>
            <a:r>
              <a:rPr lang="en-US" sz="2000" dirty="0" smtClean="0">
                <a:latin typeface="+mn-lt"/>
              </a:rPr>
              <a:t>Press supports</a:t>
            </a:r>
            <a:endParaRPr lang="en-US" sz="2000" dirty="0">
              <a:latin typeface="+mn-lt"/>
            </a:endParaRPr>
          </a:p>
        </p:txBody>
      </p:sp>
      <p:cxnSp>
        <p:nvCxnSpPr>
          <p:cNvPr id="45" name="44 Conector recto"/>
          <p:cNvCxnSpPr>
            <a:endCxn id="42" idx="1"/>
          </p:cNvCxnSpPr>
          <p:nvPr/>
        </p:nvCxnSpPr>
        <p:spPr>
          <a:xfrm>
            <a:off x="6393690" y="4692738"/>
            <a:ext cx="598104" cy="149133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48 Conector recto"/>
          <p:cNvCxnSpPr>
            <a:endCxn id="42" idx="1"/>
          </p:cNvCxnSpPr>
          <p:nvPr/>
        </p:nvCxnSpPr>
        <p:spPr>
          <a:xfrm flipV="1">
            <a:off x="5615470" y="6184077"/>
            <a:ext cx="1376324" cy="33194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26"/>
          <p:cNvSpPr txBox="1"/>
          <p:nvPr/>
        </p:nvSpPr>
        <p:spPr>
          <a:xfrm>
            <a:off x="683568" y="3804931"/>
            <a:ext cx="1227347" cy="653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9pPr>
          </a:lstStyle>
          <a:p>
            <a:pPr algn="r"/>
            <a:r>
              <a:rPr lang="en-US" sz="2000" b="1" dirty="0" smtClean="0">
                <a:solidFill>
                  <a:schemeClr val="accent4"/>
                </a:solidFill>
                <a:latin typeface="+mn-lt"/>
              </a:rPr>
              <a:t>Torque locking</a:t>
            </a:r>
            <a:endParaRPr lang="en-US" sz="2000" b="1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57" name="TextBox 26"/>
          <p:cNvSpPr txBox="1"/>
          <p:nvPr/>
        </p:nvSpPr>
        <p:spPr>
          <a:xfrm>
            <a:off x="7322873" y="3797135"/>
            <a:ext cx="1142881" cy="653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chemeClr val="accent4"/>
                </a:solidFill>
                <a:latin typeface="+mn-lt"/>
              </a:rPr>
              <a:t>Torque locking</a:t>
            </a:r>
            <a:endParaRPr lang="en-US" sz="2000" b="1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58" name="TextBox 26"/>
          <p:cNvSpPr txBox="1"/>
          <p:nvPr/>
        </p:nvSpPr>
        <p:spPr>
          <a:xfrm>
            <a:off x="3759716" y="3315890"/>
            <a:ext cx="10176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9pPr>
          </a:lstStyle>
          <a:p>
            <a:pPr algn="ctr" defTabSz="0"/>
            <a:r>
              <a:rPr lang="en-US" sz="2000" dirty="0" smtClean="0">
                <a:latin typeface="+mn-lt"/>
              </a:rPr>
              <a:t>Inner keys</a:t>
            </a:r>
            <a:endParaRPr lang="en-US" sz="2000" dirty="0">
              <a:latin typeface="+mn-lt"/>
            </a:endParaRPr>
          </a:p>
        </p:txBody>
      </p:sp>
      <p:cxnSp>
        <p:nvCxnSpPr>
          <p:cNvPr id="59" name="58 Conector recto"/>
          <p:cNvCxnSpPr>
            <a:stCxn id="58" idx="1"/>
          </p:cNvCxnSpPr>
          <p:nvPr/>
        </p:nvCxnSpPr>
        <p:spPr>
          <a:xfrm flipH="1">
            <a:off x="2861776" y="3669833"/>
            <a:ext cx="897940" cy="40737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61 Conector recto"/>
          <p:cNvCxnSpPr/>
          <p:nvPr/>
        </p:nvCxnSpPr>
        <p:spPr>
          <a:xfrm>
            <a:off x="4777386" y="3669833"/>
            <a:ext cx="1616303" cy="40737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26"/>
          <p:cNvSpPr txBox="1"/>
          <p:nvPr/>
        </p:nvSpPr>
        <p:spPr>
          <a:xfrm>
            <a:off x="4088961" y="4293096"/>
            <a:ext cx="13768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  <a:cs typeface="+mn-cs"/>
              </a:defRPr>
            </a:lvl9pPr>
          </a:lstStyle>
          <a:p>
            <a:pPr defTabSz="0"/>
            <a:r>
              <a:rPr lang="en-US" sz="2000" dirty="0" smtClean="0">
                <a:latin typeface="+mn-lt"/>
              </a:rPr>
              <a:t>Titanium tube</a:t>
            </a:r>
            <a:endParaRPr lang="en-US" sz="2000" dirty="0">
              <a:latin typeface="+mn-lt"/>
            </a:endParaRPr>
          </a:p>
        </p:txBody>
      </p:sp>
      <p:cxnSp>
        <p:nvCxnSpPr>
          <p:cNvPr id="68" name="67 Conector recto"/>
          <p:cNvCxnSpPr/>
          <p:nvPr/>
        </p:nvCxnSpPr>
        <p:spPr>
          <a:xfrm flipH="1">
            <a:off x="3839238" y="4764313"/>
            <a:ext cx="249723" cy="34168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72 Rectángulo"/>
          <p:cNvSpPr/>
          <p:nvPr/>
        </p:nvSpPr>
        <p:spPr>
          <a:xfrm>
            <a:off x="467544" y="476672"/>
            <a:ext cx="6336705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Inner collar outer diameter = 230 mm (Thickness = 27 mm)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Outer collar outer diameter = </a:t>
            </a:r>
            <a:r>
              <a:rPr lang="en-US" dirty="0">
                <a:solidFill>
                  <a:schemeClr val="accent1"/>
                </a:solidFill>
              </a:rPr>
              <a:t>316 </a:t>
            </a:r>
            <a:r>
              <a:rPr lang="en-US" dirty="0" smtClean="0">
                <a:solidFill>
                  <a:schemeClr val="accent1"/>
                </a:solidFill>
              </a:rPr>
              <a:t>mm</a:t>
            </a:r>
            <a:r>
              <a:rPr lang="en-GB" dirty="0" smtClean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(Thickness </a:t>
            </a:r>
            <a:r>
              <a:rPr lang="en-US" dirty="0">
                <a:solidFill>
                  <a:schemeClr val="accent1"/>
                </a:solidFill>
              </a:rPr>
              <a:t>= </a:t>
            </a:r>
            <a:r>
              <a:rPr lang="en-US" dirty="0" smtClean="0">
                <a:solidFill>
                  <a:schemeClr val="accent1"/>
                </a:solidFill>
              </a:rPr>
              <a:t>33 </a:t>
            </a:r>
            <a:r>
              <a:rPr lang="en-US" dirty="0">
                <a:solidFill>
                  <a:schemeClr val="accent1"/>
                </a:solidFill>
              </a:rPr>
              <a:t>mm</a:t>
            </a:r>
            <a:r>
              <a:rPr lang="en-US" dirty="0" smtClean="0">
                <a:solidFill>
                  <a:schemeClr val="accent1"/>
                </a:solidFill>
              </a:rPr>
              <a:t>)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80" name="1 Título"/>
          <p:cNvSpPr txBox="1">
            <a:spLocks/>
          </p:cNvSpPr>
          <p:nvPr/>
        </p:nvSpPr>
        <p:spPr>
          <a:xfrm>
            <a:off x="457200" y="116632"/>
            <a:ext cx="8229600" cy="418058"/>
          </a:xfrm>
          <a:prstGeom prst="rect">
            <a:avLst/>
          </a:prstGeom>
        </p:spPr>
        <p:txBody>
          <a:bodyPr vert="horz" rtlCol="0" anchor="ctr">
            <a:normAutofit fontScale="825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9pPr>
            <a:extLst/>
          </a:lstStyle>
          <a:p>
            <a:pPr fontAlgn="auto">
              <a:spcAft>
                <a:spcPts val="0"/>
              </a:spcAft>
              <a:defRPr/>
            </a:pPr>
            <a:r>
              <a:rPr lang="en-GB" sz="3200" dirty="0" smtClean="0"/>
              <a:t>Self-supporting collars</a:t>
            </a:r>
            <a:endParaRPr lang="en-US" sz="3200" dirty="0"/>
          </a:p>
        </p:txBody>
      </p:sp>
      <p:sp>
        <p:nvSpPr>
          <p:cNvPr id="15" name="14 Rectángulo"/>
          <p:cNvSpPr/>
          <p:nvPr/>
        </p:nvSpPr>
        <p:spPr>
          <a:xfrm>
            <a:off x="6732240" y="611396"/>
            <a:ext cx="312906" cy="369332"/>
          </a:xfrm>
          <a:prstGeom prst="rect">
            <a:avLst/>
          </a:prstGeom>
          <a:ln w="25400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1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4" name="33 Rectángulo"/>
          <p:cNvSpPr/>
          <p:nvPr/>
        </p:nvSpPr>
        <p:spPr>
          <a:xfrm>
            <a:off x="514678" y="3851756"/>
            <a:ext cx="312906" cy="369332"/>
          </a:xfrm>
          <a:prstGeom prst="rect">
            <a:avLst/>
          </a:prstGeom>
          <a:ln w="25400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2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5" name="34 Elipse"/>
          <p:cNvSpPr/>
          <p:nvPr/>
        </p:nvSpPr>
        <p:spPr>
          <a:xfrm rot="1362592">
            <a:off x="2447425" y="3349871"/>
            <a:ext cx="599623" cy="186641"/>
          </a:xfrm>
          <a:prstGeom prst="ellipse">
            <a:avLst/>
          </a:prstGeom>
          <a:noFill/>
          <a:ln w="50800" cmpd="sng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35 Elipse"/>
          <p:cNvSpPr/>
          <p:nvPr/>
        </p:nvSpPr>
        <p:spPr>
          <a:xfrm rot="9827524">
            <a:off x="6262500" y="3354023"/>
            <a:ext cx="599623" cy="186641"/>
          </a:xfrm>
          <a:prstGeom prst="ellipse">
            <a:avLst/>
          </a:prstGeom>
          <a:noFill/>
          <a:ln w="50800" cmpd="sng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36 Elipse"/>
          <p:cNvSpPr/>
          <p:nvPr/>
        </p:nvSpPr>
        <p:spPr>
          <a:xfrm rot="9827524">
            <a:off x="2425893" y="4624528"/>
            <a:ext cx="599623" cy="186641"/>
          </a:xfrm>
          <a:prstGeom prst="ellipse">
            <a:avLst/>
          </a:prstGeom>
          <a:noFill/>
          <a:ln w="50800" cmpd="sng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39 Elipse"/>
          <p:cNvSpPr/>
          <p:nvPr/>
        </p:nvSpPr>
        <p:spPr>
          <a:xfrm rot="1362592">
            <a:off x="6263849" y="4646015"/>
            <a:ext cx="599623" cy="186641"/>
          </a:xfrm>
          <a:prstGeom prst="ellipse">
            <a:avLst/>
          </a:prstGeom>
          <a:noFill/>
          <a:ln w="50800" cmpd="sng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40 Elipse"/>
          <p:cNvSpPr/>
          <p:nvPr/>
        </p:nvSpPr>
        <p:spPr>
          <a:xfrm rot="4334947">
            <a:off x="3948417" y="2661650"/>
            <a:ext cx="599623" cy="186641"/>
          </a:xfrm>
          <a:prstGeom prst="ellipse">
            <a:avLst/>
          </a:prstGeom>
          <a:noFill/>
          <a:ln w="50800" cmpd="sng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42 Elipse"/>
          <p:cNvSpPr/>
          <p:nvPr/>
        </p:nvSpPr>
        <p:spPr>
          <a:xfrm rot="6270557">
            <a:off x="4762255" y="2665582"/>
            <a:ext cx="599623" cy="186641"/>
          </a:xfrm>
          <a:prstGeom prst="ellipse">
            <a:avLst/>
          </a:prstGeom>
          <a:noFill/>
          <a:ln w="50800" cmpd="sng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43 Elipse"/>
          <p:cNvSpPr/>
          <p:nvPr/>
        </p:nvSpPr>
        <p:spPr>
          <a:xfrm rot="6270557">
            <a:off x="3933591" y="5326305"/>
            <a:ext cx="599623" cy="186641"/>
          </a:xfrm>
          <a:prstGeom prst="ellipse">
            <a:avLst/>
          </a:prstGeom>
          <a:noFill/>
          <a:ln w="50800" cmpd="sng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45 Elipse"/>
          <p:cNvSpPr/>
          <p:nvPr/>
        </p:nvSpPr>
        <p:spPr>
          <a:xfrm rot="4334947">
            <a:off x="4752697" y="5330237"/>
            <a:ext cx="599623" cy="186641"/>
          </a:xfrm>
          <a:prstGeom prst="ellipse">
            <a:avLst/>
          </a:prstGeom>
          <a:noFill/>
          <a:ln w="50800" cmpd="sng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15 Rectángulo"/>
          <p:cNvSpPr/>
          <p:nvPr/>
        </p:nvSpPr>
        <p:spPr>
          <a:xfrm>
            <a:off x="546180" y="2470078"/>
            <a:ext cx="1505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b="1" dirty="0" smtClean="0">
                <a:solidFill>
                  <a:srgbClr val="92D050"/>
                </a:solidFill>
              </a:rPr>
              <a:t>Interference</a:t>
            </a:r>
            <a:endParaRPr lang="en-US" b="1" dirty="0">
              <a:solidFill>
                <a:srgbClr val="92D050"/>
              </a:solidFill>
            </a:endParaRPr>
          </a:p>
        </p:txBody>
      </p:sp>
      <p:sp>
        <p:nvSpPr>
          <p:cNvPr id="47" name="46 Rectángulo"/>
          <p:cNvSpPr/>
          <p:nvPr/>
        </p:nvSpPr>
        <p:spPr>
          <a:xfrm>
            <a:off x="233274" y="2470078"/>
            <a:ext cx="312906" cy="369332"/>
          </a:xfrm>
          <a:prstGeom prst="rect">
            <a:avLst/>
          </a:prstGeom>
          <a:ln w="25400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48" name="47 Rectángulo"/>
          <p:cNvSpPr/>
          <p:nvPr/>
        </p:nvSpPr>
        <p:spPr>
          <a:xfrm>
            <a:off x="3839238" y="4293096"/>
            <a:ext cx="312906" cy="369332"/>
          </a:xfrm>
          <a:prstGeom prst="rect">
            <a:avLst/>
          </a:prstGeom>
          <a:ln w="25400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4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291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4" grpId="0" animBg="1"/>
      <p:bldP spid="10" grpId="0" animBg="1"/>
      <p:bldP spid="56" grpId="0"/>
      <p:bldP spid="57" grpId="0"/>
      <p:bldP spid="67" grpId="0"/>
      <p:bldP spid="73" grpId="0" animBg="1"/>
      <p:bldP spid="15" grpId="0" animBg="1"/>
      <p:bldP spid="34" grpId="0" animBg="1"/>
      <p:bldP spid="35" grpId="0" animBg="1"/>
      <p:bldP spid="36" grpId="0" animBg="1"/>
      <p:bldP spid="37" grpId="0" animBg="1"/>
      <p:bldP spid="40" grpId="0" animBg="1"/>
      <p:bldP spid="41" grpId="0" animBg="1"/>
      <p:bldP spid="43" grpId="0" animBg="1"/>
      <p:bldP spid="44" grpId="0" animBg="1"/>
      <p:bldP spid="46" grpId="0" animBg="1"/>
      <p:bldP spid="16" grpId="0"/>
      <p:bldP spid="47" grpId="0" animBg="1"/>
      <p:bldP spid="4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47113" y="6408738"/>
            <a:ext cx="366712" cy="365125"/>
          </a:xfrm>
        </p:spPr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17</a:t>
            </a:fld>
            <a:endParaRPr lang="es-ES" dirty="0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457200" y="116632"/>
            <a:ext cx="8229600" cy="418058"/>
          </a:xfrm>
          <a:prstGeom prst="rect">
            <a:avLst/>
          </a:prstGeom>
        </p:spPr>
        <p:txBody>
          <a:bodyPr vert="horz" rtlCol="0" anchor="ctr">
            <a:normAutofit fontScale="825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9pPr>
            <a:extLst/>
          </a:lstStyle>
          <a:p>
            <a:pPr fontAlgn="auto">
              <a:spcAft>
                <a:spcPts val="0"/>
              </a:spcAft>
              <a:defRPr/>
            </a:pPr>
            <a:r>
              <a:rPr lang="en-GB" sz="3200" dirty="0" smtClean="0"/>
              <a:t>Results (108 % I</a:t>
            </a:r>
            <a:r>
              <a:rPr lang="en-GB" sz="3200" baseline="-25000" dirty="0" smtClean="0"/>
              <a:t>N</a:t>
            </a:r>
            <a:r>
              <a:rPr lang="en-GB" sz="3200" dirty="0" smtClean="0"/>
              <a:t>)</a:t>
            </a:r>
            <a:endParaRPr lang="en-US" sz="3200" dirty="0"/>
          </a:p>
        </p:txBody>
      </p:sp>
      <p:sp>
        <p:nvSpPr>
          <p:cNvPr id="17" name="16 Rectángulo"/>
          <p:cNvSpPr/>
          <p:nvPr/>
        </p:nvSpPr>
        <p:spPr>
          <a:xfrm>
            <a:off x="2987824" y="2420888"/>
            <a:ext cx="58326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Looking at the difference between maximum and minimum radial deformation at the coils:</a:t>
            </a:r>
          </a:p>
          <a:p>
            <a:r>
              <a:rPr lang="en-GB" b="1" dirty="0" smtClean="0">
                <a:latin typeface="Calibri" panose="020F0502020204030204" pitchFamily="34" charset="0"/>
              </a:rPr>
              <a:t>Inner dipole: </a:t>
            </a:r>
            <a:r>
              <a:rPr lang="en-GB" b="1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0,3 mm -&gt; </a:t>
            </a:r>
            <a:r>
              <a:rPr lang="en-GB" b="1" dirty="0" smtClean="0">
                <a:latin typeface="Calibri" panose="020F0502020204030204" pitchFamily="34" charset="0"/>
              </a:rPr>
              <a:t>0,36%  of the diameter</a:t>
            </a:r>
          </a:p>
          <a:p>
            <a:r>
              <a:rPr lang="en-GB" b="1" dirty="0" smtClean="0">
                <a:latin typeface="Calibri" panose="020F0502020204030204" pitchFamily="34" charset="0"/>
              </a:rPr>
              <a:t>Outer dipole: </a:t>
            </a:r>
            <a:r>
              <a:rPr lang="en-GB" b="1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0,49 </a:t>
            </a:r>
            <a:r>
              <a:rPr lang="en-GB" b="1" dirty="0">
                <a:solidFill>
                  <a:schemeClr val="accent1"/>
                </a:solidFill>
                <a:latin typeface="Calibri" panose="020F0502020204030204" pitchFamily="34" charset="0"/>
              </a:rPr>
              <a:t>mm -&gt; </a:t>
            </a:r>
            <a:r>
              <a:rPr lang="en-GB" b="1" dirty="0">
                <a:latin typeface="Calibri" panose="020F0502020204030204" pitchFamily="34" charset="0"/>
              </a:rPr>
              <a:t>0,42% </a:t>
            </a:r>
            <a:r>
              <a:rPr lang="en-GB" b="1" dirty="0" smtClean="0">
                <a:latin typeface="Calibri" panose="020F0502020204030204" pitchFamily="34" charset="0"/>
              </a:rPr>
              <a:t>of the diameter</a:t>
            </a:r>
            <a:endParaRPr lang="en-GB" b="1" dirty="0">
              <a:latin typeface="Calibri" panose="020F0502020204030204" pitchFamily="34" charset="0"/>
            </a:endParaRPr>
          </a:p>
          <a:p>
            <a:endParaRPr lang="en-GB" b="1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grpSp>
        <p:nvGrpSpPr>
          <p:cNvPr id="3" name="2 Grupo"/>
          <p:cNvGrpSpPr/>
          <p:nvPr/>
        </p:nvGrpSpPr>
        <p:grpSpPr>
          <a:xfrm>
            <a:off x="571098" y="1124744"/>
            <a:ext cx="1790700" cy="2905125"/>
            <a:chOff x="251520" y="1000473"/>
            <a:chExt cx="1790700" cy="2905125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1000473"/>
              <a:ext cx="1790700" cy="290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1862485"/>
              <a:ext cx="1314450" cy="1181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5 Rectángulo"/>
            <p:cNvSpPr/>
            <p:nvPr/>
          </p:nvSpPr>
          <p:spPr>
            <a:xfrm>
              <a:off x="251520" y="1340768"/>
              <a:ext cx="86409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b="1" dirty="0" smtClean="0"/>
                <a:t>Inner</a:t>
              </a:r>
            </a:p>
            <a:p>
              <a:r>
                <a:rPr lang="en-GB" sz="1400" b="1" dirty="0" smtClean="0"/>
                <a:t>dipole</a:t>
              </a:r>
              <a:endParaRPr lang="en-GB" sz="1400" b="1" dirty="0"/>
            </a:p>
          </p:txBody>
        </p:sp>
      </p:grpSp>
      <p:grpSp>
        <p:nvGrpSpPr>
          <p:cNvPr id="21" name="20 Grupo"/>
          <p:cNvGrpSpPr/>
          <p:nvPr/>
        </p:nvGrpSpPr>
        <p:grpSpPr>
          <a:xfrm>
            <a:off x="3491880" y="142269"/>
            <a:ext cx="4314825" cy="2181225"/>
            <a:chOff x="1243633" y="1724373"/>
            <a:chExt cx="4314825" cy="2181225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43633" y="1724373"/>
              <a:ext cx="4314825" cy="2181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8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9494" y="2545780"/>
              <a:ext cx="1352550" cy="1266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6 Rectángulo"/>
            <p:cNvSpPr/>
            <p:nvPr/>
          </p:nvSpPr>
          <p:spPr>
            <a:xfrm>
              <a:off x="2273133" y="2883898"/>
              <a:ext cx="794353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b="1" dirty="0" smtClean="0"/>
                <a:t>Outer</a:t>
              </a:r>
            </a:p>
            <a:p>
              <a:r>
                <a:rPr lang="en-GB" sz="1400" b="1" dirty="0" smtClean="0"/>
                <a:t>dipole</a:t>
              </a:r>
              <a:endParaRPr lang="en-GB" sz="1400" b="1" dirty="0"/>
            </a:p>
          </p:txBody>
        </p:sp>
      </p:grpSp>
      <p:pic>
        <p:nvPicPr>
          <p:cNvPr id="3074" name="Imagen 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789040"/>
            <a:ext cx="4435444" cy="2863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22 Rectángulo"/>
          <p:cNvSpPr/>
          <p:nvPr/>
        </p:nvSpPr>
        <p:spPr>
          <a:xfrm>
            <a:off x="2123727" y="4759324"/>
            <a:ext cx="17468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b="1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Successful torque locking</a:t>
            </a:r>
            <a:endParaRPr lang="en-GB" b="1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674918" y="2492896"/>
            <a:ext cx="312906" cy="369332"/>
          </a:xfrm>
          <a:prstGeom prst="rect">
            <a:avLst/>
          </a:prstGeom>
          <a:ln w="25400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1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1979712" y="4869160"/>
            <a:ext cx="312906" cy="369332"/>
          </a:xfrm>
          <a:prstGeom prst="rect">
            <a:avLst/>
          </a:prstGeom>
          <a:ln w="25400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2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609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18</a:t>
            </a:fld>
            <a:endParaRPr lang="es-ES" dirty="0"/>
          </a:p>
        </p:txBody>
      </p:sp>
      <p:pic>
        <p:nvPicPr>
          <p:cNvPr id="8194" name="Imagen 2" descr="image00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65" t="13601" r="22623" b="2052"/>
          <a:stretch/>
        </p:blipFill>
        <p:spPr bwMode="auto">
          <a:xfrm>
            <a:off x="3495028" y="1146504"/>
            <a:ext cx="2659572" cy="4768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Imagen 1" descr="image001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39" t="23218" r="13078" b="-4396"/>
          <a:stretch/>
        </p:blipFill>
        <p:spPr bwMode="auto">
          <a:xfrm>
            <a:off x="6375348" y="1146504"/>
            <a:ext cx="2648536" cy="4759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5404880" y="5991757"/>
            <a:ext cx="28803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Frictionless </a:t>
            </a:r>
            <a:r>
              <a:rPr lang="en-US" sz="1600" b="1" dirty="0"/>
              <a:t>contact </a:t>
            </a:r>
            <a:endParaRPr lang="en-US" sz="1600" b="1" dirty="0" smtClean="0"/>
          </a:p>
          <a:p>
            <a:r>
              <a:rPr lang="en-US" sz="1600" dirty="0" smtClean="0"/>
              <a:t>between </a:t>
            </a:r>
            <a:r>
              <a:rPr lang="en-US" sz="1600" dirty="0"/>
              <a:t>coil and collar </a:t>
            </a:r>
            <a:r>
              <a:rPr lang="en-US" sz="1600" dirty="0" smtClean="0"/>
              <a:t>nose</a:t>
            </a:r>
          </a:p>
          <a:p>
            <a:r>
              <a:rPr lang="en-US" sz="1600" dirty="0" smtClean="0"/>
              <a:t>(worst possible scenario)</a:t>
            </a:r>
          </a:p>
        </p:txBody>
      </p:sp>
      <p:sp>
        <p:nvSpPr>
          <p:cNvPr id="11" name="2 Marcador de contenido"/>
          <p:cNvSpPr txBox="1">
            <a:spLocks/>
          </p:cNvSpPr>
          <p:nvPr/>
        </p:nvSpPr>
        <p:spPr bwMode="auto">
          <a:xfrm>
            <a:off x="401233" y="1582921"/>
            <a:ext cx="2946631" cy="3293209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65125" indent="-255588" algn="l" rtl="0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0713" indent="-228600" algn="l" rtl="0" fontAlgn="base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8838" indent="-228600" algn="l" rtl="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537" indent="0">
              <a:spcBef>
                <a:spcPct val="0"/>
              </a:spcBef>
              <a:buNone/>
            </a:pPr>
            <a:r>
              <a:rPr lang="en-GB" sz="1600" b="1" dirty="0" smtClean="0">
                <a:solidFill>
                  <a:schemeClr val="accent1"/>
                </a:solidFill>
                <a:latin typeface="Arial" charset="0"/>
              </a:rPr>
              <a:t>Inner titanium tube</a:t>
            </a:r>
          </a:p>
          <a:p>
            <a:pPr marL="109537" indent="0">
              <a:spcBef>
                <a:spcPct val="0"/>
              </a:spcBef>
              <a:buNone/>
            </a:pPr>
            <a:r>
              <a:rPr lang="en-GB" sz="1600" b="1" dirty="0" smtClean="0">
                <a:solidFill>
                  <a:schemeClr val="accent1"/>
                </a:solidFill>
                <a:latin typeface="Arial" charset="0"/>
              </a:rPr>
              <a:t>(low </a:t>
            </a:r>
            <a:r>
              <a:rPr lang="en-GB" sz="1600" b="1" dirty="0">
                <a:solidFill>
                  <a:schemeClr val="accent1"/>
                </a:solidFill>
                <a:latin typeface="Arial" charset="0"/>
              </a:rPr>
              <a:t>contraction </a:t>
            </a:r>
            <a:r>
              <a:rPr lang="en-GB" sz="1600" b="1" dirty="0" smtClean="0">
                <a:solidFill>
                  <a:schemeClr val="accent1"/>
                </a:solidFill>
                <a:latin typeface="Arial" charset="0"/>
              </a:rPr>
              <a:t>factor):</a:t>
            </a:r>
            <a:endParaRPr lang="en-GB" sz="1600" b="1" dirty="0">
              <a:solidFill>
                <a:schemeClr val="accent1"/>
              </a:solidFill>
              <a:latin typeface="Arial" charset="0"/>
            </a:endParaRPr>
          </a:p>
          <a:p>
            <a:pPr>
              <a:spcBef>
                <a:spcPct val="0"/>
              </a:spcBef>
            </a:pPr>
            <a:endParaRPr lang="en-GB" sz="1600" b="1" dirty="0" smtClean="0">
              <a:solidFill>
                <a:schemeClr val="accent1"/>
              </a:solidFill>
              <a:latin typeface="Arial" charset="0"/>
            </a:endParaRPr>
          </a:p>
          <a:p>
            <a:pPr>
              <a:spcBef>
                <a:spcPct val="0"/>
              </a:spcBef>
            </a:pPr>
            <a:r>
              <a:rPr lang="en-GB" sz="1600" b="1" dirty="0">
                <a:solidFill>
                  <a:schemeClr val="accent1"/>
                </a:solidFill>
                <a:latin typeface="Arial" charset="0"/>
              </a:rPr>
              <a:t>Decrease radial inward movement of the coil. </a:t>
            </a:r>
          </a:p>
          <a:p>
            <a:pPr>
              <a:spcBef>
                <a:spcPct val="0"/>
              </a:spcBef>
            </a:pPr>
            <a:endParaRPr lang="en-GB" sz="1600" b="1" dirty="0" smtClean="0">
              <a:solidFill>
                <a:schemeClr val="accent1"/>
              </a:solidFill>
              <a:latin typeface="Arial" charset="0"/>
            </a:endParaRPr>
          </a:p>
          <a:p>
            <a:pPr>
              <a:spcBef>
                <a:spcPct val="0"/>
              </a:spcBef>
            </a:pPr>
            <a:r>
              <a:rPr lang="en-GB" sz="1600" b="1" dirty="0" smtClean="0">
                <a:solidFill>
                  <a:schemeClr val="accent1"/>
                </a:solidFill>
                <a:latin typeface="Arial" charset="0"/>
              </a:rPr>
              <a:t>Prevention of sudden </a:t>
            </a:r>
            <a:r>
              <a:rPr lang="en-GB" sz="1600" b="1" dirty="0">
                <a:solidFill>
                  <a:schemeClr val="accent1"/>
                </a:solidFill>
                <a:latin typeface="Arial" charset="0"/>
              </a:rPr>
              <a:t>slipping </a:t>
            </a:r>
            <a:r>
              <a:rPr lang="en-GB" sz="1600" b="1" dirty="0" smtClean="0">
                <a:solidFill>
                  <a:schemeClr val="accent1"/>
                </a:solidFill>
                <a:latin typeface="Arial" charset="0"/>
              </a:rPr>
              <a:t>movements that could trigger a quench.</a:t>
            </a:r>
          </a:p>
          <a:p>
            <a:pPr>
              <a:spcBef>
                <a:spcPct val="0"/>
              </a:spcBef>
            </a:pPr>
            <a:endParaRPr lang="en-GB" sz="1600" b="1" dirty="0" smtClean="0">
              <a:solidFill>
                <a:schemeClr val="accent1"/>
              </a:solidFill>
              <a:latin typeface="Arial" charset="0"/>
            </a:endParaRPr>
          </a:p>
          <a:p>
            <a:pPr>
              <a:spcBef>
                <a:spcPct val="0"/>
              </a:spcBef>
            </a:pPr>
            <a:r>
              <a:rPr lang="en-GB" sz="1600" b="1" dirty="0" smtClean="0">
                <a:solidFill>
                  <a:schemeClr val="accent1"/>
                </a:solidFill>
                <a:latin typeface="Arial" charset="0"/>
              </a:rPr>
              <a:t>Still under discussion if it is necessary for the final assembly.</a:t>
            </a:r>
            <a:endParaRPr lang="en-GB" sz="1600" b="1" dirty="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3495028" y="698266"/>
            <a:ext cx="55288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With Tube</a:t>
            </a:r>
            <a:r>
              <a:rPr lang="en-US" b="1" dirty="0" smtClean="0">
                <a:solidFill>
                  <a:srgbClr val="FF0000"/>
                </a:solidFill>
              </a:rPr>
              <a:t>           </a:t>
            </a:r>
            <a:r>
              <a:rPr lang="en-US" sz="2000" b="1" dirty="0" smtClean="0"/>
              <a:t>VS</a:t>
            </a:r>
            <a:r>
              <a:rPr lang="en-US" b="1" dirty="0" smtClean="0">
                <a:solidFill>
                  <a:srgbClr val="FF0000"/>
                </a:solidFill>
              </a:rPr>
              <a:t>          Without tube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4" name="1 Título"/>
          <p:cNvSpPr txBox="1">
            <a:spLocks/>
          </p:cNvSpPr>
          <p:nvPr/>
        </p:nvSpPr>
        <p:spPr>
          <a:xfrm>
            <a:off x="457200" y="116632"/>
            <a:ext cx="8229600" cy="418058"/>
          </a:xfrm>
          <a:prstGeom prst="rect">
            <a:avLst/>
          </a:prstGeom>
        </p:spPr>
        <p:txBody>
          <a:bodyPr vert="horz" rtlCol="0" anchor="ctr">
            <a:normAutofit fontScale="675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9pPr>
            <a:extLst/>
          </a:lstStyle>
          <a:p>
            <a:pPr fontAlgn="auto">
              <a:spcAft>
                <a:spcPts val="0"/>
              </a:spcAft>
              <a:defRPr/>
            </a:pPr>
            <a:r>
              <a:rPr lang="en-GB" sz="3200" dirty="0"/>
              <a:t>Results  (108 % I</a:t>
            </a:r>
            <a:r>
              <a:rPr lang="en-GB" sz="3200" baseline="-25000" dirty="0"/>
              <a:t>N</a:t>
            </a:r>
            <a:r>
              <a:rPr lang="en-GB" sz="3200" dirty="0" smtClean="0"/>
              <a:t>): </a:t>
            </a:r>
            <a:r>
              <a:rPr lang="en-GB" sz="3200" dirty="0"/>
              <a:t>Radial </a:t>
            </a:r>
            <a:r>
              <a:rPr lang="en-GB" sz="3200" dirty="0" smtClean="0"/>
              <a:t>inward forces </a:t>
            </a:r>
            <a:r>
              <a:rPr lang="en-GB" sz="3200" dirty="0"/>
              <a:t>at </a:t>
            </a:r>
            <a:r>
              <a:rPr lang="en-GB" sz="3200" dirty="0" smtClean="0"/>
              <a:t>inner dipole</a:t>
            </a:r>
            <a:endParaRPr lang="en-GB" sz="3200" dirty="0"/>
          </a:p>
        </p:txBody>
      </p:sp>
      <p:sp>
        <p:nvSpPr>
          <p:cNvPr id="10" name="9 Rectángulo"/>
          <p:cNvSpPr/>
          <p:nvPr/>
        </p:nvSpPr>
        <p:spPr>
          <a:xfrm>
            <a:off x="154638" y="1679324"/>
            <a:ext cx="312906" cy="369332"/>
          </a:xfrm>
          <a:prstGeom prst="rect">
            <a:avLst/>
          </a:prstGeom>
          <a:ln w="25400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4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831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19</a:t>
            </a:fld>
            <a:endParaRPr lang="es-ES" dirty="0"/>
          </a:p>
        </p:txBody>
      </p:sp>
      <p:sp>
        <p:nvSpPr>
          <p:cNvPr id="11" name="10 Rectángulo"/>
          <p:cNvSpPr/>
          <p:nvPr/>
        </p:nvSpPr>
        <p:spPr>
          <a:xfrm>
            <a:off x="5008668" y="1194650"/>
            <a:ext cx="38884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chemeClr val="accent1"/>
                </a:solidFill>
                <a:latin typeface="+mj-lt"/>
              </a:rPr>
              <a:t>Things to be checked:</a:t>
            </a:r>
          </a:p>
          <a:p>
            <a:endParaRPr lang="en-GB" b="1" dirty="0" smtClean="0">
              <a:solidFill>
                <a:schemeClr val="accent1"/>
              </a:solidFill>
              <a:latin typeface="+mj-lt"/>
            </a:endParaRPr>
          </a:p>
          <a:p>
            <a:pPr marL="285750" indent="-285750">
              <a:buFont typeface="Arial"/>
              <a:buChar char="•"/>
            </a:pPr>
            <a:r>
              <a:rPr lang="en-GB" b="1" dirty="0" smtClean="0">
                <a:solidFill>
                  <a:schemeClr val="accent1"/>
                </a:solidFill>
                <a:latin typeface="+mj-lt"/>
              </a:rPr>
              <a:t>Stress concentration at filet radii.</a:t>
            </a:r>
          </a:p>
          <a:p>
            <a:pPr marL="342900" indent="-342900">
              <a:buFontTx/>
              <a:buChar char="-"/>
            </a:pPr>
            <a:endParaRPr lang="en-GB" b="1" dirty="0">
              <a:solidFill>
                <a:schemeClr val="accent1"/>
              </a:solidFill>
              <a:latin typeface="+mj-lt"/>
            </a:endParaRPr>
          </a:p>
          <a:p>
            <a:pPr marL="285750" indent="-285750">
              <a:buFont typeface="Arial"/>
              <a:buChar char="•"/>
            </a:pPr>
            <a:r>
              <a:rPr lang="en-GB" b="1" dirty="0">
                <a:solidFill>
                  <a:schemeClr val="accent1"/>
                </a:solidFill>
                <a:latin typeface="+mj-lt"/>
              </a:rPr>
              <a:t>M</a:t>
            </a:r>
            <a:r>
              <a:rPr lang="en-GB" b="1" dirty="0" smtClean="0">
                <a:solidFill>
                  <a:schemeClr val="accent1"/>
                </a:solidFill>
                <a:latin typeface="+mj-lt"/>
              </a:rPr>
              <a:t>aximum stress over the coils  depending on press support location.</a:t>
            </a:r>
          </a:p>
          <a:p>
            <a:pPr marL="342900" indent="-342900">
              <a:buFontTx/>
              <a:buChar char="-"/>
            </a:pPr>
            <a:endParaRPr lang="en-GB" b="1" dirty="0">
              <a:solidFill>
                <a:schemeClr val="accent1"/>
              </a:solidFill>
              <a:latin typeface="+mj-lt"/>
            </a:endParaRPr>
          </a:p>
          <a:p>
            <a:pPr marL="285750" indent="-285750">
              <a:buFont typeface="Arial"/>
              <a:buChar char="•"/>
            </a:pPr>
            <a:r>
              <a:rPr lang="en-GB" b="1" dirty="0" smtClean="0">
                <a:solidFill>
                  <a:schemeClr val="accent1"/>
                </a:solidFill>
                <a:latin typeface="+mj-lt"/>
              </a:rPr>
              <a:t>Feasibility of the assembly  looking at clearances and tolerances needed. </a:t>
            </a:r>
            <a:endParaRPr lang="en-GB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23825"/>
            <a:ext cx="4178027" cy="457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1 Título"/>
          <p:cNvSpPr txBox="1">
            <a:spLocks/>
          </p:cNvSpPr>
          <p:nvPr/>
        </p:nvSpPr>
        <p:spPr>
          <a:xfrm>
            <a:off x="457200" y="116632"/>
            <a:ext cx="8229600" cy="418058"/>
          </a:xfrm>
          <a:prstGeom prst="rect">
            <a:avLst/>
          </a:prstGeom>
        </p:spPr>
        <p:txBody>
          <a:bodyPr vert="horz" rtlCol="0" anchor="ctr">
            <a:normAutofit fontScale="825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9pPr>
            <a:extLst/>
          </a:lstStyle>
          <a:p>
            <a:pPr fontAlgn="auto">
              <a:spcAft>
                <a:spcPts val="0"/>
              </a:spcAft>
              <a:defRPr/>
            </a:pPr>
            <a:r>
              <a:rPr lang="en-GB" sz="3200" dirty="0" smtClean="0"/>
              <a:t>Assembly tests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12700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2 Marcador de contenido"/>
          <p:cNvSpPr>
            <a:spLocks noGrp="1"/>
          </p:cNvSpPr>
          <p:nvPr>
            <p:ph idx="1"/>
          </p:nvPr>
        </p:nvSpPr>
        <p:spPr>
          <a:xfrm>
            <a:off x="457200" y="1844824"/>
            <a:ext cx="8435280" cy="3024336"/>
          </a:xfrm>
        </p:spPr>
        <p:txBody>
          <a:bodyPr/>
          <a:lstStyle/>
          <a:p>
            <a:r>
              <a:rPr lang="en-GB" sz="2400" dirty="0" smtClean="0"/>
              <a:t>Requirements &amp; specifications.</a:t>
            </a:r>
          </a:p>
          <a:p>
            <a:r>
              <a:rPr lang="en-GB" sz="2400" dirty="0" smtClean="0"/>
              <a:t>Summary last WP3 meeting (January 2015).</a:t>
            </a:r>
            <a:endParaRPr lang="en-GB" sz="2400" dirty="0"/>
          </a:p>
          <a:p>
            <a:r>
              <a:rPr lang="en-GB" sz="2400" dirty="0"/>
              <a:t>Magnetic design &amp; field quality.</a:t>
            </a:r>
          </a:p>
          <a:p>
            <a:r>
              <a:rPr lang="en-GB" sz="2400" dirty="0" smtClean="0"/>
              <a:t>Detailed </a:t>
            </a:r>
            <a:r>
              <a:rPr lang="en-GB" sz="2400" dirty="0"/>
              <a:t>mechanical design &amp; assembly </a:t>
            </a:r>
            <a:r>
              <a:rPr lang="en-GB" sz="2400" dirty="0" smtClean="0"/>
              <a:t>tests.</a:t>
            </a:r>
            <a:endParaRPr lang="en-GB" sz="2400" dirty="0"/>
          </a:p>
          <a:p>
            <a:r>
              <a:rPr lang="en-GB" sz="2400" dirty="0" smtClean="0"/>
              <a:t>Conclusions </a:t>
            </a:r>
            <a:r>
              <a:rPr lang="en-GB" sz="2400" dirty="0"/>
              <a:t>&amp; </a:t>
            </a:r>
            <a:r>
              <a:rPr lang="en-GB" sz="2400" dirty="0" smtClean="0"/>
              <a:t>Planning.</a:t>
            </a:r>
          </a:p>
          <a:p>
            <a:endParaRPr lang="en-GB" sz="2400" dirty="0" smtClean="0"/>
          </a:p>
          <a:p>
            <a:pPr lvl="1"/>
            <a:endParaRPr lang="en-GB" sz="2000" dirty="0"/>
          </a:p>
          <a:p>
            <a:endParaRPr lang="en-GB" sz="2400" dirty="0" smtClean="0"/>
          </a:p>
          <a:p>
            <a:endParaRPr lang="en-GB" sz="2400" dirty="0" smtClean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18864" y="12576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Index</a:t>
            </a: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2</a:t>
            </a:fld>
            <a:endParaRPr lang="es-E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20</a:t>
            </a:fld>
            <a:endParaRPr lang="es-ES" dirty="0"/>
          </a:p>
        </p:txBody>
      </p:sp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98268" y="44624"/>
            <a:ext cx="9226260" cy="72008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2400" dirty="0" smtClean="0"/>
              <a:t>Inner dipole collaring (Collars)</a:t>
            </a:r>
            <a:endParaRPr lang="en-GB" sz="2400" dirty="0"/>
          </a:p>
        </p:txBody>
      </p:sp>
      <p:sp>
        <p:nvSpPr>
          <p:cNvPr id="12" name="11 Rectángulo"/>
          <p:cNvSpPr/>
          <p:nvPr/>
        </p:nvSpPr>
        <p:spPr>
          <a:xfrm>
            <a:off x="4355976" y="5949280"/>
            <a:ext cx="40083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00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Max (Von-misses) Stress= </a:t>
            </a:r>
            <a:r>
              <a:rPr lang="en-GB" b="1" dirty="0" smtClean="0">
                <a:solidFill>
                  <a:srgbClr val="00B05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300</a:t>
            </a:r>
            <a:r>
              <a:rPr lang="en-GB" b="1" dirty="0" smtClean="0">
                <a:solidFill>
                  <a:srgbClr val="00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GB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Mpa</a:t>
            </a:r>
            <a:endParaRPr lang="en-GB" b="1" dirty="0" smtClean="0">
              <a:solidFill>
                <a:srgbClr val="000000"/>
              </a:solidFill>
              <a:latin typeface="Arial" panose="020B0604020202020204" pitchFamily="34" charset="0"/>
              <a:ea typeface="SimSun-ExtB" panose="02010609060101010101" pitchFamily="49" charset="-122"/>
              <a:cs typeface="Arial" panose="020B0604020202020204" pitchFamily="34" charset="0"/>
            </a:endParaRPr>
          </a:p>
          <a:p>
            <a:r>
              <a:rPr lang="en-GB" b="1" dirty="0" smtClean="0">
                <a:solidFill>
                  <a:srgbClr val="00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Probably due to numeric error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574" y="883294"/>
            <a:ext cx="5286375" cy="481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3924" y="4262784"/>
            <a:ext cx="3038476" cy="161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390576"/>
            <a:ext cx="1400175" cy="170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ángulo 8"/>
          <p:cNvSpPr/>
          <p:nvPr/>
        </p:nvSpPr>
        <p:spPr>
          <a:xfrm>
            <a:off x="5868144" y="692696"/>
            <a:ext cx="3168352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First calculations suggests that inner dipole collaring process will require:</a:t>
            </a:r>
          </a:p>
          <a:p>
            <a:endParaRPr lang="en-GB" b="1" dirty="0">
              <a:solidFill>
                <a:schemeClr val="accent1"/>
              </a:solidFill>
            </a:endParaRPr>
          </a:p>
          <a:p>
            <a:pPr marL="342900" indent="-342900">
              <a:buFontTx/>
              <a:buChar char="-"/>
            </a:pPr>
            <a:r>
              <a:rPr lang="en-GB" b="1" dirty="0">
                <a:solidFill>
                  <a:schemeClr val="accent1"/>
                </a:solidFill>
              </a:rPr>
              <a:t>MCBXFB -&gt; 450 ton</a:t>
            </a:r>
          </a:p>
          <a:p>
            <a:pPr marL="342900" indent="-342900">
              <a:buFontTx/>
              <a:buChar char="-"/>
            </a:pPr>
            <a:r>
              <a:rPr lang="en-GB" b="1" dirty="0">
                <a:solidFill>
                  <a:schemeClr val="accent1"/>
                </a:solidFill>
              </a:rPr>
              <a:t>MCBXFA -</a:t>
            </a:r>
            <a:r>
              <a:rPr lang="en-GB" b="1" dirty="0" smtClean="0">
                <a:solidFill>
                  <a:schemeClr val="accent1"/>
                </a:solidFill>
              </a:rPr>
              <a:t>&gt; 800 </a:t>
            </a:r>
            <a:r>
              <a:rPr lang="en-GB" b="1" dirty="0">
                <a:solidFill>
                  <a:schemeClr val="accent1"/>
                </a:solidFill>
              </a:rPr>
              <a:t>ton.</a:t>
            </a:r>
          </a:p>
        </p:txBody>
      </p:sp>
    </p:spTree>
    <p:extLst>
      <p:ext uri="{BB962C8B-B14F-4D97-AF65-F5344CB8AC3E}">
        <p14:creationId xmlns:p14="http://schemas.microsoft.com/office/powerpoint/2010/main" val="782811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21</a:t>
            </a:fld>
            <a:endParaRPr lang="es-ES" dirty="0"/>
          </a:p>
        </p:txBody>
      </p:sp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98268" y="44624"/>
            <a:ext cx="9226260" cy="72008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2400" dirty="0" smtClean="0"/>
              <a:t>Inner dipole collaring (Coils)</a:t>
            </a:r>
            <a:endParaRPr lang="en-GB" sz="2400" dirty="0"/>
          </a:p>
        </p:txBody>
      </p:sp>
      <p:sp>
        <p:nvSpPr>
          <p:cNvPr id="12" name="11 Rectángulo"/>
          <p:cNvSpPr/>
          <p:nvPr/>
        </p:nvSpPr>
        <p:spPr>
          <a:xfrm>
            <a:off x="107505" y="5085184"/>
            <a:ext cx="42484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00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For 0,12 mm play </a:t>
            </a:r>
          </a:p>
          <a:p>
            <a:r>
              <a:rPr lang="en-GB" b="1" dirty="0" smtClean="0">
                <a:solidFill>
                  <a:srgbClr val="00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Max azimuthal Stress= </a:t>
            </a:r>
            <a:r>
              <a:rPr lang="en-GB" b="1" dirty="0" smtClean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160</a:t>
            </a:r>
            <a:r>
              <a:rPr lang="en-GB" b="1" dirty="0" smtClean="0">
                <a:solidFill>
                  <a:srgbClr val="00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GB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Mpa</a:t>
            </a:r>
            <a:endParaRPr lang="en-GB" b="1" dirty="0" smtClean="0">
              <a:solidFill>
                <a:srgbClr val="000000"/>
              </a:solidFill>
              <a:latin typeface="Arial" panose="020B0604020202020204" pitchFamily="34" charset="0"/>
              <a:ea typeface="SimSun-ExtB" panose="02010609060101010101" pitchFamily="49" charset="-122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1270" y="5085184"/>
            <a:ext cx="5248275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1123950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914" y="692696"/>
            <a:ext cx="3888123" cy="4291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4285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22</a:t>
            </a:fld>
            <a:endParaRPr lang="es-ES" dirty="0"/>
          </a:p>
        </p:txBody>
      </p:sp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98268" y="44624"/>
            <a:ext cx="9226260" cy="72008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2400" dirty="0" smtClean="0"/>
              <a:t>Inner dipole spring back </a:t>
            </a:r>
            <a:r>
              <a:rPr lang="en-GB" sz="2400" dirty="0"/>
              <a:t>(</a:t>
            </a:r>
            <a:r>
              <a:rPr lang="en-GB" sz="2400" dirty="0" smtClean="0"/>
              <a:t>Collars)</a:t>
            </a:r>
            <a:endParaRPr lang="en-GB" sz="2400" dirty="0"/>
          </a:p>
        </p:txBody>
      </p:sp>
      <p:sp>
        <p:nvSpPr>
          <p:cNvPr id="12" name="11 Rectángulo"/>
          <p:cNvSpPr/>
          <p:nvPr/>
        </p:nvSpPr>
        <p:spPr>
          <a:xfrm>
            <a:off x="1708762" y="5868060"/>
            <a:ext cx="61940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                      Fillet radius [mm] =        </a:t>
            </a:r>
            <a:r>
              <a:rPr lang="en-GB" b="1" dirty="0">
                <a:solidFill>
                  <a:srgbClr val="00B05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Ø4</a:t>
            </a:r>
            <a:r>
              <a:rPr lang="en-GB" b="1" dirty="0">
                <a:solidFill>
                  <a:srgbClr val="FF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GB" b="1" dirty="0" smtClean="0">
                <a:solidFill>
                  <a:srgbClr val="FF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          Ø3 </a:t>
            </a:r>
          </a:p>
          <a:p>
            <a:pPr algn="ctr"/>
            <a:r>
              <a:rPr lang="en-GB" b="1" dirty="0" smtClean="0">
                <a:solidFill>
                  <a:srgbClr val="00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Max (Von-misses) Stress [</a:t>
            </a:r>
            <a:r>
              <a:rPr lang="en-GB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MPa</a:t>
            </a:r>
            <a:r>
              <a:rPr lang="en-GB" b="1" dirty="0" smtClean="0">
                <a:solidFill>
                  <a:srgbClr val="00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] =   </a:t>
            </a:r>
            <a:r>
              <a:rPr lang="en-GB" b="1" dirty="0" smtClean="0">
                <a:solidFill>
                  <a:srgbClr val="00B05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400</a:t>
            </a:r>
            <a:r>
              <a:rPr lang="en-GB" b="1" dirty="0" smtClean="0">
                <a:solidFill>
                  <a:srgbClr val="00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GB" b="1" dirty="0" err="1" smtClean="0">
                <a:solidFill>
                  <a:srgbClr val="00B05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MPa</a:t>
            </a:r>
            <a:r>
              <a:rPr lang="en-GB" b="1" dirty="0" smtClean="0">
                <a:solidFill>
                  <a:srgbClr val="00B05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GB" b="1" dirty="0" smtClean="0">
                <a:solidFill>
                  <a:srgbClr val="00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 </a:t>
            </a:r>
            <a:r>
              <a:rPr lang="en-GB" b="1" dirty="0" smtClean="0">
                <a:solidFill>
                  <a:srgbClr val="FF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460 </a:t>
            </a:r>
            <a:r>
              <a:rPr lang="en-GB" b="1" dirty="0" err="1" smtClean="0">
                <a:solidFill>
                  <a:srgbClr val="FF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Mpa</a:t>
            </a:r>
            <a:r>
              <a:rPr lang="en-GB" b="1" dirty="0" smtClean="0">
                <a:solidFill>
                  <a:srgbClr val="FF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 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938212"/>
            <a:ext cx="4998216" cy="450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126682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594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23</a:t>
            </a:fld>
            <a:endParaRPr lang="es-ES" dirty="0"/>
          </a:p>
        </p:txBody>
      </p:sp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98268" y="44624"/>
            <a:ext cx="9226260" cy="72008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2400" dirty="0" smtClean="0"/>
              <a:t>Inner dipole spring back (Coils)</a:t>
            </a:r>
            <a:endParaRPr lang="en-GB" sz="2400" dirty="0"/>
          </a:p>
        </p:txBody>
      </p:sp>
      <p:sp>
        <p:nvSpPr>
          <p:cNvPr id="12" name="11 Rectángulo"/>
          <p:cNvSpPr/>
          <p:nvPr/>
        </p:nvSpPr>
        <p:spPr>
          <a:xfrm>
            <a:off x="2674679" y="6011996"/>
            <a:ext cx="42484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00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Max azimuthal Stress= </a:t>
            </a:r>
            <a:r>
              <a:rPr lang="en-GB" b="1" dirty="0" smtClean="0">
                <a:solidFill>
                  <a:srgbClr val="00B05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112</a:t>
            </a:r>
            <a:r>
              <a:rPr lang="en-GB" b="1" dirty="0" smtClean="0">
                <a:solidFill>
                  <a:srgbClr val="00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GB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Mpa</a:t>
            </a:r>
            <a:endParaRPr lang="en-GB" b="1" dirty="0" smtClean="0">
              <a:solidFill>
                <a:srgbClr val="000000"/>
              </a:solidFill>
              <a:latin typeface="Arial" panose="020B0604020202020204" pitchFamily="34" charset="0"/>
              <a:ea typeface="SimSun-ExtB" panose="02010609060101010101" pitchFamily="49" charset="-122"/>
              <a:cs typeface="Arial" panose="020B060402020202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1276350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7913" y="833438"/>
            <a:ext cx="4448175" cy="519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1294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24</a:t>
            </a:fld>
            <a:endParaRPr lang="es-ES" dirty="0"/>
          </a:p>
        </p:txBody>
      </p:sp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98268" y="44624"/>
            <a:ext cx="9226260" cy="72008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2400" dirty="0" smtClean="0"/>
              <a:t>Outer dipole collaring </a:t>
            </a:r>
            <a:r>
              <a:rPr lang="en-GB" sz="2400" dirty="0"/>
              <a:t>(</a:t>
            </a:r>
            <a:r>
              <a:rPr lang="en-GB" sz="2400" dirty="0" smtClean="0"/>
              <a:t>Collars)</a:t>
            </a:r>
            <a:endParaRPr lang="en-GB" sz="2400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764704"/>
            <a:ext cx="1362075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5630" y="941755"/>
            <a:ext cx="4800600" cy="463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033"/>
          <a:stretch/>
        </p:blipFill>
        <p:spPr bwMode="auto">
          <a:xfrm>
            <a:off x="6660232" y="692696"/>
            <a:ext cx="2419100" cy="2709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11 Rectángulo"/>
          <p:cNvSpPr/>
          <p:nvPr/>
        </p:nvSpPr>
        <p:spPr>
          <a:xfrm>
            <a:off x="2161244" y="5661248"/>
            <a:ext cx="60111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                      Fillet radius [mm] =        </a:t>
            </a:r>
            <a:r>
              <a:rPr lang="en-GB" b="1" dirty="0">
                <a:solidFill>
                  <a:srgbClr val="00B05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Ø4</a:t>
            </a:r>
            <a:r>
              <a:rPr lang="en-GB" b="1" dirty="0">
                <a:solidFill>
                  <a:srgbClr val="FF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GB" b="1" dirty="0" smtClean="0">
                <a:solidFill>
                  <a:srgbClr val="FF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          </a:t>
            </a:r>
            <a:r>
              <a:rPr lang="en-GB" b="1" dirty="0">
                <a:solidFill>
                  <a:srgbClr val="00B05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Ø3</a:t>
            </a:r>
            <a:r>
              <a:rPr lang="en-GB" b="1" dirty="0" smtClean="0">
                <a:solidFill>
                  <a:srgbClr val="FF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en-GB" b="1" dirty="0" smtClean="0">
                <a:solidFill>
                  <a:srgbClr val="00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Max (Von-misses) Stress [</a:t>
            </a:r>
            <a:r>
              <a:rPr lang="en-GB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MPa</a:t>
            </a:r>
            <a:r>
              <a:rPr lang="en-GB" b="1" dirty="0" smtClean="0">
                <a:solidFill>
                  <a:srgbClr val="00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] =   </a:t>
            </a:r>
            <a:r>
              <a:rPr lang="en-GB" b="1" dirty="0" smtClean="0">
                <a:solidFill>
                  <a:srgbClr val="00B05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353</a:t>
            </a:r>
            <a:r>
              <a:rPr lang="en-GB" b="1" dirty="0" smtClean="0">
                <a:solidFill>
                  <a:srgbClr val="00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GB" b="1" dirty="0" err="1" smtClean="0">
                <a:solidFill>
                  <a:srgbClr val="00B05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MPa</a:t>
            </a:r>
            <a:r>
              <a:rPr lang="en-GB" b="1" dirty="0" smtClean="0">
                <a:solidFill>
                  <a:srgbClr val="00B05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GB" b="1" dirty="0" smtClean="0">
                <a:solidFill>
                  <a:srgbClr val="00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 </a:t>
            </a:r>
            <a:r>
              <a:rPr lang="en-GB" b="1" dirty="0">
                <a:solidFill>
                  <a:srgbClr val="00B05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400 </a:t>
            </a:r>
            <a:r>
              <a:rPr lang="en-GB" b="1" dirty="0" err="1">
                <a:solidFill>
                  <a:srgbClr val="00B05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Mpa</a:t>
            </a:r>
            <a:r>
              <a:rPr lang="en-GB" b="1" dirty="0">
                <a:solidFill>
                  <a:srgbClr val="00B05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670401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25</a:t>
            </a:fld>
            <a:endParaRPr lang="es-ES" dirty="0"/>
          </a:p>
        </p:txBody>
      </p:sp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98268" y="44624"/>
            <a:ext cx="9226260" cy="72008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2400" dirty="0" smtClean="0"/>
              <a:t>Outer dipole collaring (Coils)</a:t>
            </a:r>
            <a:endParaRPr lang="en-GB" sz="2400" dirty="0"/>
          </a:p>
        </p:txBody>
      </p:sp>
      <p:sp>
        <p:nvSpPr>
          <p:cNvPr id="6" name="5 Rectángulo"/>
          <p:cNvSpPr/>
          <p:nvPr/>
        </p:nvSpPr>
        <p:spPr>
          <a:xfrm>
            <a:off x="107505" y="5085184"/>
            <a:ext cx="42484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00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For 0,1 mm play </a:t>
            </a:r>
          </a:p>
          <a:p>
            <a:r>
              <a:rPr lang="en-GB" b="1" dirty="0" smtClean="0">
                <a:solidFill>
                  <a:srgbClr val="00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Max azimuthal Stress= </a:t>
            </a:r>
            <a:r>
              <a:rPr lang="en-GB" b="1" dirty="0" smtClean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158</a:t>
            </a:r>
            <a:r>
              <a:rPr lang="en-GB" b="1" dirty="0" smtClean="0">
                <a:solidFill>
                  <a:srgbClr val="00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GB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Mpa</a:t>
            </a:r>
            <a:endParaRPr lang="en-GB" b="1" dirty="0" smtClean="0">
              <a:solidFill>
                <a:srgbClr val="000000"/>
              </a:solidFill>
              <a:latin typeface="Arial" panose="020B0604020202020204" pitchFamily="34" charset="0"/>
              <a:ea typeface="SimSun-ExtB" panose="02010609060101010101" pitchFamily="49" charset="-122"/>
              <a:cs typeface="Arial" panose="020B0604020202020204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764704"/>
            <a:ext cx="1257300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0398" y="748540"/>
            <a:ext cx="5221922" cy="4322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2942" y="4326985"/>
            <a:ext cx="5411058" cy="216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0052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26</a:t>
            </a:fld>
            <a:endParaRPr lang="es-ES" dirty="0"/>
          </a:p>
        </p:txBody>
      </p:sp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98268" y="44624"/>
            <a:ext cx="9226260" cy="72008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2400" dirty="0" smtClean="0"/>
              <a:t>Outer dipole spring back (Collars)</a:t>
            </a:r>
            <a:endParaRPr lang="en-GB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00125"/>
            <a:ext cx="1304925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836712"/>
            <a:ext cx="4581761" cy="442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016893"/>
            <a:ext cx="3656659" cy="3492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11 Rectángulo"/>
          <p:cNvSpPr/>
          <p:nvPr/>
        </p:nvSpPr>
        <p:spPr>
          <a:xfrm>
            <a:off x="1708762" y="5517232"/>
            <a:ext cx="60111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                      Fillet radius [mm] =        </a:t>
            </a:r>
            <a:r>
              <a:rPr lang="en-GB" b="1" dirty="0">
                <a:solidFill>
                  <a:srgbClr val="FF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Ø4 </a:t>
            </a:r>
            <a:r>
              <a:rPr lang="en-GB" b="1" dirty="0" smtClean="0">
                <a:solidFill>
                  <a:srgbClr val="FF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          Ø3 </a:t>
            </a:r>
          </a:p>
          <a:p>
            <a:pPr algn="ctr"/>
            <a:r>
              <a:rPr lang="en-GB" b="1" dirty="0" smtClean="0">
                <a:solidFill>
                  <a:srgbClr val="00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Max (Von-misses) Stress [</a:t>
            </a:r>
            <a:r>
              <a:rPr lang="en-GB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MPa</a:t>
            </a:r>
            <a:r>
              <a:rPr lang="en-GB" b="1" dirty="0" smtClean="0">
                <a:solidFill>
                  <a:srgbClr val="00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] =   </a:t>
            </a:r>
            <a:r>
              <a:rPr lang="en-GB" b="1" dirty="0" smtClean="0">
                <a:solidFill>
                  <a:srgbClr val="FF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440 </a:t>
            </a:r>
            <a:r>
              <a:rPr lang="en-GB" b="1" dirty="0" err="1" smtClean="0">
                <a:solidFill>
                  <a:srgbClr val="FF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MPa</a:t>
            </a:r>
            <a:r>
              <a:rPr lang="en-GB" b="1" dirty="0" smtClean="0">
                <a:solidFill>
                  <a:srgbClr val="FF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  500 </a:t>
            </a:r>
            <a:r>
              <a:rPr lang="en-GB" b="1" dirty="0" err="1" smtClean="0">
                <a:solidFill>
                  <a:srgbClr val="FF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Mpa</a:t>
            </a:r>
            <a:r>
              <a:rPr lang="en-GB" b="1" dirty="0" smtClean="0">
                <a:solidFill>
                  <a:srgbClr val="FF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6707417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27</a:t>
            </a:fld>
            <a:endParaRPr lang="es-ES" dirty="0"/>
          </a:p>
        </p:txBody>
      </p:sp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98268" y="44624"/>
            <a:ext cx="9226260" cy="72008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2400" dirty="0" smtClean="0"/>
              <a:t>Outer dipole spring back (Collars)</a:t>
            </a:r>
            <a:endParaRPr lang="en-GB" sz="2400" dirty="0"/>
          </a:p>
        </p:txBody>
      </p:sp>
      <p:sp>
        <p:nvSpPr>
          <p:cNvPr id="2" name="1 Rectángulo"/>
          <p:cNvSpPr/>
          <p:nvPr/>
        </p:nvSpPr>
        <p:spPr>
          <a:xfrm>
            <a:off x="5810511" y="260648"/>
            <a:ext cx="32403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400" b="1" dirty="0" smtClean="0"/>
              <a:t>Plastic behaviour was simulated for this case (with subsequent cooling and powering)  without major changes in the assembly deformations.</a:t>
            </a:r>
            <a:endParaRPr lang="en-GB" sz="1400" b="1" dirty="0"/>
          </a:p>
        </p:txBody>
      </p:sp>
      <p:sp>
        <p:nvSpPr>
          <p:cNvPr id="9" name="8 Rectángulo"/>
          <p:cNvSpPr/>
          <p:nvPr/>
        </p:nvSpPr>
        <p:spPr>
          <a:xfrm>
            <a:off x="467544" y="1268760"/>
            <a:ext cx="32403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/>
              <a:t>Equivalent plastic strain (mm/mm)</a:t>
            </a:r>
            <a:endParaRPr lang="en-GB" sz="1400" b="1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2716" y="1599502"/>
            <a:ext cx="1381125" cy="202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2796" y="2332727"/>
            <a:ext cx="29337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14 Rectángulo"/>
          <p:cNvSpPr/>
          <p:nvPr/>
        </p:nvSpPr>
        <p:spPr>
          <a:xfrm>
            <a:off x="7184468" y="3434274"/>
            <a:ext cx="4924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_tradnl" b="1" dirty="0" smtClean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Ø3</a:t>
            </a:r>
            <a:endParaRPr lang="en-GB" sz="900" b="1" dirty="0" smtClean="0">
              <a:latin typeface="Arial" panose="020B0604020202020204" pitchFamily="34" charset="0"/>
              <a:ea typeface="SimSun-ExtB" panose="02010609060101010101" pitchFamily="49" charset="-122"/>
              <a:cs typeface="Arial" panose="020B0604020202020204" pitchFamily="34" charset="0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99502"/>
            <a:ext cx="140017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060848"/>
            <a:ext cx="2720874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17 Rectángulo"/>
          <p:cNvSpPr/>
          <p:nvPr/>
        </p:nvSpPr>
        <p:spPr>
          <a:xfrm>
            <a:off x="2530926" y="3394144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_tradnl" b="1" dirty="0" smtClean="0"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Ø4</a:t>
            </a:r>
          </a:p>
        </p:txBody>
      </p:sp>
    </p:spTree>
    <p:extLst>
      <p:ext uri="{BB962C8B-B14F-4D97-AF65-F5344CB8AC3E}">
        <p14:creationId xmlns:p14="http://schemas.microsoft.com/office/powerpoint/2010/main" val="10166857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28</a:t>
            </a:fld>
            <a:endParaRPr lang="es-ES" dirty="0"/>
          </a:p>
        </p:txBody>
      </p:sp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98268" y="44624"/>
            <a:ext cx="9226260" cy="72008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2400" dirty="0" err="1" smtClean="0"/>
              <a:t>Cooldown</a:t>
            </a:r>
            <a:r>
              <a:rPr lang="en-GB" sz="2400" dirty="0" smtClean="0"/>
              <a:t> (Collars)</a:t>
            </a:r>
            <a:endParaRPr lang="en-GB" sz="2400" dirty="0"/>
          </a:p>
        </p:txBody>
      </p:sp>
      <p:sp>
        <p:nvSpPr>
          <p:cNvPr id="12" name="11 Rectángulo"/>
          <p:cNvSpPr/>
          <p:nvPr/>
        </p:nvSpPr>
        <p:spPr>
          <a:xfrm>
            <a:off x="2411760" y="5867980"/>
            <a:ext cx="40083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00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Max (Von-misses) Stress= </a:t>
            </a:r>
            <a:r>
              <a:rPr lang="en-GB" b="1" dirty="0" smtClean="0">
                <a:solidFill>
                  <a:srgbClr val="00B05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384</a:t>
            </a:r>
            <a:r>
              <a:rPr lang="en-GB" b="1" dirty="0" smtClean="0">
                <a:solidFill>
                  <a:srgbClr val="00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GB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Mpa</a:t>
            </a:r>
            <a:endParaRPr lang="en-GB" b="1" dirty="0" smtClean="0">
              <a:solidFill>
                <a:srgbClr val="000000"/>
              </a:solidFill>
              <a:latin typeface="Arial" panose="020B0604020202020204" pitchFamily="34" charset="0"/>
              <a:ea typeface="SimSun-ExtB" panose="02010609060101010101" pitchFamily="49" charset="-122"/>
              <a:cs typeface="Arial" panose="020B0604020202020204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955451"/>
            <a:ext cx="5976664" cy="4777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3732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29</a:t>
            </a:fld>
            <a:endParaRPr lang="es-ES" dirty="0"/>
          </a:p>
        </p:txBody>
      </p:sp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98268" y="44624"/>
            <a:ext cx="9226260" cy="72008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2400" dirty="0" smtClean="0"/>
              <a:t>Powering to 108% I</a:t>
            </a:r>
            <a:r>
              <a:rPr lang="en-GB" sz="2400" baseline="-25000" dirty="0" smtClean="0"/>
              <a:t>N </a:t>
            </a:r>
            <a:r>
              <a:rPr lang="en-GB" sz="2400" dirty="0" smtClean="0"/>
              <a:t>(Collars)</a:t>
            </a:r>
            <a:endParaRPr lang="en-GB" sz="2400" dirty="0"/>
          </a:p>
        </p:txBody>
      </p:sp>
      <p:sp>
        <p:nvSpPr>
          <p:cNvPr id="15" name="14 Rectángulo"/>
          <p:cNvSpPr/>
          <p:nvPr/>
        </p:nvSpPr>
        <p:spPr>
          <a:xfrm>
            <a:off x="-18082" y="6211774"/>
            <a:ext cx="5094138" cy="64633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00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Max (Von-misses) Stress= </a:t>
            </a:r>
            <a:r>
              <a:rPr lang="en-GB" b="1" dirty="0" smtClean="0">
                <a:solidFill>
                  <a:srgbClr val="00B05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758</a:t>
            </a:r>
            <a:r>
              <a:rPr lang="en-GB" b="1" dirty="0" smtClean="0">
                <a:solidFill>
                  <a:srgbClr val="00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GB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Mpa</a:t>
            </a:r>
            <a:endParaRPr lang="en-GB" b="1" dirty="0" smtClean="0">
              <a:solidFill>
                <a:srgbClr val="000000"/>
              </a:solidFill>
              <a:latin typeface="Arial" panose="020B0604020202020204" pitchFamily="34" charset="0"/>
              <a:ea typeface="SimSun-ExtB" panose="02010609060101010101" pitchFamily="49" charset="-122"/>
              <a:cs typeface="Arial" panose="020B0604020202020204" pitchFamily="34" charset="0"/>
            </a:endParaRPr>
          </a:p>
          <a:p>
            <a:r>
              <a:rPr lang="en-GB" dirty="0" smtClean="0">
                <a:solidFill>
                  <a:srgbClr val="00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Only 110 </a:t>
            </a:r>
            <a:r>
              <a:rPr lang="en-GB" dirty="0" err="1" smtClean="0">
                <a:solidFill>
                  <a:srgbClr val="00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MPa</a:t>
            </a:r>
            <a:r>
              <a:rPr lang="en-GB" dirty="0" smtClean="0">
                <a:solidFill>
                  <a:srgbClr val="000000"/>
                </a:solidFill>
                <a:latin typeface="Arial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 of azimuthal compression at coils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29"/>
          <a:stretch/>
        </p:blipFill>
        <p:spPr bwMode="auto">
          <a:xfrm>
            <a:off x="785813" y="692696"/>
            <a:ext cx="7572375" cy="5596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7894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3600" b="1" dirty="0" smtClean="0"/>
              <a:t>Requirements &amp; specifications</a:t>
            </a:r>
            <a:endParaRPr lang="en-GB" sz="3600" b="1" dirty="0"/>
          </a:p>
          <a:p>
            <a:endParaRPr lang="en-GB" sz="3600" b="1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B43268-BBC6-4337-9E09-A3A8338161F8}" type="slidenum">
              <a:rPr lang="es-ES" smtClean="0"/>
              <a:pPr>
                <a:defRPr/>
              </a:pPr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52971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30</a:t>
            </a:fld>
            <a:endParaRPr lang="es-ES" dirty="0"/>
          </a:p>
        </p:txBody>
      </p:sp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98268" y="44624"/>
            <a:ext cx="9226260" cy="72008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2400" dirty="0" smtClean="0"/>
              <a:t>Azimuthal pressure at coil edges (Inner Dipole)</a:t>
            </a:r>
            <a:endParaRPr lang="en-GB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883" y="684708"/>
            <a:ext cx="7819549" cy="5912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1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25" t="49892" r="52082" b="18776"/>
          <a:stretch/>
        </p:blipFill>
        <p:spPr bwMode="auto">
          <a:xfrm>
            <a:off x="7410835" y="4077072"/>
            <a:ext cx="1719219" cy="1967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1 Grupo"/>
          <p:cNvGrpSpPr/>
          <p:nvPr/>
        </p:nvGrpSpPr>
        <p:grpSpPr>
          <a:xfrm>
            <a:off x="5436096" y="2455728"/>
            <a:ext cx="3625274" cy="1477328"/>
            <a:chOff x="5411222" y="4543960"/>
            <a:chExt cx="3625274" cy="1477328"/>
          </a:xfrm>
        </p:grpSpPr>
        <p:sp>
          <p:nvSpPr>
            <p:cNvPr id="12" name="6 Rectángulo"/>
            <p:cNvSpPr/>
            <p:nvPr/>
          </p:nvSpPr>
          <p:spPr>
            <a:xfrm>
              <a:off x="5411222" y="4543960"/>
              <a:ext cx="3625274" cy="1477328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</p:spPr>
          <p:txBody>
            <a:bodyPr wrap="square">
              <a:spAutoFit/>
            </a:bodyPr>
            <a:lstStyle/>
            <a:p>
              <a:pPr marL="324000"/>
              <a:r>
                <a:rPr lang="en-US" b="1" dirty="0" smtClean="0"/>
                <a:t>Interference at coil/collar nose interface keep</a:t>
              </a:r>
            </a:p>
            <a:p>
              <a:pPr marL="324000"/>
              <a:r>
                <a:rPr lang="en-US" b="1" dirty="0" smtClean="0"/>
                <a:t>the </a:t>
              </a:r>
              <a:r>
                <a:rPr lang="en-US" b="1" dirty="0" smtClean="0">
                  <a:solidFill>
                    <a:srgbClr val="00B050"/>
                  </a:solidFill>
                </a:rPr>
                <a:t>coils stuck</a:t>
              </a:r>
              <a:r>
                <a:rPr lang="en-US" b="1" dirty="0" smtClean="0"/>
                <a:t> to the collars in both dipoles at every scenario</a:t>
              </a:r>
              <a:endParaRPr lang="en-GB" b="1" dirty="0">
                <a:solidFill>
                  <a:srgbClr val="00B050"/>
                </a:solidFill>
              </a:endParaRPr>
            </a:p>
          </p:txBody>
        </p:sp>
        <p:sp>
          <p:nvSpPr>
            <p:cNvPr id="13" name="5 Rectángulo"/>
            <p:cNvSpPr/>
            <p:nvPr/>
          </p:nvSpPr>
          <p:spPr>
            <a:xfrm>
              <a:off x="5446654" y="4629896"/>
              <a:ext cx="312906" cy="369332"/>
            </a:xfrm>
            <a:prstGeom prst="rect">
              <a:avLst/>
            </a:prstGeom>
            <a:ln w="25400">
              <a:solidFill>
                <a:srgbClr val="FF0000"/>
              </a:solidFill>
            </a:ln>
          </p:spPr>
          <p:txBody>
            <a:bodyPr wrap="none">
              <a:spAutoFit/>
            </a:bodyPr>
            <a:lstStyle/>
            <a:p>
              <a:r>
                <a:rPr lang="en-GB" b="1" dirty="0">
                  <a:solidFill>
                    <a:srgbClr val="FF0000"/>
                  </a:solidFill>
                </a:rPr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67819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31</a:t>
            </a:fld>
            <a:endParaRPr lang="es-ES" dirty="0"/>
          </a:p>
        </p:txBody>
      </p:sp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98268" y="44624"/>
            <a:ext cx="9226260" cy="72008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2400" dirty="0" smtClean="0"/>
              <a:t>Azimuthal pressure at coil edges (Outer Dipole)</a:t>
            </a:r>
            <a:endParaRPr lang="en-GB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545" y="715664"/>
            <a:ext cx="7732871" cy="588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1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52" t="55333" r="50397" b="18616"/>
          <a:stretch/>
        </p:blipFill>
        <p:spPr bwMode="auto">
          <a:xfrm>
            <a:off x="6876256" y="4653135"/>
            <a:ext cx="2232248" cy="141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1 Grupo"/>
          <p:cNvGrpSpPr/>
          <p:nvPr/>
        </p:nvGrpSpPr>
        <p:grpSpPr>
          <a:xfrm>
            <a:off x="5123190" y="2348880"/>
            <a:ext cx="3625274" cy="1477328"/>
            <a:chOff x="5411222" y="4543960"/>
            <a:chExt cx="3625274" cy="1477328"/>
          </a:xfrm>
        </p:grpSpPr>
        <p:sp>
          <p:nvSpPr>
            <p:cNvPr id="14" name="6 Rectángulo"/>
            <p:cNvSpPr/>
            <p:nvPr/>
          </p:nvSpPr>
          <p:spPr>
            <a:xfrm>
              <a:off x="5411222" y="4543960"/>
              <a:ext cx="3625274" cy="1477328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</p:spPr>
          <p:txBody>
            <a:bodyPr wrap="square">
              <a:spAutoFit/>
            </a:bodyPr>
            <a:lstStyle/>
            <a:p>
              <a:pPr marL="324000"/>
              <a:r>
                <a:rPr lang="en-US" b="1" dirty="0" smtClean="0"/>
                <a:t>Interference at coil/collar nose interface keep</a:t>
              </a:r>
            </a:p>
            <a:p>
              <a:pPr marL="324000"/>
              <a:r>
                <a:rPr lang="en-US" b="1" dirty="0" smtClean="0"/>
                <a:t>the </a:t>
              </a:r>
              <a:r>
                <a:rPr lang="en-US" b="1" dirty="0" smtClean="0">
                  <a:solidFill>
                    <a:srgbClr val="00B050"/>
                  </a:solidFill>
                </a:rPr>
                <a:t>coils stuck</a:t>
              </a:r>
              <a:r>
                <a:rPr lang="en-US" b="1" dirty="0" smtClean="0"/>
                <a:t> to the collars in both dipoles at every scenario</a:t>
              </a:r>
              <a:endParaRPr lang="en-GB" b="1" dirty="0">
                <a:solidFill>
                  <a:srgbClr val="00B050"/>
                </a:solidFill>
              </a:endParaRPr>
            </a:p>
          </p:txBody>
        </p:sp>
        <p:sp>
          <p:nvSpPr>
            <p:cNvPr id="15" name="5 Rectángulo"/>
            <p:cNvSpPr/>
            <p:nvPr/>
          </p:nvSpPr>
          <p:spPr>
            <a:xfrm>
              <a:off x="5446654" y="4629896"/>
              <a:ext cx="312906" cy="369332"/>
            </a:xfrm>
            <a:prstGeom prst="rect">
              <a:avLst/>
            </a:prstGeom>
            <a:ln w="25400">
              <a:solidFill>
                <a:srgbClr val="FF0000"/>
              </a:solidFill>
            </a:ln>
          </p:spPr>
          <p:txBody>
            <a:bodyPr wrap="none">
              <a:spAutoFit/>
            </a:bodyPr>
            <a:lstStyle/>
            <a:p>
              <a:r>
                <a:rPr lang="en-GB" b="1" dirty="0">
                  <a:solidFill>
                    <a:srgbClr val="FF0000"/>
                  </a:solidFill>
                </a:rPr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3261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32</a:t>
            </a:fld>
            <a:endParaRPr lang="es-ES" dirty="0"/>
          </a:p>
        </p:txBody>
      </p:sp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194577" y="-27384"/>
            <a:ext cx="8938228" cy="720080"/>
          </a:xfrm>
        </p:spPr>
        <p:txBody>
          <a:bodyPr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GB" sz="2800" dirty="0" smtClean="0"/>
              <a:t>Assembly gaps evolution</a:t>
            </a:r>
            <a:endParaRPr lang="en-GB" sz="2800" dirty="0"/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79" t="12668"/>
          <a:stretch/>
        </p:blipFill>
        <p:spPr bwMode="auto">
          <a:xfrm>
            <a:off x="2627784" y="570452"/>
            <a:ext cx="3521166" cy="2591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4 Grupo"/>
          <p:cNvGrpSpPr>
            <a:grpSpLocks noChangeAspect="1"/>
          </p:cNvGrpSpPr>
          <p:nvPr/>
        </p:nvGrpSpPr>
        <p:grpSpPr>
          <a:xfrm>
            <a:off x="-1497" y="103147"/>
            <a:ext cx="2560780" cy="4189949"/>
            <a:chOff x="-1503" y="908720"/>
            <a:chExt cx="3304542" cy="523875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60"/>
            <a:stretch/>
          </p:blipFill>
          <p:spPr bwMode="auto">
            <a:xfrm>
              <a:off x="-1503" y="908720"/>
              <a:ext cx="3304542" cy="5238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2 Rectángulo"/>
            <p:cNvSpPr/>
            <p:nvPr/>
          </p:nvSpPr>
          <p:spPr>
            <a:xfrm>
              <a:off x="1835696" y="1804174"/>
              <a:ext cx="338554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A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13" name="12 Rectángulo"/>
            <p:cNvSpPr/>
            <p:nvPr/>
          </p:nvSpPr>
          <p:spPr>
            <a:xfrm>
              <a:off x="2353218" y="2492896"/>
              <a:ext cx="338554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B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14" name="13 Rectángulo"/>
            <p:cNvSpPr/>
            <p:nvPr/>
          </p:nvSpPr>
          <p:spPr>
            <a:xfrm>
              <a:off x="2691772" y="3528095"/>
              <a:ext cx="351378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C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15" name="14 Rectángulo"/>
            <p:cNvSpPr/>
            <p:nvPr/>
          </p:nvSpPr>
          <p:spPr>
            <a:xfrm>
              <a:off x="1443609" y="4725144"/>
              <a:ext cx="351378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D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16" name="15 Rectángulo"/>
            <p:cNvSpPr/>
            <p:nvPr/>
          </p:nvSpPr>
          <p:spPr>
            <a:xfrm>
              <a:off x="404198" y="5229200"/>
              <a:ext cx="351378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E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17" name="16 Rectángulo"/>
            <p:cNvSpPr/>
            <p:nvPr/>
          </p:nvSpPr>
          <p:spPr>
            <a:xfrm>
              <a:off x="251520" y="4221088"/>
              <a:ext cx="325730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F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sp>
        <p:nvSpPr>
          <p:cNvPr id="18" name="17 Rectángulo"/>
          <p:cNvSpPr/>
          <p:nvPr/>
        </p:nvSpPr>
        <p:spPr>
          <a:xfrm>
            <a:off x="5580112" y="1072403"/>
            <a:ext cx="36420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G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6009121" y="1785296"/>
            <a:ext cx="35137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H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0" name="19 Rectángulo"/>
          <p:cNvSpPr/>
          <p:nvPr/>
        </p:nvSpPr>
        <p:spPr>
          <a:xfrm>
            <a:off x="4724678" y="1857304"/>
            <a:ext cx="24878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I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3923928" y="2586676"/>
            <a:ext cx="30008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J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2" name="21 Rectángulo"/>
          <p:cNvSpPr/>
          <p:nvPr/>
        </p:nvSpPr>
        <p:spPr>
          <a:xfrm>
            <a:off x="6444208" y="1899409"/>
            <a:ext cx="259228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400" b="1" dirty="0" smtClean="0">
                <a:solidFill>
                  <a:schemeClr val="accent1"/>
                </a:solidFill>
              </a:rPr>
              <a:t>Inner collars play = 0,12 mm</a:t>
            </a:r>
          </a:p>
          <a:p>
            <a:pPr algn="r"/>
            <a:r>
              <a:rPr lang="en-GB" sz="1400" b="1" dirty="0" smtClean="0">
                <a:solidFill>
                  <a:schemeClr val="accent1"/>
                </a:solidFill>
              </a:rPr>
              <a:t>Outer collars play = 0,1 mm</a:t>
            </a:r>
          </a:p>
          <a:p>
            <a:pPr algn="r"/>
            <a:endParaRPr lang="en-GB" sz="1400" b="1" dirty="0">
              <a:solidFill>
                <a:schemeClr val="accent1"/>
              </a:solidFill>
            </a:endParaRPr>
          </a:p>
          <a:p>
            <a:pPr algn="r"/>
            <a:endParaRPr lang="en-GB" sz="1400" b="1" dirty="0" smtClean="0">
              <a:solidFill>
                <a:schemeClr val="accent1"/>
              </a:solidFill>
            </a:endParaRPr>
          </a:p>
          <a:p>
            <a:pPr algn="r"/>
            <a:r>
              <a:rPr lang="en-GB" sz="1400" b="1" dirty="0" smtClean="0">
                <a:solidFill>
                  <a:schemeClr val="accent1"/>
                </a:solidFill>
              </a:rPr>
              <a:t>All values in mm</a:t>
            </a:r>
            <a:endParaRPr lang="en-GB" sz="1400" b="1" dirty="0">
              <a:solidFill>
                <a:schemeClr val="accent1"/>
              </a:solidFill>
            </a:endParaRPr>
          </a:p>
        </p:txBody>
      </p:sp>
      <p:graphicFrame>
        <p:nvGraphicFramePr>
          <p:cNvPr id="9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8703214"/>
              </p:ext>
            </p:extLst>
          </p:nvPr>
        </p:nvGraphicFramePr>
        <p:xfrm>
          <a:off x="2006391" y="3364113"/>
          <a:ext cx="6886089" cy="3161231"/>
        </p:xfrm>
        <a:graphic>
          <a:graphicData uri="http://schemas.openxmlformats.org/drawingml/2006/table">
            <a:tbl>
              <a:tblPr/>
              <a:tblGrid>
                <a:gridCol w="478489"/>
                <a:gridCol w="759477"/>
                <a:gridCol w="637239"/>
                <a:gridCol w="903939"/>
                <a:gridCol w="865839"/>
                <a:gridCol w="722964"/>
                <a:gridCol w="1072214"/>
                <a:gridCol w="722964"/>
                <a:gridCol w="722964"/>
              </a:tblGrid>
              <a:tr h="57606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FE9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Gap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Original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gap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ID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Press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ID Spring 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Back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Before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OD Press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OD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Press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OD Spring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back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Cool-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down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108%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Power.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4424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0,2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0,13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0,08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4424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0,1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0,08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0,08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0,085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contact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7311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0,5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0,47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0,4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7311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D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0,55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0,42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7311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E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0,3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0,18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4424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F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0,03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ea typeface="ＭＳ Ｐゴシック" charset="-128"/>
                          <a:cs typeface="Lucida Sans Unicode"/>
                        </a:rPr>
                        <a:t>≅</a:t>
                      </a: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0,03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contact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contact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contact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contact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contact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contact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4424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G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0,7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0,55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4424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H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0,6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0,45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4424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0,03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contact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contact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contact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contact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contact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4424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J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0,5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0,43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0,47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0,46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0,465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opens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9731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33</a:t>
            </a:fld>
            <a:endParaRPr lang="es-ES" dirty="0"/>
          </a:p>
        </p:txBody>
      </p:sp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98268" y="44624"/>
            <a:ext cx="9226260" cy="72008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2400" dirty="0" smtClean="0"/>
              <a:t>Torque at the coil ends</a:t>
            </a:r>
            <a:endParaRPr lang="en-GB" sz="2400" dirty="0"/>
          </a:p>
        </p:txBody>
      </p:sp>
      <p:pic>
        <p:nvPicPr>
          <p:cNvPr id="3" name="Imagen 2" descr="Captura de pantalla 2015-06-01 a la(s) 18.47.1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920" y="837339"/>
            <a:ext cx="8765568" cy="5615997"/>
          </a:xfrm>
          <a:prstGeom prst="rect">
            <a:avLst/>
          </a:prstGeom>
        </p:spPr>
      </p:pic>
      <p:pic>
        <p:nvPicPr>
          <p:cNvPr id="9" name="Imagen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071628"/>
            <a:ext cx="2194670" cy="455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10 Rectángulo"/>
          <p:cNvSpPr/>
          <p:nvPr/>
        </p:nvSpPr>
        <p:spPr>
          <a:xfrm>
            <a:off x="899592" y="3861048"/>
            <a:ext cx="3851920" cy="1754327"/>
          </a:xfrm>
          <a:prstGeom prst="rect">
            <a:avLst/>
          </a:prstGeom>
          <a:solidFill>
            <a:srgbClr val="FFFFFF">
              <a:alpha val="30000"/>
            </a:srgbClr>
          </a:solidFill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b="1" dirty="0">
                <a:solidFill>
                  <a:schemeClr val="accent1"/>
                </a:solidFill>
              </a:rPr>
              <a:t>Collars extended till the last sector of the central post (first end spacer)</a:t>
            </a:r>
            <a:r>
              <a:rPr lang="en-GB" b="1" dirty="0" smtClean="0">
                <a:solidFill>
                  <a:schemeClr val="accent1"/>
                </a:solidFill>
              </a:rPr>
              <a:t>.</a:t>
            </a:r>
          </a:p>
          <a:p>
            <a:pPr marL="285750" indent="-285750">
              <a:buFont typeface="Arial"/>
              <a:buChar char="•"/>
            </a:pPr>
            <a:endParaRPr lang="en-GB" b="1" dirty="0">
              <a:solidFill>
                <a:schemeClr val="accent1"/>
              </a:solidFill>
              <a:latin typeface="+mj-lt"/>
            </a:endParaRPr>
          </a:p>
          <a:p>
            <a:pPr marL="285750" indent="-285750">
              <a:buFont typeface="Arial"/>
              <a:buChar char="•"/>
            </a:pPr>
            <a:r>
              <a:rPr lang="en-GB" b="1" dirty="0">
                <a:solidFill>
                  <a:schemeClr val="accent1"/>
                </a:solidFill>
              </a:rPr>
              <a:t>Additional support could be </a:t>
            </a:r>
            <a:r>
              <a:rPr lang="en-GB" b="1" dirty="0" smtClean="0">
                <a:solidFill>
                  <a:schemeClr val="accent1"/>
                </a:solidFill>
              </a:rPr>
              <a:t>necessary.</a:t>
            </a:r>
            <a:endParaRPr lang="en-GB" b="1" dirty="0" smtClean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13717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3600" b="1" dirty="0" smtClean="0"/>
              <a:t>Conclusions &amp; planning</a:t>
            </a:r>
            <a:endParaRPr lang="en-GB" sz="3600" b="1" dirty="0"/>
          </a:p>
          <a:p>
            <a:endParaRPr lang="en-GB" sz="3600" b="1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B43268-BBC6-4337-9E09-A3A8338161F8}" type="slidenum">
              <a:rPr lang="es-ES" smtClean="0"/>
              <a:pPr>
                <a:defRPr/>
              </a:pPr>
              <a:t>34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03886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-315416"/>
            <a:ext cx="8229600" cy="1143000"/>
          </a:xfrm>
        </p:spPr>
        <p:txBody>
          <a:bodyPr>
            <a:noAutofit/>
          </a:bodyPr>
          <a:lstStyle/>
          <a:p>
            <a:r>
              <a:rPr lang="en-GB" sz="3200" dirty="0" smtClean="0"/>
              <a:t>Conclusions</a:t>
            </a:r>
            <a:endParaRPr lang="en-GB" sz="32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35</a:t>
            </a:fld>
            <a:endParaRPr lang="es-ES" dirty="0"/>
          </a:p>
        </p:txBody>
      </p:sp>
      <p:sp>
        <p:nvSpPr>
          <p:cNvPr id="8" name="2 Marcador de contenido"/>
          <p:cNvSpPr>
            <a:spLocks noGrp="1"/>
          </p:cNvSpPr>
          <p:nvPr>
            <p:ph idx="1"/>
          </p:nvPr>
        </p:nvSpPr>
        <p:spPr>
          <a:xfrm>
            <a:off x="374848" y="692696"/>
            <a:ext cx="8445624" cy="5256584"/>
          </a:xfrm>
        </p:spPr>
        <p:txBody>
          <a:bodyPr/>
          <a:lstStyle/>
          <a:p>
            <a:r>
              <a:rPr lang="en-GB" sz="2000" dirty="0"/>
              <a:t>Main design challenges:</a:t>
            </a:r>
          </a:p>
          <a:p>
            <a:pPr lvl="1"/>
            <a:r>
              <a:rPr lang="en-GB" sz="1600" dirty="0"/>
              <a:t>Large aperture.</a:t>
            </a:r>
          </a:p>
          <a:p>
            <a:pPr lvl="1"/>
            <a:r>
              <a:rPr lang="en-GB" sz="1600" dirty="0"/>
              <a:t>Magnetic field quality under different coil powering schemes. </a:t>
            </a:r>
          </a:p>
          <a:p>
            <a:pPr lvl="1"/>
            <a:r>
              <a:rPr lang="en-GB" sz="1600" dirty="0"/>
              <a:t>Hard-radiation resistant torque clamping.</a:t>
            </a:r>
          </a:p>
          <a:p>
            <a:pPr lvl="1"/>
            <a:endParaRPr lang="en-GB" sz="2000" dirty="0"/>
          </a:p>
          <a:p>
            <a:r>
              <a:rPr lang="en-GB" sz="2000" dirty="0" smtClean="0"/>
              <a:t>Final conceptual design:</a:t>
            </a:r>
          </a:p>
          <a:p>
            <a:pPr lvl="1"/>
            <a:r>
              <a:rPr lang="en-GB" sz="1600" dirty="0" smtClean="0"/>
              <a:t>Double layer cosine-theta magnet.</a:t>
            </a:r>
          </a:p>
          <a:p>
            <a:pPr lvl="1"/>
            <a:r>
              <a:rPr lang="en-GB" sz="1600" dirty="0" err="1" smtClean="0"/>
              <a:t>Sextupole</a:t>
            </a:r>
            <a:r>
              <a:rPr lang="en-GB" sz="1600" dirty="0" smtClean="0"/>
              <a:t> variation with current is unavoidable: under study by beam dynamics group.</a:t>
            </a:r>
          </a:p>
          <a:p>
            <a:pPr lvl="1"/>
            <a:r>
              <a:rPr lang="en-GB" sz="1600" dirty="0" smtClean="0"/>
              <a:t>Mechanical clamping by means of self-supported collars. Possibly additional support will be needed at coil ends.</a:t>
            </a:r>
          </a:p>
          <a:p>
            <a:pPr lvl="1"/>
            <a:r>
              <a:rPr lang="en-GB" sz="1600" dirty="0" smtClean="0"/>
              <a:t>No quench heaters required.</a:t>
            </a:r>
          </a:p>
          <a:p>
            <a:pPr lvl="1"/>
            <a:endParaRPr lang="en-GB" sz="1600" dirty="0" smtClean="0"/>
          </a:p>
          <a:p>
            <a:r>
              <a:rPr lang="en-GB" sz="2000" dirty="0" smtClean="0"/>
              <a:t>Detailed </a:t>
            </a:r>
            <a:r>
              <a:rPr lang="en-GB" sz="2000" dirty="0"/>
              <a:t>design</a:t>
            </a:r>
            <a:r>
              <a:rPr lang="en-GB" sz="2000" dirty="0" smtClean="0"/>
              <a:t>:</a:t>
            </a:r>
          </a:p>
          <a:p>
            <a:pPr lvl="1">
              <a:buSzPct val="68000"/>
            </a:pPr>
            <a:r>
              <a:rPr lang="en-GB" sz="1600" dirty="0"/>
              <a:t>M</a:t>
            </a:r>
            <a:r>
              <a:rPr lang="en-GB" sz="1600" dirty="0" smtClean="0"/>
              <a:t>echanical </a:t>
            </a:r>
            <a:r>
              <a:rPr lang="en-GB" sz="1600" dirty="0"/>
              <a:t>analysis of the collars </a:t>
            </a:r>
            <a:r>
              <a:rPr lang="en-GB" sz="1600" dirty="0" smtClean="0"/>
              <a:t>to </a:t>
            </a:r>
            <a:r>
              <a:rPr lang="en-GB" sz="1600" dirty="0"/>
              <a:t>assure assembly feasibility and admissible stresses at all stages</a:t>
            </a:r>
            <a:r>
              <a:rPr lang="en-GB" sz="1600" dirty="0" smtClean="0"/>
              <a:t>.</a:t>
            </a:r>
          </a:p>
          <a:p>
            <a:pPr lvl="1">
              <a:buSzPct val="68000"/>
            </a:pPr>
            <a:r>
              <a:rPr lang="en-GB" sz="1600" dirty="0" smtClean="0"/>
              <a:t>Magnetic analysis: real thickness of the cable, connection side coil ends.</a:t>
            </a:r>
          </a:p>
          <a:p>
            <a:pPr lvl="1">
              <a:buSzPct val="68000"/>
            </a:pPr>
            <a:r>
              <a:rPr lang="en-GB" sz="1600" dirty="0" smtClean="0"/>
              <a:t>Quench simulations with improved cable model.</a:t>
            </a:r>
            <a:endParaRPr lang="en-GB" sz="1600" dirty="0"/>
          </a:p>
          <a:p>
            <a:endParaRPr lang="en-GB" sz="2000" dirty="0"/>
          </a:p>
          <a:p>
            <a:pPr marL="109537" indent="0">
              <a:buNone/>
            </a:pPr>
            <a:endParaRPr lang="en-GB" sz="2000" dirty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748804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-90264"/>
            <a:ext cx="8229600" cy="1143000"/>
          </a:xfrm>
        </p:spPr>
        <p:txBody>
          <a:bodyPr>
            <a:noAutofit/>
          </a:bodyPr>
          <a:lstStyle/>
          <a:p>
            <a:r>
              <a:rPr lang="en-GB" sz="3200" dirty="0" smtClean="0"/>
              <a:t>Planning</a:t>
            </a:r>
            <a:endParaRPr lang="en-GB" sz="32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36</a:t>
            </a:fld>
            <a:endParaRPr lang="es-ES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0916407"/>
              </p:ext>
            </p:extLst>
          </p:nvPr>
        </p:nvGraphicFramePr>
        <p:xfrm>
          <a:off x="1475656" y="1196752"/>
          <a:ext cx="6148050" cy="3879011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1900801"/>
                <a:gridCol w="3355783"/>
                <a:gridCol w="891466"/>
              </a:tblGrid>
              <a:tr h="624209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Design</a:t>
                      </a:r>
                      <a:endParaRPr lang="en-GB" sz="18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GB" sz="14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Detailed mechanical calculations</a:t>
                      </a:r>
                      <a:endParaRPr kumimoji="0" lang="en-GB" sz="14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Jul-15</a:t>
                      </a:r>
                      <a:endParaRPr lang="en-GB" sz="12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  <a:tr h="542467">
                <a:tc vMerge="1">
                  <a:txBody>
                    <a:bodyPr/>
                    <a:lstStyle/>
                    <a:p>
                      <a:endParaRPr lang="en-GB" sz="1000" dirty="0">
                        <a:effectLst/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GB" sz="14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Short mechanical model</a:t>
                      </a:r>
                      <a:endParaRPr kumimoji="0" lang="en-GB" sz="14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Oct-15</a:t>
                      </a:r>
                      <a:endParaRPr lang="en-GB" sz="12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  <a:tr h="542467">
                <a:tc vMerge="1">
                  <a:txBody>
                    <a:bodyPr/>
                    <a:lstStyle/>
                    <a:p>
                      <a:endParaRPr lang="en-GB" sz="1000" dirty="0">
                        <a:effectLst/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GB" sz="14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Fabrication drawings</a:t>
                      </a:r>
                      <a:endParaRPr kumimoji="0" lang="en-GB" sz="14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Dec-15</a:t>
                      </a:r>
                      <a:endParaRPr lang="en-GB" sz="12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  <a:tr h="542467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Fabrication</a:t>
                      </a:r>
                      <a:endParaRPr lang="en-GB" sz="18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GB" sz="14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Cable MCBXB H+V delivered </a:t>
                      </a:r>
                      <a:r>
                        <a:rPr kumimoji="0" lang="en-GB" sz="14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/>
                      </a:r>
                      <a:br>
                        <a:rPr kumimoji="0" lang="en-GB" sz="14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</a:br>
                      <a:r>
                        <a:rPr kumimoji="0" lang="en-GB" sz="14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(4+4 unit lengths)</a:t>
                      </a:r>
                      <a:endParaRPr kumimoji="0" lang="en-GB" sz="14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Jun-15</a:t>
                      </a:r>
                      <a:endParaRPr lang="en-GB" sz="1200" b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  <a:tr h="542467">
                <a:tc vMerge="1">
                  <a:txBody>
                    <a:bodyPr/>
                    <a:lstStyle/>
                    <a:p>
                      <a:endParaRPr lang="en-GB" sz="1000" dirty="0">
                        <a:effectLst/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GB" sz="14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First winding test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Oct-15</a:t>
                      </a:r>
                      <a:endParaRPr lang="en-GB" sz="12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  <a:tr h="542467">
                <a:tc vMerge="1">
                  <a:txBody>
                    <a:bodyPr/>
                    <a:lstStyle/>
                    <a:p>
                      <a:endParaRPr lang="en-GB" sz="1000" dirty="0">
                        <a:effectLst/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GB" sz="14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Cured coils</a:t>
                      </a:r>
                      <a:endParaRPr kumimoji="0" lang="en-GB" sz="14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Nov-16</a:t>
                      </a:r>
                      <a:endParaRPr lang="en-GB" sz="12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  <a:tr h="542467"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GB" sz="2000" b="1" kern="1200" dirty="0" smtClean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Test</a:t>
                      </a:r>
                      <a:endParaRPr kumimoji="0" lang="en-GB" sz="2000" b="1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GB" sz="14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Magnet prototype in vertical cryostat</a:t>
                      </a:r>
                      <a:endParaRPr kumimoji="0" lang="en-GB" sz="14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Dec-16</a:t>
                      </a:r>
                      <a:endParaRPr lang="en-GB" sz="12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1507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600" dirty="0" smtClean="0"/>
              <a:t>Thanks </a:t>
            </a:r>
            <a:br>
              <a:rPr lang="en-GB" sz="3600" dirty="0" smtClean="0"/>
            </a:br>
            <a:r>
              <a:rPr lang="en-GB" sz="3600" dirty="0" smtClean="0"/>
              <a:t>for </a:t>
            </a:r>
            <a:r>
              <a:rPr lang="en-GB" sz="3600" dirty="0"/>
              <a:t>your attention</a:t>
            </a:r>
            <a:br>
              <a:rPr lang="en-GB" sz="3600" dirty="0"/>
            </a:br>
            <a:endParaRPr lang="en-GB" sz="36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B43268-BBC6-4337-9E09-A3A8338161F8}" type="slidenum">
              <a:rPr lang="es-ES" smtClean="0"/>
              <a:pPr>
                <a:defRPr/>
              </a:pPr>
              <a:t>37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45700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3600" b="1" dirty="0" smtClean="0"/>
              <a:t>Annexes</a:t>
            </a:r>
            <a:endParaRPr lang="en-GB" sz="3600" b="1" dirty="0"/>
          </a:p>
          <a:p>
            <a:endParaRPr lang="en-GB" sz="3600" b="1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B43268-BBC6-4337-9E09-A3A8338161F8}" type="slidenum">
              <a:rPr lang="es-ES" smtClean="0"/>
              <a:pPr>
                <a:defRPr/>
              </a:pPr>
              <a:t>38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03978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3248762"/>
              </p:ext>
            </p:extLst>
          </p:nvPr>
        </p:nvGraphicFramePr>
        <p:xfrm>
          <a:off x="107504" y="640178"/>
          <a:ext cx="8912959" cy="5813158"/>
        </p:xfrm>
        <a:graphic>
          <a:graphicData uri="http://schemas.openxmlformats.org/drawingml/2006/table">
            <a:tbl>
              <a:tblPr/>
              <a:tblGrid>
                <a:gridCol w="2599389"/>
                <a:gridCol w="665814"/>
                <a:gridCol w="843614"/>
                <a:gridCol w="1389714"/>
                <a:gridCol w="1326214"/>
                <a:gridCol w="2088214"/>
              </a:tblGrid>
              <a:tr h="36004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FE9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Inner coil (ID) &amp;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FE9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Outer Coil (OD) parameters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Units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Single layer 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design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Double Layer design 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(Small Collars)</a:t>
                      </a: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Double Layer design 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(Large Collars)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Old MCBX </a:t>
                      </a:r>
                      <a:endParaRPr kumimoji="0" lang="en-GB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(Series Model, both coils powered )</a:t>
                      </a: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4424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Nominal field 100% (ID)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2.13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2.13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2.13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2.13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4424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Nominal field 10% (ID)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0.214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0.214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0.218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0.2156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4424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Non-linearity (ID) [B</a:t>
                      </a:r>
                      <a:r>
                        <a:rPr kumimoji="0" lang="en-US" sz="9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100%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-10∙B</a:t>
                      </a:r>
                      <a:r>
                        <a:rPr kumimoji="0" lang="en-US" sz="9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10%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]/10∙B</a:t>
                      </a:r>
                      <a:r>
                        <a:rPr kumimoji="0" lang="en-US" sz="9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10%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∙100]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%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</a:t>
                      </a:r>
                      <a:r>
                        <a:rPr kumimoji="0" lang="en-GB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0.47%</a:t>
                      </a:r>
                      <a:endParaRPr kumimoji="0" lang="en-GB" sz="9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-0.61%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-2.29%</a:t>
                      </a:r>
                      <a:endParaRPr kumimoji="0" lang="en-GB" sz="9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-1.2%</a:t>
                      </a:r>
                      <a:endParaRPr kumimoji="0" lang="en-GB" sz="9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7311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Nominal field 100% (OD)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2.11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2.12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2.12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2.12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7311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Nominal field 10% (OD)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0.212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0.2154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0.219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0.2156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7311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Non-linearity () [B</a:t>
                      </a:r>
                      <a:r>
                        <a:rPr kumimoji="0" lang="en-US" sz="9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100%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-10∙B</a:t>
                      </a:r>
                      <a:r>
                        <a:rPr kumimoji="0" lang="en-US" sz="9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10%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]/10∙B</a:t>
                      </a:r>
                      <a:r>
                        <a:rPr kumimoji="0" lang="en-US" sz="9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10%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∙100]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%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-0.47%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-1.58%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-3.2%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-1.67%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7311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Nominal current 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(ID)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2450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1250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1560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362.5x8=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2900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4424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Nominal current (OD)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2150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1036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1340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331.25x8=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2650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4424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Coil peak field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4.27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3.95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3.93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3.817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4424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Working point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%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60%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44.7%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48.1%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39.54%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4424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Torque using Roxie Forces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</a:t>
                      </a:r>
                      <a:r>
                        <a:rPr kumimoji="0" lang="en-US" sz="9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5 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Nm/m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0.92</a:t>
                      </a:r>
                      <a:endParaRPr kumimoji="0" lang="en-US" sz="900" b="1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0.98</a:t>
                      </a:r>
                      <a:endParaRPr kumimoji="0" lang="en-US" sz="900" b="1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1.19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-0.455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7311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Torque using Analytical Equation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</a:t>
                      </a:r>
                      <a:r>
                        <a:rPr kumimoji="0" lang="en-US" sz="9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5 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Nm/m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0.93</a:t>
                      </a:r>
                      <a:endParaRPr kumimoji="0" lang="en-US" sz="900" b="1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1.03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1.13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0.45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7311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Difference Roxie vs Analytical Eq.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%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+1.68%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+4.13%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-4.72%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-1.1%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7311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Conductors height (h)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mm</a:t>
                      </a: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4.37</a:t>
                      </a:r>
                      <a:endParaRPr kumimoji="0" lang="en-US" sz="900" b="1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2x4.37</a:t>
                      </a:r>
                      <a:endParaRPr kumimoji="0" lang="en-US" sz="900" b="1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2x4.37</a:t>
                      </a:r>
                      <a:endParaRPr kumimoji="0" lang="en-US" sz="900" b="1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13.2 (8)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7311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Mean radius (ID)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0.0775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0.08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0.0825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0.0518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7311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Mean stress at the coil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and collar nose interface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MPa</a:t>
                      </a: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135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70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82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38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47477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Aperture (ID)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mm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Ø150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Ø150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Ø156,2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Ø90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37792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Aperture (OD)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mm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Ø180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FE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Ø200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FE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Ø218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FE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Ø116.8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FE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41022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Iron yoke Inner Diam.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mm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Ø230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FE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Ø250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FE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Ø300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FE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Ø180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FE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4424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Iron yoke Outer Diam.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mm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Ø540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Ø540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Ø610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Ø330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4424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Number of conductors used  (1</a:t>
                      </a:r>
                      <a:r>
                        <a:rPr kumimoji="0" lang="en-US" sz="9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st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quad)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-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162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357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324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800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</a:tbl>
          </a:graphicData>
        </a:graphic>
      </p:graphicFrame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39</a:t>
            </a:fld>
            <a:endParaRPr lang="es-ES" dirty="0"/>
          </a:p>
        </p:txBody>
      </p:sp>
      <p:sp>
        <p:nvSpPr>
          <p:cNvPr id="6" name="2 Título"/>
          <p:cNvSpPr>
            <a:spLocks noGrp="1"/>
          </p:cNvSpPr>
          <p:nvPr>
            <p:ph type="title"/>
          </p:nvPr>
        </p:nvSpPr>
        <p:spPr>
          <a:xfrm>
            <a:off x="-206816" y="-122252"/>
            <a:ext cx="9577064" cy="792088"/>
          </a:xfrm>
        </p:spPr>
        <p:txBody>
          <a:bodyPr>
            <a:normAutofit/>
          </a:bodyPr>
          <a:lstStyle/>
          <a:p>
            <a:pPr algn="ctr"/>
            <a:r>
              <a:rPr lang="en-GB" sz="1800" dirty="0" smtClean="0"/>
              <a:t>Single layer &amp; Double layer designs </a:t>
            </a:r>
            <a:r>
              <a:rPr lang="en-GB" sz="1800" dirty="0"/>
              <a:t>VS old </a:t>
            </a:r>
            <a:r>
              <a:rPr lang="en-GB" sz="1800" dirty="0" smtClean="0"/>
              <a:t>MCBX (same central field comparison)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911905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4</a:t>
            </a:fld>
            <a:endParaRPr lang="es-ES" dirty="0"/>
          </a:p>
        </p:txBody>
      </p:sp>
      <p:graphicFrame>
        <p:nvGraphicFramePr>
          <p:cNvPr id="6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7810315"/>
              </p:ext>
            </p:extLst>
          </p:nvPr>
        </p:nvGraphicFramePr>
        <p:xfrm>
          <a:off x="323528" y="764704"/>
          <a:ext cx="5976664" cy="39719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2328"/>
                <a:gridCol w="3024336"/>
              </a:tblGrid>
              <a:tr h="432048"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Technical specifications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330576"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Magnet configuration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Combined dipole</a:t>
                      </a:r>
                    </a:p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(Operation in X-Y square)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56833"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Minimum free aperture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150 </a:t>
                      </a: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mm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30576"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Working temperature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1.9 </a:t>
                      </a: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K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30576"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Working point 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&lt; 65</a:t>
                      </a: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%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30576"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Nominal current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&lt; </a:t>
                      </a: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2500 A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30576"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Iron geometry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MQXF </a:t>
                      </a: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iron holes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30576"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Field quality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&lt; </a:t>
                      </a: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10 units (</a:t>
                      </a: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1E-4</a:t>
                      </a: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) 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30576"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Fringe field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&lt;  40 </a:t>
                      </a:r>
                      <a:r>
                        <a:rPr lang="en-US" sz="1600" dirty="0" err="1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mT</a:t>
                      </a: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(Out</a:t>
                      </a:r>
                      <a:r>
                        <a:rPr lang="en-US" sz="1600" baseline="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of the </a:t>
                      </a: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Cryostat)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30576"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Integrated field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2.5 </a:t>
                      </a: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Tm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30576"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Physical length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&lt; </a:t>
                      </a: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1.505 m</a:t>
                      </a:r>
                      <a:endParaRPr lang="en-GB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Rectángulo redondeado 9"/>
          <p:cNvSpPr/>
          <p:nvPr/>
        </p:nvSpPr>
        <p:spPr>
          <a:xfrm>
            <a:off x="201416" y="4064546"/>
            <a:ext cx="6170784" cy="720080"/>
          </a:xfrm>
          <a:prstGeom prst="roundRect">
            <a:avLst/>
          </a:prstGeom>
          <a:noFill/>
          <a:ln w="44450">
            <a:solidFill>
              <a:srgbClr val="FF660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600"/>
          </a:p>
        </p:txBody>
      </p:sp>
      <p:graphicFrame>
        <p:nvGraphicFramePr>
          <p:cNvPr id="14" name="1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5676759"/>
              </p:ext>
            </p:extLst>
          </p:nvPr>
        </p:nvGraphicFramePr>
        <p:xfrm>
          <a:off x="325415" y="5410794"/>
          <a:ext cx="5974777" cy="661152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950441"/>
                <a:gridCol w="3024336"/>
              </a:tblGrid>
              <a:tr h="330576">
                <a:tc>
                  <a:txBody>
                    <a:bodyPr/>
                    <a:lstStyle/>
                    <a:p>
                      <a:pPr marL="0" lvl="0" indent="87313" algn="r" rtl="0" eaLnBrk="1" fontAlgn="b" latinLnBrk="0" hangingPunct="1"/>
                      <a:r>
                        <a:rPr kumimoji="0" lang="en-US" sz="1600" b="1" i="0" u="none" strike="noStrike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Magnetic length</a:t>
                      </a:r>
                      <a:endParaRPr kumimoji="0" lang="en-US" sz="1600" b="1" i="0" u="none" strike="noStrike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 1.2 m</a:t>
                      </a:r>
                      <a:endParaRPr kumimoji="0" lang="en-US" sz="16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</a:tr>
              <a:tr h="330576">
                <a:tc>
                  <a:txBody>
                    <a:bodyPr/>
                    <a:lstStyle/>
                    <a:p>
                      <a:pPr marL="0" lvl="0" indent="87313" algn="r" rtl="0" eaLnBrk="1" fontAlgn="b" latinLnBrk="0" hangingPunct="1"/>
                      <a:r>
                        <a:rPr kumimoji="0" lang="en-US" sz="1600" b="1" i="0" u="none" strike="noStrike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Baseline field for each dipole</a:t>
                      </a:r>
                      <a:endParaRPr kumimoji="0" lang="en-US" sz="1600" b="1" i="0" u="none" strike="noStrike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 2.1 T</a:t>
                      </a:r>
                      <a:endParaRPr kumimoji="0" lang="en-US" sz="16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sp>
        <p:nvSpPr>
          <p:cNvPr id="10" name="Flecha derecha 9"/>
          <p:cNvSpPr/>
          <p:nvPr/>
        </p:nvSpPr>
        <p:spPr>
          <a:xfrm rot="5400000">
            <a:off x="2915816" y="4866012"/>
            <a:ext cx="504056" cy="504056"/>
          </a:xfrm>
          <a:prstGeom prst="rightArrow">
            <a:avLst/>
          </a:prstGeom>
          <a:solidFill>
            <a:schemeClr val="accent3"/>
          </a:solidFill>
          <a:ln w="44450">
            <a:noFill/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600"/>
          </a:p>
        </p:txBody>
      </p:sp>
      <p:cxnSp>
        <p:nvCxnSpPr>
          <p:cNvPr id="16" name="15 Conector recto de flecha"/>
          <p:cNvCxnSpPr/>
          <p:nvPr/>
        </p:nvCxnSpPr>
        <p:spPr>
          <a:xfrm flipV="1">
            <a:off x="7179962" y="1412976"/>
            <a:ext cx="0" cy="1800000"/>
          </a:xfrm>
          <a:prstGeom prst="straightConnector1">
            <a:avLst/>
          </a:prstGeom>
          <a:ln w="3810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/>
          <p:nvPr/>
        </p:nvCxnSpPr>
        <p:spPr>
          <a:xfrm>
            <a:off x="7179962" y="3212976"/>
            <a:ext cx="1800000" cy="0"/>
          </a:xfrm>
          <a:prstGeom prst="straightConnector1">
            <a:avLst/>
          </a:prstGeom>
          <a:ln w="3810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"/>
          <p:cNvCxnSpPr/>
          <p:nvPr/>
        </p:nvCxnSpPr>
        <p:spPr>
          <a:xfrm>
            <a:off x="7179962" y="1412976"/>
            <a:ext cx="1800200" cy="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"/>
          <p:cNvCxnSpPr/>
          <p:nvPr/>
        </p:nvCxnSpPr>
        <p:spPr>
          <a:xfrm flipV="1">
            <a:off x="8980162" y="1412976"/>
            <a:ext cx="0" cy="180000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 de flecha"/>
          <p:cNvCxnSpPr/>
          <p:nvPr/>
        </p:nvCxnSpPr>
        <p:spPr>
          <a:xfrm flipV="1">
            <a:off x="7179962" y="1412976"/>
            <a:ext cx="1800000" cy="1799800"/>
          </a:xfrm>
          <a:prstGeom prst="straightConnector1">
            <a:avLst/>
          </a:prstGeom>
          <a:ln w="508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27 CuadroTexto"/>
          <p:cNvSpPr txBox="1"/>
          <p:nvPr/>
        </p:nvSpPr>
        <p:spPr>
          <a:xfrm>
            <a:off x="6180562" y="1720628"/>
            <a:ext cx="10081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chemeClr val="accent4"/>
                </a:solidFill>
              </a:rPr>
              <a:t>Vertical dipole field</a:t>
            </a:r>
            <a:endParaRPr lang="en-GB" dirty="0">
              <a:solidFill>
                <a:schemeClr val="accent4"/>
              </a:solidFill>
            </a:endParaRPr>
          </a:p>
        </p:txBody>
      </p:sp>
      <p:sp>
        <p:nvSpPr>
          <p:cNvPr id="29" name="28 CuadroTexto"/>
          <p:cNvSpPr txBox="1"/>
          <p:nvPr/>
        </p:nvSpPr>
        <p:spPr>
          <a:xfrm>
            <a:off x="7395986" y="3212976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accent4"/>
                </a:solidFill>
              </a:rPr>
              <a:t>Horizontal</a:t>
            </a:r>
          </a:p>
          <a:p>
            <a:pPr algn="ctr"/>
            <a:r>
              <a:rPr lang="en-GB" dirty="0" smtClean="0">
                <a:solidFill>
                  <a:schemeClr val="accent4"/>
                </a:solidFill>
              </a:rPr>
              <a:t>dipole field</a:t>
            </a:r>
            <a:endParaRPr lang="en-GB" dirty="0">
              <a:solidFill>
                <a:schemeClr val="accent4"/>
              </a:solidFill>
            </a:endParaRPr>
          </a:p>
        </p:txBody>
      </p:sp>
      <p:sp>
        <p:nvSpPr>
          <p:cNvPr id="30" name="29 CuadroTexto"/>
          <p:cNvSpPr txBox="1"/>
          <p:nvPr/>
        </p:nvSpPr>
        <p:spPr>
          <a:xfrm>
            <a:off x="7361556" y="1628800"/>
            <a:ext cx="1368152" cy="1200329"/>
          </a:xfrm>
          <a:prstGeom prst="rect">
            <a:avLst/>
          </a:prstGeom>
          <a:solidFill>
            <a:schemeClr val="bg1">
              <a:alpha val="61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B050"/>
                </a:solidFill>
              </a:rPr>
              <a:t>Combined</a:t>
            </a:r>
          </a:p>
          <a:p>
            <a:pPr algn="ctr"/>
            <a:r>
              <a:rPr lang="en-GB" dirty="0" smtClean="0">
                <a:solidFill>
                  <a:srgbClr val="00B050"/>
                </a:solidFill>
              </a:rPr>
              <a:t>dipole field</a:t>
            </a:r>
          </a:p>
          <a:p>
            <a:pPr algn="ctr"/>
            <a:r>
              <a:rPr lang="en-GB" dirty="0" smtClean="0">
                <a:solidFill>
                  <a:srgbClr val="00B050"/>
                </a:solidFill>
              </a:rPr>
              <a:t>(Variable orientation)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1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41805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/>
              <a:t>MCBXFB orbit corrector requirements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46325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54504" y="-171400"/>
            <a:ext cx="8435280" cy="1143000"/>
          </a:xfrm>
        </p:spPr>
        <p:txBody>
          <a:bodyPr>
            <a:noAutofit/>
          </a:bodyPr>
          <a:lstStyle/>
          <a:p>
            <a:r>
              <a:rPr lang="es-ES" sz="2000" dirty="0" err="1">
                <a:effectLst/>
              </a:rPr>
              <a:t>Considerations</a:t>
            </a:r>
            <a:r>
              <a:rPr lang="es-ES" sz="2000" dirty="0">
                <a:effectLst/>
              </a:rPr>
              <a:t> </a:t>
            </a:r>
            <a:r>
              <a:rPr lang="es-ES" sz="2000" dirty="0" err="1">
                <a:effectLst/>
              </a:rPr>
              <a:t>on</a:t>
            </a:r>
            <a:r>
              <a:rPr lang="es-ES" sz="2000" dirty="0">
                <a:effectLst/>
              </a:rPr>
              <a:t> a MCBXFB </a:t>
            </a:r>
            <a:r>
              <a:rPr lang="es-ES" sz="2000" dirty="0" err="1">
                <a:effectLst/>
              </a:rPr>
              <a:t>design</a:t>
            </a:r>
            <a:r>
              <a:rPr lang="es-ES" sz="2000" dirty="0">
                <a:effectLst/>
              </a:rPr>
              <a:t> </a:t>
            </a:r>
            <a:r>
              <a:rPr lang="es-ES" sz="2000" dirty="0" err="1">
                <a:effectLst/>
              </a:rPr>
              <a:t>based</a:t>
            </a:r>
            <a:r>
              <a:rPr lang="es-ES" sz="2000" dirty="0">
                <a:effectLst/>
              </a:rPr>
              <a:t> </a:t>
            </a:r>
            <a:r>
              <a:rPr lang="es-ES" sz="2000" dirty="0" err="1">
                <a:effectLst/>
              </a:rPr>
              <a:t>on</a:t>
            </a:r>
            <a:r>
              <a:rPr lang="es-ES" sz="2000" dirty="0">
                <a:effectLst/>
              </a:rPr>
              <a:t> a </a:t>
            </a:r>
            <a:r>
              <a:rPr lang="es-ES" sz="2000" dirty="0" err="1">
                <a:effectLst/>
              </a:rPr>
              <a:t>canted</a:t>
            </a:r>
            <a:r>
              <a:rPr lang="es-ES" sz="2000" dirty="0">
                <a:effectLst/>
              </a:rPr>
              <a:t> </a:t>
            </a:r>
            <a:r>
              <a:rPr lang="es-ES" sz="2000" dirty="0" err="1">
                <a:effectLst/>
              </a:rPr>
              <a:t>cosine</a:t>
            </a:r>
            <a:r>
              <a:rPr lang="es-ES" sz="2000" dirty="0" smtClean="0">
                <a:effectLst/>
              </a:rPr>
              <a:t>-theta </a:t>
            </a:r>
            <a:r>
              <a:rPr lang="es-ES" sz="2000" dirty="0" err="1">
                <a:effectLst/>
              </a:rPr>
              <a:t>coil</a:t>
            </a:r>
            <a:r>
              <a:rPr lang="es-ES" sz="2000" dirty="0">
                <a:effectLst/>
              </a:rPr>
              <a:t> </a:t>
            </a:r>
            <a:r>
              <a:rPr lang="es-ES" sz="2000" dirty="0" err="1">
                <a:effectLst/>
              </a:rPr>
              <a:t>configuration</a:t>
            </a:r>
            <a:r>
              <a:rPr lang="es-ES" sz="2000" dirty="0">
                <a:effectLst/>
              </a:rPr>
              <a:t> </a:t>
            </a:r>
            <a:r>
              <a:rPr lang="en-GB" sz="2000" dirty="0" smtClean="0"/>
              <a:t> </a:t>
            </a:r>
            <a:endParaRPr lang="en-GB" sz="20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40</a:t>
            </a:fld>
            <a:endParaRPr lang="es-ES" dirty="0"/>
          </a:p>
        </p:txBody>
      </p:sp>
      <p:sp>
        <p:nvSpPr>
          <p:cNvPr id="57" name="2 Marcador de contenido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5544616"/>
          </a:xfrm>
        </p:spPr>
        <p:txBody>
          <a:bodyPr/>
          <a:lstStyle/>
          <a:p>
            <a:r>
              <a:rPr lang="en-GB" sz="1800" dirty="0" smtClean="0"/>
              <a:t>Comparing the main challenges in the case of MCBXFB design for both designs:</a:t>
            </a:r>
            <a:endParaRPr lang="en-GB" sz="1800" dirty="0"/>
          </a:p>
          <a:p>
            <a:pPr lvl="1"/>
            <a:r>
              <a:rPr lang="en-GB" sz="1400" b="1" dirty="0" smtClean="0"/>
              <a:t>The </a:t>
            </a:r>
            <a:r>
              <a:rPr lang="en-GB" sz="1400" b="1" dirty="0"/>
              <a:t>torque between nested dipoles</a:t>
            </a:r>
            <a:r>
              <a:rPr lang="en-GB" sz="1400" dirty="0"/>
              <a:t>: </a:t>
            </a:r>
            <a:endParaRPr lang="en-GB" sz="1400" dirty="0" smtClean="0"/>
          </a:p>
          <a:p>
            <a:pPr lvl="2"/>
            <a:r>
              <a:rPr lang="en-GB" sz="1400" dirty="0" smtClean="0"/>
              <a:t>It </a:t>
            </a:r>
            <a:r>
              <a:rPr lang="en-GB" sz="1400" dirty="0"/>
              <a:t>will be </a:t>
            </a:r>
            <a:r>
              <a:rPr lang="en-GB" sz="1400" dirty="0" smtClean="0"/>
              <a:t>the </a:t>
            </a:r>
            <a:r>
              <a:rPr lang="en-GB" sz="1400" dirty="0"/>
              <a:t>same for both designs.</a:t>
            </a:r>
          </a:p>
          <a:p>
            <a:pPr lvl="1"/>
            <a:r>
              <a:rPr lang="en-GB" sz="1400" b="1" dirty="0" smtClean="0"/>
              <a:t>The separation of the pole turn from the </a:t>
            </a:r>
            <a:r>
              <a:rPr lang="en-GB" sz="1400" b="1" dirty="0"/>
              <a:t>collar nose due to the </a:t>
            </a:r>
            <a:r>
              <a:rPr lang="en-GB" sz="1400" b="1" dirty="0" smtClean="0"/>
              <a:t>Lorentz forces</a:t>
            </a:r>
            <a:r>
              <a:rPr lang="en-GB" sz="1400" dirty="0" smtClean="0"/>
              <a:t>:</a:t>
            </a:r>
          </a:p>
          <a:p>
            <a:pPr lvl="2"/>
            <a:r>
              <a:rPr lang="en-GB" sz="1400" dirty="0"/>
              <a:t>It does not happen in the CCT dipole (azimuthal forces support).</a:t>
            </a:r>
          </a:p>
          <a:p>
            <a:pPr lvl="2"/>
            <a:r>
              <a:rPr lang="en-GB" sz="1400" dirty="0"/>
              <a:t>In the pure cosine-theta it can be overcome with a small interference between the collar nose and the pole turn of the coil.</a:t>
            </a:r>
          </a:p>
          <a:p>
            <a:pPr lvl="1"/>
            <a:r>
              <a:rPr lang="en-GB" sz="1400" b="1" dirty="0" smtClean="0"/>
              <a:t>The </a:t>
            </a:r>
            <a:r>
              <a:rPr lang="en-GB" sz="1400" b="1" dirty="0"/>
              <a:t>elliptical deformation of the support structure under Lorentz forces</a:t>
            </a:r>
            <a:r>
              <a:rPr lang="en-GB" sz="1400" dirty="0"/>
              <a:t>: </a:t>
            </a:r>
            <a:endParaRPr lang="en-GB" sz="1400" dirty="0" smtClean="0"/>
          </a:p>
          <a:p>
            <a:pPr lvl="2"/>
            <a:r>
              <a:rPr lang="en-GB" sz="1400" dirty="0"/>
              <a:t>In a CCT dipole the outer formers should hold the outwards radial forces coming from the inner layers, which complicates significantly the assembly and fabrication.</a:t>
            </a:r>
          </a:p>
          <a:p>
            <a:pPr lvl="2"/>
            <a:r>
              <a:rPr lang="en-GB" sz="1400" dirty="0"/>
              <a:t>The assembly of two nested collared coils is not easy, but seems more affordable.</a:t>
            </a:r>
          </a:p>
          <a:p>
            <a:r>
              <a:rPr lang="en-GB" sz="1800" dirty="0"/>
              <a:t>The CCT configuration has not been broadly used up to </a:t>
            </a:r>
            <a:r>
              <a:rPr lang="en-GB" sz="1800" dirty="0" smtClean="0"/>
              <a:t>now, so other </a:t>
            </a:r>
            <a:r>
              <a:rPr lang="en-GB" sz="1800" dirty="0"/>
              <a:t>open questions are:</a:t>
            </a:r>
          </a:p>
          <a:p>
            <a:pPr lvl="1"/>
            <a:r>
              <a:rPr lang="en-GB" sz="1400" dirty="0" smtClean="0"/>
              <a:t>The </a:t>
            </a:r>
            <a:r>
              <a:rPr lang="en-GB" sz="1400" dirty="0"/>
              <a:t>handling of the axial repulsive forces between layers.</a:t>
            </a:r>
          </a:p>
          <a:p>
            <a:pPr lvl="1"/>
            <a:r>
              <a:rPr lang="en-GB" sz="1400" dirty="0" smtClean="0"/>
              <a:t>The </a:t>
            </a:r>
            <a:r>
              <a:rPr lang="en-GB" sz="1400" dirty="0"/>
              <a:t>influence of the cable positioning accuracy on the field </a:t>
            </a:r>
            <a:r>
              <a:rPr lang="en-GB" sz="1400" dirty="0" smtClean="0"/>
              <a:t>quality.</a:t>
            </a:r>
          </a:p>
          <a:p>
            <a:pPr lvl="1"/>
            <a:r>
              <a:rPr lang="en-GB" sz="1400" dirty="0" smtClean="0"/>
              <a:t>The </a:t>
            </a:r>
            <a:r>
              <a:rPr lang="en-GB" sz="1400" dirty="0"/>
              <a:t>training of a large and high field superconducting dipole.</a:t>
            </a:r>
          </a:p>
          <a:p>
            <a:pPr lvl="1"/>
            <a:r>
              <a:rPr lang="en-GB" sz="1400" dirty="0" smtClean="0"/>
              <a:t>The </a:t>
            </a:r>
            <a:r>
              <a:rPr lang="en-GB" sz="1400" dirty="0"/>
              <a:t>protection of the magnet in case of </a:t>
            </a:r>
            <a:r>
              <a:rPr lang="en-GB" sz="1400" dirty="0" smtClean="0"/>
              <a:t>quench.</a:t>
            </a:r>
          </a:p>
          <a:p>
            <a:pPr lvl="1"/>
            <a:r>
              <a:rPr lang="en-GB" sz="1400" dirty="0" smtClean="0"/>
              <a:t>Formers materials to be used (insulation, stiffness and easily machining required).</a:t>
            </a:r>
          </a:p>
          <a:p>
            <a:pPr lvl="1"/>
            <a:r>
              <a:rPr lang="en-GB" sz="1400" dirty="0" smtClean="0"/>
              <a:t>Coils impregnation.</a:t>
            </a:r>
          </a:p>
          <a:p>
            <a:pPr lvl="1"/>
            <a:endParaRPr lang="en-GB" sz="1400" dirty="0" smtClean="0"/>
          </a:p>
          <a:p>
            <a:pPr lvl="1"/>
            <a:endParaRPr lang="en-GB" sz="1050" dirty="0" smtClean="0"/>
          </a:p>
        </p:txBody>
      </p:sp>
    </p:spTree>
    <p:extLst>
      <p:ext uri="{BB962C8B-B14F-4D97-AF65-F5344CB8AC3E}">
        <p14:creationId xmlns:p14="http://schemas.microsoft.com/office/powerpoint/2010/main" val="220857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-90264"/>
            <a:ext cx="8229600" cy="1143000"/>
          </a:xfrm>
        </p:spPr>
        <p:txBody>
          <a:bodyPr>
            <a:noAutofit/>
          </a:bodyPr>
          <a:lstStyle/>
          <a:p>
            <a:r>
              <a:rPr lang="en-GB" sz="2800" dirty="0" smtClean="0"/>
              <a:t>Mechanical design: Challenges to face</a:t>
            </a:r>
            <a:endParaRPr lang="en-GB" sz="28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41</a:t>
            </a:fld>
            <a:endParaRPr lang="es-ES" dirty="0"/>
          </a:p>
        </p:txBody>
      </p:sp>
      <p:sp>
        <p:nvSpPr>
          <p:cNvPr id="8" name="2 Marcador de contenido"/>
          <p:cNvSpPr>
            <a:spLocks noGrp="1"/>
          </p:cNvSpPr>
          <p:nvPr>
            <p:ph idx="1"/>
          </p:nvPr>
        </p:nvSpPr>
        <p:spPr>
          <a:xfrm>
            <a:off x="361246" y="851570"/>
            <a:ext cx="8496944" cy="4525962"/>
          </a:xfrm>
        </p:spPr>
        <p:txBody>
          <a:bodyPr/>
          <a:lstStyle/>
          <a:p>
            <a:r>
              <a:rPr lang="en-GB" altLang="en-US" sz="2000" dirty="0"/>
              <a:t>As a combined dipole that requires a square range of operation in X and Y axis, a large torque arises when both coils are </a:t>
            </a:r>
            <a:r>
              <a:rPr lang="en-GB" altLang="en-US" sz="2000" dirty="0" smtClean="0"/>
              <a:t>powered.</a:t>
            </a:r>
          </a:p>
          <a:p>
            <a:r>
              <a:rPr lang="en-GB" altLang="en-US" sz="2000" dirty="0" smtClean="0"/>
              <a:t>Due </a:t>
            </a:r>
            <a:r>
              <a:rPr lang="en-GB" altLang="en-US" sz="2000" dirty="0"/>
              <a:t>to the expected radiation dose a solution based on mechanical clamping </a:t>
            </a:r>
            <a:r>
              <a:rPr lang="en-GB" altLang="en-US" sz="2000" dirty="0" smtClean="0"/>
              <a:t>is </a:t>
            </a:r>
            <a:r>
              <a:rPr lang="en-GB" altLang="en-US" sz="2000" dirty="0"/>
              <a:t>required to mechanically fix the coils </a:t>
            </a:r>
            <a:r>
              <a:rPr lang="en-GB" altLang="en-US" sz="2000" dirty="0" smtClean="0"/>
              <a:t>and guarantee </a:t>
            </a:r>
            <a:r>
              <a:rPr lang="en-GB" altLang="en-US" sz="2000" dirty="0"/>
              <a:t>the </a:t>
            </a:r>
            <a:r>
              <a:rPr lang="en-GB" altLang="en-US" sz="2000" dirty="0" smtClean="0"/>
              <a:t>magnet performance. </a:t>
            </a:r>
            <a:endParaRPr lang="en-GB" sz="2000" dirty="0" smtClean="0"/>
          </a:p>
          <a:p>
            <a:r>
              <a:rPr lang="en-GB" sz="2000" dirty="0" smtClean="0"/>
              <a:t>Other major challenges:</a:t>
            </a:r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r>
              <a:rPr lang="en-GB" sz="2000" dirty="0" smtClean="0"/>
              <a:t>Mechanical model</a:t>
            </a:r>
          </a:p>
          <a:p>
            <a:pPr lvl="1"/>
            <a:r>
              <a:rPr lang="en-GB" sz="1600" dirty="0"/>
              <a:t>Powered with 108% of </a:t>
            </a:r>
            <a:r>
              <a:rPr lang="en-GB" sz="1600" dirty="0" smtClean="0"/>
              <a:t>nominal current </a:t>
            </a:r>
            <a:r>
              <a:rPr lang="en-GB" sz="1600" dirty="0"/>
              <a:t>for </a:t>
            </a:r>
            <a:r>
              <a:rPr lang="en-GB" sz="1600" dirty="0" smtClean="0"/>
              <a:t>sizing purposes.</a:t>
            </a:r>
          </a:p>
          <a:p>
            <a:pPr lvl="1"/>
            <a:r>
              <a:rPr lang="en-GB" sz="1600" dirty="0"/>
              <a:t>Material properties used:</a:t>
            </a:r>
          </a:p>
          <a:p>
            <a:pPr lvl="1"/>
            <a:endParaRPr lang="en-GB" sz="1600" dirty="0"/>
          </a:p>
          <a:p>
            <a:pPr lvl="1"/>
            <a:endParaRPr lang="en-GB" sz="1600" dirty="0" smtClean="0"/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/>
          </a:p>
        </p:txBody>
      </p:sp>
      <p:graphicFrame>
        <p:nvGraphicFramePr>
          <p:cNvPr id="6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9910299"/>
              </p:ext>
            </p:extLst>
          </p:nvPr>
        </p:nvGraphicFramePr>
        <p:xfrm>
          <a:off x="1362199" y="5542584"/>
          <a:ext cx="6499309" cy="1009048"/>
        </p:xfrm>
        <a:graphic>
          <a:graphicData uri="http://schemas.openxmlformats.org/drawingml/2006/table">
            <a:tbl>
              <a:tblPr/>
              <a:tblGrid>
                <a:gridCol w="2381902"/>
                <a:gridCol w="1213501"/>
                <a:gridCol w="1175402"/>
                <a:gridCol w="864252"/>
                <a:gridCol w="864252"/>
              </a:tblGrid>
              <a:tr h="21602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Material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E [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Gpa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]</a:t>
                      </a:r>
                      <a:endParaRPr kumimoji="0" lang="en-GB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u</a:t>
                      </a: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 [-]</a:t>
                      </a:r>
                      <a:endParaRPr kumimoji="0" lang="en-GB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CTE [K</a:t>
                      </a:r>
                      <a:r>
                        <a:rPr kumimoji="0" lang="en-US" sz="1200" b="1" i="0" u="none" strike="noStrike" kern="1200" cap="none" normalizeH="0" baseline="3000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-1</a:t>
                      </a: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]</a:t>
                      </a:r>
                      <a:endParaRPr kumimoji="0" lang="en-GB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9986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Coils &amp; spacers (Impregnated)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NbTi+Cu</a:t>
                      </a:r>
                      <a:endParaRPr kumimoji="0" lang="en-US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40</a:t>
                      </a:r>
                      <a:endParaRPr kumimoji="0" lang="en-GB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0,0032</a:t>
                      </a:r>
                      <a:endParaRPr kumimoji="0" lang="en-GB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1.1*10</a:t>
                      </a:r>
                      <a:r>
                        <a:rPr kumimoji="0" lang="en-US" sz="1200" b="1" i="0" u="none" strike="noStrike" kern="1200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-5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9986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Collars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StainlessSteel</a:t>
                      </a:r>
                      <a:endParaRPr kumimoji="0" lang="en-US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193</a:t>
                      </a:r>
                      <a:r>
                        <a:rPr kumimoji="0" lang="en-US" sz="1200" b="1" i="0" u="none" strike="noStrike" kern="1200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293K</a:t>
                      </a: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/210</a:t>
                      </a:r>
                      <a:r>
                        <a:rPr kumimoji="0" lang="en-US" sz="1200" b="1" i="0" u="none" strike="noStrike" kern="1200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4.3K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0,0028</a:t>
                      </a:r>
                      <a:endParaRPr kumimoji="0" lang="en-GB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0.983*10</a:t>
                      </a:r>
                      <a:r>
                        <a:rPr kumimoji="0" lang="en-US" sz="1200" b="1" i="0" u="none" strike="noStrike" kern="1200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-5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9986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Inner tube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Ti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130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0,0017</a:t>
                      </a:r>
                      <a:endParaRPr kumimoji="0" lang="en-GB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0.603*10</a:t>
                      </a:r>
                      <a:r>
                        <a:rPr kumimoji="0" lang="en-US" sz="1200" b="1" i="0" u="none" strike="noStrike" kern="1200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-5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988838"/>
              </p:ext>
            </p:extLst>
          </p:nvPr>
        </p:nvGraphicFramePr>
        <p:xfrm>
          <a:off x="827584" y="4149080"/>
          <a:ext cx="7776864" cy="282741"/>
        </p:xfrm>
        <a:graphic>
          <a:graphicData uri="http://schemas.openxmlformats.org/drawingml/2006/table">
            <a:tbl>
              <a:tblPr/>
              <a:tblGrid>
                <a:gridCol w="3790136"/>
                <a:gridCol w="3986728"/>
              </a:tblGrid>
              <a:tr h="9986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Radial inward forces at the inner dipole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Inner titanium tube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4253760"/>
              </p:ext>
            </p:extLst>
          </p:nvPr>
        </p:nvGraphicFramePr>
        <p:xfrm>
          <a:off x="827584" y="3861048"/>
          <a:ext cx="7776864" cy="282741"/>
        </p:xfrm>
        <a:graphic>
          <a:graphicData uri="http://schemas.openxmlformats.org/drawingml/2006/table">
            <a:tbl>
              <a:tblPr/>
              <a:tblGrid>
                <a:gridCol w="3790136"/>
                <a:gridCol w="3986728"/>
              </a:tblGrid>
              <a:tr h="9986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Large azimuthal displacements of the coils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Azimuthal interference at collar noses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6135059"/>
              </p:ext>
            </p:extLst>
          </p:nvPr>
        </p:nvGraphicFramePr>
        <p:xfrm>
          <a:off x="826694" y="3588150"/>
          <a:ext cx="7776864" cy="282741"/>
        </p:xfrm>
        <a:graphic>
          <a:graphicData uri="http://schemas.openxmlformats.org/drawingml/2006/table">
            <a:tbl>
              <a:tblPr/>
              <a:tblGrid>
                <a:gridCol w="3790136"/>
                <a:gridCol w="3986728"/>
              </a:tblGrid>
              <a:tr h="9986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Large radial deformations of the assembly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Large self-supporting collars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4349866"/>
              </p:ext>
            </p:extLst>
          </p:nvPr>
        </p:nvGraphicFramePr>
        <p:xfrm>
          <a:off x="827584" y="3284984"/>
          <a:ext cx="7776864" cy="288032"/>
        </p:xfrm>
        <a:graphic>
          <a:graphicData uri="http://schemas.openxmlformats.org/drawingml/2006/table">
            <a:tbl>
              <a:tblPr/>
              <a:tblGrid>
                <a:gridCol w="3790136"/>
                <a:gridCol w="3986728"/>
              </a:tblGrid>
              <a:tr h="288032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Challenge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Solution proposed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6292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Autofit/>
          </a:bodyPr>
          <a:lstStyle/>
          <a:p>
            <a:r>
              <a:rPr lang="en-GB" sz="2400" dirty="0" smtClean="0"/>
              <a:t>Some useful expressions to understand where mechanical stresses come from </a:t>
            </a:r>
            <a:endParaRPr lang="en-GB" sz="24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42</a:t>
            </a:fld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7 CuadroTexto"/>
              <p:cNvSpPr txBox="1"/>
              <p:nvPr/>
            </p:nvSpPr>
            <p:spPr>
              <a:xfrm>
                <a:off x="2592419" y="1196752"/>
                <a:ext cx="4608512" cy="8284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=""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_tradnl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ES_tradnl" b="0" i="1" smtClean="0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es-ES_tradnl" b="0" i="1" smtClean="0">
                              <a:latin typeface="Cambria Math"/>
                            </a:rPr>
                            <m:t>𝑇</m:t>
                          </m:r>
                        </m:sub>
                      </m:sSub>
                      <m:r>
                        <a:rPr lang="en-GB" dirty="0">
                          <a:latin typeface="Cambria Math"/>
                          <a:ea typeface="Cambria Math"/>
                        </a:rPr>
                        <m:t>=</m:t>
                      </m:r>
                      <m:nary>
                        <m:naryPr>
                          <m:ctrlPr>
                            <a:rPr lang="en-GB" i="1" dirty="0" smtClean="0">
                              <a:latin typeface="Cambria Math"/>
                              <a:ea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s-ES_tradnl" b="0" i="1" dirty="0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f>
                            <m:fPr>
                              <m:type m:val="skw"/>
                              <m:ctrlPr>
                                <a:rPr lang="el-GR" i="1" dirty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l-GR" i="1" dirty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l-GR" i="1" dirty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sub>
                        <m:sup>
                          <m:f>
                            <m:fPr>
                              <m:type m:val="skw"/>
                              <m:ctrlPr>
                                <a:rPr lang="el-GR" i="1" dirty="0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l-GR" i="1" dirty="0" smtClean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l-GR" i="1" dirty="0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sup>
                        <m:e>
                          <m:r>
                            <a:rPr lang="es-ES_tradnl" b="0" i="1" dirty="0" smtClean="0">
                              <a:latin typeface="Cambria Math"/>
                              <a:ea typeface="Cambria Math"/>
                            </a:rPr>
                            <m:t>𝐽</m:t>
                          </m:r>
                          <m:r>
                            <m:rPr>
                              <m:nor/>
                            </m:rPr>
                            <a:rPr lang="es-ES_tradnl" b="0" i="0" dirty="0" smtClean="0">
                              <a:latin typeface="Cambria Math"/>
                              <a:ea typeface="Cambria Math"/>
                            </a:rPr>
                            <m:t>dl</m:t>
                          </m:r>
                        </m:e>
                      </m:nary>
                      <m:r>
                        <a:rPr lang="en-GB" i="1" dirty="0" smtClean="0">
                          <a:latin typeface="Cambria Math"/>
                          <a:ea typeface="Cambria Math"/>
                        </a:rPr>
                        <m:t>=</m:t>
                      </m:r>
                      <m:nary>
                        <m:naryPr>
                          <m:ctrlPr>
                            <a:rPr lang="en-GB" i="1" dirty="0">
                              <a:latin typeface="Cambria Math"/>
                              <a:ea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s-ES_tradnl" i="1" dirty="0">
                              <a:latin typeface="Cambria Math"/>
                              <a:ea typeface="Cambria Math"/>
                            </a:rPr>
                            <m:t>−</m:t>
                          </m:r>
                          <m:f>
                            <m:fPr>
                              <m:type m:val="skw"/>
                              <m:ctrlPr>
                                <a:rPr lang="el-GR" i="1" dirty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l-GR" i="1" dirty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l-GR" i="1" dirty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sub>
                        <m:sup>
                          <m:f>
                            <m:fPr>
                              <m:type m:val="skw"/>
                              <m:ctrlPr>
                                <a:rPr lang="el-GR" i="1" dirty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l-GR" i="1" dirty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l-GR" i="1" dirty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sup>
                        <m:e>
                          <m:sSub>
                            <m:sSubPr>
                              <m:ctrlPr>
                                <a:rPr lang="el-GR" i="1" dirty="0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s-ES_tradnl" b="0" i="1" dirty="0" smtClean="0">
                                  <a:latin typeface="Cambria Math"/>
                                  <a:ea typeface="Cambria Math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s-ES_tradnl" b="0" i="1" dirty="0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GB" i="1" dirty="0" smtClean="0">
                                  <a:latin typeface="Cambria Math"/>
                                  <a:ea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i="0" dirty="0" smtClean="0">
                                  <a:latin typeface="Cambria Math"/>
                                  <a:ea typeface="Cambria Math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GB" i="1" dirty="0" smtClean="0">
                                  <a:latin typeface="Cambria Math"/>
                                  <a:ea typeface="Cambria Math"/>
                                </a:rPr>
                                <m:t>𝜃</m:t>
                              </m:r>
                            </m:e>
                          </m:func>
                          <m:r>
                            <a:rPr lang="es-ES_tradnl" b="0" i="1" dirty="0" smtClean="0">
                              <a:latin typeface="Cambria Math"/>
                              <a:ea typeface="Cambria Math"/>
                            </a:rPr>
                            <m:t>𝑅</m:t>
                          </m:r>
                          <m:r>
                            <m:rPr>
                              <m:nor/>
                            </m:rPr>
                            <a:rPr lang="es-ES_tradnl" i="0" dirty="0">
                              <a:latin typeface="Cambria Math"/>
                              <a:ea typeface="Cambria Math"/>
                            </a:rPr>
                            <m:t>d</m:t>
                          </m:r>
                          <m:r>
                            <m:rPr>
                              <m:nor/>
                            </m:rPr>
                            <a:rPr lang="es-ES_tradnl" i="0" dirty="0" smtClean="0">
                              <a:latin typeface="Cambria Math"/>
                              <a:ea typeface="Cambria Math"/>
                            </a:rPr>
                            <m:t>θ</m:t>
                          </m:r>
                        </m:e>
                      </m:nary>
                      <m:r>
                        <a:rPr lang="en-GB" dirty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i="1" dirty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s-ES_tradnl" b="0" i="1" dirty="0" smtClean="0">
                              <a:latin typeface="Cambria Math"/>
                              <a:ea typeface="Cambria Math"/>
                            </a:rPr>
                            <m:t>2</m:t>
                          </m:r>
                          <m:r>
                            <a:rPr lang="es-ES_tradnl" i="1" dirty="0">
                              <a:latin typeface="Cambria Math"/>
                              <a:ea typeface="Cambria Math"/>
                            </a:rPr>
                            <m:t>𝐽</m:t>
                          </m:r>
                        </m:e>
                        <m:sub>
                          <m:r>
                            <a:rPr lang="es-ES_tradnl" i="1" dirty="0"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</m:sSub>
                      <m:r>
                        <a:rPr lang="es-ES_tradnl" i="1" dirty="0">
                          <a:latin typeface="Cambria Math"/>
                          <a:ea typeface="Cambria Math"/>
                        </a:rPr>
                        <m:t>𝑅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7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419" y="1196752"/>
                <a:ext cx="4608512" cy="82849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8 Rectángulo"/>
              <p:cNvSpPr/>
              <p:nvPr/>
            </p:nvSpPr>
            <p:spPr>
              <a:xfrm>
                <a:off x="7418834" y="1323206"/>
                <a:ext cx="1364604" cy="4995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=""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dirty="0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s-ES_tradnl" b="0" i="1" dirty="0" smtClean="0">
                              <a:latin typeface="Cambria Math"/>
                              <a:ea typeface="Cambria Math"/>
                            </a:rPr>
                            <m:t>𝐽</m:t>
                          </m:r>
                        </m:e>
                        <m:sub>
                          <m:r>
                            <a:rPr lang="es-ES_tradnl" b="0" i="1" dirty="0" smtClean="0"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</m:sSub>
                      <m:r>
                        <a:rPr lang="en-GB" dirty="0">
                          <a:latin typeface="Cambria Math"/>
                        </a:rPr>
                        <m:t>=</m:t>
                      </m:r>
                      <m:f>
                        <m:fPr>
                          <m:type m:val="skw"/>
                          <m:ctrlPr>
                            <a:rPr lang="en-GB" i="1" dirty="0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s-ES_tradnl" b="0" i="1" dirty="0" smtClean="0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s-ES_tradnl" b="0" i="1" dirty="0" smtClean="0">
                                  <a:latin typeface="Cambria Math"/>
                                </a:rPr>
                                <m:t>𝐼𝐶</m:t>
                              </m:r>
                            </m:sub>
                          </m:sSub>
                        </m:num>
                        <m:den>
                          <m:r>
                            <a:rPr lang="es-ES_tradnl" b="0" i="1" dirty="0" smtClean="0">
                              <a:latin typeface="Cambria Math"/>
                            </a:rPr>
                            <m:t>2</m:t>
                          </m:r>
                          <m:r>
                            <a:rPr lang="es-ES_tradnl" b="0" i="1" dirty="0" smtClean="0">
                              <a:latin typeface="Cambria Math"/>
                            </a:rPr>
                            <m:t>𝑅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8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8834" y="1323206"/>
                <a:ext cx="1364604" cy="49956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9 Flecha derecha"/>
          <p:cNvSpPr/>
          <p:nvPr/>
        </p:nvSpPr>
        <p:spPr>
          <a:xfrm>
            <a:off x="7056915" y="1496132"/>
            <a:ext cx="288032" cy="232098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10 CuadroTexto"/>
              <p:cNvSpPr txBox="1"/>
              <p:nvPr/>
            </p:nvSpPr>
            <p:spPr>
              <a:xfrm>
                <a:off x="2699792" y="2204864"/>
                <a:ext cx="6984776" cy="8088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=""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dirty="0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s-ES_tradnl" b="0" i="1" dirty="0" smtClean="0">
                              <a:latin typeface="Cambria Math"/>
                              <a:ea typeface="Cambria Math"/>
                            </a:rPr>
                            <m:t>𝑇</m:t>
                          </m:r>
                        </m:num>
                        <m:den>
                          <m:r>
                            <a:rPr lang="es-ES_tradnl" b="0" i="1" dirty="0" smtClean="0">
                              <a:latin typeface="Cambria Math"/>
                              <a:ea typeface="Cambria Math"/>
                            </a:rPr>
                            <m:t>𝑙</m:t>
                          </m:r>
                        </m:den>
                      </m:f>
                      <m:r>
                        <a:rPr lang="en-GB" dirty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i="1" dirty="0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acc>
                            <m:accPr>
                              <m:chr m:val="⃗"/>
                              <m:ctrlPr>
                                <a:rPr lang="en-GB" i="1" dirty="0">
                                  <a:latin typeface="Cambria Math"/>
                                  <a:ea typeface="Cambria Math"/>
                                </a:rPr>
                              </m:ctrlPr>
                            </m:accPr>
                            <m:e>
                              <m:r>
                                <a:rPr lang="es-ES_tradnl" i="1" dirty="0">
                                  <a:latin typeface="Cambria Math"/>
                                  <a:ea typeface="Cambria Math"/>
                                </a:rPr>
                                <m:t>𝑚</m:t>
                              </m:r>
                            </m:e>
                          </m:acc>
                          <m:r>
                            <a:rPr lang="en-GB" i="1" dirty="0">
                              <a:latin typeface="Cambria Math"/>
                              <a:ea typeface="Cambria Math"/>
                            </a:rPr>
                            <m:t>×</m:t>
                          </m:r>
                          <m:acc>
                            <m:accPr>
                              <m:chr m:val="⃗"/>
                              <m:ctrlPr>
                                <a:rPr lang="en-GB" i="1" dirty="0">
                                  <a:latin typeface="Cambria Math"/>
                                  <a:ea typeface="Cambria Math"/>
                                </a:rPr>
                              </m:ctrlPr>
                            </m:accPr>
                            <m:e>
                              <m:r>
                                <a:rPr lang="es-ES_tradnl" i="1" dirty="0">
                                  <a:latin typeface="Cambria Math"/>
                                  <a:ea typeface="Cambria Math"/>
                                </a:rPr>
                                <m:t>𝐵</m:t>
                              </m:r>
                            </m:e>
                          </m:acc>
                        </m:num>
                        <m:den>
                          <m:r>
                            <a:rPr lang="es-ES_tradnl" b="0" i="1" dirty="0" smtClean="0">
                              <a:latin typeface="Cambria Math"/>
                              <a:ea typeface="Cambria Math"/>
                            </a:rPr>
                            <m:t>𝑙</m:t>
                          </m:r>
                        </m:den>
                      </m:f>
                      <m:r>
                        <a:rPr lang="en-GB" i="1" dirty="0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i="1" dirty="0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 dirty="0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s-ES_tradnl" b="0" i="1" dirty="0" smtClean="0">
                                  <a:latin typeface="Cambria Math"/>
                                  <a:ea typeface="Cambria Math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s-ES_tradnl" b="0" i="1" dirty="0" smtClean="0">
                                  <a:latin typeface="Cambria Math"/>
                                  <a:ea typeface="Cambria Math"/>
                                </a:rPr>
                                <m:t>𝑂𝐶</m:t>
                              </m:r>
                            </m:sub>
                          </m:sSub>
                        </m:num>
                        <m:den>
                          <m:r>
                            <a:rPr lang="es-ES_tradnl" b="0" i="1" dirty="0" smtClean="0">
                              <a:latin typeface="Cambria Math"/>
                              <a:ea typeface="Cambria Math"/>
                            </a:rPr>
                            <m:t>𝑙</m:t>
                          </m:r>
                        </m:den>
                      </m:f>
                      <m:nary>
                        <m:naryPr>
                          <m:ctrlPr>
                            <a:rPr lang="en-GB" i="1" dirty="0">
                              <a:latin typeface="Cambria Math"/>
                              <a:ea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s-ES_tradnl" i="1" dirty="0">
                              <a:latin typeface="Cambria Math"/>
                              <a:ea typeface="Cambria Math"/>
                            </a:rPr>
                            <m:t>−</m:t>
                          </m:r>
                          <m:f>
                            <m:fPr>
                              <m:type m:val="skw"/>
                              <m:ctrlPr>
                                <a:rPr lang="el-GR" i="1" dirty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l-GR" i="1" dirty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l-GR" i="1" dirty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sub>
                        <m:sup>
                          <m:f>
                            <m:fPr>
                              <m:type m:val="skw"/>
                              <m:ctrlPr>
                                <a:rPr lang="el-GR" i="1" dirty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l-GR" i="1" dirty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l-GR" i="1" dirty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sup>
                        <m:e>
                          <m:r>
                            <a:rPr lang="es-ES_tradnl" b="0" i="1" dirty="0" smtClean="0">
                              <a:latin typeface="Cambria Math"/>
                              <a:ea typeface="Cambria Math"/>
                            </a:rPr>
                            <m:t>𝑆</m:t>
                          </m:r>
                          <m:r>
                            <a:rPr lang="es-ES_tradnl" b="0" i="1" dirty="0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s-ES_tradnl" b="0" i="1" dirty="0" smtClean="0">
                              <a:latin typeface="Cambria Math"/>
                              <a:ea typeface="Cambria Math"/>
                            </a:rPr>
                            <m:t>𝐼</m:t>
                          </m:r>
                        </m:e>
                      </m:nary>
                      <m:r>
                        <a:rPr lang="en-GB" dirty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i="1" dirty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s-ES_tradnl" i="1" dirty="0">
                              <a:latin typeface="Cambria Math"/>
                              <a:ea typeface="Cambria Math"/>
                            </a:rPr>
                            <m:t>𝐵</m:t>
                          </m:r>
                        </m:e>
                        <m:sub>
                          <m:r>
                            <a:rPr lang="es-ES_tradnl" i="1" dirty="0">
                              <a:latin typeface="Cambria Math"/>
                              <a:ea typeface="Cambria Math"/>
                            </a:rPr>
                            <m:t>𝑂𝐶</m:t>
                          </m:r>
                        </m:sub>
                      </m:sSub>
                      <m:nary>
                        <m:naryPr>
                          <m:ctrlPr>
                            <a:rPr lang="en-GB" i="1" dirty="0">
                              <a:latin typeface="Cambria Math"/>
                              <a:ea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s-ES_tradnl" i="1" dirty="0">
                              <a:latin typeface="Cambria Math"/>
                              <a:ea typeface="Cambria Math"/>
                            </a:rPr>
                            <m:t>−</m:t>
                          </m:r>
                          <m:f>
                            <m:fPr>
                              <m:type m:val="skw"/>
                              <m:ctrlPr>
                                <a:rPr lang="el-GR" i="1" dirty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l-GR" i="1" dirty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l-GR" i="1" dirty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sub>
                        <m:sup>
                          <m:f>
                            <m:fPr>
                              <m:type m:val="skw"/>
                              <m:ctrlPr>
                                <a:rPr lang="el-GR" i="1" dirty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l-GR" i="1" dirty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l-GR" i="1" dirty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sup>
                        <m:e>
                          <m:r>
                            <a:rPr lang="es-ES_tradnl" b="0" i="1" dirty="0" smtClean="0">
                              <a:latin typeface="Cambria Math"/>
                              <a:ea typeface="Cambria Math"/>
                            </a:rPr>
                            <m:t>2</m:t>
                          </m:r>
                          <m:sSub>
                            <m:sSubPr>
                              <m:ctrlPr>
                                <a:rPr lang="es-ES_tradnl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s-ES_tradnl" b="0" i="1" dirty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s-ES_tradnl" b="0" i="1" dirty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𝐼𝐶</m:t>
                              </m:r>
                            </m:sub>
                          </m:sSub>
                          <m:func>
                            <m:funcPr>
                              <m:ctrlPr>
                                <a:rPr lang="es-ES_tradnl" b="0" i="1" dirty="0" smtClean="0">
                                  <a:latin typeface="Cambria Math"/>
                                  <a:ea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s-ES_tradnl" b="0" i="0" dirty="0" smtClean="0">
                                  <a:latin typeface="Cambria Math"/>
                                  <a:ea typeface="Cambria Math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s-ES_tradnl" b="0" i="1" dirty="0" smtClean="0">
                                  <a:latin typeface="Cambria Math"/>
                                  <a:ea typeface="Cambria Math"/>
                                </a:rPr>
                                <m:t>𝜃</m:t>
                              </m:r>
                            </m:e>
                          </m:func>
                        </m:e>
                      </m:nary>
                      <m:sSub>
                        <m:sSubPr>
                          <m:ctrlPr>
                            <a:rPr lang="el-GR" i="1" dirty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s-ES_tradnl" i="1" dirty="0">
                              <a:latin typeface="Cambria Math"/>
                              <a:ea typeface="Cambria Math"/>
                            </a:rPr>
                            <m:t>𝐽</m:t>
                          </m:r>
                        </m:e>
                        <m:sub>
                          <m:r>
                            <a:rPr lang="es-ES_tradnl" i="1" dirty="0"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</m:sSub>
                      <m:func>
                        <m:funcPr>
                          <m:ctrlPr>
                            <a:rPr lang="en-GB" i="1" dirty="0">
                              <a:latin typeface="Cambria Math"/>
                              <a:ea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dirty="0">
                              <a:latin typeface="Cambria Math"/>
                              <a:ea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GB" i="1" dirty="0">
                              <a:latin typeface="Cambria Math"/>
                              <a:ea typeface="Cambria Math"/>
                            </a:rPr>
                            <m:t>𝜃</m:t>
                          </m:r>
                        </m:e>
                      </m:func>
                      <m:sSub>
                        <m:sSubPr>
                          <m:ctrlPr>
                            <a:rPr lang="es-ES_tradnl" i="1" dirty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s-ES_tradnl" i="1" dirty="0">
                              <a:latin typeface="Cambria Math"/>
                              <a:ea typeface="Cambria Math"/>
                            </a:rPr>
                            <m:t>𝑅</m:t>
                          </m:r>
                        </m:e>
                        <m:sub>
                          <m:r>
                            <a:rPr lang="es-ES_tradnl" i="1" dirty="0">
                              <a:latin typeface="Cambria Math"/>
                              <a:ea typeface="Cambria Math"/>
                            </a:rPr>
                            <m:t>𝐼𝐶</m:t>
                          </m:r>
                        </m:sub>
                      </m:sSub>
                      <m:r>
                        <m:rPr>
                          <m:nor/>
                        </m:rPr>
                        <a:rPr lang="es-ES_tradnl" dirty="0">
                          <a:latin typeface="Cambria Math"/>
                          <a:ea typeface="Cambria Math"/>
                        </a:rPr>
                        <m:t>dθ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10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9792" y="2204864"/>
                <a:ext cx="6984776" cy="80887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11 Grupo"/>
          <p:cNvGrpSpPr/>
          <p:nvPr/>
        </p:nvGrpSpPr>
        <p:grpSpPr>
          <a:xfrm>
            <a:off x="-180528" y="1342156"/>
            <a:ext cx="2702406" cy="2950940"/>
            <a:chOff x="84257" y="910108"/>
            <a:chExt cx="2702406" cy="2950940"/>
          </a:xfrm>
        </p:grpSpPr>
        <p:sp>
          <p:nvSpPr>
            <p:cNvPr id="13" name="12 Arco de bloque"/>
            <p:cNvSpPr/>
            <p:nvPr/>
          </p:nvSpPr>
          <p:spPr>
            <a:xfrm rot="5400000">
              <a:off x="359358" y="1232929"/>
              <a:ext cx="2016572" cy="2232248"/>
            </a:xfrm>
            <a:prstGeom prst="blockArc">
              <a:avLst>
                <a:gd name="adj1" fmla="val 10800000"/>
                <a:gd name="adj2" fmla="val 21572356"/>
                <a:gd name="adj3" fmla="val 3847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bg1">
                    <a:lumMod val="10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4" name="13 Arco de bloque"/>
            <p:cNvSpPr/>
            <p:nvPr/>
          </p:nvSpPr>
          <p:spPr>
            <a:xfrm rot="16200000">
              <a:off x="575382" y="1232930"/>
              <a:ext cx="2016571" cy="2232248"/>
            </a:xfrm>
            <a:prstGeom prst="blockArc">
              <a:avLst>
                <a:gd name="adj1" fmla="val 10800000"/>
                <a:gd name="adj2" fmla="val 21572356"/>
                <a:gd name="adj3" fmla="val 3847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bg1">
                    <a:lumMod val="10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cxnSp>
          <p:nvCxnSpPr>
            <p:cNvPr id="15" name="14 Conector recto"/>
            <p:cNvCxnSpPr/>
            <p:nvPr/>
          </p:nvCxnSpPr>
          <p:spPr>
            <a:xfrm>
              <a:off x="1484056" y="1052736"/>
              <a:ext cx="0" cy="2808312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15 Conector recto"/>
            <p:cNvCxnSpPr/>
            <p:nvPr/>
          </p:nvCxnSpPr>
          <p:spPr>
            <a:xfrm flipH="1">
              <a:off x="84257" y="2395374"/>
              <a:ext cx="2702406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6 Conector recto"/>
            <p:cNvCxnSpPr/>
            <p:nvPr/>
          </p:nvCxnSpPr>
          <p:spPr>
            <a:xfrm flipV="1">
              <a:off x="1484056" y="1885836"/>
              <a:ext cx="783688" cy="49974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17 Rectángulo"/>
            <p:cNvSpPr/>
            <p:nvPr/>
          </p:nvSpPr>
          <p:spPr>
            <a:xfrm rot="19771105">
              <a:off x="2251257" y="1845991"/>
              <a:ext cx="78244" cy="4571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1 Marcador de contenido"/>
            <p:cNvSpPr txBox="1">
              <a:spLocks/>
            </p:cNvSpPr>
            <p:nvPr/>
          </p:nvSpPr>
          <p:spPr bwMode="auto">
            <a:xfrm>
              <a:off x="2123530" y="1581512"/>
              <a:ext cx="504254" cy="287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109538" algn="just">
                <a:spcBef>
                  <a:spcPts val="400"/>
                </a:spcBef>
                <a:buClr>
                  <a:schemeClr val="accent1"/>
                </a:buClr>
                <a:buSzPct val="68000"/>
                <a:buFont typeface="Wingdings 3" pitchFamily="18" charset="2"/>
                <a:buNone/>
              </a:pPr>
              <a:r>
                <a:rPr lang="en-GB" sz="1600" b="1" dirty="0" smtClean="0">
                  <a:latin typeface="Lucida Sans Unicode" pitchFamily="34" charset="0"/>
                </a:rPr>
                <a:t>dl</a:t>
              </a:r>
              <a:endParaRPr lang="en-GB" sz="1600" b="1" dirty="0">
                <a:latin typeface="Lucida Sans Unicode" pitchFamily="34" charset="0"/>
              </a:endParaRPr>
            </a:p>
          </p:txBody>
        </p:sp>
        <p:sp>
          <p:nvSpPr>
            <p:cNvPr id="20" name="1 Marcador de contenido"/>
            <p:cNvSpPr txBox="1">
              <a:spLocks/>
            </p:cNvSpPr>
            <p:nvPr/>
          </p:nvSpPr>
          <p:spPr bwMode="auto">
            <a:xfrm>
              <a:off x="1331640" y="1989534"/>
              <a:ext cx="504254" cy="287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109538" algn="just">
                <a:spcBef>
                  <a:spcPts val="400"/>
                </a:spcBef>
                <a:buClr>
                  <a:schemeClr val="accent1"/>
                </a:buClr>
                <a:buSzPct val="68000"/>
                <a:buFont typeface="Wingdings 3" pitchFamily="18" charset="2"/>
                <a:buNone/>
              </a:pPr>
              <a:r>
                <a:rPr lang="en-GB" sz="1600" dirty="0" smtClean="0">
                  <a:latin typeface="Lucida Sans Unicode" pitchFamily="34" charset="0"/>
                </a:rPr>
                <a:t>R</a:t>
              </a:r>
              <a:endParaRPr lang="en-GB" sz="1600" dirty="0">
                <a:latin typeface="Lucida Sans Unicode" pitchFamily="34" charset="0"/>
              </a:endParaRPr>
            </a:p>
          </p:txBody>
        </p:sp>
        <p:sp>
          <p:nvSpPr>
            <p:cNvPr id="21" name="20 Arco"/>
            <p:cNvSpPr/>
            <p:nvPr/>
          </p:nvSpPr>
          <p:spPr>
            <a:xfrm>
              <a:off x="1259632" y="2169554"/>
              <a:ext cx="540060" cy="432048"/>
            </a:xfrm>
            <a:prstGeom prst="arc">
              <a:avLst>
                <a:gd name="adj1" fmla="val 19158355"/>
                <a:gd name="adj2" fmla="val 17375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1 Marcador de contenido"/>
            <p:cNvSpPr txBox="1">
              <a:spLocks/>
            </p:cNvSpPr>
            <p:nvPr/>
          </p:nvSpPr>
          <p:spPr bwMode="auto">
            <a:xfrm>
              <a:off x="1619474" y="2132856"/>
              <a:ext cx="504254" cy="287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109538" algn="just">
                <a:spcBef>
                  <a:spcPts val="400"/>
                </a:spcBef>
                <a:buClr>
                  <a:schemeClr val="accent1"/>
                </a:buClr>
                <a:buSzPct val="68000"/>
                <a:buFont typeface="Wingdings 3" pitchFamily="18" charset="2"/>
                <a:buNone/>
              </a:pPr>
              <a:r>
                <a:rPr lang="el-GR" sz="1600" dirty="0" smtClean="0">
                  <a:latin typeface="Lucida Sans Unicode" pitchFamily="34" charset="0"/>
                </a:rPr>
                <a:t>θ</a:t>
              </a:r>
              <a:endParaRPr lang="en-GB" sz="1600" dirty="0">
                <a:latin typeface="Lucida Sans Unicode" pitchFamily="34" charset="0"/>
              </a:endParaRPr>
            </a:p>
          </p:txBody>
        </p:sp>
        <p:cxnSp>
          <p:nvCxnSpPr>
            <p:cNvPr id="23" name="22 Conector recto de flecha"/>
            <p:cNvCxnSpPr/>
            <p:nvPr/>
          </p:nvCxnSpPr>
          <p:spPr>
            <a:xfrm flipH="1">
              <a:off x="683568" y="1868850"/>
              <a:ext cx="1561501" cy="8227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23 Rectángulo"/>
            <p:cNvSpPr/>
            <p:nvPr/>
          </p:nvSpPr>
          <p:spPr>
            <a:xfrm rot="1800000">
              <a:off x="617749" y="1850730"/>
              <a:ext cx="78244" cy="4571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1 Marcador de contenido"/>
            <p:cNvSpPr txBox="1">
              <a:spLocks/>
            </p:cNvSpPr>
            <p:nvPr/>
          </p:nvSpPr>
          <p:spPr bwMode="auto">
            <a:xfrm>
              <a:off x="736204" y="1609757"/>
              <a:ext cx="1315516" cy="287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109538" algn="just">
                <a:spcBef>
                  <a:spcPts val="400"/>
                </a:spcBef>
                <a:buClr>
                  <a:schemeClr val="accent1"/>
                </a:buClr>
                <a:buSzPct val="68000"/>
              </a:pPr>
              <a:r>
                <a:rPr lang="en-GB" sz="1600" dirty="0">
                  <a:latin typeface="Lucida Sans Unicode" pitchFamily="34" charset="0"/>
                </a:rPr>
                <a:t>d</a:t>
              </a:r>
              <a:r>
                <a:rPr lang="en-GB" sz="1600" dirty="0" smtClean="0">
                  <a:latin typeface="Lucida Sans Unicode" pitchFamily="34" charset="0"/>
                </a:rPr>
                <a:t>=2Rcos</a:t>
              </a:r>
              <a:r>
                <a:rPr lang="el-GR" sz="1600" dirty="0">
                  <a:latin typeface="Lucida Sans Unicode" pitchFamily="34" charset="0"/>
                </a:rPr>
                <a:t>θ</a:t>
              </a:r>
              <a:endParaRPr lang="en-GB" sz="1600" dirty="0">
                <a:latin typeface="Lucida Sans Unicode" pitchFamily="34" charset="0"/>
              </a:endParaRPr>
            </a:p>
            <a:p>
              <a:pPr marL="109538" algn="just">
                <a:spcBef>
                  <a:spcPts val="400"/>
                </a:spcBef>
                <a:buClr>
                  <a:schemeClr val="accent1"/>
                </a:buClr>
                <a:buSzPct val="68000"/>
                <a:buFont typeface="Wingdings 3" pitchFamily="18" charset="2"/>
                <a:buNone/>
              </a:pPr>
              <a:endParaRPr lang="en-GB" sz="1600" dirty="0">
                <a:latin typeface="Lucida Sans Unicode" pitchFamily="34" charset="0"/>
              </a:endParaRPr>
            </a:p>
          </p:txBody>
        </p:sp>
        <p:sp>
          <p:nvSpPr>
            <p:cNvPr id="26" name="1 Marcador de contenido"/>
            <p:cNvSpPr txBox="1">
              <a:spLocks/>
            </p:cNvSpPr>
            <p:nvPr/>
          </p:nvSpPr>
          <p:spPr bwMode="auto">
            <a:xfrm>
              <a:off x="1763688" y="3213670"/>
              <a:ext cx="504254" cy="287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109538" algn="just">
                <a:spcBef>
                  <a:spcPts val="400"/>
                </a:spcBef>
                <a:buClr>
                  <a:schemeClr val="accent1"/>
                </a:buClr>
                <a:buSzPct val="68000"/>
                <a:buFont typeface="Wingdings 3" pitchFamily="18" charset="2"/>
                <a:buNone/>
              </a:pPr>
              <a:r>
                <a:rPr lang="en-GB" sz="1600" b="1" dirty="0" smtClean="0">
                  <a:latin typeface="Lucida Sans Unicode" pitchFamily="34" charset="0"/>
                </a:rPr>
                <a:t>I</a:t>
              </a:r>
              <a:r>
                <a:rPr lang="en-GB" sz="1600" b="1" baseline="-25000" dirty="0" smtClean="0">
                  <a:latin typeface="Lucida Sans Unicode" pitchFamily="34" charset="0"/>
                </a:rPr>
                <a:t>IC</a:t>
              </a:r>
              <a:endParaRPr lang="en-GB" sz="1600" b="1" baseline="-25000" dirty="0">
                <a:latin typeface="Lucida Sans Unicode" pitchFamily="34" charset="0"/>
              </a:endParaRPr>
            </a:p>
          </p:txBody>
        </p:sp>
        <p:sp>
          <p:nvSpPr>
            <p:cNvPr id="27" name="1 Marcador de contenido"/>
            <p:cNvSpPr txBox="1">
              <a:spLocks/>
            </p:cNvSpPr>
            <p:nvPr/>
          </p:nvSpPr>
          <p:spPr bwMode="auto">
            <a:xfrm>
              <a:off x="539354" y="3213670"/>
              <a:ext cx="720278" cy="287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109538" algn="just">
                <a:spcBef>
                  <a:spcPts val="400"/>
                </a:spcBef>
                <a:buClr>
                  <a:schemeClr val="accent1"/>
                </a:buClr>
                <a:buSzPct val="68000"/>
                <a:buFont typeface="Wingdings 3" pitchFamily="18" charset="2"/>
                <a:buNone/>
              </a:pPr>
              <a:r>
                <a:rPr lang="en-GB" sz="1600" b="1" dirty="0" smtClean="0">
                  <a:latin typeface="Lucida Sans Unicode" pitchFamily="34" charset="0"/>
                </a:rPr>
                <a:t>-I</a:t>
              </a:r>
              <a:r>
                <a:rPr lang="en-GB" sz="1600" b="1" baseline="-25000" dirty="0" smtClean="0">
                  <a:latin typeface="Lucida Sans Unicode" pitchFamily="34" charset="0"/>
                </a:rPr>
                <a:t>IC</a:t>
              </a:r>
              <a:endParaRPr lang="en-GB" sz="1600" b="1" baseline="-25000" dirty="0">
                <a:latin typeface="Lucida Sans Unicode" pitchFamily="34" charset="0"/>
              </a:endParaRPr>
            </a:p>
          </p:txBody>
        </p:sp>
        <p:grpSp>
          <p:nvGrpSpPr>
            <p:cNvPr id="28" name="27 Grupo"/>
            <p:cNvGrpSpPr/>
            <p:nvPr/>
          </p:nvGrpSpPr>
          <p:grpSpPr>
            <a:xfrm>
              <a:off x="467543" y="2392010"/>
              <a:ext cx="793787" cy="621016"/>
              <a:chOff x="35297" y="736520"/>
              <a:chExt cx="793787" cy="621016"/>
            </a:xfrm>
          </p:grpSpPr>
          <p:cxnSp>
            <p:nvCxnSpPr>
              <p:cNvPr id="32" name="31 Conector recto de flecha"/>
              <p:cNvCxnSpPr/>
              <p:nvPr/>
            </p:nvCxnSpPr>
            <p:spPr>
              <a:xfrm>
                <a:off x="35297" y="1052736"/>
                <a:ext cx="792287" cy="0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32 Conector recto de flecha"/>
              <p:cNvCxnSpPr/>
              <p:nvPr/>
            </p:nvCxnSpPr>
            <p:spPr>
              <a:xfrm>
                <a:off x="35297" y="1205136"/>
                <a:ext cx="792287" cy="0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33 Conector recto de flecha"/>
              <p:cNvCxnSpPr/>
              <p:nvPr/>
            </p:nvCxnSpPr>
            <p:spPr>
              <a:xfrm>
                <a:off x="35297" y="1357536"/>
                <a:ext cx="792287" cy="0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1 Marcador de contenido"/>
              <p:cNvSpPr txBox="1">
                <a:spLocks/>
              </p:cNvSpPr>
              <p:nvPr/>
            </p:nvSpPr>
            <p:spPr bwMode="auto">
              <a:xfrm>
                <a:off x="72802" y="736520"/>
                <a:ext cx="756282" cy="2873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109538" algn="just">
                  <a:spcBef>
                    <a:spcPts val="400"/>
                  </a:spcBef>
                  <a:buClr>
                    <a:schemeClr val="accent1"/>
                  </a:buClr>
                  <a:buSzPct val="68000"/>
                  <a:buFont typeface="Wingdings 3" pitchFamily="18" charset="2"/>
                  <a:buNone/>
                </a:pPr>
                <a:r>
                  <a:rPr lang="en-GB" sz="1600" b="1" dirty="0" smtClean="0">
                    <a:solidFill>
                      <a:srgbClr val="00B050"/>
                    </a:solidFill>
                    <a:latin typeface="Lucida Sans Unicode" pitchFamily="34" charset="0"/>
                  </a:rPr>
                  <a:t>B</a:t>
                </a:r>
                <a:r>
                  <a:rPr lang="en-GB" sz="1100" b="1" baseline="-25000" dirty="0" smtClean="0">
                    <a:solidFill>
                      <a:srgbClr val="00B050"/>
                    </a:solidFill>
                    <a:latin typeface="Lucida Sans Unicode" pitchFamily="34" charset="0"/>
                  </a:rPr>
                  <a:t>OC</a:t>
                </a:r>
                <a:endParaRPr lang="en-GB" sz="1100" b="1" baseline="-25000" dirty="0">
                  <a:solidFill>
                    <a:srgbClr val="00B050"/>
                  </a:solidFill>
                  <a:latin typeface="Lucida Sans Unicode" pitchFamily="34" charset="0"/>
                </a:endParaRPr>
              </a:p>
            </p:txBody>
          </p:sp>
        </p:grpSp>
        <p:sp>
          <p:nvSpPr>
            <p:cNvPr id="29" name="1 Marcador de contenido"/>
            <p:cNvSpPr txBox="1">
              <a:spLocks/>
            </p:cNvSpPr>
            <p:nvPr/>
          </p:nvSpPr>
          <p:spPr bwMode="auto">
            <a:xfrm>
              <a:off x="552408" y="910108"/>
              <a:ext cx="1836105" cy="287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109538" algn="just">
                <a:spcBef>
                  <a:spcPts val="400"/>
                </a:spcBef>
                <a:buClr>
                  <a:schemeClr val="accent1"/>
                </a:buClr>
                <a:buSzPct val="68000"/>
              </a:pPr>
              <a:r>
                <a:rPr lang="en-GB" sz="1600" dirty="0" smtClean="0">
                  <a:latin typeface="Lucida Sans Unicode" pitchFamily="34" charset="0"/>
                </a:rPr>
                <a:t>J[A/m]=J</a:t>
              </a:r>
              <a:r>
                <a:rPr lang="en-GB" sz="1600" baseline="-25000" dirty="0" smtClean="0">
                  <a:latin typeface="Lucida Sans Unicode" pitchFamily="34" charset="0"/>
                </a:rPr>
                <a:t>0</a:t>
              </a:r>
              <a:r>
                <a:rPr lang="en-GB" sz="1600" dirty="0" smtClean="0">
                  <a:latin typeface="Lucida Sans Unicode" pitchFamily="34" charset="0"/>
                </a:rPr>
                <a:t>cos</a:t>
              </a:r>
              <a:r>
                <a:rPr lang="el-GR" sz="1600" dirty="0">
                  <a:latin typeface="Lucida Sans Unicode" pitchFamily="34" charset="0"/>
                </a:rPr>
                <a:t>θ</a:t>
              </a:r>
              <a:endParaRPr lang="en-GB" sz="1600" dirty="0">
                <a:latin typeface="Lucida Sans Unicode" pitchFamily="34" charset="0"/>
              </a:endParaRPr>
            </a:p>
            <a:p>
              <a:pPr marL="109538" algn="just">
                <a:spcBef>
                  <a:spcPts val="400"/>
                </a:spcBef>
                <a:buClr>
                  <a:schemeClr val="accent1"/>
                </a:buClr>
                <a:buSzPct val="68000"/>
                <a:buFont typeface="Wingdings 3" pitchFamily="18" charset="2"/>
                <a:buNone/>
              </a:pPr>
              <a:endParaRPr lang="en-GB" sz="1600" dirty="0">
                <a:latin typeface="Lucida Sans Unicode" pitchFamily="34" charset="0"/>
              </a:endParaRPr>
            </a:p>
          </p:txBody>
        </p:sp>
        <p:cxnSp>
          <p:nvCxnSpPr>
            <p:cNvPr id="30" name="29 Conector recto de flecha"/>
            <p:cNvCxnSpPr/>
            <p:nvPr/>
          </p:nvCxnSpPr>
          <p:spPr>
            <a:xfrm flipV="1">
              <a:off x="1475656" y="1373021"/>
              <a:ext cx="0" cy="504056"/>
            </a:xfrm>
            <a:prstGeom prst="straightConnector1">
              <a:avLst/>
            </a:prstGeom>
            <a:ln w="1270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30 Rectángulo"/>
                <p:cNvSpPr/>
                <p:nvPr/>
              </p:nvSpPr>
              <p:spPr>
                <a:xfrm>
                  <a:off x="1460980" y="1331476"/>
                  <a:ext cx="44672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Para xmlns=""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GB" i="1" dirty="0" smtClean="0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accPr>
                          <m:e>
                            <m:r>
                              <a:rPr lang="es-ES_tradnl" i="1" dirty="0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  <m:t>𝑚</m:t>
                            </m:r>
                          </m:e>
                        </m:acc>
                      </m:oMath>
                    </m:oMathPara>
                  </a14:m>
                  <a:endParaRPr lang="en-GB" dirty="0">
                    <a:solidFill>
                      <a:srgbClr val="0070C0"/>
                    </a:solidFill>
                  </a:endParaRPr>
                </a:p>
              </p:txBody>
            </p:sp>
          </mc:Choice>
          <mc:Fallback xmlns="">
            <p:sp>
              <p:nvSpPr>
                <p:cNvPr id="31" name="30 Rectángulo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60980" y="1331476"/>
                  <a:ext cx="446724" cy="36933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35 CuadroTexto"/>
              <p:cNvSpPr txBox="1"/>
              <p:nvPr/>
            </p:nvSpPr>
            <p:spPr>
              <a:xfrm>
                <a:off x="6804248" y="3366360"/>
                <a:ext cx="2952328" cy="6198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=""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GB" sz="20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s-ES_tradnl" sz="20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𝑻</m:t>
                          </m:r>
                        </m:num>
                        <m:den>
                          <m:r>
                            <a:rPr lang="es-ES_tradnl" sz="20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𝒍</m:t>
                          </m:r>
                        </m:den>
                      </m:f>
                      <m:r>
                        <a:rPr lang="en-GB" sz="2000" b="1" dirty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l-GR" sz="20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l-GR" sz="20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𝝅</m:t>
                          </m:r>
                        </m:num>
                        <m:den>
                          <m:r>
                            <a:rPr lang="el-GR" sz="20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  <m:sSub>
                        <m:sSubPr>
                          <m:ctrlPr>
                            <a:rPr lang="es-ES_tradnl" sz="20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s-ES_tradnl" sz="20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𝑹</m:t>
                          </m:r>
                        </m:e>
                        <m:sub>
                          <m:r>
                            <a:rPr lang="es-ES_tradnl" sz="20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𝑰𝑪</m:t>
                          </m:r>
                        </m:sub>
                      </m:sSub>
                      <m:sSub>
                        <m:sSubPr>
                          <m:ctrlPr>
                            <a:rPr lang="es-ES_tradnl" sz="20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s-ES_tradnl" sz="20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𝑩</m:t>
                          </m:r>
                        </m:e>
                        <m:sub>
                          <m:r>
                            <a:rPr lang="es-ES_tradnl" sz="20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𝑶</m:t>
                          </m:r>
                          <m:r>
                            <a:rPr lang="es-ES_tradnl" sz="2000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𝑪</m:t>
                          </m:r>
                        </m:sub>
                      </m:sSub>
                      <m:sSub>
                        <m:sSubPr>
                          <m:ctrlPr>
                            <a:rPr lang="es-ES_tradnl" sz="20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s-ES_tradnl" sz="20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𝑰</m:t>
                          </m:r>
                        </m:e>
                        <m:sub>
                          <m:r>
                            <a:rPr lang="es-ES_tradnl" sz="20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𝑰𝑪</m:t>
                          </m:r>
                        </m:sub>
                      </m:sSub>
                    </m:oMath>
                  </m:oMathPara>
                </a14:m>
                <a:endParaRPr lang="en-GB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6" name="35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4248" y="3366360"/>
                <a:ext cx="2952328" cy="61985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36 Flecha derecha"/>
          <p:cNvSpPr/>
          <p:nvPr/>
        </p:nvSpPr>
        <p:spPr>
          <a:xfrm rot="7514949">
            <a:off x="7246921" y="1993024"/>
            <a:ext cx="288032" cy="232098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9" name="38 Grupo"/>
          <p:cNvGrpSpPr/>
          <p:nvPr/>
        </p:nvGrpSpPr>
        <p:grpSpPr>
          <a:xfrm>
            <a:off x="4893930" y="4653136"/>
            <a:ext cx="2702406" cy="2151797"/>
            <a:chOff x="645458" y="1277203"/>
            <a:chExt cx="2702406" cy="2151797"/>
          </a:xfrm>
        </p:grpSpPr>
        <p:cxnSp>
          <p:nvCxnSpPr>
            <p:cNvPr id="40" name="39 Conector recto"/>
            <p:cNvCxnSpPr/>
            <p:nvPr/>
          </p:nvCxnSpPr>
          <p:spPr>
            <a:xfrm flipH="1">
              <a:off x="2013611" y="1277203"/>
              <a:ext cx="5205" cy="215179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40 Conector recto"/>
            <p:cNvCxnSpPr/>
            <p:nvPr/>
          </p:nvCxnSpPr>
          <p:spPr>
            <a:xfrm flipH="1">
              <a:off x="645458" y="2315372"/>
              <a:ext cx="2702406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41 Arco de bloque"/>
            <p:cNvSpPr/>
            <p:nvPr/>
          </p:nvSpPr>
          <p:spPr>
            <a:xfrm rot="5400000">
              <a:off x="1005150" y="1307415"/>
              <a:ext cx="2016572" cy="2016225"/>
            </a:xfrm>
            <a:prstGeom prst="blockArc">
              <a:avLst>
                <a:gd name="adj1" fmla="val 12627860"/>
                <a:gd name="adj2" fmla="val 19798149"/>
                <a:gd name="adj3" fmla="val 12505"/>
              </a:avLst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3" name="42 Arco de bloque"/>
            <p:cNvSpPr/>
            <p:nvPr/>
          </p:nvSpPr>
          <p:spPr>
            <a:xfrm rot="16200000">
              <a:off x="1005325" y="1304764"/>
              <a:ext cx="2016572" cy="2016225"/>
            </a:xfrm>
            <a:prstGeom prst="blockArc">
              <a:avLst>
                <a:gd name="adj1" fmla="val 12627860"/>
                <a:gd name="adj2" fmla="val 19798149"/>
                <a:gd name="adj3" fmla="val 12505"/>
              </a:avLst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4" name="43 Flecha circular"/>
            <p:cNvSpPr/>
            <p:nvPr/>
          </p:nvSpPr>
          <p:spPr>
            <a:xfrm flipH="1">
              <a:off x="1365538" y="1700808"/>
              <a:ext cx="559115" cy="576064"/>
            </a:xfrm>
            <a:prstGeom prst="circularArrow">
              <a:avLst>
                <a:gd name="adj1" fmla="val 7546"/>
                <a:gd name="adj2" fmla="val 1491854"/>
                <a:gd name="adj3" fmla="val 20648514"/>
                <a:gd name="adj4" fmla="val 4930264"/>
                <a:gd name="adj5" fmla="val 14382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>
                  <a:solidFill>
                    <a:srgbClr val="0070C0"/>
                  </a:solidFill>
                </a:rPr>
                <a:t>T</a:t>
              </a:r>
            </a:p>
          </p:txBody>
        </p:sp>
        <p:cxnSp>
          <p:nvCxnSpPr>
            <p:cNvPr id="45" name="44 Conector recto de flecha"/>
            <p:cNvCxnSpPr>
              <a:stCxn id="43" idx="0"/>
              <a:endCxn id="42" idx="0"/>
            </p:cNvCxnSpPr>
            <p:nvPr/>
          </p:nvCxnSpPr>
          <p:spPr>
            <a:xfrm flipV="1">
              <a:off x="1566346" y="1555140"/>
              <a:ext cx="894356" cy="1518125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1 Marcador de contenido"/>
            <p:cNvSpPr txBox="1">
              <a:spLocks/>
            </p:cNvSpPr>
            <p:nvPr/>
          </p:nvSpPr>
          <p:spPr bwMode="auto">
            <a:xfrm>
              <a:off x="1392968" y="2492896"/>
              <a:ext cx="504254" cy="287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109538" algn="just">
                <a:spcBef>
                  <a:spcPts val="400"/>
                </a:spcBef>
                <a:buClr>
                  <a:schemeClr val="accent1"/>
                </a:buClr>
                <a:buSzPct val="68000"/>
                <a:buFont typeface="Wingdings 3" pitchFamily="18" charset="2"/>
                <a:buNone/>
              </a:pPr>
              <a:r>
                <a:rPr lang="en-GB" sz="1600" dirty="0" smtClean="0">
                  <a:latin typeface="Lucida Sans Unicode" pitchFamily="34" charset="0"/>
                </a:rPr>
                <a:t>R</a:t>
              </a:r>
              <a:endParaRPr lang="en-GB" sz="1600" dirty="0">
                <a:latin typeface="Lucida Sans Unicode" pitchFamily="34" charset="0"/>
              </a:endParaRPr>
            </a:p>
          </p:txBody>
        </p:sp>
        <p:sp>
          <p:nvSpPr>
            <p:cNvPr id="47" name="1 Marcador de contenido"/>
            <p:cNvSpPr txBox="1">
              <a:spLocks/>
            </p:cNvSpPr>
            <p:nvPr/>
          </p:nvSpPr>
          <p:spPr bwMode="auto">
            <a:xfrm>
              <a:off x="2085420" y="1916832"/>
              <a:ext cx="504254" cy="287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109538" algn="just">
                <a:spcBef>
                  <a:spcPts val="400"/>
                </a:spcBef>
                <a:buClr>
                  <a:schemeClr val="accent1"/>
                </a:buClr>
                <a:buSzPct val="68000"/>
                <a:buFont typeface="Wingdings 3" pitchFamily="18" charset="2"/>
                <a:buNone/>
              </a:pPr>
              <a:r>
                <a:rPr lang="en-GB" sz="1600" dirty="0" smtClean="0">
                  <a:latin typeface="Lucida Sans Unicode" pitchFamily="34" charset="0"/>
                </a:rPr>
                <a:t>R</a:t>
              </a:r>
              <a:endParaRPr lang="en-GB" sz="1600" dirty="0">
                <a:latin typeface="Lucida Sans Unicode" pitchFamily="34" charset="0"/>
              </a:endParaRPr>
            </a:p>
          </p:txBody>
        </p:sp>
        <p:cxnSp>
          <p:nvCxnSpPr>
            <p:cNvPr id="48" name="47 Conector recto de flecha"/>
            <p:cNvCxnSpPr/>
            <p:nvPr/>
          </p:nvCxnSpPr>
          <p:spPr>
            <a:xfrm flipH="1" flipV="1">
              <a:off x="1525052" y="1420525"/>
              <a:ext cx="152400" cy="216024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1 Marcador de contenido"/>
            <p:cNvSpPr txBox="1">
              <a:spLocks/>
            </p:cNvSpPr>
            <p:nvPr/>
          </p:nvSpPr>
          <p:spPr bwMode="auto">
            <a:xfrm>
              <a:off x="1462862" y="1277203"/>
              <a:ext cx="504254" cy="287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109538" algn="just">
                <a:spcBef>
                  <a:spcPts val="400"/>
                </a:spcBef>
                <a:buClr>
                  <a:schemeClr val="accent1"/>
                </a:buClr>
                <a:buSzPct val="68000"/>
                <a:buFont typeface="Wingdings 3" pitchFamily="18" charset="2"/>
                <a:buNone/>
              </a:pPr>
              <a:r>
                <a:rPr lang="en-GB" sz="1600" dirty="0" smtClean="0">
                  <a:latin typeface="Lucida Sans Unicode" pitchFamily="34" charset="0"/>
                </a:rPr>
                <a:t>h</a:t>
              </a:r>
              <a:endParaRPr lang="en-GB" sz="1600" dirty="0">
                <a:latin typeface="Lucida Sans Unicode" pitchFamily="34" charset="0"/>
              </a:endParaRPr>
            </a:p>
          </p:txBody>
        </p:sp>
        <p:sp>
          <p:nvSpPr>
            <p:cNvPr id="50" name="49 Flecha derecha"/>
            <p:cNvSpPr/>
            <p:nvPr/>
          </p:nvSpPr>
          <p:spPr>
            <a:xfrm rot="12882810">
              <a:off x="2464048" y="1569255"/>
              <a:ext cx="254134" cy="144016"/>
            </a:xfrm>
            <a:prstGeom prst="rightArrow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1 Marcador de contenido"/>
            <p:cNvSpPr txBox="1">
              <a:spLocks/>
            </p:cNvSpPr>
            <p:nvPr/>
          </p:nvSpPr>
          <p:spPr bwMode="auto">
            <a:xfrm>
              <a:off x="2445658" y="1341462"/>
              <a:ext cx="504254" cy="287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109538" algn="just">
                <a:spcBef>
                  <a:spcPts val="400"/>
                </a:spcBef>
                <a:buClr>
                  <a:schemeClr val="accent1"/>
                </a:buClr>
                <a:buSzPct val="68000"/>
                <a:buFont typeface="Wingdings 3" pitchFamily="18" charset="2"/>
                <a:buNone/>
              </a:pPr>
              <a:r>
                <a:rPr lang="en-GB" sz="1600" dirty="0" smtClean="0">
                  <a:solidFill>
                    <a:srgbClr val="0070C0"/>
                  </a:solidFill>
                  <a:latin typeface="Lucida Sans Unicode" pitchFamily="34" charset="0"/>
                </a:rPr>
                <a:t>F</a:t>
              </a:r>
              <a:endParaRPr lang="en-GB" sz="1600" dirty="0">
                <a:solidFill>
                  <a:srgbClr val="0070C0"/>
                </a:solidFill>
                <a:latin typeface="Lucida Sans Unicode" pitchFamily="34" charset="0"/>
              </a:endParaRPr>
            </a:p>
          </p:txBody>
        </p:sp>
        <p:sp>
          <p:nvSpPr>
            <p:cNvPr id="52" name="51 Flecha derecha"/>
            <p:cNvSpPr/>
            <p:nvPr/>
          </p:nvSpPr>
          <p:spPr>
            <a:xfrm rot="2110479">
              <a:off x="1311810" y="2936901"/>
              <a:ext cx="254134" cy="144016"/>
            </a:xfrm>
            <a:prstGeom prst="rightArrow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1 Marcador de contenido"/>
            <p:cNvSpPr txBox="1">
              <a:spLocks/>
            </p:cNvSpPr>
            <p:nvPr/>
          </p:nvSpPr>
          <p:spPr bwMode="auto">
            <a:xfrm>
              <a:off x="1077506" y="2996952"/>
              <a:ext cx="504254" cy="287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s-ES"/>
              </a:defPPr>
              <a:lvl1pPr marL="109538" algn="just">
                <a:spcBef>
                  <a:spcPts val="400"/>
                </a:spcBef>
                <a:buClr>
                  <a:schemeClr val="accent1"/>
                </a:buClr>
                <a:buSzPct val="68000"/>
                <a:buFont typeface="Wingdings 3" pitchFamily="18" charset="2"/>
                <a:buNone/>
                <a:defRPr sz="1600">
                  <a:solidFill>
                    <a:srgbClr val="0070C0"/>
                  </a:solidFill>
                  <a:latin typeface="Lucida Sans Unicode" pitchFamily="34" charset="0"/>
                </a:defRPr>
              </a:lvl1pPr>
            </a:lstStyle>
            <a:p>
              <a:r>
                <a:rPr lang="en-GB" dirty="0"/>
                <a:t>F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53 CuadroTexto"/>
              <p:cNvSpPr txBox="1"/>
              <p:nvPr/>
            </p:nvSpPr>
            <p:spPr>
              <a:xfrm>
                <a:off x="1619671" y="5004733"/>
                <a:ext cx="3600401" cy="6278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=""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_tradnl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s-ES_tradnl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s-ES_tradnl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s-ES_tradnl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𝜽</m:t>
                              </m:r>
                            </m:sub>
                          </m:sSub>
                        </m:e>
                        <m:sub>
                          <m:r>
                            <a:rPr lang="es-ES_tradnl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𝒄𝒐𝒏𝒅</m:t>
                          </m:r>
                        </m:sub>
                      </m:sSub>
                      <m:r>
                        <a:rPr lang="es-ES_tradnl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s-ES_tradnl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s-ES_tradnl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𝑭</m:t>
                          </m:r>
                        </m:num>
                        <m:den>
                          <m:r>
                            <a:rPr lang="es-ES_tradnl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𝑨</m:t>
                          </m:r>
                        </m:den>
                      </m:f>
                      <m:r>
                        <a:rPr lang="es-ES_tradnl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s-ES_tradnl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f>
                            <m:fPr>
                              <m:type m:val="lin"/>
                              <m:ctrlPr>
                                <a:rPr lang="es-ES_tradnl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s-ES_tradnl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𝑻</m:t>
                              </m:r>
                            </m:num>
                            <m:den>
                              <m:r>
                                <a:rPr lang="es-ES_tradnl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  <m:r>
                                <a:rPr lang="es-ES_tradnl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𝑹</m:t>
                              </m:r>
                            </m:den>
                          </m:f>
                        </m:num>
                        <m:den>
                          <m:r>
                            <a:rPr lang="es-ES_tradnl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𝒍𝒉</m:t>
                          </m:r>
                        </m:den>
                      </m:f>
                      <m:r>
                        <a:rPr lang="es-ES_tradnl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s-ES_tradnl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f>
                            <m:fPr>
                              <m:type m:val="lin"/>
                              <m:ctrlPr>
                                <a:rPr lang="es-ES_tradnl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s-ES_tradnl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𝑻</m:t>
                              </m:r>
                            </m:num>
                            <m:den>
                              <m:r>
                                <a:rPr lang="es-ES_tradnl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𝒍</m:t>
                              </m:r>
                            </m:den>
                          </m:f>
                        </m:num>
                        <m:den>
                          <m:r>
                            <a:rPr lang="es-ES_tradnl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  <m:r>
                            <a:rPr lang="es-ES_tradnl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𝑹𝒉</m:t>
                          </m:r>
                        </m:den>
                      </m:f>
                    </m:oMath>
                  </m:oMathPara>
                </a14:m>
                <a:endParaRPr lang="en-GB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4" name="53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671" y="5004733"/>
                <a:ext cx="3600401" cy="627801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2" name="61 Flecha derecha"/>
          <p:cNvSpPr/>
          <p:nvPr/>
        </p:nvSpPr>
        <p:spPr>
          <a:xfrm rot="3821007">
            <a:off x="7548181" y="2988397"/>
            <a:ext cx="288032" cy="232098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62 Flecha derecha"/>
          <p:cNvSpPr/>
          <p:nvPr/>
        </p:nvSpPr>
        <p:spPr>
          <a:xfrm rot="10800000">
            <a:off x="6444209" y="3609899"/>
            <a:ext cx="288032" cy="232098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63 CuadroTexto"/>
              <p:cNvSpPr txBox="1"/>
              <p:nvPr/>
            </p:nvSpPr>
            <p:spPr>
              <a:xfrm>
                <a:off x="2627784" y="3209914"/>
                <a:ext cx="4019853" cy="9840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=""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GB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s-ES_tradnl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𝑻</m:t>
                          </m:r>
                        </m:num>
                        <m:den>
                          <m:r>
                            <a:rPr lang="es-ES_tradnl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𝒍</m:t>
                          </m:r>
                        </m:den>
                      </m:f>
                      <m:r>
                        <a:rPr lang="en-GB" b="1" dirty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1" i="1" dirty="0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b="1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𝝁</m:t>
                              </m:r>
                            </m:e>
                            <m:sub>
                              <m:r>
                                <a:rPr lang="es-ES_tradnl" b="1" i="1" dirty="0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𝟎</m:t>
                              </m:r>
                            </m:sub>
                          </m:sSub>
                          <m:r>
                            <a:rPr lang="en-GB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𝝅</m:t>
                          </m:r>
                        </m:num>
                        <m:den>
                          <m:r>
                            <a:rPr lang="es-ES_tradnl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𝟖</m:t>
                          </m:r>
                        </m:den>
                      </m:f>
                      <m:sSub>
                        <m:sSubPr>
                          <m:ctrlPr>
                            <a:rPr lang="en-GB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s-ES_tradnl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𝑰</m:t>
                          </m:r>
                        </m:e>
                        <m:sub>
                          <m:r>
                            <a:rPr lang="es-ES_tradnl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𝑰𝑪</m:t>
                          </m:r>
                        </m:sub>
                      </m:sSub>
                      <m:sSub>
                        <m:sSubPr>
                          <m:ctrlPr>
                            <a:rPr lang="en-GB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s-ES_tradnl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𝑰</m:t>
                          </m:r>
                        </m:e>
                        <m:sub>
                          <m:r>
                            <a:rPr lang="es-ES_tradnl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𝑶</m:t>
                          </m:r>
                          <m:r>
                            <a:rPr lang="es-ES_tradnl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𝑪</m:t>
                          </m:r>
                        </m:sub>
                      </m:sSub>
                      <m:f>
                        <m:fPr>
                          <m:ctrlPr>
                            <a:rPr lang="en-GB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1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s-ES_tradnl" b="1" i="1" dirty="0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𝑹</m:t>
                              </m:r>
                            </m:e>
                            <m:sub>
                              <m:r>
                                <a:rPr lang="es-ES_tradnl" b="1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𝑰𝑪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b="1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s-ES_tradnl" b="1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𝑹</m:t>
                              </m:r>
                            </m:e>
                            <m:sub>
                              <m:r>
                                <a:rPr lang="es-ES_tradnl" b="1" i="1" dirty="0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𝑶</m:t>
                              </m:r>
                              <m:r>
                                <a:rPr lang="es-ES_tradnl" b="1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𝑪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GB" b="1" i="1" dirty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b="1" i="1" dirty="0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GB" b="1" i="1" dirty="0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GB" b="1" i="1" dirty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sSup>
                                        <m:sSupPr>
                                          <m:ctrlPr>
                                            <a:rPr lang="en-GB" b="1" i="1" dirty="0">
                                              <a:solidFill>
                                                <a:srgbClr val="FF000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pPr>
                                        <m:e>
                                          <m:sSub>
                                            <m:sSubPr>
                                              <m:ctrlPr>
                                                <a:rPr lang="en-GB" b="1" i="1" dirty="0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/>
                                                  <a:ea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s-ES_tradnl" b="1" i="1" dirty="0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/>
                                                  <a:ea typeface="Cambria Math"/>
                                                </a:rPr>
                                                <m:t>𝑹</m:t>
                                              </m:r>
                                            </m:e>
                                            <m:sub>
                                              <m:r>
                                                <a:rPr lang="es-ES_tradnl" b="1" i="1" dirty="0" smtClean="0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/>
                                                  <a:ea typeface="Cambria Math"/>
                                                </a:rPr>
                                                <m:t>𝒀</m:t>
                                              </m:r>
                                            </m:sub>
                                          </m:sSub>
                                        </m:e>
                                        <m:sup>
                                          <m:r>
                                            <a:rPr lang="es-ES_tradnl" b="1" i="1" dirty="0">
                                              <a:solidFill>
                                                <a:srgbClr val="FF000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𝟐</m:t>
                                          </m:r>
                                        </m:sup>
                                      </m:sSup>
                                      <m:r>
                                        <a:rPr lang="es-ES_tradnl" b="1" i="1" dirty="0" smtClean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+</m:t>
                                      </m:r>
                                      <m:r>
                                        <a:rPr lang="es-ES_tradnl" b="1" i="1" dirty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𝑹</m:t>
                                      </m:r>
                                    </m:e>
                                    <m:sub>
                                      <m:r>
                                        <a:rPr lang="es-ES_tradnl" b="1" i="1" dirty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𝑶𝑪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s-ES_tradnl" b="1" i="1" dirty="0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𝟐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GB" b="1" i="1" dirty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GB" b="1" i="1" dirty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_tradnl" b="1" i="1" dirty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𝑹</m:t>
                                      </m:r>
                                    </m:e>
                                    <m:sub>
                                      <m:r>
                                        <a:rPr lang="es-ES_tradnl" b="1" i="1" dirty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𝒀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s-ES_tradnl" b="1" i="1" dirty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en-GB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4" name="63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7784" y="3209914"/>
                <a:ext cx="4019853" cy="98405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1 Rectángulo"/>
          <p:cNvSpPr/>
          <p:nvPr/>
        </p:nvSpPr>
        <p:spPr>
          <a:xfrm>
            <a:off x="2908574" y="3419708"/>
            <a:ext cx="2952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latin typeface="Lucida Sans Unicode" pitchFamily="34" charset="0"/>
              </a:rPr>
              <a:t>*</a:t>
            </a:r>
            <a:endParaRPr lang="en-GB" b="1" dirty="0"/>
          </a:p>
        </p:txBody>
      </p:sp>
      <p:sp>
        <p:nvSpPr>
          <p:cNvPr id="56" name="55 Rectángulo"/>
          <p:cNvSpPr/>
          <p:nvPr/>
        </p:nvSpPr>
        <p:spPr>
          <a:xfrm>
            <a:off x="7970503" y="4077072"/>
            <a:ext cx="12820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latin typeface="Lucida Sans Unicode" pitchFamily="34" charset="0"/>
              </a:rPr>
              <a:t>*</a:t>
            </a:r>
            <a:r>
              <a:rPr lang="en-GB" sz="1050" b="1" dirty="0" smtClean="0">
                <a:latin typeface="Lucida Sans Unicode" pitchFamily="34" charset="0"/>
              </a:rPr>
              <a:t> Linear Iron</a:t>
            </a:r>
            <a:endParaRPr lang="en-GB" sz="1050" b="1" dirty="0"/>
          </a:p>
        </p:txBody>
      </p:sp>
    </p:spTree>
    <p:extLst>
      <p:ext uri="{BB962C8B-B14F-4D97-AF65-F5344CB8AC3E}">
        <p14:creationId xmlns:p14="http://schemas.microsoft.com/office/powerpoint/2010/main" val="2754957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43</a:t>
            </a:fld>
            <a:endParaRPr lang="es-ES" dirty="0"/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537592" y="-90264"/>
            <a:ext cx="8786936" cy="1143000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9pPr>
            <a:extLst/>
          </a:lstStyle>
          <a:p>
            <a:pPr fontAlgn="auto">
              <a:spcAft>
                <a:spcPts val="0"/>
              </a:spcAft>
              <a:defRPr/>
            </a:pPr>
            <a:r>
              <a:rPr lang="en-US" sz="2800" dirty="0" smtClean="0"/>
              <a:t>Model settings and convergence challenges </a:t>
            </a:r>
            <a:endParaRPr lang="en-US" sz="2800" dirty="0"/>
          </a:p>
        </p:txBody>
      </p:sp>
      <p:sp>
        <p:nvSpPr>
          <p:cNvPr id="22" name="21 Rectángulo"/>
          <p:cNvSpPr/>
          <p:nvPr/>
        </p:nvSpPr>
        <p:spPr>
          <a:xfrm>
            <a:off x="323529" y="692696"/>
            <a:ext cx="8640960" cy="5832648"/>
          </a:xfrm>
          <a:prstGeom prst="rect">
            <a:avLst/>
          </a:prstGeom>
          <a:solidFill>
            <a:schemeClr val="bg1">
              <a:alpha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en-GB" dirty="0" smtClean="0">
              <a:latin typeface="+mn-lt"/>
            </a:endParaRPr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en-GB" dirty="0" smtClean="0">
                <a:latin typeface="+mn-lt"/>
              </a:rPr>
              <a:t>2D </a:t>
            </a:r>
            <a:r>
              <a:rPr lang="en-GB" dirty="0" err="1" smtClean="0">
                <a:latin typeface="+mn-lt"/>
              </a:rPr>
              <a:t>Ansys</a:t>
            </a:r>
            <a:r>
              <a:rPr lang="en-GB" dirty="0" smtClean="0">
                <a:latin typeface="+mn-lt"/>
              </a:rPr>
              <a:t> Workbench model.</a:t>
            </a:r>
          </a:p>
          <a:p>
            <a:pPr marL="822325" lvl="1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en-GB" dirty="0" smtClean="0">
                <a:latin typeface="+mn-lt"/>
              </a:rPr>
              <a:t>0.5-mm-thick shell elements at the collars.</a:t>
            </a:r>
          </a:p>
          <a:p>
            <a:pPr marL="822325" lvl="1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en-GB" dirty="0" smtClean="0">
                <a:latin typeface="+mn-lt"/>
              </a:rPr>
              <a:t>1-mm-thick </a:t>
            </a:r>
            <a:r>
              <a:rPr lang="en-GB" dirty="0">
                <a:latin typeface="+mn-lt"/>
              </a:rPr>
              <a:t>shell elements </a:t>
            </a:r>
            <a:r>
              <a:rPr lang="en-GB" dirty="0" smtClean="0">
                <a:latin typeface="+mn-lt"/>
              </a:rPr>
              <a:t>for the rest of the assembly.</a:t>
            </a:r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en-GB" dirty="0" smtClean="0">
                <a:latin typeface="+mn-lt"/>
              </a:rPr>
              <a:t>Load steps.</a:t>
            </a:r>
          </a:p>
          <a:p>
            <a:pPr marL="822325" lvl="1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en-GB" dirty="0" smtClean="0">
                <a:latin typeface="+mn-lt"/>
              </a:rPr>
              <a:t>t=0-1: Contact offset (pre-stress).</a:t>
            </a:r>
          </a:p>
          <a:p>
            <a:pPr marL="822325" lvl="1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en-GB" dirty="0" smtClean="0">
                <a:latin typeface="+mn-lt"/>
              </a:rPr>
              <a:t>t=1-2: Assembly </a:t>
            </a:r>
            <a:r>
              <a:rPr lang="en-GB" dirty="0" err="1" smtClean="0">
                <a:latin typeface="+mn-lt"/>
              </a:rPr>
              <a:t>cooldown</a:t>
            </a:r>
            <a:r>
              <a:rPr lang="en-GB" dirty="0" smtClean="0">
                <a:latin typeface="+mn-lt"/>
              </a:rPr>
              <a:t>.</a:t>
            </a:r>
            <a:endParaRPr lang="en-GB" dirty="0">
              <a:latin typeface="+mn-lt"/>
            </a:endParaRPr>
          </a:p>
          <a:p>
            <a:pPr marL="822325" lvl="1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en-GB" dirty="0" smtClean="0">
                <a:latin typeface="+mn-lt"/>
              </a:rPr>
              <a:t>t=2-3: EM forces (exported from Maxwell, 108% Nominal curren</a:t>
            </a:r>
            <a:r>
              <a:rPr lang="en-GB" dirty="0">
                <a:latin typeface="+mn-lt"/>
              </a:rPr>
              <a:t>t</a:t>
            </a:r>
            <a:r>
              <a:rPr lang="en-GB" dirty="0" smtClean="0">
                <a:latin typeface="+mn-lt"/>
              </a:rPr>
              <a:t>).</a:t>
            </a:r>
            <a:endParaRPr lang="en-GB" dirty="0">
              <a:latin typeface="+mn-lt"/>
            </a:endParaRPr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en-GB" dirty="0" smtClean="0">
                <a:latin typeface="+mn-lt"/>
              </a:rPr>
              <a:t>Convergence/stability challenges</a:t>
            </a:r>
          </a:p>
          <a:p>
            <a:pPr marL="822325" lvl="1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en-GB" dirty="0" smtClean="0">
                <a:solidFill>
                  <a:srgbClr val="C00000"/>
                </a:solidFill>
                <a:latin typeface="+mn-lt"/>
              </a:rPr>
              <a:t>No symmetry boundary conditions can be used. DOF more difficult to constrain.</a:t>
            </a:r>
          </a:p>
          <a:p>
            <a:pPr marL="822325" lvl="1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en-GB" dirty="0" smtClean="0">
                <a:solidFill>
                  <a:srgbClr val="C00000"/>
                </a:solidFill>
                <a:latin typeface="+mn-lt"/>
              </a:rPr>
              <a:t>Many parts involved and linked by contact. </a:t>
            </a:r>
            <a:r>
              <a:rPr lang="en-GB" dirty="0" smtClean="0">
                <a:latin typeface="+mn-lt"/>
              </a:rPr>
              <a:t>Frictional contacts showed better performance that frictionless ones.</a:t>
            </a:r>
          </a:p>
          <a:p>
            <a:pPr marL="822325" lvl="1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en-GB" dirty="0" smtClean="0">
                <a:latin typeface="+mn-lt"/>
              </a:rPr>
              <a:t>Techniques used to achieve convergence:</a:t>
            </a:r>
          </a:p>
          <a:p>
            <a:pPr marL="1279525" lvl="2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en-GB" dirty="0" smtClean="0">
                <a:latin typeface="+mn-lt"/>
              </a:rPr>
              <a:t>Adding extra boundary conditions.</a:t>
            </a:r>
          </a:p>
          <a:p>
            <a:pPr marL="1279525" lvl="2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en-GB" dirty="0" smtClean="0">
                <a:latin typeface="+mn-lt"/>
              </a:rPr>
              <a:t>Tuning up contact settings at problematic </a:t>
            </a:r>
            <a:r>
              <a:rPr lang="en-GB" dirty="0">
                <a:latin typeface="+mn-lt"/>
              </a:rPr>
              <a:t>zones (Stabilization dumping factor, Normal stiffness, ramped </a:t>
            </a:r>
            <a:r>
              <a:rPr lang="en-GB" dirty="0" smtClean="0">
                <a:latin typeface="+mn-lt"/>
              </a:rPr>
              <a:t>effects...). </a:t>
            </a:r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en-GB" dirty="0">
              <a:latin typeface="+mn-lt"/>
            </a:endParaRPr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823776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 smtClean="0"/>
              <a:t>Materials</a:t>
            </a:r>
            <a:endParaRPr lang="en-GB" sz="32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44</a:t>
            </a:fld>
            <a:endParaRPr lang="es-ES" dirty="0"/>
          </a:p>
        </p:txBody>
      </p:sp>
      <p:sp>
        <p:nvSpPr>
          <p:cNvPr id="8" name="2 Marcador de contenido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525962"/>
          </a:xfrm>
        </p:spPr>
        <p:txBody>
          <a:bodyPr/>
          <a:lstStyle/>
          <a:p>
            <a:r>
              <a:rPr lang="en-GB" sz="1800" dirty="0" smtClean="0"/>
              <a:t>Cable, wedges and inter-layer insulation: glass fibre sleeve impregnated </a:t>
            </a:r>
            <a:r>
              <a:rPr lang="en-GB" sz="1800" dirty="0"/>
              <a:t>with </a:t>
            </a:r>
            <a:r>
              <a:rPr lang="en-GB" sz="1800" dirty="0" smtClean="0"/>
              <a:t>binder treatment </a:t>
            </a:r>
            <a:r>
              <a:rPr lang="en-GB" sz="1800" dirty="0"/>
              <a:t>as hardener </a:t>
            </a:r>
            <a:r>
              <a:rPr lang="en-GB" sz="1800" dirty="0" smtClean="0"/>
              <a:t>(PVA to be studied).</a:t>
            </a:r>
          </a:p>
          <a:p>
            <a:r>
              <a:rPr lang="en-GB" sz="1800" dirty="0" smtClean="0"/>
              <a:t>Wedges: machined from ETP copper.</a:t>
            </a:r>
          </a:p>
          <a:p>
            <a:r>
              <a:rPr lang="en-GB" sz="1800" dirty="0" smtClean="0"/>
              <a:t>End spacers: 3D printed in stainless steel.</a:t>
            </a:r>
          </a:p>
          <a:p>
            <a:r>
              <a:rPr lang="en-GB" sz="1800" dirty="0" smtClean="0"/>
              <a:t>Ground insulation: Polyimide sheets</a:t>
            </a:r>
            <a:endParaRPr lang="en-GB" sz="1800" dirty="0"/>
          </a:p>
          <a:p>
            <a:r>
              <a:rPr lang="en-GB" sz="1800" dirty="0" smtClean="0"/>
              <a:t>Vacuum impregnated coils, radiation hard resin (cyanate-ester blend).</a:t>
            </a:r>
          </a:p>
          <a:p>
            <a:r>
              <a:rPr lang="en-GB" sz="1800" dirty="0" smtClean="0"/>
              <a:t>Collars: Machined by EDM in stainless steel.</a:t>
            </a:r>
          </a:p>
          <a:p>
            <a:r>
              <a:rPr lang="en-GB" sz="1800" dirty="0" smtClean="0"/>
              <a:t>Iron: To be evaluated.</a:t>
            </a:r>
          </a:p>
          <a:p>
            <a:r>
              <a:rPr lang="en-GB" sz="1800" dirty="0" smtClean="0"/>
              <a:t>Connection plate: Hard radiation resistant composite, like </a:t>
            </a:r>
            <a:r>
              <a:rPr lang="en-GB" sz="1800" dirty="0" err="1" smtClean="0"/>
              <a:t>Ultem</a:t>
            </a:r>
            <a:r>
              <a:rPr lang="en-GB" sz="1800" dirty="0" smtClean="0"/>
              <a:t>.</a:t>
            </a:r>
          </a:p>
          <a:p>
            <a:r>
              <a:rPr lang="en-GB" sz="1800" dirty="0" smtClean="0"/>
              <a:t>End plates: Stainless steel.</a:t>
            </a:r>
          </a:p>
          <a:p>
            <a:r>
              <a:rPr lang="en-GB" sz="1800" dirty="0" smtClean="0"/>
              <a:t>Inner pipe: Titanium grade 2 if grade 5 is not available.</a:t>
            </a:r>
          </a:p>
          <a:p>
            <a:endParaRPr lang="en-GB" sz="1800" dirty="0" smtClean="0"/>
          </a:p>
        </p:txBody>
      </p:sp>
    </p:spTree>
    <p:extLst>
      <p:ext uri="{BB962C8B-B14F-4D97-AF65-F5344CB8AC3E}">
        <p14:creationId xmlns:p14="http://schemas.microsoft.com/office/powerpoint/2010/main" val="858784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W</a:t>
            </a:r>
            <a:r>
              <a:rPr lang="en-GB" sz="3200" dirty="0" smtClean="0"/>
              <a:t>inding</a:t>
            </a:r>
            <a:endParaRPr lang="en-GB" sz="32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45</a:t>
            </a:fld>
            <a:endParaRPr lang="es-ES" dirty="0"/>
          </a:p>
        </p:txBody>
      </p:sp>
      <p:sp>
        <p:nvSpPr>
          <p:cNvPr id="8" name="2 Marcador de contenido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525962"/>
          </a:xfrm>
        </p:spPr>
        <p:txBody>
          <a:bodyPr/>
          <a:lstStyle/>
          <a:p>
            <a:r>
              <a:rPr lang="en-GB" sz="2400" dirty="0" smtClean="0"/>
              <a:t>Customized winding machine lent by CERN</a:t>
            </a:r>
          </a:p>
          <a:p>
            <a:pPr lvl="1"/>
            <a:r>
              <a:rPr lang="en-GB" sz="1800" dirty="0" smtClean="0"/>
              <a:t>New beam: 2.5 m long.</a:t>
            </a:r>
          </a:p>
          <a:p>
            <a:pPr lvl="1"/>
            <a:r>
              <a:rPr lang="en-GB" sz="1800" dirty="0" smtClean="0"/>
              <a:t>Electromagnetic brake.</a:t>
            </a:r>
          </a:p>
          <a:p>
            <a:pPr lvl="1"/>
            <a:r>
              <a:rPr lang="en-GB" sz="1800" dirty="0" smtClean="0"/>
              <a:t>Horizontal spool axis.</a:t>
            </a:r>
          </a:p>
          <a:p>
            <a:r>
              <a:rPr lang="en-GB" sz="2400" dirty="0" smtClean="0"/>
              <a:t>Winding process</a:t>
            </a:r>
          </a:p>
          <a:p>
            <a:pPr lvl="1"/>
            <a:r>
              <a:rPr lang="en-GB" sz="1800" dirty="0" smtClean="0"/>
              <a:t>Stainless steel mandrel protected with a polyimide sheet.</a:t>
            </a:r>
          </a:p>
          <a:p>
            <a:pPr lvl="1"/>
            <a:r>
              <a:rPr lang="en-GB" sz="1800" dirty="0" smtClean="0"/>
              <a:t>Binder impregnation and curation.</a:t>
            </a:r>
          </a:p>
          <a:p>
            <a:pPr lvl="1"/>
            <a:r>
              <a:rPr lang="en-GB" sz="1800" dirty="0" smtClean="0"/>
              <a:t>Outer layer will be wound on top of the inner one with </a:t>
            </a:r>
            <a:r>
              <a:rPr lang="en-GB" sz="1800" dirty="0"/>
              <a:t>an intermediate </a:t>
            </a:r>
            <a:r>
              <a:rPr lang="en-GB" sz="1800" dirty="0" err="1"/>
              <a:t>glassfiber</a:t>
            </a:r>
            <a:r>
              <a:rPr lang="en-GB" sz="1800" dirty="0"/>
              <a:t> sheet for extra </a:t>
            </a:r>
            <a:r>
              <a:rPr lang="en-GB" sz="1800" dirty="0" smtClean="0"/>
              <a:t>protection.</a:t>
            </a:r>
          </a:p>
          <a:p>
            <a:pPr lvl="1"/>
            <a:r>
              <a:rPr lang="en-GB" sz="1800" dirty="0" smtClean="0"/>
              <a:t>Vacuum impregnation with hard radiation resin.</a:t>
            </a: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4224283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 smtClean="0"/>
              <a:t>Assembly</a:t>
            </a:r>
            <a:endParaRPr lang="en-GB" sz="32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46</a:t>
            </a:fld>
            <a:endParaRPr lang="es-ES" dirty="0"/>
          </a:p>
        </p:txBody>
      </p:sp>
      <p:sp>
        <p:nvSpPr>
          <p:cNvPr id="8" name="2 Marcador de contenido"/>
          <p:cNvSpPr>
            <a:spLocks noGrp="1"/>
          </p:cNvSpPr>
          <p:nvPr>
            <p:ph idx="1"/>
          </p:nvPr>
        </p:nvSpPr>
        <p:spPr>
          <a:xfrm>
            <a:off x="457200" y="1567334"/>
            <a:ext cx="8229600" cy="4525962"/>
          </a:xfrm>
        </p:spPr>
        <p:txBody>
          <a:bodyPr/>
          <a:lstStyle/>
          <a:p>
            <a:r>
              <a:rPr lang="en-GB" sz="2400" dirty="0" smtClean="0"/>
              <a:t>Collars placed around the coils with a vertical press (custom tooling required).</a:t>
            </a:r>
          </a:p>
          <a:p>
            <a:r>
              <a:rPr lang="en-GB" sz="2400" dirty="0"/>
              <a:t>L</a:t>
            </a:r>
            <a:r>
              <a:rPr lang="en-GB" sz="2400" dirty="0" smtClean="0"/>
              <a:t>ayer </a:t>
            </a:r>
            <a:r>
              <a:rPr lang="en-GB" sz="2400" dirty="0"/>
              <a:t>of protection between both dipoles, likely a </a:t>
            </a:r>
            <a:r>
              <a:rPr lang="en-GB" sz="2400" dirty="0" smtClean="0"/>
              <a:t>glass fibre sheet</a:t>
            </a:r>
          </a:p>
          <a:p>
            <a:r>
              <a:rPr lang="en-GB" sz="2400" dirty="0" smtClean="0"/>
              <a:t>Innermost </a:t>
            </a:r>
            <a:r>
              <a:rPr lang="en-GB" sz="2400" dirty="0"/>
              <a:t>turn of the coils will be protected by a stainless steel sheet from the collar nose sliding</a:t>
            </a:r>
            <a:r>
              <a:rPr lang="en-GB" sz="2400" dirty="0" smtClean="0"/>
              <a:t>.</a:t>
            </a:r>
          </a:p>
          <a:p>
            <a:r>
              <a:rPr lang="en-GB" sz="2400" dirty="0" smtClean="0"/>
              <a:t>Iron laminations around the coil assembly.</a:t>
            </a:r>
          </a:p>
          <a:p>
            <a:endParaRPr lang="en-GB" sz="2400" dirty="0"/>
          </a:p>
          <a:p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922661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3600" b="1" dirty="0" smtClean="0"/>
              <a:t>Protection</a:t>
            </a:r>
            <a:endParaRPr lang="en-GB" sz="3600" b="1" dirty="0"/>
          </a:p>
          <a:p>
            <a:endParaRPr lang="en-GB" sz="3600" b="1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B43268-BBC6-4337-9E09-A3A8338161F8}" type="slidenum">
              <a:rPr lang="es-ES" smtClean="0"/>
              <a:pPr>
                <a:defRPr/>
              </a:pPr>
              <a:t>47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78309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>
            <a:noAutofit/>
          </a:bodyPr>
          <a:lstStyle/>
          <a:p>
            <a:r>
              <a:rPr lang="en-GB" sz="2800" dirty="0" smtClean="0"/>
              <a:t>CIEMAT in-house developed code</a:t>
            </a:r>
            <a:br>
              <a:rPr lang="en-GB" sz="2800" dirty="0" smtClean="0"/>
            </a:br>
            <a:r>
              <a:rPr lang="en-GB" sz="2800" dirty="0" smtClean="0"/>
              <a:t>based on finite difference method :</a:t>
            </a:r>
            <a:br>
              <a:rPr lang="en-GB" sz="2800" dirty="0" smtClean="0"/>
            </a:br>
            <a:r>
              <a:rPr lang="en-GB" sz="2800" dirty="0" smtClean="0"/>
              <a:t>Optimistic assumptions of the model</a:t>
            </a:r>
            <a:endParaRPr lang="en-GB" sz="28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48</a:t>
            </a:fld>
            <a:endParaRPr lang="es-ES" dirty="0"/>
          </a:p>
        </p:txBody>
      </p:sp>
      <p:sp>
        <p:nvSpPr>
          <p:cNvPr id="9" name="2 Marcador de contenido"/>
          <p:cNvSpPr>
            <a:spLocks noGrp="1"/>
          </p:cNvSpPr>
          <p:nvPr>
            <p:ph idx="1"/>
          </p:nvPr>
        </p:nvSpPr>
        <p:spPr>
          <a:xfrm>
            <a:off x="349816" y="1833394"/>
            <a:ext cx="8568952" cy="4248472"/>
          </a:xfrm>
        </p:spPr>
        <p:txBody>
          <a:bodyPr/>
          <a:lstStyle/>
          <a:p>
            <a:pPr lvl="0"/>
            <a:r>
              <a:rPr lang="en-US" sz="2400" dirty="0"/>
              <a:t>Rutherford cable is modeled as a monolithic wire with the same metallic area, discarding the voids or internal volumes filled with resin</a:t>
            </a:r>
            <a:r>
              <a:rPr lang="en-US" sz="2400" dirty="0" smtClean="0"/>
              <a:t>.</a:t>
            </a:r>
          </a:p>
          <a:p>
            <a:pPr lvl="0"/>
            <a:r>
              <a:rPr lang="en-US" sz="2400" dirty="0"/>
              <a:t>The wedges are not </a:t>
            </a:r>
            <a:r>
              <a:rPr lang="en-US" sz="2400" dirty="0" smtClean="0"/>
              <a:t>modeled.</a:t>
            </a:r>
          </a:p>
          <a:p>
            <a:pPr lvl="0"/>
            <a:r>
              <a:rPr lang="en-US" sz="2400" dirty="0"/>
              <a:t>Q</a:t>
            </a:r>
            <a:r>
              <a:rPr lang="en-US" sz="2400" dirty="0" smtClean="0"/>
              <a:t>uench </a:t>
            </a:r>
            <a:r>
              <a:rPr lang="en-US" sz="2400" dirty="0"/>
              <a:t>origin is placed at the innermost </a:t>
            </a:r>
            <a:r>
              <a:rPr lang="en-US" sz="2400" dirty="0" smtClean="0"/>
              <a:t>turn, </a:t>
            </a:r>
            <a:r>
              <a:rPr lang="en-US" sz="2400" dirty="0"/>
              <a:t>although it is not where the peak </a:t>
            </a:r>
            <a:r>
              <a:rPr lang="en-US" sz="2400" dirty="0" smtClean="0"/>
              <a:t>field </a:t>
            </a:r>
            <a:r>
              <a:rPr lang="en-US" sz="2400" dirty="0"/>
              <a:t>is placed when both coils are powered</a:t>
            </a:r>
            <a:r>
              <a:rPr lang="en-US" sz="2400" dirty="0" smtClean="0"/>
              <a:t>.</a:t>
            </a:r>
          </a:p>
          <a:p>
            <a:pPr lvl="0"/>
            <a:r>
              <a:rPr lang="en-US" sz="2400" dirty="0"/>
              <a:t>A uniform magnetic field is assumed in the wires, equal to the peak </a:t>
            </a:r>
            <a:r>
              <a:rPr lang="en-US" sz="2400" dirty="0" smtClean="0"/>
              <a:t>field</a:t>
            </a:r>
            <a:r>
              <a:rPr lang="en-US" sz="2400" dirty="0"/>
              <a:t>.</a:t>
            </a:r>
            <a:endParaRPr lang="en-US" sz="2400" dirty="0" smtClean="0"/>
          </a:p>
          <a:p>
            <a:pPr lvl="1"/>
            <a:endParaRPr lang="en-GB" sz="1600" dirty="0" smtClean="0"/>
          </a:p>
          <a:p>
            <a:pPr lvl="1"/>
            <a:endParaRPr lang="en-GB" sz="1600" dirty="0"/>
          </a:p>
          <a:p>
            <a:pPr lvl="1"/>
            <a:endParaRPr lang="en-GB" sz="1600" dirty="0" smtClean="0"/>
          </a:p>
          <a:p>
            <a:pPr lvl="1"/>
            <a:endParaRPr lang="en-GB" sz="1600" dirty="0"/>
          </a:p>
          <a:p>
            <a:pPr lvl="1"/>
            <a:endParaRPr lang="en-GB" sz="1600" dirty="0"/>
          </a:p>
          <a:p>
            <a:endParaRPr lang="en-GB" sz="1800" dirty="0" smtClean="0"/>
          </a:p>
          <a:p>
            <a:endParaRPr lang="en-GB" sz="1800" dirty="0" smtClean="0"/>
          </a:p>
        </p:txBody>
      </p:sp>
    </p:spTree>
    <p:extLst>
      <p:ext uri="{BB962C8B-B14F-4D97-AF65-F5344CB8AC3E}">
        <p14:creationId xmlns:p14="http://schemas.microsoft.com/office/powerpoint/2010/main" val="2814214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539552" y="-234280"/>
            <a:ext cx="8229600" cy="1143000"/>
          </a:xfrm>
        </p:spPr>
        <p:txBody>
          <a:bodyPr>
            <a:normAutofit/>
          </a:bodyPr>
          <a:lstStyle/>
          <a:p>
            <a:r>
              <a:rPr lang="en-GB" sz="2000" dirty="0" smtClean="0"/>
              <a:t>MCBXFB: No damping resistance included</a:t>
            </a:r>
            <a:endParaRPr lang="en-GB" sz="20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49</a:t>
            </a:fld>
            <a:endParaRPr lang="es-E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016" y="476672"/>
            <a:ext cx="9142512" cy="6230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2 Título"/>
          <p:cNvSpPr txBox="1">
            <a:spLocks/>
          </p:cNvSpPr>
          <p:nvPr/>
        </p:nvSpPr>
        <p:spPr>
          <a:xfrm>
            <a:off x="7236296" y="116632"/>
            <a:ext cx="1728192" cy="396044"/>
          </a:xfrm>
          <a:prstGeom prst="rect">
            <a:avLst/>
          </a:prstGeom>
          <a:noFill/>
          <a:ln w="50800">
            <a:solidFill>
              <a:srgbClr val="FF0000"/>
            </a:solidFill>
          </a:ln>
          <a:effectLst>
            <a:softEdge rad="12700"/>
          </a:effectLst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9pPr>
            <a:extLst/>
          </a:lstStyle>
          <a:p>
            <a:pPr algn="ctr"/>
            <a:r>
              <a:rPr lang="es-ES_tradnl" sz="2000" dirty="0" err="1" smtClean="0">
                <a:solidFill>
                  <a:srgbClr val="FF0000"/>
                </a:solidFill>
              </a:rPr>
              <a:t>Preliminary</a:t>
            </a:r>
            <a:endParaRPr lang="es-ES_tradnl" sz="20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890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41805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/>
              <a:t>Strand &amp; Rutherford Cable</a:t>
            </a:r>
            <a:endParaRPr lang="en-US" sz="3200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5</a:t>
            </a:fld>
            <a:endParaRPr lang="es-E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5634" y="2132856"/>
            <a:ext cx="3252870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6379" y="116632"/>
            <a:ext cx="2362085" cy="1905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1980744"/>
              </p:ext>
            </p:extLst>
          </p:nvPr>
        </p:nvGraphicFramePr>
        <p:xfrm>
          <a:off x="240757" y="908720"/>
          <a:ext cx="2913186" cy="1643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9626"/>
                <a:gridCol w="1383560"/>
              </a:tblGrid>
              <a:tr h="132219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Strand parameters</a:t>
                      </a:r>
                      <a:endPara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94267">
                <a:tc>
                  <a:txBody>
                    <a:bodyPr/>
                    <a:lstStyle/>
                    <a:p>
                      <a:pPr marL="0" lvl="0" indent="87313" algn="r" fontAlgn="b"/>
                      <a:r>
                        <a:rPr lang="en-US" sz="1200" b="1" i="0" u="none" strike="noStrike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Cu:Sc</a:t>
                      </a:r>
                      <a:endParaRPr lang="en-US" sz="1200" b="1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US" sz="1200" b="0" i="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1.75</a:t>
                      </a:r>
                    </a:p>
                  </a:txBody>
                  <a:tcPr marL="12700" marR="12700" marT="12700" marB="0" anchor="ctr"/>
                </a:tc>
              </a:tr>
              <a:tr h="94267">
                <a:tc>
                  <a:txBody>
                    <a:bodyPr/>
                    <a:lstStyle/>
                    <a:p>
                      <a:pPr marL="0" lvl="0" indent="87313" algn="r" rtl="0" eaLnBrk="1" fontAlgn="b" latinLnBrk="0" hangingPunct="1"/>
                      <a:r>
                        <a:rPr kumimoji="0" lang="en-US" sz="1200" b="1" i="0" u="none" strike="noStrike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Strand diameter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0.48 mm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</a:tr>
              <a:tr h="94267">
                <a:tc>
                  <a:txBody>
                    <a:bodyPr/>
                    <a:lstStyle/>
                    <a:p>
                      <a:pPr marL="0" lvl="0" indent="87313" algn="r" rtl="0" eaLnBrk="1" fontAlgn="b" latinLnBrk="0" hangingPunct="1"/>
                      <a:r>
                        <a:rPr kumimoji="0" lang="en-US" sz="1200" b="1" i="0" u="none" strike="noStrike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Metal section</a:t>
                      </a:r>
                      <a:endParaRPr kumimoji="0" lang="en-US" sz="1200" b="1" i="0" u="none" strike="noStrike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7200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0.181 mm</a:t>
                      </a:r>
                      <a:r>
                        <a:rPr lang="en-US" sz="1200" b="0" i="0" u="none" strike="noStrike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200" b="0" i="0" u="none" strike="noStrike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</a:tr>
              <a:tr h="94267">
                <a:tc>
                  <a:txBody>
                    <a:bodyPr/>
                    <a:lstStyle/>
                    <a:p>
                      <a:pPr marL="0" lvl="0" indent="87313" algn="r" rtl="0" eaLnBrk="1" fontAlgn="b" latinLnBrk="0" hangingPunct="1"/>
                      <a:r>
                        <a:rPr kumimoji="0" lang="en-US" sz="1200" b="1" i="0" u="none" strike="noStrike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Nº </a:t>
                      </a:r>
                      <a:r>
                        <a:rPr kumimoji="0" lang="en-US" sz="1200" b="1" i="0" u="none" strike="noStrike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of filaments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US" sz="1200" b="0" i="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2300</a:t>
                      </a:r>
                    </a:p>
                  </a:txBody>
                  <a:tcPr marL="12700" marR="12700" marT="12700" marB="0" anchor="ctr"/>
                </a:tc>
              </a:tr>
              <a:tr h="94267">
                <a:tc>
                  <a:txBody>
                    <a:bodyPr/>
                    <a:lstStyle/>
                    <a:p>
                      <a:pPr marL="0" lvl="0" indent="87313" algn="r" rtl="0" eaLnBrk="1" fontAlgn="b" latinLnBrk="0" hangingPunct="1"/>
                      <a:r>
                        <a:rPr kumimoji="0" lang="en-US" sz="1200" b="1" i="0" u="none" strike="noStrike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Filament diam.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72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6.0 µm</a:t>
                      </a:r>
                      <a:endParaRPr lang="en-US" sz="12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</a:tr>
              <a:tr h="94267">
                <a:tc>
                  <a:txBody>
                    <a:bodyPr/>
                    <a:lstStyle/>
                    <a:p>
                      <a:pPr marL="0" lvl="0" indent="87313" algn="r" rtl="0" eaLnBrk="1" fontAlgn="b" latinLnBrk="0" hangingPunct="1"/>
                      <a:r>
                        <a:rPr kumimoji="0" lang="en-US" sz="1200" b="1" i="0" u="none" strike="noStrike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I(5T,4.2K)</a:t>
                      </a: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US" sz="12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200-210 A</a:t>
                      </a:r>
                    </a:p>
                  </a:txBody>
                  <a:tcPr marL="12700" marR="12700" marT="12700" marB="0" anchor="ctr"/>
                </a:tc>
              </a:tr>
              <a:tr h="94267">
                <a:tc>
                  <a:txBody>
                    <a:bodyPr/>
                    <a:lstStyle/>
                    <a:p>
                      <a:pPr marL="0" lvl="0" indent="87313" algn="r" rtl="0" eaLnBrk="1" fontAlgn="b" latinLnBrk="0" hangingPunct="1"/>
                      <a:r>
                        <a:rPr kumimoji="0" lang="en-US" sz="1200" b="1" i="0" u="none" strike="noStrike" kern="120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Jc</a:t>
                      </a:r>
                      <a:endParaRPr kumimoji="0" lang="en-US" sz="1200" b="1" i="0" u="none" strike="noStrike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marL="72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2800-3300 A/mm</a:t>
                      </a:r>
                      <a:r>
                        <a:rPr lang="en-US" sz="1200" b="0" i="0" u="none" strike="noStrike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200" b="0" i="0" u="none" strike="noStrike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graphicFrame>
        <p:nvGraphicFramePr>
          <p:cNvPr id="9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9818115"/>
              </p:ext>
            </p:extLst>
          </p:nvPr>
        </p:nvGraphicFramePr>
        <p:xfrm>
          <a:off x="3347864" y="915603"/>
          <a:ext cx="2414638" cy="20278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0655"/>
                <a:gridCol w="983983"/>
              </a:tblGrid>
              <a:tr h="267593">
                <a:tc>
                  <a:txBody>
                    <a:bodyPr/>
                    <a:lstStyle/>
                    <a:p>
                      <a:pPr marL="0" indent="87313" algn="r" rtl="0" eaLnBrk="1" fontAlgn="b" latinLnBrk="0" hangingPunct="1"/>
                      <a:r>
                        <a:rPr kumimoji="0" lang="en-US" sz="1200" b="1" kern="1200" dirty="0" smtClean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Cable parameters</a:t>
                      </a:r>
                      <a:endParaRPr kumimoji="0" lang="en-US" sz="1200" b="1" kern="1200" dirty="0">
                        <a:solidFill>
                          <a:schemeClr val="lt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72000" algn="ctr" fontAlgn="b"/>
                      <a:endParaRPr lang="en-US" sz="12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</a:tr>
              <a:tr h="138286">
                <a:tc>
                  <a:txBody>
                    <a:bodyPr/>
                    <a:lstStyle/>
                    <a:p>
                      <a:pPr marL="0" lvl="0" indent="87313" algn="r" rtl="0" eaLnBrk="1" fontAlgn="b" latinLnBrk="0" hangingPunct="1"/>
                      <a:r>
                        <a:rPr kumimoji="0" lang="en-US" sz="1200" b="1" i="0" u="none" strike="noStrike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 of strands</a:t>
                      </a:r>
                      <a:endParaRPr kumimoji="0" lang="en-US" sz="1200" b="1" i="0" u="none" strike="noStrike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US" sz="12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US" sz="12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</a:tr>
              <a:tr h="138286">
                <a:tc>
                  <a:txBody>
                    <a:bodyPr/>
                    <a:lstStyle/>
                    <a:p>
                      <a:pPr marL="0" lvl="0" indent="87313" algn="r" rtl="0" eaLnBrk="1" fontAlgn="b" latinLnBrk="0" hangingPunct="1"/>
                      <a:r>
                        <a:rPr kumimoji="0" lang="en-US" sz="1200" b="1" i="0" u="none" strike="noStrike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</a:t>
                      </a:r>
                      <a:r>
                        <a:rPr kumimoji="0" lang="en-US" sz="1200" b="1" i="0" u="none" strike="noStrike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etal </a:t>
                      </a:r>
                      <a:r>
                        <a:rPr kumimoji="0" lang="en-US" sz="1200" b="1" i="0" u="none" strike="noStrike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area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72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3.257 mm</a:t>
                      </a:r>
                      <a:r>
                        <a:rPr lang="en-US" sz="1200" b="0" i="0" u="none" strike="noStrike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200" b="0" i="0" u="none" strike="noStrike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</a:tr>
              <a:tr h="138286">
                <a:tc>
                  <a:txBody>
                    <a:bodyPr/>
                    <a:lstStyle/>
                    <a:p>
                      <a:pPr marL="0" lvl="0" indent="87313" algn="r" rtl="0" eaLnBrk="1" fontAlgn="b" latinLnBrk="0" hangingPunct="1"/>
                      <a:r>
                        <a:rPr kumimoji="0" lang="en-US" sz="1200" b="1" i="0" u="none" strike="noStrike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</a:t>
                      </a:r>
                      <a:r>
                        <a:rPr kumimoji="0" lang="en-US" sz="1200" b="1" i="0" u="none" strike="noStrike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able </a:t>
                      </a:r>
                      <a:r>
                        <a:rPr kumimoji="0" lang="en-US" sz="1200" b="1" i="0" u="none" strike="noStrike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thickness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US" sz="12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0.845 mm</a:t>
                      </a:r>
                      <a:endParaRPr lang="en-US" sz="12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</a:tr>
              <a:tr h="138286">
                <a:tc>
                  <a:txBody>
                    <a:bodyPr/>
                    <a:lstStyle/>
                    <a:p>
                      <a:pPr marL="0" lvl="0" indent="87313" algn="r" rtl="0" eaLnBrk="1" fontAlgn="b" latinLnBrk="0" hangingPunct="1"/>
                      <a:r>
                        <a:rPr kumimoji="0" lang="en-US" sz="1200" b="1" i="0" u="none" strike="noStrike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Cable width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US" sz="12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4.370 mm</a:t>
                      </a:r>
                      <a:endParaRPr lang="en-US" sz="12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</a:tr>
              <a:tr h="138286">
                <a:tc>
                  <a:txBody>
                    <a:bodyPr/>
                    <a:lstStyle/>
                    <a:p>
                      <a:pPr marL="0" lvl="0" indent="87313" algn="r" rtl="0" eaLnBrk="1" fontAlgn="b" latinLnBrk="0" hangingPunct="1"/>
                      <a:r>
                        <a:rPr kumimoji="0" lang="en-US" sz="1200" b="1" i="0" u="none" strike="noStrike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</a:t>
                      </a:r>
                      <a:r>
                        <a:rPr kumimoji="0" lang="en-US" sz="1200" b="1" i="0" u="none" strike="noStrike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able </a:t>
                      </a:r>
                      <a:r>
                        <a:rPr kumimoji="0" lang="en-US" sz="1200" b="1" i="0" u="none" strike="noStrike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area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72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3.692 mm</a:t>
                      </a:r>
                      <a:r>
                        <a:rPr lang="en-US" sz="1200" b="0" i="0" u="none" strike="noStrike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200" b="0" i="0" u="none" strike="noStrike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</a:tr>
              <a:tr h="138286">
                <a:tc>
                  <a:txBody>
                    <a:bodyPr/>
                    <a:lstStyle/>
                    <a:p>
                      <a:pPr marL="0" lvl="0" indent="87313" algn="r" rtl="0" eaLnBrk="1" fontAlgn="b" latinLnBrk="0" hangingPunct="1"/>
                      <a:r>
                        <a:rPr kumimoji="0" lang="en-US" sz="1200" b="1" i="0" u="none" strike="noStrike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</a:t>
                      </a:r>
                      <a:r>
                        <a:rPr kumimoji="0" lang="en-US" sz="1200" b="1" i="0" u="none" strike="noStrike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etal </a:t>
                      </a:r>
                      <a:r>
                        <a:rPr kumimoji="0" lang="en-US" sz="1200" b="1" i="0" u="none" strike="noStrike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fraction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US" sz="1200" b="0" i="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0.882</a:t>
                      </a:r>
                    </a:p>
                  </a:txBody>
                  <a:tcPr marL="12700" marR="12700" marT="12700" marB="0" anchor="ctr"/>
                </a:tc>
              </a:tr>
              <a:tr h="138286">
                <a:tc>
                  <a:txBody>
                    <a:bodyPr/>
                    <a:lstStyle/>
                    <a:p>
                      <a:pPr marL="0" lvl="0" indent="87313" algn="r" rtl="0" eaLnBrk="1" fontAlgn="b" latinLnBrk="0" hangingPunct="1"/>
                      <a:r>
                        <a:rPr kumimoji="0" lang="en-US" sz="1200" b="1" i="0" u="none" strike="noStrike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Key-stone angle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US" sz="12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0.67 </a:t>
                      </a:r>
                      <a:r>
                        <a:rPr lang="en-US" sz="1200" b="0" i="0" u="none" strike="noStrike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deg</a:t>
                      </a:r>
                      <a:endParaRPr lang="en-US" sz="12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</a:tr>
              <a:tr h="138286">
                <a:tc>
                  <a:txBody>
                    <a:bodyPr/>
                    <a:lstStyle/>
                    <a:p>
                      <a:pPr marL="0" lvl="0" indent="87313" algn="r" rtl="0" eaLnBrk="1" fontAlgn="b" latinLnBrk="0" hangingPunct="1"/>
                      <a:r>
                        <a:rPr kumimoji="0" lang="en-US" sz="1200" b="1" i="0" u="none" strike="noStrike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Inner Thickness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US" sz="12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0.819 mm</a:t>
                      </a:r>
                      <a:endParaRPr lang="en-US" sz="12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</a:tr>
              <a:tr h="138286">
                <a:tc>
                  <a:txBody>
                    <a:bodyPr/>
                    <a:lstStyle/>
                    <a:p>
                      <a:pPr marL="0" lvl="0" indent="87313" algn="r" rtl="0" eaLnBrk="1" fontAlgn="b" latinLnBrk="0" hangingPunct="1"/>
                      <a:r>
                        <a:rPr kumimoji="0" lang="en-US" sz="1200" b="1" i="0" u="none" strike="noStrike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Outer Thickness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US" sz="12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0.870 mm</a:t>
                      </a:r>
                      <a:endParaRPr lang="en-US" sz="12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sp>
        <p:nvSpPr>
          <p:cNvPr id="10" name="9 Rectángulo"/>
          <p:cNvSpPr/>
          <p:nvPr/>
        </p:nvSpPr>
        <p:spPr>
          <a:xfrm>
            <a:off x="251520" y="3143870"/>
            <a:ext cx="32389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/>
              <a:t>Insulation: </a:t>
            </a:r>
            <a:r>
              <a:rPr lang="en-GB" sz="1600" dirty="0"/>
              <a:t>Fibre glass </a:t>
            </a:r>
            <a:r>
              <a:rPr lang="en-GB" sz="1600" dirty="0" smtClean="0"/>
              <a:t>sleeve</a:t>
            </a:r>
            <a:endParaRPr lang="en-GB" sz="1600" dirty="0"/>
          </a:p>
          <a:p>
            <a:pPr marL="171450" indent="-171450">
              <a:buFont typeface="Arial"/>
              <a:buChar char="•"/>
            </a:pPr>
            <a:r>
              <a:rPr lang="en-GB" sz="1200" dirty="0">
                <a:solidFill>
                  <a:srgbClr val="00B050"/>
                </a:solidFill>
              </a:rPr>
              <a:t>Easier magnet assembly than using polyimide tape.</a:t>
            </a:r>
          </a:p>
          <a:p>
            <a:pPr marL="171450" indent="-171450">
              <a:buFont typeface="Arial"/>
              <a:buChar char="•"/>
            </a:pPr>
            <a:r>
              <a:rPr lang="en-GB" sz="1200" dirty="0">
                <a:solidFill>
                  <a:srgbClr val="FF0000"/>
                </a:solidFill>
              </a:rPr>
              <a:t>Need validation test of a suitable binder (double layer coil).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365104"/>
            <a:ext cx="8676456" cy="2059193"/>
          </a:xfrm>
          <a:prstGeom prst="rect">
            <a:avLst/>
          </a:prstGeom>
          <a:noFill/>
          <a:ln w="44450">
            <a:noFill/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2 Multiplicar"/>
          <p:cNvSpPr/>
          <p:nvPr/>
        </p:nvSpPr>
        <p:spPr>
          <a:xfrm>
            <a:off x="5977096" y="4715908"/>
            <a:ext cx="1080120" cy="360040"/>
          </a:xfrm>
          <a:prstGeom prst="mathMultiply">
            <a:avLst>
              <a:gd name="adj1" fmla="val 10693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6 Rectángulo"/>
          <p:cNvSpPr/>
          <p:nvPr/>
        </p:nvSpPr>
        <p:spPr>
          <a:xfrm>
            <a:off x="6122397" y="4520153"/>
            <a:ext cx="216838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smtClean="0">
                <a:solidFill>
                  <a:srgbClr val="FF0000"/>
                </a:solidFill>
              </a:rPr>
              <a:t>0.135 mm (real measurement)</a:t>
            </a:r>
            <a:endParaRPr lang="en-GB" sz="1100" b="1" dirty="0"/>
          </a:p>
        </p:txBody>
      </p:sp>
    </p:spTree>
    <p:extLst>
      <p:ext uri="{BB962C8B-B14F-4D97-AF65-F5344CB8AC3E}">
        <p14:creationId xmlns:p14="http://schemas.microsoft.com/office/powerpoint/2010/main" val="1690476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" grpId="0" animBg="1"/>
      <p:bldP spid="7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539552" y="-234280"/>
            <a:ext cx="8229600" cy="1143000"/>
          </a:xfrm>
        </p:spPr>
        <p:txBody>
          <a:bodyPr>
            <a:normAutofit/>
          </a:bodyPr>
          <a:lstStyle/>
          <a:p>
            <a:r>
              <a:rPr lang="en-GB" sz="2000" dirty="0" smtClean="0"/>
              <a:t>MCBXFB: Damping resistance = 0.3 </a:t>
            </a:r>
            <a:r>
              <a:rPr lang="el-GR" sz="2000" dirty="0" smtClean="0"/>
              <a:t>Ω</a:t>
            </a:r>
            <a:r>
              <a:rPr lang="es-ES_tradnl" sz="2000" dirty="0" smtClean="0"/>
              <a:t>  (0.1 s </a:t>
            </a:r>
            <a:r>
              <a:rPr lang="es-ES_tradnl" sz="2000" dirty="0" err="1" smtClean="0"/>
              <a:t>delay</a:t>
            </a:r>
            <a:r>
              <a:rPr lang="es-ES_tradnl" sz="2000" dirty="0" smtClean="0"/>
              <a:t>)</a:t>
            </a:r>
            <a:endParaRPr lang="en-GB" sz="20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50</a:t>
            </a:fld>
            <a:endParaRPr lang="es-E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511211"/>
            <a:ext cx="9142512" cy="6230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2 Título"/>
          <p:cNvSpPr txBox="1">
            <a:spLocks/>
          </p:cNvSpPr>
          <p:nvPr/>
        </p:nvSpPr>
        <p:spPr>
          <a:xfrm>
            <a:off x="7236296" y="116632"/>
            <a:ext cx="1728192" cy="396044"/>
          </a:xfrm>
          <a:prstGeom prst="rect">
            <a:avLst/>
          </a:prstGeom>
          <a:noFill/>
          <a:ln w="50800">
            <a:solidFill>
              <a:srgbClr val="FF0000"/>
            </a:solidFill>
          </a:ln>
          <a:effectLst>
            <a:softEdge rad="12700"/>
          </a:effectLst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9pPr>
            <a:extLst/>
          </a:lstStyle>
          <a:p>
            <a:pPr algn="ctr"/>
            <a:r>
              <a:rPr lang="es-ES_tradnl" sz="2000" dirty="0" err="1" smtClean="0">
                <a:solidFill>
                  <a:srgbClr val="FF0000"/>
                </a:solidFill>
              </a:rPr>
              <a:t>Preliminary</a:t>
            </a:r>
            <a:endParaRPr lang="es-ES_tradnl" sz="2000" dirty="0" smtClean="0">
              <a:solidFill>
                <a:srgbClr val="FF0000"/>
              </a:solidFill>
            </a:endParaRPr>
          </a:p>
        </p:txBody>
      </p:sp>
      <p:sp>
        <p:nvSpPr>
          <p:cNvPr id="6" name="2 Título"/>
          <p:cNvSpPr txBox="1">
            <a:spLocks/>
          </p:cNvSpPr>
          <p:nvPr/>
        </p:nvSpPr>
        <p:spPr>
          <a:xfrm>
            <a:off x="2267744" y="1556792"/>
            <a:ext cx="4823692" cy="1296144"/>
          </a:xfrm>
          <a:prstGeom prst="rect">
            <a:avLst/>
          </a:prstGeom>
          <a:solidFill>
            <a:schemeClr val="bg1">
              <a:alpha val="70000"/>
            </a:schemeClr>
          </a:solidFill>
          <a:ln w="50800">
            <a:solidFill>
              <a:srgbClr val="FF0000"/>
            </a:solidFill>
          </a:ln>
          <a:effectLst>
            <a:softEdge rad="12700"/>
          </a:effectLst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9pPr>
            <a:extLst/>
          </a:lstStyle>
          <a:p>
            <a:pPr algn="ctr"/>
            <a:r>
              <a:rPr lang="es-ES_tradnl" sz="2800" dirty="0" smtClean="0">
                <a:solidFill>
                  <a:srgbClr val="FF0000"/>
                </a:solidFill>
              </a:rPr>
              <a:t>No </a:t>
            </a:r>
            <a:r>
              <a:rPr lang="es-ES_tradnl" sz="2800" dirty="0" err="1">
                <a:solidFill>
                  <a:srgbClr val="FF0000"/>
                </a:solidFill>
              </a:rPr>
              <a:t>q</a:t>
            </a:r>
            <a:r>
              <a:rPr lang="es-ES_tradnl" sz="2800" dirty="0" err="1" smtClean="0">
                <a:solidFill>
                  <a:srgbClr val="FF0000"/>
                </a:solidFill>
              </a:rPr>
              <a:t>uench</a:t>
            </a:r>
            <a:r>
              <a:rPr lang="es-ES_tradnl" sz="2800" dirty="0" smtClean="0">
                <a:solidFill>
                  <a:srgbClr val="FF0000"/>
                </a:solidFill>
              </a:rPr>
              <a:t> </a:t>
            </a:r>
            <a:r>
              <a:rPr lang="es-ES_tradnl" sz="2800" dirty="0" err="1" smtClean="0">
                <a:solidFill>
                  <a:srgbClr val="FF0000"/>
                </a:solidFill>
              </a:rPr>
              <a:t>heaters</a:t>
            </a:r>
            <a:r>
              <a:rPr lang="es-ES_tradnl" sz="2800" dirty="0" smtClean="0">
                <a:solidFill>
                  <a:srgbClr val="FF0000"/>
                </a:solidFill>
              </a:rPr>
              <a:t> </a:t>
            </a:r>
            <a:r>
              <a:rPr lang="es-ES_tradnl" sz="2800" dirty="0" err="1" smtClean="0">
                <a:solidFill>
                  <a:srgbClr val="FF0000"/>
                </a:solidFill>
              </a:rPr>
              <a:t>seem</a:t>
            </a:r>
            <a:r>
              <a:rPr lang="es-ES_tradnl" sz="2800" dirty="0" smtClean="0">
                <a:solidFill>
                  <a:srgbClr val="FF0000"/>
                </a:solidFill>
              </a:rPr>
              <a:t> to be </a:t>
            </a:r>
            <a:r>
              <a:rPr lang="es-ES_tradnl" sz="2800" dirty="0" err="1" smtClean="0">
                <a:solidFill>
                  <a:srgbClr val="FF0000"/>
                </a:solidFill>
              </a:rPr>
              <a:t>necessary</a:t>
            </a:r>
            <a:r>
              <a:rPr lang="es-ES_tradnl" sz="2800" dirty="0" smtClean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73413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539552" y="-234280"/>
            <a:ext cx="8229600" cy="1143000"/>
          </a:xfrm>
        </p:spPr>
        <p:txBody>
          <a:bodyPr>
            <a:normAutofit/>
          </a:bodyPr>
          <a:lstStyle/>
          <a:p>
            <a:r>
              <a:rPr lang="en-GB" sz="2000" dirty="0" smtClean="0"/>
              <a:t>MCBXFA: No damping resistance included</a:t>
            </a:r>
            <a:endParaRPr lang="en-GB" sz="20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51</a:t>
            </a:fld>
            <a:endParaRPr lang="es-ES" dirty="0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1211"/>
            <a:ext cx="9142512" cy="6230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2 Título"/>
          <p:cNvSpPr txBox="1">
            <a:spLocks/>
          </p:cNvSpPr>
          <p:nvPr/>
        </p:nvSpPr>
        <p:spPr>
          <a:xfrm>
            <a:off x="7236296" y="116632"/>
            <a:ext cx="1728192" cy="396044"/>
          </a:xfrm>
          <a:prstGeom prst="rect">
            <a:avLst/>
          </a:prstGeom>
          <a:noFill/>
          <a:ln w="50800">
            <a:solidFill>
              <a:srgbClr val="FF0000"/>
            </a:solidFill>
          </a:ln>
          <a:effectLst>
            <a:softEdge rad="12700"/>
          </a:effectLst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9pPr>
            <a:extLst/>
          </a:lstStyle>
          <a:p>
            <a:pPr algn="ctr"/>
            <a:r>
              <a:rPr lang="es-ES_tradnl" sz="2000" dirty="0" err="1" smtClean="0">
                <a:solidFill>
                  <a:srgbClr val="FF0000"/>
                </a:solidFill>
              </a:rPr>
              <a:t>Preliminary</a:t>
            </a:r>
            <a:endParaRPr lang="es-ES_tradnl" sz="20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203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539552" y="-234280"/>
            <a:ext cx="8229600" cy="1143000"/>
          </a:xfrm>
        </p:spPr>
        <p:txBody>
          <a:bodyPr>
            <a:normAutofit/>
          </a:bodyPr>
          <a:lstStyle/>
          <a:p>
            <a:r>
              <a:rPr lang="en-GB" sz="2000" dirty="0" smtClean="0"/>
              <a:t>MCBXFA: Damping resistance = 0.3 </a:t>
            </a:r>
            <a:r>
              <a:rPr lang="el-GR" sz="2000" dirty="0" smtClean="0"/>
              <a:t>Ω</a:t>
            </a:r>
            <a:r>
              <a:rPr lang="es-ES_tradnl" sz="2000" dirty="0" smtClean="0"/>
              <a:t>  (0.1 s </a:t>
            </a:r>
            <a:r>
              <a:rPr lang="es-ES_tradnl" sz="2000" dirty="0" err="1" smtClean="0"/>
              <a:t>delay</a:t>
            </a:r>
            <a:r>
              <a:rPr lang="es-ES_tradnl" sz="2000" dirty="0" smtClean="0"/>
              <a:t>)</a:t>
            </a:r>
            <a:endParaRPr lang="en-GB" sz="20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52</a:t>
            </a:fld>
            <a:endParaRPr lang="es-E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" y="485056"/>
            <a:ext cx="9142512" cy="6230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2 Título"/>
          <p:cNvSpPr txBox="1">
            <a:spLocks/>
          </p:cNvSpPr>
          <p:nvPr/>
        </p:nvSpPr>
        <p:spPr>
          <a:xfrm>
            <a:off x="7236296" y="116632"/>
            <a:ext cx="1728192" cy="396044"/>
          </a:xfrm>
          <a:prstGeom prst="rect">
            <a:avLst/>
          </a:prstGeom>
          <a:noFill/>
          <a:ln w="50800">
            <a:solidFill>
              <a:srgbClr val="FF0000"/>
            </a:solidFill>
          </a:ln>
          <a:effectLst>
            <a:softEdge rad="12700"/>
          </a:effectLst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9pPr>
            <a:extLst/>
          </a:lstStyle>
          <a:p>
            <a:pPr algn="ctr"/>
            <a:r>
              <a:rPr lang="es-ES_tradnl" sz="2000" dirty="0" err="1" smtClean="0">
                <a:solidFill>
                  <a:srgbClr val="FF0000"/>
                </a:solidFill>
              </a:rPr>
              <a:t>Preliminary</a:t>
            </a:r>
            <a:endParaRPr lang="es-ES_tradnl" sz="20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93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3600" b="1" dirty="0" smtClean="0"/>
              <a:t>Summary last WP3 meeting (January 2015)</a:t>
            </a:r>
            <a:endParaRPr lang="en-GB" sz="3600" b="1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B43268-BBC6-4337-9E09-A3A8338161F8}" type="slidenum">
              <a:rPr lang="es-ES" smtClean="0"/>
              <a:pPr>
                <a:defRPr/>
              </a:pPr>
              <a:t>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53755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7</a:t>
            </a:fld>
            <a:endParaRPr lang="es-E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2510" y="1043576"/>
            <a:ext cx="1897120" cy="1809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6020" y="1045443"/>
            <a:ext cx="1865378" cy="1807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047310"/>
            <a:ext cx="1835502" cy="1805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323528" y="278060"/>
            <a:ext cx="8568952" cy="7017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Courier New"/>
              <a:buChar char="o"/>
            </a:pPr>
            <a:r>
              <a:rPr lang="en-US" dirty="0" smtClean="0"/>
              <a:t>Due to the </a:t>
            </a:r>
            <a:r>
              <a:rPr lang="en-US" dirty="0" err="1" smtClean="0"/>
              <a:t>sextupoles</a:t>
            </a:r>
            <a:r>
              <a:rPr lang="en-US" dirty="0" smtClean="0"/>
              <a:t> variation with the current, several iron geometries were tested in order to evaluate the problem and minimize this effect.</a:t>
            </a:r>
          </a:p>
          <a:p>
            <a:pPr marL="285750" lvl="0" indent="-285750">
              <a:buFont typeface="Courier New"/>
              <a:buChar char="o"/>
            </a:pPr>
            <a:endParaRPr lang="en-US" dirty="0"/>
          </a:p>
          <a:p>
            <a:pPr marL="285750" lvl="0" indent="-285750">
              <a:buFont typeface="Courier New"/>
              <a:buChar char="o"/>
            </a:pPr>
            <a:endParaRPr lang="en-US" dirty="0" smtClean="0"/>
          </a:p>
          <a:p>
            <a:pPr marL="285750" lvl="0" indent="-285750">
              <a:buFont typeface="Courier New"/>
              <a:buChar char="o"/>
            </a:pPr>
            <a:endParaRPr lang="en-US" dirty="0"/>
          </a:p>
          <a:p>
            <a:pPr marL="285750" lvl="0" indent="-285750">
              <a:buFont typeface="Courier New"/>
              <a:buChar char="o"/>
            </a:pPr>
            <a:endParaRPr lang="en-US" dirty="0" smtClean="0"/>
          </a:p>
          <a:p>
            <a:pPr marL="285750" lvl="0" indent="-285750">
              <a:buFont typeface="Courier New"/>
              <a:buChar char="o"/>
            </a:pPr>
            <a:endParaRPr lang="en-US" dirty="0"/>
          </a:p>
          <a:p>
            <a:pPr marL="285750" lvl="0" indent="-285750">
              <a:buFont typeface="Courier New"/>
              <a:buChar char="o"/>
            </a:pPr>
            <a:endParaRPr lang="en-US" dirty="0" smtClean="0"/>
          </a:p>
          <a:p>
            <a:pPr lvl="0"/>
            <a:endParaRPr lang="en-US" dirty="0"/>
          </a:p>
          <a:p>
            <a:pPr marL="285750" lvl="0" indent="-285750">
              <a:buFont typeface="Courier New"/>
              <a:buChar char="o"/>
            </a:pPr>
            <a:endParaRPr lang="en-US" dirty="0" smtClean="0"/>
          </a:p>
          <a:p>
            <a:pPr marL="285750" lvl="0" indent="-285750">
              <a:buFont typeface="Courier New"/>
              <a:buChar char="o"/>
            </a:pPr>
            <a:r>
              <a:rPr lang="en-US" dirty="0" smtClean="0"/>
              <a:t>The difficulty comes because the field changes in two ways depending on the powering scenario: Orientation and intensity. </a:t>
            </a:r>
            <a:endParaRPr lang="en-US" dirty="0"/>
          </a:p>
          <a:p>
            <a:pPr marL="285750" lvl="0" indent="-285750">
              <a:buFont typeface="Courier New"/>
              <a:buChar char="o"/>
            </a:pPr>
            <a:endParaRPr lang="en-US" dirty="0" smtClean="0"/>
          </a:p>
          <a:p>
            <a:pPr marL="285750" lvl="0" indent="-285750">
              <a:buFont typeface="Courier New"/>
              <a:buChar char="o"/>
            </a:pPr>
            <a:r>
              <a:rPr lang="en-US" dirty="0" smtClean="0"/>
              <a:t>Finally, </a:t>
            </a:r>
            <a:r>
              <a:rPr lang="en-US" dirty="0"/>
              <a:t>we </a:t>
            </a:r>
            <a:r>
              <a:rPr lang="en-US" dirty="0" smtClean="0"/>
              <a:t>had to </a:t>
            </a:r>
            <a:r>
              <a:rPr lang="en-US" dirty="0"/>
              <a:t>choose between: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High </a:t>
            </a:r>
            <a:r>
              <a:rPr lang="en-US" dirty="0"/>
              <a:t>fringe field </a:t>
            </a:r>
            <a:r>
              <a:rPr lang="en-US" dirty="0" smtClean="0"/>
              <a:t>or…</a:t>
            </a:r>
            <a:endParaRPr lang="en-US" dirty="0"/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High </a:t>
            </a:r>
            <a:r>
              <a:rPr lang="en-US" dirty="0"/>
              <a:t>variation of the multipoles with the current (when magnetic materials </a:t>
            </a:r>
            <a:r>
              <a:rPr lang="en-US" dirty="0" smtClean="0"/>
              <a:t>become saturated).</a:t>
            </a:r>
          </a:p>
          <a:p>
            <a:pPr marL="742950" lvl="1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Taken this into account </a:t>
            </a:r>
            <a:r>
              <a:rPr lang="en-US" b="1" dirty="0"/>
              <a:t>w</a:t>
            </a:r>
            <a:r>
              <a:rPr lang="en-US" b="1" dirty="0" smtClean="0"/>
              <a:t>hole </a:t>
            </a:r>
            <a:r>
              <a:rPr lang="en-US" b="1" dirty="0"/>
              <a:t>i</a:t>
            </a:r>
            <a:r>
              <a:rPr lang="en-US" b="1" dirty="0" smtClean="0"/>
              <a:t>ron </a:t>
            </a:r>
            <a:r>
              <a:rPr lang="en-US" b="1" dirty="0"/>
              <a:t>option was chosen </a:t>
            </a:r>
            <a:r>
              <a:rPr lang="en-US" dirty="0"/>
              <a:t>despite the worse field quality. </a:t>
            </a:r>
            <a:r>
              <a:rPr lang="en-US" dirty="0" smtClean="0"/>
              <a:t>Currently under evaluation by the beam dynamics group.</a:t>
            </a:r>
            <a:endParaRPr lang="en-US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/>
          </a:p>
          <a:p>
            <a:pPr marL="285750" lvl="0" indent="-285750">
              <a:buFont typeface="Courier New"/>
              <a:buChar char="o"/>
            </a:pPr>
            <a:endParaRPr lang="en-US" dirty="0"/>
          </a:p>
          <a:p>
            <a:pPr marL="285750" lvl="0" indent="-285750">
              <a:buFont typeface="Courier New"/>
              <a:buChar char="o"/>
            </a:pPr>
            <a:endParaRPr lang="en-US" dirty="0" smtClean="0"/>
          </a:p>
          <a:p>
            <a:pPr marL="285750" lvl="0" indent="-285750">
              <a:buFont typeface="Courier New"/>
              <a:buChar char="o"/>
            </a:pPr>
            <a:endParaRPr lang="en-US" dirty="0"/>
          </a:p>
          <a:p>
            <a:pPr marL="285750" lvl="0" indent="-285750">
              <a:buFont typeface="Courier New"/>
              <a:buChar char="o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4212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8</a:t>
            </a:fld>
            <a:endParaRPr lang="es-ES" dirty="0"/>
          </a:p>
        </p:txBody>
      </p:sp>
      <p:sp>
        <p:nvSpPr>
          <p:cNvPr id="8" name="7 Rectángulo"/>
          <p:cNvSpPr/>
          <p:nvPr/>
        </p:nvSpPr>
        <p:spPr>
          <a:xfrm>
            <a:off x="323528" y="1363990"/>
            <a:ext cx="856895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Courier New"/>
              <a:buChar char="o"/>
            </a:pPr>
            <a:r>
              <a:rPr lang="en-US" sz="2000" dirty="0" smtClean="0"/>
              <a:t>A refined magnetic design has been calculated, including coil ends keeping the thickness of the </a:t>
            </a:r>
            <a:r>
              <a:rPr lang="en-US" sz="2000" dirty="0"/>
              <a:t>collars</a:t>
            </a:r>
            <a:r>
              <a:rPr lang="en-US" sz="2000" dirty="0" smtClean="0"/>
              <a:t>.</a:t>
            </a:r>
          </a:p>
          <a:p>
            <a:pPr marL="285750" indent="-285750">
              <a:buFont typeface="Courier New"/>
              <a:buChar char="o"/>
            </a:pPr>
            <a:endParaRPr lang="en-US" sz="2000" dirty="0" smtClean="0"/>
          </a:p>
          <a:p>
            <a:pPr marL="285750" indent="-285750">
              <a:buFont typeface="Courier New"/>
              <a:buChar char="o"/>
            </a:pPr>
            <a:r>
              <a:rPr lang="en-US" sz="2000" dirty="0" smtClean="0"/>
              <a:t> </a:t>
            </a:r>
            <a:r>
              <a:rPr lang="en-US" sz="2000" dirty="0"/>
              <a:t>A field quality study has been performed for the beam dynamics groups (WP2).</a:t>
            </a:r>
          </a:p>
          <a:p>
            <a:pPr marL="285750" lvl="0" indent="-285750">
              <a:buFont typeface="Courier New"/>
              <a:buChar char="o"/>
            </a:pPr>
            <a:endParaRPr lang="en-US" sz="2000" dirty="0"/>
          </a:p>
          <a:p>
            <a:pPr marL="285750" lvl="0" indent="-285750">
              <a:buFont typeface="Courier New"/>
              <a:buChar char="o"/>
            </a:pPr>
            <a:r>
              <a:rPr lang="en-US" sz="2000" dirty="0" smtClean="0"/>
              <a:t>Mechanical detailed design has been performed at the collars, testing all stages of the assembly process.</a:t>
            </a:r>
          </a:p>
          <a:p>
            <a:pPr marL="285750" lvl="0" indent="-285750">
              <a:buFont typeface="Courier New"/>
              <a:buChar char="o"/>
            </a:pPr>
            <a:endParaRPr lang="en-US" sz="2000" dirty="0"/>
          </a:p>
          <a:p>
            <a:pPr marL="285750" lvl="0" indent="-285750">
              <a:buFont typeface="Courier New"/>
              <a:buChar char="o"/>
            </a:pPr>
            <a:endParaRPr lang="en-US" sz="2000" dirty="0" smtClean="0"/>
          </a:p>
          <a:p>
            <a:pPr marL="285750" lvl="0" indent="-285750">
              <a:buFont typeface="Courier New"/>
              <a:buChar char="o"/>
            </a:pPr>
            <a:endParaRPr lang="en-US" sz="2000" dirty="0" smtClean="0"/>
          </a:p>
          <a:p>
            <a:pPr marL="285750" lvl="0" indent="-285750">
              <a:buFont typeface="Courier New"/>
              <a:buChar char="o"/>
            </a:pPr>
            <a:endParaRPr lang="en-US" sz="2000" dirty="0"/>
          </a:p>
          <a:p>
            <a:pPr marL="285750" lvl="0" indent="-285750">
              <a:buFont typeface="Courier New"/>
              <a:buChar char="o"/>
            </a:pPr>
            <a:endParaRPr lang="en-US" sz="2000" dirty="0" smtClean="0"/>
          </a:p>
          <a:p>
            <a:pPr marL="285750" lvl="0" indent="-285750">
              <a:buFont typeface="Courier New"/>
              <a:buChar char="o"/>
            </a:pPr>
            <a:endParaRPr lang="en-US" sz="2000" dirty="0"/>
          </a:p>
          <a:p>
            <a:pPr marL="285750" lvl="0" indent="-285750">
              <a:buFont typeface="Courier New"/>
              <a:buChar char="o"/>
            </a:pPr>
            <a:endParaRPr lang="en-GB" sz="2000" dirty="0"/>
          </a:p>
        </p:txBody>
      </p:sp>
      <p:sp>
        <p:nvSpPr>
          <p:cNvPr id="9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41805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/>
              <a:t>Since then…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01443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3600" b="1" dirty="0" smtClean="0"/>
              <a:t>Magnetic design &amp; field quality</a:t>
            </a:r>
            <a:endParaRPr lang="en-GB" sz="3600" b="1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B43268-BBC6-4337-9E09-A3A8338161F8}" type="slidenum">
              <a:rPr lang="es-ES" smtClean="0"/>
              <a:pPr>
                <a:defRPr/>
              </a:pPr>
              <a:t>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71057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3421</Words>
  <Application>Microsoft Macintosh PowerPoint</Application>
  <PresentationFormat>Presentación en pantalla (4:3)</PresentationFormat>
  <Paragraphs>930</Paragraphs>
  <Slides>52</Slides>
  <Notes>52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52</vt:i4>
      </vt:variant>
    </vt:vector>
  </HeadingPairs>
  <TitlesOfParts>
    <vt:vector size="53" baseType="lpstr">
      <vt:lpstr>Concurrencia</vt:lpstr>
      <vt:lpstr>Single Aperture Orbit Corrector: Progress on MCBXFB design      WP3 Meeting </vt:lpstr>
      <vt:lpstr>Index</vt:lpstr>
      <vt:lpstr>Presentación de PowerPoint</vt:lpstr>
      <vt:lpstr>MCBXFB orbit corrector requirements</vt:lpstr>
      <vt:lpstr>Strand &amp; Rutherford Cable</vt:lpstr>
      <vt:lpstr>Presentación de PowerPoint</vt:lpstr>
      <vt:lpstr>Presentación de PowerPoint</vt:lpstr>
      <vt:lpstr>Since then…</vt:lpstr>
      <vt:lpstr>Presentación de PowerPoint</vt:lpstr>
      <vt:lpstr>Cross section</vt:lpstr>
      <vt:lpstr>Coil ends</vt:lpstr>
      <vt:lpstr>Integrated field quality at IN, both dipoles powered simultaneously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Inner dipole collaring (Collars)</vt:lpstr>
      <vt:lpstr>Inner dipole collaring (Coils)</vt:lpstr>
      <vt:lpstr>Inner dipole spring back (Collars)</vt:lpstr>
      <vt:lpstr>Inner dipole spring back (Coils)</vt:lpstr>
      <vt:lpstr>Outer dipole collaring (Collars)</vt:lpstr>
      <vt:lpstr>Outer dipole collaring (Coils)</vt:lpstr>
      <vt:lpstr>Outer dipole spring back (Collars)</vt:lpstr>
      <vt:lpstr>Outer dipole spring back (Collars)</vt:lpstr>
      <vt:lpstr>Cooldown (Collars)</vt:lpstr>
      <vt:lpstr>Powering to 108% IN (Collars)</vt:lpstr>
      <vt:lpstr>Azimuthal pressure at coil edges (Inner Dipole)</vt:lpstr>
      <vt:lpstr>Azimuthal pressure at coil edges (Outer Dipole)</vt:lpstr>
      <vt:lpstr>Assembly gaps evolution</vt:lpstr>
      <vt:lpstr>Torque at the coil ends</vt:lpstr>
      <vt:lpstr>Presentación de PowerPoint</vt:lpstr>
      <vt:lpstr>Conclusions</vt:lpstr>
      <vt:lpstr>Planning</vt:lpstr>
      <vt:lpstr> Thanks  for your attention </vt:lpstr>
      <vt:lpstr>Presentación de PowerPoint</vt:lpstr>
      <vt:lpstr>Single layer &amp; Double layer designs VS old MCBX (same central field comparison)</vt:lpstr>
      <vt:lpstr>Considerations on a MCBXFB design based on a canted cosine-theta coil configuration  </vt:lpstr>
      <vt:lpstr>Mechanical design: Challenges to face</vt:lpstr>
      <vt:lpstr>Some useful expressions to understand where mechanical stresses come from </vt:lpstr>
      <vt:lpstr>Presentación de PowerPoint</vt:lpstr>
      <vt:lpstr>Materials</vt:lpstr>
      <vt:lpstr>Winding</vt:lpstr>
      <vt:lpstr>Assembly</vt:lpstr>
      <vt:lpstr>Presentación de PowerPoint</vt:lpstr>
      <vt:lpstr>CIEMAT in-house developed code based on finite difference method : Optimistic assumptions of the model</vt:lpstr>
      <vt:lpstr>MCBXFB: No damping resistance included</vt:lpstr>
      <vt:lpstr>MCBXFB: Damping resistance = 0.3 Ω  (0.1 s delay)</vt:lpstr>
      <vt:lpstr>MCBXFA: No damping resistance included</vt:lpstr>
      <vt:lpstr>MCBXFA: Damping resistance = 0.3 Ω  (0.1 s delay)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2014-11-13T17:36:30Z</dcterms:created>
  <dcterms:modified xsi:type="dcterms:W3CDTF">2015-06-02T06:54:47Z</dcterms:modified>
</cp:coreProperties>
</file>