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94" r:id="rId2"/>
    <p:sldId id="309" r:id="rId3"/>
    <p:sldId id="315" r:id="rId4"/>
    <p:sldId id="314" r:id="rId5"/>
    <p:sldId id="316" r:id="rId6"/>
    <p:sldId id="317" r:id="rId7"/>
    <p:sldId id="318" r:id="rId8"/>
  </p:sldIdLst>
  <p:sldSz cx="9144000" cy="70405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236" y="102"/>
      </p:cViewPr>
      <p:guideLst>
        <p:guide orient="horz" pos="221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C8BAA-21A8-43F7-B736-BA009D29E8B8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1738" y="685800"/>
            <a:ext cx="4454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D2635-EE2F-41C0-8D25-B8754243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50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138"/>
            <a:ext cx="7772400" cy="150915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89652"/>
            <a:ext cx="6400800" cy="17992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May 2011, DOE review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Chlachidze, FNAL-CERN Collaboration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Name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292542"/>
            <a:ext cx="695036" cy="665969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5000" t="17600" r="67222" b="69778"/>
          <a:stretch>
            <a:fillRect/>
          </a:stretch>
        </p:blipFill>
        <p:spPr bwMode="auto">
          <a:xfrm>
            <a:off x="323850" y="292541"/>
            <a:ext cx="752475" cy="76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946" y="292541"/>
            <a:ext cx="1538654" cy="4006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9"/>
            <a:ext cx="8335108" cy="117342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13 May 2011, DOE review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525559"/>
            <a:ext cx="3352800" cy="374845"/>
          </a:xfrm>
        </p:spPr>
        <p:txBody>
          <a:bodyPr/>
          <a:lstStyle/>
          <a:p>
            <a:r>
              <a:rPr lang="en-US" smtClean="0"/>
              <a:t>Guram Chlachidze, FNAL-CERN Collaboration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Name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4608" y="292541"/>
            <a:ext cx="647700" cy="620612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5000" t="17600" r="67222" b="69778"/>
          <a:stretch>
            <a:fillRect/>
          </a:stretch>
        </p:blipFill>
        <p:spPr bwMode="auto">
          <a:xfrm>
            <a:off x="323850" y="292541"/>
            <a:ext cx="752475" cy="76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530" y="292542"/>
            <a:ext cx="1436077" cy="3739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2799"/>
            <a:ext cx="4038600" cy="46464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2799"/>
            <a:ext cx="4038600" cy="46464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13 May 2011, DOE review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Guram Chlachidze, FNAL-CERN Collaboration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Name 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9574" y="292541"/>
            <a:ext cx="657225" cy="629739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25000" t="17600" r="67222" b="69778"/>
          <a:stretch>
            <a:fillRect/>
          </a:stretch>
        </p:blipFill>
        <p:spPr bwMode="auto">
          <a:xfrm>
            <a:off x="323850" y="292541"/>
            <a:ext cx="752475" cy="76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1949"/>
            <a:ext cx="8229600" cy="1173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2799"/>
            <a:ext cx="8229600" cy="4646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5559"/>
            <a:ext cx="2133600" cy="374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13 May 2011, DOE review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5559"/>
            <a:ext cx="2895600" cy="374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Guram</a:t>
            </a:r>
            <a:r>
              <a:rPr lang="en-US" dirty="0" smtClean="0"/>
              <a:t> </a:t>
            </a:r>
            <a:r>
              <a:rPr lang="en-US" dirty="0" err="1" smtClean="0"/>
              <a:t>Chlachidze</a:t>
            </a:r>
            <a:r>
              <a:rPr lang="en-US" dirty="0" smtClean="0"/>
              <a:t>, FNAL-CERN Collaboration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5559"/>
            <a:ext cx="2133600" cy="374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 Name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Detection thresholds in LARP Magnets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95" y="1424781"/>
            <a:ext cx="7929855" cy="48992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1000" dirty="0" smtClean="0"/>
          </a:p>
          <a:p>
            <a:r>
              <a:rPr lang="en-US" sz="2000" dirty="0" smtClean="0"/>
              <a:t>Quench detection thresholds adjusted according to VSDS data </a:t>
            </a:r>
            <a:endParaRPr lang="en-US" sz="2000" i="1" dirty="0" smtClean="0">
              <a:solidFill>
                <a:srgbClr val="0000CC"/>
              </a:solidFill>
            </a:endParaRPr>
          </a:p>
          <a:p>
            <a:endParaRPr lang="en-US" sz="1700" dirty="0" smtClean="0"/>
          </a:p>
          <a:p>
            <a:r>
              <a:rPr lang="en-US" sz="2000" dirty="0" smtClean="0"/>
              <a:t>Automated voltage spike data analysis provides basic spike parameters, amplitude</a:t>
            </a:r>
            <a:r>
              <a:rPr lang="en-US" sz="2000" dirty="0"/>
              <a:t> </a:t>
            </a:r>
            <a:r>
              <a:rPr lang="en-US" sz="2000" dirty="0" smtClean="0"/>
              <a:t>and width as a function of current</a:t>
            </a:r>
          </a:p>
          <a:p>
            <a:endParaRPr lang="en-US" sz="1700" dirty="0"/>
          </a:p>
          <a:p>
            <a:r>
              <a:rPr lang="en-US" sz="2000" dirty="0" smtClean="0"/>
              <a:t>What may impact voltage spikes </a:t>
            </a:r>
            <a:r>
              <a:rPr lang="en-US" sz="2000" dirty="0" smtClean="0"/>
              <a:t>?</a:t>
            </a:r>
            <a:endParaRPr lang="en-US" sz="2000" dirty="0" smtClean="0"/>
          </a:p>
          <a:p>
            <a:pPr lvl="1"/>
            <a:r>
              <a:rPr lang="en-US" sz="1800" dirty="0" smtClean="0"/>
              <a:t>Filament size in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conductor </a:t>
            </a:r>
            <a:r>
              <a:rPr lang="en-US" sz="1800" dirty="0" smtClean="0"/>
              <a:t>(</a:t>
            </a:r>
            <a:r>
              <a:rPr lang="en-US" sz="1800" dirty="0" smtClean="0"/>
              <a:t>largest effect</a:t>
            </a:r>
            <a:r>
              <a:rPr lang="en-US" sz="1800" dirty="0" smtClean="0"/>
              <a:t> </a:t>
            </a:r>
            <a:r>
              <a:rPr lang="en-US" sz="1800" dirty="0" smtClean="0"/>
              <a:t>at 4.5K)</a:t>
            </a:r>
          </a:p>
          <a:p>
            <a:pPr lvl="1"/>
            <a:r>
              <a:rPr lang="en-US" sz="1800" dirty="0" smtClean="0"/>
              <a:t>Overall conductor (magnet) length</a:t>
            </a:r>
          </a:p>
          <a:p>
            <a:pPr lvl="1"/>
            <a:r>
              <a:rPr lang="en-US" sz="1800" dirty="0" smtClean="0"/>
              <a:t>Temperature (smaller spikes at 1.9 K) and ramp rate</a:t>
            </a:r>
          </a:p>
          <a:p>
            <a:pPr marL="457200" lvl="1" indent="0">
              <a:buNone/>
            </a:pPr>
            <a:endParaRPr lang="en-US" sz="1700" dirty="0" smtClean="0"/>
          </a:p>
          <a:p>
            <a:r>
              <a:rPr lang="en-US" sz="2000" dirty="0"/>
              <a:t>Voltage spikes are smaller in a </a:t>
            </a:r>
            <a:r>
              <a:rPr lang="en-US" sz="2000" dirty="0" smtClean="0"/>
              <a:t>“mirror” </a:t>
            </a:r>
            <a:r>
              <a:rPr lang="en-US" sz="2000" dirty="0"/>
              <a:t>structure due to </a:t>
            </a:r>
            <a:r>
              <a:rPr lang="en-US" sz="2000" dirty="0" smtClean="0"/>
              <a:t>single coil</a:t>
            </a:r>
            <a:endParaRPr lang="en-US" sz="2000" dirty="0"/>
          </a:p>
          <a:p>
            <a:endParaRPr lang="en-US" sz="1700" dirty="0"/>
          </a:p>
          <a:p>
            <a:r>
              <a:rPr lang="en-US" sz="2000" b="1" dirty="0"/>
              <a:t>Current </a:t>
            </a:r>
            <a:r>
              <a:rPr lang="en-US" sz="2000" b="1" dirty="0" smtClean="0"/>
              <a:t>dependent detection thresholds at VMTF : large thresholds used at currents 1.0-5.5 kA, and lower thresholds above 6 kA </a:t>
            </a:r>
            <a:r>
              <a:rPr lang="en-US" sz="2000" b="1" dirty="0" smtClean="0"/>
              <a:t>(~0.4-0.5 V) </a:t>
            </a:r>
            <a:r>
              <a:rPr lang="en-US" sz="2000" dirty="0" smtClean="0"/>
              <a:t>for </a:t>
            </a:r>
            <a:r>
              <a:rPr lang="en-US" sz="2000" dirty="0"/>
              <a:t>a</a:t>
            </a:r>
            <a:r>
              <a:rPr lang="en-US" sz="2000" dirty="0" smtClean="0"/>
              <a:t> voltage difference between the half-coil </a:t>
            </a:r>
            <a:r>
              <a:rPr lang="en-US" sz="2000" dirty="0" smtClean="0"/>
              <a:t>signals</a:t>
            </a:r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RRP 54/61 vs 108/127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1" y="1424781"/>
            <a:ext cx="8153400" cy="4899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Short TQ coils in a “mirror” structure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376" y="2159354"/>
            <a:ext cx="6545248" cy="416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02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RRP 54/61 vs 108/127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1" y="1424781"/>
            <a:ext cx="8153400" cy="4899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Long LQS magnets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432" y="2106316"/>
            <a:ext cx="6021037" cy="431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9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Conductor length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1" y="1424781"/>
            <a:ext cx="8153400" cy="4899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Long LQS coil: “mirror” structure vs quadrupole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7937"/>
            <a:ext cx="4411855" cy="32729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069" y="3508183"/>
            <a:ext cx="4638833" cy="32940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06527" y="3088474"/>
            <a:ext cx="4188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 and short coils in a “mirror”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68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Voltage Spikes in MQXFS coil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1" y="1424781"/>
            <a:ext cx="8153400" cy="4899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MQXFSM1 and LQM01 coils in a “mirror” structure, HQ02 quadrupole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474" y="1812409"/>
            <a:ext cx="6528926" cy="48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50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Voltage Spikes in MQXFS coil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1" y="1424781"/>
            <a:ext cx="8153400" cy="4899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Width of spike signals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810" y="1906620"/>
            <a:ext cx="6249112" cy="451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1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Detection thresholds in LARP Magnets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95" y="1424781"/>
            <a:ext cx="7929855" cy="48992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1000" dirty="0" smtClean="0"/>
          </a:p>
          <a:p>
            <a:r>
              <a:rPr lang="en-US" sz="2000" dirty="0" smtClean="0"/>
              <a:t>Quench detection thresholds adjusted according to VSDS data </a:t>
            </a:r>
            <a:endParaRPr lang="en-US" sz="2000" i="1" dirty="0" smtClean="0">
              <a:solidFill>
                <a:srgbClr val="0000CC"/>
              </a:solidFill>
            </a:endParaRPr>
          </a:p>
          <a:p>
            <a:endParaRPr lang="en-US" sz="1700" dirty="0" smtClean="0"/>
          </a:p>
          <a:p>
            <a:r>
              <a:rPr lang="en-US" sz="2000" dirty="0" smtClean="0"/>
              <a:t>Automated voltage spike data analysis provides basic spike parameters, amplitude</a:t>
            </a:r>
            <a:r>
              <a:rPr lang="en-US" sz="2000" dirty="0"/>
              <a:t> </a:t>
            </a:r>
            <a:r>
              <a:rPr lang="en-US" sz="2000" dirty="0" smtClean="0"/>
              <a:t>and width as a function of current</a:t>
            </a:r>
          </a:p>
          <a:p>
            <a:endParaRPr lang="en-US" sz="1700" dirty="0"/>
          </a:p>
          <a:p>
            <a:r>
              <a:rPr lang="en-US" sz="2000" dirty="0" smtClean="0"/>
              <a:t>What may impact voltage spikes </a:t>
            </a:r>
            <a:r>
              <a:rPr lang="en-US" sz="2000" dirty="0" smtClean="0"/>
              <a:t>?</a:t>
            </a:r>
            <a:endParaRPr lang="en-US" sz="2000" dirty="0" smtClean="0"/>
          </a:p>
          <a:p>
            <a:pPr lvl="1"/>
            <a:r>
              <a:rPr lang="en-US" sz="1800" dirty="0" smtClean="0"/>
              <a:t>Filament size in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conductor </a:t>
            </a:r>
            <a:r>
              <a:rPr lang="en-US" sz="1800" dirty="0" smtClean="0"/>
              <a:t>(</a:t>
            </a:r>
            <a:r>
              <a:rPr lang="en-US" sz="1800" dirty="0" smtClean="0"/>
              <a:t>largest effect</a:t>
            </a:r>
            <a:r>
              <a:rPr lang="en-US" sz="1800" dirty="0" smtClean="0"/>
              <a:t> </a:t>
            </a:r>
            <a:r>
              <a:rPr lang="en-US" sz="1800" dirty="0" smtClean="0"/>
              <a:t>at 4.5K)</a:t>
            </a:r>
          </a:p>
          <a:p>
            <a:pPr lvl="1"/>
            <a:r>
              <a:rPr lang="en-US" sz="1800" dirty="0" smtClean="0"/>
              <a:t>Overall conductor (magnet) length</a:t>
            </a:r>
          </a:p>
          <a:p>
            <a:pPr lvl="1"/>
            <a:r>
              <a:rPr lang="en-US" sz="1800" dirty="0" smtClean="0"/>
              <a:t>Temperature (smaller spikes at 1.9 K) and ramp rate</a:t>
            </a:r>
          </a:p>
          <a:p>
            <a:pPr marL="457200" lvl="1" indent="0">
              <a:buNone/>
            </a:pPr>
            <a:endParaRPr lang="en-US" sz="1700" dirty="0" smtClean="0"/>
          </a:p>
          <a:p>
            <a:r>
              <a:rPr lang="en-US" sz="2000" dirty="0"/>
              <a:t>Voltage spikes are smaller in a </a:t>
            </a:r>
            <a:r>
              <a:rPr lang="en-US" sz="2000" dirty="0" smtClean="0"/>
              <a:t>“mirror” </a:t>
            </a:r>
            <a:r>
              <a:rPr lang="en-US" sz="2000" dirty="0"/>
              <a:t>structure due to </a:t>
            </a:r>
            <a:r>
              <a:rPr lang="en-US" sz="2000" dirty="0" smtClean="0"/>
              <a:t>single coil</a:t>
            </a:r>
            <a:endParaRPr lang="en-US" sz="2000" dirty="0"/>
          </a:p>
          <a:p>
            <a:endParaRPr lang="en-US" sz="1700" dirty="0"/>
          </a:p>
          <a:p>
            <a:r>
              <a:rPr lang="en-US" sz="2000" b="1" dirty="0"/>
              <a:t>Current </a:t>
            </a:r>
            <a:r>
              <a:rPr lang="en-US" sz="2000" b="1" dirty="0" smtClean="0"/>
              <a:t>dependent detection thresholds at VMTF : large thresholds used at currents 1.0-5.5 kA, and lower thresholds above 6 kA </a:t>
            </a:r>
            <a:r>
              <a:rPr lang="en-US" sz="2000" b="1" dirty="0" smtClean="0"/>
              <a:t>(~0.4-0.5 V) </a:t>
            </a:r>
            <a:r>
              <a:rPr lang="en-US" sz="2000" dirty="0" smtClean="0"/>
              <a:t>for </a:t>
            </a:r>
            <a:r>
              <a:rPr lang="en-US" sz="2000" dirty="0"/>
              <a:t>a</a:t>
            </a:r>
            <a:r>
              <a:rPr lang="en-US" sz="2000" dirty="0" smtClean="0"/>
              <a:t> voltage difference between the half-coil </a:t>
            </a:r>
            <a:r>
              <a:rPr lang="en-US" sz="2000" dirty="0" smtClean="0"/>
              <a:t>signals</a:t>
            </a:r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6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300</Words>
  <Application>Microsoft Office PowerPoint</Application>
  <PresentationFormat>Custom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Detection thresholds in LARP Magnets</vt:lpstr>
      <vt:lpstr>RRP 54/61 vs 108/127</vt:lpstr>
      <vt:lpstr>RRP 54/61 vs 108/127</vt:lpstr>
      <vt:lpstr>Conductor length</vt:lpstr>
      <vt:lpstr>Voltage Spikes in MQXFS coil</vt:lpstr>
      <vt:lpstr>Voltage Spikes in MQXFS coil</vt:lpstr>
      <vt:lpstr>Detection thresholds in LARP Magnets</vt:lpstr>
    </vt:vector>
  </TitlesOfParts>
  <Company>Technical Division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zlobin</dc:creator>
  <cp:lastModifiedBy>Giorgio Ambrosio x2297 12326N</cp:lastModifiedBy>
  <cp:revision>345</cp:revision>
  <dcterms:created xsi:type="dcterms:W3CDTF">2011-05-03T21:38:30Z</dcterms:created>
  <dcterms:modified xsi:type="dcterms:W3CDTF">2015-06-03T23:08:52Z</dcterms:modified>
</cp:coreProperties>
</file>