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5" r:id="rId2"/>
    <p:sldId id="258" r:id="rId3"/>
    <p:sldId id="257" r:id="rId4"/>
    <p:sldId id="260" r:id="rId5"/>
    <p:sldId id="261" r:id="rId6"/>
    <p:sldId id="265" r:id="rId7"/>
    <p:sldId id="262" r:id="rId8"/>
    <p:sldId id="264" r:id="rId9"/>
    <p:sldId id="263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8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D5791-068C-4DF1-A4E3-ABC8418A9ACF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907EA-4A17-4CEE-B802-719FB8C21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93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BCC76-3B0E-415A-9827-1E3F0B7B41F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800" b="0" kern="120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GB" dirty="0" smtClean="0"/>
              <a:t>Quench Detection for protection </a:t>
            </a:r>
            <a:br>
              <a:rPr lang="en-GB" dirty="0" smtClean="0"/>
            </a:br>
            <a:r>
              <a:rPr lang="en-GB" dirty="0" smtClean="0"/>
              <a:t>and Flux Jumps in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H. BAJAS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-1192192" y="2847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-32720" y="6568628"/>
            <a:ext cx="9195554" cy="316340"/>
          </a:xfrm>
          <a:prstGeom prst="rect">
            <a:avLst/>
          </a:prstGeom>
        </p:spPr>
        <p:txBody>
          <a:bodyPr/>
          <a:lstStyle>
            <a:lvl1pPr algn="ctr"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14489988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509285" y="1677412"/>
            <a:ext cx="817172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OUTLINE</a:t>
            </a:r>
          </a:p>
          <a:p>
            <a:endParaRPr lang="en-GB" dirty="0" smtClean="0"/>
          </a:p>
          <a:p>
            <a:pPr marL="457200" indent="-457200">
              <a:lnSpc>
                <a:spcPct val="200000"/>
              </a:lnSpc>
              <a:buSzPct val="120000"/>
              <a:buFont typeface="Wingdings" panose="05000000000000000000" pitchFamily="2" charset="2"/>
              <a:buChar char="v"/>
            </a:pPr>
            <a:r>
              <a:rPr lang="en-GB" sz="3200" dirty="0" smtClean="0"/>
              <a:t>Models and magnet protection</a:t>
            </a:r>
            <a:endParaRPr lang="en-GB" sz="1200" baseline="0" dirty="0" smtClean="0"/>
          </a:p>
          <a:p>
            <a:pPr marL="457200" indent="-457200">
              <a:lnSpc>
                <a:spcPct val="200000"/>
              </a:lnSpc>
              <a:buSzPct val="120000"/>
              <a:buFont typeface="Wingdings" panose="05000000000000000000" pitchFamily="2" charset="2"/>
              <a:buChar char="v"/>
            </a:pPr>
            <a:r>
              <a:rPr lang="en-GB" sz="3200" baseline="0" dirty="0" smtClean="0"/>
              <a:t>Flux Jump observation</a:t>
            </a:r>
            <a:endParaRPr lang="en-GB" sz="1200" baseline="0" dirty="0" smtClean="0"/>
          </a:p>
          <a:p>
            <a:pPr marL="457200" indent="-457200">
              <a:lnSpc>
                <a:spcPct val="200000"/>
              </a:lnSpc>
              <a:buSzPct val="120000"/>
              <a:buFont typeface="Wingdings" panose="05000000000000000000" pitchFamily="2" charset="2"/>
              <a:buChar char="v"/>
            </a:pPr>
            <a:r>
              <a:rPr lang="en-GB" sz="3200" baseline="0" dirty="0" smtClean="0"/>
              <a:t>Implication for quench protection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-32720" y="6568628"/>
            <a:ext cx="9195554" cy="316340"/>
          </a:xfrm>
          <a:prstGeom prst="rect">
            <a:avLst/>
          </a:prstGeom>
        </p:spPr>
        <p:txBody>
          <a:bodyPr/>
          <a:lstStyle>
            <a:lvl1pPr algn="ctr"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79335503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-32720" y="6568628"/>
            <a:ext cx="9195554" cy="316340"/>
          </a:xfrm>
          <a:prstGeom prst="rect">
            <a:avLst/>
          </a:prstGeom>
        </p:spPr>
        <p:txBody>
          <a:bodyPr/>
          <a:lstStyle>
            <a:lvl1pPr algn="ctr"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838200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Models and magnet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15231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838200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aseline="0" dirty="0" smtClean="0"/>
              <a:t>Flux Jump observation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45968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-32720" y="6568628"/>
            <a:ext cx="9195554" cy="316340"/>
          </a:xfrm>
          <a:prstGeom prst="rect">
            <a:avLst/>
          </a:prstGeom>
        </p:spPr>
        <p:txBody>
          <a:bodyPr/>
          <a:lstStyle>
            <a:lvl1pPr algn="ctr"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838200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aseline="0" dirty="0" smtClean="0"/>
              <a:t>Implication for quench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0214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-32720" y="6568628"/>
            <a:ext cx="9195554" cy="316340"/>
          </a:xfrm>
          <a:prstGeom prst="rect">
            <a:avLst/>
          </a:prstGeom>
        </p:spPr>
        <p:txBody>
          <a:bodyPr/>
          <a:lstStyle>
            <a:lvl1pPr algn="ctr"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838200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aseline="0" dirty="0" smtClean="0"/>
              <a:t>Back-Up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45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2C0AE99-63B4-4B6F-9277-702EC027D96B}" type="datetimeFigureOut">
              <a:rPr lang="en-US" smtClean="0"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EB2D-8305-4107-8957-E38368729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6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82800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9" cstate="print"/>
          <a:srcRect r="1060" b="1387"/>
          <a:stretch>
            <a:fillRect/>
          </a:stretch>
        </p:blipFill>
        <p:spPr bwMode="auto">
          <a:xfrm>
            <a:off x="0" y="0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-32720" y="6568628"/>
            <a:ext cx="9195554" cy="316340"/>
          </a:xfrm>
          <a:prstGeom prst="rect">
            <a:avLst/>
          </a:prstGeom>
        </p:spPr>
        <p:txBody>
          <a:bodyPr/>
          <a:lstStyle>
            <a:lvl1pPr algn="ctr"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pic>
        <p:nvPicPr>
          <p:cNvPr id="11" name="Picture 22" descr="larp_dipole_logo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81" y="34725"/>
            <a:ext cx="497711" cy="66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 userDrawn="1"/>
        </p:nvSpPr>
        <p:spPr>
          <a:xfrm>
            <a:off x="1066800" y="0"/>
            <a:ext cx="7447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0" kern="120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Quench Detection for protection </a:t>
            </a:r>
            <a:br>
              <a:rPr lang="en-US" sz="2400" b="0" kern="120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b="0" kern="120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and Flux Jumps in models</a:t>
            </a:r>
            <a:endParaRPr lang="en-GB" sz="2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1565" y="6492875"/>
            <a:ext cx="532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594" y="41301"/>
            <a:ext cx="1474406" cy="72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07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0" r:id="rId3"/>
    <p:sldLayoutId id="2147483671" r:id="rId4"/>
    <p:sldLayoutId id="2147483672" r:id="rId5"/>
    <p:sldLayoutId id="2147483668" r:id="rId6"/>
    <p:sldLayoutId id="2147483673" r:id="rId7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SzPct val="120000"/>
        <a:buFont typeface="+mj-lt"/>
        <a:buAutoNum type="romanUcPeriod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SzPct val="100000"/>
        <a:buFont typeface="+mj-lt"/>
        <a:buAutoNum type="arabicPeriod"/>
        <a:defRPr sz="2200" b="1">
          <a:solidFill>
            <a:srgbClr val="002060"/>
          </a:solidFill>
          <a:latin typeface="+mn-lt"/>
        </a:defRPr>
      </a:lvl2pPr>
      <a:lvl3pPr marL="1428750" indent="-514350" algn="l" rtl="0" eaLnBrk="0" fontAlgn="base" hangingPunct="0">
        <a:spcBef>
          <a:spcPct val="20000"/>
        </a:spcBef>
        <a:spcAft>
          <a:spcPct val="0"/>
        </a:spcAft>
        <a:buSzPct val="80000"/>
        <a:buFont typeface="+mj-lt"/>
        <a:buAutoNum type="romanLcPeriod"/>
        <a:defRPr sz="2400" b="1" i="1">
          <a:solidFill>
            <a:srgbClr val="010D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2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2188" y="6492875"/>
            <a:ext cx="531812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57481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10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959219" y="2993805"/>
            <a:ext cx="4974981" cy="3483195"/>
            <a:chOff x="1883019" y="2819400"/>
            <a:chExt cx="4974981" cy="3483195"/>
          </a:xfrm>
        </p:grpSpPr>
        <p:pic>
          <p:nvPicPr>
            <p:cNvPr id="1026" name="Picture 2" descr="C:\CERN_work\flux_jump_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3019" y="2819400"/>
              <a:ext cx="4974981" cy="3483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/>
            <p:cNvCxnSpPr/>
            <p:nvPr/>
          </p:nvCxnSpPr>
          <p:spPr bwMode="auto">
            <a:xfrm>
              <a:off x="2753360" y="3450246"/>
              <a:ext cx="0" cy="23552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2976880" y="3450246"/>
              <a:ext cx="0" cy="23552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2753360" y="5105400"/>
              <a:ext cx="21885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sm" len="med"/>
              <a:tailEnd type="triangle" w="sm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3124200" y="3319790"/>
              <a:ext cx="9558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100 mV</a:t>
              </a:r>
              <a:endParaRPr lang="en-US" sz="105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35808" y="4983998"/>
              <a:ext cx="9558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7 </a:t>
              </a:r>
              <a:r>
                <a:rPr lang="en-US" sz="1050" dirty="0" err="1" smtClean="0"/>
                <a:t>ms</a:t>
              </a:r>
              <a:endParaRPr lang="en-US" sz="1050" dirty="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73793" y="1436411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HQ02: </a:t>
            </a:r>
            <a:r>
              <a:rPr lang="en-US" dirty="0" smtClean="0"/>
              <a:t>C15, C16, C17, C20</a:t>
            </a:r>
            <a:endParaRPr lang="en-GB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6705600" y="1459468"/>
            <a:ext cx="255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RRP 108/127 </a:t>
            </a:r>
            <a:r>
              <a:rPr lang="fr-CH" b="1" dirty="0" smtClean="0">
                <a:solidFill>
                  <a:srgbClr val="C00000"/>
                </a:solidFill>
              </a:rPr>
              <a:t>(</a:t>
            </a:r>
            <a:r>
              <a:rPr lang="fr-CH" b="1" dirty="0" err="1" smtClean="0">
                <a:solidFill>
                  <a:srgbClr val="C00000"/>
                </a:solidFill>
              </a:rPr>
              <a:t>j</a:t>
            </a:r>
            <a:r>
              <a:rPr lang="fr-CH" b="1" baseline="-25000" dirty="0" err="1" smtClean="0">
                <a:solidFill>
                  <a:srgbClr val="C00000"/>
                </a:solidFill>
              </a:rPr>
              <a:t>c</a:t>
            </a:r>
            <a:r>
              <a:rPr lang="fr-CH" b="1" dirty="0" smtClean="0">
                <a:solidFill>
                  <a:srgbClr val="C00000"/>
                </a:solidFill>
              </a:rPr>
              <a:t> &gt;2800)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2971800" y="1618618"/>
            <a:ext cx="35814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23"/>
          <p:cNvSpPr/>
          <p:nvPr/>
        </p:nvSpPr>
        <p:spPr>
          <a:xfrm>
            <a:off x="76200" y="1787325"/>
            <a:ext cx="2919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1" dirty="0" smtClean="0">
                <a:solidFill>
                  <a:srgbClr val="C00000"/>
                </a:solidFill>
              </a:rPr>
              <a:t>MBHSP: </a:t>
            </a:r>
            <a:r>
              <a:rPr lang="en-US" dirty="0" smtClean="0"/>
              <a:t>C105, C106, C108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3207" y="2209800"/>
            <a:ext cx="8808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Flux Jumps amplitude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smtClean="0"/>
              <a:t>at the </a:t>
            </a:r>
            <a:r>
              <a:rPr lang="fr-CH" dirty="0" err="1" smtClean="0"/>
              <a:t>limit</a:t>
            </a:r>
            <a:r>
              <a:rPr lang="fr-CH" dirty="0" smtClean="0"/>
              <a:t> of the </a:t>
            </a:r>
            <a:r>
              <a:rPr lang="fr-CH" dirty="0" err="1" smtClean="0"/>
              <a:t>detection</a:t>
            </a:r>
            <a:r>
              <a:rPr lang="fr-CH" dirty="0" smtClean="0"/>
              <a:t> (100 mV / 10 ms) </a:t>
            </a:r>
            <a:br>
              <a:rPr lang="fr-CH" dirty="0" smtClean="0"/>
            </a:br>
            <a:r>
              <a:rPr lang="fr-CH" dirty="0" smtClean="0"/>
              <a:t>			</a:t>
            </a:r>
            <a:r>
              <a:rPr lang="fr-CH" dirty="0" smtClean="0">
                <a:sym typeface="Wingdings" panose="05000000000000000000" pitchFamily="2" charset="2"/>
              </a:rPr>
              <a:t> 200 mV / 5ms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46611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11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828800"/>
            <a:ext cx="8153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occurrence of the spike depends on the cable RRP filament size.</a:t>
            </a:r>
          </a:p>
          <a:p>
            <a:endParaRPr lang="en-US" dirty="0" smtClean="0"/>
          </a:p>
          <a:p>
            <a:r>
              <a:rPr lang="en-US" dirty="0" smtClean="0"/>
              <a:t>The amplitudes of the spike is higher at 4.2 K.</a:t>
            </a:r>
          </a:p>
          <a:p>
            <a:endParaRPr lang="en-US" dirty="0" smtClean="0"/>
          </a:p>
          <a:p>
            <a:r>
              <a:rPr lang="en-US" dirty="0" smtClean="0"/>
              <a:t>The frequency of the spike is higher at 1.9 K.</a:t>
            </a:r>
          </a:p>
          <a:p>
            <a:endParaRPr lang="en-US" dirty="0" smtClean="0"/>
          </a:p>
          <a:p>
            <a:r>
              <a:rPr lang="en-US" dirty="0" smtClean="0"/>
              <a:t>The frequency of the spikes is lower at higher ramp rate.</a:t>
            </a:r>
          </a:p>
          <a:p>
            <a:endParaRPr lang="en-US" dirty="0"/>
          </a:p>
          <a:p>
            <a:r>
              <a:rPr lang="en-US" dirty="0"/>
              <a:t>First HQ generation: issue with regard to voltage spikes with amplitude and duration within our «reference» quench detection setting (100 mV, 10 </a:t>
            </a:r>
            <a:r>
              <a:rPr lang="en-US" dirty="0" err="1"/>
              <a:t>ms</a:t>
            </a:r>
            <a:r>
              <a:rPr lang="en-US" dirty="0"/>
              <a:t>).</a:t>
            </a:r>
          </a:p>
          <a:p>
            <a:endParaRPr lang="en-US" dirty="0"/>
          </a:p>
          <a:p>
            <a:r>
              <a:rPr lang="en-US" dirty="0"/>
              <a:t>Second HQ generation: voltage spikes below our criteria if (200 mV, 5ms). No trip of the detection  </a:t>
            </a:r>
            <a:r>
              <a:rPr lang="en-US" dirty="0" smtClean="0"/>
              <a:t>system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19442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2188" y="6492875"/>
            <a:ext cx="531812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12</a:t>
            </a:fld>
            <a:endParaRPr lang="en-GB"/>
          </a:p>
        </p:txBody>
      </p:sp>
      <p:pic>
        <p:nvPicPr>
          <p:cNvPr id="1026" name="Picture 2" descr="C:\CERN_work\flux_ju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1676400"/>
            <a:ext cx="66865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553200" y="926068"/>
            <a:ext cx="255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RRP 108/127 </a:t>
            </a:r>
            <a:r>
              <a:rPr lang="fr-CH" b="1" dirty="0" smtClean="0">
                <a:solidFill>
                  <a:srgbClr val="C00000"/>
                </a:solidFill>
              </a:rPr>
              <a:t>1.9 K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5982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987425"/>
            <a:ext cx="7042150" cy="54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988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974725"/>
            <a:ext cx="7089775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0118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5" y="987425"/>
            <a:ext cx="7016750" cy="54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69640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987425"/>
            <a:ext cx="7102475" cy="54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999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974725"/>
            <a:ext cx="7089775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218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1057275"/>
            <a:ext cx="7102475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06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-32720" y="6568628"/>
            <a:ext cx="9195554" cy="316340"/>
          </a:xfrm>
        </p:spPr>
        <p:txBody>
          <a:bodyPr/>
          <a:lstStyle/>
          <a:p>
            <a:pPr>
              <a:defRPr/>
            </a:pPr>
            <a:r>
              <a:rPr lang="en-GB" kern="0" smtClean="0"/>
              <a:t>H. BAJAS | Flux Jump in HQ01-e , December 2012, CERN</a:t>
            </a:r>
            <a:endParaRPr lang="en-GB" kern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08612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914400" y="487680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SMC-11T: </a:t>
            </a:r>
            <a:r>
              <a:rPr lang="en-US" dirty="0" smtClean="0"/>
              <a:t>C1, C2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010400" y="4828401"/>
            <a:ext cx="1669051" cy="1877199"/>
            <a:chOff x="7246349" y="762000"/>
            <a:chExt cx="1669051" cy="1877199"/>
          </a:xfrm>
        </p:grpSpPr>
        <p:pic>
          <p:nvPicPr>
            <p:cNvPr id="37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1094210"/>
              <a:ext cx="1212850" cy="1214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7246349" y="762000"/>
              <a:ext cx="15888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RRP 108/127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67634" y="2362200"/>
              <a:ext cx="16477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10DFF"/>
                  </a:solidFill>
                </a:rPr>
                <a:t>[</a:t>
              </a:r>
              <a:r>
                <a:rPr lang="en-GB" sz="1200" b="1" dirty="0">
                  <a:solidFill>
                    <a:srgbClr val="010DFF"/>
                  </a:solidFill>
                </a:rPr>
                <a:t>B</a:t>
              </a:r>
              <a:r>
                <a:rPr lang="en-GB" sz="1200" b="1" dirty="0" smtClean="0">
                  <a:solidFill>
                    <a:srgbClr val="010DFF"/>
                  </a:solidFill>
                </a:rPr>
                <a:t>. </a:t>
              </a:r>
              <a:r>
                <a:rPr lang="en-GB" sz="1200" b="1" dirty="0" err="1" smtClean="0">
                  <a:solidFill>
                    <a:srgbClr val="010DFF"/>
                  </a:solidFill>
                </a:rPr>
                <a:t>Bordinini</a:t>
              </a:r>
              <a:r>
                <a:rPr lang="en-GB" sz="1200" b="1" dirty="0" smtClean="0">
                  <a:solidFill>
                    <a:srgbClr val="010DFF"/>
                  </a:solidFill>
                </a:rPr>
                <a:t>, 2014]</a:t>
              </a:r>
              <a:endParaRPr lang="en-GB" sz="1200" b="1" dirty="0">
                <a:solidFill>
                  <a:srgbClr val="010DFF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104" y="5225534"/>
            <a:ext cx="1506496" cy="148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351" y="5284951"/>
            <a:ext cx="1268249" cy="126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3124200" y="4876800"/>
            <a:ext cx="2919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1" dirty="0" smtClean="0">
                <a:solidFill>
                  <a:srgbClr val="C00000"/>
                </a:solidFill>
              </a:rPr>
              <a:t>MBHSP: </a:t>
            </a:r>
            <a:r>
              <a:rPr lang="en-US" dirty="0" smtClean="0"/>
              <a:t>C105, C106, C108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047741" y="2481889"/>
            <a:ext cx="3657859" cy="2013911"/>
            <a:chOff x="692625" y="1825959"/>
            <a:chExt cx="4028823" cy="2218152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553" y="1825959"/>
              <a:ext cx="3944895" cy="1893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692625" y="3739020"/>
              <a:ext cx="1777239" cy="305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10DFF"/>
                  </a:solidFill>
                </a:rPr>
                <a:t>[P. Wanderer  2009]</a:t>
              </a:r>
              <a:endParaRPr lang="en-GB" sz="1200" b="1" dirty="0">
                <a:solidFill>
                  <a:srgbClr val="010DFF"/>
                </a:solidFill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3765705" y="1702310"/>
            <a:ext cx="255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RRP 54/61 and 108/127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3793" y="1729253"/>
            <a:ext cx="26019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HQ01e: </a:t>
            </a:r>
            <a:r>
              <a:rPr lang="en-US" dirty="0" smtClean="0"/>
              <a:t>C5, C7, C8, C9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HQ02: </a:t>
            </a:r>
            <a:r>
              <a:rPr lang="en-US" dirty="0" smtClean="0"/>
              <a:t>C15, C16, C17, C20</a:t>
            </a:r>
            <a:endParaRPr lang="en-GB" dirty="0" smtClean="0"/>
          </a:p>
        </p:txBody>
      </p:sp>
      <p:grpSp>
        <p:nvGrpSpPr>
          <p:cNvPr id="31" name="Group 30"/>
          <p:cNvGrpSpPr/>
          <p:nvPr/>
        </p:nvGrpSpPr>
        <p:grpSpPr>
          <a:xfrm>
            <a:off x="7115234" y="2500267"/>
            <a:ext cx="1647766" cy="1995533"/>
            <a:chOff x="7115234" y="4633867"/>
            <a:chExt cx="1647766" cy="1995533"/>
          </a:xfrm>
        </p:grpSpPr>
        <p:sp>
          <p:nvSpPr>
            <p:cNvPr id="32" name="TextBox 31"/>
            <p:cNvSpPr txBox="1"/>
            <p:nvPr/>
          </p:nvSpPr>
          <p:spPr>
            <a:xfrm>
              <a:off x="7115234" y="6352401"/>
              <a:ext cx="16477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10DFF"/>
                  </a:solidFill>
                </a:rPr>
                <a:t>[A. </a:t>
              </a:r>
              <a:r>
                <a:rPr lang="en-GB" sz="1200" b="1" dirty="0" err="1" smtClean="0">
                  <a:solidFill>
                    <a:srgbClr val="010DFF"/>
                  </a:solidFill>
                </a:rPr>
                <a:t>Godeke</a:t>
              </a:r>
              <a:r>
                <a:rPr lang="en-GB" sz="1200" b="1" dirty="0" smtClean="0">
                  <a:solidFill>
                    <a:srgbClr val="010DFF"/>
                  </a:solidFill>
                </a:rPr>
                <a:t>, 2014]</a:t>
              </a:r>
              <a:endParaRPr lang="en-GB" sz="1200" b="1" dirty="0">
                <a:solidFill>
                  <a:srgbClr val="010DFF"/>
                </a:solidFill>
              </a:endParaRPr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61165" y="4633867"/>
              <a:ext cx="1390785" cy="1588142"/>
            </a:xfrm>
            <a:prstGeom prst="rect">
              <a:avLst/>
            </a:prstGeom>
          </p:spPr>
        </p:pic>
      </p:grpSp>
      <p:sp>
        <p:nvSpPr>
          <p:cNvPr id="34" name="Rectangle 33"/>
          <p:cNvSpPr/>
          <p:nvPr/>
        </p:nvSpPr>
        <p:spPr>
          <a:xfrm>
            <a:off x="6705600" y="2015925"/>
            <a:ext cx="255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RRP 108/127 </a:t>
            </a:r>
            <a:r>
              <a:rPr lang="fr-CH" b="1" dirty="0" smtClean="0">
                <a:solidFill>
                  <a:srgbClr val="C00000"/>
                </a:solidFill>
              </a:rPr>
              <a:t>(</a:t>
            </a:r>
            <a:r>
              <a:rPr lang="fr-CH" b="1" dirty="0" err="1" smtClean="0">
                <a:solidFill>
                  <a:srgbClr val="C00000"/>
                </a:solidFill>
              </a:rPr>
              <a:t>j</a:t>
            </a:r>
            <a:r>
              <a:rPr lang="fr-CH" b="1" baseline="-25000" dirty="0" err="1" smtClean="0">
                <a:solidFill>
                  <a:srgbClr val="C00000"/>
                </a:solidFill>
              </a:rPr>
              <a:t>c</a:t>
            </a:r>
            <a:r>
              <a:rPr lang="fr-CH" b="1" dirty="0" smtClean="0">
                <a:solidFill>
                  <a:srgbClr val="C00000"/>
                </a:solidFill>
              </a:rPr>
              <a:t> &gt;2800)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79810"/>
            <a:ext cx="2150570" cy="203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>
            <a:off x="2743200" y="1886675"/>
            <a:ext cx="861989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2971800" y="2175075"/>
            <a:ext cx="35814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4486490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198" y="3218909"/>
            <a:ext cx="4284402" cy="3231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19" y="2015925"/>
            <a:ext cx="3365981" cy="3323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94"/>
          <a:stretch/>
        </p:blipFill>
        <p:spPr bwMode="auto">
          <a:xfrm>
            <a:off x="4445464" y="1527407"/>
            <a:ext cx="2376113" cy="162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54"/>
          <a:stretch/>
        </p:blipFill>
        <p:spPr bwMode="auto">
          <a:xfrm>
            <a:off x="6769079" y="1464639"/>
            <a:ext cx="2374921" cy="168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6497" y="13716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7 voltage signals can triggered the protection scheme </a:t>
            </a:r>
            <a:r>
              <a:rPr lang="en-GB" dirty="0" smtClean="0"/>
              <a:t>(redundancy)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6200" y="5334000"/>
            <a:ext cx="4572000" cy="13080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b="1" i="1" dirty="0" smtClean="0">
                <a:solidFill>
                  <a:srgbClr val="0070C0"/>
                </a:solidFill>
                <a:latin typeface="Calibri"/>
              </a:rPr>
              <a:t>Typical time </a:t>
            </a:r>
            <a:r>
              <a:rPr lang="en-GB" b="1" i="1" dirty="0">
                <a:solidFill>
                  <a:srgbClr val="0070C0"/>
                </a:solidFill>
                <a:latin typeface="Calibri"/>
              </a:rPr>
              <a:t>windows and threshold:</a:t>
            </a:r>
          </a:p>
          <a:p>
            <a:pPr lvl="0"/>
            <a:endParaRPr lang="en-GB" sz="700" dirty="0">
              <a:solidFill>
                <a:prstClr val="black"/>
              </a:solidFill>
              <a:latin typeface="Calibri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  <a:latin typeface="Calibri"/>
              </a:rPr>
              <a:t>V_sum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Dif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:  </a:t>
            </a:r>
            <a:r>
              <a:rPr lang="en-GB" dirty="0" err="1">
                <a:solidFill>
                  <a:srgbClr val="FF0000"/>
                </a:solidFill>
                <a:latin typeface="Calibri"/>
              </a:rPr>
              <a:t>V</a:t>
            </a:r>
            <a:r>
              <a:rPr lang="en-GB" baseline="-25000" dirty="0" err="1">
                <a:solidFill>
                  <a:srgbClr val="FF0000"/>
                </a:solidFill>
                <a:latin typeface="Calibri"/>
              </a:rPr>
              <a:t>max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 = 100 mV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for 10 </a:t>
            </a:r>
            <a:r>
              <a:rPr lang="en-GB" dirty="0" err="1">
                <a:solidFill>
                  <a:srgbClr val="FF0000"/>
                </a:solidFill>
                <a:latin typeface="Calibri"/>
              </a:rPr>
              <a:t>ms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 </a:t>
            </a:r>
            <a:endParaRPr lang="en-GB" dirty="0">
              <a:solidFill>
                <a:prstClr val="black"/>
              </a:solidFill>
              <a:latin typeface="Calibri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/>
              </a:rPr>
              <a:t>Splices 	 </a:t>
            </a:r>
            <a:r>
              <a:rPr lang="en-GB" dirty="0" err="1">
                <a:solidFill>
                  <a:srgbClr val="FF0000"/>
                </a:solidFill>
                <a:latin typeface="Calibri"/>
              </a:rPr>
              <a:t>V</a:t>
            </a:r>
            <a:r>
              <a:rPr lang="en-GB" baseline="-25000" dirty="0" err="1">
                <a:solidFill>
                  <a:srgbClr val="FF0000"/>
                </a:solidFill>
                <a:latin typeface="Calibri"/>
              </a:rPr>
              <a:t>max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 = 10 mV    for 8 </a:t>
            </a:r>
            <a:r>
              <a:rPr lang="en-GB" dirty="0" err="1">
                <a:solidFill>
                  <a:srgbClr val="FF0000"/>
                </a:solidFill>
                <a:latin typeface="Calibri"/>
              </a:rPr>
              <a:t>ms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/>
              </a:rPr>
              <a:t>Leads	                  </a:t>
            </a:r>
            <a:r>
              <a:rPr lang="en-GB" dirty="0" err="1">
                <a:solidFill>
                  <a:srgbClr val="FF0000"/>
                </a:solidFill>
                <a:latin typeface="Calibri"/>
              </a:rPr>
              <a:t>V</a:t>
            </a:r>
            <a:r>
              <a:rPr lang="en-GB" baseline="-25000" dirty="0" err="1">
                <a:solidFill>
                  <a:srgbClr val="FF0000"/>
                </a:solidFill>
                <a:latin typeface="Calibri"/>
              </a:rPr>
              <a:t>max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 = 80 mV    for 500 </a:t>
            </a:r>
            <a:r>
              <a:rPr lang="en-GB" dirty="0" err="1">
                <a:solidFill>
                  <a:srgbClr val="FF0000"/>
                </a:solidFill>
                <a:latin typeface="Calibri"/>
              </a:rPr>
              <a:t>ms</a:t>
            </a:r>
            <a:r>
              <a:rPr lang="en-GB" dirty="0">
                <a:solidFill>
                  <a:srgbClr val="FF0000"/>
                </a:solidFill>
                <a:latin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86929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5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73793" y="1524000"/>
            <a:ext cx="6250807" cy="396275"/>
            <a:chOff x="73793" y="1584925"/>
            <a:chExt cx="6250807" cy="396275"/>
          </a:xfrm>
        </p:grpSpPr>
        <p:sp>
          <p:nvSpPr>
            <p:cNvPr id="4" name="Rectangle 3"/>
            <p:cNvSpPr/>
            <p:nvPr/>
          </p:nvSpPr>
          <p:spPr>
            <a:xfrm>
              <a:off x="3765705" y="1584925"/>
              <a:ext cx="25588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RRP 54/61 and 108/127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3793" y="1611868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HQ01e: </a:t>
              </a:r>
              <a:r>
                <a:rPr lang="en-US" dirty="0" smtClean="0"/>
                <a:t>C5, C7, C8, C9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 bwMode="auto">
            <a:xfrm>
              <a:off x="2743200" y="1769290"/>
              <a:ext cx="86198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7" name="Picture 2" descr="C:\HQ_test\flux_jump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" y="1900866"/>
            <a:ext cx="4586030" cy="221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HQ_test\flux_jump_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8"/>
          <a:stretch/>
        </p:blipFill>
        <p:spPr bwMode="auto">
          <a:xfrm>
            <a:off x="91948" y="4419075"/>
            <a:ext cx="4586030" cy="210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HQ_test\flux_jump_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3"/>
          <a:stretch/>
        </p:blipFill>
        <p:spPr bwMode="auto">
          <a:xfrm>
            <a:off x="4738056" y="4431176"/>
            <a:ext cx="4586030" cy="211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97837"/>
            <a:ext cx="2663547" cy="2544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72200" y="1057870"/>
            <a:ext cx="313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On the direct signal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27377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6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73793" y="1524000"/>
            <a:ext cx="6250807" cy="396275"/>
            <a:chOff x="73793" y="1584925"/>
            <a:chExt cx="6250807" cy="396275"/>
          </a:xfrm>
        </p:grpSpPr>
        <p:sp>
          <p:nvSpPr>
            <p:cNvPr id="4" name="Rectangle 3"/>
            <p:cNvSpPr/>
            <p:nvPr/>
          </p:nvSpPr>
          <p:spPr>
            <a:xfrm>
              <a:off x="3765705" y="1584925"/>
              <a:ext cx="25588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RRP 54/61 and 108/127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3793" y="1611868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HQ01e: </a:t>
              </a:r>
              <a:r>
                <a:rPr lang="en-US" dirty="0" smtClean="0"/>
                <a:t>C5, C7, C8, C9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 bwMode="auto">
            <a:xfrm>
              <a:off x="2743200" y="1769290"/>
              <a:ext cx="86198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97837"/>
            <a:ext cx="2663547" cy="2544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72200" y="1057870"/>
            <a:ext cx="313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On the direct signal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81" y="2158638"/>
            <a:ext cx="5639552" cy="368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28600" y="6135469"/>
            <a:ext cx="890953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Amplitude </a:t>
            </a:r>
            <a:r>
              <a:rPr lang="en-GB" dirty="0"/>
              <a:t>up to 2 V </a:t>
            </a:r>
            <a:r>
              <a:rPr lang="en-GB" dirty="0" smtClean="0"/>
              <a:t>and duration between 5 to 60 </a:t>
            </a:r>
            <a:r>
              <a:rPr lang="en-GB" dirty="0" err="1" smtClean="0"/>
              <a:t>ms</a:t>
            </a:r>
            <a:r>
              <a:rPr lang="en-GB" dirty="0" smtClean="0"/>
              <a:t>: </a:t>
            </a:r>
            <a:r>
              <a:rPr lang="en-GB" b="1" dirty="0" smtClean="0">
                <a:solidFill>
                  <a:srgbClr val="FF0000"/>
                </a:solidFill>
              </a:rPr>
              <a:t>Trip of the protection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7432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37080" y="4800600"/>
            <a:ext cx="830104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</a:rPr>
              <a:t>FJ amplitudes higher</a:t>
            </a:r>
            <a:r>
              <a:rPr lang="en-GB" sz="2000" dirty="0" smtClean="0">
                <a:solidFill>
                  <a:srgbClr val="FF0000"/>
                </a:solidFill>
              </a:rPr>
              <a:t> @ 4.2 K </a:t>
            </a:r>
            <a:r>
              <a:rPr lang="en-GB" sz="2000" dirty="0" smtClean="0"/>
              <a:t>than </a:t>
            </a:r>
            <a:r>
              <a:rPr lang="en-GB" sz="2000" dirty="0" smtClean="0">
                <a:solidFill>
                  <a:srgbClr val="0070C0"/>
                </a:solidFill>
              </a:rPr>
              <a:t>@ 1.9 K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FJ frequency lower </a:t>
            </a:r>
            <a:r>
              <a:rPr lang="en-GB" sz="2000" dirty="0">
                <a:solidFill>
                  <a:srgbClr val="FF0000"/>
                </a:solidFill>
              </a:rPr>
              <a:t>@ 4.2 K </a:t>
            </a:r>
            <a:r>
              <a:rPr lang="en-GB" sz="2000" dirty="0" smtClean="0"/>
              <a:t>than </a:t>
            </a:r>
            <a:r>
              <a:rPr lang="en-GB" sz="2000" dirty="0">
                <a:solidFill>
                  <a:srgbClr val="0070C0"/>
                </a:solidFill>
              </a:rPr>
              <a:t>@ </a:t>
            </a:r>
            <a:r>
              <a:rPr lang="en-GB" sz="2000" dirty="0" smtClean="0">
                <a:solidFill>
                  <a:srgbClr val="0070C0"/>
                </a:solidFill>
              </a:rPr>
              <a:t>1.9K</a:t>
            </a:r>
          </a:p>
          <a:p>
            <a:endParaRPr lang="en-GB" sz="1400" dirty="0">
              <a:solidFill>
                <a:srgbClr val="0070C0"/>
              </a:solidFill>
            </a:endParaRPr>
          </a:p>
          <a:p>
            <a:r>
              <a:rPr lang="en-GB" sz="2000" dirty="0" smtClean="0"/>
              <a:t>Amplitude up to 2 V at 4.2 K and 750 mV at 1.9 K.</a:t>
            </a:r>
          </a:p>
          <a:p>
            <a:r>
              <a:rPr lang="en-GB" sz="2000" dirty="0" smtClean="0"/>
              <a:t>Need to adapt threshold to pass flux jump occurrence current range </a:t>
            </a:r>
            <a:endParaRPr lang="en-GB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504431" y="1543051"/>
            <a:ext cx="4963169" cy="3184019"/>
            <a:chOff x="1594021" y="1803796"/>
            <a:chExt cx="5730163" cy="3737113"/>
          </a:xfrm>
        </p:grpSpPr>
        <p:pic>
          <p:nvPicPr>
            <p:cNvPr id="6" name="Picture 5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4021" y="1803796"/>
              <a:ext cx="5730163" cy="3737113"/>
            </a:xfrm>
            <a:prstGeom prst="rect">
              <a:avLst/>
            </a:prstGeom>
            <a:noFill/>
          </p:spPr>
        </p:pic>
        <p:pic>
          <p:nvPicPr>
            <p:cNvPr id="7" name="Picture 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1169" y="1989439"/>
              <a:ext cx="1335292" cy="731460"/>
            </a:xfrm>
            <a:prstGeom prst="rect">
              <a:avLst/>
            </a:prstGeom>
            <a:noFill/>
          </p:spPr>
        </p:pic>
      </p:grpSp>
      <p:sp>
        <p:nvSpPr>
          <p:cNvPr id="8" name="TextBox 7"/>
          <p:cNvSpPr txBox="1"/>
          <p:nvPr/>
        </p:nvSpPr>
        <p:spPr>
          <a:xfrm>
            <a:off x="6172200" y="1057870"/>
            <a:ext cx="3132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On the </a:t>
            </a:r>
            <a:r>
              <a:rPr lang="fr-CH" dirty="0" err="1" smtClean="0"/>
              <a:t>differential</a:t>
            </a:r>
            <a:r>
              <a:rPr lang="fr-CH" dirty="0" smtClean="0"/>
              <a:t> signal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793" y="155094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HQ01e: </a:t>
            </a:r>
            <a:r>
              <a:rPr lang="en-US" dirty="0" smtClean="0"/>
              <a:t>C5, C7, C8, C9</a:t>
            </a:r>
          </a:p>
        </p:txBody>
      </p:sp>
    </p:spTree>
    <p:extLst>
      <p:ext uri="{BB962C8B-B14F-4D97-AF65-F5344CB8AC3E}">
        <p14:creationId xmlns:p14="http://schemas.microsoft.com/office/powerpoint/2010/main" val="37054160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8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0" y="2036276"/>
            <a:ext cx="4561606" cy="2981324"/>
            <a:chOff x="0" y="1635444"/>
            <a:chExt cx="4561606" cy="2981324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5444"/>
              <a:ext cx="4561606" cy="2981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-137340" y="2928395"/>
              <a:ext cx="57537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Voltage</a:t>
              </a:r>
              <a:endParaRPr lang="en-GB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94" y="2031512"/>
            <a:ext cx="4561606" cy="298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63120" y="2204286"/>
            <a:ext cx="144040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  <a:r>
              <a:rPr lang="en-GB" sz="2800" dirty="0" smtClean="0"/>
              <a:t>0 A/s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662441" y="2173806"/>
            <a:ext cx="131391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50 A/s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47595" y="5482851"/>
            <a:ext cx="821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dirty="0" smtClean="0">
                <a:solidFill>
                  <a:srgbClr val="FF0000"/>
                </a:solidFill>
              </a:rPr>
              <a:t>higher ramp rate, </a:t>
            </a:r>
            <a:r>
              <a:rPr lang="en-GB" sz="2400" dirty="0" smtClean="0"/>
              <a:t>the </a:t>
            </a:r>
            <a:r>
              <a:rPr lang="en-GB" sz="2400" dirty="0" smtClean="0">
                <a:solidFill>
                  <a:srgbClr val="FF0000"/>
                </a:solidFill>
              </a:rPr>
              <a:t>lower the flux jump </a:t>
            </a:r>
            <a:r>
              <a:rPr lang="en-GB" sz="2400" dirty="0" smtClean="0"/>
              <a:t>frequency.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457927" y="3339388"/>
            <a:ext cx="575377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Voltage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" y="1524000"/>
            <a:ext cx="4595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Effect of the Ramp Rate</a:t>
            </a:r>
            <a:endParaRPr lang="en-GB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39290" y="1266735"/>
            <a:ext cx="12847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@</a:t>
            </a:r>
            <a:r>
              <a:rPr lang="en-GB" sz="1600" dirty="0" smtClean="0"/>
              <a:t> 4.2 A/s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4737341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June 2014, CERN</a:t>
            </a:r>
            <a:endParaRPr lang="en-GB" kern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9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3793" y="1436411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HQ02: </a:t>
            </a:r>
            <a:r>
              <a:rPr lang="en-US" dirty="0" smtClean="0"/>
              <a:t>C15, C16, C17, C20</a:t>
            </a:r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05600" y="1459468"/>
            <a:ext cx="255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RRP 108/127 </a:t>
            </a:r>
            <a:r>
              <a:rPr lang="fr-CH" b="1" dirty="0" smtClean="0">
                <a:solidFill>
                  <a:srgbClr val="C00000"/>
                </a:solidFill>
              </a:rPr>
              <a:t>(</a:t>
            </a:r>
            <a:r>
              <a:rPr lang="fr-CH" b="1" dirty="0" err="1" smtClean="0">
                <a:solidFill>
                  <a:srgbClr val="C00000"/>
                </a:solidFill>
              </a:rPr>
              <a:t>j</a:t>
            </a:r>
            <a:r>
              <a:rPr lang="fr-CH" b="1" baseline="-25000" dirty="0" err="1" smtClean="0">
                <a:solidFill>
                  <a:srgbClr val="C00000"/>
                </a:solidFill>
              </a:rPr>
              <a:t>c</a:t>
            </a:r>
            <a:r>
              <a:rPr lang="fr-CH" b="1" dirty="0" smtClean="0">
                <a:solidFill>
                  <a:srgbClr val="C00000"/>
                </a:solidFill>
              </a:rPr>
              <a:t> &gt;2800)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2971800" y="1618618"/>
            <a:ext cx="35814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075" name="Picture 3" descr="C:\CERN_work\flux_jump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78105"/>
            <a:ext cx="5534725" cy="387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6200" y="1787325"/>
            <a:ext cx="2919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1" dirty="0" smtClean="0">
                <a:solidFill>
                  <a:srgbClr val="C00000"/>
                </a:solidFill>
              </a:rPr>
              <a:t>MBHSP: </a:t>
            </a:r>
            <a:r>
              <a:rPr lang="en-US" dirty="0" smtClean="0"/>
              <a:t>C105, C106, C108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3207" y="2209800"/>
            <a:ext cx="880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Flux Jumps amplitude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smtClean="0"/>
              <a:t>at the </a:t>
            </a:r>
            <a:r>
              <a:rPr lang="fr-CH" dirty="0" err="1" smtClean="0"/>
              <a:t>limit</a:t>
            </a:r>
            <a:r>
              <a:rPr lang="fr-CH" dirty="0" smtClean="0"/>
              <a:t> of the </a:t>
            </a:r>
            <a:r>
              <a:rPr lang="fr-CH" dirty="0" err="1" smtClean="0"/>
              <a:t>detection</a:t>
            </a:r>
            <a:r>
              <a:rPr lang="fr-CH" dirty="0" smtClean="0"/>
              <a:t> (100 mV / 10 ms)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51600" y="2667000"/>
            <a:ext cx="193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1.9 K measurement</a:t>
            </a:r>
          </a:p>
          <a:p>
            <a:endParaRPr lang="en-US" dirty="0"/>
          </a:p>
          <a:p>
            <a:r>
              <a:rPr lang="en-US" dirty="0" smtClean="0"/>
              <a:t>Very similar behavior between</a:t>
            </a:r>
          </a:p>
          <a:p>
            <a:endParaRPr lang="en-US" dirty="0"/>
          </a:p>
          <a:p>
            <a:r>
              <a:rPr lang="en-US" dirty="0" smtClean="0"/>
              <a:t>RRP (HQ vs.11T)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3196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531</Words>
  <Application>Microsoft Office PowerPoint</Application>
  <PresentationFormat>On-screen Show (4:3)</PresentationFormat>
  <Paragraphs>89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 Bajas</dc:creator>
  <cp:lastModifiedBy>Hugo Bajas</cp:lastModifiedBy>
  <cp:revision>21</cp:revision>
  <dcterms:created xsi:type="dcterms:W3CDTF">2015-06-03T20:25:02Z</dcterms:created>
  <dcterms:modified xsi:type="dcterms:W3CDTF">2015-06-04T10:21:53Z</dcterms:modified>
</cp:coreProperties>
</file>