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107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conferences\1412_11Treview\1412_11TreviewQuench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512295817022818"/>
          <c:y val="3.7476869657296165E-2"/>
          <c:w val="0.8295804520960085"/>
          <c:h val="0.82732763941064857"/>
        </c:manualLayout>
      </c:layout>
      <c:scatterChart>
        <c:scatterStyle val="lineMarker"/>
        <c:varyColors val="0"/>
        <c:ser>
          <c:idx val="0"/>
          <c:order val="0"/>
          <c:tx>
            <c:strRef>
              <c:f>QuenchInitation_summary!$A$13</c:f>
              <c:strCache>
                <c:ptCount val="1"/>
                <c:pt idx="0">
                  <c:v>Vth= 100 mV</c:v>
                </c:pt>
              </c:strCache>
            </c:strRef>
          </c:tx>
          <c:spPr>
            <a:ln>
              <a:solidFill>
                <a:srgbClr val="4BACC6"/>
              </a:solidFill>
            </a:ln>
          </c:spPr>
          <c:marker>
            <c:symbol val="diamond"/>
            <c:size val="7"/>
            <c:spPr>
              <a:solidFill>
                <a:srgbClr val="4BACC6"/>
              </a:solidFill>
              <a:ln>
                <a:noFill/>
              </a:ln>
            </c:spPr>
          </c:marker>
          <c:xVal>
            <c:numRef>
              <c:f>QuenchInitation_summary!$C$11:$H$11</c:f>
              <c:numCache>
                <c:formatCode>General</c:formatCode>
                <c:ptCount val="6"/>
                <c:pt idx="0">
                  <c:v>12</c:v>
                </c:pt>
                <c:pt idx="1">
                  <c:v>10</c:v>
                </c:pt>
                <c:pt idx="2">
                  <c:v>8</c:v>
                </c:pt>
                <c:pt idx="3">
                  <c:v>6</c:v>
                </c:pt>
                <c:pt idx="4">
                  <c:v>4</c:v>
                </c:pt>
                <c:pt idx="5">
                  <c:v>2</c:v>
                </c:pt>
              </c:numCache>
            </c:numRef>
          </c:xVal>
          <c:yVal>
            <c:numRef>
              <c:f>QuenchInitation_summary!$C$19:$H$19</c:f>
              <c:numCache>
                <c:formatCode>General</c:formatCode>
                <c:ptCount val="6"/>
                <c:pt idx="0">
                  <c:v>18.633333333333333</c:v>
                </c:pt>
                <c:pt idx="1">
                  <c:v>24.4</c:v>
                </c:pt>
                <c:pt idx="2">
                  <c:v>34.674999999999997</c:v>
                </c:pt>
                <c:pt idx="3">
                  <c:v>58.333333333333329</c:v>
                </c:pt>
                <c:pt idx="4">
                  <c:v>93.5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QuenchInitation_summary!$A$14</c:f>
              <c:strCache>
                <c:ptCount val="1"/>
                <c:pt idx="0">
                  <c:v>Vth= 200 mV</c:v>
                </c:pt>
              </c:strCache>
            </c:strRef>
          </c:tx>
          <c:spPr>
            <a:ln>
              <a:solidFill>
                <a:srgbClr val="F79646"/>
              </a:solidFill>
            </a:ln>
          </c:spPr>
          <c:marker>
            <c:symbol val="circle"/>
            <c:size val="7"/>
            <c:spPr>
              <a:solidFill>
                <a:srgbClr val="F79646"/>
              </a:solidFill>
              <a:ln>
                <a:noFill/>
              </a:ln>
            </c:spPr>
          </c:marker>
          <c:xVal>
            <c:numRef>
              <c:f>QuenchInitation_summary!$C$11:$H$11</c:f>
              <c:numCache>
                <c:formatCode>General</c:formatCode>
                <c:ptCount val="6"/>
                <c:pt idx="0">
                  <c:v>12</c:v>
                </c:pt>
                <c:pt idx="1">
                  <c:v>10</c:v>
                </c:pt>
                <c:pt idx="2">
                  <c:v>8</c:v>
                </c:pt>
                <c:pt idx="3">
                  <c:v>6</c:v>
                </c:pt>
                <c:pt idx="4">
                  <c:v>4</c:v>
                </c:pt>
                <c:pt idx="5">
                  <c:v>2</c:v>
                </c:pt>
              </c:numCache>
            </c:numRef>
          </c:xVal>
          <c:yVal>
            <c:numRef>
              <c:f>QuenchInitation_summary!$C$20:$G$20</c:f>
              <c:numCache>
                <c:formatCode>General</c:formatCode>
                <c:ptCount val="5"/>
                <c:pt idx="0">
                  <c:v>17.233333333333331</c:v>
                </c:pt>
                <c:pt idx="1">
                  <c:v>22.6</c:v>
                </c:pt>
                <c:pt idx="2">
                  <c:v>30.875</c:v>
                </c:pt>
                <c:pt idx="3">
                  <c:v>37.333333333333329</c:v>
                </c:pt>
                <c:pt idx="4">
                  <c:v>1.5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QuenchInitation_summary!$A$15</c:f>
              <c:strCache>
                <c:ptCount val="1"/>
                <c:pt idx="0">
                  <c:v>Vth= 300 mV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triangle"/>
            <c:size val="7"/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QuenchInitation_summary!$C$11:$H$11</c:f>
              <c:numCache>
                <c:formatCode>General</c:formatCode>
                <c:ptCount val="6"/>
                <c:pt idx="0">
                  <c:v>12</c:v>
                </c:pt>
                <c:pt idx="1">
                  <c:v>10</c:v>
                </c:pt>
                <c:pt idx="2">
                  <c:v>8</c:v>
                </c:pt>
                <c:pt idx="3">
                  <c:v>6</c:v>
                </c:pt>
                <c:pt idx="4">
                  <c:v>4</c:v>
                </c:pt>
                <c:pt idx="5">
                  <c:v>2</c:v>
                </c:pt>
              </c:numCache>
            </c:numRef>
          </c:xVal>
          <c:yVal>
            <c:numRef>
              <c:f>QuenchInitation_summary!$C$21:$H$21</c:f>
              <c:numCache>
                <c:formatCode>General</c:formatCode>
                <c:ptCount val="6"/>
                <c:pt idx="0">
                  <c:v>16.633333333333333</c:v>
                </c:pt>
                <c:pt idx="1">
                  <c:v>20.399999999999999</c:v>
                </c:pt>
                <c:pt idx="2">
                  <c:v>23.475000000000001</c:v>
                </c:pt>
                <c:pt idx="3">
                  <c:v>13.333333333333329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QuenchInitation_summary!$A$16</c:f>
              <c:strCache>
                <c:ptCount val="1"/>
                <c:pt idx="0">
                  <c:v>Vth= 400 mV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square"/>
            <c:size val="7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xVal>
            <c:numRef>
              <c:f>QuenchInitation_summary!$C$11:$H$11</c:f>
              <c:numCache>
                <c:formatCode>General</c:formatCode>
                <c:ptCount val="6"/>
                <c:pt idx="0">
                  <c:v>12</c:v>
                </c:pt>
                <c:pt idx="1">
                  <c:v>10</c:v>
                </c:pt>
                <c:pt idx="2">
                  <c:v>8</c:v>
                </c:pt>
                <c:pt idx="3">
                  <c:v>6</c:v>
                </c:pt>
                <c:pt idx="4">
                  <c:v>4</c:v>
                </c:pt>
                <c:pt idx="5">
                  <c:v>2</c:v>
                </c:pt>
              </c:numCache>
            </c:numRef>
          </c:xVal>
          <c:yVal>
            <c:numRef>
              <c:f>QuenchInitation_summary!$C$22:$H$22</c:f>
              <c:numCache>
                <c:formatCode>General</c:formatCode>
                <c:ptCount val="6"/>
                <c:pt idx="0">
                  <c:v>15.633333333333333</c:v>
                </c:pt>
                <c:pt idx="1">
                  <c:v>17.399999999999999</c:v>
                </c:pt>
                <c:pt idx="2">
                  <c:v>16.074999999999999</c:v>
                </c:pt>
                <c:pt idx="3">
                  <c:v>-7.6666666666666714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7705640"/>
        <c:axId val="437706032"/>
      </c:scatterChart>
      <c:valAx>
        <c:axId val="437705640"/>
        <c:scaling>
          <c:orientation val="minMax"/>
          <c:max val="12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err="1"/>
                  <a:t>I</a:t>
                </a:r>
                <a:r>
                  <a:rPr lang="en-GB" baseline="-25000" dirty="0" err="1"/>
                  <a:t>magnet</a:t>
                </a:r>
                <a:r>
                  <a:rPr lang="en-GB" dirty="0"/>
                  <a:t> (kA)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37706032"/>
        <c:crosses val="autoZero"/>
        <c:crossBetween val="midCat"/>
      </c:valAx>
      <c:valAx>
        <c:axId val="43770603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baseline="0" dirty="0"/>
                  <a:t>Time </a:t>
                </a:r>
                <a:r>
                  <a:rPr lang="en-GB" baseline="0" dirty="0" smtClean="0"/>
                  <a:t>budget to achieve 3 MIITs </a:t>
                </a:r>
                <a:r>
                  <a:rPr lang="en-GB" baseline="0" dirty="0"/>
                  <a:t>(</a:t>
                </a:r>
                <a:r>
                  <a:rPr lang="en-GB" baseline="0" dirty="0" err="1"/>
                  <a:t>ms</a:t>
                </a:r>
                <a:r>
                  <a:rPr lang="en-GB" baseline="0" dirty="0"/>
                  <a:t>)</a:t>
                </a:r>
                <a:endParaRPr lang="en-GB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377056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8612741027393009"/>
          <c:y val="4.241957353828657E-2"/>
          <c:w val="0.26657223796033996"/>
          <c:h val="0.3455844634265493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5E58-6FD5-44F3-836D-447971FF9FC9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852A3-C960-410C-B8C1-07268EF12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306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5E58-6FD5-44F3-836D-447971FF9FC9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852A3-C960-410C-B8C1-07268EF12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038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5E58-6FD5-44F3-836D-447971FF9FC9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852A3-C960-410C-B8C1-07268EF12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90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472" y="0"/>
            <a:ext cx="8229600" cy="1143000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472" y="126876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5E58-6FD5-44F3-836D-447971FF9FC9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852A3-C960-410C-B8C1-07268EF1265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6540"/>
            <a:ext cx="683936" cy="68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389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5E58-6FD5-44F3-836D-447971FF9FC9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852A3-C960-410C-B8C1-07268EF12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556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5E58-6FD5-44F3-836D-447971FF9FC9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852A3-C960-410C-B8C1-07268EF1265A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6540"/>
            <a:ext cx="683936" cy="68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893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472" y="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GB" sz="3600" b="1"/>
            </a:lvl1pPr>
          </a:lstStyle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9427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472" y="198884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008" y="198884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5E58-6FD5-44F3-836D-447971FF9FC9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852A3-C960-410C-B8C1-07268EF1265A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6540"/>
            <a:ext cx="683936" cy="68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65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472" y="0"/>
            <a:ext cx="8229600" cy="1143000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5E58-6FD5-44F3-836D-447971FF9FC9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852A3-C960-410C-B8C1-07268EF1265A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6540"/>
            <a:ext cx="683936" cy="68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4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5E58-6FD5-44F3-836D-447971FF9FC9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852A3-C960-410C-B8C1-07268EF1265A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6540"/>
            <a:ext cx="683936" cy="68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701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5E58-6FD5-44F3-836D-447971FF9FC9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852A3-C960-410C-B8C1-07268EF12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330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5E58-6FD5-44F3-836D-447971FF9FC9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852A3-C960-410C-B8C1-07268EF12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784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160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75E58-6FD5-44F3-836D-447971FF9FC9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852A3-C960-410C-B8C1-07268EF12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351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Nb3Sn QPS strategies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How to protect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000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GB" dirty="0" smtClean="0"/>
              <a:t>Signals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r>
              <a:rPr lang="en-GB" dirty="0" smtClean="0"/>
              <a:t>Simple protection schemes (direct comparison) are preferred</a:t>
            </a:r>
          </a:p>
          <a:p>
            <a:r>
              <a:rPr lang="en-GB" dirty="0" smtClean="0"/>
              <a:t>Sufficient amount of voltage taps need to be provided </a:t>
            </a:r>
          </a:p>
          <a:p>
            <a:r>
              <a:rPr lang="en-GB" dirty="0" smtClean="0"/>
              <a:t>Proper instrumentation should provide good common mode rejection (reject 50Hz…)</a:t>
            </a:r>
            <a:br>
              <a:rPr lang="en-GB" dirty="0" smtClean="0"/>
            </a:br>
            <a:r>
              <a:rPr lang="en-GB" dirty="0" smtClean="0"/>
              <a:t>(avoid pick-up loops)</a:t>
            </a:r>
          </a:p>
          <a:p>
            <a:r>
              <a:rPr lang="en-GB" dirty="0" smtClean="0"/>
              <a:t>As cleaner the signal as faster detection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301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Straight Connector 91"/>
          <p:cNvCxnSpPr/>
          <p:nvPr/>
        </p:nvCxnSpPr>
        <p:spPr>
          <a:xfrm>
            <a:off x="2314552" y="2237331"/>
            <a:ext cx="3942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930" y="4844124"/>
            <a:ext cx="4587077" cy="1656184"/>
          </a:xfrm>
        </p:spPr>
        <p:txBody>
          <a:bodyPr>
            <a:noAutofit/>
          </a:bodyPr>
          <a:lstStyle/>
          <a:p>
            <a:r>
              <a:rPr lang="en-GB" sz="1400" dirty="0" smtClean="0"/>
              <a:t>Asymmetric quenches:</a:t>
            </a:r>
          </a:p>
          <a:p>
            <a:pPr marL="0" indent="0">
              <a:buNone/>
            </a:pPr>
            <a:r>
              <a:rPr lang="en-GB" sz="1400" dirty="0"/>
              <a:t>	</a:t>
            </a:r>
            <a:r>
              <a:rPr lang="en-GB" sz="1400" dirty="0" smtClean="0"/>
              <a:t>Comparison of two halves of a single magnet:</a:t>
            </a:r>
            <a:br>
              <a:rPr lang="en-GB" sz="1400" dirty="0" smtClean="0"/>
            </a:br>
            <a:r>
              <a:rPr lang="en-GB" sz="1400" dirty="0" smtClean="0"/>
              <a:t>	Ures = U1M1 + U2M1</a:t>
            </a:r>
          </a:p>
          <a:p>
            <a:r>
              <a:rPr lang="en-GB" sz="1400" dirty="0" smtClean="0"/>
              <a:t>Symmetric quenches:</a:t>
            </a:r>
          </a:p>
          <a:p>
            <a:pPr marL="0" indent="0">
              <a:buNone/>
            </a:pPr>
            <a:r>
              <a:rPr lang="en-GB" sz="1400" dirty="0" smtClean="0"/>
              <a:t>	Comparison of two magnets (or more):</a:t>
            </a:r>
            <a:br>
              <a:rPr lang="en-GB" sz="1400" dirty="0" smtClean="0"/>
            </a:br>
            <a:r>
              <a:rPr lang="en-GB" sz="1400" dirty="0" smtClean="0"/>
              <a:t>	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225573" y="2077500"/>
            <a:ext cx="914400" cy="304800"/>
            <a:chOff x="3200400" y="1524000"/>
            <a:chExt cx="1219200" cy="304800"/>
          </a:xfrm>
        </p:grpSpPr>
        <p:sp>
          <p:nvSpPr>
            <p:cNvPr id="6" name="Arc 5"/>
            <p:cNvSpPr/>
            <p:nvPr/>
          </p:nvSpPr>
          <p:spPr>
            <a:xfrm>
              <a:off x="3200400" y="1524000"/>
              <a:ext cx="304800" cy="304800"/>
            </a:xfrm>
            <a:prstGeom prst="arc">
              <a:avLst>
                <a:gd name="adj1" fmla="val 10671859"/>
                <a:gd name="adj2" fmla="val 86859"/>
              </a:avLst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" name="Arc 6"/>
            <p:cNvSpPr/>
            <p:nvPr/>
          </p:nvSpPr>
          <p:spPr>
            <a:xfrm>
              <a:off x="3505200" y="1524000"/>
              <a:ext cx="304800" cy="304800"/>
            </a:xfrm>
            <a:prstGeom prst="arc">
              <a:avLst>
                <a:gd name="adj1" fmla="val 10671859"/>
                <a:gd name="adj2" fmla="val 86859"/>
              </a:avLst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8" name="Arc 7"/>
            <p:cNvSpPr/>
            <p:nvPr/>
          </p:nvSpPr>
          <p:spPr>
            <a:xfrm>
              <a:off x="3810000" y="1524000"/>
              <a:ext cx="304800" cy="304800"/>
            </a:xfrm>
            <a:prstGeom prst="arc">
              <a:avLst>
                <a:gd name="adj1" fmla="val 10671859"/>
                <a:gd name="adj2" fmla="val 86859"/>
              </a:avLst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Arc 8"/>
            <p:cNvSpPr/>
            <p:nvPr/>
          </p:nvSpPr>
          <p:spPr>
            <a:xfrm>
              <a:off x="4114800" y="1524000"/>
              <a:ext cx="304800" cy="304800"/>
            </a:xfrm>
            <a:prstGeom prst="arc">
              <a:avLst>
                <a:gd name="adj1" fmla="val 10671859"/>
                <a:gd name="adj2" fmla="val 86859"/>
              </a:avLst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45526" y="2077500"/>
            <a:ext cx="914400" cy="304800"/>
            <a:chOff x="3200400" y="1524000"/>
            <a:chExt cx="1219200" cy="304800"/>
          </a:xfrm>
        </p:grpSpPr>
        <p:sp>
          <p:nvSpPr>
            <p:cNvPr id="11" name="Arc 10"/>
            <p:cNvSpPr/>
            <p:nvPr/>
          </p:nvSpPr>
          <p:spPr>
            <a:xfrm>
              <a:off x="3200400" y="1524000"/>
              <a:ext cx="304800" cy="304800"/>
            </a:xfrm>
            <a:prstGeom prst="arc">
              <a:avLst>
                <a:gd name="adj1" fmla="val 10671859"/>
                <a:gd name="adj2" fmla="val 86859"/>
              </a:avLst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Arc 11"/>
            <p:cNvSpPr/>
            <p:nvPr/>
          </p:nvSpPr>
          <p:spPr>
            <a:xfrm>
              <a:off x="3505200" y="1524000"/>
              <a:ext cx="304800" cy="304800"/>
            </a:xfrm>
            <a:prstGeom prst="arc">
              <a:avLst>
                <a:gd name="adj1" fmla="val 10671859"/>
                <a:gd name="adj2" fmla="val 86859"/>
              </a:avLst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Arc 12"/>
            <p:cNvSpPr/>
            <p:nvPr/>
          </p:nvSpPr>
          <p:spPr>
            <a:xfrm>
              <a:off x="3810000" y="1524000"/>
              <a:ext cx="304800" cy="304800"/>
            </a:xfrm>
            <a:prstGeom prst="arc">
              <a:avLst>
                <a:gd name="adj1" fmla="val 10671859"/>
                <a:gd name="adj2" fmla="val 86859"/>
              </a:avLst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4" name="Arc 13"/>
            <p:cNvSpPr/>
            <p:nvPr/>
          </p:nvSpPr>
          <p:spPr>
            <a:xfrm>
              <a:off x="4114800" y="1524000"/>
              <a:ext cx="304800" cy="304800"/>
            </a:xfrm>
            <a:prstGeom prst="arc">
              <a:avLst>
                <a:gd name="adj1" fmla="val 10671859"/>
                <a:gd name="adj2" fmla="val 86859"/>
              </a:avLst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cxnSp>
        <p:nvCxnSpPr>
          <p:cNvPr id="16" name="Straight Connector 15"/>
          <p:cNvCxnSpPr>
            <a:stCxn id="9" idx="2"/>
          </p:cNvCxnSpPr>
          <p:nvPr/>
        </p:nvCxnSpPr>
        <p:spPr>
          <a:xfrm>
            <a:off x="4139952" y="2232788"/>
            <a:ext cx="80557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2314552" y="2231626"/>
            <a:ext cx="499" cy="275743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2200682" y="2507850"/>
            <a:ext cx="228634" cy="358298"/>
            <a:chOff x="6300192" y="3537883"/>
            <a:chExt cx="228634" cy="358298"/>
          </a:xfrm>
        </p:grpSpPr>
        <p:sp>
          <p:nvSpPr>
            <p:cNvPr id="21" name="Oval 20"/>
            <p:cNvSpPr/>
            <p:nvPr/>
          </p:nvSpPr>
          <p:spPr>
            <a:xfrm>
              <a:off x="6300226" y="3645024"/>
              <a:ext cx="228600" cy="251157"/>
            </a:xfrm>
            <a:prstGeom prst="ellipse">
              <a:avLst/>
            </a:prstGeom>
            <a:noFill/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22" name="Oval 21"/>
            <p:cNvSpPr/>
            <p:nvPr/>
          </p:nvSpPr>
          <p:spPr>
            <a:xfrm>
              <a:off x="6300192" y="3537883"/>
              <a:ext cx="228600" cy="251157"/>
            </a:xfrm>
            <a:prstGeom prst="ellipse">
              <a:avLst/>
            </a:prstGeom>
            <a:noFill/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</p:grpSp>
      <p:cxnSp>
        <p:nvCxnSpPr>
          <p:cNvPr id="23" name="Straight Connector 22"/>
          <p:cNvCxnSpPr>
            <a:endCxn id="21" idx="4"/>
          </p:cNvCxnSpPr>
          <p:nvPr/>
        </p:nvCxnSpPr>
        <p:spPr>
          <a:xfrm flipV="1">
            <a:off x="2314552" y="2866148"/>
            <a:ext cx="464" cy="476831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314552" y="3340855"/>
            <a:ext cx="91102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3226399" y="3189428"/>
            <a:ext cx="914400" cy="304800"/>
            <a:chOff x="3200400" y="1524000"/>
            <a:chExt cx="1219200" cy="304800"/>
          </a:xfrm>
        </p:grpSpPr>
        <p:sp>
          <p:nvSpPr>
            <p:cNvPr id="31" name="Arc 30"/>
            <p:cNvSpPr/>
            <p:nvPr/>
          </p:nvSpPr>
          <p:spPr>
            <a:xfrm>
              <a:off x="3200400" y="1524000"/>
              <a:ext cx="304800" cy="304800"/>
            </a:xfrm>
            <a:prstGeom prst="arc">
              <a:avLst>
                <a:gd name="adj1" fmla="val 10671859"/>
                <a:gd name="adj2" fmla="val 86859"/>
              </a:avLst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2" name="Arc 31"/>
            <p:cNvSpPr/>
            <p:nvPr/>
          </p:nvSpPr>
          <p:spPr>
            <a:xfrm>
              <a:off x="3505200" y="1524000"/>
              <a:ext cx="304800" cy="304800"/>
            </a:xfrm>
            <a:prstGeom prst="arc">
              <a:avLst>
                <a:gd name="adj1" fmla="val 10671859"/>
                <a:gd name="adj2" fmla="val 86859"/>
              </a:avLst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3" name="Arc 32"/>
            <p:cNvSpPr/>
            <p:nvPr/>
          </p:nvSpPr>
          <p:spPr>
            <a:xfrm>
              <a:off x="3810000" y="1524000"/>
              <a:ext cx="304800" cy="304800"/>
            </a:xfrm>
            <a:prstGeom prst="arc">
              <a:avLst>
                <a:gd name="adj1" fmla="val 10671859"/>
                <a:gd name="adj2" fmla="val 86859"/>
              </a:avLst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4" name="Arc 33"/>
            <p:cNvSpPr/>
            <p:nvPr/>
          </p:nvSpPr>
          <p:spPr>
            <a:xfrm>
              <a:off x="4114800" y="1524000"/>
              <a:ext cx="304800" cy="304800"/>
            </a:xfrm>
            <a:prstGeom prst="arc">
              <a:avLst>
                <a:gd name="adj1" fmla="val 10671859"/>
                <a:gd name="adj2" fmla="val 86859"/>
              </a:avLst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945526" y="3188455"/>
            <a:ext cx="914400" cy="304800"/>
            <a:chOff x="3200400" y="1524000"/>
            <a:chExt cx="1219200" cy="304800"/>
          </a:xfrm>
        </p:grpSpPr>
        <p:sp>
          <p:nvSpPr>
            <p:cNvPr id="36" name="Arc 35"/>
            <p:cNvSpPr/>
            <p:nvPr/>
          </p:nvSpPr>
          <p:spPr>
            <a:xfrm>
              <a:off x="3200400" y="1524000"/>
              <a:ext cx="304800" cy="304800"/>
            </a:xfrm>
            <a:prstGeom prst="arc">
              <a:avLst>
                <a:gd name="adj1" fmla="val 10671859"/>
                <a:gd name="adj2" fmla="val 86859"/>
              </a:avLst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7" name="Arc 36"/>
            <p:cNvSpPr/>
            <p:nvPr/>
          </p:nvSpPr>
          <p:spPr>
            <a:xfrm>
              <a:off x="3505200" y="1524000"/>
              <a:ext cx="304800" cy="304800"/>
            </a:xfrm>
            <a:prstGeom prst="arc">
              <a:avLst>
                <a:gd name="adj1" fmla="val 10671859"/>
                <a:gd name="adj2" fmla="val 86859"/>
              </a:avLst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8" name="Arc 37"/>
            <p:cNvSpPr/>
            <p:nvPr/>
          </p:nvSpPr>
          <p:spPr>
            <a:xfrm>
              <a:off x="3810000" y="1524000"/>
              <a:ext cx="304800" cy="304800"/>
            </a:xfrm>
            <a:prstGeom prst="arc">
              <a:avLst>
                <a:gd name="adj1" fmla="val 10671859"/>
                <a:gd name="adj2" fmla="val 86859"/>
              </a:avLst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9" name="Arc 38"/>
            <p:cNvSpPr/>
            <p:nvPr/>
          </p:nvSpPr>
          <p:spPr>
            <a:xfrm>
              <a:off x="4114800" y="1524000"/>
              <a:ext cx="304800" cy="304800"/>
            </a:xfrm>
            <a:prstGeom prst="arc">
              <a:avLst>
                <a:gd name="adj1" fmla="val 10671859"/>
                <a:gd name="adj2" fmla="val 86859"/>
              </a:avLst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cxnSp>
        <p:nvCxnSpPr>
          <p:cNvPr id="45" name="Straight Connector 44"/>
          <p:cNvCxnSpPr/>
          <p:nvPr/>
        </p:nvCxnSpPr>
        <p:spPr>
          <a:xfrm>
            <a:off x="4139952" y="3340855"/>
            <a:ext cx="80557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6233948" y="2234136"/>
            <a:ext cx="0" cy="1106719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859926" y="2228974"/>
            <a:ext cx="381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852948" y="3340855"/>
            <a:ext cx="381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3059832" y="1196752"/>
            <a:ext cx="0" cy="1032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3680317" y="1196752"/>
            <a:ext cx="0" cy="1032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4283968" y="1196752"/>
            <a:ext cx="0" cy="1032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4860032" y="1196752"/>
            <a:ext cx="0" cy="1032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5402726" y="1196752"/>
            <a:ext cx="0" cy="1032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5940152" y="1196752"/>
            <a:ext cx="0" cy="1032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3059832" y="1340768"/>
            <a:ext cx="6204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3678427" y="1340768"/>
            <a:ext cx="6055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4860032" y="1340768"/>
            <a:ext cx="5426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>
            <a:off x="5402726" y="1340768"/>
            <a:ext cx="5290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104955" y="1091933"/>
            <a:ext cx="8381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U1M1</a:t>
            </a:r>
            <a:endParaRPr lang="en-GB" sz="1200" dirty="0"/>
          </a:p>
        </p:txBody>
      </p:sp>
      <p:sp>
        <p:nvSpPr>
          <p:cNvPr id="75" name="TextBox 74"/>
          <p:cNvSpPr txBox="1"/>
          <p:nvPr/>
        </p:nvSpPr>
        <p:spPr>
          <a:xfrm>
            <a:off x="3725439" y="1099373"/>
            <a:ext cx="8381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U2M1</a:t>
            </a:r>
            <a:endParaRPr lang="en-GB" sz="1200" dirty="0"/>
          </a:p>
        </p:txBody>
      </p:sp>
      <p:sp>
        <p:nvSpPr>
          <p:cNvPr id="76" name="TextBox 75"/>
          <p:cNvSpPr txBox="1"/>
          <p:nvPr/>
        </p:nvSpPr>
        <p:spPr>
          <a:xfrm>
            <a:off x="4829128" y="1108546"/>
            <a:ext cx="573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U1M2</a:t>
            </a:r>
            <a:endParaRPr lang="en-GB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5374287" y="1108545"/>
            <a:ext cx="573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U2M2</a:t>
            </a:r>
            <a:endParaRPr lang="en-GB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3455701" y="2239808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M1</a:t>
            </a:r>
            <a:endParaRPr lang="en-GB" dirty="0"/>
          </a:p>
        </p:txBody>
      </p:sp>
      <p:sp>
        <p:nvSpPr>
          <p:cNvPr id="79" name="TextBox 78"/>
          <p:cNvSpPr txBox="1"/>
          <p:nvPr/>
        </p:nvSpPr>
        <p:spPr>
          <a:xfrm>
            <a:off x="5158770" y="2237331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M2</a:t>
            </a:r>
            <a:endParaRPr lang="en-GB" dirty="0"/>
          </a:p>
        </p:txBody>
      </p:sp>
      <p:sp>
        <p:nvSpPr>
          <p:cNvPr id="80" name="TextBox 79"/>
          <p:cNvSpPr txBox="1"/>
          <p:nvPr/>
        </p:nvSpPr>
        <p:spPr>
          <a:xfrm>
            <a:off x="3447129" y="3305930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M3</a:t>
            </a:r>
            <a:endParaRPr lang="en-GB" dirty="0"/>
          </a:p>
        </p:txBody>
      </p:sp>
      <p:sp>
        <p:nvSpPr>
          <p:cNvPr id="81" name="TextBox 80"/>
          <p:cNvSpPr txBox="1"/>
          <p:nvPr/>
        </p:nvSpPr>
        <p:spPr>
          <a:xfrm>
            <a:off x="5167082" y="3298982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M4</a:t>
            </a:r>
            <a:endParaRPr lang="en-GB" dirty="0"/>
          </a:p>
        </p:txBody>
      </p:sp>
      <p:sp>
        <p:nvSpPr>
          <p:cNvPr id="84" name="Donut 83"/>
          <p:cNvSpPr/>
          <p:nvPr/>
        </p:nvSpPr>
        <p:spPr>
          <a:xfrm>
            <a:off x="2573348" y="2042297"/>
            <a:ext cx="180613" cy="379700"/>
          </a:xfrm>
          <a:prstGeom prst="donut">
            <a:avLst/>
          </a:prstGeom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708776" y="2237331"/>
            <a:ext cx="51679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6876256" y="955665"/>
            <a:ext cx="1802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Solution with middle taps in magnet coil</a:t>
            </a:r>
            <a:endParaRPr lang="en-GB" dirty="0"/>
          </a:p>
        </p:txBody>
      </p:sp>
      <p:sp>
        <p:nvSpPr>
          <p:cNvPr id="99" name="TextBox 98"/>
          <p:cNvSpPr txBox="1"/>
          <p:nvPr/>
        </p:nvSpPr>
        <p:spPr>
          <a:xfrm>
            <a:off x="6919748" y="3340855"/>
            <a:ext cx="1802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Solution without middle taps in magnet coil</a:t>
            </a:r>
            <a:endParaRPr lang="en-GB" dirty="0"/>
          </a:p>
        </p:txBody>
      </p:sp>
      <p:cxnSp>
        <p:nvCxnSpPr>
          <p:cNvPr id="101" name="Straight Connector 100"/>
          <p:cNvCxnSpPr/>
          <p:nvPr/>
        </p:nvCxnSpPr>
        <p:spPr>
          <a:xfrm>
            <a:off x="3104955" y="3345398"/>
            <a:ext cx="0" cy="778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4542739" y="3340855"/>
            <a:ext cx="0" cy="808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6012160" y="3340855"/>
            <a:ext cx="0" cy="808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>
            <a:off x="3104955" y="3933056"/>
            <a:ext cx="14377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flipH="1">
            <a:off x="4542740" y="3933056"/>
            <a:ext cx="14694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3482833" y="3688189"/>
            <a:ext cx="8381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UM3</a:t>
            </a:r>
            <a:endParaRPr lang="en-GB" sz="1200" dirty="0"/>
          </a:p>
        </p:txBody>
      </p:sp>
      <p:sp>
        <p:nvSpPr>
          <p:cNvPr id="120" name="TextBox 119"/>
          <p:cNvSpPr txBox="1"/>
          <p:nvPr/>
        </p:nvSpPr>
        <p:spPr>
          <a:xfrm>
            <a:off x="5093649" y="3688189"/>
            <a:ext cx="8381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UM4</a:t>
            </a:r>
            <a:endParaRPr lang="en-GB" sz="1200" dirty="0"/>
          </a:p>
        </p:txBody>
      </p:sp>
      <p:cxnSp>
        <p:nvCxnSpPr>
          <p:cNvPr id="121" name="Straight Connector 120"/>
          <p:cNvCxnSpPr/>
          <p:nvPr/>
        </p:nvCxnSpPr>
        <p:spPr>
          <a:xfrm>
            <a:off x="3059832" y="2237331"/>
            <a:ext cx="0" cy="778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539477" y="2237330"/>
            <a:ext cx="0" cy="778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6053568" y="2237330"/>
            <a:ext cx="0" cy="778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/>
          <p:nvPr/>
        </p:nvCxnSpPr>
        <p:spPr>
          <a:xfrm>
            <a:off x="3059832" y="2708920"/>
            <a:ext cx="14796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 flipH="1">
            <a:off x="4542740" y="2708920"/>
            <a:ext cx="15076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3507090" y="2666969"/>
            <a:ext cx="8381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UM1</a:t>
            </a:r>
            <a:endParaRPr lang="en-GB" sz="1200" dirty="0"/>
          </a:p>
        </p:txBody>
      </p:sp>
      <p:sp>
        <p:nvSpPr>
          <p:cNvPr id="129" name="TextBox 128"/>
          <p:cNvSpPr txBox="1"/>
          <p:nvPr/>
        </p:nvSpPr>
        <p:spPr>
          <a:xfrm>
            <a:off x="5142099" y="2668121"/>
            <a:ext cx="8381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UM2</a:t>
            </a:r>
            <a:endParaRPr lang="en-GB" sz="1200" dirty="0"/>
          </a:p>
        </p:txBody>
      </p:sp>
      <p:sp>
        <p:nvSpPr>
          <p:cNvPr id="130" name="TextBox 129"/>
          <p:cNvSpPr txBox="1"/>
          <p:nvPr/>
        </p:nvSpPr>
        <p:spPr>
          <a:xfrm>
            <a:off x="2439986" y="1605861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</a:t>
            </a:r>
            <a:endParaRPr lang="en-GB" dirty="0"/>
          </a:p>
        </p:txBody>
      </p:sp>
      <p:cxnSp>
        <p:nvCxnSpPr>
          <p:cNvPr id="132" name="Straight Arrow Connector 131"/>
          <p:cNvCxnSpPr/>
          <p:nvPr/>
        </p:nvCxnSpPr>
        <p:spPr>
          <a:xfrm>
            <a:off x="2483768" y="1943038"/>
            <a:ext cx="2916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Content Placeholder 2"/>
          <p:cNvSpPr txBox="1">
            <a:spLocks/>
          </p:cNvSpPr>
          <p:nvPr/>
        </p:nvSpPr>
        <p:spPr>
          <a:xfrm>
            <a:off x="5004048" y="4838948"/>
            <a:ext cx="4644008" cy="13576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Asymmetric quenches: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400" dirty="0" smtClean="0"/>
              <a:t>	Comparison two magnets:</a:t>
            </a:r>
            <a:br>
              <a:rPr lang="en-GB" sz="1400" dirty="0" smtClean="0"/>
            </a:br>
            <a:r>
              <a:rPr lang="en-GB" sz="1400" dirty="0" smtClean="0"/>
              <a:t>	Ures = UM3 + UM4</a:t>
            </a:r>
          </a:p>
          <a:p>
            <a:r>
              <a:rPr lang="en-GB" sz="1400" dirty="0" smtClean="0"/>
              <a:t>Symmetric quenches: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400" dirty="0" smtClean="0"/>
              <a:t>	Comparison of four magnets</a:t>
            </a:r>
            <a:br>
              <a:rPr lang="en-GB" sz="1400" dirty="0" smtClean="0"/>
            </a:br>
            <a:r>
              <a:rPr lang="en-GB" sz="1400" dirty="0" smtClean="0"/>
              <a:t>	</a:t>
            </a:r>
          </a:p>
          <a:p>
            <a:endParaRPr lang="en-GB" sz="1400" dirty="0" smtClean="0"/>
          </a:p>
        </p:txBody>
      </p:sp>
      <p:sp>
        <p:nvSpPr>
          <p:cNvPr id="134" name="TextBox 133"/>
          <p:cNvSpPr txBox="1"/>
          <p:nvPr/>
        </p:nvSpPr>
        <p:spPr>
          <a:xfrm>
            <a:off x="56931" y="4333746"/>
            <a:ext cx="1854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With middle taps:</a:t>
            </a:r>
            <a:endParaRPr lang="en-GB" dirty="0"/>
          </a:p>
        </p:txBody>
      </p:sp>
      <p:sp>
        <p:nvSpPr>
          <p:cNvPr id="135" name="TextBox 134"/>
          <p:cNvSpPr txBox="1"/>
          <p:nvPr/>
        </p:nvSpPr>
        <p:spPr>
          <a:xfrm>
            <a:off x="5004048" y="4340591"/>
            <a:ext cx="2174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Without middle taps: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5738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cope with flux jumps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472" y="1268761"/>
            <a:ext cx="3906504" cy="338437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Flux jumps are short ~10..20ms</a:t>
            </a:r>
          </a:p>
          <a:p>
            <a:r>
              <a:rPr lang="en-GB" dirty="0" smtClean="0"/>
              <a:t>They tend to appear at lower currents</a:t>
            </a:r>
          </a:p>
          <a:p>
            <a:r>
              <a:rPr lang="en-GB" dirty="0" smtClean="0"/>
              <a:t>At lower currents time budget for detection (aka “evaluation time”) is bigger</a:t>
            </a:r>
          </a:p>
          <a:p>
            <a:pPr marL="0" indent="0">
              <a:buNone/>
            </a:pPr>
            <a:endParaRPr lang="en-GB" dirty="0" smtClean="0">
              <a:sym typeface="Wingdings" panose="05000000000000000000" pitchFamily="2" charset="2"/>
            </a:endParaRPr>
          </a:p>
          <a:p>
            <a:endParaRPr lang="en-GB" dirty="0" smtClean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291719776"/>
              </p:ext>
            </p:extLst>
          </p:nvPr>
        </p:nvGraphicFramePr>
        <p:xfrm>
          <a:off x="4366617" y="1412776"/>
          <a:ext cx="4499992" cy="2901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611560" y="4797152"/>
            <a:ext cx="734085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ym typeface="Wingdings" panose="05000000000000000000" pitchFamily="2" charset="2"/>
              </a:rPr>
              <a:t> </a:t>
            </a:r>
            <a:r>
              <a:rPr lang="en-GB" sz="2800" dirty="0" smtClean="0">
                <a:sym typeface="Wingdings" panose="05000000000000000000" pitchFamily="2" charset="2"/>
              </a:rPr>
              <a:t>	</a:t>
            </a:r>
            <a:r>
              <a:rPr lang="en-GB" sz="2800" dirty="0" smtClean="0"/>
              <a:t>Couple </a:t>
            </a:r>
            <a:r>
              <a:rPr lang="en-GB" sz="2800" dirty="0"/>
              <a:t>evaluation time with </a:t>
            </a:r>
            <a:r>
              <a:rPr lang="en-GB" sz="2800" dirty="0" smtClean="0"/>
              <a:t>circuit current</a:t>
            </a:r>
            <a:br>
              <a:rPr lang="en-GB" sz="2800" dirty="0" smtClean="0"/>
            </a:br>
            <a:r>
              <a:rPr lang="en-GB" sz="2800" dirty="0" smtClean="0"/>
              <a:t>	(“ignore” signals above threshold for </a:t>
            </a:r>
            <a:r>
              <a:rPr lang="en-GB" sz="2800" dirty="0" err="1" smtClean="0"/>
              <a:t>t</a:t>
            </a:r>
            <a:r>
              <a:rPr lang="en-GB" sz="2800" baseline="-25000" dirty="0" err="1" smtClean="0"/>
              <a:t>eval</a:t>
            </a:r>
            <a:r>
              <a:rPr lang="en-GB" sz="2800" baseline="-25000" dirty="0" smtClean="0"/>
              <a:t> 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940152" y="4171147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Plot by S. Izquierdo Bermudez</a:t>
            </a:r>
          </a:p>
        </p:txBody>
      </p:sp>
    </p:spTree>
    <p:extLst>
      <p:ext uri="{BB962C8B-B14F-4D97-AF65-F5344CB8AC3E}">
        <p14:creationId xmlns:p14="http://schemas.microsoft.com/office/powerpoint/2010/main" val="2585241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Reaction 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997" y="4125992"/>
            <a:ext cx="8229600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After detection, counter measures should be triggered as fast as possible</a:t>
            </a:r>
          </a:p>
          <a:p>
            <a:r>
              <a:rPr lang="en-GB" sz="2400" dirty="0" smtClean="0"/>
              <a:t>Electromechanical components introduce delays of ~5ms</a:t>
            </a:r>
          </a:p>
          <a:p>
            <a:r>
              <a:rPr lang="en-GB" sz="2400" dirty="0" smtClean="0"/>
              <a:t>Solid state components (</a:t>
            </a:r>
            <a:r>
              <a:rPr lang="en-GB" sz="2400" dirty="0" err="1" smtClean="0"/>
              <a:t>PhotoMOS</a:t>
            </a:r>
            <a:r>
              <a:rPr lang="en-GB" sz="2400" dirty="0" smtClean="0"/>
              <a:t>) are a factor 10 faster</a:t>
            </a:r>
          </a:p>
          <a:p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1195352" y="1146820"/>
            <a:ext cx="2808312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Quench detector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427600" y="136284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499608" y="1362844"/>
            <a:ext cx="0" cy="216024"/>
          </a:xfrm>
          <a:prstGeom prst="line">
            <a:avLst/>
          </a:prstGeom>
          <a:ln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499608" y="1578868"/>
            <a:ext cx="180020" cy="168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79528" y="1149577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Current source</a:t>
            </a:r>
            <a:endParaRPr lang="en-GB" sz="1100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499608" y="1794892"/>
            <a:ext cx="0" cy="288032"/>
          </a:xfrm>
          <a:prstGeom prst="line">
            <a:avLst/>
          </a:prstGeom>
          <a:ln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076056" y="1146820"/>
            <a:ext cx="2808312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dirty="0" smtClean="0">
                <a:solidFill>
                  <a:schemeClr val="tx1"/>
                </a:solidFill>
              </a:rPr>
              <a:t>Quench Heater 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discharge supply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227800" y="1578868"/>
            <a:ext cx="280305" cy="144016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227800" y="1597082"/>
            <a:ext cx="284884" cy="1249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499608" y="2082924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4363704" y="1362844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363704" y="1362844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371816" y="136284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371816" y="1722018"/>
            <a:ext cx="0" cy="7209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191796" y="2442964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274890" y="2514972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349343" y="2586980"/>
            <a:ext cx="7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115616" y="2586980"/>
            <a:ext cx="69953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Classical solution: 	relay in quench detector and discharge power supply</a:t>
            </a:r>
          </a:p>
          <a:p>
            <a:r>
              <a:rPr lang="en-GB" dirty="0"/>
              <a:t>	</a:t>
            </a:r>
            <a:r>
              <a:rPr lang="en-GB" dirty="0" smtClean="0"/>
              <a:t>	(delay 2x ~5ms)</a:t>
            </a:r>
          </a:p>
          <a:p>
            <a:r>
              <a:rPr lang="en-GB" dirty="0" smtClean="0"/>
              <a:t>Fast solution: 	replace relays by semiconductors	</a:t>
            </a:r>
          </a:p>
          <a:p>
            <a:r>
              <a:rPr lang="en-GB" dirty="0"/>
              <a:t>	</a:t>
            </a:r>
            <a:r>
              <a:rPr lang="en-GB" dirty="0" smtClean="0"/>
              <a:t>	(delay: 2x ~500us)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4274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Sufficient amount of instrumentation wires allow for simple (robust !) protection</a:t>
            </a:r>
          </a:p>
          <a:p>
            <a:r>
              <a:rPr lang="en-GB" dirty="0" smtClean="0"/>
              <a:t>Flux jumps can supressed by time discrimination filter with current-dependent time settings</a:t>
            </a:r>
          </a:p>
          <a:p>
            <a:r>
              <a:rPr lang="en-GB" dirty="0" smtClean="0"/>
              <a:t>System reaction time can be minimized by use of semiconductors in the actuator path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8907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18813</TotalTime>
  <Words>215</Words>
  <Application>Microsoft Office PowerPoint</Application>
  <PresentationFormat>On-screen Show (4:3)</PresentationFormat>
  <Paragraphs>56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Nb3Sn QPS strategies</vt:lpstr>
      <vt:lpstr>Signals</vt:lpstr>
      <vt:lpstr>Examples</vt:lpstr>
      <vt:lpstr>How to cope with flux jumps</vt:lpstr>
      <vt:lpstr>Reaction time</vt:lpstr>
      <vt:lpstr>Summary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Jens Steckert</dc:creator>
  <cp:lastModifiedBy>Jens Steckert</cp:lastModifiedBy>
  <cp:revision>11</cp:revision>
  <dcterms:created xsi:type="dcterms:W3CDTF">2014-10-02T07:21:10Z</dcterms:created>
  <dcterms:modified xsi:type="dcterms:W3CDTF">2015-06-04T14:01:33Z</dcterms:modified>
</cp:coreProperties>
</file>