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97" r:id="rId2"/>
    <p:sldId id="257" r:id="rId3"/>
    <p:sldId id="285" r:id="rId4"/>
    <p:sldId id="260" r:id="rId5"/>
    <p:sldId id="291" r:id="rId6"/>
    <p:sldId id="292" r:id="rId7"/>
    <p:sldId id="290" r:id="rId8"/>
    <p:sldId id="296" r:id="rId9"/>
    <p:sldId id="295" r:id="rId10"/>
    <p:sldId id="293" r:id="rId11"/>
    <p:sldId id="298" r:id="rId12"/>
    <p:sldId id="273" r:id="rId13"/>
    <p:sldId id="299" r:id="rId14"/>
    <p:sldId id="271" r:id="rId15"/>
    <p:sldId id="274" r:id="rId16"/>
    <p:sldId id="258" r:id="rId17"/>
    <p:sldId id="275" r:id="rId18"/>
    <p:sldId id="277" r:id="rId19"/>
    <p:sldId id="276" r:id="rId20"/>
    <p:sldId id="287" r:id="rId21"/>
    <p:sldId id="288" r:id="rId22"/>
    <p:sldId id="289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00"/>
    <a:srgbClr val="33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99" autoAdjust="0"/>
    <p:restoredTop sz="94692" autoAdjust="0"/>
  </p:normalViewPr>
  <p:slideViewPr>
    <p:cSldViewPr snapToGrid="0" snapToObjects="1" showGuides="1">
      <p:cViewPr>
        <p:scale>
          <a:sx n="99" d="100"/>
          <a:sy n="99" d="100"/>
        </p:scale>
        <p:origin x="-1456" y="-152"/>
      </p:cViewPr>
      <p:guideLst>
        <p:guide orient="horz" pos="2160"/>
        <p:guide pos="346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Relationship Id="rId2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Relationship Id="rId2" Type="http://schemas.openxmlformats.org/officeDocument/2006/relationships/image" Target="../media/image3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803CD-6AD8-164E-9CAB-B0F14B19C991}" type="datetimeFigureOut">
              <a:rPr lang="en-US" smtClean="0"/>
              <a:t>16/09/16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CD99E2-274A-DE43-91D4-008CE193E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2011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0090FB-9C78-7346-ABA1-BE621A38A192}" type="datetimeFigureOut">
              <a:rPr lang="en-US" smtClean="0"/>
              <a:t>16/09/16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B8CEE-7E9E-6A42-9FFD-96A83FCF4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1675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8CEE-7E9E-6A42-9FFD-96A83FCF420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919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Mauro Raggi, Sapienza Universita' di Roma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64" y="8576"/>
            <a:ext cx="9097536" cy="914400"/>
          </a:xfrm>
        </p:spPr>
        <p:txBody>
          <a:bodyPr lIns="4680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73" y="1053290"/>
            <a:ext cx="8554527" cy="5197550"/>
          </a:xfrm>
        </p:spPr>
        <p:txBody>
          <a:bodyPr/>
          <a:lstStyle>
            <a:lvl1pPr>
              <a:buClr>
                <a:srgbClr val="800000"/>
              </a:buClr>
              <a:defRPr/>
            </a:lvl1pPr>
            <a:lvl2pPr marL="685800" indent="-336550">
              <a:buClr>
                <a:srgbClr val="FF6600"/>
              </a:buClr>
              <a:buFont typeface="Wingdings" charset="2"/>
              <a:buChar char="u"/>
              <a:defRPr/>
            </a:lvl2pPr>
            <a:lvl3pPr marL="1035050" indent="-349250">
              <a:buClr>
                <a:srgbClr val="800000"/>
              </a:buClr>
              <a:buFont typeface="Wingdings" charset="2"/>
              <a:buChar char="§"/>
              <a:defRPr/>
            </a:lvl3pPr>
            <a:lvl4pPr marL="1035050" indent="0">
              <a:buNone/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03748" y="6615545"/>
            <a:ext cx="7886145" cy="288925"/>
          </a:xfrm>
        </p:spPr>
        <p:txBody>
          <a:bodyPr/>
          <a:lstStyle/>
          <a:p>
            <a:r>
              <a:rPr lang="en-US" smtClean="0"/>
              <a:t>Mauro Raggi, Sapienza Universita' di Roma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Mauro Raggi, Sapienza Universita' di Roma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0CA22D0-52D5-3947-BD57-D269EA040B0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dt="0"/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jpg"/><Relationship Id="rId5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emf"/><Relationship Id="rId3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4" Type="http://schemas.openxmlformats.org/officeDocument/2006/relationships/image" Target="../media/image40.png"/><Relationship Id="rId5" Type="http://schemas.openxmlformats.org/officeDocument/2006/relationships/oleObject" Target="../embeddings/oleObject3.bin"/><Relationship Id="rId6" Type="http://schemas.openxmlformats.org/officeDocument/2006/relationships/image" Target="../media/image37.emf"/><Relationship Id="rId7" Type="http://schemas.openxmlformats.org/officeDocument/2006/relationships/oleObject" Target="../embeddings/oleObject4.bin"/><Relationship Id="rId8" Type="http://schemas.openxmlformats.org/officeDocument/2006/relationships/image" Target="../media/image38.emf"/><Relationship Id="rId9" Type="http://schemas.openxmlformats.org/officeDocument/2006/relationships/image" Target="../media/image41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emf"/><Relationship Id="rId5" Type="http://schemas.openxmlformats.org/officeDocument/2006/relationships/image" Target="../media/image50.jpeg"/><Relationship Id="rId6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4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1627427"/>
            <a:ext cx="8915400" cy="1407716"/>
          </a:xfrm>
          <a:prstGeom prst="rect">
            <a:avLst/>
          </a:prstGeom>
          <a:solidFill>
            <a:schemeClr val="tx2"/>
          </a:solidFill>
        </p:spPr>
        <p:txBody>
          <a:bodyPr vert="horz" lIns="468000" tIns="45720" rIns="274320" bIns="45720" rtlCol="0" anchor="ctr">
            <a:normAutofit fontScale="97500"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Search for dark photon at NA48/2, and measurement of </a:t>
            </a:r>
            <a:r>
              <a:rPr lang="en-GB" smtClean="0">
                <a:latin typeface="Symbol" charset="2"/>
                <a:cs typeface="Symbol" charset="2"/>
              </a:rPr>
              <a:t>p</a:t>
            </a:r>
            <a:r>
              <a:rPr lang="en-GB" baseline="30000" smtClean="0">
                <a:latin typeface="Symbol" charset="2"/>
                <a:cs typeface="Symbol" charset="2"/>
              </a:rPr>
              <a:t>0</a:t>
            </a:r>
            <a:r>
              <a:rPr lang="en-GB" smtClean="0"/>
              <a:t> form factor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6102" r="8830"/>
          <a:stretch/>
        </p:blipFill>
        <p:spPr>
          <a:xfrm>
            <a:off x="5903423" y="6374771"/>
            <a:ext cx="3237719" cy="48226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53" y="6210308"/>
            <a:ext cx="1990001" cy="647404"/>
          </a:xfrm>
          <a:prstGeom prst="rect">
            <a:avLst/>
          </a:prstGeom>
        </p:spPr>
      </p:pic>
      <p:sp>
        <p:nvSpPr>
          <p:cNvPr id="15" name="Subtitle 2"/>
          <p:cNvSpPr txBox="1">
            <a:spLocks/>
          </p:cNvSpPr>
          <p:nvPr/>
        </p:nvSpPr>
        <p:spPr>
          <a:xfrm>
            <a:off x="879608" y="3329341"/>
            <a:ext cx="8001000" cy="183096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rgbClr val="800000"/>
              </a:buClr>
              <a:buFont typeface="Wingdings 2" pitchFamily="18" charset="2"/>
              <a:buChar char="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rgbClr val="FF6600"/>
              </a:buClr>
              <a:buFont typeface="Wingdings" charset="2"/>
              <a:buChar char="u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rgbClr val="800000"/>
              </a:buClr>
              <a:buFont typeface="Wingdings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3505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None/>
            </a:pPr>
            <a:r>
              <a:rPr lang="en-US" b="1" dirty="0"/>
              <a:t>Mauro Raggi, </a:t>
            </a:r>
            <a:r>
              <a:rPr lang="it-IT" sz="1800" b="1" dirty="0"/>
              <a:t>Sapienza Università </a:t>
            </a:r>
            <a:r>
              <a:rPr lang="en-US" sz="1800" b="1" dirty="0"/>
              <a:t>di Roma e INFN Roma</a:t>
            </a:r>
            <a:br>
              <a:rPr lang="en-US" sz="1800" b="1" dirty="0"/>
            </a:br>
            <a:r>
              <a:rPr lang="en-US" sz="1800" b="1" dirty="0"/>
              <a:t>On behalf of the NA48/2 collaboration</a:t>
            </a:r>
          </a:p>
          <a:p>
            <a:pPr marL="0" indent="0">
              <a:buClr>
                <a:schemeClr val="accent1"/>
              </a:buClr>
              <a:buNone/>
            </a:pPr>
            <a:r>
              <a:rPr lang="en-GB" b="1" dirty="0"/>
              <a:t>KAON 2016 conference 14-17 September 2016</a:t>
            </a:r>
            <a:br>
              <a:rPr lang="en-GB" b="1" dirty="0"/>
            </a:br>
            <a:r>
              <a:rPr lang="en-GB" sz="1800" b="1" dirty="0"/>
              <a:t>School of Physics and Astronomy, </a:t>
            </a:r>
            <a:br>
              <a:rPr lang="en-GB" sz="1800" b="1" dirty="0"/>
            </a:br>
            <a:r>
              <a:rPr lang="en-GB" sz="1800" b="1" dirty="0"/>
              <a:t>University of </a:t>
            </a:r>
            <a:r>
              <a:rPr lang="en-GB" sz="1800" b="1" dirty="0" smtClean="0"/>
              <a:t>Birmingham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2081054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with other experiments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Mauro Raggi, Sapienza Universita' di Roma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29" r="2847"/>
          <a:stretch/>
        </p:blipFill>
        <p:spPr>
          <a:xfrm>
            <a:off x="25809" y="945399"/>
            <a:ext cx="5210943" cy="425827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1064" y="5374471"/>
            <a:ext cx="9097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The NA62 preliminary measurement is the most precise FF measurement to-</a:t>
            </a:r>
            <a:r>
              <a:rPr lang="en-GB" dirty="0" smtClean="0"/>
              <a:t>date</a:t>
            </a:r>
          </a:p>
          <a:p>
            <a:r>
              <a:rPr lang="en-GB" dirty="0" smtClean="0"/>
              <a:t>Final result and paper to come soon!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3057096" y="997857"/>
            <a:ext cx="99761" cy="3773714"/>
          </a:xfrm>
          <a:prstGeom prst="rect">
            <a:avLst/>
          </a:prstGeom>
          <a:solidFill>
            <a:srgbClr val="339900">
              <a:alpha val="20000"/>
            </a:srgbClr>
          </a:solidFill>
          <a:ln w="12700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195286" y="1011652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339900"/>
                </a:solidFill>
              </a:rPr>
              <a:t>Theory</a:t>
            </a:r>
            <a:endParaRPr lang="en-GB" b="1" dirty="0">
              <a:solidFill>
                <a:srgbClr val="3399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36533" y="1353771"/>
            <a:ext cx="3453361" cy="2185214"/>
          </a:xfrm>
          <a:prstGeom prst="rect">
            <a:avLst/>
          </a:prstGeom>
          <a:ln>
            <a:solidFill>
              <a:srgbClr val="800000"/>
            </a:solidFill>
          </a:ln>
        </p:spPr>
        <p:txBody>
          <a:bodyPr wrap="square">
            <a:spAutoFit/>
          </a:bodyPr>
          <a:lstStyle/>
          <a:p>
            <a:r>
              <a:rPr lang="en-US" sz="1600" b="1" dirty="0" err="1" smtClean="0">
                <a:solidFill>
                  <a:srgbClr val="800000"/>
                </a:solidFill>
                <a:latin typeface="Symbol" charset="2"/>
                <a:cs typeface="Symbol" charset="2"/>
              </a:rPr>
              <a:t>c</a:t>
            </a:r>
            <a:r>
              <a:rPr lang="en-US" sz="1600" b="1" dirty="0" err="1" smtClean="0">
                <a:solidFill>
                  <a:srgbClr val="800000"/>
                </a:solidFill>
              </a:rPr>
              <a:t>PT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200" dirty="0" smtClean="0"/>
              <a:t>EPJ </a:t>
            </a:r>
            <a:r>
              <a:rPr lang="en-US" sz="1200" dirty="0"/>
              <a:t>C46 (2006), 191</a:t>
            </a:r>
          </a:p>
          <a:p>
            <a:r>
              <a:rPr lang="en-US" sz="1600" dirty="0">
                <a:solidFill>
                  <a:srgbClr val="800000"/>
                </a:solidFill>
              </a:rPr>
              <a:t>a = (2.90 ± 0.50</a:t>
            </a:r>
            <a:r>
              <a:rPr lang="en-US" sz="1600" dirty="0" smtClean="0">
                <a:solidFill>
                  <a:srgbClr val="800000"/>
                </a:solidFill>
              </a:rPr>
              <a:t>)×10</a:t>
            </a:r>
            <a:r>
              <a:rPr lang="en-US" sz="1600" baseline="30000" dirty="0">
                <a:solidFill>
                  <a:srgbClr val="800000"/>
                </a:solidFill>
              </a:rPr>
              <a:t>−2</a:t>
            </a:r>
          </a:p>
          <a:p>
            <a:r>
              <a:rPr lang="en-US" sz="1600" b="1" dirty="0">
                <a:solidFill>
                  <a:srgbClr val="800000"/>
                </a:solidFill>
              </a:rPr>
              <a:t>Dispersion </a:t>
            </a:r>
            <a:r>
              <a:rPr lang="en-US" sz="1600" b="1" dirty="0" smtClean="0">
                <a:solidFill>
                  <a:srgbClr val="800000"/>
                </a:solidFill>
              </a:rPr>
              <a:t>theory 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200" dirty="0" smtClean="0"/>
              <a:t>EPJ </a:t>
            </a:r>
            <a:r>
              <a:rPr lang="en-US" sz="1200" dirty="0"/>
              <a:t>C74 (2014), 3180</a:t>
            </a:r>
          </a:p>
          <a:p>
            <a:r>
              <a:rPr lang="en-US" sz="1600" dirty="0">
                <a:solidFill>
                  <a:srgbClr val="800000"/>
                </a:solidFill>
              </a:rPr>
              <a:t>a = (3.07 ± 0.06</a:t>
            </a:r>
            <a:r>
              <a:rPr lang="en-US" sz="1600" dirty="0" smtClean="0">
                <a:solidFill>
                  <a:srgbClr val="800000"/>
                </a:solidFill>
              </a:rPr>
              <a:t>)×10</a:t>
            </a:r>
            <a:r>
              <a:rPr lang="en-US" sz="1600" baseline="30000" dirty="0">
                <a:solidFill>
                  <a:srgbClr val="800000"/>
                </a:solidFill>
              </a:rPr>
              <a:t>−2</a:t>
            </a:r>
          </a:p>
          <a:p>
            <a:r>
              <a:rPr lang="en-US" sz="1600" b="1" dirty="0">
                <a:solidFill>
                  <a:srgbClr val="800000"/>
                </a:solidFill>
              </a:rPr>
              <a:t>Two-hadron saturation </a:t>
            </a:r>
            <a:r>
              <a:rPr lang="en-US" sz="1600" b="1" dirty="0" smtClean="0">
                <a:solidFill>
                  <a:srgbClr val="800000"/>
                </a:solidFill>
              </a:rPr>
              <a:t>model 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200" dirty="0" smtClean="0"/>
              <a:t>EPJ </a:t>
            </a:r>
            <a:r>
              <a:rPr lang="en-US" sz="1200" dirty="0"/>
              <a:t>C75 (2015) 12, 586</a:t>
            </a:r>
          </a:p>
          <a:p>
            <a:r>
              <a:rPr lang="en-US" sz="1600" dirty="0">
                <a:solidFill>
                  <a:srgbClr val="800000"/>
                </a:solidFill>
              </a:rPr>
              <a:t>a = (2.92 ± 0.04</a:t>
            </a:r>
            <a:r>
              <a:rPr lang="en-US" sz="1600" dirty="0" smtClean="0">
                <a:solidFill>
                  <a:srgbClr val="800000"/>
                </a:solidFill>
              </a:rPr>
              <a:t>)×10</a:t>
            </a:r>
            <a:r>
              <a:rPr lang="en-US" sz="1600" baseline="30000" dirty="0">
                <a:solidFill>
                  <a:srgbClr val="800000"/>
                </a:solidFill>
              </a:rPr>
              <a:t>−2</a:t>
            </a:r>
            <a:endParaRPr lang="en-GB" sz="1600" baseline="30000" dirty="0">
              <a:solidFill>
                <a:srgbClr val="8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236752" y="976020"/>
            <a:ext cx="3907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Theoretical expectation for FF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5245823" y="3850638"/>
            <a:ext cx="24850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i="1" dirty="0">
                <a:solidFill>
                  <a:srgbClr val="800000"/>
                </a:solidFill>
              </a:rPr>
              <a:t>NA62-RK</a:t>
            </a:r>
            <a:r>
              <a:rPr lang="en-GB" dirty="0"/>
              <a:t> </a:t>
            </a:r>
            <a:r>
              <a:rPr lang="en-GB" b="1" dirty="0">
                <a:solidFill>
                  <a:srgbClr val="800000"/>
                </a:solidFill>
              </a:rPr>
              <a:t>preliminary 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5336533" y="4224185"/>
            <a:ext cx="3453360" cy="338554"/>
          </a:xfrm>
          <a:prstGeom prst="rect">
            <a:avLst/>
          </a:prstGeom>
          <a:ln>
            <a:solidFill>
              <a:srgbClr val="800000"/>
            </a:solidFill>
          </a:ln>
        </p:spPr>
        <p:txBody>
          <a:bodyPr wrap="square">
            <a:spAutoFit/>
          </a:bodyPr>
          <a:lstStyle/>
          <a:p>
            <a:r>
              <a:rPr lang="ro-RO" sz="1600" b="1" i="1" dirty="0">
                <a:solidFill>
                  <a:srgbClr val="800000"/>
                </a:solidFill>
                <a:latin typeface="Arial"/>
                <a:cs typeface="Arial"/>
              </a:rPr>
              <a:t>a</a:t>
            </a:r>
            <a:r>
              <a:rPr lang="ro-RO" sz="1600" b="1" dirty="0">
                <a:solidFill>
                  <a:srgbClr val="800000"/>
                </a:solidFill>
              </a:rPr>
              <a:t> = (3.70 ± 0.53</a:t>
            </a:r>
            <a:r>
              <a:rPr lang="ro-RO" sz="1600" b="1" baseline="-25000" dirty="0">
                <a:solidFill>
                  <a:srgbClr val="800000"/>
                </a:solidFill>
              </a:rPr>
              <a:t>stat</a:t>
            </a:r>
            <a:r>
              <a:rPr lang="ro-RO" sz="1600" b="1" dirty="0">
                <a:solidFill>
                  <a:srgbClr val="800000"/>
                </a:solidFill>
              </a:rPr>
              <a:t> ± 0.36</a:t>
            </a:r>
            <a:r>
              <a:rPr lang="ro-RO" sz="1600" b="1" baseline="-25000" dirty="0">
                <a:solidFill>
                  <a:srgbClr val="800000"/>
                </a:solidFill>
              </a:rPr>
              <a:t>syst</a:t>
            </a:r>
            <a:r>
              <a:rPr lang="ro-RO" sz="1600" b="1" dirty="0">
                <a:solidFill>
                  <a:srgbClr val="800000"/>
                </a:solidFill>
              </a:rPr>
              <a:t>)×10</a:t>
            </a:r>
            <a:r>
              <a:rPr lang="ro-RO" sz="1600" b="1" baseline="30000" dirty="0">
                <a:solidFill>
                  <a:srgbClr val="800000"/>
                </a:solidFill>
              </a:rPr>
              <a:t>−</a:t>
            </a:r>
            <a:r>
              <a:rPr lang="ro-RO" sz="1600" b="1" baseline="30000" dirty="0" smtClean="0">
                <a:solidFill>
                  <a:srgbClr val="800000"/>
                </a:solidFill>
              </a:rPr>
              <a:t>2</a:t>
            </a:r>
            <a:endParaRPr lang="ro-RO" sz="1600" b="1" baseline="300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252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the universe made of?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Raggi Cambridge Seminar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2650" r="11544"/>
          <a:stretch/>
        </p:blipFill>
        <p:spPr>
          <a:xfrm>
            <a:off x="6557017" y="1773749"/>
            <a:ext cx="2547791" cy="1890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0837" y="3783079"/>
            <a:ext cx="2908461" cy="29084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8427" y="1336536"/>
            <a:ext cx="3521108" cy="264405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913738" y="1077864"/>
            <a:ext cx="2428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???Dark Sector???</a:t>
            </a:r>
            <a:endParaRPr lang="en-US" sz="1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30F87-A041-704B-807D-1DA18D7ECE08}" type="slidenum">
              <a:rPr lang="en-US" smtClean="0"/>
              <a:t>11</a:t>
            </a:fld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3922618" y="1421311"/>
            <a:ext cx="2456684" cy="2602570"/>
            <a:chOff x="3730183" y="1421311"/>
            <a:chExt cx="2456684" cy="2602570"/>
          </a:xfrm>
        </p:grpSpPr>
        <p:grpSp>
          <p:nvGrpSpPr>
            <p:cNvPr id="9" name="Group 8"/>
            <p:cNvGrpSpPr/>
            <p:nvPr/>
          </p:nvGrpSpPr>
          <p:grpSpPr>
            <a:xfrm>
              <a:off x="3730183" y="1421311"/>
              <a:ext cx="2456684" cy="2602570"/>
              <a:chOff x="3614722" y="1421311"/>
              <a:chExt cx="2456684" cy="2602570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3614722" y="1421311"/>
                <a:ext cx="2456684" cy="2602570"/>
              </a:xfrm>
              <a:prstGeom prst="roundRect">
                <a:avLst/>
              </a:prstGeom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5503879" y="1639184"/>
                <a:ext cx="396000" cy="396000"/>
              </a:xfrm>
              <a:prstGeom prst="roundRect">
                <a:avLst/>
              </a:prstGeom>
              <a:solidFill>
                <a:srgbClr val="FFFF00"/>
              </a:solidFill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rgbClr val="000000"/>
                    </a:solidFill>
                  </a:rPr>
                  <a:t>h’</a:t>
                </a:r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4964814" y="2208664"/>
                <a:ext cx="396000" cy="396000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</a:rPr>
                  <a:t>A</a:t>
                </a:r>
                <a:r>
                  <a:rPr lang="en-US" sz="1400" dirty="0" smtClean="0">
                    <a:solidFill>
                      <a:srgbClr val="000000"/>
                    </a:solidFill>
                  </a:rPr>
                  <a:t>’</a:t>
                </a:r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4964814" y="2730168"/>
                <a:ext cx="396000" cy="396000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</a:rPr>
                  <a:t>Z</a:t>
                </a:r>
                <a:r>
                  <a:rPr lang="en-US" sz="1400" dirty="0" smtClean="0">
                    <a:solidFill>
                      <a:srgbClr val="000000"/>
                    </a:solidFill>
                  </a:rPr>
                  <a:t>’</a:t>
                </a:r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3728700" y="2312255"/>
                <a:ext cx="1009516" cy="734489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Dark fermions?</a:t>
                </a:r>
              </a:p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  <a:latin typeface="Symbol" charset="2"/>
                    <a:cs typeface="Symbol" charset="2"/>
                  </a:rPr>
                  <a:t>c</a:t>
                </a:r>
                <a:endParaRPr lang="en-US" sz="1200" dirty="0">
                  <a:solidFill>
                    <a:schemeClr val="tx1"/>
                  </a:solidFill>
                  <a:latin typeface="Symbol" charset="2"/>
                  <a:cs typeface="Symbol" charset="2"/>
                </a:endParaRPr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4911091" y="1563202"/>
                <a:ext cx="503446" cy="2312234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5" name="Rounded Rectangle 14"/>
            <p:cNvSpPr/>
            <p:nvPr/>
          </p:nvSpPr>
          <p:spPr>
            <a:xfrm>
              <a:off x="3808143" y="1563202"/>
              <a:ext cx="1107211" cy="2312234"/>
            </a:xfrm>
            <a:prstGeom prst="roundRect">
              <a:avLst/>
            </a:prstGeom>
            <a:noFill/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" name="Content Placeholder 5"/>
          <p:cNvSpPr>
            <a:spLocks noGrp="1"/>
          </p:cNvSpPr>
          <p:nvPr>
            <p:ph idx="1"/>
          </p:nvPr>
        </p:nvSpPr>
        <p:spPr>
          <a:xfrm>
            <a:off x="0" y="4165297"/>
            <a:ext cx="6595504" cy="2488732"/>
          </a:xfrm>
        </p:spPr>
        <p:txBody>
          <a:bodyPr>
            <a:normAutofit lnSpcReduction="10000"/>
          </a:bodyPr>
          <a:lstStyle/>
          <a:p>
            <a:r>
              <a:rPr lang="en-US" sz="1600" dirty="0"/>
              <a:t>Standard model only includes &lt;20% of the matter in the universe</a:t>
            </a:r>
          </a:p>
          <a:p>
            <a:pPr lvl="1"/>
            <a:r>
              <a:rPr lang="en-US" sz="1400" dirty="0"/>
              <a:t>We only know dark matter </a:t>
            </a:r>
            <a:r>
              <a:rPr lang="en-US" sz="1400" dirty="0" smtClean="0"/>
              <a:t>interacts </a:t>
            </a:r>
            <a:r>
              <a:rPr lang="en-US" sz="1400" dirty="0"/>
              <a:t>gravitationally </a:t>
            </a:r>
          </a:p>
          <a:p>
            <a:r>
              <a:rPr lang="en-US" sz="1600" dirty="0"/>
              <a:t>Many open questions</a:t>
            </a:r>
          </a:p>
          <a:p>
            <a:pPr lvl="1"/>
            <a:r>
              <a:rPr lang="en-US" sz="1400" dirty="0"/>
              <a:t>What is dark Matter made of?</a:t>
            </a:r>
          </a:p>
          <a:p>
            <a:pPr lvl="1"/>
            <a:r>
              <a:rPr lang="en-US" sz="1400" dirty="0"/>
              <a:t>How dark matter interact, if it does, with SM particles?</a:t>
            </a:r>
          </a:p>
          <a:p>
            <a:pPr lvl="1"/>
            <a:r>
              <a:rPr lang="en-US" sz="1400" dirty="0"/>
              <a:t>Does one or more new dark force exist?</a:t>
            </a:r>
          </a:p>
          <a:p>
            <a:pPr lvl="1"/>
            <a:r>
              <a:rPr lang="en-US" sz="1400" dirty="0"/>
              <a:t>How complex is the dark sector spectrum</a:t>
            </a:r>
            <a:r>
              <a:rPr lang="en-US" sz="1400" dirty="0" smtClean="0"/>
              <a:t>?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2937882" y="2427707"/>
            <a:ext cx="1027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GB" sz="2400" dirty="0" smtClean="0"/>
              <a:t>?</a:t>
            </a:r>
            <a:r>
              <a:rPr lang="en-GB" sz="2400" dirty="0" smtClean="0">
                <a:sym typeface="Wingdings"/>
              </a:rPr>
              <a:t></a:t>
            </a:r>
            <a:endParaRPr lang="en-GB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0" y="1077864"/>
            <a:ext cx="2796762" cy="306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800000"/>
                </a:solidFill>
              </a:rPr>
              <a:t>Standard model</a:t>
            </a:r>
            <a:endParaRPr lang="en-US" sz="14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421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Simplest dark photon model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Mauro Raggi, Sapienza Universita' di Roma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12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0" y="939466"/>
            <a:ext cx="9144000" cy="5718510"/>
          </a:xfrm>
        </p:spPr>
        <p:txBody>
          <a:bodyPr>
            <a:noAutofit/>
          </a:bodyPr>
          <a:lstStyle/>
          <a:p>
            <a:r>
              <a:rPr lang="en-US" sz="1800" dirty="0"/>
              <a:t>The simplest hidden sector model just introduces one </a:t>
            </a:r>
            <a:r>
              <a:rPr lang="en-US" sz="1800" dirty="0">
                <a:solidFill>
                  <a:srgbClr val="800000"/>
                </a:solidFill>
              </a:rPr>
              <a:t>extra U(1) gauge symmetry</a:t>
            </a:r>
            <a:r>
              <a:rPr lang="en-US" sz="1800" dirty="0"/>
              <a:t> and a </a:t>
            </a:r>
            <a:r>
              <a:rPr lang="en-US" sz="1800" dirty="0" smtClean="0"/>
              <a:t>corresponding </a:t>
            </a:r>
            <a:r>
              <a:rPr lang="en-US" sz="1800" dirty="0">
                <a:solidFill>
                  <a:srgbClr val="800000"/>
                </a:solidFill>
              </a:rPr>
              <a:t>gauge boson</a:t>
            </a:r>
            <a:r>
              <a:rPr lang="en-US" sz="1800" dirty="0"/>
              <a:t>:  </a:t>
            </a:r>
            <a:r>
              <a:rPr lang="en-US" sz="1800" dirty="0" smtClean="0"/>
              <a:t>the “dark </a:t>
            </a:r>
            <a:r>
              <a:rPr lang="en-US" sz="1800" dirty="0"/>
              <a:t>photon" or </a:t>
            </a:r>
            <a:r>
              <a:rPr lang="en-US" sz="1800" b="1" dirty="0" smtClean="0">
                <a:solidFill>
                  <a:srgbClr val="800000"/>
                </a:solidFill>
              </a:rPr>
              <a:t>A’</a:t>
            </a:r>
            <a:r>
              <a:rPr lang="en-US" sz="1800" dirty="0" smtClean="0"/>
              <a:t> boson.</a:t>
            </a:r>
          </a:p>
          <a:p>
            <a:r>
              <a:rPr lang="en-US" sz="1800" dirty="0" smtClean="0"/>
              <a:t>The </a:t>
            </a:r>
            <a:r>
              <a:rPr lang="en-US" sz="1800" dirty="0"/>
              <a:t>coupling constant and the charges can be generated effectively through the </a:t>
            </a:r>
            <a:r>
              <a:rPr lang="en-US" sz="1800" b="1" dirty="0">
                <a:solidFill>
                  <a:srgbClr val="800000"/>
                </a:solidFill>
              </a:rPr>
              <a:t>kinetic mixing</a:t>
            </a:r>
            <a:r>
              <a:rPr lang="en-US" sz="1800" dirty="0">
                <a:solidFill>
                  <a:srgbClr val="000090"/>
                </a:solidFill>
              </a:rPr>
              <a:t> </a:t>
            </a:r>
            <a:r>
              <a:rPr lang="en-US" sz="1800" dirty="0"/>
              <a:t>between the QED and the new U(1) gauge bosons</a:t>
            </a:r>
          </a:p>
          <a:p>
            <a:endParaRPr lang="en-US" sz="1800" dirty="0"/>
          </a:p>
          <a:p>
            <a:endParaRPr lang="en-US" sz="1600" dirty="0"/>
          </a:p>
          <a:p>
            <a:pPr lvl="1"/>
            <a:r>
              <a:rPr lang="en-US" sz="1600" dirty="0"/>
              <a:t>In this </a:t>
            </a:r>
            <a:r>
              <a:rPr lang="en-US" sz="1600" b="1" dirty="0">
                <a:solidFill>
                  <a:srgbClr val="800000"/>
                </a:solidFill>
              </a:rPr>
              <a:t>case </a:t>
            </a:r>
            <a:r>
              <a:rPr lang="en-US" sz="1600" b="1" dirty="0" smtClean="0">
                <a:solidFill>
                  <a:srgbClr val="800000"/>
                </a:solidFill>
              </a:rPr>
              <a:t>the new coupling constant = </a:t>
            </a:r>
            <a:r>
              <a:rPr lang="en-US" sz="1600" b="1" dirty="0" err="1" smtClean="0">
                <a:solidFill>
                  <a:srgbClr val="800000"/>
                </a:solidFill>
              </a:rPr>
              <a:t>e</a:t>
            </a:r>
            <a:r>
              <a:rPr lang="en-US" sz="2000" b="1" dirty="0" err="1" smtClean="0">
                <a:solidFill>
                  <a:srgbClr val="800000"/>
                </a:solidFill>
                <a:latin typeface="Symbol" charset="2"/>
                <a:cs typeface="Symbol" charset="2"/>
              </a:rPr>
              <a:t>e</a:t>
            </a:r>
            <a:r>
              <a:rPr lang="en-US" sz="1600" b="1" dirty="0" smtClean="0">
                <a:solidFill>
                  <a:srgbClr val="000090"/>
                </a:solidFill>
              </a:rPr>
              <a:t> </a:t>
            </a:r>
            <a:r>
              <a:rPr lang="en-US" sz="1600" dirty="0">
                <a:solidFill>
                  <a:srgbClr val="800000"/>
                </a:solidFill>
              </a:rPr>
              <a:t>is just proportional to electric charge</a:t>
            </a:r>
            <a:r>
              <a:rPr lang="en-US" sz="1600" dirty="0">
                <a:solidFill>
                  <a:srgbClr val="000090"/>
                </a:solidFill>
              </a:rPr>
              <a:t> </a:t>
            </a:r>
            <a:r>
              <a:rPr lang="en-US" sz="1600" dirty="0"/>
              <a:t>and it is equal for both quarks and leptons.</a:t>
            </a:r>
          </a:p>
          <a:p>
            <a:r>
              <a:rPr lang="en-US" sz="1800" b="1" dirty="0" smtClean="0">
                <a:solidFill>
                  <a:srgbClr val="800000"/>
                </a:solidFill>
              </a:rPr>
              <a:t>As in QED</a:t>
            </a:r>
            <a:r>
              <a:rPr lang="en-US" sz="1800" dirty="0" smtClean="0"/>
              <a:t>, this will generate new interactions with SM fermions of type: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sz="1600" dirty="0" smtClean="0"/>
              <a:t>Not all the SM particles need to be charged under this new symmetry</a:t>
            </a:r>
          </a:p>
          <a:p>
            <a:pPr lvl="1"/>
            <a:r>
              <a:rPr lang="en-US" sz="1600" dirty="0" smtClean="0"/>
              <a:t>In the </a:t>
            </a:r>
            <a:r>
              <a:rPr lang="en-US" sz="1600" b="1" dirty="0" smtClean="0">
                <a:solidFill>
                  <a:srgbClr val="800000"/>
                </a:solidFill>
              </a:rPr>
              <a:t>most general case </a:t>
            </a:r>
            <a:r>
              <a:rPr lang="en-US" sz="1600" b="1" dirty="0" err="1" smtClean="0">
                <a:solidFill>
                  <a:srgbClr val="800000"/>
                </a:solidFill>
              </a:rPr>
              <a:t>q</a:t>
            </a:r>
            <a:r>
              <a:rPr lang="en-US" sz="1600" b="1" baseline="-25000" dirty="0" err="1" smtClean="0">
                <a:solidFill>
                  <a:srgbClr val="800000"/>
                </a:solidFill>
              </a:rPr>
              <a:t>f</a:t>
            </a:r>
            <a:r>
              <a:rPr lang="en-US" sz="1600" b="1" dirty="0" smtClean="0">
                <a:solidFill>
                  <a:srgbClr val="800000"/>
                </a:solidFill>
              </a:rPr>
              <a:t> is different in between leptons and quarks </a:t>
            </a:r>
            <a:r>
              <a:rPr lang="en-US" sz="1600" dirty="0" smtClean="0"/>
              <a:t>and can even be 0 for quarks. </a:t>
            </a:r>
            <a:r>
              <a:rPr lang="hu-HU" sz="1400" b="1" dirty="0" smtClean="0">
                <a:solidFill>
                  <a:srgbClr val="800000"/>
                </a:solidFill>
              </a:rPr>
              <a:t>P</a:t>
            </a:r>
            <a:r>
              <a:rPr lang="hu-HU" sz="1400" b="1" dirty="0">
                <a:solidFill>
                  <a:srgbClr val="800000"/>
                </a:solidFill>
              </a:rPr>
              <a:t>. Fayet, Phys. Lett. B 675, 267 (2009</a:t>
            </a:r>
            <a:r>
              <a:rPr lang="hu-HU" sz="1400" dirty="0" smtClean="0"/>
              <a:t>)</a:t>
            </a:r>
            <a:endParaRPr lang="en-US" sz="16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484" y="2587694"/>
            <a:ext cx="3184851" cy="64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404" y="4881137"/>
            <a:ext cx="2913560" cy="453459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4184822" y="2425399"/>
            <a:ext cx="4127500" cy="730766"/>
            <a:chOff x="4184822" y="2393911"/>
            <a:chExt cx="4127500" cy="730766"/>
          </a:xfrm>
        </p:grpSpPr>
        <p:pic>
          <p:nvPicPr>
            <p:cNvPr id="10" name="Picture 9" descr="KinMix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4822" y="2426177"/>
              <a:ext cx="4127500" cy="6985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424909" y="2426177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800000"/>
                  </a:solidFill>
                </a:rPr>
                <a:t>A’</a:t>
              </a:r>
              <a:endParaRPr lang="en-US" b="1" dirty="0">
                <a:solidFill>
                  <a:srgbClr val="80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719809" y="2393911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800000"/>
                  </a:solidFill>
                  <a:latin typeface="Symbol" charset="2"/>
                  <a:cs typeface="Symbol" charset="2"/>
                </a:rPr>
                <a:t>g</a:t>
              </a:r>
              <a:endParaRPr lang="en-US" dirty="0">
                <a:solidFill>
                  <a:srgbClr val="800000"/>
                </a:solidFill>
                <a:latin typeface="Symbol" charset="2"/>
                <a:cs typeface="Symbol" charset="2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6046860" y="2695473"/>
              <a:ext cx="396000" cy="396000"/>
            </a:xfrm>
            <a:prstGeom prst="ellipse">
              <a:avLst/>
            </a:prstGeom>
            <a:solidFill>
              <a:srgbClr val="800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856708" y="4642406"/>
            <a:ext cx="1796227" cy="1014889"/>
            <a:chOff x="4310968" y="4642406"/>
            <a:chExt cx="1796227" cy="1014889"/>
          </a:xfrm>
        </p:grpSpPr>
        <p:grpSp>
          <p:nvGrpSpPr>
            <p:cNvPr id="18" name="Group 17"/>
            <p:cNvGrpSpPr/>
            <p:nvPr/>
          </p:nvGrpSpPr>
          <p:grpSpPr>
            <a:xfrm>
              <a:off x="4310968" y="4642406"/>
              <a:ext cx="1796227" cy="1014889"/>
              <a:chOff x="4310968" y="4642406"/>
              <a:chExt cx="1796227" cy="1014889"/>
            </a:xfrm>
          </p:grpSpPr>
          <p:pic>
            <p:nvPicPr>
              <p:cNvPr id="13" name="Picture 12" descr="Ugenuine.jp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10968" y="4642406"/>
                <a:ext cx="1708832" cy="1014889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5649995" y="4818212"/>
                <a:ext cx="457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800000"/>
                    </a:solidFill>
                  </a:rPr>
                  <a:t>A’</a:t>
                </a:r>
                <a:endParaRPr lang="en-US" b="1" dirty="0">
                  <a:solidFill>
                    <a:srgbClr val="800000"/>
                  </a:solidFill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4709314" y="5023398"/>
                <a:ext cx="360000" cy="360000"/>
              </a:xfrm>
              <a:prstGeom prst="ellipse">
                <a:avLst/>
              </a:prstGeom>
              <a:solidFill>
                <a:srgbClr val="800000"/>
              </a:solidFill>
              <a:ln>
                <a:solidFill>
                  <a:schemeClr val="tx2"/>
                </a:solidFill>
              </a:ln>
              <a:scene3d>
                <a:camera prst="obliqueTopRight"/>
                <a:lightRig rig="threePt" dir="tl"/>
              </a:scene3d>
              <a:sp3d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792234" y="469814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 smtClean="0">
                  <a:solidFill>
                    <a:srgbClr val="800000"/>
                  </a:solidFill>
                </a:rPr>
                <a:t>q</a:t>
              </a:r>
              <a:r>
                <a:rPr lang="en-US" b="1" baseline="-25000" dirty="0" err="1" smtClean="0">
                  <a:solidFill>
                    <a:srgbClr val="800000"/>
                  </a:solidFill>
                </a:rPr>
                <a:t>f</a:t>
              </a:r>
              <a:endParaRPr lang="en-US" b="1" baseline="-25000" dirty="0">
                <a:solidFill>
                  <a:srgbClr val="800000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026857" y="3095941"/>
            <a:ext cx="2844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b="1" dirty="0" smtClean="0">
                <a:solidFill>
                  <a:srgbClr val="800000"/>
                </a:solidFill>
              </a:rPr>
              <a:t>B. Holdom Phys.Lett</a:t>
            </a:r>
            <a:r>
              <a:rPr lang="hu-HU" sz="1200" b="1" dirty="0">
                <a:solidFill>
                  <a:srgbClr val="800000"/>
                </a:solidFill>
              </a:rPr>
              <a:t>. B166 (1986) 196</a:t>
            </a:r>
            <a:r>
              <a:rPr lang="hu-HU" dirty="0">
                <a:solidFill>
                  <a:srgbClr val="800000"/>
                </a:solidFill>
              </a:rPr>
              <a:t> 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194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Dark photon and g-2</a:t>
            </a:r>
            <a:r>
              <a:rPr lang="en-GB" baseline="-25000" dirty="0" smtClean="0">
                <a:latin typeface="Symbol" charset="2"/>
                <a:cs typeface="Symbol" charset="2"/>
              </a:rPr>
              <a:t>m</a:t>
            </a:r>
            <a:endParaRPr lang="en-GB" baseline="-25000" dirty="0">
              <a:latin typeface="Symbol" charset="2"/>
              <a:cs typeface="Symbol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Mauro Raggi, Sapienza Universita' di Roma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13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498449" y="2765448"/>
            <a:ext cx="5291444" cy="92692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1800" dirty="0" smtClean="0"/>
              <a:t>About 3s discrepancy between theory and experiment. Could be due to </a:t>
            </a:r>
            <a:r>
              <a:rPr lang="en-US" sz="1800" dirty="0" err="1" smtClean="0"/>
              <a:t>hadronic</a:t>
            </a:r>
            <a:r>
              <a:rPr lang="en-US" sz="1800" dirty="0" smtClean="0"/>
              <a:t> uncertainties on the Light by Light scattering?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" r="1802"/>
          <a:stretch/>
        </p:blipFill>
        <p:spPr bwMode="auto">
          <a:xfrm>
            <a:off x="3468753" y="1230216"/>
            <a:ext cx="5072727" cy="149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82" y="1014471"/>
            <a:ext cx="2971643" cy="2742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145268" y="4234826"/>
            <a:ext cx="1517199" cy="1944773"/>
            <a:chOff x="235700" y="4247970"/>
            <a:chExt cx="1734855" cy="222376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-8756" y="4492426"/>
              <a:ext cx="2223768" cy="1734855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905433" y="5984952"/>
              <a:ext cx="56442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A’</a:t>
              </a:r>
              <a:endParaRPr lang="en-US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459962" y="913548"/>
            <a:ext cx="5107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00000"/>
                </a:solidFill>
              </a:rPr>
              <a:t>g</a:t>
            </a:r>
            <a:r>
              <a:rPr lang="en-US" b="1" dirty="0" smtClean="0">
                <a:solidFill>
                  <a:srgbClr val="800000"/>
                </a:solidFill>
              </a:rPr>
              <a:t>-2 in the standard model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64" y="3865494"/>
            <a:ext cx="1616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00000"/>
                </a:solidFill>
              </a:rPr>
              <a:t>g</a:t>
            </a:r>
            <a:r>
              <a:rPr lang="en-US" b="1" dirty="0" smtClean="0">
                <a:solidFill>
                  <a:srgbClr val="800000"/>
                </a:solidFill>
              </a:rPr>
              <a:t>-2 and A’</a:t>
            </a:r>
            <a:endParaRPr lang="en-US" b="1" dirty="0">
              <a:solidFill>
                <a:srgbClr val="800000"/>
              </a:solidFill>
            </a:endParaRPr>
          </a:p>
        </p:txBody>
      </p:sp>
      <p:pic>
        <p:nvPicPr>
          <p:cNvPr id="15" name="Picture 14" descr="Screenshot 2016-09-16 01.04.45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2" r="2751"/>
          <a:stretch/>
        </p:blipFill>
        <p:spPr>
          <a:xfrm>
            <a:off x="5344639" y="3733136"/>
            <a:ext cx="3782043" cy="292559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409313" y="6168425"/>
            <a:ext cx="26155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800000"/>
                </a:solidFill>
              </a:rPr>
              <a:t>M. </a:t>
            </a:r>
            <a:r>
              <a:rPr lang="en-GB" sz="1400" b="1" dirty="0" err="1" smtClean="0">
                <a:solidFill>
                  <a:srgbClr val="800000"/>
                </a:solidFill>
              </a:rPr>
              <a:t>Pospelov</a:t>
            </a:r>
            <a:endParaRPr lang="en-GB" sz="1400" b="1" dirty="0" smtClean="0">
              <a:solidFill>
                <a:srgbClr val="800000"/>
              </a:solidFill>
            </a:endParaRPr>
          </a:p>
          <a:p>
            <a:r>
              <a:rPr lang="en-GB" sz="1400" b="1" dirty="0" err="1" smtClean="0">
                <a:solidFill>
                  <a:srgbClr val="800000"/>
                </a:solidFill>
              </a:rPr>
              <a:t>Phys.Rev</a:t>
            </a:r>
            <a:r>
              <a:rPr lang="en-GB" sz="1400" b="1" dirty="0">
                <a:solidFill>
                  <a:srgbClr val="800000"/>
                </a:solidFill>
              </a:rPr>
              <a:t>. D80 (2009) 095002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546008" y="4345031"/>
            <a:ext cx="3835665" cy="12157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Additional diagram with dark photon exchange can fix the </a:t>
            </a:r>
            <a:r>
              <a:rPr lang="en-US" dirty="0" smtClean="0"/>
              <a:t>discrepancy! 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with sub </a:t>
            </a:r>
            <a:r>
              <a:rPr lang="en-US" dirty="0" err="1"/>
              <a:t>GeV</a:t>
            </a:r>
            <a:r>
              <a:rPr lang="en-US" dirty="0"/>
              <a:t> A’ </a:t>
            </a:r>
            <a:r>
              <a:rPr lang="en-US" dirty="0" smtClean="0"/>
              <a:t>masses </a:t>
            </a:r>
            <a:r>
              <a:rPr lang="en-US" b="1" dirty="0" smtClean="0">
                <a:solidFill>
                  <a:srgbClr val="339900"/>
                </a:solidFill>
                <a:sym typeface="Wingdings"/>
              </a:rPr>
              <a:t></a:t>
            </a:r>
            <a:r>
              <a:rPr lang="en-US" sz="1900" dirty="0" smtClean="0">
                <a:solidFill>
                  <a:schemeClr val="accent5"/>
                </a:solidFill>
              </a:rPr>
              <a:t>)</a:t>
            </a:r>
            <a:endParaRPr lang="en-US" sz="19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1396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photon searches status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Mauro Raggi, Sapienza Universita' di Roma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14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415" y="940423"/>
            <a:ext cx="6654785" cy="5675122"/>
          </a:xfrm>
        </p:spPr>
        <p:txBody>
          <a:bodyPr>
            <a:noAutofit/>
          </a:bodyPr>
          <a:lstStyle/>
          <a:p>
            <a:r>
              <a:rPr lang="en-US" sz="1800" dirty="0" smtClean="0"/>
              <a:t>Visible decays: A’→ </a:t>
            </a:r>
            <a:r>
              <a:rPr lang="en-US" sz="1800" dirty="0" err="1" smtClean="0"/>
              <a:t>ee</a:t>
            </a:r>
            <a:r>
              <a:rPr lang="en-US" sz="1800" dirty="0" smtClean="0"/>
              <a:t>, </a:t>
            </a:r>
            <a:r>
              <a:rPr lang="en-US" sz="1800" dirty="0" smtClean="0">
                <a:latin typeface="Symbol" charset="2"/>
                <a:cs typeface="Symbol" charset="2"/>
              </a:rPr>
              <a:t>mm</a:t>
            </a:r>
            <a:r>
              <a:rPr lang="en-US" sz="1800" dirty="0" smtClean="0"/>
              <a:t>, </a:t>
            </a:r>
            <a:r>
              <a:rPr lang="en-US" sz="1800" dirty="0" err="1" smtClean="0">
                <a:latin typeface="Symbol" charset="2"/>
                <a:cs typeface="Symbol" charset="2"/>
              </a:rPr>
              <a:t>pp</a:t>
            </a:r>
            <a:r>
              <a:rPr lang="en-US" sz="1800" dirty="0" smtClean="0"/>
              <a:t>,</a:t>
            </a:r>
          </a:p>
          <a:p>
            <a:pPr lvl="1"/>
            <a:r>
              <a:rPr lang="en-US" sz="1600" dirty="0" smtClean="0"/>
              <a:t>Kinetic mixed dark photons simplest model</a:t>
            </a:r>
          </a:p>
          <a:p>
            <a:r>
              <a:rPr lang="en-US" sz="1800" dirty="0" smtClean="0"/>
              <a:t>Favored parameters values</a:t>
            </a:r>
            <a:br>
              <a:rPr lang="en-US" sz="1800" dirty="0" smtClean="0"/>
            </a:br>
            <a:r>
              <a:rPr lang="en-US" sz="1800" dirty="0" smtClean="0"/>
              <a:t>explaining </a:t>
            </a:r>
            <a:r>
              <a:rPr lang="en-US" sz="1800" dirty="0" err="1" smtClean="0"/>
              <a:t>muon</a:t>
            </a:r>
            <a:r>
              <a:rPr lang="en-US" sz="1800" dirty="0" smtClean="0"/>
              <a:t> g-2 (</a:t>
            </a:r>
            <a:r>
              <a:rPr lang="en-US" sz="1800" b="1" dirty="0" smtClean="0">
                <a:solidFill>
                  <a:srgbClr val="339900"/>
                </a:solidFill>
              </a:rPr>
              <a:t>green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/>
              <a:t>band)</a:t>
            </a:r>
          </a:p>
          <a:p>
            <a:pPr lvl="1"/>
            <a:r>
              <a:rPr lang="en-US" sz="1600" dirty="0" smtClean="0"/>
              <a:t>A’-boson light </a:t>
            </a:r>
            <a:r>
              <a:rPr lang="en-US" sz="1600" dirty="0"/>
              <a:t>10-</a:t>
            </a:r>
            <a:r>
              <a:rPr lang="en-US" sz="1600" dirty="0" smtClean="0"/>
              <a:t>100 MeV</a:t>
            </a:r>
            <a:endParaRPr lang="en-US" sz="1600" dirty="0"/>
          </a:p>
          <a:p>
            <a:r>
              <a:rPr lang="en-US" sz="1800" dirty="0" smtClean="0"/>
              <a:t>Status of dark photon searches</a:t>
            </a:r>
            <a:endParaRPr lang="en-US" sz="1800" dirty="0"/>
          </a:p>
          <a:p>
            <a:pPr lvl="1"/>
            <a:r>
              <a:rPr lang="en-US" sz="1600" dirty="0"/>
              <a:t>Beam dump </a:t>
            </a:r>
            <a:r>
              <a:rPr lang="en-US" sz="1600" dirty="0" smtClean="0"/>
              <a:t>experiments (grey)</a:t>
            </a:r>
            <a:endParaRPr lang="en-US" sz="1600" dirty="0"/>
          </a:p>
          <a:p>
            <a:pPr lvl="1"/>
            <a:r>
              <a:rPr lang="en-US" sz="1600" dirty="0" smtClean="0"/>
              <a:t>Fixed target (Apex, A1)</a:t>
            </a:r>
          </a:p>
          <a:p>
            <a:pPr lvl="1"/>
            <a:r>
              <a:rPr lang="en-US" sz="1600" dirty="0" smtClean="0"/>
              <a:t>Mesons decays (</a:t>
            </a:r>
            <a:r>
              <a:rPr lang="en-US" sz="1600" b="1" dirty="0" smtClean="0">
                <a:solidFill>
                  <a:srgbClr val="339900"/>
                </a:solidFill>
              </a:rPr>
              <a:t>Babar,</a:t>
            </a:r>
            <a:r>
              <a:rPr lang="en-US" sz="1600" dirty="0" smtClean="0"/>
              <a:t> KLOE, </a:t>
            </a:r>
            <a:r>
              <a:rPr lang="en-US" sz="1600" dirty="0" err="1" smtClean="0"/>
              <a:t>Wasa</a:t>
            </a:r>
            <a:r>
              <a:rPr lang="en-US" sz="1600" dirty="0" smtClean="0"/>
              <a:t>)</a:t>
            </a:r>
          </a:p>
          <a:p>
            <a:r>
              <a:rPr lang="en-US" sz="1800" dirty="0" smtClean="0"/>
              <a:t>Theoretical exclusion from g</a:t>
            </a:r>
            <a:r>
              <a:rPr lang="en-US" sz="1800" baseline="-25000" dirty="0"/>
              <a:t>e</a:t>
            </a:r>
            <a:r>
              <a:rPr lang="en-US" sz="1800" dirty="0" smtClean="0"/>
              <a:t>-2 g</a:t>
            </a:r>
            <a:r>
              <a:rPr lang="en-US" sz="1800" baseline="-25000" dirty="0">
                <a:latin typeface="Symbol" charset="2"/>
                <a:cs typeface="Symbol" charset="2"/>
              </a:rPr>
              <a:t>m</a:t>
            </a:r>
            <a:r>
              <a:rPr lang="en-US" sz="1800" dirty="0" smtClean="0"/>
              <a:t>-2</a:t>
            </a:r>
            <a:endParaRPr lang="en-US" sz="1800" dirty="0" smtClean="0">
              <a:latin typeface="Symbol" charset="2"/>
              <a:cs typeface="Symbol" charset="2"/>
            </a:endParaRPr>
          </a:p>
          <a:p>
            <a:pPr lvl="1"/>
            <a:r>
              <a:rPr lang="en-US" sz="1600" dirty="0" smtClean="0">
                <a:cs typeface="Symbol" charset="2"/>
              </a:rPr>
              <a:t>Tight limit form </a:t>
            </a:r>
            <a:r>
              <a:rPr lang="en-US" sz="1600" dirty="0" err="1" smtClean="0">
                <a:latin typeface="Symbol" charset="2"/>
                <a:cs typeface="Symbol" charset="2"/>
              </a:rPr>
              <a:t>a</a:t>
            </a:r>
            <a:r>
              <a:rPr lang="en-US" sz="1600" baseline="-25000" dirty="0" err="1" smtClean="0">
                <a:cs typeface="Symbol" charset="2"/>
              </a:rPr>
              <a:t>EM</a:t>
            </a:r>
            <a:r>
              <a:rPr lang="en-US" sz="1600" dirty="0" smtClean="0">
                <a:latin typeface="Symbol" charset="2"/>
                <a:cs typeface="Symbol" charset="2"/>
              </a:rPr>
              <a:t> </a:t>
            </a:r>
            <a:r>
              <a:rPr lang="en-US" sz="1600" dirty="0" smtClean="0">
                <a:cs typeface="Symbol" charset="2"/>
              </a:rPr>
              <a:t>(</a:t>
            </a:r>
            <a:r>
              <a:rPr lang="en-US" sz="1600" b="1" dirty="0" smtClean="0">
                <a:solidFill>
                  <a:srgbClr val="FF0000"/>
                </a:solidFill>
                <a:cs typeface="Symbol" charset="2"/>
              </a:rPr>
              <a:t>red</a:t>
            </a:r>
            <a:r>
              <a:rPr lang="en-US" sz="1600" dirty="0" smtClean="0">
                <a:cs typeface="Symbol" charset="2"/>
              </a:rPr>
              <a:t> filled </a:t>
            </a:r>
            <a:r>
              <a:rPr lang="en-US" sz="1600" dirty="0">
                <a:cs typeface="Symbol" charset="2"/>
              </a:rPr>
              <a:t>area) </a:t>
            </a:r>
            <a:r>
              <a:rPr lang="en-US" sz="1200" b="1" dirty="0">
                <a:solidFill>
                  <a:srgbClr val="800000"/>
                </a:solidFill>
                <a:cs typeface="Symbol" charset="2"/>
              </a:rPr>
              <a:t>PhysRevD.86.095029</a:t>
            </a:r>
            <a:endParaRPr lang="en-US" sz="1200" b="1" dirty="0" smtClean="0">
              <a:solidFill>
                <a:srgbClr val="800000"/>
              </a:solidFill>
              <a:cs typeface="Symbol" charset="2"/>
            </a:endParaRPr>
          </a:p>
          <a:p>
            <a:r>
              <a:rPr lang="en-US" sz="1800" dirty="0" smtClean="0">
                <a:cs typeface="Symbol" charset="2"/>
              </a:rPr>
              <a:t>Much less constraints on “Invisible” decay mode</a:t>
            </a:r>
          </a:p>
          <a:p>
            <a:pPr lvl="1"/>
            <a:r>
              <a:rPr lang="en-US" sz="1600" dirty="0" smtClean="0">
                <a:cs typeface="Symbol" charset="2"/>
              </a:rPr>
              <a:t>If </a:t>
            </a:r>
            <a:r>
              <a:rPr lang="en-US" sz="1600" dirty="0" err="1" smtClean="0">
                <a:cs typeface="Symbol" charset="2"/>
              </a:rPr>
              <a:t>M</a:t>
            </a:r>
            <a:r>
              <a:rPr lang="en-US" sz="1600" baseline="-25000" dirty="0" err="1" smtClean="0">
                <a:latin typeface="Symbol" charset="2"/>
                <a:cs typeface="Symbol" charset="2"/>
              </a:rPr>
              <a:t>c</a:t>
            </a:r>
            <a:r>
              <a:rPr lang="en-US" sz="1600" dirty="0" smtClean="0">
                <a:cs typeface="Symbol" charset="2"/>
              </a:rPr>
              <a:t>&lt;M</a:t>
            </a:r>
            <a:r>
              <a:rPr lang="en-US" sz="1600" baseline="-25000" dirty="0" smtClean="0">
                <a:cs typeface="Symbol" charset="2"/>
              </a:rPr>
              <a:t>A’</a:t>
            </a:r>
            <a:r>
              <a:rPr lang="en-US" sz="1600" dirty="0" smtClean="0">
                <a:cs typeface="Symbol" charset="2"/>
              </a:rPr>
              <a:t>/2,  </a:t>
            </a:r>
            <a:r>
              <a:rPr lang="en-US" sz="1600" dirty="0" err="1" smtClean="0">
                <a:cs typeface="Symbol" charset="2"/>
              </a:rPr>
              <a:t>A’→</a:t>
            </a:r>
            <a:r>
              <a:rPr lang="en-US" sz="1600" dirty="0" err="1" smtClean="0">
                <a:latin typeface="Symbol" charset="2"/>
                <a:cs typeface="Symbol" charset="2"/>
              </a:rPr>
              <a:t>cc</a:t>
            </a:r>
            <a:r>
              <a:rPr lang="en-US" sz="1600" dirty="0" smtClean="0">
                <a:cs typeface="Symbol" charset="2"/>
              </a:rPr>
              <a:t>, </a:t>
            </a:r>
            <a:r>
              <a:rPr lang="en-US" sz="1600" dirty="0" smtClean="0">
                <a:latin typeface="Symbol" charset="2"/>
                <a:cs typeface="Symbol" charset="2"/>
              </a:rPr>
              <a:t>e</a:t>
            </a:r>
            <a:r>
              <a:rPr lang="en-US" sz="1600" baseline="30000" dirty="0" smtClean="0">
                <a:cs typeface="Symbol" charset="2"/>
              </a:rPr>
              <a:t>2</a:t>
            </a:r>
            <a:r>
              <a:rPr lang="en-US" sz="1600" dirty="0" smtClean="0">
                <a:cs typeface="Symbol" charset="2"/>
              </a:rPr>
              <a:t> suppression to all visible modes</a:t>
            </a:r>
          </a:p>
          <a:p>
            <a:pPr lvl="1"/>
            <a:r>
              <a:rPr lang="en-US" sz="1600" dirty="0" smtClean="0">
                <a:cs typeface="Symbol" charset="2"/>
              </a:rPr>
              <a:t>No assumption on </a:t>
            </a:r>
            <a:r>
              <a:rPr lang="en-US" sz="1600" dirty="0" err="1" smtClean="0">
                <a:latin typeface="Symbol" charset="2"/>
                <a:cs typeface="Symbol" charset="2"/>
              </a:rPr>
              <a:t>a</a:t>
            </a:r>
            <a:r>
              <a:rPr lang="en-US" sz="1600" baseline="-25000" dirty="0" err="1" smtClean="0">
                <a:cs typeface="Symbol" charset="2"/>
              </a:rPr>
              <a:t>D</a:t>
            </a:r>
            <a:r>
              <a:rPr lang="en-US" sz="1600" dirty="0" smtClean="0">
                <a:cs typeface="Symbol" charset="2"/>
              </a:rPr>
              <a:t> and no kinetic mixing </a:t>
            </a:r>
            <a:endParaRPr lang="en-US" sz="1600" dirty="0" smtClean="0">
              <a:latin typeface="Symbol" charset="2"/>
              <a:cs typeface="Symbol" charset="2"/>
            </a:endParaRPr>
          </a:p>
          <a:p>
            <a:endParaRPr lang="en-US" dirty="0" smtClean="0">
              <a:cs typeface="Symbol" charset="2"/>
            </a:endParaRPr>
          </a:p>
        </p:txBody>
      </p:sp>
      <p:pic>
        <p:nvPicPr>
          <p:cNvPr id="12" name="Picture 11" descr="visibleStatusNoNA48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929" y="922976"/>
            <a:ext cx="3483910" cy="335297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983499" y="886184"/>
            <a:ext cx="31948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800000"/>
                </a:solidFill>
              </a:rPr>
              <a:t>Visible decay searches 2015</a:t>
            </a:r>
          </a:p>
        </p:txBody>
      </p:sp>
      <p:sp>
        <p:nvSpPr>
          <p:cNvPr id="14" name="Oval 13"/>
          <p:cNvSpPr/>
          <p:nvPr/>
        </p:nvSpPr>
        <p:spPr>
          <a:xfrm>
            <a:off x="7219098" y="1613311"/>
            <a:ext cx="491951" cy="3318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3593" y="4510935"/>
            <a:ext cx="2644055" cy="235516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714523" y="4236454"/>
            <a:ext cx="23426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800000"/>
                </a:solidFill>
              </a:rPr>
              <a:t>Invisible </a:t>
            </a:r>
            <a:r>
              <a:rPr lang="en-GB" sz="1400" b="1" dirty="0">
                <a:solidFill>
                  <a:srgbClr val="800000"/>
                </a:solidFill>
              </a:rPr>
              <a:t>decay </a:t>
            </a:r>
            <a:r>
              <a:rPr lang="en-GB" sz="1400" b="1" dirty="0" smtClean="0">
                <a:solidFill>
                  <a:srgbClr val="800000"/>
                </a:solidFill>
              </a:rPr>
              <a:t>searches</a:t>
            </a:r>
            <a:endParaRPr lang="en-GB" sz="14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335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i0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1" y="877315"/>
            <a:ext cx="4987705" cy="16307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photon in 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/>
              <a:t>0</a:t>
            </a:r>
            <a:r>
              <a:rPr lang="en-US" dirty="0" smtClean="0"/>
              <a:t> decays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Mauro Raggi, Sapienza Universita' di Roma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15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15" y="3486197"/>
            <a:ext cx="3368219" cy="3225095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5335301"/>
              </p:ext>
            </p:extLst>
          </p:nvPr>
        </p:nvGraphicFramePr>
        <p:xfrm>
          <a:off x="38100" y="2536599"/>
          <a:ext cx="4610100" cy="9039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8" name="Equation" r:id="rId5" imgW="2590800" imgH="508000" progId="Equation.3">
                  <p:embed/>
                </p:oleObj>
              </mc:Choice>
              <mc:Fallback>
                <p:oleObj name="Equation" r:id="rId5" imgW="2590800" imgH="508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100" y="2536599"/>
                        <a:ext cx="4610100" cy="9039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0686275"/>
              </p:ext>
            </p:extLst>
          </p:nvPr>
        </p:nvGraphicFramePr>
        <p:xfrm>
          <a:off x="4861144" y="1379538"/>
          <a:ext cx="4292600" cy="79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9" name="Equation" r:id="rId7" imgW="2667000" imgH="495300" progId="Equation.3">
                  <p:embed/>
                </p:oleObj>
              </mc:Choice>
              <mc:Fallback>
                <p:oleObj name="Equation" r:id="rId7" imgW="2667000" imgH="495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861144" y="1379538"/>
                        <a:ext cx="4292600" cy="798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925043" y="6036083"/>
            <a:ext cx="5222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M</a:t>
            </a:r>
            <a:r>
              <a:rPr lang="en-US" b="1" baseline="-25000" dirty="0" smtClean="0">
                <a:solidFill>
                  <a:srgbClr val="800000"/>
                </a:solidFill>
              </a:rPr>
              <a:t>A’</a:t>
            </a:r>
            <a:r>
              <a:rPr lang="en-US" b="1" dirty="0" smtClean="0">
                <a:solidFill>
                  <a:srgbClr val="800000"/>
                </a:solidFill>
              </a:rPr>
              <a:t>&lt;M</a:t>
            </a:r>
            <a:r>
              <a:rPr lang="en-US" b="1" baseline="-250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p0</a:t>
            </a:r>
            <a:r>
              <a:rPr lang="en-US" b="1" dirty="0" smtClean="0">
                <a:solidFill>
                  <a:srgbClr val="800000"/>
                </a:solidFill>
              </a:rPr>
              <a:t> </a:t>
            </a:r>
            <a:r>
              <a:rPr lang="en-US" dirty="0" smtClean="0"/>
              <a:t>and no lighter </a:t>
            </a:r>
            <a:r>
              <a:rPr lang="en-US" dirty="0" err="1" smtClean="0"/>
              <a:t>wrt</a:t>
            </a:r>
            <a:r>
              <a:rPr lang="en-US" dirty="0" smtClean="0"/>
              <a:t> A’ </a:t>
            </a:r>
            <a:br>
              <a:rPr lang="en-US" dirty="0" smtClean="0"/>
            </a:br>
            <a:r>
              <a:rPr lang="en-US" dirty="0" smtClean="0"/>
              <a:t>dark sector particles exist BR(A’→</a:t>
            </a:r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>
                <a:latin typeface="Symbol" charset="2"/>
                <a:cs typeface="Symbol" charset="2"/>
              </a:rPr>
              <a:t>-</a:t>
            </a:r>
            <a:r>
              <a:rPr lang="en-US" dirty="0" smtClean="0"/>
              <a:t>)=1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9866" y="932381"/>
            <a:ext cx="4618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800000"/>
                </a:solidFill>
              </a:rPr>
              <a:t>Production (kinetic mixing)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42487" y="948064"/>
            <a:ext cx="4301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800000"/>
                </a:solidFill>
              </a:rPr>
              <a:t>Decay (if no light dark sector)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50919" y="2816303"/>
            <a:ext cx="44958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200" b="1" dirty="0" err="1" smtClean="0">
                <a:solidFill>
                  <a:srgbClr val="800000"/>
                </a:solidFill>
              </a:rPr>
              <a:t>Batell</a:t>
            </a:r>
            <a:r>
              <a:rPr lang="pl-PL" sz="1200" b="1" dirty="0" smtClean="0">
                <a:solidFill>
                  <a:srgbClr val="800000"/>
                </a:solidFill>
              </a:rPr>
              <a:t>, </a:t>
            </a:r>
            <a:r>
              <a:rPr lang="pl-PL" sz="1200" b="1" dirty="0" err="1" smtClean="0">
                <a:solidFill>
                  <a:srgbClr val="800000"/>
                </a:solidFill>
              </a:rPr>
              <a:t>Pospelov</a:t>
            </a:r>
            <a:r>
              <a:rPr lang="pl-PL" sz="1200" b="1" dirty="0" smtClean="0">
                <a:solidFill>
                  <a:srgbClr val="800000"/>
                </a:solidFill>
              </a:rPr>
              <a:t> and Ritz, PHYS. REV. </a:t>
            </a:r>
            <a:r>
              <a:rPr lang="pl-PL" sz="1200" b="1" dirty="0">
                <a:solidFill>
                  <a:srgbClr val="800000"/>
                </a:solidFill>
              </a:rPr>
              <a:t>D </a:t>
            </a:r>
            <a:r>
              <a:rPr lang="pl-PL" sz="1200" b="1" dirty="0" smtClean="0">
                <a:solidFill>
                  <a:srgbClr val="800000"/>
                </a:solidFill>
              </a:rPr>
              <a:t>80,</a:t>
            </a:r>
            <a:r>
              <a:rPr lang="pl-PL" sz="1200" b="1" dirty="0">
                <a:solidFill>
                  <a:srgbClr val="800000"/>
                </a:solidFill>
              </a:rPr>
              <a:t> </a:t>
            </a:r>
            <a:r>
              <a:rPr lang="pl-PL" sz="1200" b="1" dirty="0" smtClean="0">
                <a:solidFill>
                  <a:srgbClr val="800000"/>
                </a:solidFill>
              </a:rPr>
              <a:t>095024 </a:t>
            </a:r>
            <a:r>
              <a:rPr lang="pl-PL" sz="1200" b="1" dirty="0">
                <a:solidFill>
                  <a:srgbClr val="800000"/>
                </a:solidFill>
              </a:rPr>
              <a:t>(2009)</a:t>
            </a:r>
            <a:endParaRPr lang="en-US" sz="1200" b="1" dirty="0">
              <a:solidFill>
                <a:srgbClr val="8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/>
          <a:srcRect l="2160" r="4721"/>
          <a:stretch/>
        </p:blipFill>
        <p:spPr>
          <a:xfrm>
            <a:off x="4524007" y="3082753"/>
            <a:ext cx="4632834" cy="306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000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66"/>
            <a:ext cx="8913813" cy="914400"/>
          </a:xfrm>
        </p:spPr>
        <p:txBody>
          <a:bodyPr/>
          <a:lstStyle/>
          <a:p>
            <a:r>
              <a:rPr lang="en-US" dirty="0" smtClean="0"/>
              <a:t>NA48/2 data sample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Mauro Raggi, Sapienza Universita' di Roma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16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70372" y="961753"/>
            <a:ext cx="8973627" cy="5653791"/>
          </a:xfrm>
        </p:spPr>
        <p:txBody>
          <a:bodyPr>
            <a:normAutofit/>
          </a:bodyPr>
          <a:lstStyle/>
          <a:p>
            <a:r>
              <a:rPr lang="en-US" dirty="0"/>
              <a:t>Number of </a:t>
            </a:r>
            <a:r>
              <a:rPr lang="en-US" dirty="0" err="1"/>
              <a:t>kaon</a:t>
            </a:r>
            <a:r>
              <a:rPr lang="en-US" dirty="0"/>
              <a:t> decays in NA48/2 (</a:t>
            </a:r>
            <a:r>
              <a:rPr lang="fr-FR" dirty="0"/>
              <a:t>’</a:t>
            </a:r>
            <a:r>
              <a:rPr lang="en-US" dirty="0"/>
              <a:t>03/’04): N</a:t>
            </a:r>
            <a:r>
              <a:rPr lang="en-US" baseline="-25000" dirty="0"/>
              <a:t>K</a:t>
            </a:r>
            <a:r>
              <a:rPr lang="en-US" dirty="0"/>
              <a:t> ≈ 2・10</a:t>
            </a:r>
            <a:r>
              <a:rPr lang="en-US" baseline="30000" dirty="0"/>
              <a:t>11</a:t>
            </a:r>
          </a:p>
          <a:p>
            <a:pPr lvl="1"/>
            <a:r>
              <a:rPr lang="en-US" dirty="0" smtClean="0"/>
              <a:t>5・</a:t>
            </a:r>
            <a:r>
              <a:rPr lang="en-US" dirty="0"/>
              <a:t>10</a:t>
            </a:r>
            <a:r>
              <a:rPr lang="en-US" baseline="30000" dirty="0"/>
              <a:t>10</a:t>
            </a:r>
            <a:r>
              <a:rPr lang="en-US" dirty="0"/>
              <a:t> </a:t>
            </a:r>
            <a:r>
              <a:rPr lang="en-US" dirty="0">
                <a:latin typeface="Symbol" charset="2"/>
                <a:cs typeface="Symbol" charset="2"/>
              </a:rPr>
              <a:t>p</a:t>
            </a:r>
            <a:r>
              <a:rPr lang="en-US" baseline="30000" dirty="0">
                <a:latin typeface="Symbol" charset="2"/>
                <a:cs typeface="Symbol" charset="2"/>
              </a:rPr>
              <a:t>0</a:t>
            </a:r>
            <a:r>
              <a:rPr lang="en-US" dirty="0"/>
              <a:t> tagged decays from K</a:t>
            </a:r>
            <a:r>
              <a:rPr lang="en-US" baseline="30000" dirty="0"/>
              <a:t>±</a:t>
            </a:r>
            <a:r>
              <a:rPr lang="en-US" dirty="0"/>
              <a:t>→</a:t>
            </a:r>
            <a:r>
              <a:rPr lang="en-US" dirty="0">
                <a:latin typeface="Symbol" charset="2"/>
                <a:cs typeface="Symbol" charset="2"/>
              </a:rPr>
              <a:t>p</a:t>
            </a:r>
            <a:r>
              <a:rPr lang="en-US" baseline="30000" dirty="0"/>
              <a:t>±</a:t>
            </a:r>
            <a:r>
              <a:rPr lang="en-US" dirty="0">
                <a:latin typeface="Symbol" charset="2"/>
                <a:cs typeface="Symbol" charset="2"/>
              </a:rPr>
              <a:t>p</a:t>
            </a:r>
            <a:r>
              <a:rPr lang="en-US" baseline="30000" dirty="0">
                <a:latin typeface="Symbol" charset="2"/>
                <a:cs typeface="Symbol" charset="2"/>
              </a:rPr>
              <a:t>0</a:t>
            </a:r>
            <a:r>
              <a:rPr lang="en-US" dirty="0">
                <a:cs typeface="Symbol" charset="2"/>
              </a:rPr>
              <a:t> </a:t>
            </a:r>
            <a:r>
              <a:rPr lang="en-US" dirty="0" smtClean="0">
                <a:cs typeface="Symbol" charset="2"/>
              </a:rPr>
              <a:t>and </a:t>
            </a:r>
            <a:r>
              <a:rPr lang="en-US" dirty="0" smtClean="0"/>
              <a:t>K</a:t>
            </a:r>
            <a:r>
              <a:rPr lang="en-US" baseline="30000" dirty="0"/>
              <a:t>±</a:t>
            </a:r>
            <a:r>
              <a:rPr lang="en-US" dirty="0" smtClean="0"/>
              <a:t>→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>
                <a:latin typeface="Symbol" charset="2"/>
                <a:cs typeface="Symbol" charset="2"/>
              </a:rPr>
              <a:t>0</a:t>
            </a:r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baseline="30000" dirty="0" smtClean="0"/>
              <a:t>±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dirty="0" smtClean="0">
                <a:cs typeface="Symbol" charset="2"/>
              </a:rPr>
              <a:t> </a:t>
            </a:r>
            <a:r>
              <a:rPr lang="en-US" dirty="0">
                <a:cs typeface="Symbol" charset="2"/>
              </a:rPr>
              <a:t>decays</a:t>
            </a:r>
          </a:p>
          <a:p>
            <a:r>
              <a:rPr lang="en-US" dirty="0" smtClean="0"/>
              <a:t>Exclusive search for the </a:t>
            </a:r>
            <a:r>
              <a:rPr lang="en-US" b="1" dirty="0" smtClean="0">
                <a:solidFill>
                  <a:srgbClr val="800000"/>
                </a:solidFill>
              </a:rPr>
              <a:t>decay chain </a:t>
            </a:r>
            <a:r>
              <a:rPr lang="en-US" b="1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p</a:t>
            </a:r>
            <a:r>
              <a:rPr lang="en-US" b="1" baseline="300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0</a:t>
            </a:r>
            <a:r>
              <a:rPr lang="en-US" b="1" dirty="0" smtClean="0">
                <a:solidFill>
                  <a:srgbClr val="800000"/>
                </a:solidFill>
              </a:rPr>
              <a:t>→</a:t>
            </a:r>
            <a:r>
              <a:rPr lang="en-US" b="1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g</a:t>
            </a:r>
            <a:r>
              <a:rPr lang="en-US" b="1" dirty="0" smtClean="0">
                <a:solidFill>
                  <a:srgbClr val="800000"/>
                </a:solidFill>
              </a:rPr>
              <a:t>A’, A’→</a:t>
            </a:r>
            <a:r>
              <a:rPr lang="en-US" b="1" dirty="0" err="1" smtClean="0">
                <a:solidFill>
                  <a:srgbClr val="800000"/>
                </a:solidFill>
              </a:rPr>
              <a:t>e</a:t>
            </a:r>
            <a:r>
              <a:rPr lang="en-US" b="1" baseline="30000" dirty="0" err="1" smtClean="0">
                <a:solidFill>
                  <a:srgbClr val="800000"/>
                </a:solidFill>
              </a:rPr>
              <a:t>+</a:t>
            </a:r>
            <a:r>
              <a:rPr lang="en-US" b="1" dirty="0" err="1" smtClean="0">
                <a:solidFill>
                  <a:srgbClr val="800000"/>
                </a:solidFill>
              </a:rPr>
              <a:t>e</a:t>
            </a:r>
            <a:r>
              <a:rPr lang="en-US" b="1" baseline="300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-</a:t>
            </a:r>
          </a:p>
          <a:p>
            <a:pPr lvl="1"/>
            <a:r>
              <a:rPr lang="en-US" dirty="0" smtClean="0"/>
              <a:t>Search for a narrow peak in the </a:t>
            </a:r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>
                <a:latin typeface="Symbol" charset="2"/>
                <a:cs typeface="Symbol" charset="2"/>
              </a:rPr>
              <a:t>-</a:t>
            </a:r>
            <a:r>
              <a:rPr lang="en-US" dirty="0" smtClean="0"/>
              <a:t> invariant mass.</a:t>
            </a:r>
          </a:p>
          <a:p>
            <a:pPr lvl="1"/>
            <a:r>
              <a:rPr lang="en-US" dirty="0">
                <a:cs typeface="Symbol" charset="2"/>
              </a:rPr>
              <a:t>High </a:t>
            </a:r>
            <a:r>
              <a:rPr lang="en-US" dirty="0"/>
              <a:t>efficiency trigger chain for 3-track vertices </a:t>
            </a:r>
            <a:r>
              <a:rPr lang="en-US" dirty="0" smtClean="0"/>
              <a:t>throughout all </a:t>
            </a:r>
            <a:r>
              <a:rPr lang="en-US" dirty="0"/>
              <a:t>the data </a:t>
            </a:r>
            <a:r>
              <a:rPr lang="en-US" dirty="0" smtClean="0"/>
              <a:t>taking</a:t>
            </a:r>
          </a:p>
          <a:p>
            <a:pPr lvl="1"/>
            <a:r>
              <a:rPr lang="en-US" dirty="0" smtClean="0"/>
              <a:t>Very good spectrometer mass resolution: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Mee</a:t>
            </a:r>
            <a:r>
              <a:rPr lang="en-US" dirty="0" smtClean="0"/>
              <a:t> ≈ 0.012 x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ee</a:t>
            </a:r>
            <a:endParaRPr lang="en-US" baseline="-25000" dirty="0" smtClean="0"/>
          </a:p>
          <a:p>
            <a:r>
              <a:rPr lang="en-US" dirty="0" smtClean="0"/>
              <a:t>DP final state </a:t>
            </a:r>
            <a:r>
              <a:rPr lang="en-US" dirty="0">
                <a:latin typeface="Symbol" charset="2"/>
                <a:cs typeface="Symbol" charset="2"/>
              </a:rPr>
              <a:t>p</a:t>
            </a:r>
            <a:r>
              <a:rPr lang="en-US" baseline="30000" dirty="0">
                <a:latin typeface="Symbol" charset="2"/>
                <a:cs typeface="Symbol" charset="2"/>
              </a:rPr>
              <a:t>0</a:t>
            </a:r>
            <a:r>
              <a:rPr lang="en-US" dirty="0"/>
              <a:t>→</a:t>
            </a:r>
            <a:r>
              <a:rPr lang="en-US" dirty="0">
                <a:latin typeface="Symbol" charset="2"/>
                <a:cs typeface="Symbol" charset="2"/>
              </a:rPr>
              <a:t>g</a:t>
            </a:r>
            <a:r>
              <a:rPr lang="en-US" dirty="0"/>
              <a:t>A</a:t>
            </a:r>
            <a:r>
              <a:rPr lang="en-US" dirty="0" smtClean="0"/>
              <a:t>’, </a:t>
            </a:r>
            <a:r>
              <a:rPr lang="en-US" dirty="0"/>
              <a:t>A’→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>
                <a:latin typeface="Symbol" charset="2"/>
                <a:cs typeface="Symbol" charset="2"/>
              </a:rPr>
              <a:t>-</a:t>
            </a:r>
            <a:r>
              <a:rPr lang="en-US" dirty="0" smtClean="0"/>
              <a:t> identical to 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>
                <a:latin typeface="Symbol" charset="2"/>
                <a:cs typeface="Symbol" charset="2"/>
              </a:rPr>
              <a:t>0</a:t>
            </a:r>
            <a:r>
              <a:rPr lang="en-US" baseline="-25000" dirty="0" smtClean="0">
                <a:cs typeface="Symbol" charset="2"/>
              </a:rPr>
              <a:t>D</a:t>
            </a:r>
            <a:r>
              <a:rPr lang="en-US" dirty="0" smtClean="0"/>
              <a:t>→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/>
              <a:t>e</a:t>
            </a:r>
            <a:r>
              <a:rPr lang="en-US" baseline="30000" dirty="0"/>
              <a:t>+</a:t>
            </a:r>
            <a:r>
              <a:rPr lang="en-US" dirty="0"/>
              <a:t>e</a:t>
            </a:r>
            <a:r>
              <a:rPr lang="en-US" baseline="30000" dirty="0" smtClean="0">
                <a:latin typeface="Symbol" charset="2"/>
                <a:cs typeface="Symbol" charset="2"/>
              </a:rPr>
              <a:t>-</a:t>
            </a:r>
            <a:r>
              <a:rPr lang="en-US" dirty="0" smtClean="0">
                <a:latin typeface="Symbol" charset="2"/>
                <a:cs typeface="Symbol" charset="2"/>
              </a:rPr>
              <a:t>; </a:t>
            </a:r>
          </a:p>
          <a:p>
            <a:pPr lvl="1"/>
            <a:r>
              <a:rPr lang="en-US" dirty="0" smtClean="0">
                <a:cs typeface="Symbol" charset="2"/>
              </a:rPr>
              <a:t>Main </a:t>
            </a:r>
            <a:r>
              <a:rPr lang="en-US" dirty="0" smtClean="0">
                <a:solidFill>
                  <a:srgbClr val="800000"/>
                </a:solidFill>
                <a:cs typeface="Symbol" charset="2"/>
              </a:rPr>
              <a:t>background is </a:t>
            </a:r>
            <a:r>
              <a:rPr lang="en-US" dirty="0">
                <a:solidFill>
                  <a:srgbClr val="800000"/>
                </a:solidFill>
              </a:rPr>
              <a:t>K</a:t>
            </a:r>
            <a:r>
              <a:rPr lang="en-US" baseline="30000" dirty="0">
                <a:solidFill>
                  <a:srgbClr val="800000"/>
                </a:solidFill>
              </a:rPr>
              <a:t>±</a:t>
            </a:r>
            <a:r>
              <a:rPr lang="en-US" dirty="0">
                <a:solidFill>
                  <a:srgbClr val="800000"/>
                </a:solidFill>
              </a:rPr>
              <a:t>→</a:t>
            </a:r>
            <a:r>
              <a:rPr lang="en-US" dirty="0">
                <a:solidFill>
                  <a:srgbClr val="800000"/>
                </a:solidFill>
                <a:latin typeface="Symbol" charset="2"/>
                <a:cs typeface="Symbol" charset="2"/>
              </a:rPr>
              <a:t>p</a:t>
            </a:r>
            <a:r>
              <a:rPr lang="en-US" baseline="30000" dirty="0">
                <a:solidFill>
                  <a:srgbClr val="800000"/>
                </a:solidFill>
              </a:rPr>
              <a:t>±</a:t>
            </a:r>
            <a:r>
              <a:rPr lang="en-US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p</a:t>
            </a:r>
            <a:r>
              <a:rPr lang="en-US" baseline="300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0</a:t>
            </a:r>
            <a:r>
              <a:rPr lang="en-US" baseline="-25000" dirty="0" smtClean="0">
                <a:solidFill>
                  <a:srgbClr val="800000"/>
                </a:solidFill>
                <a:cs typeface="Symbol" charset="2"/>
              </a:rPr>
              <a:t>D</a:t>
            </a:r>
            <a:r>
              <a:rPr lang="en-US" dirty="0" smtClean="0">
                <a:solidFill>
                  <a:srgbClr val="800000"/>
                </a:solidFill>
                <a:cs typeface="Symbol" charset="2"/>
              </a:rPr>
              <a:t> </a:t>
            </a:r>
            <a:r>
              <a:rPr lang="en-US" dirty="0" smtClean="0">
                <a:cs typeface="Symbol" charset="2"/>
              </a:rPr>
              <a:t>: BR(K</a:t>
            </a:r>
            <a:r>
              <a:rPr lang="en-US" baseline="-25000" dirty="0" smtClean="0">
                <a:cs typeface="Symbol" charset="2"/>
              </a:rPr>
              <a:t>2pD</a:t>
            </a:r>
            <a:r>
              <a:rPr lang="en-US" dirty="0" smtClean="0">
                <a:cs typeface="Symbol" charset="2"/>
              </a:rPr>
              <a:t>)=2.4・10</a:t>
            </a:r>
            <a:r>
              <a:rPr lang="en-US" baseline="30000" dirty="0" smtClean="0">
                <a:cs typeface="Symbol" charset="2"/>
              </a:rPr>
              <a:t>-3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Sensitivity </a:t>
            </a:r>
            <a:r>
              <a:rPr lang="en-US" dirty="0">
                <a:solidFill>
                  <a:srgbClr val="800000"/>
                </a:solidFill>
              </a:rPr>
              <a:t>is limited by the irreducible </a:t>
            </a:r>
            <a:r>
              <a:rPr lang="en-US" dirty="0" smtClean="0">
                <a:solidFill>
                  <a:srgbClr val="800000"/>
                </a:solidFill>
                <a:cs typeface="Symbol" charset="2"/>
              </a:rPr>
              <a:t>K</a:t>
            </a:r>
            <a:r>
              <a:rPr lang="en-US" baseline="-25000" dirty="0" smtClean="0">
                <a:solidFill>
                  <a:srgbClr val="800000"/>
                </a:solidFill>
                <a:cs typeface="Symbol" charset="2"/>
              </a:rPr>
              <a:t>2pD </a:t>
            </a:r>
            <a:r>
              <a:rPr lang="en-US" dirty="0" smtClean="0">
                <a:solidFill>
                  <a:srgbClr val="800000"/>
                </a:solidFill>
              </a:rPr>
              <a:t>background</a:t>
            </a:r>
            <a:r>
              <a:rPr lang="en-US" dirty="0" smtClean="0"/>
              <a:t>.</a:t>
            </a:r>
          </a:p>
          <a:p>
            <a:r>
              <a:rPr lang="en-US" dirty="0" smtClean="0"/>
              <a:t>Signal </a:t>
            </a:r>
            <a:r>
              <a:rPr lang="en-US" dirty="0"/>
              <a:t>acceptance: </a:t>
            </a:r>
            <a:endParaRPr lang="en-US" dirty="0" smtClean="0"/>
          </a:p>
          <a:p>
            <a:pPr lvl="1"/>
            <a:r>
              <a:rPr lang="en-US" dirty="0" smtClean="0"/>
              <a:t>depending </a:t>
            </a:r>
            <a:r>
              <a:rPr lang="en-US" dirty="0"/>
              <a:t>on M</a:t>
            </a:r>
            <a:r>
              <a:rPr lang="en-US" baseline="-25000" dirty="0"/>
              <a:t>A</a:t>
            </a:r>
            <a:r>
              <a:rPr lang="en-US" baseline="-25000" dirty="0" smtClean="0"/>
              <a:t>’</a:t>
            </a:r>
            <a:r>
              <a:rPr lang="en-US" dirty="0" smtClean="0"/>
              <a:t> from 4.5% down to 0.5% for high values M</a:t>
            </a:r>
            <a:r>
              <a:rPr lang="en-US" baseline="-25000" dirty="0" smtClean="0"/>
              <a:t>A’</a:t>
            </a:r>
            <a:r>
              <a:rPr lang="en-US" dirty="0" smtClean="0"/>
              <a:t>.</a:t>
            </a:r>
          </a:p>
          <a:p>
            <a:r>
              <a:rPr lang="en-US" dirty="0" smtClean="0">
                <a:cs typeface="Symbol" charset="2"/>
              </a:rPr>
              <a:t>A total of </a:t>
            </a:r>
            <a:r>
              <a:rPr lang="en-US" b="1" dirty="0" smtClean="0">
                <a:solidFill>
                  <a:srgbClr val="800000"/>
                </a:solidFill>
                <a:cs typeface="Symbol" charset="2"/>
              </a:rPr>
              <a:t>~1.7x10</a:t>
            </a:r>
            <a:r>
              <a:rPr lang="en-US" b="1" baseline="30000" dirty="0" smtClean="0">
                <a:solidFill>
                  <a:srgbClr val="800000"/>
                </a:solidFill>
                <a:cs typeface="Symbol" charset="2"/>
              </a:rPr>
              <a:t>7</a:t>
            </a:r>
            <a:r>
              <a:rPr lang="en-US" b="1" dirty="0" smtClean="0">
                <a:solidFill>
                  <a:srgbClr val="800000"/>
                </a:solidFill>
                <a:cs typeface="Symbol" charset="2"/>
              </a:rPr>
              <a:t> candidates </a:t>
            </a:r>
            <a:r>
              <a:rPr lang="en-US" dirty="0" smtClean="0">
                <a:cs typeface="Symbol" charset="2"/>
              </a:rPr>
              <a:t>collected during 2003-04 data taking</a:t>
            </a:r>
          </a:p>
        </p:txBody>
      </p:sp>
    </p:spTree>
    <p:extLst>
      <p:ext uri="{BB962C8B-B14F-4D97-AF65-F5344CB8AC3E}">
        <p14:creationId xmlns:p14="http://schemas.microsoft.com/office/powerpoint/2010/main" val="1257500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sample: K</a:t>
            </a:r>
            <a:r>
              <a:rPr lang="en-US" baseline="-25000" dirty="0" smtClean="0"/>
              <a:t>2</a:t>
            </a:r>
            <a:r>
              <a:rPr lang="en-US" baseline="-25000" dirty="0" smtClean="0">
                <a:latin typeface="Symbol" charset="2"/>
                <a:cs typeface="Symbol" charset="2"/>
              </a:rPr>
              <a:t>p</a:t>
            </a:r>
            <a:r>
              <a:rPr lang="en-US" baseline="-25000" dirty="0" smtClean="0"/>
              <a:t>D</a:t>
            </a:r>
            <a:r>
              <a:rPr lang="en-US" dirty="0" smtClean="0"/>
              <a:t> + K</a:t>
            </a:r>
            <a:r>
              <a:rPr lang="en-US" baseline="-25000" dirty="0" smtClean="0">
                <a:latin typeface="Symbol" charset="2"/>
                <a:cs typeface="Symbol" charset="2"/>
              </a:rPr>
              <a:t>m</a:t>
            </a:r>
            <a:r>
              <a:rPr lang="en-US" baseline="-25000" dirty="0" smtClean="0"/>
              <a:t>3D</a:t>
            </a:r>
            <a:r>
              <a:rPr lang="en-US" dirty="0" smtClean="0"/>
              <a:t> selection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Mauro Raggi, Sapienza Universita' di Roma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17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0424" y="948917"/>
            <a:ext cx="6248677" cy="5667768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3000511" y="948917"/>
            <a:ext cx="1419624" cy="555220"/>
          </a:xfrm>
          <a:prstGeom prst="roundRect">
            <a:avLst>
              <a:gd name="adj" fmla="val 18677"/>
            </a:avLst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K</a:t>
            </a:r>
            <a:r>
              <a:rPr lang="en-GB" baseline="30000" dirty="0" smtClean="0">
                <a:solidFill>
                  <a:schemeClr val="tx1"/>
                </a:solidFill>
              </a:rPr>
              <a:t>±</a:t>
            </a:r>
            <a:r>
              <a:rPr lang="en-GB" dirty="0" smtClean="0">
                <a:solidFill>
                  <a:schemeClr val="tx1"/>
                </a:solidFill>
              </a:rPr>
              <a:t>→</a:t>
            </a:r>
            <a:r>
              <a:rPr lang="en-GB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p</a:t>
            </a:r>
            <a:r>
              <a:rPr lang="en-GB" baseline="300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±</a:t>
            </a:r>
            <a:r>
              <a:rPr lang="en-GB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p</a:t>
            </a:r>
            <a:r>
              <a:rPr lang="en-GB" baseline="300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0</a:t>
            </a:r>
            <a:r>
              <a:rPr lang="en-GB" baseline="-25000" dirty="0" smtClean="0">
                <a:solidFill>
                  <a:schemeClr val="tx1"/>
                </a:solidFill>
                <a:cs typeface="Symbol" charset="2"/>
              </a:rPr>
              <a:t>D</a:t>
            </a:r>
            <a:r>
              <a:rPr lang="en-GB" dirty="0" smtClean="0">
                <a:solidFill>
                  <a:schemeClr val="tx1"/>
                </a:solidFill>
                <a:cs typeface="Symbol" charset="2"/>
              </a:rPr>
              <a:t>:</a:t>
            </a:r>
            <a:br>
              <a:rPr lang="en-GB" dirty="0" smtClean="0">
                <a:solidFill>
                  <a:schemeClr val="tx1"/>
                </a:solidFill>
                <a:cs typeface="Symbol" charset="2"/>
              </a:rPr>
            </a:br>
            <a:r>
              <a:rPr lang="en-GB" sz="1600" dirty="0">
                <a:solidFill>
                  <a:srgbClr val="000000"/>
                </a:solidFill>
              </a:rPr>
              <a:t>1.38∙</a:t>
            </a:r>
            <a:r>
              <a:rPr lang="en-GB" sz="1600" dirty="0" smtClean="0">
                <a:solidFill>
                  <a:srgbClr val="000000"/>
                </a:solidFill>
              </a:rPr>
              <a:t>10</a:t>
            </a:r>
            <a:r>
              <a:rPr lang="en-GB" sz="1600" baseline="30000" dirty="0" smtClean="0">
                <a:solidFill>
                  <a:srgbClr val="000000"/>
                </a:solidFill>
              </a:rPr>
              <a:t>7 </a:t>
            </a:r>
            <a:r>
              <a:rPr lang="en-GB" sz="1600" dirty="0" err="1" smtClean="0">
                <a:solidFill>
                  <a:srgbClr val="000000"/>
                </a:solidFill>
              </a:rPr>
              <a:t>evt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000510" y="3752049"/>
            <a:ext cx="1419625" cy="555220"/>
          </a:xfrm>
          <a:prstGeom prst="roundRect">
            <a:avLst>
              <a:gd name="adj" fmla="val 18677"/>
            </a:avLst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K</a:t>
            </a:r>
            <a:r>
              <a:rPr lang="en-GB" baseline="30000" dirty="0" smtClean="0">
                <a:solidFill>
                  <a:schemeClr val="tx1"/>
                </a:solidFill>
              </a:rPr>
              <a:t>±</a:t>
            </a:r>
            <a:r>
              <a:rPr lang="en-GB" dirty="0" smtClean="0">
                <a:solidFill>
                  <a:schemeClr val="tx1"/>
                </a:solidFill>
              </a:rPr>
              <a:t>→</a:t>
            </a:r>
            <a:r>
              <a:rPr lang="en-GB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m</a:t>
            </a:r>
            <a:r>
              <a:rPr lang="en-GB" baseline="300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±</a:t>
            </a:r>
            <a:r>
              <a:rPr lang="en-GB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p</a:t>
            </a:r>
            <a:r>
              <a:rPr lang="en-GB" baseline="300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0</a:t>
            </a:r>
            <a:r>
              <a:rPr lang="en-GB" baseline="-25000" dirty="0" smtClean="0">
                <a:solidFill>
                  <a:schemeClr val="tx1"/>
                </a:solidFill>
                <a:cs typeface="Symbol" charset="2"/>
              </a:rPr>
              <a:t>D</a:t>
            </a:r>
            <a:r>
              <a:rPr lang="en-GB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n</a:t>
            </a:r>
            <a:br>
              <a:rPr lang="en-GB" dirty="0" smtClean="0">
                <a:solidFill>
                  <a:schemeClr val="tx1"/>
                </a:solidFill>
                <a:latin typeface="Symbol" charset="2"/>
                <a:cs typeface="Symbol" charset="2"/>
              </a:rPr>
            </a:br>
            <a:r>
              <a:rPr lang="en-GB" sz="1600" dirty="0" smtClean="0">
                <a:solidFill>
                  <a:srgbClr val="000000"/>
                </a:solidFill>
              </a:rPr>
              <a:t>3.1∙10</a:t>
            </a:r>
            <a:r>
              <a:rPr lang="en-GB" sz="1600" baseline="30000" dirty="0" smtClean="0">
                <a:solidFill>
                  <a:srgbClr val="000000"/>
                </a:solidFill>
              </a:rPr>
              <a:t>6 </a:t>
            </a:r>
            <a:r>
              <a:rPr lang="en-GB" sz="1600" dirty="0" err="1" smtClean="0">
                <a:solidFill>
                  <a:srgbClr val="000000"/>
                </a:solidFill>
              </a:rPr>
              <a:t>evt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985298" y="2109798"/>
            <a:ext cx="1165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/>
              <a:t>K</a:t>
            </a:r>
            <a:r>
              <a:rPr lang="en-GB" baseline="30000" dirty="0"/>
              <a:t>±</a:t>
            </a:r>
            <a:r>
              <a:rPr lang="en-GB" dirty="0"/>
              <a:t>→</a:t>
            </a:r>
            <a:r>
              <a:rPr lang="en-GB" dirty="0">
                <a:latin typeface="Symbol" charset="2"/>
                <a:cs typeface="Symbol" charset="2"/>
              </a:rPr>
              <a:t>p</a:t>
            </a:r>
            <a:r>
              <a:rPr lang="en-GB" baseline="30000" dirty="0">
                <a:latin typeface="Symbol" charset="2"/>
                <a:cs typeface="Symbol" charset="2"/>
              </a:rPr>
              <a:t>±</a:t>
            </a:r>
            <a:r>
              <a:rPr lang="en-GB" dirty="0">
                <a:latin typeface="Symbol" charset="2"/>
                <a:cs typeface="Symbol" charset="2"/>
              </a:rPr>
              <a:t>p</a:t>
            </a:r>
            <a:r>
              <a:rPr lang="en-GB" baseline="30000" dirty="0">
                <a:latin typeface="Symbol" charset="2"/>
                <a:cs typeface="Symbol" charset="2"/>
              </a:rPr>
              <a:t>0</a:t>
            </a:r>
            <a:r>
              <a:rPr lang="en-GB" baseline="-25000" dirty="0">
                <a:cs typeface="Symbol" charset="2"/>
              </a:rPr>
              <a:t>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799390" y="4962516"/>
            <a:ext cx="9476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dirty="0"/>
              <a:t>K</a:t>
            </a:r>
            <a:r>
              <a:rPr lang="en-GB" sz="1400" baseline="30000" dirty="0"/>
              <a:t>±</a:t>
            </a:r>
            <a:r>
              <a:rPr lang="en-GB" sz="1400" dirty="0"/>
              <a:t>→</a:t>
            </a:r>
            <a:r>
              <a:rPr lang="en-GB" sz="1400" dirty="0">
                <a:latin typeface="Symbol" charset="2"/>
                <a:cs typeface="Symbol" charset="2"/>
              </a:rPr>
              <a:t>p</a:t>
            </a:r>
            <a:r>
              <a:rPr lang="en-GB" sz="1400" baseline="30000" dirty="0">
                <a:latin typeface="Symbol" charset="2"/>
                <a:cs typeface="Symbol" charset="2"/>
              </a:rPr>
              <a:t>±</a:t>
            </a:r>
            <a:r>
              <a:rPr lang="en-GB" sz="1400" dirty="0">
                <a:latin typeface="Symbol" charset="2"/>
                <a:cs typeface="Symbol" charset="2"/>
              </a:rPr>
              <a:t>p</a:t>
            </a:r>
            <a:r>
              <a:rPr lang="en-GB" sz="1400" baseline="30000" dirty="0">
                <a:latin typeface="Symbol" charset="2"/>
                <a:cs typeface="Symbol" charset="2"/>
              </a:rPr>
              <a:t>0</a:t>
            </a:r>
            <a:r>
              <a:rPr lang="en-GB" sz="1400" baseline="-25000" dirty="0">
                <a:cs typeface="Symbol" charset="2"/>
              </a:rPr>
              <a:t>D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491813" y="2924049"/>
            <a:ext cx="1292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/>
              <a:t>K</a:t>
            </a:r>
            <a:r>
              <a:rPr lang="en-GB" baseline="30000" dirty="0"/>
              <a:t>±</a:t>
            </a:r>
            <a:r>
              <a:rPr lang="en-GB" dirty="0"/>
              <a:t>→</a:t>
            </a:r>
            <a:r>
              <a:rPr lang="en-GB" dirty="0">
                <a:latin typeface="Symbol" charset="2"/>
                <a:cs typeface="Symbol" charset="2"/>
              </a:rPr>
              <a:t>m</a:t>
            </a:r>
            <a:r>
              <a:rPr lang="en-GB" baseline="30000" dirty="0">
                <a:latin typeface="Symbol" charset="2"/>
                <a:cs typeface="Symbol" charset="2"/>
              </a:rPr>
              <a:t>±</a:t>
            </a:r>
            <a:r>
              <a:rPr lang="en-GB" dirty="0">
                <a:latin typeface="Symbol" charset="2"/>
                <a:cs typeface="Symbol" charset="2"/>
              </a:rPr>
              <a:t>p</a:t>
            </a:r>
            <a:r>
              <a:rPr lang="en-GB" baseline="30000" dirty="0">
                <a:latin typeface="Symbol" charset="2"/>
                <a:cs typeface="Symbol" charset="2"/>
              </a:rPr>
              <a:t>0</a:t>
            </a:r>
            <a:r>
              <a:rPr lang="en-GB" baseline="-25000" dirty="0">
                <a:cs typeface="Symbol" charset="2"/>
              </a:rPr>
              <a:t>D</a:t>
            </a:r>
            <a:r>
              <a:rPr lang="en-GB" dirty="0">
                <a:latin typeface="Symbol" charset="2"/>
                <a:cs typeface="Symbol" charset="2"/>
              </a:rPr>
              <a:t>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737620" y="4038379"/>
            <a:ext cx="11691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/>
              <a:t>K</a:t>
            </a:r>
            <a:r>
              <a:rPr lang="en-GB" sz="1600" baseline="30000" dirty="0"/>
              <a:t>±</a:t>
            </a:r>
            <a:r>
              <a:rPr lang="en-GB" sz="1600" dirty="0"/>
              <a:t>→</a:t>
            </a:r>
            <a:r>
              <a:rPr lang="en-GB" sz="1600" dirty="0">
                <a:latin typeface="Symbol" charset="2"/>
                <a:cs typeface="Symbol" charset="2"/>
              </a:rPr>
              <a:t>m</a:t>
            </a:r>
            <a:r>
              <a:rPr lang="en-GB" sz="1600" baseline="30000" dirty="0">
                <a:latin typeface="Symbol" charset="2"/>
                <a:cs typeface="Symbol" charset="2"/>
              </a:rPr>
              <a:t>±</a:t>
            </a:r>
            <a:r>
              <a:rPr lang="en-GB" sz="1600" dirty="0">
                <a:latin typeface="Symbol" charset="2"/>
                <a:cs typeface="Symbol" charset="2"/>
              </a:rPr>
              <a:t>p</a:t>
            </a:r>
            <a:r>
              <a:rPr lang="en-GB" sz="1600" baseline="30000" dirty="0">
                <a:latin typeface="Symbol" charset="2"/>
                <a:cs typeface="Symbol" charset="2"/>
              </a:rPr>
              <a:t>0</a:t>
            </a:r>
            <a:r>
              <a:rPr lang="en-GB" sz="1600" baseline="-25000" dirty="0">
                <a:cs typeface="Symbol" charset="2"/>
              </a:rPr>
              <a:t>D</a:t>
            </a:r>
            <a:r>
              <a:rPr lang="en-GB" sz="1600" dirty="0">
                <a:latin typeface="Symbol" charset="2"/>
                <a:cs typeface="Symbol" charset="2"/>
              </a:rPr>
              <a:t>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190" y="5645063"/>
            <a:ext cx="11060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dirty="0"/>
              <a:t>K</a:t>
            </a:r>
            <a:r>
              <a:rPr lang="en-GB" sz="1400" baseline="30000" dirty="0"/>
              <a:t>±</a:t>
            </a:r>
            <a:r>
              <a:rPr lang="en-GB" sz="1400" dirty="0"/>
              <a:t>→</a:t>
            </a:r>
            <a:r>
              <a:rPr lang="en-GB" sz="1400" dirty="0">
                <a:latin typeface="Symbol" charset="2"/>
                <a:cs typeface="Symbol" charset="2"/>
              </a:rPr>
              <a:t>p</a:t>
            </a:r>
            <a:r>
              <a:rPr lang="en-GB" sz="1400" baseline="30000" dirty="0" smtClean="0">
                <a:latin typeface="Symbol" charset="2"/>
                <a:cs typeface="Symbol" charset="2"/>
              </a:rPr>
              <a:t>±</a:t>
            </a:r>
            <a:r>
              <a:rPr lang="en-GB" sz="1400" dirty="0">
                <a:latin typeface="Symbol" charset="2"/>
                <a:cs typeface="Symbol" charset="2"/>
              </a:rPr>
              <a:t>p</a:t>
            </a:r>
            <a:r>
              <a:rPr lang="en-GB" sz="1400" baseline="30000" dirty="0">
                <a:latin typeface="Symbol" charset="2"/>
                <a:cs typeface="Symbol" charset="2"/>
              </a:rPr>
              <a:t>0</a:t>
            </a:r>
            <a:r>
              <a:rPr lang="en-GB" sz="1400" dirty="0" smtClean="0">
                <a:latin typeface="Symbol" charset="2"/>
                <a:cs typeface="Symbol" charset="2"/>
              </a:rPr>
              <a:t>p</a:t>
            </a:r>
            <a:r>
              <a:rPr lang="en-GB" sz="1400" baseline="30000" dirty="0" smtClean="0">
                <a:latin typeface="Symbol" charset="2"/>
                <a:cs typeface="Symbol" charset="2"/>
              </a:rPr>
              <a:t>0</a:t>
            </a:r>
            <a:r>
              <a:rPr lang="en-GB" sz="1400" baseline="-25000" dirty="0" smtClean="0">
                <a:cs typeface="Symbol" charset="2"/>
              </a:rPr>
              <a:t>D</a:t>
            </a:r>
            <a:endParaRPr lang="en-GB" sz="1400" baseline="-25000" dirty="0">
              <a:cs typeface="Symbol" charset="2"/>
            </a:endParaRPr>
          </a:p>
        </p:txBody>
      </p:sp>
      <p:sp>
        <p:nvSpPr>
          <p:cNvPr id="15" name="Content Placeholder 5"/>
          <p:cNvSpPr>
            <a:spLocks noGrp="1"/>
          </p:cNvSpPr>
          <p:nvPr>
            <p:ph idx="1"/>
          </p:nvPr>
        </p:nvSpPr>
        <p:spPr>
          <a:xfrm>
            <a:off x="46465" y="922976"/>
            <a:ext cx="3088294" cy="1556154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tx1"/>
                </a:solidFill>
              </a:rPr>
              <a:t>K</a:t>
            </a:r>
            <a:r>
              <a:rPr lang="en-GB" baseline="30000" dirty="0">
                <a:solidFill>
                  <a:schemeClr val="tx1"/>
                </a:solidFill>
              </a:rPr>
              <a:t>±</a:t>
            </a:r>
            <a:r>
              <a:rPr lang="en-GB" dirty="0">
                <a:solidFill>
                  <a:schemeClr val="tx1"/>
                </a:solidFill>
              </a:rPr>
              <a:t>→</a:t>
            </a:r>
            <a:r>
              <a:rPr lang="en-GB" dirty="0">
                <a:solidFill>
                  <a:schemeClr val="tx1"/>
                </a:solidFill>
                <a:latin typeface="Symbol" charset="2"/>
                <a:cs typeface="Symbol" charset="2"/>
              </a:rPr>
              <a:t>p</a:t>
            </a:r>
            <a:r>
              <a:rPr lang="en-GB" baseline="30000" dirty="0">
                <a:solidFill>
                  <a:schemeClr val="tx1"/>
                </a:solidFill>
                <a:latin typeface="Symbol" charset="2"/>
                <a:cs typeface="Symbol" charset="2"/>
              </a:rPr>
              <a:t>±</a:t>
            </a:r>
            <a:r>
              <a:rPr lang="en-GB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p</a:t>
            </a:r>
            <a:r>
              <a:rPr lang="en-GB" baseline="300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0</a:t>
            </a:r>
            <a:r>
              <a:rPr lang="en-GB" baseline="-25000" dirty="0" smtClean="0">
                <a:solidFill>
                  <a:schemeClr val="tx1"/>
                </a:solidFill>
                <a:cs typeface="Symbol" charset="2"/>
              </a:rPr>
              <a:t>D </a:t>
            </a:r>
            <a:r>
              <a:rPr lang="en-US" dirty="0" smtClean="0"/>
              <a:t>selection</a:t>
            </a:r>
          </a:p>
          <a:p>
            <a:pPr marL="538163" lvl="1" indent="-274638"/>
            <a:r>
              <a:rPr lang="en-US" sz="1600" dirty="0" smtClean="0"/>
              <a:t>|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ee</a:t>
            </a:r>
            <a:r>
              <a:rPr lang="en-US" sz="1600" baseline="-25000" dirty="0" err="1" smtClean="0">
                <a:latin typeface="Symbol" charset="2"/>
                <a:cs typeface="Symbol" charset="2"/>
              </a:rPr>
              <a:t>g</a:t>
            </a:r>
            <a:r>
              <a:rPr lang="en-US" sz="1600" dirty="0" smtClean="0"/>
              <a:t>- M</a:t>
            </a:r>
            <a:r>
              <a:rPr lang="en-GB" sz="1600" baseline="-250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p0</a:t>
            </a:r>
            <a:r>
              <a:rPr lang="en-US" sz="1600" dirty="0" smtClean="0"/>
              <a:t>|&lt; 8 MeV/c</a:t>
            </a:r>
            <a:r>
              <a:rPr lang="en-US" sz="1600" baseline="30000" dirty="0" smtClean="0"/>
              <a:t>2</a:t>
            </a:r>
          </a:p>
          <a:p>
            <a:pPr marL="538163" lvl="1" indent="-274638"/>
            <a:r>
              <a:rPr lang="en-US" sz="1600" dirty="0"/>
              <a:t>|</a:t>
            </a:r>
            <a:r>
              <a:rPr lang="en-US" sz="1600" dirty="0" smtClean="0"/>
              <a:t>M</a:t>
            </a:r>
            <a:r>
              <a:rPr lang="en-GB" sz="1600" baseline="-25000" dirty="0">
                <a:solidFill>
                  <a:schemeClr val="tx1"/>
                </a:solidFill>
                <a:latin typeface="Symbol" charset="2"/>
                <a:cs typeface="Symbol" charset="2"/>
              </a:rPr>
              <a:t>p</a:t>
            </a:r>
            <a:r>
              <a:rPr lang="en-US" sz="1600" baseline="-25000" dirty="0" err="1" smtClean="0"/>
              <a:t>ee</a:t>
            </a:r>
            <a:r>
              <a:rPr lang="en-US" sz="1600" baseline="-25000" dirty="0" err="1" smtClean="0">
                <a:latin typeface="Symbol" charset="2"/>
                <a:cs typeface="Symbol" charset="2"/>
              </a:rPr>
              <a:t>g</a:t>
            </a:r>
            <a:r>
              <a:rPr lang="en-US" sz="1600" dirty="0"/>
              <a:t>- </a:t>
            </a:r>
            <a:r>
              <a:rPr lang="en-US" sz="1600" dirty="0" smtClean="0"/>
              <a:t>M</a:t>
            </a:r>
            <a:r>
              <a:rPr lang="en-GB" sz="1600" baseline="-25000" dirty="0">
                <a:solidFill>
                  <a:schemeClr val="tx1"/>
                </a:solidFill>
                <a:latin typeface="Symbol" charset="2"/>
                <a:cs typeface="Symbol" charset="2"/>
              </a:rPr>
              <a:t>K</a:t>
            </a:r>
            <a:r>
              <a:rPr lang="en-US" sz="1600" dirty="0" smtClean="0"/>
              <a:t>|&lt;20 </a:t>
            </a:r>
            <a:r>
              <a:rPr lang="en-US" sz="1600" dirty="0"/>
              <a:t>MeV/</a:t>
            </a:r>
            <a:r>
              <a:rPr lang="en-US" sz="1600" dirty="0" smtClean="0"/>
              <a:t>c</a:t>
            </a:r>
            <a:r>
              <a:rPr lang="en-US" sz="1600" baseline="30000" dirty="0" smtClean="0"/>
              <a:t>2</a:t>
            </a:r>
            <a:endParaRPr lang="en-US" sz="1600" dirty="0" smtClean="0"/>
          </a:p>
          <a:p>
            <a:pPr marL="538163" lvl="1" indent="-274638"/>
            <a:r>
              <a:rPr lang="en-US" sz="1600" dirty="0" smtClean="0"/>
              <a:t>No missing P</a:t>
            </a:r>
            <a:r>
              <a:rPr lang="en-US" sz="1600" baseline="-25000" dirty="0" smtClean="0"/>
              <a:t>T</a:t>
            </a:r>
            <a:r>
              <a:rPr lang="en-US" sz="1600" dirty="0" smtClean="0"/>
              <a:t>:</a:t>
            </a:r>
            <a:br>
              <a:rPr lang="en-US" sz="1600" dirty="0" smtClean="0"/>
            </a:br>
            <a:r>
              <a:rPr lang="en-US" sz="1600" dirty="0" smtClean="0"/>
              <a:t>&lt; </a:t>
            </a:r>
            <a:r>
              <a:rPr lang="en-GB" sz="1600" dirty="0" smtClean="0"/>
              <a:t>5∙10</a:t>
            </a:r>
            <a:r>
              <a:rPr lang="en-GB" sz="1600" baseline="30000" dirty="0"/>
              <a:t>−</a:t>
            </a:r>
            <a:r>
              <a:rPr lang="en-GB" sz="1600" baseline="30000" dirty="0" smtClean="0"/>
              <a:t>4</a:t>
            </a:r>
            <a:r>
              <a:rPr lang="en-GB" sz="1600" dirty="0" smtClean="0"/>
              <a:t>GeV</a:t>
            </a:r>
            <a:r>
              <a:rPr lang="en-GB" sz="1600" baseline="30000" dirty="0" smtClean="0"/>
              <a:t>2</a:t>
            </a:r>
            <a:r>
              <a:rPr lang="en-GB" sz="1600" i="1" dirty="0" smtClean="0"/>
              <a:t>/c</a:t>
            </a:r>
            <a:r>
              <a:rPr lang="en-GB" sz="1600" i="1" baseline="30000" dirty="0" smtClean="0"/>
              <a:t>2</a:t>
            </a:r>
            <a:endParaRPr lang="en-US" sz="1600" baseline="30000" dirty="0"/>
          </a:p>
          <a:p>
            <a:pPr marL="263525" lvl="1" indent="0">
              <a:buNone/>
            </a:pPr>
            <a:endParaRPr lang="en-US" dirty="0" smtClean="0"/>
          </a:p>
          <a:p>
            <a:pPr marL="349250" lvl="1" indent="0">
              <a:buNone/>
            </a:pPr>
            <a:endParaRPr lang="en-US" dirty="0" smtClean="0"/>
          </a:p>
        </p:txBody>
      </p:sp>
      <p:sp>
        <p:nvSpPr>
          <p:cNvPr id="17" name="Content Placeholder 5"/>
          <p:cNvSpPr txBox="1">
            <a:spLocks/>
          </p:cNvSpPr>
          <p:nvPr/>
        </p:nvSpPr>
        <p:spPr>
          <a:xfrm>
            <a:off x="22812" y="3713857"/>
            <a:ext cx="3317880" cy="19312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rgbClr val="800000"/>
              </a:buClr>
              <a:buFont typeface="Wingdings 2" pitchFamily="18" charset="2"/>
              <a:buChar char="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rgbClr val="FF6600"/>
              </a:buClr>
              <a:buFont typeface="Wingdings" charset="2"/>
              <a:buChar char="u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rgbClr val="800000"/>
              </a:buClr>
              <a:buFont typeface="Wingdings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3505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K</a:t>
            </a:r>
            <a:r>
              <a:rPr lang="en-GB" baseline="30000" dirty="0" smtClean="0">
                <a:solidFill>
                  <a:schemeClr val="tx1"/>
                </a:solidFill>
              </a:rPr>
              <a:t>±</a:t>
            </a:r>
            <a:r>
              <a:rPr lang="en-GB" dirty="0" smtClean="0">
                <a:solidFill>
                  <a:schemeClr val="tx1"/>
                </a:solidFill>
              </a:rPr>
              <a:t>→</a:t>
            </a:r>
            <a:r>
              <a:rPr lang="en-GB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m</a:t>
            </a:r>
            <a:r>
              <a:rPr lang="en-GB" baseline="300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±</a:t>
            </a:r>
            <a:r>
              <a:rPr lang="en-GB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p</a:t>
            </a:r>
            <a:r>
              <a:rPr lang="en-GB" baseline="300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0</a:t>
            </a:r>
            <a:r>
              <a:rPr lang="en-GB" baseline="-25000" dirty="0" smtClean="0">
                <a:solidFill>
                  <a:schemeClr val="tx1"/>
                </a:solidFill>
                <a:cs typeface="Symbol" charset="2"/>
              </a:rPr>
              <a:t>D </a:t>
            </a:r>
            <a:r>
              <a:rPr lang="en-US" dirty="0" smtClean="0"/>
              <a:t>selection</a:t>
            </a:r>
          </a:p>
          <a:p>
            <a:pPr marL="538163" lvl="1" indent="-274638"/>
            <a:r>
              <a:rPr lang="en-US" sz="1600" dirty="0" smtClean="0"/>
              <a:t>|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ee</a:t>
            </a:r>
            <a:r>
              <a:rPr lang="en-US" sz="1600" baseline="-25000" dirty="0" err="1" smtClean="0">
                <a:latin typeface="Symbol" charset="2"/>
                <a:cs typeface="Symbol" charset="2"/>
              </a:rPr>
              <a:t>g</a:t>
            </a:r>
            <a:r>
              <a:rPr lang="en-US" sz="1600" dirty="0" smtClean="0"/>
              <a:t>- M</a:t>
            </a:r>
            <a:r>
              <a:rPr lang="en-GB" sz="1600" baseline="-250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p0</a:t>
            </a:r>
            <a:r>
              <a:rPr lang="en-US" sz="1600" dirty="0" smtClean="0"/>
              <a:t>|&lt;8 MeV/c</a:t>
            </a:r>
            <a:r>
              <a:rPr lang="en-US" sz="1600" baseline="30000" dirty="0" smtClean="0"/>
              <a:t>2</a:t>
            </a:r>
          </a:p>
          <a:p>
            <a:pPr marL="538163" lvl="1" indent="-274638"/>
            <a:r>
              <a:rPr lang="en-US" sz="1600" dirty="0" smtClean="0"/>
              <a:t>M</a:t>
            </a:r>
            <a:r>
              <a:rPr lang="en-US" sz="1600" baseline="30000" dirty="0" smtClean="0"/>
              <a:t>2</a:t>
            </a:r>
            <a:r>
              <a:rPr lang="en-US" sz="1600" baseline="-25000" dirty="0" smtClean="0"/>
              <a:t>miss</a:t>
            </a:r>
            <a:r>
              <a:rPr lang="en-US" sz="1600" dirty="0" smtClean="0"/>
              <a:t>&lt; </a:t>
            </a:r>
            <a:r>
              <a:rPr lang="en-GB" sz="1600" dirty="0" smtClean="0"/>
              <a:t>0</a:t>
            </a:r>
            <a:r>
              <a:rPr lang="en-GB" sz="1600" i="1" dirty="0" smtClean="0"/>
              <a:t>.</a:t>
            </a:r>
            <a:r>
              <a:rPr lang="en-GB" sz="1600" dirty="0" smtClean="0"/>
              <a:t>01GeV</a:t>
            </a:r>
            <a:r>
              <a:rPr lang="en-GB" sz="1600" baseline="30000" dirty="0" smtClean="0"/>
              <a:t>2</a:t>
            </a:r>
            <a:r>
              <a:rPr lang="en-GB" sz="1600" i="1" dirty="0"/>
              <a:t>/</a:t>
            </a:r>
            <a:r>
              <a:rPr lang="en-GB" sz="1600" i="1" dirty="0" smtClean="0"/>
              <a:t>c</a:t>
            </a:r>
            <a:r>
              <a:rPr lang="en-GB" sz="1600" baseline="30000" dirty="0" smtClean="0"/>
              <a:t>4</a:t>
            </a:r>
            <a:endParaRPr lang="en-GB" sz="1600" dirty="0"/>
          </a:p>
          <a:p>
            <a:pPr marL="538163" lvl="1" indent="-274638"/>
            <a:r>
              <a:rPr lang="en-US" sz="1600" dirty="0"/>
              <a:t>missing </a:t>
            </a:r>
            <a:r>
              <a:rPr lang="en-US" sz="1600" dirty="0" smtClean="0"/>
              <a:t>P</a:t>
            </a:r>
            <a:r>
              <a:rPr lang="en-US" sz="1600" baseline="-25000" dirty="0" smtClean="0"/>
              <a:t>T</a:t>
            </a:r>
            <a:r>
              <a:rPr lang="en-US" sz="1600" dirty="0" smtClean="0"/>
              <a:t> due to neutrino: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GB" sz="1600" dirty="0" smtClean="0"/>
              <a:t>5</a:t>
            </a:r>
            <a:r>
              <a:rPr lang="en-GB" sz="1600" dirty="0"/>
              <a:t>∙10</a:t>
            </a:r>
            <a:r>
              <a:rPr lang="en-GB" sz="1600" baseline="30000" dirty="0"/>
              <a:t>−</a:t>
            </a:r>
            <a:r>
              <a:rPr lang="en-GB" sz="1600" baseline="30000" dirty="0" smtClean="0"/>
              <a:t>4</a:t>
            </a:r>
            <a:r>
              <a:rPr lang="en-GB" sz="1600" dirty="0" smtClean="0"/>
              <a:t>&lt; P</a:t>
            </a:r>
            <a:r>
              <a:rPr lang="en-GB" sz="1600" baseline="-25000" dirty="0" smtClean="0"/>
              <a:t>T </a:t>
            </a:r>
            <a:r>
              <a:rPr lang="en-GB" sz="1600" dirty="0" smtClean="0"/>
              <a:t>&lt; 0.04 GeV</a:t>
            </a:r>
            <a:r>
              <a:rPr lang="en-GB" sz="1600" baseline="30000" dirty="0" smtClean="0"/>
              <a:t>2</a:t>
            </a:r>
            <a:r>
              <a:rPr lang="en-GB" sz="1600" i="1" dirty="0"/>
              <a:t>/</a:t>
            </a:r>
            <a:r>
              <a:rPr lang="en-GB" sz="1600" i="1" dirty="0" smtClean="0"/>
              <a:t>c</a:t>
            </a:r>
            <a:r>
              <a:rPr lang="en-GB" sz="1600" i="1" baseline="30000" dirty="0" smtClean="0"/>
              <a:t>2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30172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Statistical significance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Mauro Raggi, Sapienza Universita' di Roma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18</a:t>
            </a:fld>
            <a:endParaRPr lang="en-US"/>
          </a:p>
        </p:txBody>
      </p:sp>
      <p:sp>
        <p:nvSpPr>
          <p:cNvPr id="8" name="Content Placeholder 5"/>
          <p:cNvSpPr>
            <a:spLocks noGrp="1"/>
          </p:cNvSpPr>
          <p:nvPr>
            <p:ph idx="1"/>
          </p:nvPr>
        </p:nvSpPr>
        <p:spPr>
          <a:xfrm>
            <a:off x="680291" y="4133430"/>
            <a:ext cx="8163395" cy="256009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1600" dirty="0" smtClean="0"/>
              <a:t>Scanned DP mass range: </a:t>
            </a:r>
            <a:r>
              <a:rPr lang="en-US" sz="1600" dirty="0"/>
              <a:t>9</a:t>
            </a:r>
            <a:r>
              <a:rPr lang="en-US" sz="1600" dirty="0" smtClean="0"/>
              <a:t> MeV/c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&lt;M</a:t>
            </a:r>
            <a:r>
              <a:rPr lang="en-US" sz="1600" baseline="-25000" dirty="0" smtClean="0"/>
              <a:t>DP</a:t>
            </a:r>
            <a:r>
              <a:rPr lang="en-US" sz="1600" dirty="0" smtClean="0"/>
              <a:t>&lt;120 MeV/c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. </a:t>
            </a:r>
          </a:p>
          <a:p>
            <a:pPr lvl="1">
              <a:lnSpc>
                <a:spcPct val="90000"/>
              </a:lnSpc>
            </a:pPr>
            <a:r>
              <a:rPr lang="en-US" sz="1400" dirty="0" smtClean="0"/>
              <a:t>Variable DP mass step: 1.5(M</a:t>
            </a:r>
            <a:r>
              <a:rPr lang="en-US" sz="1400" baseline="-25000" dirty="0" smtClean="0"/>
              <a:t>A’</a:t>
            </a:r>
            <a:r>
              <a:rPr lang="en-US" sz="1400" dirty="0" smtClean="0"/>
              <a:t>). </a:t>
            </a:r>
          </a:p>
          <a:p>
            <a:pPr lvl="1">
              <a:lnSpc>
                <a:spcPct val="90000"/>
              </a:lnSpc>
            </a:pPr>
            <a:r>
              <a:rPr lang="en-US" sz="1400" dirty="0" smtClean="0"/>
              <a:t>DP search window:       0.5</a:t>
            </a:r>
            <a:r>
              <a:rPr lang="en-US" sz="1400" dirty="0"/>
              <a:t>(M</a:t>
            </a:r>
            <a:r>
              <a:rPr lang="en-US" sz="1400" baseline="-25000" dirty="0"/>
              <a:t>A’</a:t>
            </a:r>
            <a:r>
              <a:rPr lang="en-US" sz="1400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en-GB" sz="1400" dirty="0" smtClean="0"/>
              <a:t>404 DP mass hypothesis tested</a:t>
            </a:r>
            <a:endParaRPr lang="en-US" sz="1400" dirty="0" smtClean="0"/>
          </a:p>
          <a:p>
            <a:pPr>
              <a:lnSpc>
                <a:spcPct val="90000"/>
              </a:lnSpc>
            </a:pPr>
            <a:r>
              <a:rPr lang="en-US" sz="1600" dirty="0" smtClean="0"/>
              <a:t>Confidence intervals for N</a:t>
            </a:r>
            <a:r>
              <a:rPr lang="en-US" sz="1600" baseline="-25000" dirty="0" smtClean="0"/>
              <a:t>A’</a:t>
            </a:r>
            <a:r>
              <a:rPr lang="en-US" sz="1600" dirty="0" smtClean="0"/>
              <a:t> are computed from:</a:t>
            </a:r>
          </a:p>
          <a:p>
            <a:pPr lvl="1">
              <a:lnSpc>
                <a:spcPct val="90000"/>
              </a:lnSpc>
            </a:pPr>
            <a:r>
              <a:rPr lang="en-US" sz="1400" dirty="0" smtClean="0"/>
              <a:t> </a:t>
            </a:r>
            <a:r>
              <a:rPr lang="en-US" sz="1400" dirty="0" err="1" smtClean="0">
                <a:solidFill>
                  <a:srgbClr val="339900"/>
                </a:solidFill>
              </a:rPr>
              <a:t>N</a:t>
            </a:r>
            <a:r>
              <a:rPr lang="en-US" sz="1400" baseline="-25000" dirty="0" err="1" smtClean="0">
                <a:solidFill>
                  <a:srgbClr val="339900"/>
                </a:solidFill>
              </a:rPr>
              <a:t>exp</a:t>
            </a:r>
            <a:r>
              <a:rPr lang="en-US" sz="1400" dirty="0" smtClean="0">
                <a:solidFill>
                  <a:srgbClr val="339900"/>
                </a:solidFill>
              </a:rPr>
              <a:t>, N</a:t>
            </a:r>
            <a:r>
              <a:rPr lang="en-US" sz="1400" baseline="-25000" dirty="0" smtClean="0">
                <a:solidFill>
                  <a:srgbClr val="339900"/>
                </a:solidFill>
              </a:rPr>
              <a:t>obs</a:t>
            </a:r>
            <a:r>
              <a:rPr lang="en-US" sz="1400" dirty="0" smtClean="0">
                <a:solidFill>
                  <a:srgbClr val="339900"/>
                </a:solidFill>
              </a:rPr>
              <a:t> </a:t>
            </a:r>
            <a:r>
              <a:rPr lang="en-US" sz="1400" dirty="0" smtClean="0"/>
              <a:t>and </a:t>
            </a:r>
            <a:r>
              <a:rPr lang="en-US" sz="1400" dirty="0" smtClean="0">
                <a:solidFill>
                  <a:srgbClr val="3366FF"/>
                </a:solidFill>
              </a:rPr>
              <a:t>N</a:t>
            </a:r>
            <a:r>
              <a:rPr lang="en-US" sz="1400" baseline="-25000" dirty="0" smtClean="0">
                <a:solidFill>
                  <a:srgbClr val="3366FF"/>
                </a:solidFill>
              </a:rPr>
              <a:t>obs </a:t>
            </a:r>
            <a:r>
              <a:rPr lang="en-US" sz="1400" dirty="0" smtClean="0">
                <a:solidFill>
                  <a:srgbClr val="3366FF"/>
                </a:solidFill>
              </a:rPr>
              <a:t>,</a:t>
            </a:r>
            <a:r>
              <a:rPr lang="en-US" sz="1400" baseline="-25000" dirty="0" smtClean="0">
                <a:solidFill>
                  <a:srgbClr val="3366FF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</a:rPr>
              <a:t></a:t>
            </a:r>
            <a:r>
              <a:rPr lang="en-US" sz="1400" dirty="0" err="1" smtClean="0">
                <a:solidFill>
                  <a:srgbClr val="FF0000"/>
                </a:solidFill>
              </a:rPr>
              <a:t>N</a:t>
            </a:r>
            <a:r>
              <a:rPr lang="en-US" sz="1400" baseline="-25000" dirty="0" err="1" smtClean="0">
                <a:solidFill>
                  <a:srgbClr val="FF0000"/>
                </a:solidFill>
              </a:rPr>
              <a:t>exp</a:t>
            </a:r>
            <a:r>
              <a:rPr lang="en-US" sz="1400" dirty="0" smtClean="0"/>
              <a:t> in the signal mass window</a:t>
            </a:r>
          </a:p>
          <a:p>
            <a:pPr lvl="1">
              <a:lnSpc>
                <a:spcPct val="90000"/>
              </a:lnSpc>
            </a:pPr>
            <a:r>
              <a:rPr lang="en-US" sz="1400" dirty="0" smtClean="0"/>
              <a:t> </a:t>
            </a:r>
            <a:r>
              <a:rPr lang="en-GB" sz="1400" dirty="0" err="1" smtClean="0"/>
              <a:t>Frequentist</a:t>
            </a:r>
            <a:r>
              <a:rPr lang="en-GB" sz="1400" dirty="0" smtClean="0"/>
              <a:t> </a:t>
            </a:r>
            <a:r>
              <a:rPr lang="en-GB" sz="1400" dirty="0"/>
              <a:t>confidence </a:t>
            </a:r>
            <a:r>
              <a:rPr lang="en-GB" sz="1400" dirty="0" smtClean="0"/>
              <a:t>intervals</a:t>
            </a:r>
            <a:r>
              <a:rPr lang="en-US" sz="1400" dirty="0" smtClean="0"/>
              <a:t> </a:t>
            </a:r>
            <a:r>
              <a:rPr lang="en-US" sz="1400" dirty="0" err="1" smtClean="0"/>
              <a:t>Rolke</a:t>
            </a:r>
            <a:r>
              <a:rPr lang="en-US" sz="1400" dirty="0" smtClean="0"/>
              <a:t>-Lopez method.</a:t>
            </a:r>
          </a:p>
          <a:p>
            <a:pPr>
              <a:lnSpc>
                <a:spcPct val="90000"/>
              </a:lnSpc>
            </a:pPr>
            <a:r>
              <a:rPr lang="en-US" sz="1600" dirty="0" smtClean="0"/>
              <a:t> </a:t>
            </a:r>
            <a:r>
              <a:rPr lang="en-GB" sz="1600" dirty="0"/>
              <a:t>Local significance </a:t>
            </a:r>
            <a:r>
              <a:rPr lang="en-GB" sz="1600" dirty="0" smtClean="0"/>
              <a:t>never exceeds 3</a:t>
            </a:r>
            <a:r>
              <a:rPr lang="en-GB" sz="1600" dirty="0" smtClean="0">
                <a:latin typeface="Symbol" charset="2"/>
                <a:cs typeface="Symbol" charset="2"/>
              </a:rPr>
              <a:t>σ</a:t>
            </a:r>
            <a:r>
              <a:rPr lang="en-GB" sz="1600" dirty="0" smtClean="0"/>
              <a:t>: no dark Photon signal observed</a:t>
            </a: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650" y="933748"/>
            <a:ext cx="3663378" cy="32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0245" y="922976"/>
            <a:ext cx="344105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815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NA48/2 DP exclusion limit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Mauro Raggi, Sapienza Universita' di Roma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19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808155" y="1495980"/>
            <a:ext cx="4267200" cy="406481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1600" dirty="0" smtClean="0"/>
              <a:t>Improvement </a:t>
            </a:r>
            <a:r>
              <a:rPr lang="en-US" sz="1600" dirty="0"/>
              <a:t>of the </a:t>
            </a:r>
            <a:r>
              <a:rPr lang="en-US" sz="1600" dirty="0" smtClean="0"/>
              <a:t>existing limits </a:t>
            </a:r>
            <a:r>
              <a:rPr lang="en-US" sz="1600" dirty="0"/>
              <a:t>in the range 9</a:t>
            </a:r>
            <a:r>
              <a:rPr lang="en-US" sz="1600" dirty="0" smtClean="0"/>
              <a:t>-</a:t>
            </a:r>
            <a:r>
              <a:rPr lang="en-US" sz="1600" dirty="0"/>
              <a:t>7</a:t>
            </a:r>
            <a:r>
              <a:rPr lang="en-US" sz="1600" dirty="0" smtClean="0"/>
              <a:t>0 </a:t>
            </a:r>
            <a:r>
              <a:rPr lang="en-US" sz="1600" dirty="0"/>
              <a:t>MeV/c</a:t>
            </a:r>
            <a:r>
              <a:rPr lang="en-US" sz="1600" baseline="30000" dirty="0"/>
              <a:t>2</a:t>
            </a:r>
            <a:r>
              <a:rPr lang="en-US" sz="1600" dirty="0" smtClean="0"/>
              <a:t>.</a:t>
            </a:r>
          </a:p>
          <a:p>
            <a:pPr marL="0" indent="0" algn="just">
              <a:buNone/>
            </a:pPr>
            <a:r>
              <a:rPr lang="en-US" sz="1600" dirty="0"/>
              <a:t>If </a:t>
            </a:r>
            <a:r>
              <a:rPr lang="en-US" sz="1600" b="1" dirty="0" smtClean="0">
                <a:solidFill>
                  <a:srgbClr val="800000"/>
                </a:solidFill>
              </a:rPr>
              <a:t>DP </a:t>
            </a:r>
            <a:r>
              <a:rPr lang="en-US" sz="1600" b="1" dirty="0">
                <a:solidFill>
                  <a:srgbClr val="800000"/>
                </a:solidFill>
              </a:rPr>
              <a:t>couples</a:t>
            </a:r>
            <a:r>
              <a:rPr lang="en-US" sz="1600" dirty="0">
                <a:solidFill>
                  <a:srgbClr val="800000"/>
                </a:solidFill>
              </a:rPr>
              <a:t> </a:t>
            </a:r>
            <a:r>
              <a:rPr lang="en-US" sz="1600" dirty="0"/>
              <a:t>to SM </a:t>
            </a:r>
            <a:r>
              <a:rPr lang="en-US" sz="1600" dirty="0" smtClean="0"/>
              <a:t>through </a:t>
            </a:r>
            <a:r>
              <a:rPr lang="en-US" sz="1600" b="1" dirty="0" smtClean="0">
                <a:solidFill>
                  <a:srgbClr val="800000"/>
                </a:solidFill>
              </a:rPr>
              <a:t>kinetic mixing</a:t>
            </a:r>
            <a:r>
              <a:rPr lang="en-US" sz="1600" dirty="0" smtClean="0">
                <a:solidFill>
                  <a:srgbClr val="800000"/>
                </a:solidFill>
              </a:rPr>
              <a:t> </a:t>
            </a:r>
            <a:r>
              <a:rPr lang="en-US" sz="1600" dirty="0"/>
              <a:t>and </a:t>
            </a:r>
            <a:r>
              <a:rPr lang="en-US" sz="1600" b="1" dirty="0">
                <a:solidFill>
                  <a:srgbClr val="800000"/>
                </a:solidFill>
              </a:rPr>
              <a:t>decays only </a:t>
            </a:r>
            <a:r>
              <a:rPr lang="en-US" sz="1600" b="1" dirty="0" smtClean="0">
                <a:solidFill>
                  <a:srgbClr val="800000"/>
                </a:solidFill>
              </a:rPr>
              <a:t>to SM fermions</a:t>
            </a:r>
            <a:r>
              <a:rPr lang="en-US" sz="1600" b="1" dirty="0" smtClean="0"/>
              <a:t>,</a:t>
            </a:r>
            <a:r>
              <a:rPr lang="en-US" sz="1600" dirty="0" smtClean="0"/>
              <a:t> </a:t>
            </a:r>
            <a:r>
              <a:rPr lang="en-US" sz="1600" dirty="0"/>
              <a:t>it </a:t>
            </a:r>
            <a:r>
              <a:rPr lang="en-US" sz="1600" b="1" dirty="0">
                <a:solidFill>
                  <a:srgbClr val="800000"/>
                </a:solidFill>
              </a:rPr>
              <a:t>is ruled out </a:t>
            </a:r>
            <a:r>
              <a:rPr lang="en-US" sz="1600" dirty="0"/>
              <a:t>as </a:t>
            </a:r>
            <a:r>
              <a:rPr lang="en-US" sz="1600" dirty="0" smtClean="0"/>
              <a:t>the explanation </a:t>
            </a:r>
            <a:r>
              <a:rPr lang="en-US" sz="1600" dirty="0"/>
              <a:t>for anomalous </a:t>
            </a:r>
            <a:r>
              <a:rPr lang="en-US" sz="1600" b="1" dirty="0">
                <a:solidFill>
                  <a:srgbClr val="800000"/>
                </a:solidFill>
              </a:rPr>
              <a:t>(</a:t>
            </a:r>
            <a:r>
              <a:rPr lang="en-US" sz="1600" b="1" dirty="0" smtClean="0">
                <a:solidFill>
                  <a:srgbClr val="800000"/>
                </a:solidFill>
              </a:rPr>
              <a:t>g-2)</a:t>
            </a:r>
            <a:r>
              <a:rPr lang="en-US" sz="1600" b="1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m</a:t>
            </a:r>
            <a:r>
              <a:rPr lang="en-US" sz="1600" b="1" dirty="0" smtClean="0">
                <a:solidFill>
                  <a:srgbClr val="800000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en-GB" sz="1600" dirty="0"/>
              <a:t>Sensitivity limited by irreducible </a:t>
            </a:r>
            <a:r>
              <a:rPr lang="en-GB" sz="1600" dirty="0" smtClean="0"/>
              <a:t></a:t>
            </a:r>
            <a:r>
              <a:rPr lang="en-GB" sz="1600" baseline="30000" dirty="0" smtClean="0"/>
              <a:t>0</a:t>
            </a:r>
            <a:r>
              <a:rPr lang="en-GB" sz="1600" baseline="-25000" dirty="0" smtClean="0"/>
              <a:t>D</a:t>
            </a:r>
            <a:r>
              <a:rPr lang="en-GB" sz="1600" dirty="0" smtClean="0"/>
              <a:t> background</a:t>
            </a:r>
            <a:r>
              <a:rPr lang="en-GB" sz="1600" dirty="0"/>
              <a:t>: upper limit on </a:t>
            </a:r>
            <a:r>
              <a:rPr lang="en-GB" sz="1600" dirty="0" smtClean="0"/>
              <a:t>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> scales as ~</a:t>
            </a:r>
            <a:r>
              <a:rPr lang="en-GB" sz="1600" dirty="0"/>
              <a:t>(1/</a:t>
            </a:r>
            <a:r>
              <a:rPr lang="en-GB" sz="1600" dirty="0" smtClean="0"/>
              <a:t>N</a:t>
            </a:r>
            <a:r>
              <a:rPr lang="en-GB" sz="1600" baseline="-25000" dirty="0" smtClean="0"/>
              <a:t>K</a:t>
            </a:r>
            <a:r>
              <a:rPr lang="en-GB" sz="1600" dirty="0" smtClean="0"/>
              <a:t>)</a:t>
            </a:r>
            <a:r>
              <a:rPr lang="en-GB" sz="1600" baseline="30000" dirty="0" smtClean="0"/>
              <a:t>1</a:t>
            </a:r>
            <a:r>
              <a:rPr lang="en-GB" sz="1600" baseline="30000" dirty="0"/>
              <a:t>/2</a:t>
            </a:r>
            <a:r>
              <a:rPr lang="en-GB" sz="1600" dirty="0"/>
              <a:t>, modest improvement </a:t>
            </a:r>
            <a:r>
              <a:rPr lang="en-GB" sz="1600" dirty="0" smtClean="0"/>
              <a:t>with larger </a:t>
            </a:r>
            <a:r>
              <a:rPr lang="en-GB" sz="1600" dirty="0"/>
              <a:t>data samples</a:t>
            </a:r>
            <a:r>
              <a:rPr lang="en-GB" sz="1600" dirty="0" smtClean="0"/>
              <a:t>.</a:t>
            </a:r>
            <a:endParaRPr lang="en-US" sz="1600" b="1" dirty="0" smtClean="0">
              <a:solidFill>
                <a:srgbClr val="800000"/>
              </a:solidFill>
            </a:endParaRPr>
          </a:p>
          <a:p>
            <a:pPr marL="0" indent="0" algn="just">
              <a:buNone/>
            </a:pPr>
            <a:endParaRPr lang="en-US" sz="1600" b="1" dirty="0" smtClean="0">
              <a:solidFill>
                <a:srgbClr val="800000"/>
              </a:solidFill>
            </a:endParaRPr>
          </a:p>
          <a:p>
            <a:pPr marL="0" indent="0" algn="just">
              <a:buNone/>
            </a:pPr>
            <a:endParaRPr lang="en-US" sz="1600" b="1" dirty="0">
              <a:solidFill>
                <a:srgbClr val="8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133"/>
          <a:stretch/>
        </p:blipFill>
        <p:spPr>
          <a:xfrm>
            <a:off x="22878" y="1598054"/>
            <a:ext cx="4728072" cy="468410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2878" y="1235167"/>
            <a:ext cx="46354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800000"/>
                </a:solidFill>
              </a:rPr>
              <a:t>Final result: </a:t>
            </a:r>
            <a:r>
              <a:rPr lang="en-GB" sz="1600" b="1" dirty="0">
                <a:solidFill>
                  <a:srgbClr val="800000"/>
                </a:solidFill>
              </a:rPr>
              <a:t>PLB746 (2015) 178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78" y="922976"/>
            <a:ext cx="46354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800000"/>
                </a:solidFill>
              </a:rPr>
              <a:t>DP exclusion summary</a:t>
            </a:r>
          </a:p>
        </p:txBody>
      </p:sp>
    </p:spTree>
    <p:extLst>
      <p:ext uri="{BB962C8B-B14F-4D97-AF65-F5344CB8AC3E}">
        <p14:creationId xmlns:p14="http://schemas.microsoft.com/office/powerpoint/2010/main" val="3421500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66"/>
            <a:ext cx="8913813" cy="9144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3290"/>
            <a:ext cx="9143999" cy="519755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NA48/2 experiments at CERN SPS</a:t>
            </a:r>
          </a:p>
          <a:p>
            <a:r>
              <a:rPr lang="en-US" sz="2400" dirty="0" smtClean="0"/>
              <a:t>Search for the dark photon in </a:t>
            </a:r>
            <a:r>
              <a:rPr lang="en-US" sz="2400" dirty="0" smtClean="0">
                <a:latin typeface="Symbol" charset="2"/>
                <a:cs typeface="Symbol" charset="2"/>
              </a:rPr>
              <a:t>p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 decays</a:t>
            </a:r>
          </a:p>
          <a:p>
            <a:r>
              <a:rPr lang="en-GB" sz="2400" dirty="0" smtClean="0"/>
              <a:t>Measurement </a:t>
            </a:r>
            <a:r>
              <a:rPr lang="en-GB" sz="2400" dirty="0"/>
              <a:t>of </a:t>
            </a:r>
            <a:r>
              <a:rPr lang="en-GB" sz="2400" dirty="0">
                <a:latin typeface="Symbol" charset="2"/>
                <a:cs typeface="Symbol" charset="2"/>
              </a:rPr>
              <a:t>p</a:t>
            </a:r>
            <a:r>
              <a:rPr lang="en-GB" sz="2400" baseline="30000" dirty="0">
                <a:latin typeface="Symbol" charset="2"/>
                <a:cs typeface="Symbol" charset="2"/>
              </a:rPr>
              <a:t>0</a:t>
            </a:r>
            <a:r>
              <a:rPr lang="en-GB" sz="2400" dirty="0"/>
              <a:t> form factor</a:t>
            </a:r>
            <a:endParaRPr lang="en-US" sz="2400" dirty="0" smtClean="0">
              <a:latin typeface="Century Gothic"/>
              <a:cs typeface="Century Gothic"/>
            </a:endParaRPr>
          </a:p>
          <a:p>
            <a:r>
              <a:rPr lang="en-US" sz="2400" dirty="0" smtClean="0">
                <a:latin typeface="Century Gothic"/>
                <a:cs typeface="Century Gothic"/>
              </a:rPr>
              <a:t>Conclusion and prospects</a:t>
            </a:r>
            <a:endParaRPr lang="en-US" sz="2400" dirty="0">
              <a:latin typeface="Century Gothic"/>
              <a:cs typeface="Century Gothic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50" smtClean="0"/>
              <a:t>Mauro Raggi, Sapienza Universita' di Roma</a:t>
            </a:r>
            <a:endParaRPr lang="en-US" sz="105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840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NA48/2 measurement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Mauro Raggi, Sapienza Universita' di Roma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 descr="visibleStatusNoNA48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129" y="922976"/>
            <a:ext cx="5610871" cy="5400000"/>
          </a:xfrm>
          <a:prstGeom prst="rect">
            <a:avLst/>
          </a:prstGeom>
        </p:spPr>
      </p:pic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46464" y="1266236"/>
            <a:ext cx="4026434" cy="15561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Favored region (g-2)</a:t>
            </a:r>
            <a:r>
              <a:rPr lang="en-US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chemeClr val="tx1"/>
                </a:solidFill>
                <a:cs typeface="Symbol" charset="2"/>
              </a:rPr>
              <a:t> still available in the low mass region.</a:t>
            </a:r>
            <a:endParaRPr lang="en-US" dirty="0" smtClean="0"/>
          </a:p>
          <a:p>
            <a:pPr marL="349250" lvl="1" indent="0">
              <a:buNone/>
            </a:pPr>
            <a:endParaRPr lang="en-US" dirty="0" smtClean="0"/>
          </a:p>
        </p:txBody>
      </p:sp>
      <p:sp>
        <p:nvSpPr>
          <p:cNvPr id="8" name="Rectangle 7"/>
          <p:cNvSpPr/>
          <p:nvPr/>
        </p:nvSpPr>
        <p:spPr>
          <a:xfrm>
            <a:off x="4564850" y="930601"/>
            <a:ext cx="45791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>
                <a:solidFill>
                  <a:srgbClr val="800000"/>
                </a:solidFill>
              </a:rPr>
              <a:t>Visible decay searches early 2015</a:t>
            </a:r>
            <a:endParaRPr lang="en-GB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827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NA48/2 measurement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Mauro Raggi, Sapienza Universita' di Roma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21</a:t>
            </a:fld>
            <a:endParaRPr lang="en-US"/>
          </a:p>
        </p:txBody>
      </p:sp>
      <p:pic>
        <p:nvPicPr>
          <p:cNvPr id="3" name="Picture 2" descr="visibleStatu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133" y="923514"/>
            <a:ext cx="5610867" cy="5400000"/>
          </a:xfrm>
          <a:prstGeom prst="rect">
            <a:avLst/>
          </a:prstGeom>
        </p:spPr>
      </p:pic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46464" y="1266236"/>
            <a:ext cx="4026434" cy="155615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Favored region (g-2)</a:t>
            </a:r>
            <a:r>
              <a:rPr lang="en-US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chemeClr val="tx1"/>
                </a:solidFill>
                <a:cs typeface="Symbol" charset="2"/>
              </a:rPr>
              <a:t> completely excluded by NA48/2 measurement!</a:t>
            </a:r>
          </a:p>
          <a:p>
            <a:pPr marL="0" indent="0">
              <a:buNone/>
            </a:pPr>
            <a:r>
              <a:rPr lang="en-GB" dirty="0">
                <a:solidFill>
                  <a:srgbClr val="800000"/>
                </a:solidFill>
              </a:rPr>
              <a:t>Final result: </a:t>
            </a:r>
            <a:r>
              <a:rPr lang="en-GB" b="1" dirty="0">
                <a:solidFill>
                  <a:srgbClr val="800000"/>
                </a:solidFill>
              </a:rPr>
              <a:t>PLB746 (2015) 178</a:t>
            </a:r>
          </a:p>
          <a:p>
            <a:pPr marL="0" indent="0">
              <a:buNone/>
            </a:pPr>
            <a:endParaRPr lang="en-US" dirty="0" smtClean="0"/>
          </a:p>
          <a:p>
            <a:pPr marL="349250" lvl="1" indent="0">
              <a:buNone/>
            </a:pPr>
            <a:endParaRPr lang="en-US" dirty="0" smtClean="0"/>
          </a:p>
        </p:txBody>
      </p:sp>
      <p:sp>
        <p:nvSpPr>
          <p:cNvPr id="8" name="Rectangle 7"/>
          <p:cNvSpPr/>
          <p:nvPr/>
        </p:nvSpPr>
        <p:spPr>
          <a:xfrm>
            <a:off x="4564850" y="930601"/>
            <a:ext cx="45791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>
                <a:solidFill>
                  <a:srgbClr val="800000"/>
                </a:solidFill>
              </a:rPr>
              <a:t>Visible decay searches now</a:t>
            </a:r>
            <a:endParaRPr lang="en-GB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439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Be</a:t>
            </a:r>
            <a:r>
              <a:rPr lang="en-GB" baseline="30000" dirty="0" smtClean="0"/>
              <a:t>8</a:t>
            </a:r>
            <a:r>
              <a:rPr lang="en-GB" dirty="0" smtClean="0"/>
              <a:t> anomaly and the proto-phobic fifth force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Mauro Raggi, Sapienza Universita' di Roma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067"/>
          <a:stretch/>
        </p:blipFill>
        <p:spPr>
          <a:xfrm>
            <a:off x="700" y="1026637"/>
            <a:ext cx="4309143" cy="27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364" y="1049521"/>
            <a:ext cx="2428260" cy="2700000"/>
          </a:xfrm>
          <a:prstGeom prst="rect">
            <a:avLst/>
          </a:prstGeom>
        </p:spPr>
      </p:pic>
      <p:pic>
        <p:nvPicPr>
          <p:cNvPr id="8" name="Picture 7" descr="B8DarkSectors2016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75"/>
          <a:stretch/>
        </p:blipFill>
        <p:spPr>
          <a:xfrm>
            <a:off x="6543832" y="1049521"/>
            <a:ext cx="2562987" cy="2700000"/>
          </a:xfrm>
          <a:prstGeom prst="rect">
            <a:avLst/>
          </a:prstGeom>
        </p:spPr>
      </p:pic>
      <p:pic>
        <p:nvPicPr>
          <p:cNvPr id="10" name="Picture 9" descr="ProtoPhobia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6920"/>
            <a:ext cx="5161550" cy="265386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11221" y="867019"/>
            <a:ext cx="2916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800000"/>
                </a:solidFill>
              </a:rPr>
              <a:t>NA48/2 it’s not a dark photon!</a:t>
            </a:r>
            <a:endParaRPr lang="en-GB" sz="1400" b="1" dirty="0">
              <a:solidFill>
                <a:srgbClr val="8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3582" y="978205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800000"/>
                </a:solidFill>
              </a:rPr>
              <a:t>PRL 116, 042501 (2016)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474393" y="2031490"/>
            <a:ext cx="7308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600" b="1" dirty="0">
                <a:solidFill>
                  <a:srgbClr val="800000"/>
                </a:solidFill>
              </a:rPr>
              <a:t> 6.8σ</a:t>
            </a:r>
            <a:endParaRPr lang="en-GB" sz="1600" b="1" dirty="0">
              <a:solidFill>
                <a:srgbClr val="8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9309" y="3764958"/>
            <a:ext cx="3213485" cy="2908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552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73" y="958719"/>
            <a:ext cx="8973627" cy="556225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800000"/>
                </a:solidFill>
                <a:cs typeface="Symbol" charset="2"/>
              </a:rPr>
              <a:t>NA62-RK </a:t>
            </a:r>
            <a:r>
              <a:rPr lang="en-US" dirty="0" smtClean="0">
                <a:cs typeface="Symbol" charset="2"/>
              </a:rPr>
              <a:t>performed the most precise measurement of the </a:t>
            </a:r>
            <a:r>
              <a:rPr lang="en-US" b="1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p</a:t>
            </a:r>
            <a:r>
              <a:rPr lang="en-US" b="1" baseline="300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0</a:t>
            </a:r>
            <a:r>
              <a:rPr lang="en-US" b="1" dirty="0" smtClean="0">
                <a:solidFill>
                  <a:srgbClr val="800000"/>
                </a:solidFill>
                <a:cs typeface="Symbol" charset="2"/>
              </a:rPr>
              <a:t> TFF</a:t>
            </a:r>
          </a:p>
          <a:p>
            <a:pPr lvl="1"/>
            <a:r>
              <a:rPr lang="ro-RO" b="1" i="1" dirty="0">
                <a:solidFill>
                  <a:srgbClr val="800000"/>
                </a:solidFill>
                <a:latin typeface="Arial"/>
                <a:cs typeface="Arial"/>
              </a:rPr>
              <a:t>a</a:t>
            </a:r>
            <a:r>
              <a:rPr lang="ro-RO" b="1" dirty="0">
                <a:solidFill>
                  <a:srgbClr val="800000"/>
                </a:solidFill>
              </a:rPr>
              <a:t> = (3.70 ± 0.53</a:t>
            </a:r>
            <a:r>
              <a:rPr lang="ro-RO" b="1" baseline="-25000" dirty="0">
                <a:solidFill>
                  <a:srgbClr val="800000"/>
                </a:solidFill>
              </a:rPr>
              <a:t>stat</a:t>
            </a:r>
            <a:r>
              <a:rPr lang="ro-RO" b="1" dirty="0">
                <a:solidFill>
                  <a:srgbClr val="800000"/>
                </a:solidFill>
              </a:rPr>
              <a:t> ± 0.36</a:t>
            </a:r>
            <a:r>
              <a:rPr lang="ro-RO" b="1" baseline="-25000" dirty="0">
                <a:solidFill>
                  <a:srgbClr val="800000"/>
                </a:solidFill>
              </a:rPr>
              <a:t>syst</a:t>
            </a:r>
            <a:r>
              <a:rPr lang="ro-RO" b="1" dirty="0">
                <a:solidFill>
                  <a:srgbClr val="800000"/>
                </a:solidFill>
              </a:rPr>
              <a:t>)×10</a:t>
            </a:r>
            <a:r>
              <a:rPr lang="ro-RO" b="1" baseline="30000" dirty="0">
                <a:solidFill>
                  <a:srgbClr val="800000"/>
                </a:solidFill>
              </a:rPr>
              <a:t>−</a:t>
            </a:r>
            <a:r>
              <a:rPr lang="ro-RO" b="1" baseline="30000" dirty="0" smtClean="0">
                <a:solidFill>
                  <a:srgbClr val="800000"/>
                </a:solidFill>
              </a:rPr>
              <a:t>2      PRELIMINARY</a:t>
            </a:r>
          </a:p>
          <a:p>
            <a:pPr lvl="1"/>
            <a:r>
              <a:rPr lang="ro-RO" dirty="0">
                <a:cs typeface="Symbol" charset="2"/>
              </a:rPr>
              <a:t>Can be used to reduced uncertainties in the </a:t>
            </a:r>
            <a:r>
              <a:rPr lang="ro-RO" dirty="0" smtClean="0">
                <a:cs typeface="Symbol" charset="2"/>
              </a:rPr>
              <a:t>light </a:t>
            </a:r>
            <a:r>
              <a:rPr lang="ro-RO" dirty="0">
                <a:cs typeface="Symbol" charset="2"/>
              </a:rPr>
              <a:t>by </a:t>
            </a:r>
            <a:r>
              <a:rPr lang="ro-RO">
                <a:cs typeface="Symbol" charset="2"/>
              </a:rPr>
              <a:t>ligth </a:t>
            </a:r>
            <a:r>
              <a:rPr lang="ro-RO" smtClean="0">
                <a:cs typeface="Symbol" charset="2"/>
              </a:rPr>
              <a:t>scattering contribution </a:t>
            </a:r>
            <a:r>
              <a:rPr lang="ro-RO" dirty="0" smtClean="0">
                <a:cs typeface="Symbol" charset="2"/>
              </a:rPr>
              <a:t>to the (g</a:t>
            </a:r>
            <a:r>
              <a:rPr lang="ro-RO" dirty="0">
                <a:cs typeface="Symbol" charset="2"/>
              </a:rPr>
              <a:t>-</a:t>
            </a:r>
            <a:r>
              <a:rPr lang="ro-RO" dirty="0" smtClean="0">
                <a:cs typeface="Symbol" charset="2"/>
              </a:rPr>
              <a:t>2)</a:t>
            </a:r>
            <a:r>
              <a:rPr lang="ro-RO" dirty="0" smtClean="0">
                <a:latin typeface="Symbol" charset="2"/>
                <a:cs typeface="Symbol" charset="2"/>
              </a:rPr>
              <a:t>m</a:t>
            </a:r>
            <a:r>
              <a:rPr lang="ro-RO" dirty="0" smtClean="0">
                <a:cs typeface="Symbol" charset="2"/>
              </a:rPr>
              <a:t> </a:t>
            </a:r>
            <a:endParaRPr lang="ro-RO" dirty="0">
              <a:cs typeface="Symbol" charset="2"/>
            </a:endParaRPr>
          </a:p>
          <a:p>
            <a:pPr lvl="1"/>
            <a:r>
              <a:rPr lang="en-US" dirty="0" smtClean="0">
                <a:cs typeface="Symbol" charset="2"/>
              </a:rPr>
              <a:t>Final results and paper in preparation</a:t>
            </a:r>
          </a:p>
          <a:p>
            <a:r>
              <a:rPr lang="en-US" b="1" dirty="0" smtClean="0">
                <a:solidFill>
                  <a:srgbClr val="800000"/>
                </a:solidFill>
                <a:cs typeface="Symbol" charset="2"/>
              </a:rPr>
              <a:t>NA48/2</a:t>
            </a:r>
            <a:r>
              <a:rPr lang="en-US" dirty="0" smtClean="0">
                <a:cs typeface="Symbol" charset="2"/>
              </a:rPr>
              <a:t> set a </a:t>
            </a:r>
            <a:r>
              <a:rPr lang="en-US" dirty="0" smtClean="0">
                <a:solidFill>
                  <a:srgbClr val="800000"/>
                </a:solidFill>
                <a:cs typeface="Symbol" charset="2"/>
              </a:rPr>
              <a:t>limit</a:t>
            </a:r>
            <a:r>
              <a:rPr lang="en-US" dirty="0" smtClean="0">
                <a:cs typeface="Symbol" charset="2"/>
              </a:rPr>
              <a:t> on the </a:t>
            </a:r>
            <a:r>
              <a:rPr lang="en-US" dirty="0" smtClean="0">
                <a:solidFill>
                  <a:srgbClr val="800000"/>
                </a:solidFill>
                <a:cs typeface="Symbol" charset="2"/>
              </a:rPr>
              <a:t>dark photon </a:t>
            </a:r>
            <a:r>
              <a:rPr lang="en-US" dirty="0">
                <a:solidFill>
                  <a:srgbClr val="800000"/>
                </a:solidFill>
                <a:cs typeface="Symbol" charset="2"/>
              </a:rPr>
              <a:t>searches </a:t>
            </a:r>
            <a:r>
              <a:rPr lang="en-US" dirty="0">
                <a:cs typeface="Symbol" charset="2"/>
              </a:rPr>
              <a:t>(</a:t>
            </a:r>
            <a:r>
              <a:rPr lang="en-US" dirty="0">
                <a:solidFill>
                  <a:srgbClr val="800000"/>
                </a:solidFill>
                <a:cs typeface="Symbol" charset="2"/>
              </a:rPr>
              <a:t>PLB746 (2015) 178</a:t>
            </a:r>
            <a:r>
              <a:rPr lang="en-US" dirty="0">
                <a:cs typeface="Symbol" charset="2"/>
              </a:rPr>
              <a:t>)</a:t>
            </a:r>
            <a:endParaRPr lang="en-US" dirty="0" smtClean="0">
              <a:cs typeface="Symbol" charset="2"/>
            </a:endParaRPr>
          </a:p>
          <a:p>
            <a:pPr lvl="1"/>
            <a:r>
              <a:rPr lang="en-US" dirty="0" smtClean="0"/>
              <a:t>Improvement </a:t>
            </a:r>
            <a:r>
              <a:rPr lang="en-US" dirty="0"/>
              <a:t>of the existing limits </a:t>
            </a:r>
            <a:r>
              <a:rPr lang="en-US" dirty="0" smtClean="0"/>
              <a:t>for visible decays in </a:t>
            </a:r>
            <a:r>
              <a:rPr lang="en-US" dirty="0"/>
              <a:t>the range </a:t>
            </a:r>
            <a:r>
              <a:rPr lang="en-US" dirty="0" smtClean="0"/>
              <a:t>9-</a:t>
            </a:r>
            <a:r>
              <a:rPr lang="en-US" dirty="0"/>
              <a:t>7</a:t>
            </a:r>
            <a:r>
              <a:rPr lang="en-US" dirty="0" smtClean="0"/>
              <a:t>0 </a:t>
            </a:r>
            <a:r>
              <a:rPr lang="en-US" dirty="0"/>
              <a:t>MeV/c</a:t>
            </a:r>
            <a:r>
              <a:rPr lang="en-US" baseline="30000" dirty="0"/>
              <a:t>2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Allowed value of </a:t>
            </a:r>
            <a:r>
              <a:rPr lang="en-US" dirty="0" smtClean="0">
                <a:latin typeface="Symbol" charset="2"/>
                <a:cs typeface="Symbol" charset="2"/>
              </a:rPr>
              <a:t>e</a:t>
            </a:r>
            <a:r>
              <a:rPr lang="en-US" baseline="30000" dirty="0" smtClean="0"/>
              <a:t>2</a:t>
            </a:r>
            <a:r>
              <a:rPr lang="en-US" dirty="0" smtClean="0"/>
              <a:t> has been pushed well below 10</a:t>
            </a:r>
            <a:r>
              <a:rPr lang="en-US" baseline="30000" dirty="0" smtClean="0"/>
              <a:t>-6 </a:t>
            </a:r>
            <a:r>
              <a:rPr lang="en-US" dirty="0" smtClean="0"/>
              <a:t>at 90% CL</a:t>
            </a:r>
          </a:p>
          <a:p>
            <a:pPr lvl="1"/>
            <a:r>
              <a:rPr lang="en-US" dirty="0" smtClean="0"/>
              <a:t>Assuming </a:t>
            </a:r>
            <a:r>
              <a:rPr lang="en-US" b="1" dirty="0" smtClean="0">
                <a:solidFill>
                  <a:srgbClr val="800000"/>
                </a:solidFill>
              </a:rPr>
              <a:t>kinetic mixing </a:t>
            </a:r>
            <a:r>
              <a:rPr lang="en-US" dirty="0" smtClean="0"/>
              <a:t>and dark photon </a:t>
            </a:r>
            <a:r>
              <a:rPr lang="en-US" b="1" dirty="0" smtClean="0">
                <a:solidFill>
                  <a:srgbClr val="800000"/>
                </a:solidFill>
              </a:rPr>
              <a:t>decaying to lepton pairs only</a:t>
            </a:r>
          </a:p>
          <a:p>
            <a:pPr marL="349250" lvl="1" indent="0">
              <a:buNone/>
            </a:pPr>
            <a:r>
              <a:rPr lang="en-US" dirty="0" smtClean="0"/>
              <a:t>      the whole favored by </a:t>
            </a:r>
            <a:r>
              <a:rPr lang="en-US" b="1" dirty="0">
                <a:solidFill>
                  <a:srgbClr val="800000"/>
                </a:solidFill>
              </a:rPr>
              <a:t>(g-2)</a:t>
            </a:r>
            <a:r>
              <a:rPr lang="en-US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m</a:t>
            </a:r>
            <a:r>
              <a:rPr lang="en-US" b="1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 </a:t>
            </a:r>
            <a:r>
              <a:rPr lang="en-US" b="1" dirty="0" smtClean="0">
                <a:solidFill>
                  <a:srgbClr val="800000"/>
                </a:solidFill>
                <a:cs typeface="Symbol" charset="2"/>
              </a:rPr>
              <a:t>region has been excluded</a:t>
            </a:r>
            <a:endParaRPr lang="en-US" b="1" dirty="0">
              <a:solidFill>
                <a:srgbClr val="800000"/>
              </a:solidFill>
              <a:cs typeface="Symbol" charset="2"/>
            </a:endParaRPr>
          </a:p>
          <a:p>
            <a:pPr lvl="1"/>
            <a:r>
              <a:rPr lang="en-US" dirty="0" smtClean="0"/>
              <a:t>Several new physics models constrained by the NA48/2 measurement </a:t>
            </a:r>
          </a:p>
          <a:p>
            <a:pPr marL="349250" lvl="1" indent="0">
              <a:buNone/>
            </a:pPr>
            <a:endParaRPr lang="en-US" b="1" dirty="0" smtClean="0">
              <a:solidFill>
                <a:srgbClr val="800000"/>
              </a:solidFill>
              <a:cs typeface="Symbol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Mauro Raggi, Sapienza Universita' di Roma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354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NA48/2 and NA62 experiments @ SPS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Mauro Raggi, Sapienza Universita' di Roma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3</a:t>
            </a:fld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1068045" y="943520"/>
            <a:ext cx="7007910" cy="4687335"/>
            <a:chOff x="152592" y="943520"/>
            <a:chExt cx="7007910" cy="468733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28"/>
            <a:stretch/>
          </p:blipFill>
          <p:spPr>
            <a:xfrm>
              <a:off x="152592" y="943520"/>
              <a:ext cx="7007910" cy="468733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Oval 8"/>
            <p:cNvSpPr/>
            <p:nvPr/>
          </p:nvSpPr>
          <p:spPr>
            <a:xfrm>
              <a:off x="1805956" y="2142148"/>
              <a:ext cx="5299702" cy="1934924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53828" y="1556792"/>
              <a:ext cx="18835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Jura mountains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182220" y="4283804"/>
              <a:ext cx="18835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Geneva airport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045677" y="1844824"/>
              <a:ext cx="9557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France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592" y="2893536"/>
              <a:ext cx="14666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Switzerland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805956" y="2624583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err="1" smtClean="0">
                  <a:solidFill>
                    <a:srgbClr val="00FF00"/>
                  </a:solidFill>
                </a:rPr>
                <a:t>SpS</a:t>
              </a:r>
              <a:endParaRPr lang="en-US" sz="2400" b="1" dirty="0">
                <a:solidFill>
                  <a:srgbClr val="00FF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17669" y="2358037"/>
              <a:ext cx="25031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00FF00"/>
                  </a:solidFill>
                </a:rPr>
                <a:t>NA48/2 &amp; NA62-RK</a:t>
              </a:r>
              <a:endParaRPr lang="en-US" sz="1600" b="1" dirty="0">
                <a:solidFill>
                  <a:srgbClr val="00FF00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1878301" y="2708920"/>
              <a:ext cx="1223799" cy="389657"/>
            </a:xfrm>
            <a:prstGeom prst="ellipse">
              <a:avLst/>
            </a:prstGeom>
            <a:noFill/>
            <a:ln w="57150" cmpd="sng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2320706" y="2696591"/>
              <a:ext cx="1363126" cy="0"/>
            </a:xfrm>
            <a:prstGeom prst="line">
              <a:avLst/>
            </a:prstGeom>
            <a:ln w="57150" cmpd="sng"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1043384" y="5831612"/>
            <a:ext cx="70079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NA48/2   collaboration: 15 institutes from 8 countries:</a:t>
            </a:r>
            <a:br>
              <a:rPr lang="en-US" b="1" dirty="0" smtClean="0">
                <a:solidFill>
                  <a:srgbClr val="800000"/>
                </a:solidFill>
              </a:rPr>
            </a:br>
            <a:r>
              <a:rPr lang="en-US" b="1" dirty="0" smtClean="0">
                <a:solidFill>
                  <a:srgbClr val="800000"/>
                </a:solidFill>
              </a:rPr>
              <a:t>NA62-RK collaboration: 30 </a:t>
            </a:r>
            <a:r>
              <a:rPr lang="en-US" b="1" dirty="0">
                <a:solidFill>
                  <a:srgbClr val="800000"/>
                </a:solidFill>
              </a:rPr>
              <a:t>institutes </a:t>
            </a:r>
            <a:r>
              <a:rPr lang="en-US" b="1" dirty="0" smtClean="0">
                <a:solidFill>
                  <a:srgbClr val="800000"/>
                </a:solidFill>
              </a:rPr>
              <a:t>from 13 countries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571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NA48/2 (2003-04) NA62-RK (2007-08)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Mauro Raggi, Sapienza Universita' di Roma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4</a:t>
            </a:fld>
            <a:endParaRPr lang="en-US"/>
          </a:p>
        </p:txBody>
      </p:sp>
      <p:pic>
        <p:nvPicPr>
          <p:cNvPr id="30" name="Picture 29" descr="Schermata 2013-04-26 a 10.56.56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3488" y="1598781"/>
            <a:ext cx="7557025" cy="2896859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>
            <a:off x="113911" y="4534634"/>
            <a:ext cx="8957816" cy="1530049"/>
            <a:chOff x="165100" y="4386913"/>
            <a:chExt cx="8957816" cy="1530049"/>
          </a:xfrm>
        </p:grpSpPr>
        <p:graphicFrame>
          <p:nvGraphicFramePr>
            <p:cNvPr id="51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07428802"/>
                </p:ext>
              </p:extLst>
            </p:nvPr>
          </p:nvGraphicFramePr>
          <p:xfrm>
            <a:off x="4890511" y="5311353"/>
            <a:ext cx="3065865" cy="6056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04" name="Équation" r:id="rId4" imgW="1778000" imgH="381000" progId="Equation.3">
                    <p:embed/>
                  </p:oleObj>
                </mc:Choice>
                <mc:Fallback>
                  <p:oleObj name="Équation" r:id="rId4" imgW="1778000" imgH="381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90511" y="5311353"/>
                          <a:ext cx="3065865" cy="605609"/>
                        </a:xfrm>
                        <a:prstGeom prst="rect">
                          <a:avLst/>
                        </a:prstGeom>
                        <a:noFill/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2" name="Rectangle 51"/>
            <p:cNvSpPr/>
            <p:nvPr/>
          </p:nvSpPr>
          <p:spPr>
            <a:xfrm>
              <a:off x="4716016" y="4386913"/>
              <a:ext cx="44069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solidFill>
                    <a:schemeClr val="tx2"/>
                  </a:solidFill>
                </a:rPr>
                <a:t>Liquid Krypton EM calorimeter (</a:t>
              </a:r>
              <a:r>
                <a:rPr lang="en-US" b="1" dirty="0" err="1" smtClean="0">
                  <a:solidFill>
                    <a:schemeClr val="tx2"/>
                  </a:solidFill>
                </a:rPr>
                <a:t>LKr</a:t>
              </a:r>
              <a:r>
                <a:rPr lang="en-US" b="1" dirty="0" smtClean="0">
                  <a:solidFill>
                    <a:schemeClr val="tx2"/>
                  </a:solidFill>
                </a:rPr>
                <a:t>)</a:t>
              </a:r>
            </a:p>
            <a:p>
              <a:r>
                <a:rPr lang="en-US" dirty="0" smtClean="0">
                  <a:solidFill>
                    <a:srgbClr val="595959"/>
                  </a:solidFill>
                </a:rPr>
                <a:t>- </a:t>
              </a:r>
              <a:r>
                <a:rPr lang="en-US" sz="1600" dirty="0" smtClean="0">
                  <a:solidFill>
                    <a:srgbClr val="595959"/>
                  </a:solidFill>
                </a:rPr>
                <a:t>High granularity (13248 cells of 2x2 cm</a:t>
              </a:r>
              <a:r>
                <a:rPr lang="en-US" sz="1600" baseline="30000" dirty="0" smtClean="0">
                  <a:solidFill>
                    <a:srgbClr val="595959"/>
                  </a:solidFill>
                </a:rPr>
                <a:t>2</a:t>
              </a:r>
              <a:r>
                <a:rPr lang="en-US" sz="1600" dirty="0" smtClean="0">
                  <a:solidFill>
                    <a:srgbClr val="595959"/>
                  </a:solidFill>
                </a:rPr>
                <a:t>)</a:t>
              </a:r>
            </a:p>
            <a:p>
              <a:r>
                <a:rPr lang="en-US" sz="1600" dirty="0" smtClean="0">
                  <a:solidFill>
                    <a:srgbClr val="595959"/>
                  </a:solidFill>
                </a:rPr>
                <a:t>- Quasi-homogeneous, 7m</a:t>
              </a:r>
              <a:r>
                <a:rPr lang="en-US" sz="1600" baseline="30000" dirty="0" smtClean="0">
                  <a:solidFill>
                    <a:srgbClr val="595959"/>
                  </a:solidFill>
                </a:rPr>
                <a:t>3</a:t>
              </a:r>
              <a:r>
                <a:rPr lang="en-US" sz="1600" dirty="0" smtClean="0">
                  <a:solidFill>
                    <a:srgbClr val="595959"/>
                  </a:solidFill>
                </a:rPr>
                <a:t> liquid Kr (27X</a:t>
              </a:r>
              <a:r>
                <a:rPr lang="en-US" sz="1600" baseline="-25000" dirty="0" smtClean="0">
                  <a:solidFill>
                    <a:srgbClr val="595959"/>
                  </a:solidFill>
                </a:rPr>
                <a:t>0</a:t>
              </a:r>
              <a:r>
                <a:rPr lang="en-US" sz="1600" dirty="0" smtClean="0">
                  <a:solidFill>
                    <a:srgbClr val="595959"/>
                  </a:solidFill>
                </a:rPr>
                <a:t>)</a:t>
              </a:r>
              <a:endParaRPr lang="en-US" sz="1600" dirty="0">
                <a:solidFill>
                  <a:srgbClr val="595959"/>
                </a:solidFill>
              </a:endParaRPr>
            </a:p>
          </p:txBody>
        </p:sp>
        <p:graphicFrame>
          <p:nvGraphicFramePr>
            <p:cNvPr id="53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23359520"/>
                </p:ext>
              </p:extLst>
            </p:nvPr>
          </p:nvGraphicFramePr>
          <p:xfrm>
            <a:off x="323528" y="5154708"/>
            <a:ext cx="2807970" cy="7002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05" name="Equation" r:id="rId6" imgW="1600200" imgH="431800" progId="Equation.3">
                    <p:embed/>
                  </p:oleObj>
                </mc:Choice>
                <mc:Fallback>
                  <p:oleObj name="Equation" r:id="rId6" imgW="1600200" imgH="431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3528" y="5154708"/>
                          <a:ext cx="2807970" cy="700247"/>
                        </a:xfrm>
                        <a:prstGeom prst="rect">
                          <a:avLst/>
                        </a:prstGeom>
                        <a:noFill/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" name="Rectangle 53"/>
            <p:cNvSpPr/>
            <p:nvPr/>
          </p:nvSpPr>
          <p:spPr>
            <a:xfrm>
              <a:off x="165100" y="4386913"/>
              <a:ext cx="4406900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Magnetic Spectrometer</a:t>
              </a:r>
              <a:endParaRPr lang="en-US" b="1" dirty="0">
                <a:solidFill>
                  <a:srgbClr val="FF0000"/>
                </a:solidFill>
              </a:endParaRPr>
            </a:p>
            <a:p>
              <a:pPr marL="285750" indent="-285750">
                <a:buFontTx/>
                <a:buChar char="-"/>
              </a:pPr>
              <a:r>
                <a:rPr lang="en-US" sz="1600" dirty="0" smtClean="0">
                  <a:solidFill>
                    <a:srgbClr val="595959"/>
                  </a:solidFill>
                </a:rPr>
                <a:t>4 drift chambers and a dipole magnet</a:t>
              </a:r>
              <a:endParaRPr lang="en-US" sz="1600" dirty="0">
                <a:solidFill>
                  <a:srgbClr val="595959"/>
                </a:solidFill>
              </a:endParaRPr>
            </a:p>
            <a:p>
              <a:pPr marL="285750" indent="-285750">
                <a:buFontTx/>
                <a:buChar char="-"/>
              </a:pPr>
              <a:endParaRPr lang="en-US" sz="1600" dirty="0">
                <a:solidFill>
                  <a:srgbClr val="595959"/>
                </a:solidFill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101990" y="934248"/>
            <a:ext cx="9042010" cy="849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ts val="2000"/>
              </a:spcBef>
              <a:buClr>
                <a:schemeClr val="accent2"/>
              </a:buClr>
            </a:pPr>
            <a:r>
              <a:rPr lang="en-US" sz="2000" b="1" u="sng" dirty="0">
                <a:solidFill>
                  <a:srgbClr val="800000"/>
                </a:solidFill>
                <a:latin typeface="Century Gothic"/>
                <a:cs typeface="Century Gothic"/>
              </a:rPr>
              <a:t>NA48/2 </a:t>
            </a:r>
            <a:r>
              <a:rPr lang="en-US" sz="2000" b="1" u="sng" dirty="0" smtClean="0">
                <a:solidFill>
                  <a:srgbClr val="800000"/>
                </a:solidFill>
                <a:latin typeface="Century Gothic"/>
                <a:cs typeface="Century Gothic"/>
              </a:rPr>
              <a:t>data taking  :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/>
                <a:cs typeface="Century Gothic"/>
              </a:rPr>
              <a:t>4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/>
                <a:cs typeface="Century Gothic"/>
              </a:rPr>
              <a:t>months in </a:t>
            </a:r>
            <a:r>
              <a:rPr lang="en-US" dirty="0" smtClean="0">
                <a:solidFill>
                  <a:srgbClr val="800000"/>
                </a:solidFill>
                <a:latin typeface="Century Gothic"/>
                <a:cs typeface="Century Gothic"/>
              </a:rPr>
              <a:t>2003-04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/>
                <a:cs typeface="Century Gothic"/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/>
                <a:cs typeface="Century Gothic"/>
              </a:rPr>
              <a:t>(K</a:t>
            </a:r>
            <a:r>
              <a:rPr lang="en-US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/>
                <a:cs typeface="Century Gothic"/>
              </a:rPr>
              <a:t>±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Century Gothic"/>
              </a:rPr>
              <a:t>) </a:t>
            </a:r>
            <a:r>
              <a:rPr lang="en-US" b="1" dirty="0">
                <a:solidFill>
                  <a:srgbClr val="800000"/>
                </a:solidFill>
                <a:cs typeface="Century Gothic"/>
              </a:rPr>
              <a:t>60 </a:t>
            </a:r>
            <a:r>
              <a:rPr lang="en-US" b="1" dirty="0" err="1">
                <a:solidFill>
                  <a:srgbClr val="800000"/>
                </a:solidFill>
                <a:cs typeface="Century Gothic"/>
              </a:rPr>
              <a:t>GeV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Century Gothic"/>
              </a:rPr>
              <a:t> </a:t>
            </a:r>
            <a:r>
              <a:rPr lang="en-GB" kern="0" dirty="0">
                <a:solidFill>
                  <a:srgbClr val="800000"/>
                </a:solidFill>
                <a:cs typeface="Century Gothic"/>
                <a:sym typeface="Wingdings" charset="0"/>
              </a:rPr>
              <a:t>Simultaneous </a:t>
            </a:r>
            <a:r>
              <a:rPr lang="en-GB" kern="0" dirty="0" smtClean="0">
                <a:solidFill>
                  <a:srgbClr val="800000"/>
                </a:solidFill>
                <a:cs typeface="Century Gothic"/>
                <a:sym typeface="Wingdings" charset="0"/>
              </a:rPr>
              <a:t>K</a:t>
            </a:r>
            <a:r>
              <a:rPr lang="en-GB" kern="0" baseline="30000" dirty="0" smtClean="0">
                <a:solidFill>
                  <a:srgbClr val="800000"/>
                </a:solidFill>
                <a:cs typeface="Century Gothic"/>
                <a:sym typeface="Wingdings" charset="0"/>
              </a:rPr>
              <a:t>± </a:t>
            </a:r>
            <a:r>
              <a:rPr lang="en-GB" kern="0" dirty="0" smtClean="0">
                <a:solidFill>
                  <a:srgbClr val="800000"/>
                </a:solidFill>
                <a:cs typeface="Century Gothic"/>
                <a:sym typeface="Wingdings" charset="0"/>
              </a:rPr>
              <a:t>beam</a:t>
            </a:r>
            <a:br>
              <a:rPr lang="en-GB" kern="0" dirty="0" smtClean="0">
                <a:solidFill>
                  <a:srgbClr val="800000"/>
                </a:solidFill>
                <a:cs typeface="Century Gothic"/>
                <a:sym typeface="Wingdings" charset="0"/>
              </a:rPr>
            </a:br>
            <a:r>
              <a:rPr lang="en-US" sz="2000" b="1" u="sng" dirty="0" smtClean="0">
                <a:solidFill>
                  <a:srgbClr val="800000"/>
                </a:solidFill>
                <a:cs typeface="Century Gothic"/>
              </a:rPr>
              <a:t>NA62-RK data </a:t>
            </a:r>
            <a:r>
              <a:rPr lang="en-US" sz="2000" b="1" u="sng" dirty="0">
                <a:solidFill>
                  <a:srgbClr val="800000"/>
                </a:solidFill>
                <a:cs typeface="Century Gothic"/>
              </a:rPr>
              <a:t>taking: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Century Gothic"/>
              </a:rPr>
              <a:t>4 months in </a:t>
            </a:r>
            <a:r>
              <a:rPr lang="en-US" dirty="0" smtClean="0">
                <a:solidFill>
                  <a:srgbClr val="800000"/>
                </a:solidFill>
                <a:cs typeface="Century Gothic"/>
              </a:rPr>
              <a:t>2007</a:t>
            </a:r>
            <a:r>
              <a:rPr lang="en-US" dirty="0">
                <a:solidFill>
                  <a:srgbClr val="800000"/>
                </a:solidFill>
                <a:cs typeface="Century Gothic"/>
              </a:rPr>
              <a:t> </a:t>
            </a:r>
            <a:r>
              <a:rPr lang="en-US" dirty="0" smtClean="0">
                <a:solidFill>
                  <a:srgbClr val="800000"/>
                </a:solidFill>
                <a:cs typeface="Century Gothic"/>
              </a:rPr>
              <a:t>   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Century Gothic"/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Century Gothic"/>
              </a:rPr>
              <a:t>(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Century Gothic"/>
              </a:rPr>
              <a:t>K</a:t>
            </a:r>
            <a:r>
              <a:rPr lang="en-US" baseline="30000" dirty="0">
                <a:solidFill>
                  <a:schemeClr val="tx1">
                    <a:lumMod val="65000"/>
                    <a:lumOff val="35000"/>
                  </a:schemeClr>
                </a:solidFill>
                <a:cs typeface="Century Gothic"/>
              </a:rPr>
              <a:t>+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Century Gothic"/>
              </a:rPr>
              <a:t>) </a:t>
            </a:r>
            <a:r>
              <a:rPr lang="en-US" b="1" dirty="0" smtClean="0">
                <a:solidFill>
                  <a:srgbClr val="800000"/>
                </a:solidFill>
                <a:cs typeface="Century Gothic"/>
              </a:rPr>
              <a:t>74 </a:t>
            </a:r>
            <a:r>
              <a:rPr lang="en-US" b="1" dirty="0" err="1" smtClean="0">
                <a:solidFill>
                  <a:srgbClr val="800000"/>
                </a:solidFill>
                <a:cs typeface="Century Gothic"/>
              </a:rPr>
              <a:t>GeV</a:t>
            </a:r>
            <a:r>
              <a:rPr lang="en-US" b="1" dirty="0" smtClean="0">
                <a:solidFill>
                  <a:srgbClr val="800000"/>
                </a:solidFill>
                <a:cs typeface="Century Gothic"/>
              </a:rPr>
              <a:t> </a:t>
            </a:r>
            <a:r>
              <a:rPr lang="en-US" dirty="0" smtClean="0">
                <a:solidFill>
                  <a:srgbClr val="800000"/>
                </a:solidFill>
                <a:cs typeface="Century Gothic"/>
              </a:rPr>
              <a:t>mostly K</a:t>
            </a:r>
            <a:r>
              <a:rPr lang="en-US" baseline="30000" dirty="0" smtClean="0">
                <a:solidFill>
                  <a:srgbClr val="800000"/>
                </a:solidFill>
                <a:cs typeface="Century Gothic"/>
              </a:rPr>
              <a:t>+</a:t>
            </a:r>
            <a:r>
              <a:rPr lang="en-US" dirty="0" smtClean="0">
                <a:solidFill>
                  <a:srgbClr val="800000"/>
                </a:solidFill>
                <a:cs typeface="Century Gothic"/>
              </a:rPr>
              <a:t> only beam 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Century Gothic"/>
              <a:cs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01912" y="5554899"/>
            <a:ext cx="116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 in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080308" y="5407220"/>
            <a:ext cx="1440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 in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507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62747" y="1052472"/>
            <a:ext cx="9048891" cy="5197550"/>
          </a:xfrm>
          <a:noFill/>
        </p:spPr>
        <p:txBody>
          <a:bodyPr/>
          <a:lstStyle/>
          <a:p>
            <a:r>
              <a:rPr lang="en-GB" dirty="0" smtClean="0">
                <a:latin typeface="Symbol" charset="2"/>
                <a:cs typeface="Symbol" charset="2"/>
              </a:rPr>
              <a:t>p</a:t>
            </a:r>
            <a:r>
              <a:rPr lang="en-GB" baseline="30000" dirty="0" smtClean="0"/>
              <a:t>0</a:t>
            </a:r>
            <a:r>
              <a:rPr lang="en-GB" baseline="-25000" dirty="0" smtClean="0"/>
              <a:t>D </a:t>
            </a:r>
            <a:r>
              <a:rPr lang="en-GB" dirty="0" smtClean="0"/>
              <a:t>:</a:t>
            </a:r>
            <a:r>
              <a:rPr lang="en-GB" baseline="-25000" dirty="0" smtClean="0"/>
              <a:t> </a:t>
            </a:r>
            <a:r>
              <a:rPr lang="en-GB" dirty="0">
                <a:latin typeface="Symbol" charset="2"/>
                <a:cs typeface="Symbol" charset="2"/>
              </a:rPr>
              <a:t>p</a:t>
            </a:r>
            <a:r>
              <a:rPr lang="en-GB" baseline="30000" dirty="0">
                <a:latin typeface="Symbol" charset="2"/>
                <a:cs typeface="Symbol" charset="2"/>
              </a:rPr>
              <a:t>0</a:t>
            </a:r>
            <a:r>
              <a:rPr lang="en-GB" dirty="0">
                <a:latin typeface="Symbol" charset="2"/>
                <a:cs typeface="Symbol" charset="2"/>
              </a:rPr>
              <a:t>→</a:t>
            </a:r>
            <a:r>
              <a:rPr lang="en-GB" dirty="0">
                <a:cs typeface="Symbol" charset="2"/>
              </a:rPr>
              <a:t>e</a:t>
            </a:r>
            <a:r>
              <a:rPr lang="en-GB" baseline="30000" dirty="0">
                <a:cs typeface="Symbol" charset="2"/>
              </a:rPr>
              <a:t>+</a:t>
            </a:r>
            <a:r>
              <a:rPr lang="en-GB" dirty="0">
                <a:cs typeface="Symbol" charset="2"/>
              </a:rPr>
              <a:t>e</a:t>
            </a:r>
            <a:r>
              <a:rPr lang="en-GB" baseline="30000" dirty="0">
                <a:latin typeface="Symbol" charset="2"/>
                <a:cs typeface="Symbol" charset="2"/>
              </a:rPr>
              <a:t>-</a:t>
            </a:r>
            <a:r>
              <a:rPr lang="en-GB" dirty="0" smtClean="0">
                <a:latin typeface="Symbol" charset="2"/>
                <a:cs typeface="Symbol" charset="2"/>
              </a:rPr>
              <a:t>g </a:t>
            </a:r>
            <a:r>
              <a:rPr lang="en-GB" dirty="0" smtClean="0"/>
              <a:t>differential decay rate: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First order Form Factor F(x):</a:t>
            </a:r>
          </a:p>
          <a:p>
            <a:pPr lvl="1"/>
            <a:r>
              <a:rPr lang="en-GB" dirty="0" smtClean="0"/>
              <a:t>|F(x)|~1+</a:t>
            </a:r>
            <a:r>
              <a:rPr lang="en-GB" b="1" i="1" dirty="0" smtClean="0">
                <a:latin typeface="Arial"/>
                <a:cs typeface="Arial"/>
              </a:rPr>
              <a:t>a</a:t>
            </a:r>
            <a:r>
              <a:rPr lang="en-GB" dirty="0" smtClean="0">
                <a:latin typeface="Arial"/>
                <a:cs typeface="Arial"/>
              </a:rPr>
              <a:t>x</a:t>
            </a:r>
            <a:r>
              <a:rPr lang="en-GB" dirty="0" smtClean="0"/>
              <a:t>       </a:t>
            </a:r>
            <a:r>
              <a:rPr lang="en-GB" b="1" i="1" dirty="0" smtClean="0">
                <a:latin typeface="Arial"/>
                <a:cs typeface="Arial"/>
              </a:rPr>
              <a:t>a</a:t>
            </a:r>
            <a:r>
              <a:rPr lang="en-GB" dirty="0" smtClean="0"/>
              <a:t> = FF slope parameter</a:t>
            </a:r>
          </a:p>
          <a:p>
            <a:pPr lvl="1"/>
            <a:r>
              <a:rPr lang="en-GB" dirty="0" smtClean="0"/>
              <a:t>Need sample with unbiased </a:t>
            </a:r>
            <a:r>
              <a:rPr lang="en-GB" dirty="0" smtClean="0">
                <a:latin typeface="Symbol" charset="2"/>
                <a:cs typeface="Symbol" charset="2"/>
              </a:rPr>
              <a:t>p</a:t>
            </a:r>
            <a:r>
              <a:rPr lang="en-GB" baseline="30000" dirty="0" smtClean="0">
                <a:latin typeface="Symbol" charset="2"/>
                <a:cs typeface="Symbol" charset="2"/>
              </a:rPr>
              <a:t>0</a:t>
            </a:r>
            <a:r>
              <a:rPr lang="en-GB" dirty="0" smtClean="0"/>
              <a:t> </a:t>
            </a:r>
            <a:r>
              <a:rPr lang="en-GB" dirty="0" err="1" smtClean="0"/>
              <a:t>Dalitz</a:t>
            </a:r>
            <a:r>
              <a:rPr lang="en-GB" dirty="0" smtClean="0"/>
              <a:t> decays.</a:t>
            </a:r>
          </a:p>
          <a:p>
            <a:r>
              <a:rPr lang="en-GB" dirty="0" smtClean="0">
                <a:cs typeface="Symbol" charset="2"/>
              </a:rPr>
              <a:t>A clean and large sample of </a:t>
            </a:r>
            <a:r>
              <a:rPr lang="en-GB" dirty="0" smtClean="0">
                <a:latin typeface="Symbol" charset="2"/>
                <a:cs typeface="Symbol" charset="2"/>
              </a:rPr>
              <a:t>p</a:t>
            </a:r>
            <a:r>
              <a:rPr lang="en-GB" baseline="30000" dirty="0" smtClean="0"/>
              <a:t>0</a:t>
            </a:r>
            <a:r>
              <a:rPr lang="en-GB" baseline="-25000" dirty="0" smtClean="0"/>
              <a:t>D </a:t>
            </a:r>
            <a:r>
              <a:rPr lang="en-GB" dirty="0" smtClean="0"/>
              <a:t>can be obtained at NA62-RK:</a:t>
            </a:r>
          </a:p>
          <a:p>
            <a:pPr lvl="1"/>
            <a:r>
              <a:rPr lang="en-GB" dirty="0" smtClean="0"/>
              <a:t>Source: K</a:t>
            </a:r>
            <a:r>
              <a:rPr lang="en-GB" baseline="30000" dirty="0" smtClean="0"/>
              <a:t>±</a:t>
            </a:r>
            <a:r>
              <a:rPr lang="en-GB" dirty="0" smtClean="0"/>
              <a:t>→</a:t>
            </a:r>
            <a:r>
              <a:rPr lang="en-GB" dirty="0" smtClean="0">
                <a:latin typeface="Symbol" charset="2"/>
                <a:cs typeface="Symbol" charset="2"/>
              </a:rPr>
              <a:t>p</a:t>
            </a:r>
            <a:r>
              <a:rPr lang="en-GB" baseline="30000" dirty="0" smtClean="0"/>
              <a:t>±</a:t>
            </a:r>
            <a:r>
              <a:rPr lang="en-GB" dirty="0">
                <a:latin typeface="Symbol" charset="2"/>
                <a:cs typeface="Symbol" charset="2"/>
              </a:rPr>
              <a:t>p</a:t>
            </a:r>
            <a:r>
              <a:rPr lang="en-GB" baseline="30000" dirty="0"/>
              <a:t>0</a:t>
            </a:r>
            <a:r>
              <a:rPr lang="en-GB" baseline="30000" dirty="0" smtClean="0"/>
              <a:t> </a:t>
            </a:r>
            <a:r>
              <a:rPr lang="en-GB" dirty="0" smtClean="0"/>
              <a:t>tagged neutral pion (~10</a:t>
            </a:r>
            <a:r>
              <a:rPr lang="en-GB" baseline="30000" dirty="0" smtClean="0"/>
              <a:t>9</a:t>
            </a:r>
            <a:r>
              <a:rPr lang="en-GB" dirty="0" smtClean="0"/>
              <a:t> </a:t>
            </a:r>
            <a:r>
              <a:rPr lang="en-GB" dirty="0" smtClean="0">
                <a:latin typeface="Symbol" charset="2"/>
                <a:cs typeface="Symbol" charset="2"/>
              </a:rPr>
              <a:t>p</a:t>
            </a:r>
            <a:r>
              <a:rPr lang="en-GB" baseline="30000" dirty="0" smtClean="0">
                <a:latin typeface="Symbol" charset="2"/>
                <a:cs typeface="Symbol" charset="2"/>
              </a:rPr>
              <a:t>0</a:t>
            </a:r>
            <a:r>
              <a:rPr lang="en-GB" dirty="0" smtClean="0">
                <a:latin typeface="Symbol" charset="2"/>
                <a:cs typeface="Symbol" charset="2"/>
              </a:rPr>
              <a:t> →</a:t>
            </a:r>
            <a:r>
              <a:rPr lang="en-GB" dirty="0"/>
              <a:t>~</a:t>
            </a:r>
            <a:r>
              <a:rPr lang="en-GB" dirty="0" smtClean="0"/>
              <a:t>10</a:t>
            </a:r>
            <a:r>
              <a:rPr lang="en-GB" baseline="30000" dirty="0" smtClean="0"/>
              <a:t>7</a:t>
            </a:r>
            <a:r>
              <a:rPr lang="en-GB" dirty="0" smtClean="0"/>
              <a:t> </a:t>
            </a:r>
            <a:r>
              <a:rPr lang="en-GB" dirty="0" smtClean="0">
                <a:latin typeface="Symbol" charset="2"/>
                <a:cs typeface="Symbol" charset="2"/>
              </a:rPr>
              <a:t>p</a:t>
            </a:r>
            <a:r>
              <a:rPr lang="en-GB" baseline="30000" dirty="0" smtClean="0">
                <a:latin typeface="Symbol" charset="2"/>
                <a:cs typeface="Symbol" charset="2"/>
              </a:rPr>
              <a:t>0</a:t>
            </a:r>
            <a:r>
              <a:rPr lang="en-GB" baseline="-25000" dirty="0" smtClean="0">
                <a:cs typeface="Symbol" charset="2"/>
              </a:rPr>
              <a:t>D</a:t>
            </a:r>
            <a:r>
              <a:rPr lang="en-GB" dirty="0" smtClean="0">
                <a:cs typeface="Symbol" charset="2"/>
              </a:rPr>
              <a:t> decays</a:t>
            </a:r>
            <a:r>
              <a:rPr lang="en-GB" dirty="0" smtClean="0">
                <a:latin typeface="Symbol" charset="2"/>
                <a:cs typeface="Symbol" charset="2"/>
              </a:rPr>
              <a:t> </a:t>
            </a:r>
            <a:r>
              <a:rPr lang="en-GB" dirty="0" smtClean="0"/>
              <a:t>).</a:t>
            </a:r>
            <a:endParaRPr lang="en-GB" dirty="0" smtClean="0">
              <a:cs typeface="Symbol" charset="2"/>
            </a:endParaRPr>
          </a:p>
          <a:p>
            <a:pPr lvl="1"/>
            <a:r>
              <a:rPr lang="en-GB" dirty="0" smtClean="0">
                <a:cs typeface="Symbol" charset="2"/>
              </a:rPr>
              <a:t>Avoid any trigger bias on the data sample (minimum bias trigger)</a:t>
            </a:r>
          </a:p>
          <a:p>
            <a:pPr lvl="1"/>
            <a:r>
              <a:rPr lang="en-GB" dirty="0" smtClean="0">
                <a:cs typeface="Symbol" charset="2"/>
              </a:rPr>
              <a:t>NA62-RK lower statistic but much better trigger conditions </a:t>
            </a:r>
            <a:r>
              <a:rPr lang="en-GB" dirty="0" err="1" smtClean="0">
                <a:cs typeface="Symbol" charset="2"/>
              </a:rPr>
              <a:t>wrt</a:t>
            </a:r>
            <a:r>
              <a:rPr lang="en-GB" dirty="0" smtClean="0">
                <a:cs typeface="Symbol" charset="2"/>
              </a:rPr>
              <a:t> to NA48/2</a:t>
            </a:r>
            <a:endParaRPr lang="en-GB" dirty="0" smtClean="0">
              <a:latin typeface="Symbol" charset="2"/>
              <a:cs typeface="Symbol" charset="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+mn-lt"/>
                <a:cs typeface="Century"/>
              </a:rPr>
              <a:t>T</a:t>
            </a:r>
            <a:r>
              <a:rPr lang="en-GB" dirty="0" smtClean="0">
                <a:cs typeface="Symbol" charset="2"/>
              </a:rPr>
              <a:t>he</a:t>
            </a:r>
            <a:r>
              <a:rPr lang="en-GB" dirty="0" smtClean="0">
                <a:latin typeface="Symbol" charset="2"/>
                <a:cs typeface="Symbol" charset="2"/>
              </a:rPr>
              <a:t> p</a:t>
            </a:r>
            <a:r>
              <a:rPr lang="en-GB" baseline="30000" dirty="0" smtClean="0"/>
              <a:t>0</a:t>
            </a:r>
            <a:r>
              <a:rPr lang="en-GB" baseline="-25000" dirty="0" smtClean="0"/>
              <a:t>D</a:t>
            </a:r>
            <a:r>
              <a:rPr lang="en-GB" dirty="0" smtClean="0"/>
              <a:t> decay form factor |F(x)|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Mauro Raggi, Sapienza Universita' di Roma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5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4821" t="6701" r="5113" b="3297"/>
          <a:stretch/>
        </p:blipFill>
        <p:spPr>
          <a:xfrm>
            <a:off x="6163720" y="2911057"/>
            <a:ext cx="2976558" cy="1701917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375575" y="1562209"/>
            <a:ext cx="6870024" cy="1606964"/>
            <a:chOff x="101291" y="1435294"/>
            <a:chExt cx="6870024" cy="160696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291" y="1435294"/>
              <a:ext cx="6870024" cy="864265"/>
            </a:xfrm>
            <a:prstGeom prst="rect">
              <a:avLst/>
            </a:prstGeom>
          </p:spPr>
        </p:pic>
        <p:grpSp>
          <p:nvGrpSpPr>
            <p:cNvPr id="14" name="Group 13"/>
            <p:cNvGrpSpPr/>
            <p:nvPr/>
          </p:nvGrpSpPr>
          <p:grpSpPr>
            <a:xfrm>
              <a:off x="174032" y="2313619"/>
              <a:ext cx="6797283" cy="728639"/>
              <a:chOff x="235682" y="2424580"/>
              <a:chExt cx="6797283" cy="728639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5682" y="2437592"/>
                <a:ext cx="1665459" cy="702615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36812" y="2424580"/>
                <a:ext cx="2350727" cy="728639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23296" y="2578982"/>
                <a:ext cx="2109669" cy="41983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291729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5"/>
          <p:cNvSpPr>
            <a:spLocks noGrp="1"/>
          </p:cNvSpPr>
          <p:nvPr>
            <p:ph idx="1"/>
          </p:nvPr>
        </p:nvSpPr>
        <p:spPr>
          <a:xfrm>
            <a:off x="84063" y="1053290"/>
            <a:ext cx="8973627" cy="5197550"/>
          </a:xfrm>
        </p:spPr>
        <p:txBody>
          <a:bodyPr/>
          <a:lstStyle/>
          <a:p>
            <a:r>
              <a:rPr lang="en-GB" dirty="0" smtClean="0"/>
              <a:t>Fit the differential decay width as function of x: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Theoretical expectation: </a:t>
            </a:r>
            <a:r>
              <a:rPr lang="en-GB" b="1" i="1" dirty="0" smtClean="0">
                <a:latin typeface="Arial"/>
                <a:cs typeface="Arial"/>
              </a:rPr>
              <a:t>a</a:t>
            </a:r>
            <a:r>
              <a:rPr lang="en-GB" dirty="0" smtClean="0"/>
              <a:t>~0.03 VMD models.</a:t>
            </a:r>
          </a:p>
          <a:p>
            <a:r>
              <a:rPr lang="en-GB" dirty="0" smtClean="0"/>
              <a:t>FF is a tiny effect: </a:t>
            </a:r>
          </a:p>
          <a:p>
            <a:pPr lvl="1"/>
            <a:r>
              <a:rPr lang="en-GB" dirty="0" smtClean="0"/>
              <a:t>Need very precise measurement of x</a:t>
            </a:r>
          </a:p>
          <a:p>
            <a:pPr lvl="1"/>
            <a:r>
              <a:rPr lang="en-GB" dirty="0" smtClean="0"/>
              <a:t>Proper </a:t>
            </a:r>
            <a:r>
              <a:rPr lang="en-GB" dirty="0" err="1" smtClean="0"/>
              <a:t>radiative</a:t>
            </a:r>
            <a:r>
              <a:rPr lang="en-GB" dirty="0" smtClean="0"/>
              <a:t> corrections </a:t>
            </a:r>
            <a:r>
              <a:rPr lang="en-GB" b="1" i="1" dirty="0" smtClean="0">
                <a:latin typeface="Symbol" charset="2"/>
                <a:cs typeface="Symbol" charset="2"/>
              </a:rPr>
              <a:t>d</a:t>
            </a:r>
            <a:r>
              <a:rPr lang="en-GB" dirty="0" smtClean="0"/>
              <a:t>(</a:t>
            </a:r>
            <a:r>
              <a:rPr lang="en-GB" dirty="0" err="1" smtClean="0"/>
              <a:t>x,y</a:t>
            </a:r>
            <a:r>
              <a:rPr lang="en-GB" dirty="0" smtClean="0"/>
              <a:t>)</a:t>
            </a:r>
          </a:p>
          <a:p>
            <a:r>
              <a:rPr lang="en-GB" dirty="0" smtClean="0"/>
              <a:t>Relevant measurement to improve</a:t>
            </a:r>
            <a:br>
              <a:rPr lang="en-GB" dirty="0" smtClean="0"/>
            </a:br>
            <a:r>
              <a:rPr lang="en-GB" dirty="0" smtClean="0"/>
              <a:t>precision calculation of light by light</a:t>
            </a:r>
            <a:br>
              <a:rPr lang="en-GB" dirty="0" smtClean="0"/>
            </a:br>
            <a:r>
              <a:rPr lang="en-GB" dirty="0" smtClean="0"/>
              <a:t>scattering contribution to </a:t>
            </a:r>
            <a:r>
              <a:rPr lang="en-GB" dirty="0" err="1" smtClean="0"/>
              <a:t>muon</a:t>
            </a:r>
            <a:r>
              <a:rPr lang="en-GB" dirty="0" smtClean="0"/>
              <a:t> g-2.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Measuring </a:t>
            </a:r>
            <a:r>
              <a:rPr lang="en-GB" dirty="0" smtClean="0">
                <a:latin typeface="Symbol" charset="2"/>
                <a:cs typeface="Symbol" charset="2"/>
              </a:rPr>
              <a:t>p</a:t>
            </a:r>
            <a:r>
              <a:rPr lang="en-GB" baseline="30000" dirty="0" smtClean="0"/>
              <a:t>0</a:t>
            </a:r>
            <a:r>
              <a:rPr lang="en-GB" baseline="-25000" dirty="0" smtClean="0"/>
              <a:t>D </a:t>
            </a:r>
            <a:r>
              <a:rPr lang="en-GB" dirty="0" smtClean="0"/>
              <a:t>transition FF slope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Mauro Raggi, Sapienza Universita' di Roma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238" y="1554081"/>
            <a:ext cx="7557025" cy="8406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441" t="2754" r="1573"/>
          <a:stretch/>
        </p:blipFill>
        <p:spPr>
          <a:xfrm>
            <a:off x="5486708" y="3119234"/>
            <a:ext cx="3671115" cy="3422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161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Computing </a:t>
            </a:r>
            <a:r>
              <a:rPr lang="en-GB" dirty="0" smtClean="0">
                <a:latin typeface="Symbol" charset="2"/>
                <a:cs typeface="Symbol" charset="2"/>
              </a:rPr>
              <a:t>p</a:t>
            </a:r>
            <a:r>
              <a:rPr lang="en-GB" baseline="30000" dirty="0" smtClean="0"/>
              <a:t>0</a:t>
            </a:r>
            <a:r>
              <a:rPr lang="en-GB" baseline="-25000" dirty="0" smtClean="0"/>
              <a:t>D</a:t>
            </a:r>
            <a:r>
              <a:rPr lang="en-GB" dirty="0" smtClean="0"/>
              <a:t> </a:t>
            </a:r>
            <a:r>
              <a:rPr lang="en-GB" dirty="0" err="1" smtClean="0"/>
              <a:t>radiative</a:t>
            </a:r>
            <a:r>
              <a:rPr lang="en-GB" dirty="0" smtClean="0"/>
              <a:t> correction </a:t>
            </a:r>
            <a:r>
              <a:rPr lang="en-GB" dirty="0" smtClean="0">
                <a:latin typeface="Symbol" charset="2"/>
                <a:cs typeface="Symbol" charset="2"/>
              </a:rPr>
              <a:t>d</a:t>
            </a:r>
            <a:r>
              <a:rPr lang="en-GB" dirty="0" smtClean="0"/>
              <a:t>(</a:t>
            </a:r>
            <a:r>
              <a:rPr lang="en-GB" dirty="0" err="1" smtClean="0"/>
              <a:t>x,y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Mauro Raggi, Sapienza Universita' di Roma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7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3220" r="3872"/>
          <a:stretch/>
        </p:blipFill>
        <p:spPr>
          <a:xfrm>
            <a:off x="5116818" y="1689703"/>
            <a:ext cx="4044140" cy="345393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2529"/>
          <a:stretch/>
        </p:blipFill>
        <p:spPr>
          <a:xfrm>
            <a:off x="33281" y="1758744"/>
            <a:ext cx="3506888" cy="257991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47" y="5206534"/>
            <a:ext cx="5161550" cy="134238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2325" y="1010977"/>
            <a:ext cx="461905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Original paper by </a:t>
            </a:r>
            <a:r>
              <a:rPr lang="en-GB" sz="1600" b="1" dirty="0" err="1" smtClean="0">
                <a:solidFill>
                  <a:srgbClr val="800000"/>
                </a:solidFill>
              </a:rPr>
              <a:t>Mikaelian</a:t>
            </a:r>
            <a:r>
              <a:rPr lang="en-GB" sz="1600" b="1" dirty="0" smtClean="0">
                <a:solidFill>
                  <a:srgbClr val="800000"/>
                </a:solidFill>
              </a:rPr>
              <a:t> </a:t>
            </a:r>
            <a:r>
              <a:rPr lang="en-GB" sz="1600" b="1" dirty="0">
                <a:solidFill>
                  <a:srgbClr val="800000"/>
                </a:solidFill>
              </a:rPr>
              <a:t>and </a:t>
            </a:r>
            <a:r>
              <a:rPr lang="en-GB" sz="1600" b="1" dirty="0" smtClean="0">
                <a:solidFill>
                  <a:srgbClr val="800000"/>
                </a:solidFill>
              </a:rPr>
              <a:t>Smith</a:t>
            </a:r>
            <a:r>
              <a:rPr lang="en-GB" sz="1600" dirty="0" smtClean="0"/>
              <a:t>:</a:t>
            </a:r>
            <a:endParaRPr lang="en-GB" sz="1600" dirty="0"/>
          </a:p>
          <a:p>
            <a:r>
              <a:rPr lang="en-GB" sz="1600" dirty="0"/>
              <a:t>Phys. Rev. D5(1972) 1763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2325" y="4461571"/>
            <a:ext cx="501818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Recent improvement </a:t>
            </a:r>
            <a:r>
              <a:rPr lang="en-GB" sz="1600" b="1" dirty="0" err="1" smtClean="0">
                <a:solidFill>
                  <a:srgbClr val="800000"/>
                </a:solidFill>
              </a:rPr>
              <a:t>Husek</a:t>
            </a:r>
            <a:r>
              <a:rPr lang="en-GB" sz="1600" b="1" dirty="0">
                <a:solidFill>
                  <a:srgbClr val="800000"/>
                </a:solidFill>
              </a:rPr>
              <a:t>, </a:t>
            </a:r>
            <a:r>
              <a:rPr lang="en-GB" sz="1600" b="1" dirty="0" err="1">
                <a:solidFill>
                  <a:srgbClr val="800000"/>
                </a:solidFill>
              </a:rPr>
              <a:t>Kampf</a:t>
            </a:r>
            <a:r>
              <a:rPr lang="en-GB" sz="1600" b="1" dirty="0">
                <a:solidFill>
                  <a:srgbClr val="800000"/>
                </a:solidFill>
              </a:rPr>
              <a:t> and Novotny</a:t>
            </a:r>
          </a:p>
          <a:p>
            <a:r>
              <a:rPr lang="en-GB" sz="1600" dirty="0"/>
              <a:t>Phys. Rev. D92(2015) 5, 054027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0777" y="958846"/>
            <a:ext cx="3296223" cy="812227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5194831" y="5078965"/>
            <a:ext cx="394916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600" b="1" dirty="0" err="1" smtClean="0">
                <a:solidFill>
                  <a:srgbClr val="800000"/>
                </a:solidFill>
              </a:rPr>
              <a:t>Husek</a:t>
            </a:r>
            <a:r>
              <a:rPr lang="en-GB" sz="1600" b="1" dirty="0">
                <a:solidFill>
                  <a:srgbClr val="800000"/>
                </a:solidFill>
              </a:rPr>
              <a:t>, </a:t>
            </a:r>
            <a:r>
              <a:rPr lang="en-GB" sz="1600" b="1" dirty="0" err="1">
                <a:solidFill>
                  <a:srgbClr val="800000"/>
                </a:solidFill>
              </a:rPr>
              <a:t>Kampf</a:t>
            </a:r>
            <a:r>
              <a:rPr lang="en-GB" sz="1600" b="1" dirty="0">
                <a:solidFill>
                  <a:srgbClr val="800000"/>
                </a:solidFill>
              </a:rPr>
              <a:t> and Novotny</a:t>
            </a:r>
          </a:p>
          <a:p>
            <a:pPr algn="just"/>
            <a:r>
              <a:rPr lang="en-GB" sz="1600" dirty="0" smtClean="0"/>
              <a:t>Parameterization introduced in MC to improve agreement with data.</a:t>
            </a:r>
          </a:p>
          <a:p>
            <a:pPr algn="just"/>
            <a:endParaRPr lang="en-GB" sz="1600" dirty="0"/>
          </a:p>
          <a:p>
            <a:pPr algn="just"/>
            <a:r>
              <a:rPr lang="en-GB" sz="1600" dirty="0" smtClean="0"/>
              <a:t>Simulation includes emission of </a:t>
            </a:r>
            <a:r>
              <a:rPr lang="en-GB" sz="1600" dirty="0" err="1" smtClean="0"/>
              <a:t>radiative</a:t>
            </a:r>
            <a:r>
              <a:rPr lang="en-GB" sz="1600" dirty="0" smtClean="0"/>
              <a:t> photons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0923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NA62-RK </a:t>
            </a:r>
            <a:r>
              <a:rPr lang="en-GB" smtClean="0">
                <a:latin typeface="Symbol" charset="2"/>
                <a:cs typeface="Symbol" charset="2"/>
              </a:rPr>
              <a:t>p</a:t>
            </a:r>
            <a:r>
              <a:rPr lang="en-GB" baseline="30000" smtClean="0"/>
              <a:t>0</a:t>
            </a:r>
            <a:r>
              <a:rPr lang="en-GB" baseline="-25000" smtClean="0"/>
              <a:t>D</a:t>
            </a:r>
            <a:r>
              <a:rPr lang="en-GB" smtClean="0"/>
              <a:t> selection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Mauro Raggi, Sapienza Universita' di Roma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182" y="922976"/>
            <a:ext cx="3082818" cy="28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1182" y="3802976"/>
            <a:ext cx="3063354" cy="2880000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70373" y="938870"/>
            <a:ext cx="5890809" cy="5197550"/>
          </a:xfrm>
        </p:spPr>
        <p:txBody>
          <a:bodyPr>
            <a:noAutofit/>
          </a:bodyPr>
          <a:lstStyle/>
          <a:p>
            <a:r>
              <a:rPr lang="en-GB" dirty="0"/>
              <a:t>Source </a:t>
            </a:r>
            <a:r>
              <a:rPr lang="en-GB" dirty="0" smtClean="0"/>
              <a:t>K</a:t>
            </a:r>
            <a:r>
              <a:rPr lang="en-GB" baseline="30000" dirty="0" smtClean="0"/>
              <a:t>±</a:t>
            </a:r>
            <a:r>
              <a:rPr lang="en-GB" dirty="0" smtClean="0"/>
              <a:t>→</a:t>
            </a:r>
            <a:r>
              <a:rPr lang="en-GB" dirty="0" smtClean="0">
                <a:latin typeface="Symbol" charset="2"/>
                <a:cs typeface="Symbol" charset="2"/>
              </a:rPr>
              <a:t> π</a:t>
            </a:r>
            <a:r>
              <a:rPr lang="en-GB" baseline="30000" dirty="0" smtClean="0">
                <a:latin typeface="Symbol" charset="2"/>
                <a:cs typeface="Symbol" charset="2"/>
              </a:rPr>
              <a:t>±</a:t>
            </a:r>
            <a:r>
              <a:rPr lang="en-GB" dirty="0" smtClean="0">
                <a:latin typeface="Symbol" charset="2"/>
                <a:cs typeface="Symbol" charset="2"/>
              </a:rPr>
              <a:t>π</a:t>
            </a:r>
            <a:r>
              <a:rPr lang="en-GB" baseline="30000" dirty="0" smtClean="0">
                <a:latin typeface="Symbol" charset="2"/>
                <a:cs typeface="Symbol" charset="2"/>
              </a:rPr>
              <a:t>0</a:t>
            </a:r>
            <a:r>
              <a:rPr lang="en-GB" dirty="0" smtClean="0"/>
              <a:t> </a:t>
            </a:r>
            <a:r>
              <a:rPr lang="en-GB" dirty="0"/>
              <a:t>and </a:t>
            </a:r>
            <a:r>
              <a:rPr lang="en-GB" dirty="0" smtClean="0"/>
              <a:t>K</a:t>
            </a:r>
            <a:r>
              <a:rPr lang="en-GB" baseline="30000" dirty="0" smtClean="0"/>
              <a:t>±</a:t>
            </a:r>
            <a:r>
              <a:rPr lang="en-GB" dirty="0" smtClean="0"/>
              <a:t>→</a:t>
            </a:r>
            <a:r>
              <a:rPr lang="en-GB" dirty="0" smtClean="0">
                <a:latin typeface="Symbol" charset="2"/>
                <a:cs typeface="Symbol" charset="2"/>
              </a:rPr>
              <a:t>π</a:t>
            </a:r>
            <a:r>
              <a:rPr lang="en-GB" baseline="30000" dirty="0" smtClean="0">
                <a:latin typeface="Symbol" charset="2"/>
                <a:cs typeface="Symbol" charset="2"/>
              </a:rPr>
              <a:t>0</a:t>
            </a:r>
            <a:r>
              <a:rPr lang="en-GB" dirty="0" smtClean="0">
                <a:latin typeface="Symbol" charset="2"/>
                <a:cs typeface="Symbol" charset="2"/>
              </a:rPr>
              <a:t>m</a:t>
            </a:r>
            <a:r>
              <a:rPr lang="en-GB" baseline="30000" dirty="0" smtClean="0">
                <a:latin typeface="Symbol" charset="2"/>
                <a:cs typeface="Symbol" charset="2"/>
              </a:rPr>
              <a:t>±</a:t>
            </a:r>
            <a:r>
              <a:rPr lang="en-GB" dirty="0" smtClean="0">
                <a:latin typeface="Symbol" charset="2"/>
                <a:cs typeface="Symbol" charset="2"/>
              </a:rPr>
              <a:t>ν</a:t>
            </a:r>
          </a:p>
          <a:p>
            <a:pPr lvl="1"/>
            <a:r>
              <a:rPr lang="en-GB" dirty="0" smtClean="0">
                <a:cs typeface="Symbol" charset="2"/>
              </a:rPr>
              <a:t>Tag the </a:t>
            </a:r>
            <a:r>
              <a:rPr lang="en-GB" dirty="0" smtClean="0">
                <a:latin typeface="Symbol" charset="2"/>
                <a:cs typeface="Symbol" charset="2"/>
              </a:rPr>
              <a:t>p</a:t>
            </a:r>
            <a:r>
              <a:rPr lang="en-GB" baseline="30000" dirty="0" smtClean="0">
                <a:latin typeface="Symbol" charset="2"/>
                <a:cs typeface="Symbol" charset="2"/>
              </a:rPr>
              <a:t>0</a:t>
            </a:r>
            <a:r>
              <a:rPr lang="en-GB" dirty="0" smtClean="0">
                <a:cs typeface="Symbol" charset="2"/>
              </a:rPr>
              <a:t> and select its </a:t>
            </a:r>
            <a:r>
              <a:rPr lang="en-GB" dirty="0" err="1" smtClean="0">
                <a:cs typeface="Symbol" charset="2"/>
              </a:rPr>
              <a:t>Dalits</a:t>
            </a:r>
            <a:r>
              <a:rPr lang="en-GB" dirty="0" smtClean="0">
                <a:cs typeface="Symbol" charset="2"/>
              </a:rPr>
              <a:t> decay</a:t>
            </a:r>
          </a:p>
          <a:p>
            <a:r>
              <a:rPr lang="en-GB" dirty="0" smtClean="0">
                <a:cs typeface="Symbol" charset="2"/>
              </a:rPr>
              <a:t>Main selection cuts:</a:t>
            </a:r>
            <a:endParaRPr lang="en-GB" dirty="0">
              <a:cs typeface="Symbol" charset="2"/>
            </a:endParaRPr>
          </a:p>
          <a:p>
            <a:pPr lvl="1"/>
            <a:r>
              <a:rPr lang="en-GB" dirty="0" smtClean="0"/>
              <a:t>Three good track candidates</a:t>
            </a:r>
          </a:p>
          <a:p>
            <a:pPr lvl="1"/>
            <a:r>
              <a:rPr lang="en-GB" dirty="0" smtClean="0"/>
              <a:t>One good gamma candidate</a:t>
            </a:r>
          </a:p>
          <a:p>
            <a:pPr lvl="1"/>
            <a:r>
              <a:rPr lang="en-GB" dirty="0" smtClean="0"/>
              <a:t>Reconstructed </a:t>
            </a:r>
            <a:r>
              <a:rPr lang="en-GB" dirty="0" err="1" smtClean="0"/>
              <a:t>e</a:t>
            </a:r>
            <a:r>
              <a:rPr lang="en-GB" baseline="30000" dirty="0" err="1" smtClean="0"/>
              <a:t>+</a:t>
            </a:r>
            <a:r>
              <a:rPr lang="en-GB" dirty="0" err="1" smtClean="0"/>
              <a:t>e</a:t>
            </a:r>
            <a:r>
              <a:rPr lang="en-GB" baseline="30000" dirty="0" err="1" smtClean="0">
                <a:latin typeface="Symbol" charset="2"/>
                <a:cs typeface="Symbol" charset="2"/>
              </a:rPr>
              <a:t>-</a:t>
            </a:r>
            <a:r>
              <a:rPr lang="en-GB" dirty="0" err="1" smtClean="0">
                <a:latin typeface="Symbol" charset="2"/>
                <a:cs typeface="Symbol" charset="2"/>
              </a:rPr>
              <a:t>g</a:t>
            </a:r>
            <a:r>
              <a:rPr lang="en-GB" dirty="0" smtClean="0"/>
              <a:t> invariant mass region:</a:t>
            </a:r>
            <a:br>
              <a:rPr lang="en-GB" dirty="0" smtClean="0"/>
            </a:br>
            <a:r>
              <a:rPr lang="en-GB" dirty="0" smtClean="0"/>
              <a:t>115MeV/c</a:t>
            </a:r>
            <a:r>
              <a:rPr lang="en-GB" baseline="30000" dirty="0" smtClean="0"/>
              <a:t>2</a:t>
            </a:r>
            <a:r>
              <a:rPr lang="en-GB" dirty="0" smtClean="0"/>
              <a:t>&lt;</a:t>
            </a:r>
            <a:r>
              <a:rPr lang="en-GB" dirty="0" err="1" smtClean="0"/>
              <a:t>M</a:t>
            </a:r>
            <a:r>
              <a:rPr lang="en-GB" baseline="-25000" dirty="0" err="1" smtClean="0"/>
              <a:t>ee</a:t>
            </a:r>
            <a:r>
              <a:rPr lang="en-GB" baseline="-25000" dirty="0" err="1" smtClean="0">
                <a:latin typeface="Symbol" charset="2"/>
                <a:cs typeface="Symbol" charset="2"/>
              </a:rPr>
              <a:t>g</a:t>
            </a:r>
            <a:r>
              <a:rPr lang="en-GB" dirty="0" smtClean="0"/>
              <a:t>&lt;145MeV/c</a:t>
            </a:r>
            <a:r>
              <a:rPr lang="en-GB" baseline="30000" dirty="0" smtClean="0"/>
              <a:t>2</a:t>
            </a:r>
          </a:p>
          <a:p>
            <a:pPr lvl="1"/>
            <a:r>
              <a:rPr lang="en-GB" dirty="0" smtClean="0"/>
              <a:t>Reconstructed </a:t>
            </a:r>
            <a:r>
              <a:rPr lang="en-GB" dirty="0" smtClean="0">
                <a:latin typeface="Symbol" charset="2"/>
                <a:cs typeface="Symbol" charset="2"/>
              </a:rPr>
              <a:t>π</a:t>
            </a:r>
            <a:r>
              <a:rPr lang="en-GB" baseline="30000" dirty="0" smtClean="0">
                <a:latin typeface="Symbol" charset="2"/>
                <a:cs typeface="Symbol" charset="2"/>
              </a:rPr>
              <a:t>+</a:t>
            </a:r>
            <a:r>
              <a:rPr lang="en-GB" dirty="0" smtClean="0">
                <a:latin typeface="Symbol" charset="2"/>
                <a:cs typeface="Symbol" charset="2"/>
              </a:rPr>
              <a:t>π</a:t>
            </a:r>
            <a:r>
              <a:rPr lang="en-GB" baseline="30000" dirty="0" smtClean="0">
                <a:latin typeface="Symbol" charset="2"/>
                <a:cs typeface="Symbol" charset="2"/>
              </a:rPr>
              <a:t>0</a:t>
            </a:r>
            <a:r>
              <a:rPr lang="en-GB" dirty="0" smtClean="0"/>
              <a:t> invariant </a:t>
            </a:r>
            <a:r>
              <a:rPr lang="en-GB" dirty="0"/>
              <a:t>mass </a:t>
            </a:r>
            <a:r>
              <a:rPr lang="en-GB" dirty="0" smtClean="0"/>
              <a:t>region:</a:t>
            </a:r>
            <a:br>
              <a:rPr lang="en-GB" dirty="0" smtClean="0"/>
            </a:br>
            <a:r>
              <a:rPr lang="en-GB" dirty="0" smtClean="0"/>
              <a:t>465 </a:t>
            </a:r>
            <a:r>
              <a:rPr lang="en-GB" dirty="0"/>
              <a:t>MeV/</a:t>
            </a:r>
            <a:r>
              <a:rPr lang="en-GB" dirty="0" smtClean="0"/>
              <a:t>c</a:t>
            </a:r>
            <a:r>
              <a:rPr lang="en-GB" baseline="30000" dirty="0" smtClean="0"/>
              <a:t>2</a:t>
            </a:r>
            <a:r>
              <a:rPr lang="en-GB" dirty="0" smtClean="0"/>
              <a:t> &lt; M</a:t>
            </a:r>
            <a:r>
              <a:rPr lang="en-GB" baseline="-25000" dirty="0" smtClean="0">
                <a:latin typeface="Symbol" charset="2"/>
                <a:cs typeface="Symbol" charset="2"/>
              </a:rPr>
              <a:t>π</a:t>
            </a:r>
            <a:r>
              <a:rPr lang="en-GB" baseline="-25000" dirty="0">
                <a:latin typeface="Symbol" charset="2"/>
                <a:cs typeface="Symbol" charset="2"/>
              </a:rPr>
              <a:t>+π0</a:t>
            </a:r>
            <a:r>
              <a:rPr lang="en-GB" dirty="0"/>
              <a:t> &lt; 510 MeV/</a:t>
            </a:r>
            <a:r>
              <a:rPr lang="en-GB" dirty="0" smtClean="0"/>
              <a:t>c</a:t>
            </a:r>
            <a:r>
              <a:rPr lang="en-GB" baseline="30000" dirty="0" smtClean="0"/>
              <a:t>2</a:t>
            </a:r>
            <a:endParaRPr lang="en-GB" baseline="30000" dirty="0"/>
          </a:p>
          <a:p>
            <a:pPr lvl="1"/>
            <a:r>
              <a:rPr lang="en-GB" dirty="0"/>
              <a:t>Reconstructed </a:t>
            </a:r>
            <a:r>
              <a:rPr lang="en-GB" dirty="0" err="1"/>
              <a:t>Dalitz</a:t>
            </a:r>
            <a:r>
              <a:rPr lang="en-GB" dirty="0"/>
              <a:t> variable : </a:t>
            </a:r>
            <a:r>
              <a:rPr lang="en-GB" dirty="0" smtClean="0"/>
              <a:t>0.01&lt;x&lt;1</a:t>
            </a:r>
          </a:p>
          <a:p>
            <a:r>
              <a:rPr lang="en-GB" dirty="0" smtClean="0"/>
              <a:t>Selected data sample NA62-RK 2007:</a:t>
            </a:r>
          </a:p>
          <a:p>
            <a:pPr lvl="1"/>
            <a:r>
              <a:rPr lang="en-GB" dirty="0" smtClean="0"/>
              <a:t>1.05x10</a:t>
            </a:r>
            <a:r>
              <a:rPr lang="en-GB" baseline="30000" dirty="0" smtClean="0"/>
              <a:t>6</a:t>
            </a:r>
            <a:r>
              <a:rPr lang="en-GB" dirty="0" smtClean="0"/>
              <a:t> </a:t>
            </a:r>
            <a:r>
              <a:rPr lang="en-GB" dirty="0" smtClean="0">
                <a:latin typeface="Symbol" charset="2"/>
                <a:cs typeface="Symbol" charset="2"/>
              </a:rPr>
              <a:t>p</a:t>
            </a:r>
            <a:r>
              <a:rPr lang="en-GB" baseline="30000" dirty="0" smtClean="0"/>
              <a:t>0</a:t>
            </a:r>
            <a:r>
              <a:rPr lang="en-GB" baseline="-25000" dirty="0" smtClean="0"/>
              <a:t>D</a:t>
            </a:r>
            <a:r>
              <a:rPr lang="en-GB" dirty="0" smtClean="0"/>
              <a:t> candidates </a:t>
            </a: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2500738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FF slope fit measurement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Mauro Raggi, Sapienza Universita' di Roma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7005" y="3145624"/>
            <a:ext cx="4375500" cy="3519237"/>
          </a:xfrm>
          <a:prstGeom prst="rect">
            <a:avLst/>
          </a:prstGeom>
        </p:spPr>
      </p:pic>
      <p:pic>
        <p:nvPicPr>
          <p:cNvPr id="7" name="Picture 6" descr="Screenshot 2016-09-12 16.50.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078" y="922976"/>
            <a:ext cx="2462922" cy="2403686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70373" y="1053290"/>
            <a:ext cx="6122773" cy="3404410"/>
          </a:xfrm>
        </p:spPr>
        <p:txBody>
          <a:bodyPr>
            <a:noAutofit/>
          </a:bodyPr>
          <a:lstStyle/>
          <a:p>
            <a:r>
              <a:rPr lang="en-GB" dirty="0" smtClean="0"/>
              <a:t>Split the reconstructed </a:t>
            </a:r>
            <a:r>
              <a:rPr lang="en-GB" dirty="0" err="1" smtClean="0"/>
              <a:t>Dalitz</a:t>
            </a:r>
            <a:r>
              <a:rPr lang="en-GB" dirty="0" smtClean="0"/>
              <a:t> x data into 20 </a:t>
            </a:r>
            <a:r>
              <a:rPr lang="en-GB" dirty="0" err="1" smtClean="0"/>
              <a:t>equi</a:t>
            </a:r>
            <a:r>
              <a:rPr lang="en-GB" dirty="0" smtClean="0"/>
              <a:t>-populated bins</a:t>
            </a:r>
          </a:p>
          <a:p>
            <a:r>
              <a:rPr lang="en-GB" dirty="0" smtClean="0"/>
              <a:t>Compare data with MC TFF slope </a:t>
            </a:r>
            <a:r>
              <a:rPr lang="en-GB" b="1" i="1" dirty="0" smtClean="0">
                <a:latin typeface="Arial"/>
                <a:cs typeface="Arial"/>
              </a:rPr>
              <a:t>a</a:t>
            </a:r>
            <a:r>
              <a:rPr lang="en-GB" dirty="0" smtClean="0"/>
              <a:t>= 0.032</a:t>
            </a:r>
          </a:p>
          <a:p>
            <a:r>
              <a:rPr lang="en-GB" dirty="0" smtClean="0"/>
              <a:t>Re-weight MC events to get simulated distributions with different </a:t>
            </a:r>
            <a:r>
              <a:rPr lang="en-GB" dirty="0" smtClean="0"/>
              <a:t>values of </a:t>
            </a:r>
            <a:r>
              <a:rPr lang="en-GB" b="1" i="1" dirty="0" smtClean="0">
                <a:latin typeface="Arial"/>
                <a:cs typeface="Arial"/>
              </a:rPr>
              <a:t>a</a:t>
            </a:r>
            <a:r>
              <a:rPr lang="en-GB" dirty="0" smtClean="0"/>
              <a:t>:</a:t>
            </a:r>
          </a:p>
          <a:p>
            <a:endParaRPr lang="en-GB" dirty="0" smtClean="0"/>
          </a:p>
          <a:p>
            <a:r>
              <a:rPr lang="en-GB" dirty="0" smtClean="0"/>
              <a:t>Perform </a:t>
            </a:r>
            <a:r>
              <a:rPr lang="en-GB" dirty="0" smtClean="0">
                <a:latin typeface="Symbol" charset="2"/>
                <a:cs typeface="Symbol" charset="2"/>
              </a:rPr>
              <a:t>c</a:t>
            </a:r>
            <a:r>
              <a:rPr lang="en-GB" baseline="30000" dirty="0" smtClean="0">
                <a:latin typeface="Symbol" charset="2"/>
                <a:cs typeface="Symbol" charset="2"/>
              </a:rPr>
              <a:t>2</a:t>
            </a:r>
            <a:r>
              <a:rPr lang="en-GB" dirty="0" smtClean="0"/>
              <a:t> test to extract best </a:t>
            </a:r>
            <a:r>
              <a:rPr lang="en-GB" b="1" i="1" dirty="0" smtClean="0">
                <a:latin typeface="Arial"/>
                <a:cs typeface="Arial"/>
              </a:rPr>
              <a:t>a</a:t>
            </a:r>
            <a:endParaRPr lang="en-GB" b="1" i="1" dirty="0">
              <a:latin typeface="Arial"/>
              <a:cs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9196" y="3106085"/>
            <a:ext cx="2748009" cy="887377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341988" y="4884266"/>
            <a:ext cx="4388927" cy="15546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rgbClr val="800000"/>
              </a:buClr>
              <a:buFont typeface="Wingdings 2" pitchFamily="18" charset="2"/>
              <a:buChar char="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rgbClr val="FF6600"/>
              </a:buClr>
              <a:buFont typeface="Wingdings" charset="2"/>
              <a:buChar char="u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rgbClr val="800000"/>
              </a:buClr>
              <a:buFont typeface="Wingdings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3505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i="1" dirty="0" smtClean="0">
                <a:solidFill>
                  <a:srgbClr val="800000"/>
                </a:solidFill>
              </a:rPr>
              <a:t>NA62-RK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800000"/>
                </a:solidFill>
              </a:rPr>
              <a:t>preliminary </a:t>
            </a:r>
            <a:r>
              <a:rPr lang="en-GB" dirty="0" smtClean="0"/>
              <a:t>fit result: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9800" y="5314434"/>
            <a:ext cx="376392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b="1" i="1" dirty="0">
                <a:solidFill>
                  <a:srgbClr val="800000"/>
                </a:solidFill>
                <a:latin typeface="Arial"/>
                <a:cs typeface="Arial"/>
              </a:rPr>
              <a:t>a</a:t>
            </a:r>
            <a:r>
              <a:rPr lang="ro-RO" b="1" dirty="0">
                <a:solidFill>
                  <a:srgbClr val="800000"/>
                </a:solidFill>
              </a:rPr>
              <a:t> = (3.70 ± 0.53</a:t>
            </a:r>
            <a:r>
              <a:rPr lang="ro-RO" b="1" baseline="-25000" dirty="0">
                <a:solidFill>
                  <a:srgbClr val="800000"/>
                </a:solidFill>
              </a:rPr>
              <a:t>stat</a:t>
            </a:r>
            <a:r>
              <a:rPr lang="ro-RO" b="1" dirty="0">
                <a:solidFill>
                  <a:srgbClr val="800000"/>
                </a:solidFill>
              </a:rPr>
              <a:t> ± 0.36</a:t>
            </a:r>
            <a:r>
              <a:rPr lang="ro-RO" b="1" baseline="-25000" dirty="0">
                <a:solidFill>
                  <a:srgbClr val="800000"/>
                </a:solidFill>
              </a:rPr>
              <a:t>syst</a:t>
            </a:r>
            <a:r>
              <a:rPr lang="ro-RO" b="1" dirty="0">
                <a:solidFill>
                  <a:srgbClr val="800000"/>
                </a:solidFill>
              </a:rPr>
              <a:t>)</a:t>
            </a:r>
            <a:r>
              <a:rPr lang="ro-RO" b="1" dirty="0" smtClean="0">
                <a:solidFill>
                  <a:srgbClr val="800000"/>
                </a:solidFill>
              </a:rPr>
              <a:t>×10</a:t>
            </a:r>
            <a:r>
              <a:rPr lang="ro-RO" b="1" baseline="30000" dirty="0">
                <a:solidFill>
                  <a:srgbClr val="800000"/>
                </a:solidFill>
              </a:rPr>
              <a:t>−</a:t>
            </a:r>
            <a:r>
              <a:rPr lang="ro-RO" b="1" baseline="30000" dirty="0" smtClean="0">
                <a:solidFill>
                  <a:srgbClr val="800000"/>
                </a:solidFill>
              </a:rPr>
              <a:t>2</a:t>
            </a:r>
            <a:br>
              <a:rPr lang="ro-RO" b="1" baseline="30000" dirty="0" smtClean="0">
                <a:solidFill>
                  <a:srgbClr val="800000"/>
                </a:solidFill>
              </a:rPr>
            </a:br>
            <a:endParaRPr lang="ro-RO" b="1" baseline="30000" dirty="0" smtClean="0">
              <a:solidFill>
                <a:srgbClr val="800000"/>
              </a:solidFill>
            </a:endParaRPr>
          </a:p>
          <a:p>
            <a:r>
              <a:rPr lang="en-GB" b="1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c</a:t>
            </a:r>
            <a:r>
              <a:rPr lang="en-GB" b="1" baseline="300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2</a:t>
            </a:r>
            <a:r>
              <a:rPr lang="el-GR" b="1" dirty="0" smtClean="0">
                <a:solidFill>
                  <a:srgbClr val="800000"/>
                </a:solidFill>
              </a:rPr>
              <a:t>/d.o.f = 52.5/49</a:t>
            </a:r>
            <a:endParaRPr lang="en-GB" b="1" dirty="0" smtClean="0">
              <a:solidFill>
                <a:srgbClr val="800000"/>
              </a:solidFill>
            </a:endParaRPr>
          </a:p>
          <a:p>
            <a:endParaRPr lang="en-GB" b="1" baseline="300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836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39618</TotalTime>
  <Words>1877</Words>
  <Application>Microsoft Macintosh PowerPoint</Application>
  <PresentationFormat>On-screen Show (4:3)</PresentationFormat>
  <Paragraphs>261</Paragraphs>
  <Slides>23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Perception</vt:lpstr>
      <vt:lpstr>Équation</vt:lpstr>
      <vt:lpstr>Equation</vt:lpstr>
      <vt:lpstr>PowerPoint Presentation</vt:lpstr>
      <vt:lpstr>Outline</vt:lpstr>
      <vt:lpstr>The NA48/2 and NA62 experiments @ SPS</vt:lpstr>
      <vt:lpstr>NA48/2 (2003-04) NA62-RK (2007-08)</vt:lpstr>
      <vt:lpstr>The p0D decay form factor |F(x)|</vt:lpstr>
      <vt:lpstr>Measuring p0D transition FF slope </vt:lpstr>
      <vt:lpstr>Computing p0D radiative correction d(x,y)</vt:lpstr>
      <vt:lpstr>NA62-RK p0D selection</vt:lpstr>
      <vt:lpstr>FF slope fit measurement</vt:lpstr>
      <vt:lpstr>Comparison with other experiments</vt:lpstr>
      <vt:lpstr>What is the universe made of?</vt:lpstr>
      <vt:lpstr>Simplest dark photon model</vt:lpstr>
      <vt:lpstr>Dark photon and g-2m</vt:lpstr>
      <vt:lpstr>Dark photon searches status</vt:lpstr>
      <vt:lpstr>Dark photon in p0 decays</vt:lpstr>
      <vt:lpstr>NA48/2 data sample</vt:lpstr>
      <vt:lpstr>Data sample: K2pD + Km3D selection</vt:lpstr>
      <vt:lpstr>Statistical significance</vt:lpstr>
      <vt:lpstr>NA48/2 DP exclusion limit</vt:lpstr>
      <vt:lpstr>Impact of NA48/2 measurement</vt:lpstr>
      <vt:lpstr>Impact of NA48/2 measurement</vt:lpstr>
      <vt:lpstr>The Be8 anomaly and the proto-phobic fifth force</vt:lpstr>
      <vt:lpstr>Conclusions</vt:lpstr>
    </vt:vector>
  </TitlesOfParts>
  <Manager/>
  <Company>INFN Frascati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Mauro Raggi</dc:creator>
  <cp:keywords/>
  <dc:description/>
  <cp:lastModifiedBy>Mauro Raggi</cp:lastModifiedBy>
  <cp:revision>677</cp:revision>
  <dcterms:created xsi:type="dcterms:W3CDTF">2012-09-11T09:49:26Z</dcterms:created>
  <dcterms:modified xsi:type="dcterms:W3CDTF">2016-09-16T00:23:21Z</dcterms:modified>
  <cp:category/>
</cp:coreProperties>
</file>