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256" r:id="rId2"/>
    <p:sldId id="298" r:id="rId3"/>
    <p:sldId id="296" r:id="rId4"/>
    <p:sldId id="266" r:id="rId5"/>
    <p:sldId id="265" r:id="rId6"/>
    <p:sldId id="297" r:id="rId7"/>
    <p:sldId id="270" r:id="rId8"/>
    <p:sldId id="278" r:id="rId9"/>
    <p:sldId id="277" r:id="rId10"/>
    <p:sldId id="291" r:id="rId11"/>
    <p:sldId id="281" r:id="rId12"/>
    <p:sldId id="302" r:id="rId13"/>
    <p:sldId id="258" r:id="rId14"/>
    <p:sldId id="299" r:id="rId15"/>
    <p:sldId id="261" r:id="rId16"/>
    <p:sldId id="287" r:id="rId17"/>
    <p:sldId id="289" r:id="rId18"/>
    <p:sldId id="303" r:id="rId19"/>
    <p:sldId id="262" r:id="rId20"/>
    <p:sldId id="293" r:id="rId21"/>
    <p:sldId id="290" r:id="rId22"/>
    <p:sldId id="30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98" autoAdjust="0"/>
    <p:restoredTop sz="94660"/>
  </p:normalViewPr>
  <p:slideViewPr>
    <p:cSldViewPr>
      <p:cViewPr>
        <p:scale>
          <a:sx n="66" d="100"/>
          <a:sy n="66" d="100"/>
        </p:scale>
        <p:origin x="-84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hdaniel\straw\Tension_Frequency%20measuremen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2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Deflection and Frequency Vs Tension and pressure (1.85m straw) Vertical weld</a:t>
            </a:r>
          </a:p>
        </c:rich>
      </c:tx>
      <c:layout>
        <c:manualLayout>
          <c:xMode val="edge"/>
          <c:yMode val="edge"/>
          <c:x val="0.11392880185919466"/>
          <c:y val="1.956578751055277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7069493464879735E-2"/>
          <c:y val="0.19131847816274244"/>
          <c:w val="0.72121822279480063"/>
          <c:h val="0.66237994120209964"/>
        </c:manualLayout>
      </c:layout>
      <c:scatterChart>
        <c:scatterStyle val="smoothMarker"/>
        <c:ser>
          <c:idx val="1"/>
          <c:order val="0"/>
          <c:tx>
            <c:strRef>
              <c:f>Sheet1!$H$10</c:f>
              <c:strCache>
                <c:ptCount val="1"/>
                <c:pt idx="0">
                  <c:v>Abs def 1230mb</c:v>
                </c:pt>
              </c:strCache>
            </c:strRef>
          </c:tx>
          <c:spPr>
            <a:ln w="25400">
              <a:solidFill>
                <a:srgbClr val="FF00FF"/>
              </a:solidFill>
              <a:prstDash val="solid"/>
            </a:ln>
          </c:spP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Sheet1!$H$17:$H$21</c:f>
              <c:numCache>
                <c:formatCode>General</c:formatCode>
                <c:ptCount val="5"/>
                <c:pt idx="0">
                  <c:v>2.92</c:v>
                </c:pt>
                <c:pt idx="1">
                  <c:v>2.0700000000000003</c:v>
                </c:pt>
                <c:pt idx="2">
                  <c:v>1.5599999999999965</c:v>
                </c:pt>
                <c:pt idx="3">
                  <c:v>1.24</c:v>
                </c:pt>
                <c:pt idx="4">
                  <c:v>1.0900000000000001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Sheet1!$K$10</c:f>
              <c:strCache>
                <c:ptCount val="1"/>
                <c:pt idx="0">
                  <c:v>Abs def 1480mb</c:v>
                </c:pt>
              </c:strCache>
            </c:strRef>
          </c:tx>
          <c:spPr>
            <a:ln w="25400">
              <a:solidFill>
                <a:srgbClr val="FFFF00"/>
              </a:solidFill>
              <a:prstDash val="solid"/>
            </a:ln>
          </c:spP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Sheet1!$K$17:$K$21</c:f>
              <c:numCache>
                <c:formatCode>General</c:formatCode>
                <c:ptCount val="5"/>
                <c:pt idx="0">
                  <c:v>3.9399999999999977</c:v>
                </c:pt>
                <c:pt idx="1">
                  <c:v>2.4000000000000004</c:v>
                </c:pt>
                <c:pt idx="2">
                  <c:v>1.6700000000000021</c:v>
                </c:pt>
                <c:pt idx="3">
                  <c:v>1.2899999999999963</c:v>
                </c:pt>
                <c:pt idx="4">
                  <c:v>1.1399999999999972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Sheet1!$N$10</c:f>
              <c:strCache>
                <c:ptCount val="1"/>
                <c:pt idx="0">
                  <c:v>Abs def 1730mb</c:v>
                </c:pt>
              </c:strCache>
            </c:strRef>
          </c:tx>
          <c:spPr>
            <a:ln w="25400">
              <a:solidFill>
                <a:srgbClr val="00FFFF"/>
              </a:solidFill>
              <a:prstDash val="solid"/>
            </a:ln>
          </c:spP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Sheet1!$N$17:$N$21</c:f>
              <c:numCache>
                <c:formatCode>General</c:formatCode>
                <c:ptCount val="5"/>
                <c:pt idx="0">
                  <c:v>5.85</c:v>
                </c:pt>
                <c:pt idx="1">
                  <c:v>2.84</c:v>
                </c:pt>
                <c:pt idx="2">
                  <c:v>1.829999999999997</c:v>
                </c:pt>
                <c:pt idx="3">
                  <c:v>1.349999999999997</c:v>
                </c:pt>
                <c:pt idx="4">
                  <c:v>1.1700000000000021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Sheet1!$Q$10</c:f>
              <c:strCache>
                <c:ptCount val="1"/>
                <c:pt idx="0">
                  <c:v>Abs def 1980mb</c:v>
                </c:pt>
              </c:strCache>
            </c:strRef>
          </c:tx>
          <c:spPr>
            <a:ln w="25400">
              <a:solidFill>
                <a:srgbClr val="800080"/>
              </a:solidFill>
              <a:prstDash val="solid"/>
            </a:ln>
          </c:spP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Sheet1!$Q$17:$Q$21</c:f>
              <c:numCache>
                <c:formatCode>General</c:formatCode>
                <c:ptCount val="5"/>
                <c:pt idx="1">
                  <c:v>3.6899999999999995</c:v>
                </c:pt>
                <c:pt idx="2">
                  <c:v>2.0299999999999998</c:v>
                </c:pt>
                <c:pt idx="3">
                  <c:v>1.4</c:v>
                </c:pt>
                <c:pt idx="4">
                  <c:v>1.2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Sheet1!$E$10</c:f>
              <c:strCache>
                <c:ptCount val="1"/>
                <c:pt idx="0">
                  <c:v>Abs def 980mb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Sheet1!$E$17:$E$21</c:f>
              <c:numCache>
                <c:formatCode>General</c:formatCode>
                <c:ptCount val="5"/>
                <c:pt idx="0">
                  <c:v>2.5199999999999987</c:v>
                </c:pt>
                <c:pt idx="1">
                  <c:v>1.9200000000000021</c:v>
                </c:pt>
                <c:pt idx="2">
                  <c:v>1.4999999999999956</c:v>
                </c:pt>
                <c:pt idx="3">
                  <c:v>1.2</c:v>
                </c:pt>
                <c:pt idx="4">
                  <c:v>1.079999999999997</c:v>
                </c:pt>
              </c:numCache>
            </c:numRef>
          </c:yVal>
          <c:smooth val="1"/>
        </c:ser>
        <c:axId val="60776832"/>
        <c:axId val="60779136"/>
      </c:scatterChart>
      <c:scatterChart>
        <c:scatterStyle val="lineMarker"/>
        <c:ser>
          <c:idx val="5"/>
          <c:order val="5"/>
          <c:tx>
            <c:strRef>
              <c:f>Sheet1!$F$10</c:f>
              <c:strCache>
                <c:ptCount val="1"/>
                <c:pt idx="0">
                  <c:v>Freq 980mb</c:v>
                </c:pt>
              </c:strCache>
            </c:strRef>
          </c:tx>
          <c:spPr>
            <a:ln w="25400">
              <a:solidFill>
                <a:srgbClr val="800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Sheet1!$F$17:$F$21</c:f>
              <c:numCache>
                <c:formatCode>General</c:formatCode>
                <c:ptCount val="5"/>
                <c:pt idx="0">
                  <c:v>12.6</c:v>
                </c:pt>
                <c:pt idx="1">
                  <c:v>15.5</c:v>
                </c:pt>
                <c:pt idx="2">
                  <c:v>18.920000000000002</c:v>
                </c:pt>
                <c:pt idx="3">
                  <c:v>23.1</c:v>
                </c:pt>
                <c:pt idx="4">
                  <c:v>26.3</c:v>
                </c:pt>
              </c:numCache>
            </c:numRef>
          </c:yVal>
        </c:ser>
        <c:ser>
          <c:idx val="6"/>
          <c:order val="6"/>
          <c:tx>
            <c:strRef>
              <c:f>Sheet1!$I$10</c:f>
              <c:strCache>
                <c:ptCount val="1"/>
                <c:pt idx="0">
                  <c:v>Freq 1230mb</c:v>
                </c:pt>
              </c:strCache>
            </c:strRef>
          </c:tx>
          <c:spPr>
            <a:ln w="25400">
              <a:solidFill>
                <a:srgbClr val="008080"/>
              </a:solidFill>
              <a:prstDash val="solid"/>
            </a:ln>
          </c:spPr>
          <c:marker>
            <c:symbol val="plus"/>
            <c:size val="7"/>
            <c:spPr>
              <a:noFill/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Sheet1!$I$17:$I$21</c:f>
              <c:numCache>
                <c:formatCode>General</c:formatCode>
                <c:ptCount val="5"/>
                <c:pt idx="0">
                  <c:v>11.17</c:v>
                </c:pt>
                <c:pt idx="1">
                  <c:v>14.15</c:v>
                </c:pt>
                <c:pt idx="2">
                  <c:v>17.809999999999999</c:v>
                </c:pt>
                <c:pt idx="3">
                  <c:v>22.2</c:v>
                </c:pt>
                <c:pt idx="4">
                  <c:v>25.5</c:v>
                </c:pt>
              </c:numCache>
            </c:numRef>
          </c:yVal>
        </c:ser>
        <c:ser>
          <c:idx val="7"/>
          <c:order val="7"/>
          <c:tx>
            <c:strRef>
              <c:f>Sheet1!$L$10</c:f>
              <c:strCache>
                <c:ptCount val="1"/>
                <c:pt idx="0">
                  <c:v>Freq 1480mb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dot"/>
            <c:size val="7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Sheet1!$L$17:$L$21</c:f>
              <c:numCache>
                <c:formatCode>General</c:formatCode>
                <c:ptCount val="5"/>
                <c:pt idx="0">
                  <c:v>9.7000000000000011</c:v>
                </c:pt>
                <c:pt idx="1">
                  <c:v>12.8</c:v>
                </c:pt>
                <c:pt idx="2">
                  <c:v>16.72</c:v>
                </c:pt>
                <c:pt idx="3">
                  <c:v>21.3</c:v>
                </c:pt>
                <c:pt idx="4">
                  <c:v>24.6</c:v>
                </c:pt>
              </c:numCache>
            </c:numRef>
          </c:yVal>
        </c:ser>
        <c:ser>
          <c:idx val="8"/>
          <c:order val="8"/>
          <c:tx>
            <c:strRef>
              <c:f>Sheet1!$O$10</c:f>
              <c:strCache>
                <c:ptCount val="1"/>
                <c:pt idx="0">
                  <c:v>Freq1730mb</c:v>
                </c:pt>
              </c:strCache>
            </c:strRef>
          </c:tx>
          <c:spPr>
            <a:ln w="25400">
              <a:solidFill>
                <a:srgbClr val="00CCFF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00CCFF"/>
                </a:solidFill>
                <a:prstDash val="solid"/>
              </a:ln>
            </c:spPr>
          </c:marke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Sheet1!$O$17:$O$21</c:f>
              <c:numCache>
                <c:formatCode>General</c:formatCode>
                <c:ptCount val="5"/>
                <c:pt idx="0">
                  <c:v>8.3500000000000068</c:v>
                </c:pt>
                <c:pt idx="1">
                  <c:v>11.450000000000006</c:v>
                </c:pt>
                <c:pt idx="2">
                  <c:v>15.6</c:v>
                </c:pt>
                <c:pt idx="3">
                  <c:v>20.399999999999999</c:v>
                </c:pt>
                <c:pt idx="4">
                  <c:v>23.8</c:v>
                </c:pt>
              </c:numCache>
            </c:numRef>
          </c:yVal>
        </c:ser>
        <c:ser>
          <c:idx val="9"/>
          <c:order val="9"/>
          <c:tx>
            <c:strRef>
              <c:f>Sheet1!$R$10</c:f>
              <c:strCache>
                <c:ptCount val="1"/>
                <c:pt idx="0">
                  <c:v>Freq 1980mb</c:v>
                </c:pt>
              </c:strCache>
            </c:strRef>
          </c:tx>
          <c:spPr>
            <a:ln w="25400">
              <a:solidFill>
                <a:srgbClr val="CCFFFF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CCFFFF"/>
              </a:solidFill>
              <a:ln>
                <a:solidFill>
                  <a:srgbClr val="CCFFFF"/>
                </a:solidFill>
                <a:prstDash val="solid"/>
              </a:ln>
            </c:spPr>
          </c:marker>
          <c:xVal>
            <c:numRef>
              <c:f>Sheet1!$C$17:$C$21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1000</c:v>
                </c:pt>
                <c:pt idx="4">
                  <c:v>1400</c:v>
                </c:pt>
              </c:numCache>
            </c:numRef>
          </c:xVal>
          <c:yVal>
            <c:numRef>
              <c:f>Sheet1!$R$17:$R$21</c:f>
              <c:numCache>
                <c:formatCode>General</c:formatCode>
                <c:ptCount val="5"/>
                <c:pt idx="0">
                  <c:v>8.52</c:v>
                </c:pt>
                <c:pt idx="1">
                  <c:v>9.94</c:v>
                </c:pt>
                <c:pt idx="2">
                  <c:v>14.4</c:v>
                </c:pt>
                <c:pt idx="3">
                  <c:v>19.399999999999999</c:v>
                </c:pt>
                <c:pt idx="4">
                  <c:v>23</c:v>
                </c:pt>
              </c:numCache>
            </c:numRef>
          </c:yVal>
        </c:ser>
        <c:axId val="60789504"/>
        <c:axId val="60791040"/>
      </c:scatterChart>
      <c:valAx>
        <c:axId val="607768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Load in gramms</a:t>
                </a:r>
              </a:p>
            </c:rich>
          </c:tx>
          <c:layout>
            <c:manualLayout>
              <c:xMode val="edge"/>
              <c:yMode val="edge"/>
              <c:x val="0.35680321048555436"/>
              <c:y val="0.9115762783048306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779136"/>
        <c:crosses val="autoZero"/>
        <c:crossBetween val="midCat"/>
      </c:valAx>
      <c:valAx>
        <c:axId val="6077913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Deflection in mm</a:t>
                </a:r>
              </a:p>
            </c:rich>
          </c:tx>
          <c:layout>
            <c:manualLayout>
              <c:xMode val="edge"/>
              <c:yMode val="edge"/>
              <c:x val="1.7126554103306608E-2"/>
              <c:y val="0.3810292380215958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776832"/>
        <c:crosses val="autoZero"/>
        <c:crossBetween val="midCat"/>
      </c:valAx>
      <c:valAx>
        <c:axId val="60789504"/>
        <c:scaling>
          <c:orientation val="minMax"/>
        </c:scaling>
        <c:delete val="1"/>
        <c:axPos val="b"/>
        <c:numFmt formatCode="General" sourceLinked="1"/>
        <c:tickLblPos val="nextTo"/>
        <c:crossAx val="60791040"/>
        <c:crosses val="autoZero"/>
        <c:crossBetween val="midCat"/>
      </c:valAx>
      <c:valAx>
        <c:axId val="60791040"/>
        <c:scaling>
          <c:orientation val="minMax"/>
        </c:scaling>
        <c:axPos val="r"/>
        <c:numFmt formatCode="General" sourceLinked="1"/>
        <c:maj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789504"/>
        <c:crosses val="max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3824967583406262"/>
          <c:y val="0.32636681568938547"/>
          <c:w val="0.15318751170179801"/>
          <c:h val="0.38746011123715196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8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E9A74A-91FC-49BF-885A-2416C3E2C9B8}" type="datetimeFigureOut">
              <a:rPr lang="en-US"/>
              <a:pPr>
                <a:defRPr/>
              </a:pPr>
              <a:t>11/3/2008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4B76A5-946F-49A9-8764-85A2CF6B9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23/11/2008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 Straw working group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324600" y="5105400"/>
            <a:ext cx="1905000" cy="381000"/>
          </a:xfrm>
        </p:spPr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US"/>
              <a:t>hasse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1192D9C-7200-44DB-9785-16333EAB0525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0D290DB-8BCC-4015-BAE2-ECED586287FF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A2AE40F-F93B-4C0E-978E-5BBA0DD05E1F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2829076-293E-4DA3-8F62-FAF887294824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9D7BCE3-96E0-4CAE-911E-CE9714211C66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EDDEA6F-F862-493D-8A51-95C63F81A09F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F488E9F-BC18-4EEE-9FD7-FC7094986E1E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F24373C-FB61-4B15-8B79-FB628A2C00B2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F8DA288-0215-4745-A23B-6E34575BD4E4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9ADD9D6-7587-4FB4-985C-184F7CA1DF36}" type="slidenum">
              <a:rPr lang="en-US"/>
              <a:pPr lvl="1">
                <a:defRPr/>
              </a:pPr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819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8196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</p:grp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23/08/2008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Hans Danielsson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>
              <a:defRPr/>
            </a:pPr>
            <a:fld id="{F4819B85-076F-4439-8885-CDE3FEB5A075}" type="slidenum">
              <a:rPr lang="en-US"/>
              <a:pPr lvl="1"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837445/1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edms.cern.ch/document/908415/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14338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NA 62 </a:t>
            </a:r>
            <a:r>
              <a:rPr lang="en-US" dirty="0" smtClean="0"/>
              <a:t>– straw detector</a:t>
            </a:r>
            <a:endParaRPr lang="en-US" dirty="0"/>
          </a:p>
        </p:txBody>
      </p:sp>
      <p:sp>
        <p:nvSpPr>
          <p:cNvPr id="14340" name="Subtitle 5"/>
          <p:cNvSpPr>
            <a:spLocks noGrp="1"/>
          </p:cNvSpPr>
          <p:nvPr>
            <p:ph type="subTitle" sz="quarter" idx="1"/>
          </p:nvPr>
        </p:nvSpPr>
        <p:spPr>
          <a:xfrm>
            <a:off x="1066800" y="1371600"/>
            <a:ext cx="5638800" cy="533400"/>
          </a:xfrm>
        </p:spPr>
        <p:txBody>
          <a:bodyPr/>
          <a:lstStyle/>
          <a:p>
            <a:pPr eaLnBrk="1" hangingPunct="1"/>
            <a:r>
              <a:rPr lang="en-US" smtClean="0"/>
              <a:t>For the straw working group</a:t>
            </a:r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1981200" y="2209800"/>
            <a:ext cx="533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Specifications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Chamber design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FEM calculations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Prototyping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Straw straightness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Tooling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3200"/>
              <a:t>Plans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8477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3100" smtClean="0">
                <a:latin typeface="Helvetica"/>
                <a:ea typeface="Helvetica"/>
                <a:cs typeface="Helvetica"/>
                <a:sym typeface="Helvetica"/>
              </a:rPr>
              <a:t>Straw straightness with 50 </a:t>
            </a:r>
            <a:r>
              <a:rPr lang="en-US" altLang="ja-JP" sz="3100" smtClean="0">
                <a:latin typeface="Symbol" pitchFamily="18" charset="2"/>
                <a:ea typeface="Helvetica"/>
                <a:cs typeface="Helvetica"/>
                <a:sym typeface="Helvetica"/>
              </a:rPr>
              <a:t>m</a:t>
            </a:r>
            <a:r>
              <a:rPr lang="en-US" altLang="ja-JP" sz="3100" smtClean="0">
                <a:latin typeface="Helvetica"/>
                <a:ea typeface="Helvetica"/>
                <a:cs typeface="Helvetica"/>
                <a:sym typeface="Helvetica"/>
              </a:rPr>
              <a:t>m precision</a:t>
            </a:r>
            <a:endParaRPr lang="en-US" altLang="ja-JP" sz="3100" smtClean="0">
              <a:latin typeface="Helvetica"/>
              <a:ea typeface="ヒラギノ角ゴ ProN W3"/>
              <a:cs typeface="ヒラギノ角ゴ ProN W3"/>
              <a:sym typeface="Helvetica"/>
            </a:endParaRP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304800" y="1143000"/>
            <a:ext cx="5764213" cy="36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>
                <a:solidFill>
                  <a:srgbClr val="FFFF00"/>
                </a:solidFill>
                <a:latin typeface="Helvetica"/>
                <a:ea typeface="Helvetica"/>
                <a:cs typeface="Helvetica"/>
                <a:sym typeface="Helvetica"/>
              </a:rPr>
              <a:t>LabVIEW program panel of edge detection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 l="252" t="534" r="110" b="5032"/>
          <a:stretch>
            <a:fillRect/>
          </a:stretch>
        </p:blipFill>
        <p:spPr bwMode="auto">
          <a:xfrm>
            <a:off x="228600" y="1600200"/>
            <a:ext cx="5924550" cy="3514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/>
          </p:cNvSpPr>
          <p:nvPr/>
        </p:nvSpPr>
        <p:spPr bwMode="auto">
          <a:xfrm>
            <a:off x="363538" y="2197100"/>
            <a:ext cx="1865312" cy="98425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rgbClr val="FF6666"/>
                </a:solidFill>
                <a:latin typeface="Helvetica"/>
                <a:ea typeface="Helvetica"/>
                <a:cs typeface="Helvetica"/>
                <a:sym typeface="Helvetica"/>
              </a:rPr>
              <a:t>Edge</a:t>
            </a:r>
          </a:p>
          <a:p>
            <a:r>
              <a:rPr lang="en-US" altLang="ja-JP" sz="3200">
                <a:solidFill>
                  <a:srgbClr val="FF6666"/>
                </a:solidFill>
                <a:latin typeface="Helvetica"/>
                <a:ea typeface="Helvetica"/>
                <a:cs typeface="Helvetica"/>
                <a:sym typeface="Helvetica"/>
              </a:rPr>
              <a:t>parameter</a:t>
            </a:r>
          </a:p>
        </p:txBody>
      </p:sp>
      <p:sp>
        <p:nvSpPr>
          <p:cNvPr id="23557" name="Rectangle 5"/>
          <p:cNvSpPr>
            <a:spLocks/>
          </p:cNvSpPr>
          <p:nvPr/>
        </p:nvSpPr>
        <p:spPr bwMode="auto">
          <a:xfrm>
            <a:off x="3733800" y="2955925"/>
            <a:ext cx="1887538" cy="525463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3200">
                <a:solidFill>
                  <a:srgbClr val="FF6666"/>
                </a:solidFill>
                <a:latin typeface="Helvetica"/>
                <a:ea typeface="Helvetica"/>
                <a:cs typeface="Helvetica"/>
                <a:sym typeface="Helvetica"/>
              </a:rPr>
              <a:t>line profile</a:t>
            </a: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 rot="6894240">
            <a:off x="3898900" y="3721100"/>
            <a:ext cx="963613" cy="227013"/>
          </a:xfrm>
          <a:prstGeom prst="rightArrow">
            <a:avLst>
              <a:gd name="adj1" fmla="val 32000"/>
              <a:gd name="adj2" fmla="val 111857"/>
            </a:avLst>
          </a:prstGeom>
          <a:solidFill>
            <a:srgbClr val="FF6666"/>
          </a:solidFill>
          <a:ln w="25400">
            <a:solidFill>
              <a:srgbClr val="342C29"/>
            </a:solidFill>
            <a:miter lim="800000"/>
            <a:headEnd/>
            <a:tailEnd/>
          </a:ln>
        </p:spPr>
        <p:txBody>
          <a:bodyPr rot="10800000" vert="eaVert" lIns="0" tIns="0" rIns="0" bIns="0"/>
          <a:lstStyle/>
          <a:p>
            <a:endParaRPr lang="ja-JP" altLang="en-US">
              <a:ea typeface="ＭＳ Ｐゴシック"/>
              <a:cs typeface="ＭＳ Ｐゴシック"/>
            </a:endParaRPr>
          </a:p>
        </p:txBody>
      </p:sp>
      <p:sp>
        <p:nvSpPr>
          <p:cNvPr id="23559" name="AutoShape 7"/>
          <p:cNvSpPr>
            <a:spLocks/>
          </p:cNvSpPr>
          <p:nvPr/>
        </p:nvSpPr>
        <p:spPr bwMode="auto">
          <a:xfrm rot="4569806">
            <a:off x="5099050" y="3741738"/>
            <a:ext cx="857250" cy="228600"/>
          </a:xfrm>
          <a:prstGeom prst="rightArrow">
            <a:avLst>
              <a:gd name="adj1" fmla="val 32000"/>
              <a:gd name="adj2" fmla="val 98819"/>
            </a:avLst>
          </a:prstGeom>
          <a:solidFill>
            <a:srgbClr val="FF6666"/>
          </a:solidFill>
          <a:ln w="25400">
            <a:solidFill>
              <a:srgbClr val="342C29"/>
            </a:solidFill>
            <a:miter lim="800000"/>
            <a:headEnd/>
            <a:tailEnd/>
          </a:ln>
        </p:spPr>
        <p:txBody>
          <a:bodyPr rot="10800000" vert="eaVert" lIns="0" tIns="0" rIns="0" bIns="0"/>
          <a:lstStyle/>
          <a:p>
            <a:endParaRPr lang="ja-JP" altLang="en-US">
              <a:ea typeface="ＭＳ Ｐゴシック"/>
              <a:cs typeface="ＭＳ Ｐゴシック"/>
            </a:endParaRPr>
          </a:p>
        </p:txBody>
      </p:sp>
      <p:sp>
        <p:nvSpPr>
          <p:cNvPr id="2356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3"/>
          <a:srcRect l="829" t="208" r="19888" b="208"/>
          <a:stretch>
            <a:fillRect/>
          </a:stretch>
        </p:blipFill>
        <p:spPr bwMode="auto">
          <a:xfrm>
            <a:off x="7086600" y="1219200"/>
            <a:ext cx="1552575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62" name="Picture 5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257800"/>
            <a:ext cx="15621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4267200"/>
            <a:ext cx="1452563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Text Box 34"/>
          <p:cNvSpPr txBox="1">
            <a:spLocks noChangeArrowheads="1"/>
          </p:cNvSpPr>
          <p:nvPr/>
        </p:nvSpPr>
        <p:spPr bwMode="auto">
          <a:xfrm>
            <a:off x="2971800" y="5486400"/>
            <a:ext cx="3276600" cy="8223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To be used in the QC of the chamber production</a:t>
            </a:r>
          </a:p>
        </p:txBody>
      </p:sp>
      <p:sp>
        <p:nvSpPr>
          <p:cNvPr id="23565" name="Footer Placeholder 5"/>
          <p:cNvSpPr txBox="1">
            <a:spLocks noGrp="1" noChangeArrowheads="1"/>
          </p:cNvSpPr>
          <p:nvPr/>
        </p:nvSpPr>
        <p:spPr bwMode="auto">
          <a:xfrm>
            <a:off x="1295400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kumimoji="0" lang="en-US" sz="1400"/>
              <a:t>Hans Danielsson ,SPSC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Beam test 2008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6324600" cy="4800600"/>
          </a:xfrm>
        </p:spPr>
        <p:txBody>
          <a:bodyPr/>
          <a:lstStyle/>
          <a:p>
            <a:pPr eaLnBrk="1" hangingPunct="1"/>
            <a:r>
              <a:rPr lang="en-US" sz="2000" smtClean="0"/>
              <a:t>The goal was to compare two candidates for the FE chips and operate the chamber with the new  non-flammable gas mixture </a:t>
            </a:r>
          </a:p>
          <a:p>
            <a:pPr eaLnBrk="1" hangingPunct="1"/>
            <a:r>
              <a:rPr lang="en-US" sz="2000" smtClean="0"/>
              <a:t>Same straw prototype as in 2007 was equipped with two types of FE: CARIAOCA and ASDQ. Test boards were prepared in August at CERN, for these two chips</a:t>
            </a:r>
          </a:p>
          <a:p>
            <a:pPr eaLnBrk="1" hangingPunct="1"/>
            <a:r>
              <a:rPr lang="en-US" sz="2000" smtClean="0"/>
              <a:t>The straw prototype was ready to take data as planned on the 2:nd of October. However, the beam was stopped on the 6:th of October.</a:t>
            </a:r>
          </a:p>
          <a:p>
            <a:pPr eaLnBrk="1" hangingPunct="1"/>
            <a:r>
              <a:rPr lang="en-US" sz="2000" smtClean="0"/>
              <a:t>Nevertheless, we managed to take six  points with muons (different HV and threshold):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	 HV (kV):   2.4 ,   2.5 ,  2.6 ( at two different thresholds), 2.7 </a:t>
            </a:r>
          </a:p>
          <a:p>
            <a:pPr eaLnBrk="1" hangingPunct="1"/>
            <a:r>
              <a:rPr lang="en-US" sz="2000" smtClean="0"/>
              <a:t>The off-line analysis is going on.</a:t>
            </a:r>
          </a:p>
          <a:p>
            <a:pPr eaLnBrk="1" hangingPunct="1"/>
            <a:r>
              <a:rPr lang="en-US" sz="2000" smtClean="0"/>
              <a:t>Since then, we have learned that:</a:t>
            </a:r>
          </a:p>
          <a:p>
            <a:pPr lvl="1" eaLnBrk="1" hangingPunct="1"/>
            <a:r>
              <a:rPr lang="en-US" sz="1800" smtClean="0"/>
              <a:t>Only a </a:t>
            </a:r>
            <a:r>
              <a:rPr lang="en-US" sz="1800" b="1" i="1" smtClean="0"/>
              <a:t>maximum</a:t>
            </a:r>
            <a:r>
              <a:rPr lang="en-US" sz="1800" smtClean="0"/>
              <a:t> of 900 chips (7200 channels) are available of the ASDQ chip (no spare!)</a:t>
            </a:r>
          </a:p>
          <a:p>
            <a:pPr lvl="1" eaLnBrk="1" hangingPunct="1">
              <a:buFontTx/>
              <a:buNone/>
            </a:pPr>
            <a:r>
              <a:rPr lang="en-US" sz="1800" smtClean="0">
                <a:sym typeface="Wingdings" pitchFamily="2" charset="2"/>
              </a:rPr>
              <a:t> CARIOCA is the baseline for our FE</a:t>
            </a:r>
            <a:endParaRPr lang="en-US" sz="1800" smtClean="0"/>
          </a:p>
          <a:p>
            <a:pPr eaLnBrk="1" hangingPunct="1"/>
            <a:endParaRPr lang="en-US" sz="2000" smtClean="0"/>
          </a:p>
        </p:txBody>
      </p:sp>
      <p:sp>
        <p:nvSpPr>
          <p:cNvPr id="24579" name="Footer Placeholder 7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400800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2458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pic>
        <p:nvPicPr>
          <p:cNvPr id="24581" name="Picture 4" descr="DSCN93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990600"/>
            <a:ext cx="2743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276600"/>
            <a:ext cx="2686050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Oval 5"/>
          <p:cNvSpPr>
            <a:spLocks noChangeArrowheads="1"/>
          </p:cNvSpPr>
          <p:nvPr/>
        </p:nvSpPr>
        <p:spPr bwMode="auto">
          <a:xfrm>
            <a:off x="2719388" y="2530475"/>
            <a:ext cx="152400" cy="388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en-US" sz="1800" b="1">
              <a:latin typeface="Arial" charset="0"/>
            </a:endParaRPr>
          </a:p>
        </p:txBody>
      </p:sp>
      <p:sp>
        <p:nvSpPr>
          <p:cNvPr id="25602" name="Oval 6"/>
          <p:cNvSpPr>
            <a:spLocks noChangeArrowheads="1"/>
          </p:cNvSpPr>
          <p:nvPr/>
        </p:nvSpPr>
        <p:spPr bwMode="auto">
          <a:xfrm>
            <a:off x="6932613" y="2530475"/>
            <a:ext cx="152400" cy="395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en-US" sz="1800" b="1">
              <a:latin typeface="Arial" charset="0"/>
            </a:endParaRPr>
          </a:p>
        </p:txBody>
      </p:sp>
      <p:sp>
        <p:nvSpPr>
          <p:cNvPr id="25603" name="Oval 7"/>
          <p:cNvSpPr>
            <a:spLocks noChangeArrowheads="1"/>
          </p:cNvSpPr>
          <p:nvPr/>
        </p:nvSpPr>
        <p:spPr bwMode="auto">
          <a:xfrm>
            <a:off x="4779963" y="2532063"/>
            <a:ext cx="152400" cy="39528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kumimoji="0" lang="en-US" sz="1800" b="1">
              <a:latin typeface="Arial" charset="0"/>
            </a:endParaRPr>
          </a:p>
        </p:txBody>
      </p:sp>
      <p:sp>
        <p:nvSpPr>
          <p:cNvPr id="25604" name="Line 9"/>
          <p:cNvSpPr>
            <a:spLocks noChangeShapeType="1"/>
          </p:cNvSpPr>
          <p:nvPr/>
        </p:nvSpPr>
        <p:spPr bwMode="auto">
          <a:xfrm>
            <a:off x="7551738" y="2759075"/>
            <a:ext cx="17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Line 10"/>
          <p:cNvSpPr>
            <a:spLocks noChangeShapeType="1"/>
          </p:cNvSpPr>
          <p:nvPr/>
        </p:nvSpPr>
        <p:spPr bwMode="auto">
          <a:xfrm>
            <a:off x="7731125" y="2759075"/>
            <a:ext cx="1588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Oval 13"/>
          <p:cNvSpPr>
            <a:spLocks noChangeArrowheads="1"/>
          </p:cNvSpPr>
          <p:nvPr/>
        </p:nvSpPr>
        <p:spPr bwMode="auto">
          <a:xfrm>
            <a:off x="6975475" y="290195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07" name="Line 15"/>
          <p:cNvSpPr>
            <a:spLocks noChangeShapeType="1"/>
          </p:cNvSpPr>
          <p:nvPr/>
        </p:nvSpPr>
        <p:spPr bwMode="auto">
          <a:xfrm>
            <a:off x="7011988" y="29384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Text Box 19"/>
          <p:cNvSpPr txBox="1">
            <a:spLocks noChangeArrowheads="1"/>
          </p:cNvSpPr>
          <p:nvPr/>
        </p:nvSpPr>
        <p:spPr bwMode="auto">
          <a:xfrm>
            <a:off x="4986338" y="2944813"/>
            <a:ext cx="221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DET gnd (cathode)</a:t>
            </a:r>
          </a:p>
        </p:txBody>
      </p:sp>
      <p:sp>
        <p:nvSpPr>
          <p:cNvPr id="25609" name="Line 21"/>
          <p:cNvSpPr>
            <a:spLocks noChangeShapeType="1"/>
          </p:cNvSpPr>
          <p:nvPr/>
        </p:nvSpPr>
        <p:spPr bwMode="auto">
          <a:xfrm flipV="1">
            <a:off x="4095750" y="27654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22"/>
          <p:cNvSpPr>
            <a:spLocks noChangeShapeType="1"/>
          </p:cNvSpPr>
          <p:nvPr/>
        </p:nvSpPr>
        <p:spPr bwMode="auto">
          <a:xfrm flipH="1" flipV="1">
            <a:off x="4095750" y="33051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Oval 23"/>
          <p:cNvSpPr>
            <a:spLocks noChangeArrowheads="1"/>
          </p:cNvSpPr>
          <p:nvPr/>
        </p:nvSpPr>
        <p:spPr bwMode="auto">
          <a:xfrm>
            <a:off x="4022725" y="3052763"/>
            <a:ext cx="144463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en-US" sz="1800" b="1">
              <a:latin typeface="Arial" charset="0"/>
            </a:endParaRPr>
          </a:p>
        </p:txBody>
      </p:sp>
      <p:sp>
        <p:nvSpPr>
          <p:cNvPr id="25612" name="Oval 24"/>
          <p:cNvSpPr>
            <a:spLocks noChangeArrowheads="1"/>
          </p:cNvSpPr>
          <p:nvPr/>
        </p:nvSpPr>
        <p:spPr bwMode="auto">
          <a:xfrm>
            <a:off x="4022725" y="3160713"/>
            <a:ext cx="144463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en-US" sz="1800" b="1">
              <a:latin typeface="Arial" charset="0"/>
            </a:endParaRPr>
          </a:p>
        </p:txBody>
      </p:sp>
      <p:sp>
        <p:nvSpPr>
          <p:cNvPr id="25613" name="Line 25"/>
          <p:cNvSpPr>
            <a:spLocks noChangeShapeType="1"/>
          </p:cNvSpPr>
          <p:nvPr/>
        </p:nvSpPr>
        <p:spPr bwMode="auto">
          <a:xfrm>
            <a:off x="2798763" y="2944813"/>
            <a:ext cx="0" cy="504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4" name="Oval 26"/>
          <p:cNvSpPr>
            <a:spLocks noChangeArrowheads="1"/>
          </p:cNvSpPr>
          <p:nvPr/>
        </p:nvSpPr>
        <p:spPr bwMode="auto">
          <a:xfrm>
            <a:off x="2763838" y="290830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15" name="Line 27"/>
          <p:cNvSpPr>
            <a:spLocks noChangeShapeType="1"/>
          </p:cNvSpPr>
          <p:nvPr/>
        </p:nvSpPr>
        <p:spPr bwMode="auto">
          <a:xfrm>
            <a:off x="1847850" y="3827463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6" name="Text Box 34"/>
          <p:cNvSpPr txBox="1">
            <a:spLocks noChangeArrowheads="1"/>
          </p:cNvSpPr>
          <p:nvPr/>
        </p:nvSpPr>
        <p:spPr bwMode="auto">
          <a:xfrm>
            <a:off x="788988" y="3430588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FEE gnd</a:t>
            </a:r>
          </a:p>
        </p:txBody>
      </p:sp>
      <p:sp>
        <p:nvSpPr>
          <p:cNvPr id="25617" name="Line 35"/>
          <p:cNvSpPr>
            <a:spLocks noChangeShapeType="1"/>
          </p:cNvSpPr>
          <p:nvPr/>
        </p:nvSpPr>
        <p:spPr bwMode="auto">
          <a:xfrm>
            <a:off x="2547938" y="2746375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8" name="Rectangle 36"/>
          <p:cNvSpPr>
            <a:spLocks noChangeArrowheads="1"/>
          </p:cNvSpPr>
          <p:nvPr/>
        </p:nvSpPr>
        <p:spPr bwMode="auto">
          <a:xfrm>
            <a:off x="7300913" y="2711450"/>
            <a:ext cx="252412" cy="71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19" name="Line 38"/>
          <p:cNvSpPr>
            <a:spLocks noChangeShapeType="1"/>
          </p:cNvSpPr>
          <p:nvPr/>
        </p:nvSpPr>
        <p:spPr bwMode="auto">
          <a:xfrm>
            <a:off x="2008188" y="2747963"/>
            <a:ext cx="0" cy="25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0" name="Rectangle 39"/>
          <p:cNvSpPr>
            <a:spLocks noChangeArrowheads="1"/>
          </p:cNvSpPr>
          <p:nvPr/>
        </p:nvSpPr>
        <p:spPr bwMode="auto">
          <a:xfrm rot="-5400000">
            <a:off x="1882776" y="3089275"/>
            <a:ext cx="252412" cy="71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21" name="Line 40"/>
          <p:cNvSpPr>
            <a:spLocks noChangeShapeType="1"/>
          </p:cNvSpPr>
          <p:nvPr/>
        </p:nvSpPr>
        <p:spPr bwMode="auto">
          <a:xfrm>
            <a:off x="2008188" y="3251200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2" name="Text Box 42"/>
          <p:cNvSpPr txBox="1">
            <a:spLocks noChangeArrowheads="1"/>
          </p:cNvSpPr>
          <p:nvPr/>
        </p:nvSpPr>
        <p:spPr bwMode="auto">
          <a:xfrm>
            <a:off x="7264400" y="2351088"/>
            <a:ext cx="88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R2=Rc</a:t>
            </a:r>
          </a:p>
        </p:txBody>
      </p:sp>
      <p:sp>
        <p:nvSpPr>
          <p:cNvPr id="25623" name="Line 43"/>
          <p:cNvSpPr>
            <a:spLocks noChangeShapeType="1"/>
          </p:cNvSpPr>
          <p:nvPr/>
        </p:nvSpPr>
        <p:spPr bwMode="auto">
          <a:xfrm>
            <a:off x="2800350" y="2530475"/>
            <a:ext cx="4213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4" name="Line 44"/>
          <p:cNvSpPr>
            <a:spLocks noChangeShapeType="1"/>
          </p:cNvSpPr>
          <p:nvPr/>
        </p:nvSpPr>
        <p:spPr bwMode="auto">
          <a:xfrm>
            <a:off x="2800350" y="2927350"/>
            <a:ext cx="4213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5" name="Text Box 45"/>
          <p:cNvSpPr txBox="1">
            <a:spLocks noChangeArrowheads="1"/>
          </p:cNvSpPr>
          <p:nvPr/>
        </p:nvSpPr>
        <p:spPr bwMode="auto">
          <a:xfrm>
            <a:off x="4191000" y="21701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R </a:t>
            </a:r>
            <a:r>
              <a:rPr kumimoji="0" lang="en-US" sz="1800" b="1" baseline="-25000">
                <a:latin typeface="Arial" charset="0"/>
              </a:rPr>
              <a:t>loss</a:t>
            </a:r>
          </a:p>
        </p:txBody>
      </p:sp>
      <p:sp>
        <p:nvSpPr>
          <p:cNvPr id="25626" name="Text Box 32"/>
          <p:cNvSpPr txBox="1">
            <a:spLocks noChangeArrowheads="1"/>
          </p:cNvSpPr>
          <p:nvPr/>
        </p:nvSpPr>
        <p:spPr bwMode="auto">
          <a:xfrm>
            <a:off x="3975100" y="3467100"/>
            <a:ext cx="253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Signal – current source</a:t>
            </a:r>
          </a:p>
        </p:txBody>
      </p:sp>
      <p:sp>
        <p:nvSpPr>
          <p:cNvPr id="25627" name="Line 33"/>
          <p:cNvSpPr>
            <a:spLocks noChangeShapeType="1"/>
          </p:cNvSpPr>
          <p:nvPr/>
        </p:nvSpPr>
        <p:spPr bwMode="auto">
          <a:xfrm>
            <a:off x="2798763" y="34496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8" name="Line 34"/>
          <p:cNvSpPr>
            <a:spLocks noChangeShapeType="1"/>
          </p:cNvSpPr>
          <p:nvPr/>
        </p:nvSpPr>
        <p:spPr bwMode="auto">
          <a:xfrm flipH="1">
            <a:off x="2008188" y="3449638"/>
            <a:ext cx="790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9" name="Oval 26"/>
          <p:cNvSpPr>
            <a:spLocks noChangeArrowheads="1"/>
          </p:cNvSpPr>
          <p:nvPr/>
        </p:nvSpPr>
        <p:spPr bwMode="auto">
          <a:xfrm>
            <a:off x="1960563" y="34305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30" name="Line 36"/>
          <p:cNvSpPr>
            <a:spLocks noChangeShapeType="1"/>
          </p:cNvSpPr>
          <p:nvPr/>
        </p:nvSpPr>
        <p:spPr bwMode="auto">
          <a:xfrm flipH="1">
            <a:off x="4095750" y="3454400"/>
            <a:ext cx="790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1" name="Line 25"/>
          <p:cNvSpPr>
            <a:spLocks noChangeShapeType="1"/>
          </p:cNvSpPr>
          <p:nvPr/>
        </p:nvSpPr>
        <p:spPr bwMode="auto">
          <a:xfrm>
            <a:off x="4913313" y="2962275"/>
            <a:ext cx="0" cy="504825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2" name="Text Box 11"/>
          <p:cNvSpPr txBox="1">
            <a:spLocks noChangeArrowheads="1"/>
          </p:cNvSpPr>
          <p:nvPr/>
        </p:nvSpPr>
        <p:spPr bwMode="auto">
          <a:xfrm>
            <a:off x="3076575" y="1816100"/>
            <a:ext cx="390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 i="1" u="sng">
                <a:solidFill>
                  <a:srgbClr val="FF3300"/>
                </a:solidFill>
                <a:latin typeface="Arial" charset="0"/>
              </a:rPr>
              <a:t>Straw as a coaxial line with losses</a:t>
            </a:r>
          </a:p>
        </p:txBody>
      </p:sp>
      <p:sp>
        <p:nvSpPr>
          <p:cNvPr id="25633" name="Text Box 12"/>
          <p:cNvSpPr txBox="1">
            <a:spLocks noChangeArrowheads="1"/>
          </p:cNvSpPr>
          <p:nvPr/>
        </p:nvSpPr>
        <p:spPr bwMode="auto">
          <a:xfrm>
            <a:off x="554038" y="2206625"/>
            <a:ext cx="125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sz="1800" b="1" i="1" u="sng">
                <a:solidFill>
                  <a:schemeClr val="accent2"/>
                </a:solidFill>
                <a:latin typeface="Arial" charset="0"/>
              </a:rPr>
              <a:t>CARIOCA</a:t>
            </a:r>
          </a:p>
        </p:txBody>
      </p:sp>
      <p:sp>
        <p:nvSpPr>
          <p:cNvPr id="25634" name="Text Box 3"/>
          <p:cNvSpPr txBox="1">
            <a:spLocks noChangeArrowheads="1"/>
          </p:cNvSpPr>
          <p:nvPr/>
        </p:nvSpPr>
        <p:spPr bwMode="auto">
          <a:xfrm>
            <a:off x="762000" y="4419600"/>
            <a:ext cx="80327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1</a:t>
            </a:r>
            <a:r>
              <a:rPr kumimoji="0" lang="en-US" sz="1800" b="1">
                <a:latin typeface="Arial" charset="0"/>
              </a:rPr>
              <a:t> Sensitivity =16mV/fC (100%) - CARIOCA </a:t>
            </a:r>
          </a:p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2</a:t>
            </a:r>
            <a:r>
              <a:rPr kumimoji="0" lang="en-US" sz="1800" b="1">
                <a:latin typeface="Arial" charset="0"/>
              </a:rPr>
              <a:t> Sensitivity = 8.3mV/fC (50%) – reduction due to current division </a:t>
            </a:r>
          </a:p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3</a:t>
            </a:r>
            <a:r>
              <a:rPr kumimoji="0" lang="en-US" sz="1800" b="1">
                <a:latin typeface="Arial" charset="0"/>
              </a:rPr>
              <a:t> Sensitivity = 4.5mV/fC (~30%) – with termination on far-end (max R </a:t>
            </a:r>
            <a:r>
              <a:rPr kumimoji="0" lang="en-US" sz="1800" b="1" baseline="-25000">
                <a:latin typeface="Arial" charset="0"/>
              </a:rPr>
              <a:t>loss</a:t>
            </a:r>
            <a:r>
              <a:rPr kumimoji="0" lang="en-US" sz="1800" b="1">
                <a:latin typeface="Arial" charset="0"/>
              </a:rPr>
              <a:t>)</a:t>
            </a:r>
          </a:p>
          <a:p>
            <a:r>
              <a:rPr kumimoji="0" lang="en-US" sz="1800" b="1">
                <a:solidFill>
                  <a:srgbClr val="FF0000"/>
                </a:solidFill>
                <a:latin typeface="Arial" charset="0"/>
              </a:rPr>
              <a:t>3</a:t>
            </a:r>
            <a:r>
              <a:rPr kumimoji="0" lang="en-US" sz="1800" b="1">
                <a:latin typeface="Arial" charset="0"/>
              </a:rPr>
              <a:t> Sensitivity = 11.2mV/fC (70%) at open far-end</a:t>
            </a:r>
          </a:p>
          <a:p>
            <a:r>
              <a:rPr kumimoji="0" lang="en-US" sz="1800" b="1">
                <a:latin typeface="Arial" charset="0"/>
              </a:rPr>
              <a:t>                                           </a:t>
            </a:r>
          </a:p>
        </p:txBody>
      </p:sp>
      <p:sp>
        <p:nvSpPr>
          <p:cNvPr id="25635" name="Line 28"/>
          <p:cNvSpPr>
            <a:spLocks noChangeShapeType="1"/>
          </p:cNvSpPr>
          <p:nvPr/>
        </p:nvSpPr>
        <p:spPr bwMode="auto">
          <a:xfrm>
            <a:off x="2044700" y="1808163"/>
            <a:ext cx="0" cy="7921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36" name="Text Box 29"/>
          <p:cNvSpPr txBox="1">
            <a:spLocks noChangeArrowheads="1"/>
          </p:cNvSpPr>
          <p:nvPr/>
        </p:nvSpPr>
        <p:spPr bwMode="auto">
          <a:xfrm>
            <a:off x="1901825" y="134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1</a:t>
            </a:r>
          </a:p>
        </p:txBody>
      </p:sp>
      <p:sp>
        <p:nvSpPr>
          <p:cNvPr id="25637" name="Line 30"/>
          <p:cNvSpPr>
            <a:spLocks noChangeShapeType="1"/>
          </p:cNvSpPr>
          <p:nvPr/>
        </p:nvSpPr>
        <p:spPr bwMode="auto">
          <a:xfrm>
            <a:off x="2620963" y="1808163"/>
            <a:ext cx="0" cy="7921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38" name="Text Box 31"/>
          <p:cNvSpPr txBox="1">
            <a:spLocks noChangeArrowheads="1"/>
          </p:cNvSpPr>
          <p:nvPr/>
        </p:nvSpPr>
        <p:spPr bwMode="auto">
          <a:xfrm>
            <a:off x="2478088" y="134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2</a:t>
            </a:r>
          </a:p>
        </p:txBody>
      </p:sp>
      <p:sp>
        <p:nvSpPr>
          <p:cNvPr id="25639" name="Text Box 41"/>
          <p:cNvSpPr txBox="1">
            <a:spLocks noChangeArrowheads="1"/>
          </p:cNvSpPr>
          <p:nvPr/>
        </p:nvSpPr>
        <p:spPr bwMode="auto">
          <a:xfrm rot="-5400000">
            <a:off x="1964532" y="1974056"/>
            <a:ext cx="88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R1=Rc</a:t>
            </a:r>
          </a:p>
        </p:txBody>
      </p:sp>
      <p:sp>
        <p:nvSpPr>
          <p:cNvPr id="25640" name="Line 32"/>
          <p:cNvSpPr>
            <a:spLocks noChangeShapeType="1"/>
          </p:cNvSpPr>
          <p:nvPr/>
        </p:nvSpPr>
        <p:spPr bwMode="auto">
          <a:xfrm>
            <a:off x="7180263" y="1785938"/>
            <a:ext cx="0" cy="7921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41" name="Text Box 33"/>
          <p:cNvSpPr txBox="1">
            <a:spLocks noChangeArrowheads="1"/>
          </p:cNvSpPr>
          <p:nvPr/>
        </p:nvSpPr>
        <p:spPr bwMode="auto">
          <a:xfrm>
            <a:off x="7037388" y="1319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solidFill>
                  <a:srgbClr val="FF3300"/>
                </a:solidFill>
                <a:latin typeface="Arial" charset="0"/>
              </a:rPr>
              <a:t>3</a:t>
            </a:r>
          </a:p>
        </p:txBody>
      </p:sp>
      <p:sp>
        <p:nvSpPr>
          <p:cNvPr id="25642" name="Rectangle 36"/>
          <p:cNvSpPr>
            <a:spLocks noChangeArrowheads="1"/>
          </p:cNvSpPr>
          <p:nvPr/>
        </p:nvSpPr>
        <p:spPr bwMode="auto">
          <a:xfrm>
            <a:off x="2284413" y="2711450"/>
            <a:ext cx="252412" cy="71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en-US" sz="1800" b="1">
              <a:latin typeface="Arial" charset="0"/>
            </a:endParaRPr>
          </a:p>
        </p:txBody>
      </p:sp>
      <p:sp>
        <p:nvSpPr>
          <p:cNvPr id="25643" name="Line 52"/>
          <p:cNvSpPr>
            <a:spLocks noChangeShapeType="1"/>
          </p:cNvSpPr>
          <p:nvPr/>
        </p:nvSpPr>
        <p:spPr bwMode="auto">
          <a:xfrm>
            <a:off x="2008188" y="2746375"/>
            <a:ext cx="27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4" name="Text Box 2"/>
          <p:cNvSpPr txBox="1">
            <a:spLocks noChangeArrowheads="1"/>
          </p:cNvSpPr>
          <p:nvPr/>
        </p:nvSpPr>
        <p:spPr bwMode="auto">
          <a:xfrm>
            <a:off x="1400175" y="685800"/>
            <a:ext cx="60610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b="1">
                <a:latin typeface="Arial" charset="0"/>
              </a:rPr>
              <a:t>FEE sensitivity measurements in June</a:t>
            </a:r>
          </a:p>
          <a:p>
            <a:pPr algn="ctr"/>
            <a:r>
              <a:rPr kumimoji="0" lang="en-US" sz="1800" b="1">
                <a:latin typeface="Arial" charset="0"/>
              </a:rPr>
              <a:t>by injection known charge Q</a:t>
            </a:r>
            <a:r>
              <a:rPr kumimoji="0" lang="en-US" sz="1800" b="1" baseline="-25000">
                <a:latin typeface="Arial" charset="0"/>
              </a:rPr>
              <a:t>in</a:t>
            </a:r>
            <a:r>
              <a:rPr kumimoji="0" lang="en-US" sz="1800" b="1">
                <a:latin typeface="Arial" charset="0"/>
              </a:rPr>
              <a:t> [fC] into various points </a:t>
            </a:r>
          </a:p>
        </p:txBody>
      </p:sp>
      <p:sp>
        <p:nvSpPr>
          <p:cNvPr id="2" name="Title 1"/>
          <p:cNvSpPr>
            <a:spLocks/>
          </p:cNvSpPr>
          <p:nvPr/>
        </p:nvSpPr>
        <p:spPr bwMode="auto">
          <a:xfrm>
            <a:off x="609600" y="-1524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defRPr/>
            </a:pPr>
            <a:r>
              <a:rPr kumimoji="0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Example of study on the FE</a:t>
            </a:r>
          </a:p>
        </p:txBody>
      </p:sp>
      <p:sp>
        <p:nvSpPr>
          <p:cNvPr id="25646" name="Footer Placeholder 5"/>
          <p:cNvSpPr txBox="1">
            <a:spLocks noGrp="1" noChangeArrowheads="1"/>
          </p:cNvSpPr>
          <p:nvPr/>
        </p:nvSpPr>
        <p:spPr bwMode="auto">
          <a:xfrm>
            <a:off x="1295400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kumimoji="0" lang="en-US" sz="1400"/>
              <a:t>Hans Danielsson ,SPSC</a:t>
            </a:r>
          </a:p>
        </p:txBody>
      </p:sp>
      <p:sp>
        <p:nvSpPr>
          <p:cNvPr id="25647" name="Rectangle 7"/>
          <p:cNvSpPr txBox="1">
            <a:spLocks noGrp="1" noChangeArrowheads="1"/>
          </p:cNvSpPr>
          <p:nvPr/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kumimoji="0" lang="en-US" sz="1400"/>
              <a:t>04/11/2008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Future Plans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153400" cy="4114800"/>
          </a:xfrm>
        </p:spPr>
        <p:txBody>
          <a:bodyPr/>
          <a:lstStyle/>
          <a:p>
            <a:pPr eaLnBrk="1" hangingPunct="1"/>
            <a:r>
              <a:rPr lang="en-US" sz="2000" smtClean="0"/>
              <a:t>Terminate the detailed study on the straw material and its mechanics</a:t>
            </a:r>
          </a:p>
          <a:p>
            <a:pPr eaLnBrk="1" hangingPunct="1"/>
            <a:r>
              <a:rPr lang="en-US" sz="2000" smtClean="0"/>
              <a:t>Detailed FEM analysis of the structure and the straw</a:t>
            </a:r>
          </a:p>
          <a:p>
            <a:pPr eaLnBrk="1" hangingPunct="1"/>
            <a:r>
              <a:rPr lang="en-US" sz="2000" smtClean="0"/>
              <a:t>Finalize layout of the mechanical structure</a:t>
            </a:r>
          </a:p>
          <a:p>
            <a:pPr eaLnBrk="1" hangingPunct="1"/>
            <a:r>
              <a:rPr lang="en-US" sz="2000" smtClean="0"/>
              <a:t>Plan and build a new sector prototype:</a:t>
            </a:r>
          </a:p>
          <a:p>
            <a:pPr lvl="1" eaLnBrk="1" hangingPunct="1"/>
            <a:r>
              <a:rPr lang="en-US" sz="1800" smtClean="0"/>
              <a:t>Verify </a:t>
            </a:r>
            <a:r>
              <a:rPr lang="en-US" sz="1800" b="1" smtClean="0">
                <a:solidFill>
                  <a:srgbClr val="FF0000"/>
                </a:solidFill>
              </a:rPr>
              <a:t>mechanical support of the straws (and wire)</a:t>
            </a:r>
            <a:r>
              <a:rPr lang="en-US" sz="1800" smtClean="0">
                <a:solidFill>
                  <a:srgbClr val="FF0000"/>
                </a:solidFill>
              </a:rPr>
              <a:t> </a:t>
            </a:r>
            <a:r>
              <a:rPr lang="en-US" sz="1800" smtClean="0"/>
              <a:t>. Measure final straw deformation and wire off-set</a:t>
            </a:r>
          </a:p>
          <a:p>
            <a:pPr lvl="1" eaLnBrk="1" hangingPunct="1"/>
            <a:r>
              <a:rPr lang="en-US" sz="1800" smtClean="0"/>
              <a:t>New straw layout</a:t>
            </a:r>
          </a:p>
          <a:p>
            <a:pPr lvl="1" eaLnBrk="1" hangingPunct="1"/>
            <a:r>
              <a:rPr lang="en-US" sz="1800" smtClean="0"/>
              <a:t>New connectivity</a:t>
            </a:r>
          </a:p>
          <a:p>
            <a:pPr lvl="1" eaLnBrk="1" hangingPunct="1"/>
            <a:r>
              <a:rPr lang="en-US" sz="1800" smtClean="0"/>
              <a:t>Final electronics CARIOCA</a:t>
            </a:r>
          </a:p>
          <a:p>
            <a:pPr eaLnBrk="1" hangingPunct="1"/>
            <a:r>
              <a:rPr lang="en-US" sz="2000" smtClean="0"/>
              <a:t>Build a full-scale engineering prototype </a:t>
            </a:r>
          </a:p>
          <a:p>
            <a:pPr eaLnBrk="1" hangingPunct="1"/>
            <a:r>
              <a:rPr lang="en-US" sz="2000" smtClean="0"/>
              <a:t>Aging component validation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27652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z="9600" smtClean="0">
                <a:effectLst/>
              </a:rPr>
              <a:t>Spares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23/08/2008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/>
              <a:t>FEM calculations of the chamber</a:t>
            </a:r>
          </a:p>
        </p:txBody>
      </p:sp>
      <p:pic>
        <p:nvPicPr>
          <p:cNvPr id="29699" name="Picture 2" descr="preview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35052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 descr="preview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524000"/>
            <a:ext cx="33274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Footer Placeholder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239000" y="6477000"/>
            <a:ext cx="1905000" cy="3810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pic>
        <p:nvPicPr>
          <p:cNvPr id="30722" name="Picture 6" descr="chambre seule-ecla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066800"/>
            <a:ext cx="37719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7" descr="chambre avec pailles sans flasque ax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0"/>
            <a:ext cx="34671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8" descr="chambre avec pailles ax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267200"/>
            <a:ext cx="27432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 descr="profi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219200"/>
            <a:ext cx="34290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Chamber design (detail)</a:t>
            </a:r>
          </a:p>
        </p:txBody>
      </p:sp>
      <p:sp>
        <p:nvSpPr>
          <p:cNvPr id="30727" name="Footer Placeholder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Two wire guides in the straw do limit wire off-set</a:t>
            </a:r>
          </a:p>
        </p:txBody>
      </p:sp>
      <p:sp>
        <p:nvSpPr>
          <p:cNvPr id="26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229600" cy="533400"/>
          </a:xfrm>
        </p:spPr>
        <p:txBody>
          <a:bodyPr/>
          <a:lstStyle/>
          <a:p>
            <a:pPr eaLnBrk="1" hangingPunct="1"/>
            <a:r>
              <a:rPr lang="en-US" sz="1800" smtClean="0"/>
              <a:t>Yes, it is possible in terms of added wire sag</a:t>
            </a:r>
          </a:p>
        </p:txBody>
      </p:sp>
      <p:pic>
        <p:nvPicPr>
          <p:cNvPr id="26651" name="Picture 5" descr="IMG_07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2" name="Line 6"/>
          <p:cNvSpPr>
            <a:spLocks noChangeShapeType="1"/>
          </p:cNvSpPr>
          <p:nvPr/>
        </p:nvSpPr>
        <p:spPr bwMode="auto">
          <a:xfrm>
            <a:off x="4648200" y="2743200"/>
            <a:ext cx="4038600" cy="0"/>
          </a:xfrm>
          <a:prstGeom prst="line">
            <a:avLst/>
          </a:prstGeom>
          <a:noFill/>
          <a:ln w="38100">
            <a:solidFill>
              <a:srgbClr val="FF7C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3" name="Line 7"/>
          <p:cNvSpPr>
            <a:spLocks noChangeShapeType="1"/>
          </p:cNvSpPr>
          <p:nvPr/>
        </p:nvSpPr>
        <p:spPr bwMode="auto">
          <a:xfrm>
            <a:off x="5867400" y="1905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54" name="Line 8"/>
          <p:cNvSpPr>
            <a:spLocks noChangeShapeType="1"/>
          </p:cNvSpPr>
          <p:nvPr/>
        </p:nvSpPr>
        <p:spPr bwMode="auto">
          <a:xfrm>
            <a:off x="7391400" y="1905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55" name="Rectangle 9"/>
          <p:cNvSpPr>
            <a:spLocks noChangeArrowheads="1"/>
          </p:cNvSpPr>
          <p:nvPr/>
        </p:nvSpPr>
        <p:spPr bwMode="auto">
          <a:xfrm>
            <a:off x="4495800" y="2133600"/>
            <a:ext cx="152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6" name="Rectangle 10"/>
          <p:cNvSpPr>
            <a:spLocks noChangeArrowheads="1"/>
          </p:cNvSpPr>
          <p:nvPr/>
        </p:nvSpPr>
        <p:spPr bwMode="auto">
          <a:xfrm>
            <a:off x="8686800" y="2133600"/>
            <a:ext cx="152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7" name="Freeform 12"/>
          <p:cNvSpPr>
            <a:spLocks/>
          </p:cNvSpPr>
          <p:nvPr/>
        </p:nvSpPr>
        <p:spPr bwMode="auto">
          <a:xfrm>
            <a:off x="4648200" y="2743200"/>
            <a:ext cx="4038600" cy="88900"/>
          </a:xfrm>
          <a:custGeom>
            <a:avLst/>
            <a:gdLst>
              <a:gd name="T0" fmla="*/ 0 w 2544"/>
              <a:gd name="T1" fmla="*/ 0 h 56"/>
              <a:gd name="T2" fmla="*/ 1219200 w 2544"/>
              <a:gd name="T3" fmla="*/ 76200 h 56"/>
              <a:gd name="T4" fmla="*/ 2667000 w 2544"/>
              <a:gd name="T5" fmla="*/ 76200 h 56"/>
              <a:gd name="T6" fmla="*/ 4038600 w 2544"/>
              <a:gd name="T7" fmla="*/ 0 h 56"/>
              <a:gd name="T8" fmla="*/ 0 60000 65536"/>
              <a:gd name="T9" fmla="*/ 0 60000 65536"/>
              <a:gd name="T10" fmla="*/ 0 60000 65536"/>
              <a:gd name="T11" fmla="*/ 0 60000 65536"/>
              <a:gd name="T12" fmla="*/ 0 w 2544"/>
              <a:gd name="T13" fmla="*/ 0 h 56"/>
              <a:gd name="T14" fmla="*/ 2544 w 2544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4" h="56">
                <a:moveTo>
                  <a:pt x="0" y="0"/>
                </a:moveTo>
                <a:cubicBezTo>
                  <a:pt x="244" y="20"/>
                  <a:pt x="488" y="40"/>
                  <a:pt x="768" y="48"/>
                </a:cubicBezTo>
                <a:cubicBezTo>
                  <a:pt x="1048" y="56"/>
                  <a:pt x="1384" y="56"/>
                  <a:pt x="1680" y="48"/>
                </a:cubicBezTo>
                <a:cubicBezTo>
                  <a:pt x="1976" y="40"/>
                  <a:pt x="2260" y="20"/>
                  <a:pt x="2544" y="0"/>
                </a:cubicBezTo>
              </a:path>
            </a:pathLst>
          </a:custGeom>
          <a:noFill/>
          <a:ln w="28575">
            <a:solidFill>
              <a:srgbClr val="FF99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8" name="Line 13"/>
          <p:cNvSpPr>
            <a:spLocks noChangeShapeType="1"/>
          </p:cNvSpPr>
          <p:nvPr/>
        </p:nvSpPr>
        <p:spPr bwMode="auto">
          <a:xfrm>
            <a:off x="6629400" y="1981200"/>
            <a:ext cx="0" cy="7620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59" name="Line 14"/>
          <p:cNvSpPr>
            <a:spLocks noChangeShapeType="1"/>
          </p:cNvSpPr>
          <p:nvPr/>
        </p:nvSpPr>
        <p:spPr bwMode="auto">
          <a:xfrm flipV="1">
            <a:off x="6629400" y="2819400"/>
            <a:ext cx="0" cy="7620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60" name="Text Box 15"/>
          <p:cNvSpPr txBox="1">
            <a:spLocks noChangeArrowheads="1"/>
          </p:cNvSpPr>
          <p:nvPr/>
        </p:nvSpPr>
        <p:spPr bwMode="auto">
          <a:xfrm>
            <a:off x="6629400" y="3429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Symbol" pitchFamily="18" charset="2"/>
              </a:rPr>
              <a:t>d = + 0.16</a:t>
            </a:r>
            <a:r>
              <a:rPr lang="en-US" sz="1800">
                <a:latin typeface="Arial" charset="0"/>
              </a:rPr>
              <a:t>mm</a:t>
            </a:r>
            <a:r>
              <a:rPr lang="en-US" sz="1800">
                <a:latin typeface="Symbol" pitchFamily="18" charset="2"/>
              </a:rPr>
              <a:t> </a:t>
            </a:r>
          </a:p>
        </p:txBody>
      </p:sp>
      <p:sp>
        <p:nvSpPr>
          <p:cNvPr id="26661" name="Text Box 16"/>
          <p:cNvSpPr txBox="1">
            <a:spLocks noChangeArrowheads="1"/>
          </p:cNvSpPr>
          <p:nvPr/>
        </p:nvSpPr>
        <p:spPr bwMode="auto">
          <a:xfrm>
            <a:off x="5546725" y="1327150"/>
            <a:ext cx="828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0.23 g</a:t>
            </a:r>
          </a:p>
        </p:txBody>
      </p:sp>
      <p:sp>
        <p:nvSpPr>
          <p:cNvPr id="26662" name="Text Box 17"/>
          <p:cNvSpPr txBox="1">
            <a:spLocks noChangeArrowheads="1"/>
          </p:cNvSpPr>
          <p:nvPr/>
        </p:nvSpPr>
        <p:spPr bwMode="auto">
          <a:xfrm>
            <a:off x="7086600" y="1371600"/>
            <a:ext cx="828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0.23 g</a:t>
            </a:r>
          </a:p>
        </p:txBody>
      </p:sp>
      <p:sp>
        <p:nvSpPr>
          <p:cNvPr id="26663" name="Text Box 18"/>
          <p:cNvSpPr txBox="1">
            <a:spLocks noChangeArrowheads="1"/>
          </p:cNvSpPr>
          <p:nvPr/>
        </p:nvSpPr>
        <p:spPr bwMode="auto">
          <a:xfrm>
            <a:off x="5562600" y="2895600"/>
            <a:ext cx="522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1/3</a:t>
            </a:r>
          </a:p>
        </p:txBody>
      </p:sp>
      <p:sp>
        <p:nvSpPr>
          <p:cNvPr id="26664" name="Text Box 19"/>
          <p:cNvSpPr txBox="1">
            <a:spLocks noChangeArrowheads="1"/>
          </p:cNvSpPr>
          <p:nvPr/>
        </p:nvSpPr>
        <p:spPr bwMode="auto">
          <a:xfrm>
            <a:off x="7162800" y="2895600"/>
            <a:ext cx="522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1/3</a:t>
            </a:r>
          </a:p>
        </p:txBody>
      </p:sp>
      <p:sp>
        <p:nvSpPr>
          <p:cNvPr id="26665" name="Text Box 20"/>
          <p:cNvSpPr txBox="1">
            <a:spLocks noChangeArrowheads="1"/>
          </p:cNvSpPr>
          <p:nvPr/>
        </p:nvSpPr>
        <p:spPr bwMode="auto">
          <a:xfrm>
            <a:off x="5029200" y="4419600"/>
            <a:ext cx="3276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We have to see if this is necessary. It complicates the wire stringing , but  reduces significantly the risk of wire-off -set in case of bent straws</a:t>
            </a:r>
          </a:p>
        </p:txBody>
      </p:sp>
      <p:sp>
        <p:nvSpPr>
          <p:cNvPr id="26666" name="Footer Placeholder 2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graphicFrame>
        <p:nvGraphicFramePr>
          <p:cNvPr id="26646" name="Chart 1"/>
          <p:cNvGraphicFramePr>
            <a:graphicFrameLocks noChangeAspect="1"/>
          </p:cNvGraphicFramePr>
          <p:nvPr/>
        </p:nvGraphicFramePr>
        <p:xfrm>
          <a:off x="609600" y="3733800"/>
          <a:ext cx="3838575" cy="1301750"/>
        </p:xfrm>
        <a:graphic>
          <a:graphicData uri="http://schemas.openxmlformats.org/presentationml/2006/ole">
            <p:oleObj spid="_x0000_s26646" name="Chart" r:id="rId4" imgW="5362575" imgH="1666875" progId="Excel.Chart.8">
              <p:embed/>
            </p:oleObj>
          </a:graphicData>
        </a:graphic>
      </p:graphicFrame>
      <p:graphicFrame>
        <p:nvGraphicFramePr>
          <p:cNvPr id="26647" name="Chart 2"/>
          <p:cNvGraphicFramePr>
            <a:graphicFrameLocks noChangeAspect="1"/>
          </p:cNvGraphicFramePr>
          <p:nvPr/>
        </p:nvGraphicFramePr>
        <p:xfrm>
          <a:off x="609600" y="5029200"/>
          <a:ext cx="3914775" cy="1468438"/>
        </p:xfrm>
        <a:graphic>
          <a:graphicData uri="http://schemas.openxmlformats.org/presentationml/2006/ole">
            <p:oleObj spid="_x0000_s26647" name="Chart" r:id="rId5" imgW="5076825" imgH="17526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8080375" cy="1143000"/>
          </a:xfrm>
          <a:noFill/>
        </p:spPr>
        <p:txBody>
          <a:bodyPr/>
          <a:lstStyle/>
          <a:p>
            <a:r>
              <a:rPr lang="en-US" sz="2800" smtClean="0">
                <a:effectLst/>
              </a:rPr>
              <a:t>Example of test of the CARIOCA chip in the lab</a:t>
            </a:r>
          </a:p>
        </p:txBody>
      </p:sp>
      <p:pic>
        <p:nvPicPr>
          <p:cNvPr id="33794" name="Chart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66800"/>
            <a:ext cx="5614988" cy="4151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01750" y="5260975"/>
          <a:ext cx="6096000" cy="111283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slope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ENC (mV)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CARIOCA_cold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CARIOCA_hot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0.0074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33813" name="TextBox 6"/>
          <p:cNvSpPr txBox="1">
            <a:spLocks noChangeArrowheads="1"/>
          </p:cNvSpPr>
          <p:nvPr/>
        </p:nvSpPr>
        <p:spPr bwMode="auto">
          <a:xfrm>
            <a:off x="7924800" y="56388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 b="1">
                <a:latin typeface="Arial" charset="0"/>
              </a:rPr>
              <a:t>Better</a:t>
            </a:r>
          </a:p>
        </p:txBody>
      </p:sp>
      <p:sp>
        <p:nvSpPr>
          <p:cNvPr id="33814" name="Left Arrow 7"/>
          <p:cNvSpPr>
            <a:spLocks noChangeArrowheads="1"/>
          </p:cNvSpPr>
          <p:nvPr/>
        </p:nvSpPr>
        <p:spPr bwMode="auto">
          <a:xfrm>
            <a:off x="6858000" y="5562600"/>
            <a:ext cx="977900" cy="484188"/>
          </a:xfrm>
          <a:prstGeom prst="lef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kumimoji="0" lang="en-US" sz="1800" b="1">
              <a:latin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Theoretical</a:t>
            </a:r>
            <a:endParaRPr lang="en-US" dirty="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04800" y="1295400"/>
          <a:ext cx="5781675" cy="4833938"/>
        </p:xfrm>
        <a:graphic>
          <a:graphicData uri="http://schemas.openxmlformats.org/presentationml/2006/ole">
            <p:oleObj spid="_x0000_s12292" name="Mathcad" r:id="rId3" imgW="4638600" imgH="3876840" progId="Mathcad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5486400" y="457200"/>
          <a:ext cx="2800350" cy="533400"/>
        </p:xfrm>
        <a:graphic>
          <a:graphicData uri="http://schemas.openxmlformats.org/presentationml/2006/ole">
            <p:oleObj spid="_x0000_s12294" name="Mathcad" r:id="rId4" imgW="1400040" imgH="266760" progId="Mathcad">
              <p:embed/>
            </p:oleObj>
          </a:graphicData>
        </a:graphic>
      </p:graphicFrame>
      <p:sp>
        <p:nvSpPr>
          <p:cNvPr id="1229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080375" cy="1143000"/>
          </a:xfrm>
          <a:noFill/>
        </p:spPr>
        <p:txBody>
          <a:bodyPr/>
          <a:lstStyle/>
          <a:p>
            <a:r>
              <a:rPr lang="en-US" smtClean="0">
                <a:effectLst/>
              </a:rPr>
              <a:t>Straw tracker layout</a:t>
            </a: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5181600" y="1371600"/>
            <a:ext cx="373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sz="2000"/>
              <a:t>4 chambers</a:t>
            </a:r>
          </a:p>
          <a:p>
            <a:r>
              <a:rPr kumimoji="0" lang="en-US" sz="2000"/>
              <a:t>4 views in each chamber</a:t>
            </a:r>
          </a:p>
          <a:p>
            <a:r>
              <a:rPr kumimoji="0" lang="en-US" sz="2000"/>
              <a:t>448 (4x112) straws in each view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419600"/>
            <a:ext cx="5029200" cy="18573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5364" name="Content Placeholder 2"/>
          <p:cNvSpPr>
            <a:spLocks/>
          </p:cNvSpPr>
          <p:nvPr/>
        </p:nvSpPr>
        <p:spPr bwMode="auto">
          <a:xfrm>
            <a:off x="304800" y="1219200"/>
            <a:ext cx="4724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1800"/>
              <a:t>448x16 = 7168 straws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1800"/>
              <a:t>Operate in vacuum 2.1m long D</a:t>
            </a:r>
            <a:r>
              <a:rPr kumimoji="0" lang="en-US" sz="1800" baseline="-25000"/>
              <a:t>i</a:t>
            </a:r>
            <a:r>
              <a:rPr kumimoji="0" lang="en-US" sz="1800"/>
              <a:t> =9.8mm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altLang="ja-JP" sz="1800">
                <a:ea typeface="Helvetica"/>
                <a:cs typeface="Helvetica"/>
                <a:sym typeface="Helvetica"/>
              </a:rPr>
              <a:t>Precise tracking (&lt;120 μm)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1800"/>
              <a:t>Straw rate: up to 0.5 MHz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1800"/>
              <a:t>Non-flammable gas mixture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Tx/>
              <a:buChar char="–"/>
            </a:pPr>
            <a:r>
              <a:rPr kumimoji="0" lang="en-US" sz="1600"/>
              <a:t>CO2 (80%)+ CF4 (16%) + Isobutene (6%)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</a:pPr>
            <a:r>
              <a:rPr kumimoji="0" lang="en-US" sz="1600"/>
              <a:t>	(Test beam 2008)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1800"/>
              <a:t>For more parameters see files in EDMS: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Tx/>
              <a:buChar char="–"/>
            </a:pPr>
            <a:r>
              <a:rPr kumimoji="0" lang="en-US" sz="1600">
                <a:hlinkClick r:id="rId3"/>
              </a:rPr>
              <a:t>https://edms.cern.ch/document/837445/1</a:t>
            </a:r>
            <a:endParaRPr kumimoji="0" lang="en-US" sz="1600"/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Tx/>
              <a:buChar char="–"/>
            </a:pPr>
            <a:r>
              <a:rPr kumimoji="0" lang="en-US" sz="1600">
                <a:hlinkClick r:id="rId4"/>
              </a:rPr>
              <a:t>https://edms.cern.ch/document/908415/1</a:t>
            </a:r>
            <a:r>
              <a:rPr kumimoji="0" lang="en-US" sz="2000"/>
              <a:t> </a:t>
            </a:r>
            <a:endParaRPr kumimoji="0" lang="en-US" sz="1200"/>
          </a:p>
        </p:txBody>
      </p:sp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667000"/>
            <a:ext cx="36004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5486400" y="2743200"/>
            <a:ext cx="316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1800">
                <a:solidFill>
                  <a:schemeClr val="bg1"/>
                </a:solidFill>
              </a:rPr>
              <a:t>448 (4x112) straws in each view</a:t>
            </a:r>
          </a:p>
        </p:txBody>
      </p:sp>
      <p:sp>
        <p:nvSpPr>
          <p:cNvPr id="15367" name="Footer Placeholder 5"/>
          <p:cNvSpPr txBox="1">
            <a:spLocks noGrp="1" noChangeArrowheads="1"/>
          </p:cNvSpPr>
          <p:nvPr/>
        </p:nvSpPr>
        <p:spPr bwMode="auto">
          <a:xfrm>
            <a:off x="1295400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kumimoji="0" lang="en-US" sz="1400"/>
              <a:t>Hans Danielsson ,SPSC</a:t>
            </a:r>
          </a:p>
        </p:txBody>
      </p:sp>
      <p:sp>
        <p:nvSpPr>
          <p:cNvPr id="15368" name="Date Placeholder 1"/>
          <p:cNvSpPr txBox="1">
            <a:spLocks noGrp="1"/>
          </p:cNvSpPr>
          <p:nvPr/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kumimoji="0" lang="en-US" sz="1400"/>
              <a:t>04/11/2008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Test beam 2008</a:t>
            </a:r>
            <a:endParaRPr lang="en-US" dirty="0"/>
          </a:p>
        </p:txBody>
      </p:sp>
      <p:pic>
        <p:nvPicPr>
          <p:cNvPr id="36866" name="Picture 20" descr="D:\TMP_NA48_beam_test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066800"/>
            <a:ext cx="30924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1028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09800"/>
            <a:ext cx="4040188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Line 1037"/>
          <p:cNvSpPr>
            <a:spLocks noChangeShapeType="1"/>
          </p:cNvSpPr>
          <p:nvPr/>
        </p:nvSpPr>
        <p:spPr bwMode="auto">
          <a:xfrm flipV="1">
            <a:off x="1752600" y="2971800"/>
            <a:ext cx="2438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Line 1038"/>
          <p:cNvSpPr>
            <a:spLocks noChangeShapeType="1"/>
          </p:cNvSpPr>
          <p:nvPr/>
        </p:nvSpPr>
        <p:spPr bwMode="auto">
          <a:xfrm>
            <a:off x="2667000" y="3124200"/>
            <a:ext cx="1524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AutoShape 1040"/>
          <p:cNvSpPr>
            <a:spLocks noChangeArrowheads="1"/>
          </p:cNvSpPr>
          <p:nvPr/>
        </p:nvSpPr>
        <p:spPr bwMode="auto">
          <a:xfrm>
            <a:off x="4267200" y="2667000"/>
            <a:ext cx="733425" cy="762000"/>
          </a:xfrm>
          <a:prstGeom prst="curvedLeftArrow">
            <a:avLst>
              <a:gd name="adj1" fmla="val 20779"/>
              <a:gd name="adj2" fmla="val 41558"/>
              <a:gd name="adj3" fmla="val 38745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1" name="Text Box 1041"/>
          <p:cNvSpPr txBox="1">
            <a:spLocks noChangeArrowheads="1"/>
          </p:cNvSpPr>
          <p:nvPr/>
        </p:nvSpPr>
        <p:spPr bwMode="auto">
          <a:xfrm>
            <a:off x="3657600" y="3429000"/>
            <a:ext cx="1939925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Phi=+7.5 degree</a:t>
            </a:r>
          </a:p>
        </p:txBody>
      </p:sp>
      <p:sp>
        <p:nvSpPr>
          <p:cNvPr id="36872" name="Line 16"/>
          <p:cNvSpPr>
            <a:spLocks noChangeShapeType="1"/>
          </p:cNvSpPr>
          <p:nvPr/>
        </p:nvSpPr>
        <p:spPr bwMode="auto">
          <a:xfrm>
            <a:off x="6934200" y="914400"/>
            <a:ext cx="0" cy="2514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Line 17"/>
          <p:cNvSpPr>
            <a:spLocks noChangeShapeType="1"/>
          </p:cNvSpPr>
          <p:nvPr/>
        </p:nvSpPr>
        <p:spPr bwMode="auto">
          <a:xfrm flipH="1">
            <a:off x="6248400" y="533400"/>
            <a:ext cx="457200" cy="3505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Footer Placeholder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36875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45025" y="4191000"/>
            <a:ext cx="44989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r>
              <a:rPr kumimoji="0" lang="en-US" kern="0" dirty="0">
                <a:latin typeface="+mn-lt"/>
                <a:cs typeface="+mn-cs"/>
              </a:rPr>
              <a:t>Modification of the geometry compared to 2007: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r>
              <a:rPr kumimoji="0" lang="en-US" kern="0" dirty="0">
                <a:latin typeface="+mn-lt"/>
                <a:cs typeface="+mn-cs"/>
              </a:rPr>
              <a:t>Rotating of the prototype to avoid that the wires line up with the beam axis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5626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/>
              <a:t>Assembly of web connection and gas manifolds</a:t>
            </a:r>
          </a:p>
        </p:txBody>
      </p:sp>
      <p:pic>
        <p:nvPicPr>
          <p:cNvPr id="37891" name="Picture 4" descr="8-sec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733800"/>
            <a:ext cx="34290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7" descr="5-se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09600"/>
            <a:ext cx="35433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4" descr="DSCN87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143000"/>
            <a:ext cx="2819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13" descr="chambre-secti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352800"/>
            <a:ext cx="4130675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Freeform 14"/>
          <p:cNvSpPr>
            <a:spLocks/>
          </p:cNvSpPr>
          <p:nvPr/>
        </p:nvSpPr>
        <p:spPr bwMode="auto">
          <a:xfrm>
            <a:off x="2667000" y="1219200"/>
            <a:ext cx="3657600" cy="1219200"/>
          </a:xfrm>
          <a:custGeom>
            <a:avLst/>
            <a:gdLst>
              <a:gd name="T0" fmla="*/ 0 w 1968"/>
              <a:gd name="T1" fmla="*/ 1219200 h 768"/>
              <a:gd name="T2" fmla="*/ 1694985 w 1968"/>
              <a:gd name="T3" fmla="*/ 228600 h 768"/>
              <a:gd name="T4" fmla="*/ 3657600 w 1968"/>
              <a:gd name="T5" fmla="*/ 0 h 768"/>
              <a:gd name="T6" fmla="*/ 0 60000 65536"/>
              <a:gd name="T7" fmla="*/ 0 60000 65536"/>
              <a:gd name="T8" fmla="*/ 0 60000 65536"/>
              <a:gd name="T9" fmla="*/ 0 w 1968"/>
              <a:gd name="T10" fmla="*/ 0 h 768"/>
              <a:gd name="T11" fmla="*/ 1968 w 1968"/>
              <a:gd name="T12" fmla="*/ 768 h 7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68" h="768">
                <a:moveTo>
                  <a:pt x="0" y="768"/>
                </a:moveTo>
                <a:cubicBezTo>
                  <a:pt x="292" y="520"/>
                  <a:pt x="584" y="272"/>
                  <a:pt x="912" y="144"/>
                </a:cubicBezTo>
                <a:cubicBezTo>
                  <a:pt x="1240" y="16"/>
                  <a:pt x="1792" y="24"/>
                  <a:pt x="196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896" name="Footer Placeholder 9"/>
          <p:cNvSpPr>
            <a:spLocks noGrp="1" noChangeArrowheads="1"/>
          </p:cNvSpPr>
          <p:nvPr>
            <p:ph type="ftr" sz="quarter" idx="11"/>
          </p:nvPr>
        </p:nvSpPr>
        <p:spPr>
          <a:xfrm>
            <a:off x="914400" y="6400800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Plan</a:t>
            </a:r>
          </a:p>
        </p:txBody>
      </p:sp>
      <p:pic>
        <p:nvPicPr>
          <p:cNvPr id="38914" name="Picture 4" descr="na62-plann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905000"/>
            <a:ext cx="90868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Chamber design</a:t>
            </a:r>
          </a:p>
        </p:txBody>
      </p:sp>
      <p:pic>
        <p:nvPicPr>
          <p:cNvPr id="16386" name="Picture 4" descr="ens chambres dans cryostat-coupe-zo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563688"/>
            <a:ext cx="6096000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Line 5"/>
          <p:cNvSpPr>
            <a:spLocks noChangeShapeType="1"/>
          </p:cNvSpPr>
          <p:nvPr/>
        </p:nvSpPr>
        <p:spPr bwMode="auto">
          <a:xfrm flipH="1">
            <a:off x="6248400" y="2057400"/>
            <a:ext cx="990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88" name="Line 6"/>
          <p:cNvSpPr>
            <a:spLocks noChangeShapeType="1"/>
          </p:cNvSpPr>
          <p:nvPr/>
        </p:nvSpPr>
        <p:spPr bwMode="auto">
          <a:xfrm flipH="1">
            <a:off x="5105400" y="2057400"/>
            <a:ext cx="2057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477000" y="1676400"/>
            <a:ext cx="919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O-rings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629400" y="4572000"/>
            <a:ext cx="1755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Ring for sealing</a:t>
            </a:r>
          </a:p>
        </p:txBody>
      </p:sp>
      <p:sp>
        <p:nvSpPr>
          <p:cNvPr id="16391" name="Line 10"/>
          <p:cNvSpPr>
            <a:spLocks noChangeShapeType="1"/>
          </p:cNvSpPr>
          <p:nvPr/>
        </p:nvSpPr>
        <p:spPr bwMode="auto">
          <a:xfrm flipH="1" flipV="1">
            <a:off x="5105400" y="4267200"/>
            <a:ext cx="1524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11"/>
          <p:cNvSpPr>
            <a:spLocks noChangeShapeType="1"/>
          </p:cNvSpPr>
          <p:nvPr/>
        </p:nvSpPr>
        <p:spPr bwMode="auto">
          <a:xfrm flipV="1">
            <a:off x="7467600" y="2895600"/>
            <a:ext cx="685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6393" name="Picture 3"/>
          <p:cNvPicPr>
            <a:picLocks noChangeAspect="1" noChangeArrowheads="1"/>
          </p:cNvPicPr>
          <p:nvPr/>
        </p:nvPicPr>
        <p:blipFill>
          <a:blip r:embed="rId3"/>
          <a:srcRect l="14285" t="697" r="386" b="523"/>
          <a:stretch>
            <a:fillRect/>
          </a:stretch>
        </p:blipFill>
        <p:spPr bwMode="auto">
          <a:xfrm>
            <a:off x="152400" y="1371600"/>
            <a:ext cx="2851150" cy="2435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9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16395" name="Rectangle 7"/>
          <p:cNvSpPr txBox="1">
            <a:spLocks noGrp="1" noChangeArrowheads="1"/>
          </p:cNvSpPr>
          <p:nvPr/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kumimoji="0" lang="en-US" sz="1400"/>
              <a:t>04/11/2008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pic>
        <p:nvPicPr>
          <p:cNvPr id="17410" name="Picture 3" descr="25mm_contacts_uncon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038600"/>
            <a:ext cx="38100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1524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kumimoji="0"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FEM calculations of the chamber</a:t>
            </a:r>
          </a:p>
        </p:txBody>
      </p:sp>
      <p:sp>
        <p:nvSpPr>
          <p:cNvPr id="17412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pic>
        <p:nvPicPr>
          <p:cNvPr id="17413" name="Picture 4" descr="25mm_bonded_con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95400"/>
            <a:ext cx="3962400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preview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4648200"/>
            <a:ext cx="243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 descr="preview.pn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2743200"/>
            <a:ext cx="2514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kumimoji="0"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FEM calculations of the chamber</a:t>
            </a:r>
          </a:p>
        </p:txBody>
      </p:sp>
      <p:pic>
        <p:nvPicPr>
          <p:cNvPr id="18435" name="Picture 4" descr="25mm_stress_bonded_con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38400"/>
            <a:ext cx="4143375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18437" name="Content Placeholder 2"/>
          <p:cNvSpPr txBox="1">
            <a:spLocks/>
          </p:cNvSpPr>
          <p:nvPr/>
        </p:nvSpPr>
        <p:spPr bwMode="auto">
          <a:xfrm>
            <a:off x="4953000" y="1981200"/>
            <a:ext cx="36607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The model contains all the loading details: Pressure difference, pretension, fixation points to the vacuum tube etc.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We have a model to study global deformations and details e.g. stress concentration around the holes.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We are working on a model to study the deformation of individual straws.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25 mm thickness looks ok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Basis for price enquiry</a:t>
            </a: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914400" y="1905000"/>
            <a:ext cx="169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Stress levels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3048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kumimoji="0"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Prototypes of the gas manifold, straw connectivity and web</a:t>
            </a:r>
          </a:p>
        </p:txBody>
      </p:sp>
      <p:pic>
        <p:nvPicPr>
          <p:cNvPr id="19459" name="Picture 4" descr="Picture 0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3434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4191000" y="1524000"/>
            <a:ext cx="42703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The design of the web(16 channels) is finished and a prototype  is launched in the. 4– 6 weeks for production</a:t>
            </a:r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0" y="1600200"/>
            <a:ext cx="312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Questions that will be addressed are: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Type of glue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Gluing procedure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Tooling and access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Leak tightness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kumimoji="0" lang="en-US" sz="2000"/>
              <a:t>Electrical connection to the straws (web)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endParaRPr kumimoji="0" lang="en-US" sz="2000"/>
          </a:p>
        </p:txBody>
      </p:sp>
      <p:sp>
        <p:nvSpPr>
          <p:cNvPr id="19462" name="Footer Placeholder 9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pic>
        <p:nvPicPr>
          <p:cNvPr id="1946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581275"/>
            <a:ext cx="41910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4" descr="DSCN87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743200"/>
            <a:ext cx="21336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A set-up to measure the straw tension</a:t>
            </a:r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pic>
        <p:nvPicPr>
          <p:cNvPr id="20483" name="Picture 6" descr="Picture 0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066800"/>
            <a:ext cx="2114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152400" y="3200400"/>
            <a:ext cx="2590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hlink"/>
                </a:solidFill>
              </a:rPr>
              <a:t>Tension </a:t>
            </a:r>
            <a:r>
              <a:rPr lang="en-US" b="1" i="1">
                <a:solidFill>
                  <a:schemeClr val="hlink"/>
                </a:solidFill>
                <a:sym typeface="Symbol" pitchFamily="18" charset="2"/>
              </a:rPr>
              <a:t> wf</a:t>
            </a:r>
            <a:r>
              <a:rPr lang="en-US" b="1" i="1" baseline="30000">
                <a:solidFill>
                  <a:schemeClr val="hlink"/>
                </a:solidFill>
                <a:sym typeface="Symbol" pitchFamily="18" charset="2"/>
              </a:rPr>
              <a:t>2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where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w</a:t>
            </a:r>
            <a:r>
              <a:rPr lang="en-US">
                <a:sym typeface="Symbol" pitchFamily="18" charset="2"/>
              </a:rPr>
              <a:t> is the weight per unit length and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f</a:t>
            </a:r>
            <a:r>
              <a:rPr lang="en-US">
                <a:sym typeface="Symbol" pitchFamily="18" charset="2"/>
              </a:rPr>
              <a:t> the frequency </a:t>
            </a:r>
            <a:endParaRPr lang="en-US"/>
          </a:p>
        </p:txBody>
      </p:sp>
      <p:sp>
        <p:nvSpPr>
          <p:cNvPr id="20485" name="Rectangle 9"/>
          <p:cNvSpPr txBox="1">
            <a:spLocks noChangeArrowheads="1"/>
          </p:cNvSpPr>
          <p:nvPr/>
        </p:nvSpPr>
        <p:spPr bwMode="auto">
          <a:xfrm>
            <a:off x="1295400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kumimoji="0" lang="en-US" sz="1400"/>
              <a:t>Hans Danielsson ,SPSC</a:t>
            </a:r>
          </a:p>
        </p:txBody>
      </p:sp>
      <p:pic>
        <p:nvPicPr>
          <p:cNvPr id="20486" name="Picture 8" descr="Picture 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1910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457200" y="1066800"/>
            <a:ext cx="5943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sz="2000"/>
              <a:t>This method was developed to study the straw straightness under tension and pressure</a:t>
            </a:r>
          </a:p>
          <a:p>
            <a:r>
              <a:rPr kumimoji="0" lang="en-US" sz="2000"/>
              <a:t>An IR light sensitive sensor gives a voltage proportional to the reflected IR light from the LED</a:t>
            </a:r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>
            <a:off x="5181600" y="2133600"/>
            <a:ext cx="1905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2209800" y="5562600"/>
            <a:ext cx="3276600" cy="8223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To be used in the QC of the chamber production</a:t>
            </a:r>
          </a:p>
        </p:txBody>
      </p:sp>
      <p:pic>
        <p:nvPicPr>
          <p:cNvPr id="20490" name="Picture 12" descr="Picture 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4384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Deformation of the straw as a function of pressure for different pre-tension</a:t>
            </a:r>
          </a:p>
        </p:txBody>
      </p:sp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sp>
        <p:nvSpPr>
          <p:cNvPr id="21507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6705600" y="2514600"/>
            <a:ext cx="2438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/>
              <a:t>Negative Poisson’s ratio! which results in a loss of tension when pressurized </a:t>
            </a:r>
          </a:p>
          <a:p>
            <a:r>
              <a:rPr kumimoji="0" lang="en-US">
                <a:sym typeface="Symbol" pitchFamily="18" charset="2"/>
              </a:rPr>
              <a:t>			</a:t>
            </a:r>
            <a:r>
              <a:rPr kumimoji="0" lang="en-US" b="1">
                <a:solidFill>
                  <a:srgbClr val="FF0000"/>
                </a:solidFill>
                <a:sym typeface="Symbol" pitchFamily="18" charset="2"/>
              </a:rPr>
              <a:t>x=-y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56031" y="1987176"/>
          <a:ext cx="6464143" cy="3587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Results of the mechanical test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Negative Poisson's ratio!</a:t>
            </a:r>
          </a:p>
          <a:p>
            <a:pPr eaLnBrk="1" hangingPunct="1"/>
            <a:r>
              <a:rPr lang="en-US" sz="2400" smtClean="0"/>
              <a:t>The loss of tension with 1 bar is between 300g-400g</a:t>
            </a:r>
          </a:p>
          <a:p>
            <a:pPr eaLnBrk="1" hangingPunct="1"/>
            <a:r>
              <a:rPr lang="en-US" sz="2400" smtClean="0"/>
              <a:t>800 g of final straw pre-tension should be enough (with some safety)</a:t>
            </a:r>
          </a:p>
          <a:p>
            <a:pPr eaLnBrk="1" hangingPunct="1"/>
            <a:r>
              <a:rPr lang="en-US" sz="2400" smtClean="0"/>
              <a:t>1 kg is 1.2 mm deflection for a 1.85 m straw (</a:t>
            </a:r>
            <a:r>
              <a:rPr lang="en-US" sz="2400" smtClean="0">
                <a:sym typeface="Symbol" pitchFamily="18" charset="2"/>
              </a:rPr>
              <a:t> 1.75 mm for a 2.1m straw). </a:t>
            </a:r>
          </a:p>
          <a:p>
            <a:pPr eaLnBrk="1" hangingPunct="1"/>
            <a:r>
              <a:rPr lang="en-US" sz="2400" smtClean="0"/>
              <a:t>We need 2 supports for the straws and possibly wire guides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2531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219200"/>
            <a:ext cx="42672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It is important to measure the tension after insertion</a:t>
            </a:r>
          </a:p>
          <a:p>
            <a:pPr eaLnBrk="1" hangingPunct="1"/>
            <a:r>
              <a:rPr lang="en-US" sz="2400" smtClean="0"/>
              <a:t>We need experimental results of the long time mechanical behavior of the straws under realistic conditions</a:t>
            </a:r>
          </a:p>
        </p:txBody>
      </p:sp>
      <p:sp>
        <p:nvSpPr>
          <p:cNvPr id="2253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04/11/2008</a:t>
            </a:r>
          </a:p>
        </p:txBody>
      </p:sp>
      <p:grpSp>
        <p:nvGrpSpPr>
          <p:cNvPr id="22533" name="Group 6"/>
          <p:cNvGrpSpPr>
            <a:grpSpLocks/>
          </p:cNvGrpSpPr>
          <p:nvPr/>
        </p:nvGrpSpPr>
        <p:grpSpPr bwMode="auto">
          <a:xfrm>
            <a:off x="4724400" y="3733800"/>
            <a:ext cx="3505200" cy="2859088"/>
            <a:chOff x="588577" y="3593206"/>
            <a:chExt cx="3757997" cy="2771080"/>
          </a:xfrm>
        </p:grpSpPr>
        <p:pic>
          <p:nvPicPr>
            <p:cNvPr id="22536" name="Picture 12" descr="ens carre1-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8577" y="3593206"/>
              <a:ext cx="3757997" cy="277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 rot="5400000" flipH="1" flipV="1">
              <a:off x="2230268" y="4837668"/>
              <a:ext cx="1477088" cy="22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1521723" y="5106370"/>
              <a:ext cx="1403234" cy="17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6705600" y="6248400"/>
            <a:ext cx="1679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(from 2007)</a:t>
            </a:r>
          </a:p>
        </p:txBody>
      </p:sp>
      <p:sp>
        <p:nvSpPr>
          <p:cNvPr id="22535" name="Footer Placeholder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Hans Danielsson ,SPSC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_s">
  <a:themeElements>
    <a:clrScheme name="train_s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_s">
      <a:majorFont>
        <a:latin typeface="Arial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Arial" charset="0"/>
          </a:defRPr>
        </a:defPPr>
      </a:lstStyle>
    </a:lnDef>
  </a:objectDefaults>
  <a:extraClrSchemeLst>
    <a:extraClrScheme>
      <a:clrScheme name="train_s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_s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_s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_s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_s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3361</TotalTime>
  <Words>879</Words>
  <Application>Microsoft Office PowerPoint</Application>
  <PresentationFormat>On-screen Show (4:3)</PresentationFormat>
  <Paragraphs>172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44" baseType="lpstr">
      <vt:lpstr>Times New Roman</vt:lpstr>
      <vt:lpstr>Arial</vt:lpstr>
      <vt:lpstr>Wingdings</vt:lpstr>
      <vt:lpstr>Calibri</vt:lpstr>
      <vt:lpstr>Helvetica</vt:lpstr>
      <vt:lpstr>Symbol</vt:lpstr>
      <vt:lpstr>ヒラギノ角ゴ ProN W3</vt:lpstr>
      <vt:lpstr>ＭＳ Ｐゴシック</vt:lpstr>
      <vt:lpstr>train_s</vt:lpstr>
      <vt:lpstr>train_s</vt:lpstr>
      <vt:lpstr>train_s</vt:lpstr>
      <vt:lpstr>train_s</vt:lpstr>
      <vt:lpstr>train_s</vt:lpstr>
      <vt:lpstr>train_s</vt:lpstr>
      <vt:lpstr>train_s</vt:lpstr>
      <vt:lpstr>train_s</vt:lpstr>
      <vt:lpstr>train_s</vt:lpstr>
      <vt:lpstr>train_s</vt:lpstr>
      <vt:lpstr>train_s</vt:lpstr>
      <vt:lpstr>train_s</vt:lpstr>
      <vt:lpstr>Chart</vt:lpstr>
      <vt:lpstr>Mathcad</vt:lpstr>
      <vt:lpstr>NA 62 – straw detector</vt:lpstr>
      <vt:lpstr>Straw tracker layout</vt:lpstr>
      <vt:lpstr>Chamber design</vt:lpstr>
      <vt:lpstr>Slide 4</vt:lpstr>
      <vt:lpstr>Slide 5</vt:lpstr>
      <vt:lpstr>Slide 6</vt:lpstr>
      <vt:lpstr>A set-up to measure the straw tension</vt:lpstr>
      <vt:lpstr>Deformation of the straw as a function of pressure for different pre-tension</vt:lpstr>
      <vt:lpstr>Results of the mechanical test</vt:lpstr>
      <vt:lpstr>Straw straightness with 50 mm precision</vt:lpstr>
      <vt:lpstr>Beam test 2008</vt:lpstr>
      <vt:lpstr>Slide 12</vt:lpstr>
      <vt:lpstr>Future Plans</vt:lpstr>
      <vt:lpstr>Spares</vt:lpstr>
      <vt:lpstr>FEM calculations of the chamber</vt:lpstr>
      <vt:lpstr>Chamber design (detail)</vt:lpstr>
      <vt:lpstr>Two wire guides in the straw do limit wire off-set</vt:lpstr>
      <vt:lpstr>Example of test of the CARIOCA chip in the lab</vt:lpstr>
      <vt:lpstr>Theoretical</vt:lpstr>
      <vt:lpstr>Test beam 2008</vt:lpstr>
      <vt:lpstr>Assembly of web connection and gas manifolds</vt:lpstr>
      <vt:lpstr>Plan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62 </dc:title>
  <dc:creator>hdaniel</dc:creator>
  <cp:lastModifiedBy>hdaniel</cp:lastModifiedBy>
  <cp:revision>152</cp:revision>
  <dcterms:created xsi:type="dcterms:W3CDTF">2008-10-20T08:40:24Z</dcterms:created>
  <dcterms:modified xsi:type="dcterms:W3CDTF">2008-11-03T16:23:51Z</dcterms:modified>
</cp:coreProperties>
</file>