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59" r:id="rId2"/>
    <p:sldId id="360" r:id="rId3"/>
    <p:sldId id="372" r:id="rId4"/>
    <p:sldId id="361" r:id="rId5"/>
    <p:sldId id="362" r:id="rId6"/>
    <p:sldId id="363" r:id="rId7"/>
    <p:sldId id="364" r:id="rId8"/>
    <p:sldId id="365" r:id="rId9"/>
    <p:sldId id="366" r:id="rId10"/>
    <p:sldId id="322" r:id="rId11"/>
    <p:sldId id="375" r:id="rId12"/>
    <p:sldId id="376" r:id="rId13"/>
    <p:sldId id="315" r:id="rId14"/>
    <p:sldId id="317" r:id="rId15"/>
    <p:sldId id="304" r:id="rId16"/>
    <p:sldId id="3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C6DE"/>
    <a:srgbClr val="DAFD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0" autoAdjust="0"/>
  </p:normalViewPr>
  <p:slideViewPr>
    <p:cSldViewPr snapToGrid="0" snapToObjects="1">
      <p:cViewPr varScale="1">
        <p:scale>
          <a:sx n="125" d="100"/>
          <a:sy n="125" d="100"/>
        </p:scale>
        <p:origin x="-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EF110-CD3F-C745-BBB6-9F75883FF8ED}" type="datetimeFigureOut">
              <a:rPr lang="en-US" smtClean="0"/>
              <a:t>04/11/15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F50C1-C0B8-F547-ACE3-9FB5E69B5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34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06AD9-D054-3249-A468-6C03E6D1EC04}" type="datetimeFigureOut">
              <a:rPr lang="en-US" smtClean="0"/>
              <a:t>04/11/15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B2FA8-08B6-9741-BD2A-F5072EEB9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#10, CERN, 5-7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3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#10, CERN, 5-7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5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#10, CERN, 5-7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55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75024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#10, CERN, 5-7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1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A17E89-4D51-4481-BADA-4E4C963C7873}" type="datetime1">
              <a:rPr lang="de-DE" smtClean="0"/>
              <a:pPr>
                <a:defRPr/>
              </a:pPr>
              <a:t>05/11/15</a:t>
            </a:fld>
            <a:r>
              <a:rPr lang="de-DE" smtClean="0"/>
              <a:t>www.physicsmasterclasses.org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1124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8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4" r:id="rId3"/>
    <p:sldLayoutId id="2147483655" r:id="rId4"/>
    <p:sldLayoutId id="2147483660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://www.chaletswiss.ch" TargetMode="External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tpg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ippog.web.cern.ch/ippog_membership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ppog.web.cern.ch/members/australia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hyperlink" Target="mailto:paul.douglas.jackson@cern.ch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ippog.web.cern.ch/ippog_membershi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97" y="519700"/>
            <a:ext cx="3555579" cy="341335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344304" y="4293096"/>
            <a:ext cx="6581182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dirty="0"/>
              <a:t>News from IPPOG, November 5</a:t>
            </a:r>
            <a:r>
              <a:rPr lang="en-US" sz="3200" baseline="30000" dirty="0"/>
              <a:t>th</a:t>
            </a:r>
            <a:r>
              <a:rPr lang="en-US" sz="3200" dirty="0"/>
              <a:t> 2015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1599" y="5013176"/>
            <a:ext cx="8286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Hans Peter Beck</a:t>
            </a:r>
            <a:r>
              <a:rPr lang="en-US" sz="2800" dirty="0" smtClean="0"/>
              <a:t>: IPPOG Co-chair, Bern University</a:t>
            </a:r>
          </a:p>
          <a:p>
            <a:r>
              <a:rPr lang="en-US" sz="2800" dirty="0" smtClean="0"/>
              <a:t>Marjorie Bardeen: IPPOG Co-chair, </a:t>
            </a:r>
            <a:r>
              <a:rPr lang="en-US" sz="2800" dirty="0" err="1" smtClean="0"/>
              <a:t>Fermilab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638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CC6DE"/>
                </a:solidFill>
              </a:rPr>
              <a:t>Panel Discussions</a:t>
            </a:r>
            <a:endParaRPr lang="en-US" b="1" dirty="0">
              <a:solidFill>
                <a:srgbClr val="0CC6D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q"/>
            </a:pPr>
            <a:r>
              <a:rPr lang="en-US" sz="2800" b="1" dirty="0">
                <a:solidFill>
                  <a:srgbClr val="800000"/>
                </a:solidFill>
                <a:ea typeface="Lucida Grande"/>
                <a:cs typeface="Lucida Grande"/>
              </a:rPr>
              <a:t>Explaining new physics</a:t>
            </a:r>
            <a:br>
              <a:rPr lang="en-US" sz="2800" b="1" dirty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Andrej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Gorisek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Farid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Ould-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Saada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Jiri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Rames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Jonas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Strandberg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Nick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Tracas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Peter Watkins, Thomas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Naumann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Zhi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-zhong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Xing</a:t>
            </a:r>
          </a:p>
          <a:p>
            <a:pPr>
              <a:buFont typeface="Wingdings" charset="2"/>
              <a:buChar char="q"/>
            </a:pPr>
            <a:endParaRPr lang="en-US" sz="2000" b="1" dirty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  <a:t>CERN Backgrounders</a:t>
            </a:r>
            <a:b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Hans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Peter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Beck, Ivan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Melo</a:t>
            </a:r>
            <a:endParaRPr lang="en-US" sz="2000" dirty="0" smtClean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endParaRPr lang="en-US" sz="2800" b="1" dirty="0"/>
          </a:p>
          <a:p>
            <a:pPr>
              <a:buFont typeface="Wingdings" charset="2"/>
              <a:buChar char="q"/>
            </a:pPr>
            <a:r>
              <a:rPr lang="en-US" sz="2800" b="1" dirty="0">
                <a:solidFill>
                  <a:srgbClr val="800000"/>
                </a:solidFill>
                <a:ea typeface="Lucida Grande"/>
                <a:cs typeface="Lucida Grande"/>
              </a:rPr>
              <a:t>Cosmic rays going </a:t>
            </a:r>
            <a: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  <a:t>global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000" dirty="0" err="1"/>
              <a:t>Barbora</a:t>
            </a:r>
            <a:r>
              <a:rPr lang="en-US" sz="2000" dirty="0"/>
              <a:t> </a:t>
            </a:r>
            <a:r>
              <a:rPr lang="en-US" sz="2000" dirty="0" err="1" smtClean="0"/>
              <a:t>Gulejova</a:t>
            </a:r>
            <a:r>
              <a:rPr lang="en-US" sz="2000" dirty="0" smtClean="0"/>
              <a:t>, Dirk </a:t>
            </a:r>
            <a:r>
              <a:rPr lang="en-US" sz="2000" dirty="0" err="1" smtClean="0"/>
              <a:t>Ryckbosch</a:t>
            </a:r>
            <a:r>
              <a:rPr lang="en-US" sz="2000" dirty="0" smtClean="0"/>
              <a:t>, Kenneth </a:t>
            </a:r>
            <a:r>
              <a:rPr lang="en-US" sz="2000" dirty="0" err="1" smtClean="0"/>
              <a:t>Cecire</a:t>
            </a:r>
            <a:r>
              <a:rPr lang="en-US" sz="2000" dirty="0" smtClean="0"/>
              <a:t>, Marjorie Bardeen, Nicolas Arnaud, </a:t>
            </a:r>
            <a:r>
              <a:rPr lang="en-US" sz="2000" dirty="0" err="1" smtClean="0"/>
              <a:t>Uta</a:t>
            </a:r>
            <a:r>
              <a:rPr lang="en-US" sz="2000" dirty="0" smtClean="0"/>
              <a:t> </a:t>
            </a:r>
            <a:r>
              <a:rPr lang="en-US" sz="2000" dirty="0" err="1" smtClean="0"/>
              <a:t>Bilow</a:t>
            </a:r>
            <a:endParaRPr lang="en-US" sz="2000" dirty="0" smtClean="0"/>
          </a:p>
          <a:p>
            <a:pPr>
              <a:buFont typeface="Wingdings" charset="2"/>
              <a:buChar char="q"/>
            </a:pPr>
            <a:endParaRPr lang="en-US" sz="2000" b="1" dirty="0" smtClean="0"/>
          </a:p>
          <a:p>
            <a:pPr>
              <a:buFont typeface="Wingdings" charset="2"/>
              <a:buChar char="q"/>
            </a:pPr>
            <a:r>
              <a:rPr lang="en-US" sz="2800" b="1" dirty="0">
                <a:solidFill>
                  <a:srgbClr val="800000"/>
                </a:solidFill>
                <a:ea typeface="Lucida Grande"/>
                <a:cs typeface="Lucida Grande"/>
              </a:rPr>
              <a:t>Open data and their </a:t>
            </a:r>
            <a:r>
              <a:rPr lang="en-US" sz="2800" b="1" dirty="0" smtClean="0">
                <a:solidFill>
                  <a:srgbClr val="800000"/>
                </a:solidFill>
                <a:ea typeface="Lucida Grande"/>
                <a:cs typeface="Lucida Grande"/>
              </a:rPr>
              <a:t>use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200" dirty="0" err="1"/>
              <a:t>Achintya</a:t>
            </a:r>
            <a:r>
              <a:rPr lang="en-US" sz="2200" dirty="0"/>
              <a:t> </a:t>
            </a:r>
            <a:r>
              <a:rPr lang="en-US" sz="2200" dirty="0" err="1" smtClean="0"/>
              <a:t>Rao</a:t>
            </a:r>
            <a:r>
              <a:rPr lang="en-US" sz="2200" dirty="0" smtClean="0"/>
              <a:t>, </a:t>
            </a:r>
            <a:r>
              <a:rPr lang="en-US" sz="2200" dirty="0"/>
              <a:t>Christine </a:t>
            </a:r>
            <a:r>
              <a:rPr lang="en-US" sz="2200" dirty="0" err="1" smtClean="0"/>
              <a:t>Kourkoumelis</a:t>
            </a:r>
            <a:r>
              <a:rPr lang="en-US" sz="2200" dirty="0" smtClean="0"/>
              <a:t>, </a:t>
            </a:r>
            <a:r>
              <a:rPr lang="en-US" sz="2200" dirty="0"/>
              <a:t>Claire Adam </a:t>
            </a:r>
            <a:r>
              <a:rPr lang="en-US" sz="2200" dirty="0" err="1" smtClean="0"/>
              <a:t>Bourdarios</a:t>
            </a:r>
            <a:r>
              <a:rPr lang="en-US" sz="2200" dirty="0" smtClean="0"/>
              <a:t>, </a:t>
            </a:r>
            <a:r>
              <a:rPr lang="en-US" sz="2200" dirty="0"/>
              <a:t>Daniel </a:t>
            </a:r>
            <a:r>
              <a:rPr lang="en-US" sz="2200" dirty="0" err="1" smtClean="0"/>
              <a:t>Lellouch</a:t>
            </a:r>
            <a:r>
              <a:rPr lang="en-US" sz="2200" dirty="0" smtClean="0"/>
              <a:t>, </a:t>
            </a:r>
            <a:r>
              <a:rPr lang="en-US" sz="2200" dirty="0"/>
              <a:t>David </a:t>
            </a:r>
            <a:r>
              <a:rPr lang="en-US" sz="2200" dirty="0" smtClean="0"/>
              <a:t>Barney, </a:t>
            </a:r>
            <a:r>
              <a:rPr lang="en-US" sz="2200" dirty="0" err="1"/>
              <a:t>Eirik</a:t>
            </a:r>
            <a:r>
              <a:rPr lang="en-US" sz="2200" dirty="0"/>
              <a:t> </a:t>
            </a:r>
            <a:r>
              <a:rPr lang="en-US" sz="2200" dirty="0" err="1" smtClean="0"/>
              <a:t>Gramstad</a:t>
            </a:r>
            <a:r>
              <a:rPr lang="en-US" sz="2200" dirty="0" smtClean="0"/>
              <a:t>, </a:t>
            </a:r>
            <a:r>
              <a:rPr lang="en-US" sz="2200" dirty="0"/>
              <a:t>Pedro </a:t>
            </a:r>
            <a:r>
              <a:rPr lang="en-US" sz="2200" dirty="0" smtClean="0"/>
              <a:t>Abreu, </a:t>
            </a:r>
            <a:r>
              <a:rPr lang="en-US" sz="2200" dirty="0"/>
              <a:t>Thomas McCauley </a:t>
            </a:r>
            <a:endParaRPr lang="en-US" sz="2200" dirty="0" smtClean="0"/>
          </a:p>
          <a:p>
            <a:pPr>
              <a:buFont typeface="Wingdings" charset="2"/>
              <a:buChar char="q"/>
            </a:pPr>
            <a:endParaRPr lang="en-US" sz="2200" dirty="0" smtClean="0"/>
          </a:p>
          <a:p>
            <a:pPr>
              <a:buFont typeface="Wingdings" charset="2"/>
              <a:buChar char="q"/>
            </a:pPr>
            <a:r>
              <a:rPr lang="en-US" sz="2800" b="1" dirty="0" smtClean="0">
                <a:solidFill>
                  <a:srgbClr val="800000"/>
                </a:solidFill>
              </a:rPr>
              <a:t>Exhibitions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200" dirty="0" err="1"/>
              <a:t>Catarina</a:t>
            </a:r>
            <a:r>
              <a:rPr lang="en-US" sz="2200" dirty="0"/>
              <a:t> </a:t>
            </a:r>
            <a:r>
              <a:rPr lang="en-US" sz="2200" dirty="0" err="1"/>
              <a:t>Espirito</a:t>
            </a:r>
            <a:r>
              <a:rPr lang="en-US" sz="2200" dirty="0"/>
              <a:t> </a:t>
            </a:r>
            <a:r>
              <a:rPr lang="en-US" sz="2200" dirty="0" smtClean="0"/>
              <a:t>Santo, </a:t>
            </a:r>
            <a:r>
              <a:rPr lang="en-US" sz="2200" dirty="0" err="1" smtClean="0"/>
              <a:t>Natascha</a:t>
            </a:r>
            <a:r>
              <a:rPr lang="en-US" sz="2200" dirty="0" smtClean="0"/>
              <a:t> </a:t>
            </a:r>
            <a:r>
              <a:rPr lang="en-US" sz="2200" dirty="0" err="1" smtClean="0"/>
              <a:t>Hörmann</a:t>
            </a:r>
            <a:r>
              <a:rPr lang="en-US" sz="2200" dirty="0" smtClean="0"/>
              <a:t>, </a:t>
            </a:r>
            <a:r>
              <a:rPr lang="en-US" sz="2200" dirty="0" err="1"/>
              <a:t>Panagiotis</a:t>
            </a:r>
            <a:r>
              <a:rPr lang="en-US" sz="2200" dirty="0"/>
              <a:t> </a:t>
            </a:r>
            <a:r>
              <a:rPr lang="en-US" sz="2200" dirty="0" err="1"/>
              <a:t>Charitos</a:t>
            </a:r>
            <a:r>
              <a:rPr lang="en-US" sz="2200" dirty="0"/>
              <a:t> </a:t>
            </a:r>
            <a:endParaRPr lang="en-US" sz="2200" dirty="0"/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CC6DE"/>
                </a:solidFill>
              </a:rPr>
              <a:t>Panel Discussions</a:t>
            </a:r>
            <a:endParaRPr lang="en-US" b="1" dirty="0">
              <a:solidFill>
                <a:srgbClr val="0CC6D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800000"/>
                </a:solidFill>
              </a:rPr>
              <a:t>During </a:t>
            </a:r>
            <a:r>
              <a:rPr lang="en-US" b="1" dirty="0">
                <a:solidFill>
                  <a:srgbClr val="800000"/>
                </a:solidFill>
              </a:rPr>
              <a:t>the panel </a:t>
            </a:r>
            <a:r>
              <a:rPr lang="en-US" b="1" dirty="0" smtClean="0">
                <a:solidFill>
                  <a:srgbClr val="800000"/>
                </a:solidFill>
              </a:rPr>
              <a:t>preparations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an intense exchange of ideas and experiences made can be made among those active/interested in a given topic.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800000"/>
                </a:solidFill>
              </a:rPr>
              <a:t>At the </a:t>
            </a:r>
            <a:r>
              <a:rPr lang="en-US" b="1" dirty="0">
                <a:solidFill>
                  <a:srgbClr val="800000"/>
                </a:solidFill>
              </a:rPr>
              <a:t>panel </a:t>
            </a:r>
            <a:r>
              <a:rPr lang="en-US" b="1" dirty="0" smtClean="0">
                <a:solidFill>
                  <a:srgbClr val="800000"/>
                </a:solidFill>
              </a:rPr>
              <a:t>presentation</a:t>
            </a:r>
            <a:endParaRPr lang="en-US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dirty="0"/>
              <a:t>An overview of activities/items/topics can be given to the IPPOG plenary, and conclusions/recommendations/suggestions coming out of the panel preparation can be disseminated.</a:t>
            </a:r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6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CC6DE"/>
                </a:solidFill>
              </a:rPr>
              <a:t>Working Groups</a:t>
            </a:r>
            <a:endParaRPr lang="en-US" b="1" dirty="0">
              <a:solidFill>
                <a:srgbClr val="0CC6D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087"/>
            <a:ext cx="8229600" cy="4586064"/>
          </a:xfr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q"/>
            </a:pPr>
            <a:r>
              <a:rPr lang="en-US" sz="26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Broadening of the scope of </a:t>
            </a:r>
            <a:r>
              <a:rPr lang="en-US" sz="2600" b="1" dirty="0" err="1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Masterclasses</a:t>
            </a:r>
            <a:r>
              <a:rPr lang="en-US" sz="2600" b="1" dirty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600" b="1" dirty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Achintya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Rao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Catarina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Espirito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Santo,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Christine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Kourkoumelis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Despina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Hatzifotiadou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Dirk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Ryckbosch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Eirik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Gramstad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u="sng" dirty="0">
                <a:solidFill>
                  <a:srgbClr val="000000"/>
                </a:solidFill>
                <a:ea typeface="Lucida Grande"/>
                <a:cs typeface="Lucida Grande"/>
              </a:rPr>
              <a:t>Kenneth </a:t>
            </a:r>
            <a:r>
              <a:rPr lang="en-US" sz="2000" u="sng" dirty="0" err="1" smtClean="0">
                <a:solidFill>
                  <a:srgbClr val="000000"/>
                </a:solidFill>
                <a:ea typeface="Lucida Grande"/>
                <a:cs typeface="Lucida Grande"/>
              </a:rPr>
              <a:t>Cecire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Krzysztof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Wieslaw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Wozniak,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Natascha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Hörmann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Nicolas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Arnaud, Thomas McCauley,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Uta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Bilow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endParaRPr lang="en-US" sz="2000" dirty="0" smtClean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endParaRPr lang="en-US" sz="2000" b="1" dirty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r>
              <a:rPr lang="en-US" sz="26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Conferences and publications WG</a:t>
            </a:r>
            <a:r>
              <a:rPr lang="en-US" sz="2600" b="1" dirty="0" smtClean="0">
                <a:solidFill>
                  <a:srgbClr val="800000"/>
                </a:solidFill>
                <a:ea typeface="Lucida Grande"/>
                <a:cs typeface="Lucida Grande"/>
              </a:rPr>
              <a:t/>
            </a:r>
            <a:br>
              <a:rPr lang="en-US" sz="2600" b="1" dirty="0" smtClean="0">
                <a:solidFill>
                  <a:srgbClr val="800000"/>
                </a:solidFill>
                <a:ea typeface="Lucida Grande"/>
                <a:cs typeface="Lucida Grande"/>
              </a:rPr>
            </a:b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Claire Adam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Bourdarios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u="sng" dirty="0" err="1">
                <a:solidFill>
                  <a:srgbClr val="000000"/>
                </a:solidFill>
                <a:ea typeface="Lucida Grande"/>
                <a:cs typeface="Lucida Grande"/>
              </a:rPr>
              <a:t>Farid</a:t>
            </a:r>
            <a:r>
              <a:rPr lang="en-US" sz="2000" u="sng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sz="2000" u="sng" dirty="0" err="1">
                <a:solidFill>
                  <a:srgbClr val="000000"/>
                </a:solidFill>
                <a:ea typeface="Lucida Grande"/>
                <a:cs typeface="Lucida Grande"/>
              </a:rPr>
              <a:t>Ould-</a:t>
            </a:r>
            <a:r>
              <a:rPr lang="en-US" sz="2000" u="sng" dirty="0" err="1" smtClean="0">
                <a:solidFill>
                  <a:srgbClr val="000000"/>
                </a:solidFill>
                <a:ea typeface="Lucida Grande"/>
                <a:cs typeface="Lucida Grande"/>
              </a:rPr>
              <a:t>Saada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Hans Peter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Beck,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Ivan </a:t>
            </a:r>
            <a:r>
              <a:rPr lang="en-US" sz="2000" dirty="0" err="1" smtClean="0">
                <a:solidFill>
                  <a:srgbClr val="000000"/>
                </a:solidFill>
                <a:ea typeface="Lucida Grande"/>
                <a:cs typeface="Lucida Grande"/>
              </a:rPr>
              <a:t>Melo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u="sng" dirty="0">
                <a:solidFill>
                  <a:srgbClr val="000000"/>
                </a:solidFill>
                <a:ea typeface="Lucida Grande"/>
                <a:cs typeface="Lucida Grande"/>
              </a:rPr>
              <a:t>Pedro </a:t>
            </a:r>
            <a:r>
              <a:rPr lang="en-US" sz="2000" u="sng" dirty="0" smtClean="0">
                <a:solidFill>
                  <a:srgbClr val="000000"/>
                </a:solidFill>
                <a:ea typeface="Lucida Grande"/>
                <a:cs typeface="Lucida Grande"/>
              </a:rPr>
              <a:t>Abreu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, 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Peter </a:t>
            </a:r>
            <a:r>
              <a:rPr lang="en-US" sz="2000" dirty="0" smtClean="0">
                <a:solidFill>
                  <a:srgbClr val="000000"/>
                </a:solidFill>
                <a:ea typeface="Lucida Grande"/>
                <a:cs typeface="Lucida Grande"/>
              </a:rPr>
              <a:t>Watkins, </a:t>
            </a:r>
            <a:r>
              <a:rPr lang="en-US" sz="2000" dirty="0" err="1">
                <a:solidFill>
                  <a:srgbClr val="000000"/>
                </a:solidFill>
                <a:ea typeface="Lucida Grande"/>
                <a:cs typeface="Lucida Grande"/>
              </a:rPr>
              <a:t>Zhi-zhong</a:t>
            </a:r>
            <a:r>
              <a:rPr lang="en-US" sz="2000" dirty="0">
                <a:solidFill>
                  <a:srgbClr val="000000"/>
                </a:solidFill>
                <a:ea typeface="Lucida Grande"/>
                <a:cs typeface="Lucida Grande"/>
              </a:rPr>
              <a:t> Xing </a:t>
            </a:r>
            <a:endParaRPr lang="en-US" sz="2000" dirty="0" smtClean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endParaRPr lang="en-US" sz="2000" b="1" dirty="0" smtClean="0">
              <a:solidFill>
                <a:srgbClr val="000000"/>
              </a:solidFill>
              <a:ea typeface="Lucida Grande"/>
              <a:cs typeface="Lucida Grande"/>
            </a:endParaRPr>
          </a:p>
          <a:p>
            <a:pPr>
              <a:buFont typeface="Wingdings" charset="2"/>
              <a:buChar char="q"/>
            </a:pPr>
            <a:r>
              <a:rPr lang="en-US" sz="2600" b="1" dirty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How to assess impact of </a:t>
            </a:r>
            <a:r>
              <a:rPr lang="en-US" sz="2600" b="1" dirty="0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teachers &amp; students programs</a:t>
            </a:r>
            <a:r>
              <a:rPr lang="en-US" sz="26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/>
            </a:r>
            <a:br>
              <a:rPr lang="en-US" sz="26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</a:br>
            <a:r>
              <a:rPr lang="en-US" sz="2000" dirty="0"/>
              <a:t>Andrej </a:t>
            </a:r>
            <a:r>
              <a:rPr lang="en-US" sz="2000" dirty="0" err="1" smtClean="0"/>
              <a:t>Gorisek</a:t>
            </a:r>
            <a:r>
              <a:rPr lang="en-US" sz="2000" dirty="0" smtClean="0"/>
              <a:t>, </a:t>
            </a:r>
            <a:r>
              <a:rPr lang="en-US" sz="2000" dirty="0" err="1"/>
              <a:t>Barbora</a:t>
            </a:r>
            <a:r>
              <a:rPr lang="en-US" sz="2000" dirty="0"/>
              <a:t> </a:t>
            </a:r>
            <a:r>
              <a:rPr lang="en-US" sz="2000" dirty="0" err="1" smtClean="0"/>
              <a:t>Gulejova</a:t>
            </a:r>
            <a:r>
              <a:rPr lang="en-US" sz="2000" dirty="0" smtClean="0"/>
              <a:t>, </a:t>
            </a:r>
            <a:r>
              <a:rPr lang="en-US" sz="2000" dirty="0"/>
              <a:t>Daniel </a:t>
            </a:r>
            <a:r>
              <a:rPr lang="en-US" sz="2000" dirty="0" err="1" smtClean="0"/>
              <a:t>Lellouch</a:t>
            </a:r>
            <a:r>
              <a:rPr lang="en-US" sz="2000" dirty="0" smtClean="0"/>
              <a:t>, </a:t>
            </a:r>
            <a:r>
              <a:rPr lang="en-US" sz="2000" dirty="0"/>
              <a:t>David </a:t>
            </a:r>
            <a:r>
              <a:rPr lang="en-US" sz="2000" dirty="0" smtClean="0"/>
              <a:t>Barney, </a:t>
            </a:r>
            <a:r>
              <a:rPr lang="en-US" sz="2000" dirty="0"/>
              <a:t>Jiri </a:t>
            </a:r>
            <a:r>
              <a:rPr lang="en-US" sz="2000" dirty="0" err="1" smtClean="0"/>
              <a:t>Rames</a:t>
            </a:r>
            <a:r>
              <a:rPr lang="en-US" sz="2000" dirty="0" smtClean="0"/>
              <a:t>, </a:t>
            </a:r>
            <a:r>
              <a:rPr lang="en-US" sz="2000" dirty="0"/>
              <a:t>Jonas </a:t>
            </a:r>
            <a:r>
              <a:rPr lang="en-US" sz="2000" dirty="0" err="1" smtClean="0"/>
              <a:t>Strandberg</a:t>
            </a:r>
            <a:r>
              <a:rPr lang="en-US" sz="2000" dirty="0" smtClean="0"/>
              <a:t>, Jean Young, </a:t>
            </a:r>
            <a:r>
              <a:rPr lang="en-US" sz="2000" dirty="0"/>
              <a:t>Marjorie </a:t>
            </a:r>
            <a:r>
              <a:rPr lang="en-US" sz="2000" dirty="0" smtClean="0"/>
              <a:t>Bardeen, </a:t>
            </a:r>
            <a:r>
              <a:rPr lang="en-US" sz="2000" dirty="0"/>
              <a:t>Nick </a:t>
            </a:r>
            <a:r>
              <a:rPr lang="en-US" sz="2000" dirty="0" err="1" smtClean="0"/>
              <a:t>Tracas</a:t>
            </a:r>
            <a:r>
              <a:rPr lang="en-US" sz="2000" dirty="0" smtClean="0"/>
              <a:t>, </a:t>
            </a:r>
            <a:r>
              <a:rPr lang="en-US" sz="2000" dirty="0" err="1"/>
              <a:t>Rasmus</a:t>
            </a:r>
            <a:r>
              <a:rPr lang="en-US" sz="2000" dirty="0"/>
              <a:t> </a:t>
            </a:r>
            <a:r>
              <a:rPr lang="en-US" sz="2000" dirty="0" err="1" smtClean="0"/>
              <a:t>Mackeprang</a:t>
            </a:r>
            <a:r>
              <a:rPr lang="en-US" sz="2000" dirty="0" smtClean="0"/>
              <a:t>, </a:t>
            </a:r>
            <a:r>
              <a:rPr lang="en-US" sz="2000" dirty="0" err="1"/>
              <a:t>Riitta</a:t>
            </a:r>
            <a:r>
              <a:rPr lang="en-US" sz="2000" dirty="0"/>
              <a:t> </a:t>
            </a:r>
            <a:r>
              <a:rPr lang="en-US" sz="2000" dirty="0" err="1"/>
              <a:t>Rinta-</a:t>
            </a:r>
            <a:r>
              <a:rPr lang="en-US" sz="2000" dirty="0" err="1" smtClean="0"/>
              <a:t>Filppula</a:t>
            </a:r>
            <a:r>
              <a:rPr lang="en-US" sz="2000" dirty="0" smtClean="0"/>
              <a:t>, </a:t>
            </a:r>
            <a:r>
              <a:rPr lang="en-US" sz="2000" dirty="0" err="1"/>
              <a:t>Rossana</a:t>
            </a:r>
            <a:r>
              <a:rPr lang="en-US" sz="2000" dirty="0"/>
              <a:t> </a:t>
            </a:r>
            <a:r>
              <a:rPr lang="en-US" sz="2000" dirty="0" err="1"/>
              <a:t>Centioni</a:t>
            </a:r>
            <a:r>
              <a:rPr lang="en-US" sz="2000" dirty="0"/>
              <a:t> </a:t>
            </a:r>
            <a:endParaRPr lang="en-US" sz="2000" dirty="0" smtClean="0"/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" y="-29882"/>
            <a:ext cx="4725979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5471" y="29882"/>
            <a:ext cx="4599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9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1007035"/>
            <a:ext cx="84201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33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230" y="764703"/>
            <a:ext cx="5250585" cy="2620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IPPOG+EPPCN joint </a:t>
            </a:r>
            <a:r>
              <a:rPr lang="en-US" dirty="0"/>
              <a:t>d</a:t>
            </a:r>
            <a:r>
              <a:rPr lang="en-US" dirty="0" smtClean="0"/>
              <a:t>inner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tonight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630" y="3557038"/>
            <a:ext cx="4899820" cy="275614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0141" y="2813021"/>
            <a:ext cx="2707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www.chaletswiss.ch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141" y="764704"/>
            <a:ext cx="3017924" cy="18146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84508" y="1001068"/>
            <a:ext cx="27954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/>
              <a:t>Plainpalais</a:t>
            </a:r>
            <a:endParaRPr lang="fr-FR" dirty="0" smtClean="0"/>
          </a:p>
          <a:p>
            <a:r>
              <a:rPr lang="fr-FR" dirty="0" smtClean="0"/>
              <a:t>bd </a:t>
            </a:r>
            <a:r>
              <a:rPr lang="fr-FR" dirty="0"/>
              <a:t>Georges-</a:t>
            </a:r>
            <a:r>
              <a:rPr lang="fr-FR" dirty="0" err="1"/>
              <a:t>Favon</a:t>
            </a:r>
            <a:r>
              <a:rPr lang="fr-FR" dirty="0"/>
              <a:t>, 23</a:t>
            </a:r>
          </a:p>
          <a:p>
            <a:r>
              <a:rPr lang="fr-FR" dirty="0"/>
              <a:t>1204 Genève</a:t>
            </a:r>
          </a:p>
          <a:p>
            <a:r>
              <a:rPr lang="fr-FR" dirty="0"/>
              <a:t>Téléphone</a:t>
            </a:r>
          </a:p>
          <a:p>
            <a:r>
              <a:rPr lang="fr-FR" dirty="0"/>
              <a:t>+41 (0)22 328 12 36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199" y="3903368"/>
            <a:ext cx="3427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Bus at 19:00 </a:t>
            </a:r>
          </a:p>
          <a:p>
            <a:endParaRPr lang="en-US" b="1" dirty="0"/>
          </a:p>
          <a:p>
            <a:r>
              <a:rPr lang="en-US" dirty="0" smtClean="0"/>
              <a:t>in front of the </a:t>
            </a:r>
            <a:r>
              <a:rPr lang="en-US" b="1" dirty="0" smtClean="0"/>
              <a:t>Hostel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b="1" dirty="0" err="1" smtClean="0"/>
              <a:t>bldg</a:t>
            </a:r>
            <a:r>
              <a:rPr lang="en-US" b="1" dirty="0" smtClean="0"/>
              <a:t> 39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000090"/>
                </a:solidFill>
              </a:rPr>
              <a:t>You can also take tram 18 from CERN and exit at </a:t>
            </a:r>
            <a:r>
              <a:rPr lang="en-US" b="1" dirty="0" err="1" smtClean="0">
                <a:solidFill>
                  <a:srgbClr val="000090"/>
                </a:solidFill>
              </a:rPr>
              <a:t>Plainpalais</a:t>
            </a:r>
            <a:endParaRPr lang="en-US" b="1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It’s a 30’ trip</a:t>
            </a:r>
          </a:p>
        </p:txBody>
      </p:sp>
    </p:spTree>
    <p:extLst>
      <p:ext uri="{BB962C8B-B14F-4D97-AF65-F5344CB8AC3E}">
        <p14:creationId xmlns:p14="http://schemas.microsoft.com/office/powerpoint/2010/main" val="119029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IPPOG informal </a:t>
            </a:r>
            <a:r>
              <a:rPr lang="en-US" dirty="0" smtClean="0"/>
              <a:t>d</a:t>
            </a:r>
            <a:r>
              <a:rPr lang="en-US" dirty="0" smtClean="0"/>
              <a:t>inner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Friday evening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7434" y="3590667"/>
            <a:ext cx="84464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Pizzeria </a:t>
            </a:r>
            <a:r>
              <a:rPr lang="en-US" b="1" dirty="0"/>
              <a:t>Da </a:t>
            </a:r>
            <a:r>
              <a:rPr lang="en-US" b="1" dirty="0" err="1"/>
              <a:t>Ettore</a:t>
            </a:r>
            <a:r>
              <a:rPr lang="en-US" b="1" dirty="0"/>
              <a:t>, </a:t>
            </a:r>
            <a:endParaRPr lang="en-US" b="1" dirty="0" smtClean="0"/>
          </a:p>
          <a:p>
            <a:r>
              <a:rPr lang="en-US" dirty="0" smtClean="0"/>
              <a:t>13, promenade </a:t>
            </a:r>
            <a:r>
              <a:rPr lang="en-US" dirty="0"/>
              <a:t>des Champs-</a:t>
            </a:r>
            <a:r>
              <a:rPr lang="en-US" dirty="0" err="1"/>
              <a:t>Frechets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1217 </a:t>
            </a:r>
            <a:r>
              <a:rPr lang="en-US" dirty="0"/>
              <a:t>Geneva,  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Transport: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b="1" dirty="0" smtClean="0"/>
              <a:t>Tram </a:t>
            </a:r>
            <a:r>
              <a:rPr lang="en-US" b="1" dirty="0"/>
              <a:t>18 </a:t>
            </a:r>
            <a:r>
              <a:rPr lang="en-US" dirty="0" smtClean="0"/>
              <a:t>to </a:t>
            </a:r>
            <a:r>
              <a:rPr lang="en-US" b="1" dirty="0" err="1" smtClean="0"/>
              <a:t>Meyrin</a:t>
            </a:r>
            <a:r>
              <a:rPr lang="en-US" b="1" dirty="0" smtClean="0"/>
              <a:t> Village </a:t>
            </a:r>
            <a:r>
              <a:rPr lang="en-US" dirty="0" smtClean="0"/>
              <a:t>and </a:t>
            </a:r>
            <a:r>
              <a:rPr lang="en-US" b="1" dirty="0"/>
              <a:t>Bus 57 </a:t>
            </a:r>
            <a:r>
              <a:rPr lang="en-US" b="1" dirty="0" smtClean="0"/>
              <a:t> </a:t>
            </a:r>
            <a:r>
              <a:rPr lang="en-US" b="1" dirty="0"/>
              <a:t>to Champs-</a:t>
            </a:r>
            <a:r>
              <a:rPr lang="en-US" b="1" dirty="0" err="1" smtClean="0"/>
              <a:t>Frechets</a:t>
            </a:r>
            <a:r>
              <a:rPr lang="en-US" dirty="0" smtClean="0"/>
              <a:t>   4’ + 4’</a:t>
            </a:r>
            <a:endParaRPr lang="en-US" dirty="0"/>
          </a:p>
          <a:p>
            <a:r>
              <a:rPr lang="en-US" dirty="0" smtClean="0"/>
              <a:t>	or</a:t>
            </a:r>
          </a:p>
          <a:p>
            <a:r>
              <a:rPr lang="en-US" dirty="0"/>
              <a:t>	</a:t>
            </a:r>
            <a:r>
              <a:rPr lang="en-US" b="1" dirty="0" smtClean="0"/>
              <a:t>Tram 18 </a:t>
            </a:r>
            <a:r>
              <a:rPr lang="en-US" dirty="0" smtClean="0"/>
              <a:t>to </a:t>
            </a:r>
            <a:r>
              <a:rPr lang="en-US" b="1" dirty="0" err="1" smtClean="0"/>
              <a:t>Jardin-Alpin</a:t>
            </a:r>
            <a:r>
              <a:rPr lang="en-US" b="1" dirty="0" smtClean="0"/>
              <a:t> Vivarium </a:t>
            </a:r>
            <a:r>
              <a:rPr lang="en-US" dirty="0" smtClean="0"/>
              <a:t>and  </a:t>
            </a:r>
            <a:r>
              <a:rPr lang="en-US" b="1" dirty="0" smtClean="0"/>
              <a:t>Tram 14 </a:t>
            </a:r>
            <a:r>
              <a:rPr lang="en-US" dirty="0" smtClean="0"/>
              <a:t>to </a:t>
            </a:r>
            <a:r>
              <a:rPr lang="en-US" b="1" dirty="0" err="1" smtClean="0"/>
              <a:t>Meyrin-Gravière</a:t>
            </a:r>
            <a:r>
              <a:rPr lang="en-US" b="1" dirty="0" smtClean="0"/>
              <a:t>  </a:t>
            </a:r>
            <a:r>
              <a:rPr lang="en-US" dirty="0" smtClean="0"/>
              <a:t>7’ + 5’ </a:t>
            </a:r>
          </a:p>
          <a:p>
            <a:endParaRPr lang="en-US" dirty="0"/>
          </a:p>
          <a:p>
            <a:r>
              <a:rPr lang="en-US" dirty="0" smtClean="0"/>
              <a:t>Check </a:t>
            </a:r>
            <a:r>
              <a:rPr lang="en-US" dirty="0" smtClean="0">
                <a:hlinkClick r:id="rId2"/>
              </a:rPr>
              <a:t>http://www.tpg.ch</a:t>
            </a:r>
            <a:r>
              <a:rPr lang="en-US" dirty="0" smtClean="0"/>
              <a:t> for timetables</a:t>
            </a:r>
          </a:p>
          <a:p>
            <a:r>
              <a:rPr lang="en-US" dirty="0"/>
              <a:t>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234" y="739441"/>
            <a:ext cx="6043774" cy="28258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39441"/>
            <a:ext cx="4646538" cy="28723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6538" y="3644858"/>
            <a:ext cx="4491653" cy="942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Those who have cars and will drive: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Please inform </a:t>
            </a:r>
            <a:r>
              <a:rPr lang="en-US" dirty="0" err="1" smtClean="0">
                <a:solidFill>
                  <a:srgbClr val="000090"/>
                </a:solidFill>
              </a:rPr>
              <a:t>Barbora</a:t>
            </a:r>
            <a:r>
              <a:rPr lang="en-US" dirty="0" smtClean="0">
                <a:solidFill>
                  <a:srgbClr val="000090"/>
                </a:solidFill>
              </a:rPr>
              <a:t> and me, we will then arrange further.</a:t>
            </a:r>
          </a:p>
        </p:txBody>
      </p:sp>
    </p:spTree>
    <p:extLst>
      <p:ext uri="{BB962C8B-B14F-4D97-AF65-F5344CB8AC3E}">
        <p14:creationId xmlns:p14="http://schemas.microsoft.com/office/powerpoint/2010/main" val="148173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de-DE" dirty="0"/>
              <a:t>IPPOG – an International Network</a:t>
            </a:r>
            <a:br>
              <a:rPr lang="de-DE" dirty="0"/>
            </a:br>
            <a:r>
              <a:rPr lang="de-DE" sz="1600" dirty="0" smtClean="0"/>
              <a:t>34 </a:t>
            </a:r>
            <a:r>
              <a:rPr lang="de-DE" sz="1600" dirty="0" err="1"/>
              <a:t>members</a:t>
            </a:r>
            <a:r>
              <a:rPr lang="de-DE" sz="1600" dirty="0"/>
              <a:t> </a:t>
            </a:r>
            <a:r>
              <a:rPr lang="de-DE" sz="1600" dirty="0" err="1"/>
              <a:t>representing</a:t>
            </a:r>
            <a:r>
              <a:rPr lang="de-DE" sz="1600" dirty="0"/>
              <a:t> </a:t>
            </a:r>
            <a:r>
              <a:rPr lang="de-DE" sz="1600" dirty="0" smtClean="0"/>
              <a:t>26 </a:t>
            </a:r>
            <a:r>
              <a:rPr lang="de-DE" sz="1600" dirty="0"/>
              <a:t>countries + CERN, DESY, FNAL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smtClean="0"/>
              <a:t>5 </a:t>
            </a:r>
            <a:r>
              <a:rPr lang="de-DE" sz="1600" dirty="0" err="1"/>
              <a:t>experiments</a:t>
            </a:r>
            <a:endParaRPr lang="de-DE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-36512" y="1312307"/>
            <a:ext cx="83632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11881"/>
                </a:solidFill>
              </a:rPr>
              <a:t>International network </a:t>
            </a:r>
            <a:r>
              <a:rPr lang="en-GB" sz="2000" dirty="0" smtClean="0">
                <a:solidFill>
                  <a:srgbClr val="111881"/>
                </a:solidFill>
              </a:rPr>
              <a:t>of (mainly) </a:t>
            </a:r>
            <a:r>
              <a:rPr lang="en-GB" sz="2000" b="1" dirty="0" smtClean="0">
                <a:solidFill>
                  <a:srgbClr val="111881"/>
                </a:solidFill>
              </a:rPr>
              <a:t>physicists</a:t>
            </a:r>
            <a:r>
              <a:rPr lang="en-GB" sz="2000" dirty="0" smtClean="0">
                <a:solidFill>
                  <a:srgbClr val="111881"/>
                </a:solidFill>
              </a:rPr>
              <a:t> who commit a fraction of their time in </a:t>
            </a:r>
            <a:r>
              <a:rPr lang="en-GB" sz="2000" b="1" dirty="0" smtClean="0">
                <a:solidFill>
                  <a:srgbClr val="111881"/>
                </a:solidFill>
              </a:rPr>
              <a:t>education</a:t>
            </a:r>
            <a:r>
              <a:rPr lang="en-GB" sz="2000" dirty="0" smtClean="0">
                <a:solidFill>
                  <a:srgbClr val="111881"/>
                </a:solidFill>
              </a:rPr>
              <a:t> and </a:t>
            </a:r>
            <a:r>
              <a:rPr lang="en-GB" sz="2000" b="1" dirty="0" smtClean="0">
                <a:solidFill>
                  <a:srgbClr val="111881"/>
                </a:solidFill>
              </a:rPr>
              <a:t>outreach</a:t>
            </a:r>
            <a:r>
              <a:rPr lang="en-GB" sz="2000" dirty="0" smtClean="0">
                <a:solidFill>
                  <a:srgbClr val="111881"/>
                </a:solidFill>
              </a:rPr>
              <a:t>.</a:t>
            </a:r>
          </a:p>
          <a:p>
            <a:endParaRPr lang="en-GB" sz="2000" dirty="0">
              <a:solidFill>
                <a:srgbClr val="111881"/>
              </a:solidFill>
            </a:endParaRPr>
          </a:p>
          <a:p>
            <a:r>
              <a:rPr lang="en-GB" sz="2000" dirty="0" smtClean="0">
                <a:solidFill>
                  <a:srgbClr val="111881"/>
                </a:solidFill>
              </a:rPr>
              <a:t>These are your </a:t>
            </a:r>
            <a:r>
              <a:rPr lang="en-GB" sz="2000" b="1" dirty="0" smtClean="0">
                <a:solidFill>
                  <a:srgbClr val="111881"/>
                </a:solidFill>
              </a:rPr>
              <a:t>local contacts</a:t>
            </a:r>
            <a:r>
              <a:rPr lang="en-GB" sz="2000" dirty="0" smtClean="0">
                <a:solidFill>
                  <a:srgbClr val="111881"/>
                </a:solidFill>
              </a:rPr>
              <a:t/>
            </a:r>
            <a:br>
              <a:rPr lang="en-GB" sz="2000" dirty="0" smtClean="0">
                <a:solidFill>
                  <a:srgbClr val="111881"/>
                </a:solidFill>
              </a:rPr>
            </a:br>
            <a:r>
              <a:rPr lang="en-GB" sz="2000" dirty="0" smtClean="0">
                <a:solidFill>
                  <a:srgbClr val="111881"/>
                </a:solidFill>
              </a:rPr>
              <a:t>in</a:t>
            </a:r>
            <a:r>
              <a:rPr lang="en-GB" sz="2000" dirty="0">
                <a:solidFill>
                  <a:srgbClr val="111881"/>
                </a:solidFill>
              </a:rPr>
              <a:t> </a:t>
            </a:r>
            <a:r>
              <a:rPr lang="en-GB" sz="2000" dirty="0" smtClean="0">
                <a:solidFill>
                  <a:srgbClr val="111881"/>
                </a:solidFill>
              </a:rPr>
              <a:t>your </a:t>
            </a:r>
            <a:r>
              <a:rPr lang="en-GB" sz="2000" b="1" dirty="0" smtClean="0">
                <a:solidFill>
                  <a:srgbClr val="111881"/>
                </a:solidFill>
              </a:rPr>
              <a:t>country</a:t>
            </a:r>
            <a:r>
              <a:rPr lang="en-GB" sz="2000" dirty="0" smtClean="0">
                <a:solidFill>
                  <a:srgbClr val="111881"/>
                </a:solidFill>
              </a:rPr>
              <a:t>, </a:t>
            </a:r>
            <a:r>
              <a:rPr lang="en-GB" sz="2000" b="1" dirty="0" smtClean="0">
                <a:solidFill>
                  <a:srgbClr val="111881"/>
                </a:solidFill>
              </a:rPr>
              <a:t>laboratory</a:t>
            </a:r>
            <a:r>
              <a:rPr lang="en-GB" sz="2000" dirty="0" smtClean="0">
                <a:solidFill>
                  <a:srgbClr val="111881"/>
                </a:solidFill>
              </a:rPr>
              <a:t>,</a:t>
            </a:r>
            <a:br>
              <a:rPr lang="en-GB" sz="2000" dirty="0" smtClean="0">
                <a:solidFill>
                  <a:srgbClr val="111881"/>
                </a:solidFill>
              </a:rPr>
            </a:br>
            <a:r>
              <a:rPr lang="en-GB" sz="2000" dirty="0" smtClean="0">
                <a:solidFill>
                  <a:srgbClr val="111881"/>
                </a:solidFill>
              </a:rPr>
              <a:t>and </a:t>
            </a:r>
            <a:r>
              <a:rPr lang="en-GB" sz="2000" b="1" dirty="0" smtClean="0">
                <a:solidFill>
                  <a:srgbClr val="111881"/>
                </a:solidFill>
              </a:rPr>
              <a:t>experiment </a:t>
            </a:r>
            <a:r>
              <a:rPr lang="en-GB" sz="2000" dirty="0" smtClean="0">
                <a:solidFill>
                  <a:srgbClr val="111881"/>
                </a:solidFill>
              </a:rPr>
              <a:t>when you need,</a:t>
            </a:r>
            <a:br>
              <a:rPr lang="en-GB" sz="2000" dirty="0" smtClean="0">
                <a:solidFill>
                  <a:srgbClr val="111881"/>
                </a:solidFill>
              </a:rPr>
            </a:br>
            <a:r>
              <a:rPr lang="en-GB" sz="2000" b="1" dirty="0" smtClean="0">
                <a:solidFill>
                  <a:srgbClr val="111881"/>
                </a:solidFill>
              </a:rPr>
              <a:t>advice</a:t>
            </a:r>
            <a:r>
              <a:rPr lang="en-GB" sz="2000" dirty="0" smtClean="0">
                <a:solidFill>
                  <a:srgbClr val="111881"/>
                </a:solidFill>
              </a:rPr>
              <a:t>, </a:t>
            </a:r>
            <a:r>
              <a:rPr lang="en-GB" sz="2000" b="1" dirty="0" smtClean="0">
                <a:solidFill>
                  <a:srgbClr val="111881"/>
                </a:solidFill>
              </a:rPr>
              <a:t>help</a:t>
            </a:r>
            <a:r>
              <a:rPr lang="en-GB" sz="2000" dirty="0" smtClean="0">
                <a:solidFill>
                  <a:srgbClr val="111881"/>
                </a:solidFill>
              </a:rPr>
              <a:t>, </a:t>
            </a:r>
            <a:r>
              <a:rPr lang="en-GB" sz="2000" b="1" dirty="0" smtClean="0">
                <a:solidFill>
                  <a:srgbClr val="111881"/>
                </a:solidFill>
              </a:rPr>
              <a:t>support</a:t>
            </a:r>
            <a:r>
              <a:rPr lang="en-GB" sz="2000" dirty="0" smtClean="0">
                <a:solidFill>
                  <a:srgbClr val="111881"/>
                </a:solidFill>
              </a:rPr>
              <a:t>, </a:t>
            </a:r>
            <a:br>
              <a:rPr lang="en-GB" sz="2000" dirty="0" smtClean="0">
                <a:solidFill>
                  <a:srgbClr val="111881"/>
                </a:solidFill>
              </a:rPr>
            </a:br>
            <a:r>
              <a:rPr lang="en-GB" sz="2000" u="sng" dirty="0" smtClean="0">
                <a:solidFill>
                  <a:srgbClr val="111881"/>
                </a:solidFill>
              </a:rPr>
              <a:t>in your education and </a:t>
            </a:r>
            <a:br>
              <a:rPr lang="en-GB" sz="2000" u="sng" dirty="0" smtClean="0">
                <a:solidFill>
                  <a:srgbClr val="111881"/>
                </a:solidFill>
              </a:rPr>
            </a:br>
            <a:r>
              <a:rPr lang="en-GB" sz="2000" u="sng" dirty="0" smtClean="0">
                <a:solidFill>
                  <a:srgbClr val="111881"/>
                </a:solidFill>
              </a:rPr>
              <a:t>outreach</a:t>
            </a:r>
            <a:r>
              <a:rPr lang="en-GB" sz="2000" u="sng" dirty="0">
                <a:solidFill>
                  <a:srgbClr val="111881"/>
                </a:solidFill>
              </a:rPr>
              <a:t> </a:t>
            </a:r>
            <a:r>
              <a:rPr lang="en-GB" sz="2000" u="sng" dirty="0" smtClean="0">
                <a:solidFill>
                  <a:srgbClr val="111881"/>
                </a:solidFill>
              </a:rPr>
              <a:t>activities</a:t>
            </a:r>
            <a:r>
              <a:rPr lang="en-GB" sz="2000" dirty="0" smtClean="0">
                <a:solidFill>
                  <a:srgbClr val="111881"/>
                </a:solidFill>
              </a:rPr>
              <a:t>.</a:t>
            </a:r>
          </a:p>
          <a:p>
            <a:endParaRPr lang="en-GB" sz="2000" dirty="0">
              <a:solidFill>
                <a:srgbClr val="111881"/>
              </a:solidFill>
            </a:endParaRPr>
          </a:p>
          <a:p>
            <a:r>
              <a:rPr lang="en-GB" sz="2000" b="1" dirty="0" smtClean="0">
                <a:solidFill>
                  <a:srgbClr val="111881"/>
                </a:solidFill>
              </a:rPr>
              <a:t>IPPOG meets twice a year</a:t>
            </a:r>
          </a:p>
          <a:p>
            <a:r>
              <a:rPr lang="en-GB" sz="2000" dirty="0">
                <a:solidFill>
                  <a:srgbClr val="111881"/>
                </a:solidFill>
              </a:rPr>
              <a:t>i</a:t>
            </a:r>
            <a:r>
              <a:rPr lang="en-GB" sz="2000" dirty="0" smtClean="0">
                <a:solidFill>
                  <a:srgbClr val="111881"/>
                </a:solidFill>
              </a:rPr>
              <a:t>n Spring and Autumn to discuss</a:t>
            </a:r>
          </a:p>
          <a:p>
            <a:r>
              <a:rPr lang="en-GB" sz="2000" dirty="0">
                <a:solidFill>
                  <a:srgbClr val="111881"/>
                </a:solidFill>
              </a:rPr>
              <a:t>a</a:t>
            </a:r>
            <a:r>
              <a:rPr lang="en-GB" sz="2000" dirty="0" smtClean="0">
                <a:solidFill>
                  <a:srgbClr val="111881"/>
                </a:solidFill>
              </a:rPr>
              <a:t>nd exchange </a:t>
            </a:r>
            <a:r>
              <a:rPr lang="en-GB" sz="2000" b="1" dirty="0" smtClean="0">
                <a:solidFill>
                  <a:srgbClr val="111881"/>
                </a:solidFill>
              </a:rPr>
              <a:t>thoughts </a:t>
            </a:r>
            <a:r>
              <a:rPr lang="en-GB" sz="2000" dirty="0" smtClean="0">
                <a:solidFill>
                  <a:srgbClr val="111881"/>
                </a:solidFill>
              </a:rPr>
              <a:t>and</a:t>
            </a:r>
          </a:p>
          <a:p>
            <a:r>
              <a:rPr lang="en-GB" sz="2000" b="1" dirty="0" smtClean="0">
                <a:solidFill>
                  <a:srgbClr val="111881"/>
                </a:solidFill>
              </a:rPr>
              <a:t>success stories</a:t>
            </a:r>
            <a:r>
              <a:rPr lang="en-GB" sz="2000" dirty="0" smtClean="0">
                <a:solidFill>
                  <a:srgbClr val="111881"/>
                </a:solidFill>
              </a:rPr>
              <a:t>, get </a:t>
            </a:r>
            <a:r>
              <a:rPr lang="en-GB" sz="2000" b="1" dirty="0" smtClean="0">
                <a:solidFill>
                  <a:srgbClr val="111881"/>
                </a:solidFill>
              </a:rPr>
              <a:t>inspirational</a:t>
            </a:r>
          </a:p>
          <a:p>
            <a:r>
              <a:rPr lang="en-GB" sz="2000" b="1" dirty="0" smtClean="0">
                <a:solidFill>
                  <a:srgbClr val="111881"/>
                </a:solidFill>
              </a:rPr>
              <a:t>ideas</a:t>
            </a:r>
            <a:r>
              <a:rPr lang="en-GB" sz="2000" dirty="0" smtClean="0">
                <a:solidFill>
                  <a:srgbClr val="111881"/>
                </a:solidFill>
              </a:rPr>
              <a:t>, and getting </a:t>
            </a:r>
            <a:r>
              <a:rPr lang="en-GB" sz="2000" b="1" dirty="0" smtClean="0">
                <a:solidFill>
                  <a:srgbClr val="111881"/>
                </a:solidFill>
              </a:rPr>
              <a:t>organized world-wide</a:t>
            </a:r>
            <a:r>
              <a:rPr lang="en-GB" sz="2000" dirty="0" smtClean="0">
                <a:solidFill>
                  <a:srgbClr val="111881"/>
                </a:solidFill>
              </a:rPr>
              <a:t>.</a:t>
            </a:r>
            <a:endParaRPr lang="en-GB" sz="2000" dirty="0">
              <a:solidFill>
                <a:srgbClr val="11188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68144" y="827420"/>
            <a:ext cx="2614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ippog.web.cern.ch</a:t>
            </a:r>
            <a:endParaRPr lang="fr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700808"/>
            <a:ext cx="4860032" cy="3488601"/>
          </a:xfrm>
          <a:prstGeom prst="rect">
            <a:avLst/>
          </a:prstGeom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283968" y="5252125"/>
            <a:ext cx="5102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111881"/>
                </a:solidFill>
              </a:rPr>
              <a:t>IPPOG Spring Meeting 2015 – Paris, </a:t>
            </a:r>
            <a:r>
              <a:rPr lang="en-GB" dirty="0" err="1" smtClean="0">
                <a:solidFill>
                  <a:srgbClr val="111881"/>
                </a:solidFill>
              </a:rPr>
              <a:t>Orsay</a:t>
            </a:r>
            <a:r>
              <a:rPr lang="en-GB" dirty="0" smtClean="0">
                <a:solidFill>
                  <a:srgbClr val="111881"/>
                </a:solidFill>
              </a:rPr>
              <a:t> LAL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943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IPPOG New members - </a:t>
            </a:r>
            <a:r>
              <a:rPr lang="en-US" dirty="0" smtClean="0"/>
              <a:t>Australia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Meeting #10, CERN, 5-7 November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rgbClr val="111881"/>
                </a:solidFill>
              </a:rPr>
              <a:t>Australia</a:t>
            </a:r>
            <a:r>
              <a:rPr lang="en-GB" dirty="0">
                <a:solidFill>
                  <a:srgbClr val="111881"/>
                </a:solidFill>
              </a:rPr>
              <a:t> voted in </a:t>
            </a:r>
            <a:r>
              <a:rPr lang="en-GB" dirty="0" smtClean="0">
                <a:solidFill>
                  <a:srgbClr val="111881"/>
                </a:solidFill>
              </a:rPr>
              <a:t>as </a:t>
            </a:r>
            <a:r>
              <a:rPr lang="en-GB" dirty="0">
                <a:solidFill>
                  <a:srgbClr val="111881"/>
                </a:solidFill>
              </a:rPr>
              <a:t>26</a:t>
            </a:r>
            <a:r>
              <a:rPr lang="en-GB" baseline="30000" dirty="0">
                <a:solidFill>
                  <a:srgbClr val="111881"/>
                </a:solidFill>
              </a:rPr>
              <a:t>th</a:t>
            </a:r>
            <a:r>
              <a:rPr lang="en-GB" dirty="0">
                <a:solidFill>
                  <a:srgbClr val="111881"/>
                </a:solidFill>
              </a:rPr>
              <a:t> country in IPPOG</a:t>
            </a:r>
            <a:r>
              <a:rPr lang="en-GB" dirty="0" smtClean="0">
                <a:solidFill>
                  <a:srgbClr val="111881"/>
                </a:solidFill>
              </a:rPr>
              <a:t>.</a:t>
            </a:r>
            <a:br>
              <a:rPr lang="en-GB" dirty="0" smtClean="0">
                <a:solidFill>
                  <a:srgbClr val="111881"/>
                </a:solidFill>
              </a:rPr>
            </a:br>
            <a:r>
              <a:rPr lang="en-GB" sz="2400" dirty="0" smtClean="0">
                <a:solidFill>
                  <a:srgbClr val="111881"/>
                </a:solidFill>
              </a:rPr>
              <a:t>Australia </a:t>
            </a:r>
            <a:r>
              <a:rPr lang="en-GB" sz="2400" dirty="0">
                <a:solidFill>
                  <a:srgbClr val="111881"/>
                </a:solidFill>
              </a:rPr>
              <a:t>aims to introduce the IPPOG </a:t>
            </a:r>
            <a:r>
              <a:rPr lang="en-GB" sz="2400" dirty="0" err="1">
                <a:solidFill>
                  <a:srgbClr val="111881"/>
                </a:solidFill>
              </a:rPr>
              <a:t>Masterclasses</a:t>
            </a:r>
            <a:r>
              <a:rPr lang="en-GB" sz="2400" dirty="0">
                <a:solidFill>
                  <a:srgbClr val="111881"/>
                </a:solidFill>
              </a:rPr>
              <a:t> programme as </a:t>
            </a:r>
            <a:r>
              <a:rPr lang="en-GB" sz="2400" dirty="0" smtClean="0">
                <a:solidFill>
                  <a:srgbClr val="111881"/>
                </a:solidFill>
              </a:rPr>
              <a:t>part of </a:t>
            </a:r>
            <a:r>
              <a:rPr lang="en-GB" sz="2400" dirty="0">
                <a:solidFill>
                  <a:srgbClr val="111881"/>
                </a:solidFill>
              </a:rPr>
              <a:t>their formal science education in high-schools in New South Wales.</a:t>
            </a:r>
          </a:p>
          <a:p>
            <a:pPr marL="304800" lvl="1" indent="0">
              <a:buNone/>
            </a:pPr>
            <a:endParaRPr lang="en-US" dirty="0" smtClean="0"/>
          </a:p>
          <a:p>
            <a:pPr marL="304800" lvl="1" indent="0">
              <a:buNone/>
            </a:pPr>
            <a:endParaRPr lang="en-US" dirty="0" smtClean="0"/>
          </a:p>
          <a:p>
            <a:pPr marL="304800" lvl="1" indent="0">
              <a:buNone/>
            </a:pPr>
            <a:endParaRPr lang="en-US" dirty="0"/>
          </a:p>
          <a:p>
            <a:pPr marL="304800" lvl="1" indent="0">
              <a:buNone/>
            </a:pPr>
            <a:endParaRPr lang="en-US" sz="2000" dirty="0" smtClean="0"/>
          </a:p>
          <a:p>
            <a:pPr marL="304800" lvl="1" indent="0">
              <a:buNone/>
            </a:pPr>
            <a:endParaRPr lang="en-US" sz="2000" dirty="0"/>
          </a:p>
          <a:p>
            <a:pPr marL="304800" lvl="1" indent="0">
              <a:buNone/>
            </a:pPr>
            <a:r>
              <a:rPr lang="en-US" sz="2000" dirty="0" smtClean="0"/>
              <a:t>Paul Jackson</a:t>
            </a:r>
            <a:br>
              <a:rPr lang="en-US" sz="2000" dirty="0" smtClean="0"/>
            </a:br>
            <a:r>
              <a:rPr lang="en-US" sz="2000" dirty="0" smtClean="0"/>
              <a:t>Australian delegate to IPPOG</a:t>
            </a:r>
          </a:p>
          <a:p>
            <a:pPr marL="304800" lvl="1" indent="0">
              <a:buNone/>
            </a:pPr>
            <a:r>
              <a:rPr lang="fr-CH" sz="2000" dirty="0">
                <a:hlinkClick r:id="rId2"/>
              </a:rPr>
              <a:t>paul.douglas.jackson@cern.ch</a:t>
            </a:r>
            <a:endParaRPr lang="fr-CH" sz="2000" dirty="0"/>
          </a:p>
          <a:p>
            <a:pPr marL="304800" lvl="1" indent="0">
              <a:buNone/>
            </a:pPr>
            <a:endParaRPr lang="en-US" sz="2000" dirty="0" smtClean="0"/>
          </a:p>
          <a:p>
            <a:pPr marL="304800" lvl="1" indent="0">
              <a:buNone/>
            </a:pPr>
            <a:endParaRPr lang="en-US" sz="2000" dirty="0"/>
          </a:p>
          <a:p>
            <a:pPr marL="304800" lvl="1" indent="0">
              <a:buNone/>
            </a:pPr>
            <a:r>
              <a:rPr lang="fr-CH" sz="2000" dirty="0">
                <a:hlinkClick r:id="rId3"/>
              </a:rPr>
              <a:t>http://ippog.web.cern.ch/members/australia</a:t>
            </a:r>
            <a:endParaRPr lang="fr-CH" sz="2000" dirty="0"/>
          </a:p>
          <a:p>
            <a:pPr marL="304800" lvl="1" indent="0"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49B1B5A-2707-DE4F-9437-F7A86C7695F5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164388" y="6356350"/>
            <a:ext cx="1979612" cy="365125"/>
          </a:xfrm>
        </p:spPr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8751" y="2871692"/>
            <a:ext cx="28575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7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New </a:t>
            </a:r>
            <a:r>
              <a:rPr lang="de-DE" dirty="0" err="1" smtClean="0"/>
              <a:t>people</a:t>
            </a:r>
            <a:r>
              <a:rPr lang="de-DE" dirty="0" smtClean="0"/>
              <a:t> in </a:t>
            </a:r>
            <a:r>
              <a:rPr lang="de-DE" dirty="0" smtClean="0"/>
              <a:t>IPPOG in 2015</a:t>
            </a:r>
            <a:endParaRPr lang="de-DE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710" y="704890"/>
            <a:ext cx="9130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CC6DE"/>
                </a:solidFill>
              </a:rPr>
              <a:t>New countries</a:t>
            </a:r>
            <a:r>
              <a:rPr lang="en-GB" sz="2000" dirty="0" smtClean="0">
                <a:solidFill>
                  <a:srgbClr val="0CC6DE"/>
                </a:solidFill>
              </a:rPr>
              <a:t>, </a:t>
            </a:r>
            <a:r>
              <a:rPr lang="en-GB" sz="2000" b="1" dirty="0" smtClean="0">
                <a:solidFill>
                  <a:srgbClr val="0CC6DE"/>
                </a:solidFill>
              </a:rPr>
              <a:t>laboratories</a:t>
            </a:r>
            <a:r>
              <a:rPr lang="en-GB" sz="2000" dirty="0" smtClean="0">
                <a:solidFill>
                  <a:srgbClr val="0CC6DE"/>
                </a:solidFill>
              </a:rPr>
              <a:t>, </a:t>
            </a:r>
            <a:r>
              <a:rPr lang="en-GB" sz="2000" b="1" dirty="0" smtClean="0">
                <a:solidFill>
                  <a:srgbClr val="0CC6DE"/>
                </a:solidFill>
              </a:rPr>
              <a:t>experiments</a:t>
            </a:r>
            <a:r>
              <a:rPr lang="en-GB" sz="2000" dirty="0" smtClean="0">
                <a:solidFill>
                  <a:srgbClr val="0CC6DE"/>
                </a:solidFill>
              </a:rPr>
              <a:t> engaged in </a:t>
            </a:r>
            <a:r>
              <a:rPr lang="en-GB" sz="2000" u="sng" dirty="0" smtClean="0">
                <a:solidFill>
                  <a:srgbClr val="0CC6DE"/>
                </a:solidFill>
              </a:rPr>
              <a:t>all fields  of particle physics</a:t>
            </a:r>
            <a:r>
              <a:rPr lang="en-GB" sz="2000" dirty="0" smtClean="0">
                <a:solidFill>
                  <a:srgbClr val="0CC6DE"/>
                </a:solidFill>
              </a:rPr>
              <a:t> are </a:t>
            </a:r>
            <a:r>
              <a:rPr lang="en-GB" sz="2000" b="1" dirty="0" smtClean="0">
                <a:solidFill>
                  <a:srgbClr val="0CC6DE"/>
                </a:solidFill>
              </a:rPr>
              <a:t>welcome to strengthen IPPOG</a:t>
            </a:r>
            <a:r>
              <a:rPr lang="en-GB" sz="2000" dirty="0" smtClean="0">
                <a:solidFill>
                  <a:srgbClr val="0CC6DE"/>
                </a:solidFill>
              </a:rPr>
              <a:t> further.</a:t>
            </a:r>
            <a:endParaRPr lang="en-GB" sz="2000" dirty="0">
              <a:solidFill>
                <a:srgbClr val="0CC6D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83968" y="1340768"/>
            <a:ext cx="4726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hlinkClick r:id="rId2"/>
              </a:rPr>
              <a:t>http://ippog.web.cern.ch/ippog_membership</a:t>
            </a:r>
            <a:endParaRPr lang="fr-CH" dirty="0"/>
          </a:p>
        </p:txBody>
      </p:sp>
      <p:sp>
        <p:nvSpPr>
          <p:cNvPr id="7" name="Rectangle 6"/>
          <p:cNvSpPr/>
          <p:nvPr/>
        </p:nvSpPr>
        <p:spPr>
          <a:xfrm>
            <a:off x="244359" y="2168552"/>
            <a:ext cx="876631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111881"/>
                </a:solidFill>
              </a:rPr>
              <a:t>Formal </a:t>
            </a:r>
            <a:r>
              <a:rPr lang="en-GB" dirty="0" smtClean="0">
                <a:solidFill>
                  <a:srgbClr val="111881"/>
                </a:solidFill>
              </a:rPr>
              <a:t>interest of </a:t>
            </a:r>
            <a:r>
              <a:rPr lang="en-GB" b="1" dirty="0" smtClean="0">
                <a:solidFill>
                  <a:srgbClr val="111881"/>
                </a:solidFill>
              </a:rPr>
              <a:t>China</a:t>
            </a:r>
            <a:r>
              <a:rPr lang="en-GB" dirty="0" smtClean="0">
                <a:solidFill>
                  <a:srgbClr val="111881"/>
                </a:solidFill>
              </a:rPr>
              <a:t> expressed to join IPPOG.</a:t>
            </a:r>
          </a:p>
          <a:p>
            <a:r>
              <a:rPr lang="en-GB" dirty="0">
                <a:solidFill>
                  <a:srgbClr val="111881"/>
                </a:solidFill>
              </a:rPr>
              <a:t>	</a:t>
            </a:r>
            <a:r>
              <a:rPr lang="en-GB" b="1" dirty="0" err="1"/>
              <a:t>Zhi-</a:t>
            </a:r>
            <a:r>
              <a:rPr lang="en-GB" b="1" dirty="0" err="1" smtClean="0"/>
              <a:t>zhong</a:t>
            </a:r>
            <a:r>
              <a:rPr lang="en-GB" b="1" dirty="0" smtClean="0"/>
              <a:t> Xing</a:t>
            </a:r>
            <a:r>
              <a:rPr lang="en-GB" dirty="0" smtClean="0"/>
              <a:t>, IHEP Beijing,  is </a:t>
            </a:r>
            <a:r>
              <a:rPr lang="en-GB" dirty="0" smtClean="0">
                <a:solidFill>
                  <a:srgbClr val="111881"/>
                </a:solidFill>
              </a:rPr>
              <a:t>participating  as </a:t>
            </a:r>
            <a:r>
              <a:rPr lang="en-GB" dirty="0" smtClean="0">
                <a:solidFill>
                  <a:srgbClr val="111881"/>
                </a:solidFill>
              </a:rPr>
              <a:t>guest/observer</a:t>
            </a:r>
          </a:p>
          <a:p>
            <a:endParaRPr lang="en-GB" dirty="0">
              <a:solidFill>
                <a:srgbClr val="111881"/>
              </a:solidFill>
            </a:endParaRPr>
          </a:p>
          <a:p>
            <a:r>
              <a:rPr lang="en-GB" dirty="0" smtClean="0">
                <a:solidFill>
                  <a:srgbClr val="111881"/>
                </a:solidFill>
              </a:rPr>
              <a:t>Formal interest of </a:t>
            </a:r>
            <a:r>
              <a:rPr lang="en-GB" b="1" dirty="0" smtClean="0">
                <a:solidFill>
                  <a:srgbClr val="111881"/>
                </a:solidFill>
              </a:rPr>
              <a:t>Slovenia</a:t>
            </a:r>
            <a:r>
              <a:rPr lang="en-GB" dirty="0" smtClean="0">
                <a:solidFill>
                  <a:srgbClr val="111881"/>
                </a:solidFill>
              </a:rPr>
              <a:t> expressed to join IPPOG.</a:t>
            </a:r>
          </a:p>
          <a:p>
            <a:r>
              <a:rPr lang="en-GB" dirty="0">
                <a:solidFill>
                  <a:srgbClr val="111881"/>
                </a:solidFill>
              </a:rPr>
              <a:t>	</a:t>
            </a:r>
            <a:r>
              <a:rPr lang="en-GB" b="1" dirty="0"/>
              <a:t>Andrej </a:t>
            </a:r>
            <a:r>
              <a:rPr lang="en-GB" b="1" dirty="0" err="1"/>
              <a:t>Gorisek</a:t>
            </a:r>
            <a:r>
              <a:rPr lang="en-GB" b="1" dirty="0"/>
              <a:t> </a:t>
            </a:r>
            <a:r>
              <a:rPr lang="en-GB" dirty="0" smtClean="0"/>
              <a:t>, J</a:t>
            </a:r>
            <a:r>
              <a:rPr lang="en-GB" dirty="0"/>
              <a:t>. Stefan </a:t>
            </a:r>
            <a:r>
              <a:rPr lang="en-GB" dirty="0" smtClean="0"/>
              <a:t>Institute Ljubljana, is participating as guest/observer</a:t>
            </a:r>
          </a:p>
          <a:p>
            <a:endParaRPr lang="en-GB" dirty="0">
              <a:solidFill>
                <a:srgbClr val="111881"/>
              </a:solidFill>
            </a:endParaRPr>
          </a:p>
          <a:p>
            <a:endParaRPr lang="en-GB" dirty="0" smtClean="0">
              <a:solidFill>
                <a:srgbClr val="111881"/>
              </a:solidFill>
            </a:endParaRPr>
          </a:p>
          <a:p>
            <a:r>
              <a:rPr lang="en-GB" dirty="0" smtClean="0">
                <a:solidFill>
                  <a:srgbClr val="111881"/>
                </a:solidFill>
              </a:rPr>
              <a:t>New </a:t>
            </a:r>
            <a:r>
              <a:rPr lang="en-GB" b="1" dirty="0" smtClean="0">
                <a:solidFill>
                  <a:srgbClr val="111881"/>
                </a:solidFill>
              </a:rPr>
              <a:t>IPPOG Associates</a:t>
            </a:r>
          </a:p>
          <a:p>
            <a:endParaRPr lang="en-GB" b="1" dirty="0" smtClean="0">
              <a:solidFill>
                <a:srgbClr val="111881"/>
              </a:solidFill>
            </a:endParaRPr>
          </a:p>
          <a:p>
            <a:r>
              <a:rPr lang="en-US" b="1" dirty="0" err="1">
                <a:solidFill>
                  <a:srgbClr val="000000"/>
                </a:solidFill>
                <a:ea typeface="Lucida Grande"/>
                <a:cs typeface="Lucida Grande"/>
              </a:rPr>
              <a:t>Eirik</a:t>
            </a:r>
            <a:r>
              <a:rPr lang="en-US" b="1" dirty="0">
                <a:solidFill>
                  <a:srgbClr val="000000"/>
                </a:solidFill>
                <a:ea typeface="Lucida Grande"/>
                <a:cs typeface="Lucida Grande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ea typeface="Lucida Grande"/>
                <a:cs typeface="Lucida Grande"/>
              </a:rPr>
              <a:t>Gramstad</a:t>
            </a:r>
            <a:r>
              <a:rPr lang="en-US" dirty="0" smtClean="0">
                <a:solidFill>
                  <a:srgbClr val="000000"/>
                </a:solidFill>
                <a:ea typeface="Lucida Grande"/>
                <a:cs typeface="Lucida Grande"/>
              </a:rPr>
              <a:t> is succeeding </a:t>
            </a:r>
            <a:r>
              <a:rPr lang="en-US" b="1" dirty="0" err="1" smtClean="0">
                <a:solidFill>
                  <a:srgbClr val="000000"/>
                </a:solidFill>
                <a:ea typeface="Lucida Grande"/>
                <a:cs typeface="Lucida Grande"/>
              </a:rPr>
              <a:t>Maiken</a:t>
            </a:r>
            <a:r>
              <a:rPr lang="en-US" b="1" dirty="0" smtClean="0">
                <a:solidFill>
                  <a:srgbClr val="000000"/>
                </a:solidFill>
                <a:ea typeface="Lucida Grande"/>
                <a:cs typeface="Lucida Grande"/>
              </a:rPr>
              <a:t> Pedersen </a:t>
            </a:r>
            <a:r>
              <a:rPr lang="en-US" dirty="0" smtClean="0">
                <a:solidFill>
                  <a:srgbClr val="000000"/>
                </a:solidFill>
                <a:ea typeface="Lucida Grande"/>
                <a:cs typeface="Lucida Grande"/>
              </a:rPr>
              <a:t>as IPPOG associate member, and will continue developing ATLAS Z Path from Oslo, Norway.</a:t>
            </a:r>
          </a:p>
          <a:p>
            <a:endParaRPr lang="en-US" dirty="0">
              <a:solidFill>
                <a:srgbClr val="000000"/>
              </a:solidFill>
              <a:ea typeface="Lucida Grande"/>
              <a:cs typeface="Lucida Grande"/>
            </a:endParaRPr>
          </a:p>
          <a:p>
            <a:r>
              <a:rPr lang="en-US" b="1" dirty="0"/>
              <a:t>Iva </a:t>
            </a:r>
            <a:r>
              <a:rPr lang="en-US" b="1" dirty="0" err="1"/>
              <a:t>Maksimova</a:t>
            </a:r>
            <a:r>
              <a:rPr lang="en-US" b="1" dirty="0"/>
              <a:t> </a:t>
            </a:r>
            <a:r>
              <a:rPr lang="en-US" b="1" dirty="0" err="1" smtClean="0"/>
              <a:t>Raynova</a:t>
            </a:r>
            <a:r>
              <a:rPr lang="en-US" b="1" dirty="0" smtClean="0"/>
              <a:t>	</a:t>
            </a:r>
            <a:r>
              <a:rPr lang="en-US" dirty="0" smtClean="0"/>
              <a:t>ALICE science writer,     </a:t>
            </a:r>
          </a:p>
          <a:p>
            <a:r>
              <a:rPr lang="en-GB" b="1" dirty="0" smtClean="0"/>
              <a:t>Katarina Anthony-</a:t>
            </a:r>
            <a:r>
              <a:rPr lang="en-GB" b="1" dirty="0" err="1" smtClean="0"/>
              <a:t>Kittelsen</a:t>
            </a:r>
            <a:r>
              <a:rPr lang="en-GB" b="1" dirty="0" smtClean="0"/>
              <a:t>	</a:t>
            </a:r>
            <a:r>
              <a:rPr lang="en-GB" dirty="0" smtClean="0"/>
              <a:t>ATLAS science writer</a:t>
            </a:r>
          </a:p>
          <a:p>
            <a:r>
              <a:rPr lang="en-US" b="1" dirty="0" err="1"/>
              <a:t>Panagiotis</a:t>
            </a:r>
            <a:r>
              <a:rPr lang="en-GB" b="1" dirty="0"/>
              <a:t> </a:t>
            </a:r>
            <a:r>
              <a:rPr lang="en-GB" b="1" dirty="0" err="1" smtClean="0"/>
              <a:t>Charitos</a:t>
            </a:r>
            <a:r>
              <a:rPr lang="en-GB" b="1" dirty="0"/>
              <a:t> </a:t>
            </a:r>
            <a:r>
              <a:rPr lang="en-GB" b="1" dirty="0" smtClean="0"/>
              <a:t>               	</a:t>
            </a:r>
            <a:r>
              <a:rPr lang="en-GB" dirty="0" smtClean="0"/>
              <a:t>FCC communication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9608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252520" cy="490066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0CC6DE"/>
                </a:solidFill>
              </a:rPr>
              <a:t>IPPOG an umbrella for making outreach global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6" y="1011460"/>
            <a:ext cx="4260942" cy="3861048"/>
          </a:xfrm>
          <a:prstGeom prst="rect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85467" y="1268760"/>
            <a:ext cx="399042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111881"/>
                </a:solidFill>
              </a:rPr>
              <a:t>International Masterclasses</a:t>
            </a:r>
            <a:r>
              <a:rPr lang="en-GB" sz="2000" dirty="0" smtClean="0">
                <a:solidFill>
                  <a:srgbClr val="111881"/>
                </a:solidFill>
              </a:rPr>
              <a:t>, </a:t>
            </a:r>
          </a:p>
          <a:p>
            <a:r>
              <a:rPr lang="en-GB" sz="2000" dirty="0" smtClean="0">
                <a:solidFill>
                  <a:srgbClr val="111881"/>
                </a:solidFill>
              </a:rPr>
              <a:t>the flagship activity of IPPOG</a:t>
            </a:r>
          </a:p>
          <a:p>
            <a:r>
              <a:rPr lang="en-GB" sz="2000" dirty="0" smtClean="0">
                <a:solidFill>
                  <a:srgbClr val="111881"/>
                </a:solidFill>
              </a:rPr>
              <a:t>trained over </a:t>
            </a:r>
            <a:r>
              <a:rPr lang="en-GB" sz="2000" b="1" dirty="0" smtClean="0">
                <a:solidFill>
                  <a:srgbClr val="D16349"/>
                </a:solidFill>
              </a:rPr>
              <a:t>10’000 students in </a:t>
            </a:r>
          </a:p>
          <a:p>
            <a:r>
              <a:rPr lang="en-GB" sz="2000" b="1" dirty="0" smtClean="0">
                <a:solidFill>
                  <a:srgbClr val="D16349"/>
                </a:solidFill>
              </a:rPr>
              <a:t>Spring every year !</a:t>
            </a:r>
            <a:endParaRPr lang="en-GB" sz="2000" dirty="0" smtClean="0">
              <a:solidFill>
                <a:srgbClr val="111881"/>
              </a:solidFill>
            </a:endParaRPr>
          </a:p>
          <a:p>
            <a:endParaRPr lang="en-GB" sz="2000" dirty="0" smtClean="0">
              <a:solidFill>
                <a:srgbClr val="111881"/>
              </a:solidFill>
            </a:endParaRPr>
          </a:p>
          <a:p>
            <a:r>
              <a:rPr lang="en-GB" sz="2000" b="1" dirty="0" smtClean="0">
                <a:solidFill>
                  <a:srgbClr val="D16349"/>
                </a:solidFill>
              </a:rPr>
              <a:t>Over 200 institutions in over 46</a:t>
            </a:r>
            <a:br>
              <a:rPr lang="en-GB" sz="2000" b="1" dirty="0" smtClean="0">
                <a:solidFill>
                  <a:srgbClr val="D16349"/>
                </a:solidFill>
              </a:rPr>
            </a:br>
            <a:r>
              <a:rPr lang="en-GB" sz="2000" b="1" dirty="0" smtClean="0">
                <a:solidFill>
                  <a:srgbClr val="D16349"/>
                </a:solidFill>
              </a:rPr>
              <a:t>countries participating.</a:t>
            </a:r>
            <a:endParaRPr lang="en-GB" sz="2000" b="1" dirty="0">
              <a:solidFill>
                <a:srgbClr val="D1634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124997"/>
            <a:ext cx="21217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11881"/>
                </a:solidFill>
              </a:rPr>
              <a:t>CERN Courier</a:t>
            </a:r>
          </a:p>
          <a:p>
            <a:r>
              <a:rPr lang="en-GB" b="1" dirty="0" smtClean="0">
                <a:solidFill>
                  <a:srgbClr val="111881"/>
                </a:solidFill>
              </a:rPr>
              <a:t>June 2014 edition</a:t>
            </a:r>
          </a:p>
          <a:p>
            <a:pPr lvl="2"/>
            <a:r>
              <a:rPr lang="en-GB" b="1" dirty="0" smtClean="0">
                <a:solidFill>
                  <a:srgbClr val="111881"/>
                </a:solidFill>
              </a:rPr>
              <a:t>&amp;</a:t>
            </a:r>
          </a:p>
          <a:p>
            <a:r>
              <a:rPr lang="en-GB" b="1" dirty="0" smtClean="0">
                <a:solidFill>
                  <a:srgbClr val="111881"/>
                </a:solidFill>
              </a:rPr>
              <a:t>June 2015 edition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3493764"/>
            <a:ext cx="4860032" cy="2811936"/>
          </a:xfrm>
          <a:prstGeom prst="rect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766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274638"/>
            <a:ext cx="9505056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IPPOG is recognized internationally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85192" y="1274313"/>
            <a:ext cx="8147248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Wingdings" charset="2"/>
              <a:buChar char="q"/>
            </a:pPr>
            <a:r>
              <a:rPr lang="en-GB" b="1" dirty="0" smtClean="0">
                <a:solidFill>
                  <a:srgbClr val="800000"/>
                </a:solidFill>
              </a:rPr>
              <a:t>EPS HEP 2015 – Vienna</a:t>
            </a: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GB" dirty="0" smtClean="0">
                <a:solidFill>
                  <a:srgbClr val="111881"/>
                </a:solidFill>
              </a:rPr>
              <a:t>Parallel sessions on education and outreach </a:t>
            </a:r>
            <a:br>
              <a:rPr lang="en-GB" dirty="0" smtClean="0">
                <a:solidFill>
                  <a:srgbClr val="111881"/>
                </a:solidFill>
              </a:rPr>
            </a:br>
            <a:r>
              <a:rPr lang="en-GB" dirty="0" smtClean="0">
                <a:solidFill>
                  <a:srgbClr val="111881"/>
                </a:solidFill>
              </a:rPr>
              <a:t>			– sessions  chairs are IPPOG members</a:t>
            </a: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GB" dirty="0" smtClean="0">
                <a:solidFill>
                  <a:srgbClr val="111881"/>
                </a:solidFill>
              </a:rPr>
              <a:t>Panel discussion </a:t>
            </a:r>
            <a:r>
              <a:rPr lang="en-US" i="1" dirty="0" smtClean="0">
                <a:solidFill>
                  <a:srgbClr val="111881"/>
                </a:solidFill>
              </a:rPr>
              <a:t>"</a:t>
            </a:r>
            <a:r>
              <a:rPr lang="en-US" i="1" dirty="0">
                <a:solidFill>
                  <a:srgbClr val="111881"/>
                </a:solidFill>
              </a:rPr>
              <a:t>IPPOG: Experts in bringing new discoveries to the public" </a:t>
            </a:r>
            <a:r>
              <a:rPr lang="en-US" i="1" dirty="0" smtClean="0">
                <a:solidFill>
                  <a:srgbClr val="111881"/>
                </a:solidFill>
              </a:rPr>
              <a:t>(Michael </a:t>
            </a:r>
            <a:r>
              <a:rPr lang="en-US" i="1" dirty="0" err="1" smtClean="0">
                <a:solidFill>
                  <a:srgbClr val="111881"/>
                </a:solidFill>
              </a:rPr>
              <a:t>Kobel</a:t>
            </a:r>
            <a:r>
              <a:rPr lang="en-US" i="1" dirty="0" smtClean="0">
                <a:solidFill>
                  <a:srgbClr val="111881"/>
                </a:solidFill>
              </a:rPr>
              <a:t> –IPPOG Germany)</a:t>
            </a: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dirty="0" smtClean="0">
                <a:solidFill>
                  <a:srgbClr val="111881"/>
                </a:solidFill>
              </a:rPr>
              <a:t>EPS-HEP Outreach Prize (see next slide)</a:t>
            </a:r>
            <a:endParaRPr lang="en-GB" dirty="0" smtClean="0">
              <a:solidFill>
                <a:srgbClr val="111881"/>
              </a:solidFill>
            </a:endParaRP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endParaRPr lang="en-GB" dirty="0" smtClean="0">
              <a:solidFill>
                <a:srgbClr val="111881"/>
              </a:solidFill>
            </a:endParaRPr>
          </a:p>
          <a:p>
            <a:pPr marL="342900" indent="-342900">
              <a:spcBef>
                <a:spcPts val="0"/>
              </a:spcBef>
              <a:buFont typeface="Wingdings" charset="2"/>
              <a:buChar char="q"/>
            </a:pPr>
            <a:r>
              <a:rPr lang="en-GB" b="1" dirty="0" smtClean="0">
                <a:solidFill>
                  <a:srgbClr val="800000"/>
                </a:solidFill>
              </a:rPr>
              <a:t>Lepton Photon 2015 – Ljubljana</a:t>
            </a: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GB" dirty="0" smtClean="0">
                <a:solidFill>
                  <a:srgbClr val="111881"/>
                </a:solidFill>
              </a:rPr>
              <a:t> plenary talk </a:t>
            </a:r>
            <a:r>
              <a:rPr lang="en-GB" i="1" dirty="0" smtClean="0">
                <a:solidFill>
                  <a:srgbClr val="111881"/>
                </a:solidFill>
              </a:rPr>
              <a:t>“education &amp; outreach”</a:t>
            </a:r>
            <a:r>
              <a:rPr lang="en-GB" dirty="0" smtClean="0">
                <a:solidFill>
                  <a:srgbClr val="111881"/>
                </a:solidFill>
              </a:rPr>
              <a:t> </a:t>
            </a:r>
            <a:r>
              <a:rPr lang="en-GB" i="1" dirty="0" smtClean="0">
                <a:solidFill>
                  <a:srgbClr val="111881"/>
                </a:solidFill>
              </a:rPr>
              <a:t>(Kate Shaw – IPPOG ATLAS)</a:t>
            </a:r>
          </a:p>
          <a:p>
            <a:pPr marL="342900" indent="-342900">
              <a:spcBef>
                <a:spcPts val="0"/>
              </a:spcBef>
              <a:buFont typeface="Wingdings" charset="2"/>
              <a:buChar char="q"/>
            </a:pPr>
            <a:endParaRPr lang="en-GB" dirty="0" smtClean="0">
              <a:solidFill>
                <a:srgbClr val="111881"/>
              </a:solidFill>
            </a:endParaRPr>
          </a:p>
          <a:p>
            <a:pPr marL="342900" indent="-342900">
              <a:spcBef>
                <a:spcPts val="0"/>
              </a:spcBef>
              <a:buFont typeface="Wingdings" charset="2"/>
              <a:buChar char="q"/>
            </a:pPr>
            <a:r>
              <a:rPr lang="en-GB" b="1" dirty="0" smtClean="0">
                <a:solidFill>
                  <a:srgbClr val="800000"/>
                </a:solidFill>
              </a:rPr>
              <a:t>ICNFP 2015 – Crete</a:t>
            </a: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GB" dirty="0" smtClean="0">
                <a:solidFill>
                  <a:srgbClr val="111881"/>
                </a:solidFill>
              </a:rPr>
              <a:t>Invited plenary talk on </a:t>
            </a:r>
            <a:r>
              <a:rPr lang="en-GB" i="1" dirty="0" smtClean="0">
                <a:solidFill>
                  <a:srgbClr val="111881"/>
                </a:solidFill>
              </a:rPr>
              <a:t>“Particle Physics Outreach in the LHC Era: Higgs – What’s next?” (HPB</a:t>
            </a:r>
            <a:r>
              <a:rPr lang="en-GB" i="1" dirty="0" smtClean="0">
                <a:solidFill>
                  <a:srgbClr val="111881"/>
                </a:solidFill>
              </a:rPr>
              <a:t>)</a:t>
            </a:r>
          </a:p>
          <a:p>
            <a:pPr marL="800100" lvl="1" indent="-342900">
              <a:spcBef>
                <a:spcPts val="0"/>
              </a:spcBef>
              <a:buFont typeface="Wingdings" charset="2"/>
              <a:buChar char="q"/>
            </a:pPr>
            <a:endParaRPr lang="en-GB" i="1" dirty="0" smtClean="0">
              <a:solidFill>
                <a:srgbClr val="111881"/>
              </a:solidFill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b="1" dirty="0" smtClean="0">
                <a:solidFill>
                  <a:srgbClr val="800000"/>
                </a:solidFill>
              </a:rPr>
              <a:t>CERN </a:t>
            </a:r>
            <a:r>
              <a:rPr lang="en-US" b="1" dirty="0">
                <a:solidFill>
                  <a:srgbClr val="800000"/>
                </a:solidFill>
              </a:rPr>
              <a:t>Council congratulates </a:t>
            </a:r>
            <a:r>
              <a:rPr lang="en-US" b="1" dirty="0" smtClean="0">
                <a:solidFill>
                  <a:srgbClr val="800000"/>
                </a:solidFill>
              </a:rPr>
              <a:t>IPPOG in its  177</a:t>
            </a:r>
            <a:r>
              <a:rPr lang="en-US" b="1" baseline="30000" dirty="0" smtClean="0">
                <a:solidFill>
                  <a:srgbClr val="800000"/>
                </a:solidFill>
              </a:rPr>
              <a:t>th</a:t>
            </a:r>
            <a:r>
              <a:rPr lang="en-US" b="1" dirty="0" smtClean="0">
                <a:solidFill>
                  <a:srgbClr val="800000"/>
                </a:solidFill>
              </a:rPr>
              <a:t> meeting </a:t>
            </a:r>
            <a:r>
              <a:rPr lang="en-US" b="1" dirty="0">
                <a:solidFill>
                  <a:srgbClr val="800000"/>
                </a:solidFill>
              </a:rPr>
              <a:t>in </a:t>
            </a:r>
            <a:r>
              <a:rPr lang="en-US" b="1" dirty="0" smtClean="0">
                <a:solidFill>
                  <a:srgbClr val="800000"/>
                </a:solidFill>
              </a:rPr>
              <a:t>the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RESTRICTED </a:t>
            </a:r>
            <a:r>
              <a:rPr lang="en-US" b="1" dirty="0">
                <a:solidFill>
                  <a:srgbClr val="800000"/>
                </a:solidFill>
              </a:rPr>
              <a:t>SESSION - EUROPEAN STRAGEGY MATTERS </a:t>
            </a:r>
            <a:endParaRPr lang="en-GB" b="1" dirty="0" smtClean="0">
              <a:solidFill>
                <a:srgbClr val="800000"/>
              </a:solidFill>
            </a:endParaRPr>
          </a:p>
          <a:p>
            <a:pPr marL="800100" lvl="1" indent="-342900">
              <a:buFont typeface="Wingdings" charset="2"/>
              <a:buChar char="q"/>
            </a:pPr>
            <a:r>
              <a:rPr lang="en-GB" dirty="0">
                <a:solidFill>
                  <a:srgbClr val="111881"/>
                </a:solidFill>
              </a:rPr>
              <a:t>REPORT FROM IPPOG (Item 11 of the Agenda) The Council took note of the report by the IPPOG Co-Chair, Dr H. Beck, and congratulated the group on the continuing success and rapid growth of its </a:t>
            </a:r>
            <a:r>
              <a:rPr lang="en-GB" dirty="0" err="1">
                <a:solidFill>
                  <a:srgbClr val="111881"/>
                </a:solidFill>
              </a:rPr>
              <a:t>Masterclass</a:t>
            </a:r>
            <a:r>
              <a:rPr lang="en-GB" dirty="0">
                <a:solidFill>
                  <a:srgbClr val="111881"/>
                </a:solidFill>
              </a:rPr>
              <a:t> </a:t>
            </a:r>
            <a:r>
              <a:rPr lang="en-GB" dirty="0" smtClean="0">
                <a:solidFill>
                  <a:srgbClr val="111881"/>
                </a:solidFill>
              </a:rPr>
              <a:t>programme.</a:t>
            </a:r>
            <a:endParaRPr lang="en-GB" dirty="0" smtClean="0">
              <a:solidFill>
                <a:srgbClr val="111881"/>
              </a:solidFill>
            </a:endParaRPr>
          </a:p>
          <a:p>
            <a:pPr marL="342900" indent="-342900">
              <a:spcBef>
                <a:spcPts val="0"/>
              </a:spcBef>
              <a:buFont typeface="Wingdings" charset="2"/>
              <a:buChar char="q"/>
            </a:pPr>
            <a:r>
              <a:rPr lang="en-GB" dirty="0" smtClean="0">
                <a:solidFill>
                  <a:srgbClr val="111881"/>
                </a:solidFill>
              </a:rPr>
              <a:t>…</a:t>
            </a:r>
            <a:endParaRPr lang="en-GB" dirty="0" smtClean="0">
              <a:solidFill>
                <a:srgbClr val="11188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201" y="846514"/>
            <a:ext cx="917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111881"/>
                </a:solidFill>
              </a:rPr>
              <a:t>Education &amp; Outreach becoming an integral part in international HEP conferences</a:t>
            </a:r>
            <a:endParaRPr lang="en-US" b="1" dirty="0">
              <a:solidFill>
                <a:srgbClr val="1118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0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95536" y="53752"/>
            <a:ext cx="8229600" cy="710952"/>
          </a:xfrm>
        </p:spPr>
        <p:txBody>
          <a:bodyPr anchor="t"/>
          <a:lstStyle/>
          <a:p>
            <a:pPr algn="l"/>
            <a:r>
              <a:rPr lang="en-GB" sz="3200" b="1" dirty="0" smtClean="0">
                <a:solidFill>
                  <a:srgbClr val="0CC6DE"/>
                </a:solidFill>
                <a:latin typeface="Arial" charset="0"/>
              </a:rPr>
              <a:t>EPS-HEP 2015 Outreach Prize</a:t>
            </a:r>
            <a:endParaRPr lang="en-GB" sz="3200" b="1" dirty="0">
              <a:solidFill>
                <a:srgbClr val="0CC6DE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39752" y="954593"/>
            <a:ext cx="612068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11881"/>
                </a:solidFill>
              </a:rPr>
              <a:t>2015 Kate </a:t>
            </a:r>
            <a:r>
              <a:rPr lang="en-US" b="1" dirty="0" smtClean="0">
                <a:solidFill>
                  <a:srgbClr val="111881"/>
                </a:solidFill>
              </a:rPr>
              <a:t>Shaw</a:t>
            </a:r>
          </a:p>
          <a:p>
            <a:r>
              <a:rPr lang="en-US" dirty="0" smtClean="0">
                <a:solidFill>
                  <a:srgbClr val="111881"/>
                </a:solidFill>
              </a:rPr>
              <a:t>         IPPOG Delegate and ATLAS Outreach </a:t>
            </a:r>
            <a:r>
              <a:rPr lang="en-US" dirty="0" smtClean="0">
                <a:solidFill>
                  <a:srgbClr val="111881"/>
                </a:solidFill>
              </a:rPr>
              <a:t>Coordinator</a:t>
            </a:r>
            <a:endParaRPr lang="en-US" dirty="0">
              <a:solidFill>
                <a:srgbClr val="111881"/>
              </a:solidFill>
            </a:endParaRPr>
          </a:p>
          <a:p>
            <a:endParaRPr lang="en-US" dirty="0">
              <a:solidFill>
                <a:srgbClr val="111881"/>
              </a:solidFill>
            </a:endParaRPr>
          </a:p>
          <a:p>
            <a:r>
              <a:rPr lang="en-US" i="1" dirty="0" smtClean="0">
                <a:solidFill>
                  <a:srgbClr val="111881"/>
                </a:solidFill>
              </a:rPr>
              <a:t>For </a:t>
            </a:r>
            <a:r>
              <a:rPr lang="en-US" i="1" dirty="0">
                <a:solidFill>
                  <a:srgbClr val="111881"/>
                </a:solidFill>
              </a:rPr>
              <a:t>her contributions to </a:t>
            </a:r>
            <a:r>
              <a:rPr lang="en-US" b="1" i="1" dirty="0">
                <a:solidFill>
                  <a:srgbClr val="111881"/>
                </a:solidFill>
              </a:rPr>
              <a:t>the International </a:t>
            </a:r>
            <a:r>
              <a:rPr lang="en-US" b="1" i="1" dirty="0" err="1">
                <a:solidFill>
                  <a:srgbClr val="111881"/>
                </a:solidFill>
              </a:rPr>
              <a:t>Masterclasses</a:t>
            </a:r>
            <a:r>
              <a:rPr lang="en-US" b="1" i="1" dirty="0">
                <a:solidFill>
                  <a:srgbClr val="111881"/>
                </a:solidFill>
              </a:rPr>
              <a:t> </a:t>
            </a:r>
            <a:r>
              <a:rPr lang="en-US" i="1" dirty="0">
                <a:solidFill>
                  <a:srgbClr val="111881"/>
                </a:solidFill>
              </a:rPr>
              <a:t>and </a:t>
            </a:r>
            <a:r>
              <a:rPr lang="en-US" b="1" i="1" dirty="0">
                <a:solidFill>
                  <a:srgbClr val="111881"/>
                </a:solidFill>
              </a:rPr>
              <a:t>for her pioneering role</a:t>
            </a:r>
            <a:r>
              <a:rPr lang="en-US" i="1" dirty="0">
                <a:solidFill>
                  <a:srgbClr val="111881"/>
                </a:solidFill>
              </a:rPr>
              <a:t> in bringing them to countries with no strong tradition in particle physics. </a:t>
            </a:r>
            <a:endParaRPr lang="en-US" i="1" dirty="0" smtClean="0">
              <a:solidFill>
                <a:srgbClr val="11188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915607"/>
            <a:ext cx="2146196" cy="2624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354" y="3136417"/>
            <a:ext cx="5616624" cy="3694942"/>
          </a:xfrm>
          <a:prstGeom prst="rect">
            <a:avLst/>
          </a:prstGeom>
        </p:spPr>
      </p:pic>
      <p:pic>
        <p:nvPicPr>
          <p:cNvPr id="7" name="Picture 6" descr="IMG_624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6107" y="3584766"/>
            <a:ext cx="2123783" cy="31856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37151" y="650570"/>
            <a:ext cx="277511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CC6DE"/>
                </a:solidFill>
              </a:rPr>
              <a:t>Physics without Frontier</a:t>
            </a:r>
          </a:p>
        </p:txBody>
      </p:sp>
    </p:spTree>
    <p:extLst>
      <p:ext uri="{BB962C8B-B14F-4D97-AF65-F5344CB8AC3E}">
        <p14:creationId xmlns:p14="http://schemas.microsoft.com/office/powerpoint/2010/main" val="390200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95536" y="53752"/>
            <a:ext cx="8229600" cy="710952"/>
          </a:xfrm>
        </p:spPr>
        <p:txBody>
          <a:bodyPr anchor="t"/>
          <a:lstStyle/>
          <a:p>
            <a:pPr algn="l"/>
            <a:r>
              <a:rPr lang="en-GB" sz="3200" b="1" dirty="0" smtClean="0">
                <a:solidFill>
                  <a:srgbClr val="0CC6DE"/>
                </a:solidFill>
                <a:latin typeface="Arial" charset="0"/>
              </a:rPr>
              <a:t>IPPOG Newsletter</a:t>
            </a:r>
            <a:endParaRPr lang="en-GB" sz="3200" b="1" dirty="0">
              <a:solidFill>
                <a:srgbClr val="0CC6DE"/>
              </a:solidFill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2536" y="-13185"/>
            <a:ext cx="528403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31497" y="108541"/>
            <a:ext cx="4112503" cy="634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0CC6DE"/>
                </a:solidFill>
              </a:rPr>
              <a:t>Professionalizing IPPOG</a:t>
            </a:r>
          </a:p>
          <a:p>
            <a:endParaRPr lang="en-GB" dirty="0">
              <a:solidFill>
                <a:srgbClr val="111881"/>
              </a:solidFill>
            </a:endParaRPr>
          </a:p>
          <a:p>
            <a:r>
              <a:rPr lang="en-GB" b="1" dirty="0" smtClean="0">
                <a:solidFill>
                  <a:srgbClr val="111881"/>
                </a:solidFill>
              </a:rPr>
              <a:t>Newsletter</a:t>
            </a:r>
            <a:r>
              <a:rPr lang="en-GB" dirty="0" smtClean="0">
                <a:solidFill>
                  <a:srgbClr val="111881"/>
                </a:solidFill>
              </a:rPr>
              <a:t> twice a year in-between IPPOG meeting.</a:t>
            </a:r>
            <a:endParaRPr lang="en-GB" dirty="0">
              <a:solidFill>
                <a:srgbClr val="111881"/>
              </a:solidFill>
            </a:endParaRPr>
          </a:p>
          <a:p>
            <a:endParaRPr lang="en-GB" dirty="0" smtClean="0">
              <a:solidFill>
                <a:srgbClr val="111881"/>
              </a:solidFill>
            </a:endParaRPr>
          </a:p>
          <a:p>
            <a:endParaRPr lang="en-GB" dirty="0">
              <a:solidFill>
                <a:srgbClr val="111881"/>
              </a:solidFill>
            </a:endParaRPr>
          </a:p>
          <a:p>
            <a:r>
              <a:rPr lang="en-GB" b="1" dirty="0" smtClean="0">
                <a:solidFill>
                  <a:srgbClr val="111881"/>
                </a:solidFill>
              </a:rPr>
              <a:t>Memorandum of Understanding </a:t>
            </a:r>
            <a:r>
              <a:rPr lang="en-GB" dirty="0" smtClean="0">
                <a:solidFill>
                  <a:srgbClr val="111881"/>
                </a:solidFill>
              </a:rPr>
              <a:t>between IPPOG </a:t>
            </a:r>
            <a:r>
              <a:rPr lang="en-GB" dirty="0" smtClean="0">
                <a:solidFill>
                  <a:srgbClr val="111881"/>
                </a:solidFill>
              </a:rPr>
              <a:t>members in an much advanced state.</a:t>
            </a:r>
            <a:endParaRPr lang="en-GB" dirty="0" smtClean="0">
              <a:solidFill>
                <a:srgbClr val="111881"/>
              </a:solidFill>
            </a:endParaRPr>
          </a:p>
          <a:p>
            <a:endParaRPr lang="en-GB" dirty="0">
              <a:solidFill>
                <a:srgbClr val="111881"/>
              </a:solidFill>
            </a:endParaRPr>
          </a:p>
          <a:p>
            <a:r>
              <a:rPr lang="en-GB" dirty="0" smtClean="0">
                <a:solidFill>
                  <a:srgbClr val="111881"/>
                </a:solidFill>
              </a:rPr>
              <a:t>Well defined </a:t>
            </a:r>
            <a:r>
              <a:rPr lang="en-GB" b="1" dirty="0" smtClean="0">
                <a:solidFill>
                  <a:srgbClr val="111881"/>
                </a:solidFill>
              </a:rPr>
              <a:t>IPPOG structure </a:t>
            </a:r>
            <a:r>
              <a:rPr lang="en-GB" dirty="0" smtClean="0">
                <a:solidFill>
                  <a:srgbClr val="111881"/>
                </a:solidFill>
              </a:rPr>
              <a:t>and tasks.</a:t>
            </a:r>
          </a:p>
          <a:p>
            <a:endParaRPr lang="en-GB" dirty="0" smtClean="0">
              <a:solidFill>
                <a:srgbClr val="111881"/>
              </a:solidFill>
            </a:endParaRPr>
          </a:p>
          <a:p>
            <a:r>
              <a:rPr lang="en-GB" b="1" dirty="0" smtClean="0">
                <a:solidFill>
                  <a:srgbClr val="111881"/>
                </a:solidFill>
              </a:rPr>
              <a:t>IPPOG </a:t>
            </a:r>
            <a:r>
              <a:rPr lang="en-GB" b="1" dirty="0" smtClean="0">
                <a:solidFill>
                  <a:srgbClr val="111881"/>
                </a:solidFill>
              </a:rPr>
              <a:t>Working groups</a:t>
            </a:r>
            <a:r>
              <a:rPr lang="en-GB" dirty="0" smtClean="0">
                <a:solidFill>
                  <a:srgbClr val="111881"/>
                </a:solidFill>
              </a:rPr>
              <a:t>, </a:t>
            </a:r>
            <a:r>
              <a:rPr lang="en-GB" dirty="0" smtClean="0">
                <a:solidFill>
                  <a:srgbClr val="111881"/>
                </a:solidFill>
              </a:rPr>
              <a:t>with</a:t>
            </a:r>
            <a:r>
              <a:rPr lang="en-GB" dirty="0" smtClean="0">
                <a:solidFill>
                  <a:srgbClr val="111881"/>
                </a:solidFill>
              </a:rPr>
              <a:t> </a:t>
            </a:r>
            <a:r>
              <a:rPr lang="en-GB" dirty="0" smtClean="0">
                <a:solidFill>
                  <a:srgbClr val="111881"/>
                </a:solidFill>
              </a:rPr>
              <a:t>	action items</a:t>
            </a:r>
            <a:r>
              <a:rPr lang="en-GB" dirty="0" smtClean="0">
                <a:solidFill>
                  <a:srgbClr val="111881"/>
                </a:solidFill>
              </a:rPr>
              <a:t>.</a:t>
            </a:r>
          </a:p>
          <a:p>
            <a:endParaRPr lang="en-GB" dirty="0" smtClean="0">
              <a:solidFill>
                <a:srgbClr val="111881"/>
              </a:solidFill>
            </a:endParaRPr>
          </a:p>
          <a:p>
            <a:endParaRPr lang="en-GB" dirty="0">
              <a:solidFill>
                <a:srgbClr val="111881"/>
              </a:solidFill>
            </a:endParaRPr>
          </a:p>
          <a:p>
            <a:endParaRPr lang="en-GB" dirty="0" smtClean="0">
              <a:solidFill>
                <a:srgbClr val="111881"/>
              </a:solidFill>
            </a:endParaRPr>
          </a:p>
          <a:p>
            <a:endParaRPr lang="en-GB" dirty="0" smtClean="0">
              <a:solidFill>
                <a:srgbClr val="800000"/>
              </a:solidFill>
            </a:endParaRPr>
          </a:p>
          <a:p>
            <a:endParaRPr lang="en-GB" dirty="0">
              <a:solidFill>
                <a:srgbClr val="800000"/>
              </a:solidFill>
            </a:endParaRPr>
          </a:p>
          <a:p>
            <a:endParaRPr lang="en-GB" dirty="0" smtClean="0">
              <a:solidFill>
                <a:srgbClr val="800000"/>
              </a:solidFill>
            </a:endParaRPr>
          </a:p>
          <a:p>
            <a:r>
              <a:rPr lang="en-GB" dirty="0" smtClean="0">
                <a:solidFill>
                  <a:srgbClr val="800000"/>
                </a:solidFill>
              </a:rPr>
              <a:t>All these advances would be </a:t>
            </a:r>
            <a:r>
              <a:rPr lang="en-GB" dirty="0" smtClean="0">
                <a:solidFill>
                  <a:srgbClr val="800000"/>
                </a:solidFill>
              </a:rPr>
              <a:t>un-thinkable without the help from </a:t>
            </a:r>
            <a:r>
              <a:rPr lang="en-GB" dirty="0" err="1" smtClean="0">
                <a:solidFill>
                  <a:srgbClr val="800000"/>
                </a:solidFill>
              </a:rPr>
              <a:t>Barbora</a:t>
            </a:r>
            <a:r>
              <a:rPr lang="en-GB" dirty="0" smtClean="0">
                <a:solidFill>
                  <a:srgbClr val="800000"/>
                </a:solidFill>
              </a:rPr>
              <a:t> </a:t>
            </a:r>
            <a:r>
              <a:rPr lang="en-GB" dirty="0" smtClean="0">
                <a:solidFill>
                  <a:srgbClr val="800000"/>
                </a:solidFill>
              </a:rPr>
              <a:t>!</a:t>
            </a:r>
            <a:endParaRPr lang="en-GB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74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200" b="1" dirty="0" smtClean="0">
                <a:solidFill>
                  <a:srgbClr val="0CC6DE"/>
                </a:solidFill>
                <a:latin typeface="Arial" charset="0"/>
              </a:rPr>
              <a:t>Effort, Needs &amp; Support</a:t>
            </a:r>
            <a:endParaRPr lang="en-GB" sz="3200" b="1" dirty="0">
              <a:solidFill>
                <a:srgbClr val="0CC6DE"/>
              </a:solidFill>
              <a:latin typeface="Arial" charset="0"/>
            </a:endParaRPr>
          </a:p>
        </p:txBody>
      </p:sp>
      <p:sp>
        <p:nvSpPr>
          <p:cNvPr id="143363" name="Textplatzhalter 2"/>
          <p:cNvSpPr>
            <a:spLocks noGrp="1"/>
          </p:cNvSpPr>
          <p:nvPr>
            <p:ph idx="1"/>
          </p:nvPr>
        </p:nvSpPr>
        <p:spPr>
          <a:xfrm>
            <a:off x="457200" y="900336"/>
            <a:ext cx="8229600" cy="4586064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1600" b="1" dirty="0">
                <a:solidFill>
                  <a:srgbClr val="800000"/>
                </a:solidFill>
                <a:latin typeface="Arial" charset="0"/>
              </a:rPr>
              <a:t>Support </a:t>
            </a: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(FTEs, use of infrastructure, in-kind, ad-hoc,…) from </a:t>
            </a:r>
            <a:endParaRPr lang="en-GB" sz="1600" b="1" dirty="0">
              <a:solidFill>
                <a:srgbClr val="800000"/>
              </a:solidFill>
              <a:latin typeface="Arial" charset="0"/>
            </a:endParaRP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dirty="0">
                <a:solidFill>
                  <a:srgbClr val="003478"/>
                </a:solidFill>
                <a:latin typeface="Arial" charset="0"/>
              </a:rPr>
              <a:t>CERN, 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dirty="0" err="1">
                <a:solidFill>
                  <a:srgbClr val="003478"/>
                </a:solidFill>
                <a:latin typeface="Arial" charset="0"/>
              </a:rPr>
              <a:t>Fermilab</a:t>
            </a:r>
            <a:r>
              <a:rPr lang="en-GB" sz="1600" dirty="0">
                <a:solidFill>
                  <a:srgbClr val="003478"/>
                </a:solidFill>
                <a:latin typeface="Arial" charset="0"/>
              </a:rPr>
              <a:t>,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dirty="0">
                <a:solidFill>
                  <a:srgbClr val="111881"/>
                </a:solidFill>
                <a:latin typeface="Arial" charset="0"/>
              </a:rPr>
              <a:t>EPS HEPP High-Energy and Particle Physics Division of the European Physical Society, 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dirty="0">
                <a:solidFill>
                  <a:srgbClr val="111881"/>
                </a:solidFill>
                <a:latin typeface="Arial" charset="0"/>
              </a:rPr>
              <a:t>TU Dresden,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dirty="0">
                <a:solidFill>
                  <a:srgbClr val="111881"/>
                </a:solidFill>
                <a:latin typeface="Arial" charset="0"/>
              </a:rPr>
              <a:t>US National Science Foundation and the US Department of Energy</a:t>
            </a:r>
            <a:r>
              <a:rPr lang="en-GB" sz="1600" dirty="0" smtClean="0">
                <a:solidFill>
                  <a:srgbClr val="111881"/>
                </a:solidFill>
                <a:latin typeface="Arial" charset="0"/>
              </a:rPr>
              <a:t>.</a:t>
            </a: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dirty="0" smtClean="0">
                <a:solidFill>
                  <a:srgbClr val="111881"/>
                </a:solidFill>
                <a:latin typeface="Arial" charset="0"/>
              </a:rPr>
              <a:t>And the many institutes contributing to the development of </a:t>
            </a:r>
            <a:r>
              <a:rPr lang="en-GB" sz="1600" dirty="0" err="1" smtClean="0">
                <a:solidFill>
                  <a:srgbClr val="111881"/>
                </a:solidFill>
                <a:latin typeface="Arial" charset="0"/>
              </a:rPr>
              <a:t>Masterclass</a:t>
            </a:r>
            <a:r>
              <a:rPr lang="en-GB" sz="1600" dirty="0" smtClean="0">
                <a:solidFill>
                  <a:srgbClr val="111881"/>
                </a:solidFill>
                <a:latin typeface="Arial" charset="0"/>
              </a:rPr>
              <a:t> exercises</a:t>
            </a:r>
            <a:r>
              <a:rPr lang="en-GB" sz="1600" dirty="0" smtClean="0">
                <a:solidFill>
                  <a:srgbClr val="111881"/>
                </a:solidFill>
                <a:latin typeface="Arial" charset="0"/>
              </a:rPr>
              <a:t> </a:t>
            </a:r>
            <a:endParaRPr lang="en-GB" sz="1600" dirty="0">
              <a:solidFill>
                <a:srgbClr val="111881"/>
              </a:solidFill>
              <a:latin typeface="Arial" charset="0"/>
            </a:endParaRPr>
          </a:p>
          <a:p>
            <a:pPr marL="400050" lvl="1" indent="0">
              <a:lnSpc>
                <a:spcPct val="110000"/>
              </a:lnSpc>
              <a:spcBef>
                <a:spcPct val="10000"/>
              </a:spcBef>
              <a:buNone/>
            </a:pPr>
            <a:endParaRPr lang="en-GB" sz="1600" b="1" dirty="0" smtClean="0">
              <a:solidFill>
                <a:srgbClr val="003478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spcBef>
                <a:spcPct val="10000"/>
              </a:spcBef>
              <a:buNone/>
            </a:pP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Manpower </a:t>
            </a:r>
            <a:endParaRPr lang="en-GB" sz="1600" b="1" dirty="0" smtClean="0">
              <a:solidFill>
                <a:srgbClr val="800000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spcBef>
                <a:spcPct val="10000"/>
              </a:spcBef>
              <a:buNone/>
            </a:pPr>
            <a:r>
              <a:rPr lang="en-GB" sz="1600" b="1" dirty="0">
                <a:solidFill>
                  <a:srgbClr val="800000"/>
                </a:solidFill>
                <a:latin typeface="Arial" charset="0"/>
              </a:rPr>
              <a:t>	</a:t>
            </a:r>
            <a:r>
              <a:rPr lang="en-GB" sz="1600" b="1" dirty="0" err="1" smtClean="0">
                <a:solidFill>
                  <a:srgbClr val="003478"/>
                </a:solidFill>
                <a:latin typeface="Arial" charset="0"/>
              </a:rPr>
              <a:t>Uta</a:t>
            </a:r>
            <a:r>
              <a:rPr lang="en-GB" sz="1600" b="1" dirty="0" smtClean="0">
                <a:solidFill>
                  <a:srgbClr val="003478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003478"/>
                </a:solidFill>
                <a:latin typeface="Arial" charset="0"/>
              </a:rPr>
              <a:t>Bilow</a:t>
            </a:r>
            <a:r>
              <a:rPr lang="en-GB" sz="1600" b="1" dirty="0" smtClean="0">
                <a:solidFill>
                  <a:srgbClr val="003478"/>
                </a:solidFill>
                <a:latin typeface="Arial" charset="0"/>
              </a:rPr>
              <a:t> 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(Dresden) funded by CERN 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2013-2015, and new 2016-2018</a:t>
            </a:r>
            <a:endParaRPr lang="en-GB" sz="1600" dirty="0" smtClean="0">
              <a:solidFill>
                <a:srgbClr val="003478"/>
              </a:solidFill>
              <a:latin typeface="Arial" charset="0"/>
            </a:endParaRPr>
          </a:p>
          <a:p>
            <a:pPr marL="400050" lvl="1" indent="0">
              <a:lnSpc>
                <a:spcPct val="110000"/>
              </a:lnSpc>
              <a:buFont typeface="Arial" charset="0"/>
              <a:buNone/>
            </a:pPr>
            <a:r>
              <a:rPr lang="en-GB" sz="1600" dirty="0">
                <a:solidFill>
                  <a:srgbClr val="003478"/>
                </a:solidFill>
                <a:latin typeface="Arial" charset="0"/>
              </a:rPr>
              <a:t>			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before: Helmholtz </a:t>
            </a:r>
            <a:r>
              <a:rPr lang="en-GB" sz="1600" dirty="0">
                <a:solidFill>
                  <a:srgbClr val="003478"/>
                </a:solidFill>
                <a:latin typeface="Arial" charset="0"/>
              </a:rPr>
              <a:t>Alliance: Physics at the </a:t>
            </a:r>
            <a:r>
              <a:rPr lang="en-GB" sz="1600" dirty="0" err="1" smtClean="0">
                <a:solidFill>
                  <a:srgbClr val="003478"/>
                </a:solidFill>
                <a:latin typeface="Arial" charset="0"/>
              </a:rPr>
              <a:t>Terascale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 </a:t>
            </a:r>
            <a:r>
              <a:rPr lang="en-GB" sz="1600" dirty="0">
                <a:solidFill>
                  <a:srgbClr val="003478"/>
                </a:solidFill>
                <a:latin typeface="Arial" charset="0"/>
              </a:rPr>
              <a:t>2008-2012</a:t>
            </a:r>
            <a:endParaRPr lang="en-GB" sz="1600" dirty="0" smtClean="0">
              <a:solidFill>
                <a:srgbClr val="003478"/>
              </a:solidFill>
              <a:latin typeface="Arial" charset="0"/>
            </a:endParaRP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rgbClr val="003478"/>
                </a:solidFill>
                <a:latin typeface="Arial" charset="0"/>
              </a:rPr>
              <a:t>Ken </a:t>
            </a:r>
            <a:r>
              <a:rPr lang="en-GB" sz="1600" b="1" dirty="0" err="1" smtClean="0">
                <a:solidFill>
                  <a:srgbClr val="003478"/>
                </a:solidFill>
                <a:latin typeface="Arial" charset="0"/>
              </a:rPr>
              <a:t>Cecire</a:t>
            </a:r>
            <a:r>
              <a:rPr lang="en-GB" sz="1600" b="1" dirty="0">
                <a:solidFill>
                  <a:srgbClr val="003478"/>
                </a:solidFill>
                <a:latin typeface="Arial" charset="0"/>
              </a:rPr>
              <a:t> </a:t>
            </a:r>
            <a:r>
              <a:rPr lang="en-GB" sz="1600" dirty="0">
                <a:solidFill>
                  <a:srgbClr val="003478"/>
                </a:solidFill>
                <a:latin typeface="Arial" charset="0"/>
              </a:rPr>
              <a:t>(Notre Dame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) funded by </a:t>
            </a:r>
            <a:r>
              <a:rPr lang="en-GB" sz="1600" dirty="0" err="1" smtClean="0">
                <a:solidFill>
                  <a:srgbClr val="003478"/>
                </a:solidFill>
                <a:latin typeface="Arial" charset="0"/>
              </a:rPr>
              <a:t>Quarknet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 for US based </a:t>
            </a:r>
            <a:r>
              <a:rPr lang="en-GB" sz="1600" dirty="0" err="1" smtClean="0">
                <a:solidFill>
                  <a:srgbClr val="003478"/>
                </a:solidFill>
                <a:latin typeface="Arial" charset="0"/>
              </a:rPr>
              <a:t>Masterclasses</a:t>
            </a:r>
            <a:endParaRPr lang="en-GB" sz="1600" dirty="0" smtClean="0">
              <a:solidFill>
                <a:srgbClr val="003478"/>
              </a:solidFill>
              <a:latin typeface="Arial" charset="0"/>
            </a:endParaRPr>
          </a:p>
          <a:p>
            <a:pPr marL="400050" lvl="1" indent="0">
              <a:lnSpc>
                <a:spcPct val="110000"/>
              </a:lnSpc>
              <a:buNone/>
            </a:pPr>
            <a:r>
              <a:rPr lang="en-GB" sz="1600" b="1" u="sng" dirty="0" err="1" smtClean="0">
                <a:solidFill>
                  <a:srgbClr val="003478"/>
                </a:solidFill>
                <a:latin typeface="Arial" charset="0"/>
              </a:rPr>
              <a:t>Barbora</a:t>
            </a:r>
            <a:r>
              <a:rPr lang="en-GB" sz="1600" b="1" u="sng" dirty="0" smtClean="0">
                <a:solidFill>
                  <a:srgbClr val="003478"/>
                </a:solidFill>
                <a:latin typeface="Arial" charset="0"/>
              </a:rPr>
              <a:t> </a:t>
            </a:r>
            <a:r>
              <a:rPr lang="en-GB" sz="1600" b="1" u="sng" dirty="0" err="1" smtClean="0">
                <a:solidFill>
                  <a:srgbClr val="003478"/>
                </a:solidFill>
                <a:latin typeface="Arial" charset="0"/>
              </a:rPr>
              <a:t>Gulejova</a:t>
            </a:r>
            <a:r>
              <a:rPr lang="en-GB" sz="1600" b="1" dirty="0" smtClean="0">
                <a:solidFill>
                  <a:srgbClr val="003478"/>
                </a:solidFill>
                <a:latin typeface="Arial" charset="0"/>
              </a:rPr>
              <a:t> 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(CERN) IPPOG 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Scientific Secretary </a:t>
            </a:r>
            <a:endParaRPr lang="en-GB" sz="1600" dirty="0">
              <a:solidFill>
                <a:srgbClr val="003478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sz="1600" dirty="0" smtClean="0">
              <a:latin typeface="Arial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And lots </a:t>
            </a: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of voluntary </a:t>
            </a:r>
            <a:r>
              <a:rPr lang="en-GB" sz="1600" dirty="0" smtClean="0">
                <a:solidFill>
                  <a:srgbClr val="800000"/>
                </a:solidFill>
                <a:latin typeface="Arial" charset="0"/>
              </a:rPr>
              <a:t> </a:t>
            </a: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effort</a:t>
            </a:r>
            <a:r>
              <a:rPr lang="en-GB" sz="1600" dirty="0" smtClean="0">
                <a:solidFill>
                  <a:srgbClr val="800000"/>
                </a:solidFill>
                <a:latin typeface="Arial" charset="0"/>
              </a:rPr>
              <a:t> </a:t>
            </a:r>
            <a:endParaRPr lang="en-GB" sz="1600" dirty="0" smtClean="0">
              <a:solidFill>
                <a:srgbClr val="800000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sz="1600" dirty="0">
                <a:solidFill>
                  <a:srgbClr val="003478"/>
                </a:solidFill>
                <a:latin typeface="Arial" charset="0"/>
              </a:rPr>
              <a:t>	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provided 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by </a:t>
            </a:r>
            <a:r>
              <a:rPr lang="en-GB" sz="1600" dirty="0">
                <a:solidFill>
                  <a:srgbClr val="003478"/>
                </a:solidFill>
                <a:latin typeface="Arial" charset="0"/>
              </a:rPr>
              <a:t>IPPOG </a:t>
            </a:r>
            <a:r>
              <a:rPr lang="en-GB" sz="1600" dirty="0" smtClean="0">
                <a:solidFill>
                  <a:srgbClr val="003478"/>
                </a:solidFill>
                <a:latin typeface="Arial" charset="0"/>
              </a:rPr>
              <a:t>members, and local teams at universities,…</a:t>
            </a:r>
          </a:p>
          <a:p>
            <a:pPr marL="0" indent="0">
              <a:lnSpc>
                <a:spcPct val="110000"/>
              </a:lnSpc>
              <a:buNone/>
            </a:pPr>
            <a:endParaRPr lang="en-GB" sz="1600" dirty="0">
              <a:solidFill>
                <a:srgbClr val="003478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Thanks to all who are helping !!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and we need to make sure a successful story can </a:t>
            </a: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continue.</a:t>
            </a:r>
          </a:p>
          <a:p>
            <a:pPr marL="0" indent="0">
              <a:lnSpc>
                <a:spcPct val="110000"/>
              </a:lnSpc>
              <a:buNone/>
            </a:pPr>
            <a:endParaRPr lang="en-GB" sz="1600" b="1" dirty="0">
              <a:solidFill>
                <a:srgbClr val="800000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rgbClr val="800000"/>
                </a:solidFill>
                <a:latin typeface="Arial" charset="0"/>
              </a:rPr>
              <a:t>Sharing the load among member countries, laboratories and experiments will make IPPOG efforts reliably sustainable.</a:t>
            </a:r>
            <a:endParaRPr lang="en-GB" sz="1600" b="1" dirty="0" smtClean="0">
              <a:solidFill>
                <a:srgbClr val="800000"/>
              </a:solidFill>
              <a:latin typeface="Arial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sz="1600" dirty="0">
              <a:solidFill>
                <a:srgbClr val="7AB8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71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34067</TotalTime>
  <Words>593</Words>
  <Application>Microsoft Macintosh PowerPoint</Application>
  <PresentationFormat>On-screen Show (4:3)</PresentationFormat>
  <Paragraphs>192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IPPOG – an International Network 34 members representing 26 countries + CERN, DESY, FNAL and 5 experiments</vt:lpstr>
      <vt:lpstr>IPPOG New members - Australia</vt:lpstr>
      <vt:lpstr>New people in IPPOG in 2015</vt:lpstr>
      <vt:lpstr>IPPOG an umbrella for making outreach global</vt:lpstr>
      <vt:lpstr>IPPOG is recognized internationally</vt:lpstr>
      <vt:lpstr>EPS-HEP 2015 Outreach Prize</vt:lpstr>
      <vt:lpstr>IPPOG Newsletter</vt:lpstr>
      <vt:lpstr>Effort, Needs &amp; Support</vt:lpstr>
      <vt:lpstr>Panel Discussions</vt:lpstr>
      <vt:lpstr>Panel Discussions</vt:lpstr>
      <vt:lpstr>Working Groups</vt:lpstr>
      <vt:lpstr>Agenda</vt:lpstr>
      <vt:lpstr>Agenda</vt:lpstr>
      <vt:lpstr>IPPOG+EPPCN joint dinner tonight</vt:lpstr>
      <vt:lpstr>IPPOG informal dinner Friday evening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HansPeter Beck</cp:lastModifiedBy>
  <cp:revision>191</cp:revision>
  <dcterms:created xsi:type="dcterms:W3CDTF">2011-11-02T12:14:30Z</dcterms:created>
  <dcterms:modified xsi:type="dcterms:W3CDTF">2015-11-05T13:44:40Z</dcterms:modified>
</cp:coreProperties>
</file>