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7" r:id="rId2"/>
    <p:sldId id="345" r:id="rId3"/>
    <p:sldId id="339" r:id="rId4"/>
    <p:sldId id="338" r:id="rId5"/>
    <p:sldId id="340" r:id="rId6"/>
    <p:sldId id="341" r:id="rId7"/>
    <p:sldId id="342" r:id="rId8"/>
    <p:sldId id="343" r:id="rId9"/>
    <p:sldId id="34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31" autoAdjust="0"/>
    <p:restoredTop sz="95463" autoAdjust="0"/>
  </p:normalViewPr>
  <p:slideViewPr>
    <p:cSldViewPr snapToGrid="0" snapToObjects="1">
      <p:cViewPr>
        <p:scale>
          <a:sx n="100" d="100"/>
          <a:sy n="100" d="100"/>
        </p:scale>
        <p:origin x="-864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CA202-886B-E748-B374-F2D0096F6563}" type="datetimeFigureOut">
              <a:rPr lang="en-US" smtClean="0"/>
              <a:t>07/11/15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5D633-863E-7148-B514-43261FB0E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846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16BC8-46A2-1749-B987-6FEBA39DF9AF}" type="datetimeFigureOut">
              <a:rPr lang="en-US" smtClean="0"/>
              <a:t>07/11/15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6C28A-5232-FE4B-AEF0-365409497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885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nt want th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510943" y="343295"/>
            <a:ext cx="8120639" cy="1569215"/>
            <a:chOff x="566161" y="370901"/>
            <a:chExt cx="8120639" cy="1569215"/>
          </a:xfrm>
        </p:grpSpPr>
        <p:pic>
          <p:nvPicPr>
            <p:cNvPr id="7" name="Picture 6" descr="ippog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370901"/>
              <a:ext cx="1638300" cy="12827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566161" y="1570784"/>
              <a:ext cx="3639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sz="1400" b="1" dirty="0" smtClean="0"/>
                <a:t>International Particle Physics</a:t>
              </a:r>
              <a:r>
                <a:rPr lang="en-US" sz="1400" b="1" baseline="0" dirty="0" smtClean="0"/>
                <a:t> Outreach Group</a:t>
              </a:r>
              <a:endParaRPr lang="en-US" sz="1400" b="1" dirty="0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>
              <a:off x="685800" y="1940116"/>
              <a:ext cx="8001000" cy="0"/>
            </a:xfrm>
            <a:prstGeom prst="line">
              <a:avLst/>
            </a:prstGeom>
            <a:ln w="38100">
              <a:solidFill>
                <a:srgbClr val="66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2"/>
          <p:cNvSpPr>
            <a:spLocks noGrp="1"/>
          </p:cNvSpPr>
          <p:nvPr>
            <p:ph idx="1" hasCustomPrompt="1"/>
          </p:nvPr>
        </p:nvSpPr>
        <p:spPr>
          <a:xfrm>
            <a:off x="510943" y="2193731"/>
            <a:ext cx="8229600" cy="391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484720" y="274638"/>
            <a:ext cx="6202080" cy="1143000"/>
          </a:xfrm>
        </p:spPr>
        <p:txBody>
          <a:bodyPr/>
          <a:lstStyle/>
          <a:p>
            <a:r>
              <a:rPr lang="de-CH" dirty="0" smtClean="0">
                <a:solidFill>
                  <a:srgbClr val="3366FF"/>
                </a:solidFill>
              </a:rPr>
              <a:t>Panel: «Events»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17th March 2015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541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 smtClean="0">
                <a:solidFill>
                  <a:srgbClr val="3366FF"/>
                </a:solidFill>
              </a:rPr>
              <a:t>Panel: «Events»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17th March 2015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433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09EEA-0A8C-5747-A6E5-2C2CA2DF3ACA}" type="datetimeFigureOut">
              <a:rPr lang="en-US" smtClean="0"/>
              <a:t>07/11/15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43649-006B-7848-B01E-6469CFBE6BB3}" type="slidenum">
              <a:rPr lang="pt-BR" smtClean="0"/>
              <a:t>‹#›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24697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2484720" y="274638"/>
            <a:ext cx="6202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CH" dirty="0" smtClean="0">
                <a:solidFill>
                  <a:srgbClr val="3366FF"/>
                </a:solidFill>
              </a:rPr>
              <a:t>Panel: «Events»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943" y="2193731"/>
            <a:ext cx="8229600" cy="391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510943" y="343295"/>
            <a:ext cx="8120639" cy="1569215"/>
            <a:chOff x="566161" y="370901"/>
            <a:chExt cx="8120639" cy="1569215"/>
          </a:xfrm>
        </p:grpSpPr>
        <p:pic>
          <p:nvPicPr>
            <p:cNvPr id="8" name="Picture 7" descr="ippog.png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370901"/>
              <a:ext cx="1638300" cy="12827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>
              <a:off x="566161" y="1570784"/>
              <a:ext cx="3639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sz="1400" b="1" dirty="0" smtClean="0"/>
                <a:t>International Particle Physics</a:t>
              </a:r>
              <a:r>
                <a:rPr lang="en-US" sz="1400" b="1" baseline="0" dirty="0" smtClean="0"/>
                <a:t> Outreach Group</a:t>
              </a:r>
              <a:endParaRPr lang="en-US" sz="1400" b="1" dirty="0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>
              <a:off x="685800" y="1940116"/>
              <a:ext cx="8001000" cy="0"/>
            </a:xfrm>
            <a:prstGeom prst="line">
              <a:avLst/>
            </a:prstGeom>
            <a:ln w="38100">
              <a:solidFill>
                <a:srgbClr val="66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17th March 2015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372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jp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rgbClr val="3366FF"/>
                </a:solidFill>
              </a:rPr>
              <a:t>Panel: </a:t>
            </a:r>
            <a:r>
              <a:rPr lang="en-US" dirty="0" smtClean="0">
                <a:solidFill>
                  <a:srgbClr val="3366FF"/>
                </a:solidFill>
              </a:rPr>
              <a:t>Exhibitions</a:t>
            </a:r>
            <a:endParaRPr lang="de-CH" dirty="0">
              <a:solidFill>
                <a:srgbClr val="3366FF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</a:t>
            </a:r>
            <a:r>
              <a:rPr lang="en-US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November 2015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5246" y="2488168"/>
            <a:ext cx="8087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</a:rPr>
              <a:t>Catarina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 (LIP, Portugal) and Natascha (HEPHY, Austria)</a:t>
            </a:r>
          </a:p>
        </p:txBody>
      </p:sp>
      <p:pic>
        <p:nvPicPr>
          <p:cNvPr id="11" name="Picture 10" descr="austria-256x2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050" y="3886200"/>
            <a:ext cx="1714500" cy="1714500"/>
          </a:xfrm>
          <a:prstGeom prst="rect">
            <a:avLst/>
          </a:prstGeom>
        </p:spPr>
      </p:pic>
      <p:pic>
        <p:nvPicPr>
          <p:cNvPr id="12" name="Picture 11" descr="portugal-256x2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886200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561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HEPHY Austria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CD61BA-B7A5-5C46-AF46-1C3F0F08C89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17th March 2015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 descr="austria-256x2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100" y="2717800"/>
            <a:ext cx="3251200" cy="32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075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74874" y="444500"/>
            <a:ext cx="6943725" cy="1143000"/>
          </a:xfrm>
          <a:noFill/>
        </p:spPr>
        <p:txBody>
          <a:bodyPr/>
          <a:lstStyle/>
          <a:p>
            <a:pPr marL="0" indent="0">
              <a:lnSpc>
                <a:spcPct val="110000"/>
              </a:lnSpc>
            </a:pP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Natural </a:t>
            </a:r>
            <a:r>
              <a:rPr lang="de-AT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history</a:t>
            </a: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de-AT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museum</a:t>
            </a: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 Vienna </a:t>
            </a:r>
            <a:endParaRPr lang="de-AT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</a:t>
            </a:r>
            <a:r>
              <a:rPr lang="en-US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November 2015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7" descr="naturhistorisches-museu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600" y="1959769"/>
            <a:ext cx="6035675" cy="4526756"/>
          </a:xfrm>
          <a:prstGeom prst="rect">
            <a:avLst/>
          </a:prstGeom>
        </p:spPr>
      </p:pic>
      <p:pic>
        <p:nvPicPr>
          <p:cNvPr id="7" name="Picture 6" descr="monkey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8" y="2122088"/>
            <a:ext cx="4405312" cy="2507639"/>
          </a:xfrm>
          <a:prstGeom prst="rect">
            <a:avLst/>
          </a:prstGeom>
        </p:spPr>
      </p:pic>
      <p:pic>
        <p:nvPicPr>
          <p:cNvPr id="9" name="Picture 8" descr="crocodil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300" y="2608260"/>
            <a:ext cx="4899025" cy="2752155"/>
          </a:xfrm>
          <a:prstGeom prst="rect">
            <a:avLst/>
          </a:prstGeom>
        </p:spPr>
      </p:pic>
      <p:pic>
        <p:nvPicPr>
          <p:cNvPr id="5" name="Picture 4" descr="dinosau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799" y="3289300"/>
            <a:ext cx="5245101" cy="3014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082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74874" y="444500"/>
            <a:ext cx="6943725" cy="1143000"/>
          </a:xfrm>
          <a:noFill/>
        </p:spPr>
        <p:txBody>
          <a:bodyPr/>
          <a:lstStyle/>
          <a:p>
            <a:pPr marL="0" indent="0">
              <a:lnSpc>
                <a:spcPct val="110000"/>
              </a:lnSpc>
            </a:pP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Natural </a:t>
            </a:r>
            <a:r>
              <a:rPr lang="de-AT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history</a:t>
            </a: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de-AT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museum</a:t>
            </a: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 Vienna </a:t>
            </a:r>
            <a:endParaRPr lang="de-AT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</a:t>
            </a:r>
            <a:r>
              <a:rPr lang="en-US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November 2015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 descr="urkn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088" y="2147824"/>
            <a:ext cx="5346700" cy="3725806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6781800" y="2128012"/>
            <a:ext cx="1449388" cy="3725806"/>
          </a:xfrm>
          <a:prstGeom prst="roundRect">
            <a:avLst/>
          </a:prstGeom>
          <a:noFill/>
          <a:ln w="28575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Room 1 and 2 the visible universe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5332412" y="2128012"/>
            <a:ext cx="1449388" cy="3725806"/>
          </a:xfrm>
          <a:prstGeom prst="roundRect">
            <a:avLst/>
          </a:prstGeom>
          <a:noFill/>
          <a:ln w="28575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Room 3 and 4 the age of elementary particles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5" name="5-Point Star 24"/>
          <p:cNvSpPr/>
          <p:nvPr/>
        </p:nvSpPr>
        <p:spPr>
          <a:xfrm>
            <a:off x="5532438" y="878586"/>
            <a:ext cx="4432300" cy="25781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Underwater pictures/animated movies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883024" y="2147824"/>
            <a:ext cx="1449388" cy="3725806"/>
          </a:xfrm>
          <a:prstGeom prst="roundRect">
            <a:avLst/>
          </a:prstGeom>
          <a:noFill/>
          <a:ln w="28575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Room 5 the dark universe</a:t>
            </a:r>
            <a:endParaRPr lang="en-US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859088" y="2167636"/>
            <a:ext cx="1023936" cy="3725806"/>
          </a:xfrm>
          <a:prstGeom prst="roundRect">
            <a:avLst/>
          </a:prstGeom>
          <a:noFill/>
          <a:ln w="28575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Room 6 the big bang</a:t>
            </a:r>
            <a:endParaRPr lang="en-US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1190625" y="2128012"/>
            <a:ext cx="1668463" cy="3725806"/>
          </a:xfrm>
          <a:prstGeom prst="roundRect">
            <a:avLst/>
          </a:prstGeom>
          <a:noFill/>
          <a:ln w="28575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Room 7 the current experiments to explore the universe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9" name="5-Point Star 28"/>
          <p:cNvSpPr/>
          <p:nvPr/>
        </p:nvSpPr>
        <p:spPr>
          <a:xfrm>
            <a:off x="103186" y="1573403"/>
            <a:ext cx="3779838" cy="1883283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Videos / sound installations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5-Point Star 31"/>
          <p:cNvSpPr/>
          <p:nvPr/>
        </p:nvSpPr>
        <p:spPr>
          <a:xfrm>
            <a:off x="2711450" y="1573403"/>
            <a:ext cx="3921125" cy="2077974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Art installations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" name="Picture 1" descr="Michi_Hoc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674" y="558800"/>
            <a:ext cx="1333500" cy="2336800"/>
          </a:xfrm>
          <a:prstGeom prst="rect">
            <a:avLst/>
          </a:prstGeom>
        </p:spPr>
      </p:pic>
      <p:pic>
        <p:nvPicPr>
          <p:cNvPr id="5" name="Picture 4" descr="Manfred_Walkolbing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088" y="4568183"/>
            <a:ext cx="1273092" cy="1285635"/>
          </a:xfrm>
          <a:prstGeom prst="rect">
            <a:avLst/>
          </a:prstGeom>
        </p:spPr>
      </p:pic>
      <p:pic>
        <p:nvPicPr>
          <p:cNvPr id="6" name="Picture 5" descr="Hofstetter_Ku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387" y="2167636"/>
            <a:ext cx="1422400" cy="1130300"/>
          </a:xfrm>
          <a:prstGeom prst="rect">
            <a:avLst/>
          </a:prstGeom>
        </p:spPr>
      </p:pic>
      <p:sp>
        <p:nvSpPr>
          <p:cNvPr id="24" name="5-Point Star 23"/>
          <p:cNvSpPr/>
          <p:nvPr/>
        </p:nvSpPr>
        <p:spPr>
          <a:xfrm>
            <a:off x="3911600" y="4359515"/>
            <a:ext cx="4432300" cy="25781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Sound installation/wall sculpture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5-Point Star 30"/>
          <p:cNvSpPr/>
          <p:nvPr/>
        </p:nvSpPr>
        <p:spPr>
          <a:xfrm>
            <a:off x="1190625" y="4376674"/>
            <a:ext cx="4432300" cy="25781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Photo collages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Chris_Henschk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6" y="4919931"/>
            <a:ext cx="2320439" cy="1740330"/>
          </a:xfrm>
          <a:prstGeom prst="rect">
            <a:avLst/>
          </a:prstGeom>
        </p:spPr>
      </p:pic>
      <p:pic>
        <p:nvPicPr>
          <p:cNvPr id="22" name="Picture 21" descr="Videoprojection_manfred_walkolbinger_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799" y="4957737"/>
            <a:ext cx="2994025" cy="152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240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animBg="1"/>
      <p:bldP spid="24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74874" y="444500"/>
            <a:ext cx="6943725" cy="1143000"/>
          </a:xfrm>
          <a:noFill/>
        </p:spPr>
        <p:txBody>
          <a:bodyPr/>
          <a:lstStyle/>
          <a:p>
            <a:pPr marL="0" indent="0">
              <a:lnSpc>
                <a:spcPct val="110000"/>
              </a:lnSpc>
            </a:pP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Natural </a:t>
            </a:r>
            <a:r>
              <a:rPr lang="de-AT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history</a:t>
            </a: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de-AT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museum</a:t>
            </a: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 Vienna </a:t>
            </a:r>
            <a:endParaRPr lang="de-AT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</a:t>
            </a:r>
            <a:r>
              <a:rPr lang="en-US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November 2015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 descr="urkn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988" y="2147824"/>
            <a:ext cx="5346700" cy="3725806"/>
          </a:xfrm>
          <a:prstGeom prst="rect">
            <a:avLst/>
          </a:prstGeom>
        </p:spPr>
      </p:pic>
      <p:sp>
        <p:nvSpPr>
          <p:cNvPr id="17" name="5-Point Star 16"/>
          <p:cNvSpPr/>
          <p:nvPr/>
        </p:nvSpPr>
        <p:spPr>
          <a:xfrm>
            <a:off x="111125" y="3416300"/>
            <a:ext cx="4010025" cy="20701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>
              <a:lnSpc>
                <a:spcPct val="110000"/>
              </a:lnSpc>
            </a:pPr>
            <a:r>
              <a:rPr lang="de-AT" dirty="0" smtClean="0">
                <a:solidFill>
                  <a:schemeClr val="tx1"/>
                </a:solidFill>
              </a:rPr>
              <a:t>End </a:t>
            </a:r>
            <a:r>
              <a:rPr lang="de-AT" dirty="0">
                <a:solidFill>
                  <a:schemeClr val="tx1"/>
                </a:solidFill>
              </a:rPr>
              <a:t>Sept. 2016 – </a:t>
            </a:r>
            <a:r>
              <a:rPr lang="de-AT" dirty="0" smtClean="0">
                <a:solidFill>
                  <a:schemeClr val="tx1"/>
                </a:solidFill>
              </a:rPr>
              <a:t/>
            </a:r>
            <a:br>
              <a:rPr lang="de-AT" dirty="0" smtClean="0">
                <a:solidFill>
                  <a:schemeClr val="tx1"/>
                </a:solidFill>
              </a:rPr>
            </a:br>
            <a:r>
              <a:rPr lang="de-AT" dirty="0" smtClean="0">
                <a:solidFill>
                  <a:schemeClr val="tx1"/>
                </a:solidFill>
              </a:rPr>
              <a:t>Jan</a:t>
            </a:r>
            <a:r>
              <a:rPr lang="de-AT" dirty="0">
                <a:solidFill>
                  <a:schemeClr val="tx1"/>
                </a:solidFill>
              </a:rPr>
              <a:t>. </a:t>
            </a:r>
            <a:r>
              <a:rPr lang="de-AT" dirty="0" smtClean="0">
                <a:solidFill>
                  <a:schemeClr val="tx1"/>
                </a:solidFill>
              </a:rPr>
              <a:t>2017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9" name="5-Point Star 18"/>
          <p:cNvSpPr/>
          <p:nvPr/>
        </p:nvSpPr>
        <p:spPr>
          <a:xfrm>
            <a:off x="5905500" y="3505200"/>
            <a:ext cx="3906838" cy="19812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>
              <a:lnSpc>
                <a:spcPct val="110000"/>
              </a:lnSpc>
            </a:pPr>
            <a:r>
              <a:rPr lang="de-AT" dirty="0" smtClean="0">
                <a:solidFill>
                  <a:schemeClr val="tx1"/>
                </a:solidFill>
              </a:rPr>
              <a:t>400.000 </a:t>
            </a:r>
            <a:r>
              <a:rPr lang="de-AT" dirty="0" err="1">
                <a:solidFill>
                  <a:schemeClr val="tx1"/>
                </a:solidFill>
              </a:rPr>
              <a:t>visitors</a:t>
            </a:r>
            <a:r>
              <a:rPr lang="de-AT" dirty="0">
                <a:solidFill>
                  <a:schemeClr val="tx1"/>
                </a:solidFill>
              </a:rPr>
              <a:t> </a:t>
            </a:r>
            <a:r>
              <a:rPr lang="de-AT" dirty="0" err="1">
                <a:solidFill>
                  <a:schemeClr val="tx1"/>
                </a:solidFill>
              </a:rPr>
              <a:t>expected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9" name="5-Point Star 8"/>
          <p:cNvSpPr/>
          <p:nvPr/>
        </p:nvSpPr>
        <p:spPr>
          <a:xfrm>
            <a:off x="2841625" y="4584700"/>
            <a:ext cx="4010025" cy="20701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>
              <a:lnSpc>
                <a:spcPct val="110000"/>
              </a:lnSpc>
            </a:pPr>
            <a:r>
              <a:rPr lang="de-AT" dirty="0" smtClean="0">
                <a:solidFill>
                  <a:schemeClr val="tx1"/>
                </a:solidFill>
              </a:rPr>
              <a:t>550 m</a:t>
            </a:r>
            <a:r>
              <a:rPr lang="de-AT" baseline="30000" dirty="0" smtClean="0">
                <a:solidFill>
                  <a:schemeClr val="tx1"/>
                </a:solidFill>
              </a:rPr>
              <a:t>2 </a:t>
            </a:r>
            <a:br>
              <a:rPr lang="de-AT" baseline="30000" dirty="0" smtClean="0">
                <a:solidFill>
                  <a:schemeClr val="tx1"/>
                </a:solidFill>
              </a:rPr>
            </a:br>
            <a:r>
              <a:rPr lang="de-AT" dirty="0" err="1" smtClean="0">
                <a:solidFill>
                  <a:schemeClr val="tx1"/>
                </a:solidFill>
              </a:rPr>
              <a:t>space</a:t>
            </a:r>
            <a:endParaRPr lang="de-AT" baseline="30000" dirty="0">
              <a:solidFill>
                <a:schemeClr val="tx1"/>
              </a:solidFill>
            </a:endParaRPr>
          </a:p>
        </p:txBody>
      </p:sp>
      <p:sp>
        <p:nvSpPr>
          <p:cNvPr id="11" name="5-Point Star 10"/>
          <p:cNvSpPr/>
          <p:nvPr/>
        </p:nvSpPr>
        <p:spPr>
          <a:xfrm>
            <a:off x="2047874" y="1587500"/>
            <a:ext cx="5956300" cy="23622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>
              <a:lnSpc>
                <a:spcPct val="110000"/>
              </a:lnSpc>
            </a:pPr>
            <a:r>
              <a:rPr lang="de-AT" dirty="0" smtClean="0">
                <a:solidFill>
                  <a:schemeClr val="tx1"/>
                </a:solidFill>
              </a:rPr>
              <a:t>50th </a:t>
            </a:r>
            <a:r>
              <a:rPr lang="de-AT" dirty="0" err="1" smtClean="0">
                <a:solidFill>
                  <a:schemeClr val="tx1"/>
                </a:solidFill>
              </a:rPr>
              <a:t>anniversary</a:t>
            </a:r>
            <a:r>
              <a:rPr lang="de-AT" dirty="0" smtClean="0">
                <a:solidFill>
                  <a:schemeClr val="tx1"/>
                </a:solidFill>
              </a:rPr>
              <a:t> </a:t>
            </a:r>
            <a:r>
              <a:rPr lang="de-AT" dirty="0" err="1" smtClean="0">
                <a:solidFill>
                  <a:schemeClr val="tx1"/>
                </a:solidFill>
              </a:rPr>
              <a:t>of</a:t>
            </a:r>
            <a:r>
              <a:rPr lang="de-AT" dirty="0" smtClean="0">
                <a:solidFill>
                  <a:schemeClr val="tx1"/>
                </a:solidFill>
              </a:rPr>
              <a:t> </a:t>
            </a:r>
            <a:r>
              <a:rPr lang="de-AT" dirty="0" err="1" smtClean="0">
                <a:solidFill>
                  <a:schemeClr val="tx1"/>
                </a:solidFill>
              </a:rPr>
              <a:t>the</a:t>
            </a:r>
            <a:r>
              <a:rPr lang="de-AT" dirty="0" smtClean="0">
                <a:solidFill>
                  <a:schemeClr val="tx1"/>
                </a:solidFill>
              </a:rPr>
              <a:t> </a:t>
            </a:r>
            <a:r>
              <a:rPr lang="de-AT" dirty="0">
                <a:solidFill>
                  <a:schemeClr val="tx1"/>
                </a:solidFill>
              </a:rPr>
              <a:t>I</a:t>
            </a:r>
            <a:r>
              <a:rPr lang="de-AT" dirty="0" smtClean="0">
                <a:solidFill>
                  <a:schemeClr val="tx1"/>
                </a:solidFill>
              </a:rPr>
              <a:t>nstitute </a:t>
            </a:r>
            <a:r>
              <a:rPr lang="de-AT" dirty="0" err="1" smtClean="0">
                <a:solidFill>
                  <a:schemeClr val="tx1"/>
                </a:solidFill>
              </a:rPr>
              <a:t>of</a:t>
            </a:r>
            <a:r>
              <a:rPr lang="de-AT" dirty="0" smtClean="0">
                <a:solidFill>
                  <a:schemeClr val="tx1"/>
                </a:solidFill>
              </a:rPr>
              <a:t> High </a:t>
            </a:r>
            <a:r>
              <a:rPr lang="en-GB" dirty="0" smtClean="0">
                <a:solidFill>
                  <a:schemeClr val="tx1"/>
                </a:solidFill>
              </a:rPr>
              <a:t>Energy</a:t>
            </a:r>
            <a:r>
              <a:rPr lang="de-AT" dirty="0" smtClean="0">
                <a:solidFill>
                  <a:schemeClr val="tx1"/>
                </a:solidFill>
              </a:rPr>
              <a:t> </a:t>
            </a:r>
            <a:r>
              <a:rPr lang="de-AT" smtClean="0">
                <a:solidFill>
                  <a:schemeClr val="tx1"/>
                </a:solidFill>
              </a:rPr>
              <a:t>Physics</a:t>
            </a:r>
            <a:endParaRPr lang="de-AT" baseline="30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510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 Portugal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CD61BA-B7A5-5C46-AF46-1C3F0F08C89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17th March 2015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5" descr="portugal-256x2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720" y="2400300"/>
            <a:ext cx="3251200" cy="32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047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426" y="2240664"/>
            <a:ext cx="5482712" cy="764404"/>
          </a:xfrm>
        </p:spPr>
        <p:txBody>
          <a:bodyPr>
            <a:normAutofit/>
          </a:bodyPr>
          <a:lstStyle/>
          <a:p>
            <a:pPr algn="l"/>
            <a:r>
              <a:rPr lang="en-GB" sz="2000" b="1" dirty="0" smtClean="0">
                <a:solidFill>
                  <a:srgbClr val="800000"/>
                </a:solidFill>
              </a:rPr>
              <a:t>On the 30 years of LIP...</a:t>
            </a:r>
            <a:endParaRPr lang="en-GB" sz="20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426" y="2923199"/>
            <a:ext cx="9006086" cy="6189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 smtClean="0">
                <a:solidFill>
                  <a:srgbClr val="0000FF"/>
                </a:solidFill>
              </a:rPr>
              <a:t>An exhibition on the challenges in particle physics in the next decade(s)</a:t>
            </a:r>
          </a:p>
          <a:p>
            <a:pPr marL="0" indent="0">
              <a:buNone/>
            </a:pPr>
            <a:endParaRPr lang="en-GB" sz="20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95073" y="3859734"/>
            <a:ext cx="8670977" cy="29808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000" b="1" dirty="0" smtClean="0">
                <a:solidFill>
                  <a:srgbClr val="800000"/>
                </a:solidFill>
              </a:rPr>
              <a:t>Space</a:t>
            </a:r>
          </a:p>
          <a:p>
            <a:pPr marL="0" indent="0">
              <a:buFont typeface="Arial"/>
              <a:buNone/>
            </a:pPr>
            <a:r>
              <a:rPr lang="en-GB" sz="2000" dirty="0" smtClean="0"/>
              <a:t>The 3 different towns where LIP is present – Lisbon, Coimbra, Braga</a:t>
            </a:r>
          </a:p>
          <a:p>
            <a:pPr marL="0" indent="0">
              <a:buFont typeface="Arial"/>
              <a:buNone/>
            </a:pPr>
            <a:r>
              <a:rPr lang="en-GB" sz="2000" dirty="0" smtClean="0"/>
              <a:t>At the local universities – entrance halls of main buildings</a:t>
            </a:r>
          </a:p>
          <a:p>
            <a:pPr marL="0" indent="0">
              <a:buFont typeface="Arial"/>
              <a:buNone/>
            </a:pPr>
            <a:endParaRPr lang="en-GB" sz="2000" dirty="0" smtClean="0"/>
          </a:p>
          <a:p>
            <a:pPr marL="0" indent="0">
              <a:buFont typeface="Arial"/>
              <a:buNone/>
            </a:pPr>
            <a:r>
              <a:rPr lang="en-GB" sz="2000" b="1" dirty="0" smtClean="0">
                <a:solidFill>
                  <a:srgbClr val="800000"/>
                </a:solidFill>
              </a:rPr>
              <a:t>Time</a:t>
            </a:r>
          </a:p>
          <a:p>
            <a:pPr marL="0" indent="0">
              <a:buFont typeface="Arial"/>
              <a:buNone/>
            </a:pPr>
            <a:r>
              <a:rPr lang="en-GB" sz="2000" dirty="0" smtClean="0"/>
              <a:t>Inauguration in February</a:t>
            </a:r>
          </a:p>
          <a:p>
            <a:pPr marL="0" indent="0">
              <a:buFont typeface="Arial"/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81458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4966" y="1747838"/>
            <a:ext cx="2981020" cy="5292576"/>
          </a:xfrm>
        </p:spPr>
        <p:txBody>
          <a:bodyPr>
            <a:normAutofit/>
          </a:bodyPr>
          <a:lstStyle/>
          <a:p>
            <a:pPr algn="l"/>
            <a:r>
              <a:rPr lang="en-GB" sz="2000" b="1" dirty="0" smtClean="0">
                <a:solidFill>
                  <a:srgbClr val="800000"/>
                </a:solidFill>
              </a:rPr>
              <a:t>LHC </a:t>
            </a:r>
            <a:r>
              <a:rPr lang="en-GB" sz="2000" b="1" dirty="0" smtClean="0">
                <a:solidFill>
                  <a:srgbClr val="800000"/>
                </a:solidFill>
              </a:rPr>
              <a:t>tunnel </a:t>
            </a:r>
            <a:br>
              <a:rPr lang="en-GB" sz="2000" b="1" dirty="0" smtClean="0">
                <a:solidFill>
                  <a:srgbClr val="800000"/>
                </a:solidFill>
              </a:rPr>
            </a:br>
            <a:r>
              <a:rPr lang="en-GB" sz="2000" b="1" dirty="0" smtClean="0">
                <a:solidFill>
                  <a:srgbClr val="800000"/>
                </a:solidFill>
              </a:rPr>
              <a:t>+</a:t>
            </a:r>
            <a:br>
              <a:rPr lang="en-GB" sz="2000" b="1" dirty="0" smtClean="0">
                <a:solidFill>
                  <a:srgbClr val="800000"/>
                </a:solidFill>
              </a:rPr>
            </a:br>
            <a:r>
              <a:rPr lang="en-GB" sz="1600" dirty="0" smtClean="0">
                <a:solidFill>
                  <a:srgbClr val="800000"/>
                </a:solidFill>
              </a:rPr>
              <a:t>The challenges:</a:t>
            </a:r>
            <a:br>
              <a:rPr lang="en-GB" sz="1600" dirty="0" smtClean="0">
                <a:solidFill>
                  <a:srgbClr val="800000"/>
                </a:solidFill>
              </a:rPr>
            </a:br>
            <a:r>
              <a:rPr lang="en-GB" sz="2000" b="1" dirty="0" smtClean="0">
                <a:solidFill>
                  <a:srgbClr val="0000FF"/>
                </a:solidFill>
              </a:rPr>
              <a:t>1. Hadronic matter</a:t>
            </a:r>
            <a:br>
              <a:rPr lang="en-GB" sz="2000" b="1" dirty="0" smtClean="0">
                <a:solidFill>
                  <a:srgbClr val="0000FF"/>
                </a:solidFill>
              </a:rPr>
            </a:br>
            <a:r>
              <a:rPr lang="en-GB" sz="2000" b="1" dirty="0" smtClean="0">
                <a:solidFill>
                  <a:srgbClr val="0000FF"/>
                </a:solidFill>
              </a:rPr>
              <a:t>2. Higgs</a:t>
            </a:r>
            <a:br>
              <a:rPr lang="en-GB" sz="2000" b="1" dirty="0" smtClean="0">
                <a:solidFill>
                  <a:srgbClr val="0000FF"/>
                </a:solidFill>
              </a:rPr>
            </a:br>
            <a:r>
              <a:rPr lang="en-GB" sz="2000" b="1" dirty="0" smtClean="0">
                <a:solidFill>
                  <a:srgbClr val="0000FF"/>
                </a:solidFill>
              </a:rPr>
              <a:t>3. Neutrinos</a:t>
            </a:r>
            <a:br>
              <a:rPr lang="en-GB" sz="2000" b="1" dirty="0" smtClean="0">
                <a:solidFill>
                  <a:srgbClr val="0000FF"/>
                </a:solidFill>
              </a:rPr>
            </a:br>
            <a:r>
              <a:rPr lang="en-GB" sz="2000" b="1" dirty="0" smtClean="0">
                <a:solidFill>
                  <a:srgbClr val="0000FF"/>
                </a:solidFill>
              </a:rPr>
              <a:t>4. Antimatter</a:t>
            </a:r>
            <a:br>
              <a:rPr lang="en-GB" sz="2000" b="1" dirty="0" smtClean="0">
                <a:solidFill>
                  <a:srgbClr val="0000FF"/>
                </a:solidFill>
              </a:rPr>
            </a:br>
            <a:r>
              <a:rPr lang="en-GB" sz="2000" b="1" dirty="0" smtClean="0">
                <a:solidFill>
                  <a:srgbClr val="0000FF"/>
                </a:solidFill>
              </a:rPr>
              <a:t>5. Dark matter</a:t>
            </a:r>
            <a:br>
              <a:rPr lang="en-GB" sz="2000" b="1" dirty="0" smtClean="0">
                <a:solidFill>
                  <a:srgbClr val="0000FF"/>
                </a:solidFill>
              </a:rPr>
            </a:br>
            <a:r>
              <a:rPr lang="en-GB" sz="2000" b="1" dirty="0" smtClean="0">
                <a:solidFill>
                  <a:srgbClr val="0000FF"/>
                </a:solidFill>
              </a:rPr>
              <a:t>6. Detectors</a:t>
            </a:r>
            <a:br>
              <a:rPr lang="en-GB" sz="2000" b="1" dirty="0" smtClean="0">
                <a:solidFill>
                  <a:srgbClr val="0000FF"/>
                </a:solidFill>
              </a:rPr>
            </a:br>
            <a:r>
              <a:rPr lang="en-GB" sz="2000" b="1" dirty="0" smtClean="0">
                <a:solidFill>
                  <a:srgbClr val="0000FF"/>
                </a:solidFill>
              </a:rPr>
              <a:t>7. Technology</a:t>
            </a:r>
            <a:r>
              <a:rPr lang="en-GB" sz="2000" b="1" dirty="0" smtClean="0">
                <a:solidFill>
                  <a:srgbClr val="800000"/>
                </a:solidFill>
              </a:rPr>
              <a:t/>
            </a:r>
            <a:br>
              <a:rPr lang="en-GB" sz="2000" b="1" dirty="0" smtClean="0">
                <a:solidFill>
                  <a:srgbClr val="800000"/>
                </a:solidFill>
              </a:rPr>
            </a:br>
            <a:r>
              <a:rPr lang="en-GB" sz="2000" b="1" dirty="0" smtClean="0">
                <a:solidFill>
                  <a:srgbClr val="800000"/>
                </a:solidFill>
              </a:rPr>
              <a:t>+</a:t>
            </a:r>
            <a:br>
              <a:rPr lang="en-GB" sz="2000" b="1" dirty="0" smtClean="0">
                <a:solidFill>
                  <a:srgbClr val="800000"/>
                </a:solidFill>
              </a:rPr>
            </a:br>
            <a:r>
              <a:rPr lang="en-GB" sz="2000" b="1" dirty="0" smtClean="0">
                <a:solidFill>
                  <a:srgbClr val="800000"/>
                </a:solidFill>
              </a:rPr>
              <a:t>About LIP</a:t>
            </a:r>
            <a:br>
              <a:rPr lang="en-GB" sz="2000" b="1" dirty="0" smtClean="0">
                <a:solidFill>
                  <a:srgbClr val="800000"/>
                </a:solidFill>
              </a:rPr>
            </a:br>
            <a:r>
              <a:rPr lang="en-GB" sz="2000" b="1" dirty="0" smtClean="0">
                <a:solidFill>
                  <a:srgbClr val="800000"/>
                </a:solidFill>
              </a:rPr>
              <a:t>+</a:t>
            </a:r>
            <a:br>
              <a:rPr lang="en-GB" sz="2000" b="1" dirty="0" smtClean="0">
                <a:solidFill>
                  <a:srgbClr val="800000"/>
                </a:solidFill>
              </a:rPr>
            </a:br>
            <a:r>
              <a:rPr lang="en-GB" sz="2000" b="1" dirty="0" smtClean="0">
                <a:solidFill>
                  <a:srgbClr val="800000"/>
                </a:solidFill>
              </a:rPr>
              <a:t>Projection area</a:t>
            </a:r>
            <a:endParaRPr lang="en-GB" sz="2000" b="1" dirty="0">
              <a:solidFill>
                <a:srgbClr val="8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79667" y="3290501"/>
            <a:ext cx="1846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baseline="30000" dirty="0"/>
              <a:t> </a:t>
            </a:r>
            <a:endParaRPr lang="pt-BR" dirty="0"/>
          </a:p>
        </p:txBody>
      </p:sp>
      <p:pic>
        <p:nvPicPr>
          <p:cNvPr id="2" name="Picture 1" descr="Drawing_Schematics_LisboaSe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1" t="52019" r="1868" b="12462"/>
          <a:stretch/>
        </p:blipFill>
        <p:spPr>
          <a:xfrm>
            <a:off x="2642813" y="2811620"/>
            <a:ext cx="6489622" cy="35404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79667" y="749300"/>
            <a:ext cx="43482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Concept and Contents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38876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4966" y="1968500"/>
            <a:ext cx="2981020" cy="5046514"/>
          </a:xfrm>
        </p:spPr>
        <p:txBody>
          <a:bodyPr>
            <a:normAutofit/>
          </a:bodyPr>
          <a:lstStyle/>
          <a:p>
            <a:pPr algn="l"/>
            <a:r>
              <a:rPr lang="en-GB" sz="2000" b="1" dirty="0" smtClean="0">
                <a:solidFill>
                  <a:srgbClr val="800000"/>
                </a:solidFill>
              </a:rPr>
              <a:t>LHC </a:t>
            </a:r>
            <a:r>
              <a:rPr lang="en-GB" sz="2000" b="1" dirty="0" smtClean="0">
                <a:solidFill>
                  <a:srgbClr val="800000"/>
                </a:solidFill>
              </a:rPr>
              <a:t>tunnel </a:t>
            </a:r>
            <a:br>
              <a:rPr lang="en-GB" sz="2000" b="1" dirty="0" smtClean="0">
                <a:solidFill>
                  <a:srgbClr val="800000"/>
                </a:solidFill>
              </a:rPr>
            </a:br>
            <a:r>
              <a:rPr lang="en-GB" sz="2000" b="1" dirty="0" smtClean="0">
                <a:solidFill>
                  <a:srgbClr val="800000"/>
                </a:solidFill>
              </a:rPr>
              <a:t>+</a:t>
            </a:r>
            <a:br>
              <a:rPr lang="en-GB" sz="2000" b="1" dirty="0" smtClean="0">
                <a:solidFill>
                  <a:srgbClr val="800000"/>
                </a:solidFill>
              </a:rPr>
            </a:br>
            <a:r>
              <a:rPr lang="en-GB" sz="1600" dirty="0" smtClean="0">
                <a:solidFill>
                  <a:srgbClr val="800000"/>
                </a:solidFill>
              </a:rPr>
              <a:t>The challenges:</a:t>
            </a:r>
            <a:br>
              <a:rPr lang="en-GB" sz="1600" dirty="0" smtClean="0">
                <a:solidFill>
                  <a:srgbClr val="800000"/>
                </a:solidFill>
              </a:rPr>
            </a:br>
            <a:r>
              <a:rPr lang="en-GB" sz="2000" b="1" dirty="0" smtClean="0">
                <a:solidFill>
                  <a:srgbClr val="0000FF"/>
                </a:solidFill>
              </a:rPr>
              <a:t>1. Hadronic matter</a:t>
            </a:r>
            <a:br>
              <a:rPr lang="en-GB" sz="2000" b="1" dirty="0" smtClean="0">
                <a:solidFill>
                  <a:srgbClr val="0000FF"/>
                </a:solidFill>
              </a:rPr>
            </a:br>
            <a:r>
              <a:rPr lang="en-GB" sz="2000" b="1" dirty="0" smtClean="0">
                <a:solidFill>
                  <a:srgbClr val="0000FF"/>
                </a:solidFill>
              </a:rPr>
              <a:t>2. Higgs</a:t>
            </a:r>
            <a:br>
              <a:rPr lang="en-GB" sz="2000" b="1" dirty="0" smtClean="0">
                <a:solidFill>
                  <a:srgbClr val="0000FF"/>
                </a:solidFill>
              </a:rPr>
            </a:br>
            <a:r>
              <a:rPr lang="en-GB" sz="2000" b="1" dirty="0" smtClean="0">
                <a:solidFill>
                  <a:srgbClr val="0000FF"/>
                </a:solidFill>
              </a:rPr>
              <a:t>3. Neutrinos</a:t>
            </a:r>
            <a:br>
              <a:rPr lang="en-GB" sz="2000" b="1" dirty="0" smtClean="0">
                <a:solidFill>
                  <a:srgbClr val="0000FF"/>
                </a:solidFill>
              </a:rPr>
            </a:br>
            <a:r>
              <a:rPr lang="en-GB" sz="2000" b="1" dirty="0" smtClean="0">
                <a:solidFill>
                  <a:srgbClr val="0000FF"/>
                </a:solidFill>
              </a:rPr>
              <a:t>4. Antimatter</a:t>
            </a:r>
            <a:br>
              <a:rPr lang="en-GB" sz="2000" b="1" dirty="0" smtClean="0">
                <a:solidFill>
                  <a:srgbClr val="0000FF"/>
                </a:solidFill>
              </a:rPr>
            </a:br>
            <a:r>
              <a:rPr lang="en-GB" sz="2000" b="1" dirty="0" smtClean="0">
                <a:solidFill>
                  <a:srgbClr val="0000FF"/>
                </a:solidFill>
              </a:rPr>
              <a:t>5. Dark matter</a:t>
            </a:r>
            <a:br>
              <a:rPr lang="en-GB" sz="2000" b="1" dirty="0" smtClean="0">
                <a:solidFill>
                  <a:srgbClr val="0000FF"/>
                </a:solidFill>
              </a:rPr>
            </a:br>
            <a:r>
              <a:rPr lang="en-GB" sz="2000" b="1" dirty="0" smtClean="0">
                <a:solidFill>
                  <a:srgbClr val="0000FF"/>
                </a:solidFill>
              </a:rPr>
              <a:t>6. Detectors</a:t>
            </a:r>
            <a:br>
              <a:rPr lang="en-GB" sz="2000" b="1" dirty="0" smtClean="0">
                <a:solidFill>
                  <a:srgbClr val="0000FF"/>
                </a:solidFill>
              </a:rPr>
            </a:br>
            <a:r>
              <a:rPr lang="en-GB" sz="2000" b="1" dirty="0" smtClean="0">
                <a:solidFill>
                  <a:srgbClr val="0000FF"/>
                </a:solidFill>
              </a:rPr>
              <a:t>7. Technology</a:t>
            </a:r>
            <a:br>
              <a:rPr lang="en-GB" sz="2000" b="1" dirty="0" smtClean="0">
                <a:solidFill>
                  <a:srgbClr val="0000FF"/>
                </a:solidFill>
              </a:rPr>
            </a:br>
            <a:r>
              <a:rPr lang="en-GB" sz="2000" b="1" dirty="0" smtClean="0">
                <a:solidFill>
                  <a:srgbClr val="800000"/>
                </a:solidFill>
              </a:rPr>
              <a:t>+</a:t>
            </a:r>
            <a:br>
              <a:rPr lang="en-GB" sz="2000" b="1" dirty="0" smtClean="0">
                <a:solidFill>
                  <a:srgbClr val="800000"/>
                </a:solidFill>
              </a:rPr>
            </a:br>
            <a:r>
              <a:rPr lang="en-GB" sz="2000" b="1" dirty="0" smtClean="0">
                <a:solidFill>
                  <a:srgbClr val="800000"/>
                </a:solidFill>
              </a:rPr>
              <a:t>About LIP</a:t>
            </a:r>
            <a:br>
              <a:rPr lang="en-GB" sz="2000" b="1" dirty="0" smtClean="0">
                <a:solidFill>
                  <a:srgbClr val="800000"/>
                </a:solidFill>
              </a:rPr>
            </a:br>
            <a:r>
              <a:rPr lang="en-GB" sz="2000" b="1" dirty="0" smtClean="0">
                <a:solidFill>
                  <a:srgbClr val="800000"/>
                </a:solidFill>
              </a:rPr>
              <a:t>+</a:t>
            </a:r>
            <a:br>
              <a:rPr lang="en-GB" sz="2000" b="1" dirty="0" smtClean="0">
                <a:solidFill>
                  <a:srgbClr val="800000"/>
                </a:solidFill>
              </a:rPr>
            </a:br>
            <a:r>
              <a:rPr lang="en-GB" sz="2000" b="1" dirty="0" smtClean="0">
                <a:solidFill>
                  <a:srgbClr val="800000"/>
                </a:solidFill>
              </a:rPr>
              <a:t>Projection area</a:t>
            </a:r>
            <a:endParaRPr lang="en-GB" sz="2000" b="1" dirty="0">
              <a:solidFill>
                <a:srgbClr val="8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79667" y="3290501"/>
            <a:ext cx="1846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baseline="30000" dirty="0"/>
              <a:t> </a:t>
            </a:r>
            <a:endParaRPr lang="pt-BR" dirty="0"/>
          </a:p>
        </p:txBody>
      </p:sp>
      <p:pic>
        <p:nvPicPr>
          <p:cNvPr id="7" name="Picture 6" descr="Drawing_Schematics_LisboaSe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" t="10100" r="12986" b="47981"/>
          <a:stretch/>
        </p:blipFill>
        <p:spPr>
          <a:xfrm>
            <a:off x="2976363" y="2157417"/>
            <a:ext cx="6042552" cy="44984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479667" y="749300"/>
            <a:ext cx="43482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Concept and Contents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87218503"/>
      </p:ext>
    </p:extLst>
  </p:cSld>
  <p:clrMapOvr>
    <a:masterClrMapping/>
  </p:clrMapOvr>
</p:sld>
</file>

<file path=ppt/theme/theme1.xml><?xml version="1.0" encoding="utf-8"?>
<a:theme xmlns:a="http://schemas.openxmlformats.org/drawingml/2006/main" name="Panel master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14349</TotalTime>
  <Words>199</Words>
  <Application>Microsoft Macintosh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Panel master</vt:lpstr>
      <vt:lpstr>Panel: Exhibitions</vt:lpstr>
      <vt:lpstr>HEPHY Austria</vt:lpstr>
      <vt:lpstr>Natural history museum Vienna </vt:lpstr>
      <vt:lpstr>Natural history museum Vienna </vt:lpstr>
      <vt:lpstr>Natural history museum Vienna </vt:lpstr>
      <vt:lpstr>LIP Portugal</vt:lpstr>
      <vt:lpstr>On the 30 years of LIP...</vt:lpstr>
      <vt:lpstr>LHC tunnel  + The challenges: 1. Hadronic matter 2. Higgs 3. Neutrinos 4. Antimatter 5. Dark matter 6. Detectors 7. Technology + About LIP + Projection area</vt:lpstr>
      <vt:lpstr>LHC tunnel  + The challenges: 1. Hadronic matter 2. Higgs 3. Neutrinos 4. Antimatter 5. Dark matter 6. Detectors 7. Technology + About LIP + Projection area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Marge Bardeen</dc:creator>
  <cp:lastModifiedBy>hephy</cp:lastModifiedBy>
  <cp:revision>373</cp:revision>
  <cp:lastPrinted>2014-11-07T07:44:26Z</cp:lastPrinted>
  <dcterms:created xsi:type="dcterms:W3CDTF">2013-11-13T15:54:54Z</dcterms:created>
  <dcterms:modified xsi:type="dcterms:W3CDTF">2015-11-07T07:41:42Z</dcterms:modified>
</cp:coreProperties>
</file>