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7" r:id="rId4"/>
    <p:sldId id="258" r:id="rId5"/>
    <p:sldId id="270" r:id="rId6"/>
    <p:sldId id="265" r:id="rId7"/>
    <p:sldId id="261" r:id="rId8"/>
    <p:sldId id="259" r:id="rId9"/>
    <p:sldId id="266" r:id="rId10"/>
    <p:sldId id="269" r:id="rId11"/>
    <p:sldId id="264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1" autoAdjust="0"/>
    <p:restoredTop sz="94687" autoAdjust="0"/>
  </p:normalViewPr>
  <p:slideViewPr>
    <p:cSldViewPr>
      <p:cViewPr varScale="1">
        <p:scale>
          <a:sx n="161" d="100"/>
          <a:sy n="161" d="100"/>
        </p:scale>
        <p:origin x="109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18DB4-010A-47A5-A359-6DD2C4ED63B4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CE78F-14F2-4B7B-9466-32A4AF1CA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985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E78F-14F2-4B7B-9466-32A4AF1CAEC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96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E78F-14F2-4B7B-9466-32A4AF1CAEC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681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79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00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59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874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73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2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7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9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19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350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cern.ch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  <p:pic>
        <p:nvPicPr>
          <p:cNvPr id="1029" name="Picture 5" descr="EN Department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6412063"/>
            <a:ext cx="2016224" cy="29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ERN">
            <a:hlinkClick r:id="rId14" tooltip="CERN"/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54666"/>
            <a:ext cx="720080" cy="70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1658" y="44451"/>
            <a:ext cx="2187415" cy="53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6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Restarting the SBA - </a:t>
            </a:r>
            <a:br>
              <a:rPr lang="en-GB" dirty="0" smtClean="0"/>
            </a:br>
            <a:r>
              <a:rPr lang="en-GB" dirty="0" smtClean="0"/>
              <a:t>The East Area and the North Area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 smtClean="0"/>
          </a:p>
          <a:p>
            <a:r>
              <a:rPr lang="en-GB" sz="4000" dirty="0" smtClean="0"/>
              <a:t>Ilias Efthymiopoulos, Adrian Fabich, Lau Gatignon</a:t>
            </a:r>
          </a:p>
          <a:p>
            <a:endParaRPr lang="en-GB" sz="4000" dirty="0"/>
          </a:p>
          <a:p>
            <a:r>
              <a:rPr lang="en-GB" sz="4000" dirty="0" smtClean="0"/>
              <a:t>IRWG, 27. August 2015</a:t>
            </a:r>
          </a:p>
        </p:txBody>
      </p:sp>
    </p:spTree>
    <p:extLst>
      <p:ext uri="{BB962C8B-B14F-4D97-AF65-F5344CB8AC3E}">
        <p14:creationId xmlns:p14="http://schemas.microsoft.com/office/powerpoint/2010/main" val="228471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East </a:t>
            </a:r>
            <a:r>
              <a:rPr lang="en-GB" dirty="0" smtClean="0"/>
              <a:t>Area</a:t>
            </a:r>
          </a:p>
          <a:p>
            <a:pPr lvl="1"/>
            <a:r>
              <a:rPr lang="en-GB" dirty="0" smtClean="0"/>
              <a:t>First “machine” not included in LS1 coordination</a:t>
            </a:r>
          </a:p>
          <a:p>
            <a:pPr lvl="1"/>
            <a:r>
              <a:rPr lang="en-GB" dirty="0" smtClean="0"/>
              <a:t>Unanticipated </a:t>
            </a:r>
            <a:r>
              <a:rPr lang="en-GB" dirty="0" smtClean="0"/>
              <a:t>changes of system </a:t>
            </a:r>
            <a:r>
              <a:rPr lang="en-GB" dirty="0" err="1" smtClean="0"/>
              <a:t>responsibles</a:t>
            </a:r>
            <a:endParaRPr lang="en-GB" dirty="0" smtClean="0"/>
          </a:p>
          <a:p>
            <a:pPr lvl="1"/>
            <a:r>
              <a:rPr lang="en-GB" dirty="0" smtClean="0"/>
              <a:t>Feed-back from system </a:t>
            </a:r>
            <a:r>
              <a:rPr lang="en-GB" dirty="0" err="1" smtClean="0"/>
              <a:t>responsibles</a:t>
            </a:r>
            <a:r>
              <a:rPr lang="en-GB" dirty="0" smtClean="0"/>
              <a:t> welcome</a:t>
            </a:r>
          </a:p>
          <a:p>
            <a:pPr lvl="2"/>
            <a:r>
              <a:rPr lang="en-GB" dirty="0" smtClean="0"/>
              <a:t>Changes in HW configuration needs to be evaluated</a:t>
            </a:r>
          </a:p>
          <a:p>
            <a:pPr lvl="2"/>
            <a:r>
              <a:rPr lang="en-GB" dirty="0" smtClean="0"/>
              <a:t>E.g. removal of marguerite controls also impacted on TV screens</a:t>
            </a:r>
          </a:p>
          <a:p>
            <a:pPr lvl="2"/>
            <a:r>
              <a:rPr lang="en-GB" dirty="0" smtClean="0"/>
              <a:t>Change of access safety doors – missing control of beam stoppers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… </a:t>
            </a:r>
            <a:r>
              <a:rPr lang="en-GB" dirty="0" smtClean="0"/>
              <a:t>many </a:t>
            </a:r>
            <a:r>
              <a:rPr lang="en-GB" dirty="0" smtClean="0"/>
              <a:t>items</a:t>
            </a:r>
            <a:r>
              <a:rPr lang="en-GB" dirty="0" smtClean="0"/>
              <a:t>, which were cured in the last minute or temporarily resolved – </a:t>
            </a:r>
            <a:r>
              <a:rPr lang="en-GB" dirty="0" smtClean="0"/>
              <a:t>head-ache</a:t>
            </a:r>
          </a:p>
          <a:p>
            <a:endParaRPr lang="en-GB" dirty="0" smtClean="0"/>
          </a:p>
          <a:p>
            <a:r>
              <a:rPr lang="en-GB" dirty="0" smtClean="0"/>
              <a:t>North Area</a:t>
            </a:r>
          </a:p>
          <a:p>
            <a:pPr lvl="1"/>
            <a:r>
              <a:rPr lang="en-GB" dirty="0" smtClean="0"/>
              <a:t>restarted </a:t>
            </a:r>
            <a:r>
              <a:rPr lang="en-GB" dirty="0"/>
              <a:t>well after LS1</a:t>
            </a:r>
          </a:p>
          <a:p>
            <a:pPr lvl="1"/>
            <a:r>
              <a:rPr lang="en-GB" dirty="0"/>
              <a:t>…</a:t>
            </a:r>
          </a:p>
          <a:p>
            <a:pPr lvl="1"/>
            <a:r>
              <a:rPr lang="en-GB" dirty="0"/>
              <a:t>EN/CV started well in time with the hardware commissioning of the cooling circuit, but one after the other pump broke down.</a:t>
            </a:r>
          </a:p>
          <a:p>
            <a:pPr lvl="1"/>
            <a:r>
              <a:rPr lang="en-GB" dirty="0"/>
              <a:t>Some beam commissioning during users’ time</a:t>
            </a:r>
          </a:p>
          <a:p>
            <a:pPr lvl="2"/>
            <a:r>
              <a:rPr lang="en-GB" dirty="0"/>
              <a:t>Increased coordination effort from </a:t>
            </a:r>
            <a:r>
              <a:rPr lang="en-GB" dirty="0" smtClean="0"/>
              <a:t>machines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094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controls – </a:t>
            </a:r>
            <a:r>
              <a:rPr lang="en-GB" dirty="0" smtClean="0"/>
              <a:t>CESAR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dirty="0" smtClean="0"/>
          </a:p>
          <a:p>
            <a:pPr lvl="1"/>
            <a:r>
              <a:rPr lang="en-GB" dirty="0" smtClean="0"/>
              <a:t>During LS1 there was a clean-up and development phase of CESAR.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CESAR was continuously used in dry run and not left alone during shut-down period.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Consideration: some systems for minimum shut-down period.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257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43000"/>
          </a:xfrm>
        </p:spPr>
        <p:txBody>
          <a:bodyPr/>
          <a:lstStyle/>
          <a:p>
            <a:r>
              <a:rPr lang="en-GB" dirty="0" smtClean="0"/>
              <a:t>Areas covered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East Area</a:t>
            </a:r>
          </a:p>
          <a:p>
            <a:pPr lvl="1"/>
            <a:r>
              <a:rPr lang="en-GB" dirty="0" smtClean="0"/>
              <a:t>From Target to North and South branches</a:t>
            </a:r>
          </a:p>
          <a:p>
            <a:pPr lvl="1"/>
            <a:r>
              <a:rPr lang="en-GB" dirty="0" smtClean="0"/>
              <a:t>Auxiliary buildings</a:t>
            </a:r>
          </a:p>
          <a:p>
            <a:pPr lvl="1"/>
            <a:r>
              <a:rPr lang="en-GB" dirty="0"/>
              <a:t>See </a:t>
            </a:r>
            <a:r>
              <a:rPr lang="en-GB" dirty="0" smtClean="0"/>
              <a:t>safety file 1273737 </a:t>
            </a:r>
            <a:r>
              <a:rPr lang="en-GB" dirty="0" smtClean="0"/>
              <a:t>for complete list</a:t>
            </a:r>
          </a:p>
          <a:p>
            <a:r>
              <a:rPr lang="en-GB" dirty="0" smtClean="0"/>
              <a:t>North Area</a:t>
            </a:r>
          </a:p>
          <a:p>
            <a:pPr lvl="1"/>
            <a:r>
              <a:rPr lang="en-GB" dirty="0" smtClean="0"/>
              <a:t>From TCC2 target including Wobble Station</a:t>
            </a:r>
          </a:p>
          <a:p>
            <a:pPr lvl="1"/>
            <a:r>
              <a:rPr lang="en-GB" dirty="0" smtClean="0"/>
              <a:t>EHN1, EHN2, ECN3, transfer tunnels and auxiliary buildings</a:t>
            </a:r>
          </a:p>
          <a:p>
            <a:pPr lvl="1"/>
            <a:r>
              <a:rPr lang="en-GB" dirty="0" smtClean="0"/>
              <a:t>See </a:t>
            </a:r>
            <a:r>
              <a:rPr lang="en-GB" dirty="0" smtClean="0"/>
              <a:t>consolidation proposal </a:t>
            </a:r>
            <a:r>
              <a:rPr lang="en-US" dirty="0" smtClean="0"/>
              <a:t>1456636 </a:t>
            </a:r>
            <a:r>
              <a:rPr lang="en-US" dirty="0" smtClean="0"/>
              <a:t>for complete list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Most of the SBA hardware </a:t>
            </a:r>
            <a:r>
              <a:rPr lang="en-GB" dirty="0" smtClean="0"/>
              <a:t>originates </a:t>
            </a:r>
            <a:r>
              <a:rPr lang="en-GB" dirty="0" smtClean="0"/>
              <a:t>from its </a:t>
            </a:r>
            <a:r>
              <a:rPr lang="en-GB" dirty="0" smtClean="0"/>
              <a:t>initial </a:t>
            </a:r>
            <a:r>
              <a:rPr lang="en-GB" dirty="0" smtClean="0"/>
              <a:t>implementation, which requires </a:t>
            </a:r>
            <a:r>
              <a:rPr lang="en-GB" dirty="0" smtClean="0"/>
              <a:t>substantial effort </a:t>
            </a:r>
            <a:r>
              <a:rPr lang="en-GB" dirty="0" smtClean="0"/>
              <a:t>for maintenance and operation.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3" y="1436782"/>
            <a:ext cx="3970249" cy="208786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060" y="4468262"/>
            <a:ext cx="3612440" cy="2374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721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772816"/>
            <a:ext cx="7211144" cy="384502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East Area</a:t>
            </a:r>
          </a:p>
          <a:p>
            <a:r>
              <a:rPr lang="en-GB" dirty="0" smtClean="0"/>
              <a:t>IRRAD/CHARM </a:t>
            </a:r>
            <a:r>
              <a:rPr lang="en-GB" dirty="0"/>
              <a:t>installation</a:t>
            </a:r>
          </a:p>
          <a:p>
            <a:r>
              <a:rPr lang="en-GB" dirty="0" smtClean="0"/>
              <a:t>Consolidation</a:t>
            </a:r>
          </a:p>
          <a:p>
            <a:r>
              <a:rPr lang="en-GB" dirty="0"/>
              <a:t>CESAR extension for East Area</a:t>
            </a:r>
            <a:endParaRPr lang="en-GB" dirty="0" smtClean="0"/>
          </a:p>
          <a:p>
            <a:r>
              <a:rPr lang="en-GB" dirty="0" smtClean="0"/>
              <a:t>Ramses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North Area</a:t>
            </a:r>
            <a:endParaRPr lang="en-GB" dirty="0" smtClean="0"/>
          </a:p>
          <a:p>
            <a:r>
              <a:rPr lang="en-GB" dirty="0" smtClean="0"/>
              <a:t>K12 </a:t>
            </a:r>
            <a:r>
              <a:rPr lang="en-GB" dirty="0" smtClean="0"/>
              <a:t>upgrade</a:t>
            </a:r>
          </a:p>
          <a:p>
            <a:r>
              <a:rPr lang="en-GB" dirty="0" smtClean="0"/>
              <a:t>TCC2 </a:t>
            </a:r>
            <a:r>
              <a:rPr lang="en-GB" dirty="0" smtClean="0"/>
              <a:t>consolidation</a:t>
            </a:r>
          </a:p>
          <a:p>
            <a:pPr lvl="1"/>
            <a:r>
              <a:rPr lang="en-GB" dirty="0" smtClean="0"/>
              <a:t>RP aspect determined the project start</a:t>
            </a:r>
          </a:p>
          <a:p>
            <a:r>
              <a:rPr lang="en-GB" dirty="0" smtClean="0"/>
              <a:t>GIF </a:t>
            </a:r>
            <a:r>
              <a:rPr lang="en-GB" dirty="0" smtClean="0"/>
              <a:t>installation</a:t>
            </a:r>
          </a:p>
          <a:p>
            <a:r>
              <a:rPr lang="en-GB" dirty="0" smtClean="0"/>
              <a:t>house-cleaning</a:t>
            </a:r>
            <a:endParaRPr lang="en-GB" dirty="0" smtClean="0"/>
          </a:p>
          <a:p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78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of Annual Restart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Re-start </a:t>
            </a:r>
            <a:r>
              <a:rPr lang="en-GB" dirty="0" smtClean="0"/>
              <a:t>(of elements) is </a:t>
            </a:r>
            <a:r>
              <a:rPr lang="en-GB" dirty="0" smtClean="0"/>
              <a:t>not only after a </a:t>
            </a:r>
            <a:r>
              <a:rPr lang="en-GB" dirty="0" smtClean="0"/>
              <a:t>long-shutdown</a:t>
            </a:r>
          </a:p>
          <a:p>
            <a:pPr lvl="1"/>
            <a:r>
              <a:rPr lang="en-GB" dirty="0" smtClean="0"/>
              <a:t>User </a:t>
            </a:r>
            <a:r>
              <a:rPr lang="en-GB" dirty="0" smtClean="0"/>
              <a:t>changes</a:t>
            </a:r>
          </a:p>
          <a:p>
            <a:pPr lvl="1"/>
            <a:r>
              <a:rPr lang="en-GB" dirty="0" smtClean="0"/>
              <a:t>Beam changes (ions, secondaries, protons</a:t>
            </a:r>
            <a:r>
              <a:rPr lang="en-GB" dirty="0" smtClean="0"/>
              <a:t>)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Some elements are only used for certain configurations</a:t>
            </a:r>
            <a:r>
              <a:rPr lang="en-GB" dirty="0" smtClean="0"/>
              <a:t>.</a:t>
            </a:r>
          </a:p>
          <a:p>
            <a:pPr marL="457200" lvl="1" indent="0">
              <a:buNone/>
            </a:pPr>
            <a:r>
              <a:rPr lang="en-GB" dirty="0" smtClean="0"/>
              <a:t>CHECK elements in various configurations expected during the year</a:t>
            </a:r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SBA </a:t>
            </a:r>
            <a:r>
              <a:rPr lang="en-GB" dirty="0"/>
              <a:t>beam commissioning</a:t>
            </a:r>
          </a:p>
          <a:p>
            <a:pPr lvl="1"/>
            <a:r>
              <a:rPr lang="en-GB" dirty="0" smtClean="0"/>
              <a:t>Can only take place after the injector chain is </a:t>
            </a:r>
            <a:r>
              <a:rPr lang="en-GB" dirty="0" smtClean="0"/>
              <a:t>fully in operation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248" y="3212976"/>
            <a:ext cx="3928552" cy="173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835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SBA beam commissioning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4437112"/>
            <a:ext cx="4834880" cy="1689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If scheduled SBA beam commission is late, users are still waiting.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29" y="3645387"/>
            <a:ext cx="2905080" cy="32087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268760"/>
            <a:ext cx="3888432" cy="22532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0857" y="1034472"/>
            <a:ext cx="2190043" cy="3201418"/>
          </a:xfrm>
          <a:prstGeom prst="rect">
            <a:avLst/>
          </a:prstGeom>
        </p:spPr>
      </p:pic>
      <p:sp>
        <p:nvSpPr>
          <p:cNvPr id="11" name="Curved Up Arrow 10"/>
          <p:cNvSpPr/>
          <p:nvPr/>
        </p:nvSpPr>
        <p:spPr>
          <a:xfrm rot="19665639">
            <a:off x="2075924" y="2193123"/>
            <a:ext cx="671672" cy="284862"/>
          </a:xfrm>
          <a:prstGeom prst="curved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156176" y="1034472"/>
            <a:ext cx="1224136" cy="1458424"/>
          </a:xfrm>
          <a:prstGeom prst="ellipse">
            <a:avLst/>
          </a:prstGeom>
          <a:noFill/>
          <a:ln w="730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rgbClr val="C00000"/>
              </a:solidFill>
            </a:endParaRPr>
          </a:p>
          <a:p>
            <a:pPr algn="ctr"/>
            <a:endParaRPr lang="en-GB" b="1" dirty="0">
              <a:solidFill>
                <a:srgbClr val="C00000"/>
              </a:solidFill>
            </a:endParaRPr>
          </a:p>
          <a:p>
            <a:pPr algn="ctr"/>
            <a:endParaRPr lang="en-GB" b="1" dirty="0" smtClean="0">
              <a:solidFill>
                <a:srgbClr val="C00000"/>
              </a:solidFill>
            </a:endParaRPr>
          </a:p>
          <a:p>
            <a:pPr algn="ctr"/>
            <a:endParaRPr lang="en-GB" b="1" dirty="0">
              <a:solidFill>
                <a:srgbClr val="C00000"/>
              </a:solidFill>
            </a:endParaRPr>
          </a:p>
          <a:p>
            <a:pPr algn="ctr"/>
            <a:endParaRPr lang="en-GB" b="1" dirty="0" smtClean="0">
              <a:solidFill>
                <a:srgbClr val="C00000"/>
              </a:solidFill>
            </a:endParaRPr>
          </a:p>
          <a:p>
            <a:pPr algn="ctr"/>
            <a:endParaRPr lang="en-GB" b="1" dirty="0">
              <a:solidFill>
                <a:srgbClr val="C00000"/>
              </a:solidFill>
            </a:endParaRPr>
          </a:p>
          <a:p>
            <a:pPr algn="ctr"/>
            <a:endParaRPr lang="en-GB" b="1" dirty="0" smtClean="0">
              <a:solidFill>
                <a:srgbClr val="C00000"/>
              </a:solidFill>
            </a:endParaRPr>
          </a:p>
          <a:p>
            <a:pPr algn="ctr"/>
            <a:r>
              <a:rPr lang="en-GB" b="1" dirty="0" smtClean="0">
                <a:solidFill>
                  <a:srgbClr val="C00000"/>
                </a:solidFill>
              </a:rPr>
              <a:t>????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59632" y="5589240"/>
            <a:ext cx="736781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urved Up Arrow 11"/>
          <p:cNvSpPr/>
          <p:nvPr/>
        </p:nvSpPr>
        <p:spPr>
          <a:xfrm rot="18915807">
            <a:off x="1423674" y="5146973"/>
            <a:ext cx="1613799" cy="570183"/>
          </a:xfrm>
          <a:prstGeom prst="curved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52146" y="1763684"/>
            <a:ext cx="1188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Close to </a:t>
            </a:r>
          </a:p>
          <a:p>
            <a:r>
              <a:rPr lang="en-GB" dirty="0" smtClean="0"/>
              <a:t>impossible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334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SBA beam commissioning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Some </a:t>
            </a:r>
            <a:r>
              <a:rPr lang="en-GB" dirty="0" smtClean="0"/>
              <a:t>equipment and operational aspects can only be tested with beam</a:t>
            </a:r>
          </a:p>
          <a:p>
            <a:pPr lvl="1"/>
            <a:r>
              <a:rPr lang="en-GB" dirty="0" smtClean="0"/>
              <a:t>Particularly important for beam diagnostics</a:t>
            </a:r>
          </a:p>
          <a:p>
            <a:endParaRPr lang="en-GB" dirty="0" smtClean="0"/>
          </a:p>
          <a:p>
            <a:r>
              <a:rPr lang="en-GB" dirty="0" smtClean="0"/>
              <a:t>Important to </a:t>
            </a:r>
            <a:r>
              <a:rPr lang="en-GB" dirty="0" smtClean="0"/>
              <a:t>indicate the </a:t>
            </a:r>
            <a:r>
              <a:rPr lang="en-GB" dirty="0" smtClean="0"/>
              <a:t>SBA beam </a:t>
            </a:r>
            <a:r>
              <a:rPr lang="en-GB" dirty="0" smtClean="0"/>
              <a:t>commissioning </a:t>
            </a:r>
            <a:r>
              <a:rPr lang="en-GB" dirty="0" smtClean="0"/>
              <a:t>period in the schedule.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Beam commission </a:t>
            </a:r>
            <a:r>
              <a:rPr lang="en-GB" dirty="0" smtClean="0"/>
              <a:t>effective only during </a:t>
            </a:r>
            <a:r>
              <a:rPr lang="en-GB" dirty="0"/>
              <a:t>working days</a:t>
            </a:r>
          </a:p>
          <a:p>
            <a:pPr lvl="1"/>
            <a:r>
              <a:rPr lang="en-GB" dirty="0"/>
              <a:t>Availability of equipment </a:t>
            </a:r>
            <a:r>
              <a:rPr lang="en-GB" dirty="0" smtClean="0"/>
              <a:t>specialists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93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Coordinating panel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EATM (Experimental Area Technical Meeting)</a:t>
            </a:r>
          </a:p>
          <a:p>
            <a:endParaRPr lang="en-GB" dirty="0" smtClean="0"/>
          </a:p>
          <a:p>
            <a:r>
              <a:rPr lang="en-GB" dirty="0" smtClean="0"/>
              <a:t>Coordinating </a:t>
            </a:r>
            <a:r>
              <a:rPr lang="en-GB" dirty="0" smtClean="0"/>
              <a:t>installation work and schedule for East Area, North Area (and </a:t>
            </a:r>
            <a:r>
              <a:rPr lang="en-GB" dirty="0" err="1" smtClean="0"/>
              <a:t>nToF</a:t>
            </a:r>
            <a:r>
              <a:rPr lang="en-GB" dirty="0" smtClean="0"/>
              <a:t>, AD, </a:t>
            </a:r>
            <a:r>
              <a:rPr lang="en-GB" dirty="0" smtClean="0"/>
              <a:t>HiRadMat</a:t>
            </a:r>
          </a:p>
          <a:p>
            <a:pPr lvl="1"/>
            <a:r>
              <a:rPr lang="en-GB" dirty="0"/>
              <a:t>Providing beam with associated equipment</a:t>
            </a:r>
          </a:p>
          <a:p>
            <a:pPr lvl="1"/>
            <a:r>
              <a:rPr lang="en-GB" dirty="0"/>
              <a:t>Infrastructure for </a:t>
            </a:r>
            <a:r>
              <a:rPr lang="en-GB" dirty="0" err="1"/>
              <a:t>testbeams</a:t>
            </a:r>
            <a:r>
              <a:rPr lang="en-GB" dirty="0"/>
              <a:t>/experiments</a:t>
            </a:r>
          </a:p>
          <a:p>
            <a:pPr lvl="1"/>
            <a:r>
              <a:rPr lang="en-GB" dirty="0"/>
              <a:t>Assisting experiments on their </a:t>
            </a:r>
            <a:r>
              <a:rPr lang="en-GB" dirty="0" smtClean="0"/>
              <a:t>equipment (installations, cryogenics</a:t>
            </a:r>
            <a:r>
              <a:rPr lang="en-GB" dirty="0"/>
              <a:t>, vertex magnets </a:t>
            </a:r>
            <a:r>
              <a:rPr lang="en-GB" dirty="0" smtClean="0"/>
              <a:t>…)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Meeting during </a:t>
            </a:r>
            <a:r>
              <a:rPr lang="en-GB" dirty="0" smtClean="0"/>
              <a:t>shut-down AND beam time</a:t>
            </a:r>
          </a:p>
          <a:p>
            <a:r>
              <a:rPr lang="en-GB" dirty="0" smtClean="0"/>
              <a:t>Meeting every 3-4 weeks (annual meeting schedule established in </a:t>
            </a:r>
            <a:r>
              <a:rPr lang="en-GB" dirty="0" smtClean="0"/>
              <a:t>advance</a:t>
            </a:r>
            <a:r>
              <a:rPr lang="en-GB" dirty="0" smtClean="0"/>
              <a:t>)</a:t>
            </a:r>
          </a:p>
          <a:p>
            <a:r>
              <a:rPr lang="en-GB" dirty="0" smtClean="0"/>
              <a:t>Attended by equipment representatives, experiment </a:t>
            </a:r>
            <a:r>
              <a:rPr lang="en-GB" dirty="0" err="1" smtClean="0"/>
              <a:t>responsibles</a:t>
            </a:r>
            <a:endParaRPr lang="en-GB" dirty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924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specialists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Teams and personnel are very enthusiastic and committed.</a:t>
            </a:r>
          </a:p>
          <a:p>
            <a:endParaRPr lang="en-GB" dirty="0" smtClean="0"/>
          </a:p>
          <a:p>
            <a:r>
              <a:rPr lang="en-GB" dirty="0" smtClean="0"/>
              <a:t>Need to be available for </a:t>
            </a:r>
            <a:r>
              <a:rPr lang="en-GB" dirty="0" smtClean="0"/>
              <a:t>starting the systems according to </a:t>
            </a:r>
            <a:r>
              <a:rPr lang="en-GB" dirty="0" smtClean="0"/>
              <a:t>schedule</a:t>
            </a:r>
          </a:p>
          <a:p>
            <a:endParaRPr lang="en-GB" dirty="0" smtClean="0"/>
          </a:p>
          <a:p>
            <a:r>
              <a:rPr lang="en-GB" dirty="0" smtClean="0"/>
              <a:t>Priority to SBA during commissioning period</a:t>
            </a:r>
          </a:p>
          <a:p>
            <a:endParaRPr lang="en-GB" dirty="0" smtClean="0"/>
          </a:p>
          <a:p>
            <a:r>
              <a:rPr lang="en-GB" dirty="0" smtClean="0"/>
              <a:t>Not </a:t>
            </a:r>
            <a:r>
              <a:rPr lang="en-GB" dirty="0" smtClean="0"/>
              <a:t>delaying due to other works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045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Safety </a:t>
            </a:r>
            <a:r>
              <a:rPr lang="en-GB" dirty="0" smtClean="0"/>
              <a:t>integrity and 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Manual veto by </a:t>
            </a:r>
            <a:r>
              <a:rPr lang="en-GB" dirty="0" smtClean="0"/>
              <a:t>EN/MEF (North Area only)</a:t>
            </a:r>
            <a:endParaRPr lang="en-GB" dirty="0" smtClean="0"/>
          </a:p>
          <a:p>
            <a:r>
              <a:rPr lang="en-GB" dirty="0" smtClean="0"/>
              <a:t>DSO tests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Some </a:t>
            </a:r>
            <a:r>
              <a:rPr lang="en-GB" dirty="0" smtClean="0"/>
              <a:t>(safety) systems </a:t>
            </a:r>
            <a:r>
              <a:rPr lang="en-GB" dirty="0"/>
              <a:t>cannot be shut down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Safety access system (for GIF)</a:t>
            </a:r>
          </a:p>
          <a:p>
            <a:pPr lvl="1"/>
            <a:r>
              <a:rPr lang="en-GB" dirty="0"/>
              <a:t>Alarm </a:t>
            </a:r>
            <a:r>
              <a:rPr lang="en-GB" dirty="0" smtClean="0"/>
              <a:t>systems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/>
              <a:t>Configuration changes</a:t>
            </a:r>
          </a:p>
          <a:p>
            <a:pPr lvl="1"/>
            <a:r>
              <a:rPr lang="en-GB" dirty="0" smtClean="0"/>
              <a:t>Daily operation done by BE/OP</a:t>
            </a:r>
          </a:p>
          <a:p>
            <a:pPr lvl="1"/>
            <a:r>
              <a:rPr lang="en-GB" dirty="0" smtClean="0"/>
              <a:t>USER and BEAM changes done by EN/MEF</a:t>
            </a:r>
          </a:p>
          <a:p>
            <a:pPr lvl="2"/>
            <a:r>
              <a:rPr lang="en-GB" dirty="0" smtClean="0"/>
              <a:t>Largely transparent to operation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Work notifications by EN/MEF</a:t>
            </a:r>
          </a:p>
          <a:p>
            <a:pPr lvl="1"/>
            <a:r>
              <a:rPr lang="en-GB" dirty="0" smtClean="0"/>
              <a:t>Planning hardware changes</a:t>
            </a:r>
          </a:p>
          <a:p>
            <a:pPr lvl="1"/>
            <a:r>
              <a:rPr lang="en-GB" dirty="0" smtClean="0"/>
              <a:t>Tracing the changes</a:t>
            </a:r>
          </a:p>
          <a:p>
            <a:pPr lvl="1"/>
            <a:r>
              <a:rPr lang="en-GB" dirty="0" smtClean="0"/>
              <a:t>Coherency with configuration management (BE/CO - CESAR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CCC has partial role in coordination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27/8/2015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090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9840</TotalTime>
  <Words>619</Words>
  <Application>Microsoft Office PowerPoint</Application>
  <PresentationFormat>On-screen Show (4:3)</PresentationFormat>
  <Paragraphs>161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Restarting the SBA -  The East Area and the North Area</vt:lpstr>
      <vt:lpstr>Areas covered</vt:lpstr>
      <vt:lpstr>LS1 activities</vt:lpstr>
      <vt:lpstr>Planning of Annual Restart</vt:lpstr>
      <vt:lpstr>SBA beam commissioning</vt:lpstr>
      <vt:lpstr>SBA beam commissioning</vt:lpstr>
      <vt:lpstr>Coordinating panel</vt:lpstr>
      <vt:lpstr>Equipment specialists</vt:lpstr>
      <vt:lpstr>Safety integrity and documentation</vt:lpstr>
      <vt:lpstr>Examples</vt:lpstr>
      <vt:lpstr>Beam controls – CESAR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Radiation to Materials</dc:title>
  <dc:creator>Adrian Fabich</dc:creator>
  <cp:lastModifiedBy>Adrian Fabich</cp:lastModifiedBy>
  <cp:revision>307</cp:revision>
  <cp:lastPrinted>2015-08-27T08:31:54Z</cp:lastPrinted>
  <dcterms:created xsi:type="dcterms:W3CDTF">2013-04-02T08:22:11Z</dcterms:created>
  <dcterms:modified xsi:type="dcterms:W3CDTF">2015-08-27T13:24:18Z</dcterms:modified>
</cp:coreProperties>
</file>