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8" r:id="rId10"/>
    <p:sldId id="275" r:id="rId11"/>
    <p:sldId id="276" r:id="rId12"/>
    <p:sldId id="280" r:id="rId13"/>
    <p:sldId id="279" r:id="rId14"/>
    <p:sldId id="281" r:id="rId15"/>
    <p:sldId id="277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DC95C5-FE65-46F7-9D15-BF42BA3DB9FA}" type="datetimeFigureOut">
              <a:rPr lang="en-ZA" smtClean="0"/>
              <a:pPr/>
              <a:t>2015/09/11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F0241-6B39-43EE-8FAD-AC266BADAD9E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867756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B3AE0-C0DD-4D65-9FDF-208BBE5BDDF3}" type="datetimeFigureOut">
              <a:rPr lang="en-ZA" smtClean="0"/>
              <a:pPr/>
              <a:t>2015/09/11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7CC83-957F-40B9-BFC9-AF9F1570E7AB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8370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663C7C-E67C-46F1-A7E0-C339FEAEB2D9}" type="slidenum">
              <a:rPr lang="en-ZA"/>
              <a:pPr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551783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406003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205309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20530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205309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75534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7553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7553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75534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75534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17553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4723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1130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88668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62304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5565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28561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4183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77155BA-85BA-469F-B9A3-C0D16399467A}" type="slidenum">
              <a:rPr lang="en-ZA"/>
              <a:pPr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20530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7EF8-6B2B-4D4B-9474-12B4095E14EA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22518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1CA95-09C9-430B-944A-9BCB3893EDAE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66887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FDC39-8FDD-46A7-815B-05EF9CE36417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74500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79A95-49AC-4535-AAFA-7DFC41C53CD4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5959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6EA66-C755-498F-8C63-B0017CD3BEF8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6480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7D5E0-F2F4-4E4F-B7B0-F20114E7F955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3316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DDEB5-0AD3-4996-9850-8BF90E91FB22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24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7CBB-909E-41B9-976B-9F83575638E4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67874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147C-FB3E-49CC-A4DC-6D96269CB7E5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8343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CBF48-2E31-462E-A3D7-78C664BEEAC2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81435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FB49-EB55-407C-99DA-AF28BF24128E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504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A441E-69C1-42DF-814A-19E5FF0C59FB}" type="datetime1">
              <a:rPr lang="en-ZA" smtClean="0"/>
              <a:pPr/>
              <a:t>2015/09/11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5197A-57C9-4633-A812-C1BC9D612304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8718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jpe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22.png"/><Relationship Id="rId5" Type="http://schemas.openxmlformats.org/officeDocument/2006/relationships/image" Target="../media/image4.jpeg"/><Relationship Id="rId10" Type="http://schemas.openxmlformats.org/officeDocument/2006/relationships/image" Target="../media/image21.png"/><Relationship Id="rId4" Type="http://schemas.openxmlformats.org/officeDocument/2006/relationships/image" Target="../media/image3.jpe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file:///H:\SAIP\SBS\Graph1.pdf" TargetMode="External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eg"/><Relationship Id="rId11" Type="http://schemas.openxmlformats.org/officeDocument/2006/relationships/image" Target="../media/image31.wmf"/><Relationship Id="rId5" Type="http://schemas.openxmlformats.org/officeDocument/2006/relationships/image" Target="../media/image3.jpe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2.jpeg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jpeg"/><Relationship Id="rId5" Type="http://schemas.openxmlformats.org/officeDocument/2006/relationships/image" Target="../media/image32.png"/><Relationship Id="rId4" Type="http://schemas.openxmlformats.org/officeDocument/2006/relationships/oleObject" Target="file:///H:\SAIP\SBS\velocity_dis_0V.pdf" TargetMode="External"/><Relationship Id="rId9" Type="http://schemas.openxmlformats.org/officeDocument/2006/relationships/image" Target="../media/image5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10" Type="http://schemas.openxmlformats.org/officeDocument/2006/relationships/image" Target="../media/image36.png"/><Relationship Id="rId4" Type="http://schemas.openxmlformats.org/officeDocument/2006/relationships/image" Target="../media/image3.jpeg"/><Relationship Id="rId9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3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5.png"/><Relationship Id="rId5" Type="http://schemas.openxmlformats.org/officeDocument/2006/relationships/image" Target="../media/image44.emf"/><Relationship Id="rId4" Type="http://schemas.openxmlformats.org/officeDocument/2006/relationships/image" Target="../media/image4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.tif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11" Type="http://schemas.openxmlformats.org/officeDocument/2006/relationships/image" Target="../media/image11.wmf"/><Relationship Id="rId5" Type="http://schemas.openxmlformats.org/officeDocument/2006/relationships/image" Target="../media/image3.jpe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2.jpe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eg"/><Relationship Id="rId7" Type="http://schemas.openxmlformats.org/officeDocument/2006/relationships/image" Target="../media/image13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1"/>
          <p:cNvSpPr>
            <a:spLocks noGrp="1"/>
          </p:cNvSpPr>
          <p:nvPr>
            <p:ph type="ctrTitle"/>
          </p:nvPr>
        </p:nvSpPr>
        <p:spPr bwMode="auto">
          <a:xfrm>
            <a:off x="-108520" y="2060848"/>
            <a:ext cx="9649072" cy="15396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b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ZA" b="1" dirty="0" smtClean="0">
                <a:solidFill>
                  <a:srgbClr val="FF0000"/>
                </a:solidFill>
              </a:rPr>
              <a:t>Surface Brillouin scattering of transitional metal nitrides, composite oxides</a:t>
            </a:r>
            <a:endParaRPr lang="en-ZA" b="1" dirty="0">
              <a:solidFill>
                <a:srgbClr val="FF0000"/>
              </a:solidFill>
            </a:endParaRPr>
          </a:p>
        </p:txBody>
      </p:sp>
      <p:sp>
        <p:nvSpPr>
          <p:cNvPr id="1028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ZA" sz="1800" dirty="0" smtClean="0"/>
              <a:t>Daniel Wamwangi</a:t>
            </a:r>
            <a:endParaRPr lang="en-ZA" sz="1800" dirty="0"/>
          </a:p>
          <a:p>
            <a:endParaRPr lang="en-ZA" sz="1800" dirty="0"/>
          </a:p>
          <a:p>
            <a:r>
              <a:rPr lang="en-ZA" sz="1800" dirty="0"/>
              <a:t>School of Physics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14864" y="6448251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6728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1022510" y="216297"/>
            <a:ext cx="7098980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ZA" sz="3600" b="1" dirty="0" smtClean="0">
                <a:solidFill>
                  <a:srgbClr val="FF0000"/>
                </a:solidFill>
              </a:rPr>
              <a:t>nitrides: ad atom energy variations</a:t>
            </a:r>
            <a:endParaRPr lang="en-ZA" sz="3600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10</a:t>
            </a:fld>
            <a:endParaRPr lang="en-ZA" dirty="0"/>
          </a:p>
        </p:txBody>
      </p:sp>
      <p:pic>
        <p:nvPicPr>
          <p:cNvPr id="15" name="Picture 7" descr="C:\Users\Physics\Desktop\SBS-NbN\SBS-Measured-NbN\NbN-75W\NbN-75W-spectra-exp-ful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9736"/>
            <a:ext cx="4648200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 descr="C:\Users\Physics\Desktop\SBS-NbN\SBS-Measured-NbN\NbN-100W\NbN-100W-spectra-exp-full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5"/>
          <a:stretch>
            <a:fillRect/>
          </a:stretch>
        </p:blipFill>
        <p:spPr bwMode="auto">
          <a:xfrm>
            <a:off x="4355977" y="2772713"/>
            <a:ext cx="4788024" cy="379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39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887188" y="216297"/>
            <a:ext cx="7501236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BiFeO</a:t>
            </a:r>
            <a:r>
              <a:rPr lang="en-ZA" sz="3600" baseline="-25000" dirty="0" smtClean="0">
                <a:solidFill>
                  <a:srgbClr val="FF0000"/>
                </a:solidFill>
              </a:rPr>
              <a:t>3</a:t>
            </a:r>
            <a:r>
              <a:rPr lang="en-ZA" sz="3600" dirty="0" smtClean="0">
                <a:solidFill>
                  <a:srgbClr val="FF0000"/>
                </a:solidFill>
              </a:rPr>
              <a:t>: microstructure and morphology</a:t>
            </a:r>
            <a:endParaRPr lang="en-ZA" sz="36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11</a:t>
            </a:fld>
            <a:endParaRPr lang="en-ZA" dirty="0"/>
          </a:p>
        </p:txBody>
      </p:sp>
      <p:pic>
        <p:nvPicPr>
          <p:cNvPr id="3078" name="Picture 18" descr="E:\30-3.t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2" t="15965" r="24933" b="9624"/>
          <a:stretch>
            <a:fillRect/>
          </a:stretch>
        </p:blipFill>
        <p:spPr bwMode="auto">
          <a:xfrm>
            <a:off x="3419872" y="1124744"/>
            <a:ext cx="288131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9" t="13574" r="25063" b="8582"/>
          <a:stretch>
            <a:fillRect/>
          </a:stretch>
        </p:blipFill>
        <p:spPr bwMode="auto">
          <a:xfrm>
            <a:off x="6228184" y="1061243"/>
            <a:ext cx="288290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" descr="E:\753.t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7" t="17278" r="25211" b="9712"/>
          <a:stretch>
            <a:fillRect/>
          </a:stretch>
        </p:blipFill>
        <p:spPr bwMode="auto">
          <a:xfrm>
            <a:off x="3175120" y="3717032"/>
            <a:ext cx="277080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0" descr="BFO 30W-3hr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34" y="1124744"/>
            <a:ext cx="24955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5" descr="BFO-30-5HRS-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23" y="2943969"/>
            <a:ext cx="2534572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E:\BFO-75W-3hrs.t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45" y="4745757"/>
            <a:ext cx="2495550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416085" y="4085292"/>
            <a:ext cx="25070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00FF"/>
                </a:solidFill>
              </a:rPr>
              <a:t>Columnar growth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0000FF"/>
                </a:solidFill>
              </a:rPr>
              <a:t>Increase in roughness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4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887188" y="216297"/>
            <a:ext cx="7501236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BiFeO</a:t>
            </a:r>
            <a:r>
              <a:rPr lang="en-ZA" sz="3600" baseline="-25000" dirty="0" smtClean="0">
                <a:solidFill>
                  <a:srgbClr val="FF0000"/>
                </a:solidFill>
              </a:rPr>
              <a:t>3</a:t>
            </a:r>
            <a:r>
              <a:rPr lang="en-ZA" sz="3600" dirty="0">
                <a:solidFill>
                  <a:srgbClr val="FF0000"/>
                </a:solidFill>
              </a:rPr>
              <a:t>: ad atom energy vs composition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12</a:t>
            </a:fld>
            <a:endParaRPr lang="en-ZA" dirty="0"/>
          </a:p>
        </p:txBody>
      </p:sp>
      <p:sp>
        <p:nvSpPr>
          <p:cNvPr id="11" name="TextBox 10"/>
          <p:cNvSpPr txBox="1"/>
          <p:nvPr/>
        </p:nvSpPr>
        <p:spPr>
          <a:xfrm>
            <a:off x="3058878" y="4436717"/>
            <a:ext cx="3399072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composition</a:t>
            </a: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Varied microstructure</a:t>
            </a:r>
            <a:endParaRPr lang="en-US" sz="25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8" descr="E:\rbs-2.t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94" y="1042231"/>
            <a:ext cx="3743411" cy="327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870582"/>
              </p:ext>
            </p:extLst>
          </p:nvPr>
        </p:nvGraphicFramePr>
        <p:xfrm>
          <a:off x="4040960" y="1451659"/>
          <a:ext cx="5040560" cy="2494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0"/>
              </a:tblGrid>
              <a:tr h="551345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                       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                            Fe                O    </a:t>
                      </a:r>
                      <a:endParaRPr lang="en-US" sz="1400" b="1" dirty="0" smtClean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</a:t>
                      </a:r>
                      <a:r>
                        <a:rPr lang="en-US" sz="1400" b="1" baseline="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</a:t>
                      </a: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(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At.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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1.4%)      (At.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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1.4%)     (At.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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1.4%)   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endParaRPr lang="en-US" sz="1400" b="1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219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30W                                25.5                      10.6                63.8              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40W                                 25.5                     10.6                63.8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endParaRPr lang="en-US" sz="1400" b="1" dirty="0" smtClean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50W                                24.4                      10.8                64.8 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endParaRPr lang="en-US" sz="1400" b="1" dirty="0" smtClean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75W                                22.9                      13.5                63.6</a:t>
                      </a:r>
                      <a:endParaRPr lang="en-US" sz="1400" b="1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885950" y="3830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85950" y="3830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1885950" y="3830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5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887188" y="216297"/>
            <a:ext cx="7501236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BiFeO</a:t>
            </a:r>
            <a:r>
              <a:rPr lang="en-ZA" sz="3600" baseline="-25000" dirty="0" smtClean="0">
                <a:solidFill>
                  <a:srgbClr val="FF0000"/>
                </a:solidFill>
              </a:rPr>
              <a:t>3</a:t>
            </a:r>
            <a:r>
              <a:rPr lang="en-ZA" sz="3600" dirty="0" smtClean="0">
                <a:solidFill>
                  <a:srgbClr val="FF0000"/>
                </a:solidFill>
              </a:rPr>
              <a:t>: stress evolution</a:t>
            </a:r>
            <a:endParaRPr lang="en-ZA" sz="36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13</a:t>
            </a:fld>
            <a:endParaRPr lang="en-ZA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338443"/>
              </p:ext>
            </p:extLst>
          </p:nvPr>
        </p:nvGraphicFramePr>
        <p:xfrm>
          <a:off x="4040960" y="1451659"/>
          <a:ext cx="5040560" cy="2494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0560"/>
              </a:tblGrid>
              <a:tr h="551345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Substrate            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                  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           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   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lang="en-US" sz="1400" b="1" dirty="0" err="1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</a:t>
                      </a:r>
                      <a:endParaRPr lang="en-US" sz="1400" b="1" dirty="0" smtClean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</a:t>
                      </a:r>
                      <a:r>
                        <a:rPr lang="en-US" sz="1400" b="1" baseline="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</a:t>
                      </a:r>
                    </a:p>
                    <a:p>
                      <a:pPr marL="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bias           (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At. 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</a:t>
                      </a:r>
                      <a:r>
                        <a:rPr lang="en-US" sz="1400" b="1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1.4%) </a:t>
                      </a:r>
                      <a:endParaRPr lang="en-US" sz="1400" b="1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219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-25                   24.4             14.3                 61.2                 0.1             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-50                   24.9             13.0                 60.1                 2.0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endParaRPr lang="en-US" sz="1400" b="1" dirty="0" smtClean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-75                    26.5            12.4                 57.3                 3.8</a:t>
                      </a: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endParaRPr lang="en-US" sz="1400" b="1" dirty="0" smtClean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>
                        <a:lnSpc>
                          <a:spcPct val="103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</a:pPr>
                      <a:r>
                        <a:rPr lang="en-US" sz="1400" b="1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-100                   27.4            12.0                 55.2                 5.5</a:t>
                      </a:r>
                      <a:endParaRPr lang="en-US" sz="1400" b="1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885950" y="3830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85950" y="3830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1885950" y="3830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89" name="Picture 33" descr="E:\rbs bias-1.t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" y="1080139"/>
            <a:ext cx="3864324" cy="338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368614" y="4760414"/>
            <a:ext cx="59162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Coulombic effects on biasing, O</a:t>
            </a:r>
            <a:r>
              <a:rPr lang="en-US" sz="2400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2400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incorporation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400" cap="small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 </a:t>
            </a:r>
            <a:r>
              <a:rPr lang="en-US" sz="2400" cap="small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 R </a:t>
            </a:r>
            <a:r>
              <a:rPr lang="en-US" sz="2400" baseline="-18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2400" baseline="-18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 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stress evolution</a:t>
            </a:r>
            <a:endParaRPr lang="en-US" sz="2400" cap="small" baseline="-18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44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14</a:t>
            </a:fld>
            <a:endParaRPr lang="en-ZA" dirty="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auto">
          <a:xfrm>
            <a:off x="1368488" y="216297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Elastic constants: microstructure  </a:t>
            </a:r>
            <a:endParaRPr lang="en-ZA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44824"/>
            <a:ext cx="4719029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8126" y="1300118"/>
            <a:ext cx="837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ad atom energy variation at const. thickness                       phonon dispersion curves 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72" y="1640106"/>
            <a:ext cx="4005653" cy="312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54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15</a:t>
            </a:fld>
            <a:endParaRPr lang="en-ZA" dirty="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auto">
          <a:xfrm>
            <a:off x="1368488" y="216297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Elastic constants: stress evolution</a:t>
            </a:r>
            <a:endParaRPr lang="en-ZA" sz="3600" dirty="0">
              <a:solidFill>
                <a:srgbClr val="FF0000"/>
              </a:solidFill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06" y="1340768"/>
            <a:ext cx="3888431" cy="293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755" y="1271974"/>
            <a:ext cx="3992235" cy="307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10889"/>
              </p:ext>
            </p:extLst>
          </p:nvPr>
        </p:nvGraphicFramePr>
        <p:xfrm>
          <a:off x="1524000" y="4344945"/>
          <a:ext cx="6096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Growth</a:t>
                      </a:r>
                      <a:r>
                        <a:rPr lang="en-US" baseline="0" dirty="0" smtClean="0"/>
                        <a:t> cond.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C11 (</a:t>
                      </a:r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C12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GPa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C44(</a:t>
                      </a:r>
                      <a:r>
                        <a:rPr lang="en-US" dirty="0" err="1" smtClean="0"/>
                        <a:t>GPa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188 </a:t>
                      </a:r>
                      <a:r>
                        <a:rPr lang="en-US" dirty="0" smtClean="0">
                          <a:sym typeface="Symbol"/>
                        </a:rPr>
                        <a:t> </a:t>
                      </a:r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108.0 </a:t>
                      </a:r>
                      <a:r>
                        <a:rPr lang="en-US" dirty="0" smtClean="0">
                          <a:sym typeface="Symbol"/>
                        </a:rPr>
                        <a:t> </a:t>
                      </a:r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39.0 </a:t>
                      </a:r>
                      <a:r>
                        <a:rPr lang="en-US" dirty="0" smtClean="0">
                          <a:sym typeface="Symbol"/>
                        </a:rPr>
                        <a:t></a:t>
                      </a:r>
                      <a:r>
                        <a:rPr lang="en-US" dirty="0" smtClean="0"/>
                        <a:t> 4.0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133 </a:t>
                      </a:r>
                      <a:r>
                        <a:rPr lang="en-US" dirty="0" smtClean="0">
                          <a:sym typeface="Symbol"/>
                        </a:rPr>
                        <a:t> </a:t>
                      </a:r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59.0 </a:t>
                      </a:r>
                      <a:r>
                        <a:rPr lang="en-US" dirty="0" smtClean="0">
                          <a:sym typeface="Symbol"/>
                        </a:rPr>
                        <a:t></a:t>
                      </a:r>
                      <a:r>
                        <a:rPr lang="en-US" baseline="0" dirty="0" smtClean="0"/>
                        <a:t> 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37.0 </a:t>
                      </a:r>
                      <a:r>
                        <a:rPr lang="en-US" dirty="0" smtClean="0">
                          <a:sym typeface="Symbol"/>
                        </a:rPr>
                        <a:t></a:t>
                      </a:r>
                      <a:r>
                        <a:rPr lang="en-US" dirty="0" smtClean="0"/>
                        <a:t> 2.0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50 W &amp; -50V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 </a:t>
                      </a:r>
                      <a:r>
                        <a:rPr lang="en-US" dirty="0" smtClean="0">
                          <a:sym typeface="Symbol"/>
                        </a:rPr>
                        <a:t></a:t>
                      </a:r>
                      <a:r>
                        <a:rPr lang="en-US" dirty="0" smtClean="0"/>
                        <a:t> 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79.0 </a:t>
                      </a:r>
                      <a:r>
                        <a:rPr lang="en-US" dirty="0" smtClean="0">
                          <a:sym typeface="Symbol"/>
                        </a:rPr>
                        <a:t></a:t>
                      </a:r>
                      <a:r>
                        <a:rPr lang="en-US" dirty="0" smtClean="0"/>
                        <a:t>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63.0 </a:t>
                      </a:r>
                      <a:r>
                        <a:rPr lang="en-US" dirty="0" smtClean="0">
                          <a:sym typeface="Symbol"/>
                        </a:rPr>
                        <a:t></a:t>
                      </a:r>
                      <a:r>
                        <a:rPr lang="en-US" dirty="0" smtClean="0"/>
                        <a:t> 5.0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 </a:t>
                      </a:r>
                      <a:r>
                        <a:rPr lang="en-US" dirty="0" smtClean="0">
                          <a:sym typeface="Symbol"/>
                        </a:rPr>
                        <a:t>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33.0 </a:t>
                      </a:r>
                      <a:r>
                        <a:rPr lang="en-US" dirty="0" smtClean="0">
                          <a:sym typeface="Symbol"/>
                        </a:rPr>
                        <a:t></a:t>
                      </a:r>
                      <a:r>
                        <a:rPr lang="en-US" dirty="0" smtClean="0"/>
                        <a:t> 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28.0 </a:t>
                      </a:r>
                      <a:r>
                        <a:rPr lang="en-US" dirty="0" smtClean="0">
                          <a:sym typeface="Symbol"/>
                        </a:rPr>
                        <a:t> 3.0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294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16</a:t>
            </a:fld>
            <a:endParaRPr lang="en-ZA" dirty="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auto">
          <a:xfrm>
            <a:off x="1368488" y="216297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Carbides: evolution of stress</a:t>
            </a:r>
            <a:endParaRPr lang="en-ZA" sz="3600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892313"/>
              </p:ext>
            </p:extLst>
          </p:nvPr>
        </p:nvGraphicFramePr>
        <p:xfrm>
          <a:off x="0" y="1628800"/>
          <a:ext cx="4572000" cy="403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Acrobat Document" r:id="rId8" imgW="7542857" imgH="5830114" progId="AcroExch.Document">
                  <p:link updateAutomatic="1"/>
                </p:oleObj>
              </mc:Choice>
              <mc:Fallback>
                <p:oleObj name="Acrobat Document" r:id="rId8" imgW="7542857" imgH="5830114" progId="AcroExch.Document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28800"/>
                        <a:ext cx="4572000" cy="4032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848989"/>
              </p:ext>
            </p:extLst>
          </p:nvPr>
        </p:nvGraphicFramePr>
        <p:xfrm>
          <a:off x="4211960" y="1550640"/>
          <a:ext cx="4874319" cy="4254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Graph" r:id="rId10" imgW="3817315" imgH="3190646" progId="Origin50.Graph">
                  <p:embed/>
                </p:oleObj>
              </mc:Choice>
              <mc:Fallback>
                <p:oleObj name="Graph" r:id="rId10" imgW="3817315" imgH="3190646" progId="Origin50.Grap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1550640"/>
                        <a:ext cx="4874319" cy="42546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651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6534268"/>
              </p:ext>
            </p:extLst>
          </p:nvPr>
        </p:nvGraphicFramePr>
        <p:xfrm>
          <a:off x="4376737" y="1546467"/>
          <a:ext cx="5287069" cy="4087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Acrobat Document" r:id="rId4" imgW="7542857" imgH="5830114" progId="AcroExch.Document">
                  <p:link updateAutomatic="1"/>
                </p:oleObj>
              </mc:Choice>
              <mc:Fallback>
                <p:oleObj name="Acrobat Document" r:id="rId4" imgW="7542857" imgH="5830114" progId="AcroExch.Document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-14000" contrast="4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6737" y="1546467"/>
                        <a:ext cx="5287069" cy="40879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17</a:t>
            </a:fld>
            <a:endParaRPr lang="en-ZA" dirty="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auto">
          <a:xfrm>
            <a:off x="1368488" y="216297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Carbides: evolution of stress</a:t>
            </a:r>
            <a:endParaRPr lang="en-ZA" sz="36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8" y="1086991"/>
            <a:ext cx="6624734" cy="4547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Elastic constants on </a:t>
            </a:r>
            <a:r>
              <a:rPr lang="en-US" sz="2400" dirty="0" err="1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Hexagonal structure</a:t>
            </a:r>
          </a:p>
          <a:p>
            <a:pPr>
              <a:buNone/>
            </a:pPr>
            <a:endParaRPr lang="en-US" sz="24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c11 = 260.8 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 9.0 </a:t>
            </a:r>
            <a:r>
              <a:rPr lang="en-US" sz="2400" dirty="0" err="1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GPa</a:t>
            </a:r>
            <a:endParaRPr lang="en-US" sz="24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c33=  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267.0 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 5.0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GPa</a:t>
            </a:r>
            <a:endParaRPr lang="en-US" sz="24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c13 = 83.5 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 4.0 </a:t>
            </a:r>
            <a:r>
              <a:rPr lang="en-US" sz="2400" dirty="0" err="1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GPa</a:t>
            </a:r>
            <a:endParaRPr lang="en-US" sz="24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c55 = 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88.6 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 6.0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Gpa</a:t>
            </a:r>
            <a:endParaRPr lang="en-US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1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solidFill>
                  <a:srgbClr val="003399"/>
                </a:solidFill>
              </a:rPr>
              <a:t>c11/c33 &lt; 1 : columnar growth </a:t>
            </a:r>
            <a:endParaRPr lang="en-GB" sz="2400" dirty="0" smtClean="0">
              <a:solidFill>
                <a:srgbClr val="003399"/>
              </a:solidFill>
            </a:endParaRPr>
          </a:p>
          <a:p>
            <a:endParaRPr lang="en-GB" sz="2400" dirty="0">
              <a:solidFill>
                <a:srgbClr val="003399"/>
              </a:solidFill>
            </a:endParaRPr>
          </a:p>
          <a:p>
            <a:r>
              <a:rPr lang="en-GB" sz="2400" dirty="0" smtClean="0">
                <a:solidFill>
                  <a:srgbClr val="003399"/>
                </a:solidFill>
              </a:rPr>
              <a:t>38% increase in stiffness normal to film</a:t>
            </a:r>
            <a:endParaRPr lang="en-GB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56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18</a:t>
            </a:fld>
            <a:endParaRPr lang="en-ZA" dirty="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auto">
          <a:xfrm>
            <a:off x="1368488" y="216297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Conclusions:</a:t>
            </a:r>
            <a:endParaRPr lang="en-ZA" sz="36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7" y="1268760"/>
            <a:ext cx="771892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 of diverse thin films possible: Thornton model </a:t>
            </a:r>
          </a:p>
          <a:p>
            <a:pPr>
              <a:buNone/>
            </a:pPr>
            <a:endParaRPr lang="en-US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X-ray reflectivity techniques spectroscopy in Å dimensions</a:t>
            </a:r>
          </a:p>
          <a:p>
            <a:pPr>
              <a:buNone/>
            </a:pPr>
            <a:r>
              <a:rPr lang="en-US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density of single and multi-layers</a:t>
            </a:r>
          </a:p>
          <a:p>
            <a:pPr>
              <a:buNone/>
            </a:pPr>
            <a:r>
              <a:rPr lang="en-US" sz="2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Phase transition not shown here</a:t>
            </a:r>
          </a:p>
          <a:p>
            <a:pPr>
              <a:buNone/>
            </a:pPr>
            <a:endParaRPr lang="en-US" sz="24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Role of microstructure and composition on elastic constants to be decoupled</a:t>
            </a:r>
          </a:p>
          <a:p>
            <a:pPr>
              <a:buNone/>
            </a:pPr>
            <a:endParaRPr lang="en-US" sz="24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evolution in thin films  </a:t>
            </a:r>
          </a:p>
          <a:p>
            <a:pPr>
              <a:buNone/>
            </a:pPr>
            <a:endParaRPr lang="en-US" sz="24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GB" sz="2400" dirty="0" smtClean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44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19</a:t>
            </a:fld>
            <a:endParaRPr lang="en-ZA" dirty="0"/>
          </a:p>
        </p:txBody>
      </p:sp>
      <p:sp>
        <p:nvSpPr>
          <p:cNvPr id="14" name="Title 2"/>
          <p:cNvSpPr>
            <a:spLocks noGrp="1"/>
          </p:cNvSpPr>
          <p:nvPr>
            <p:ph type="title"/>
          </p:nvPr>
        </p:nvSpPr>
        <p:spPr bwMode="auto">
          <a:xfrm>
            <a:off x="1368488" y="216297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Acknowledgements</a:t>
            </a:r>
            <a:endParaRPr lang="en-ZA" sz="3600" dirty="0">
              <a:solidFill>
                <a:srgbClr val="FF0000"/>
              </a:solidFill>
            </a:endParaRPr>
          </a:p>
        </p:txBody>
      </p:sp>
      <p:pic>
        <p:nvPicPr>
          <p:cNvPr id="9" name="Picture 8" descr="CoE logo Dark"/>
          <p:cNvPicPr/>
          <p:nvPr/>
        </p:nvPicPr>
        <p:blipFill>
          <a:blip r:embed="rId7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1752600" cy="158734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I:\Logos\NRF_20logo.bmp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" y="4938823"/>
            <a:ext cx="1962149" cy="162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C:\Dokumente und Einstellungen\Jonah\Desktop\CoE-Poster\CoE-SM Annual Students Presentations - VERY IMPORTANT\DSTLogo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600" y="1340768"/>
            <a:ext cx="12700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0" y="4958536"/>
            <a:ext cx="30480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636912"/>
            <a:ext cx="1512168" cy="221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2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2"/>
          <p:cNvSpPr>
            <a:spLocks noGrp="1"/>
          </p:cNvSpPr>
          <p:nvPr>
            <p:ph type="title"/>
          </p:nvPr>
        </p:nvSpPr>
        <p:spPr bwMode="auto">
          <a:xfrm>
            <a:off x="1259632" y="123488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ZA" sz="4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 overview:</a:t>
            </a:r>
            <a:endParaRPr lang="en-ZA" sz="43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8" y="1268760"/>
            <a:ext cx="8507288" cy="5075241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Photovoltaic and </a:t>
            </a:r>
            <a:r>
              <a:rPr lang="en-ZA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opto</a:t>
            </a:r>
            <a:r>
              <a:rPr lang="en-Z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-electronic properties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Z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 amplification approaches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ZA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Charge carrier transport and life stability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ZA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ZA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Inelastic light scattering on thin films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Z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 film growth dynamics of Hard coatings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ZA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Stress evolution and relaxation in thin films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ZA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Elastic properties versus electronic/ dielectric properties 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ZA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Thermal conductivity of phase change materials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en-ZA" dirty="0" smtClean="0"/>
          </a:p>
          <a:p>
            <a:endParaRPr lang="en-Z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614864" y="6492875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2</a:t>
            </a:fld>
            <a:endParaRPr lang="en-ZA" dirty="0"/>
          </a:p>
        </p:txBody>
      </p:sp>
      <p:sp>
        <p:nvSpPr>
          <p:cNvPr id="4" name="Rectangle 3"/>
          <p:cNvSpPr/>
          <p:nvPr/>
        </p:nvSpPr>
        <p:spPr>
          <a:xfrm>
            <a:off x="0" y="1196752"/>
            <a:ext cx="9144000" cy="1800200"/>
          </a:xfrm>
          <a:prstGeom prst="rect">
            <a:avLst/>
          </a:prstGeom>
          <a:solidFill>
            <a:schemeClr val="bg1">
              <a:lumMod val="95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56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A02CF00-284E-485C-8D64-B2F8BF0F4B07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865187"/>
          </a:xfrm>
        </p:spPr>
        <p:txBody>
          <a:bodyPr/>
          <a:lstStyle/>
          <a:p>
            <a:pPr eaLnBrk="1" hangingPunct="1"/>
            <a:r>
              <a:rPr lang="de-DE" altLang="en-US" sz="3200" smtClean="0">
                <a:solidFill>
                  <a:srgbClr val="FF0000"/>
                </a:solidFill>
                <a:latin typeface="Times New Roman" pitchFamily="18" charset="0"/>
              </a:rPr>
              <a:t>Density, thickness, roughness</a:t>
            </a:r>
            <a:endParaRPr lang="en-US" altLang="en-US" sz="3200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84213" y="1052513"/>
            <a:ext cx="3887787" cy="606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2000">
                <a:solidFill>
                  <a:srgbClr val="FF0000"/>
                </a:solidFill>
                <a:latin typeface="Times New Roman" pitchFamily="18" charset="0"/>
              </a:rPr>
              <a:t>Density: X-ray Reflectometry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2000" b="1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2000" b="1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2000" b="1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20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</a:rPr>
              <a:t>Snell‘s law: n</a:t>
            </a:r>
            <a:r>
              <a:rPr lang="de-DE" altLang="en-US" sz="2000" baseline="-25000">
                <a:solidFill>
                  <a:srgbClr val="0000FF"/>
                </a:solidFill>
                <a:latin typeface="Times New Roman" pitchFamily="18" charset="0"/>
              </a:rPr>
              <a:t>1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</a:rPr>
              <a:t>cos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</a:t>
            </a:r>
            <a:r>
              <a:rPr lang="de-DE" altLang="en-US" sz="2000" baseline="-25000">
                <a:solidFill>
                  <a:srgbClr val="0000FF"/>
                </a:solidFill>
                <a:latin typeface="Times New Roman" pitchFamily="18" charset="0"/>
              </a:rPr>
              <a:t>1 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</a:rPr>
              <a:t>=  n</a:t>
            </a:r>
            <a:r>
              <a:rPr lang="de-DE" altLang="en-US" sz="2000" baseline="-25000">
                <a:solidFill>
                  <a:srgbClr val="0000FF"/>
                </a:solidFill>
                <a:latin typeface="Times New Roman" pitchFamily="18" charset="0"/>
              </a:rPr>
              <a:t>2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</a:rPr>
              <a:t>cos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</a:t>
            </a:r>
            <a:r>
              <a:rPr lang="de-DE" altLang="en-US" sz="2000" baseline="-25000">
                <a:solidFill>
                  <a:srgbClr val="0000FF"/>
                </a:solidFill>
                <a:latin typeface="Times New Roman" pitchFamily="18" charset="0"/>
              </a:rPr>
              <a:t>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</a:rPr>
              <a:t>    X-rays: n</a:t>
            </a:r>
            <a:r>
              <a:rPr lang="de-DE" altLang="en-US" sz="2000" baseline="-25000">
                <a:solidFill>
                  <a:srgbClr val="0000FF"/>
                </a:solidFill>
                <a:latin typeface="Times New Roman" pitchFamily="18" charset="0"/>
              </a:rPr>
              <a:t>air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</a:rPr>
              <a:t> =  1, 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</a:t>
            </a:r>
            <a:r>
              <a:rPr lang="de-DE" altLang="en-US" sz="2000" baseline="-25000">
                <a:solidFill>
                  <a:srgbClr val="0000FF"/>
                </a:solidFill>
                <a:latin typeface="Times New Roman" pitchFamily="18" charset="0"/>
              </a:rPr>
              <a:t>t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</a:rPr>
              <a:t> = 0°</a:t>
            </a:r>
            <a:r>
              <a:rPr lang="de-DE" altLang="en-US" sz="2000">
                <a:solidFill>
                  <a:srgbClr val="0000FF"/>
                </a:solidFill>
              </a:rPr>
              <a:t>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2000">
                <a:solidFill>
                  <a:srgbClr val="0000FF"/>
                </a:solidFill>
              </a:rPr>
              <a:t>    </a:t>
            </a:r>
            <a:r>
              <a:rPr lang="de-DE" altLang="en-US" sz="18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n= </a:t>
            </a:r>
            <a:r>
              <a:rPr lang="de-DE" altLang="en-US" sz="1800">
                <a:solidFill>
                  <a:srgbClr val="0000FF"/>
                </a:solidFill>
                <a:latin typeface="Times New Roman" pitchFamily="18" charset="0"/>
              </a:rPr>
              <a:t>cos</a:t>
            </a:r>
            <a:r>
              <a:rPr lang="de-DE" altLang="en-US" sz="18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</a:t>
            </a:r>
            <a:r>
              <a:rPr lang="de-DE" altLang="en-US" sz="1800" baseline="-25000">
                <a:solidFill>
                  <a:srgbClr val="0000FF"/>
                </a:solidFill>
                <a:latin typeface="Times New Roman" pitchFamily="18" charset="0"/>
              </a:rPr>
              <a:t>c</a:t>
            </a:r>
            <a:r>
              <a:rPr lang="de-DE" altLang="en-US" sz="1800">
                <a:solidFill>
                  <a:srgbClr val="0000FF"/>
                </a:solidFill>
              </a:rPr>
              <a:t>, 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</a:rPr>
              <a:t>n</a:t>
            </a:r>
            <a:r>
              <a:rPr lang="de-DE" altLang="en-US" sz="2000" baseline="-25000">
                <a:solidFill>
                  <a:srgbClr val="0000FF"/>
                </a:solidFill>
                <a:latin typeface="Times New Roman" pitchFamily="18" charset="0"/>
              </a:rPr>
              <a:t>media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</a:rPr>
              <a:t> = 1- 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 - i</a:t>
            </a:r>
            <a:r>
              <a:rPr lang="de-DE" altLang="en-US" sz="2000">
                <a:solidFill>
                  <a:srgbClr val="0000FF"/>
                </a:solidFill>
                <a:sym typeface="Symbol" pitchFamily="18" charset="2"/>
              </a:rPr>
              <a:t>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de-DE" altLang="en-US" sz="2000">
                <a:solidFill>
                  <a:srgbClr val="0000FF"/>
                </a:solidFill>
                <a:sym typeface="Symbol" pitchFamily="18" charset="2"/>
              </a:rPr>
              <a:t>      </a:t>
            </a:r>
            <a:r>
              <a:rPr lang="de-DE" altLang="en-US" sz="2000">
                <a:solidFill>
                  <a:srgbClr val="0000FF"/>
                </a:solidFill>
                <a:latin typeface="Times New Roman" pitchFamily="18" charset="0"/>
                <a:sym typeface="Symbol" pitchFamily="18" charset="2"/>
              </a:rPr>
              <a:t> </a:t>
            </a:r>
            <a:r>
              <a:rPr lang="de-DE" altLang="en-US" sz="2000">
                <a:solidFill>
                  <a:srgbClr val="0000FF"/>
                </a:solidFill>
                <a:sym typeface="Symbol" pitchFamily="18" charset="2"/>
              </a:rPr>
              <a:t>       </a:t>
            </a:r>
            <a:endParaRPr lang="de-DE" altLang="en-US" sz="2000" baseline="-25000">
              <a:solidFill>
                <a:srgbClr val="0000FF"/>
              </a:solidFill>
              <a:latin typeface="Times New Roman" pitchFamily="18" charset="0"/>
              <a:sym typeface="Symbol" pitchFamily="18" charset="2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2000" baseline="-2500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1800" b="1" baseline="-2500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1800" b="1" baseline="-2500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1800" b="1" baseline="-250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1800" b="1" baseline="-250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en-US" sz="1800" b="1" baseline="-25000"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1" baseline="-25000">
              <a:latin typeface="Times New Roman" pitchFamily="18" charset="0"/>
            </a:endParaRPr>
          </a:p>
        </p:txBody>
      </p:sp>
      <p:grpSp>
        <p:nvGrpSpPr>
          <p:cNvPr id="9221" name="Group 8"/>
          <p:cNvGrpSpPr>
            <a:grpSpLocks/>
          </p:cNvGrpSpPr>
          <p:nvPr/>
        </p:nvGrpSpPr>
        <p:grpSpPr bwMode="auto">
          <a:xfrm>
            <a:off x="900113" y="1700213"/>
            <a:ext cx="2828925" cy="4754562"/>
            <a:chOff x="567" y="1207"/>
            <a:chExt cx="1782" cy="2631"/>
          </a:xfrm>
        </p:grpSpPr>
        <p:pic>
          <p:nvPicPr>
            <p:cNvPr id="922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1207"/>
              <a:ext cx="1736" cy="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2886"/>
              <a:ext cx="1782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8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3374"/>
              <a:ext cx="1782" cy="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222" name="Object 12"/>
          <p:cNvGraphicFramePr>
            <a:graphicFrameLocks noChangeAspect="1"/>
          </p:cNvGraphicFramePr>
          <p:nvPr/>
        </p:nvGraphicFramePr>
        <p:xfrm>
          <a:off x="4343400" y="792163"/>
          <a:ext cx="4800600" cy="334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Acrobat Document" r:id="rId6" imgW="7581829" imgH="5286109" progId="AcroExch.Document.7">
                  <p:embed/>
                </p:oleObj>
              </mc:Choice>
              <mc:Fallback>
                <p:oleObj name="Acrobat Document" r:id="rId6" imgW="7581829" imgH="5286109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792163"/>
                        <a:ext cx="4800600" cy="3348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223" name="Groupe 8"/>
          <p:cNvGrpSpPr>
            <a:grpSpLocks/>
          </p:cNvGrpSpPr>
          <p:nvPr/>
        </p:nvGrpSpPr>
        <p:grpSpPr bwMode="auto">
          <a:xfrm>
            <a:off x="4859338" y="3783013"/>
            <a:ext cx="4392612" cy="4435475"/>
            <a:chOff x="2051720" y="1844824"/>
            <a:chExt cx="5801355" cy="11633508"/>
          </a:xfrm>
        </p:grpSpPr>
        <p:sp>
          <p:nvSpPr>
            <p:cNvPr id="9224" name="ZoneTexte 9"/>
            <p:cNvSpPr txBox="1">
              <a:spLocks noChangeArrowheads="1"/>
            </p:cNvSpPr>
            <p:nvPr/>
          </p:nvSpPr>
          <p:spPr bwMode="auto">
            <a:xfrm>
              <a:off x="7668344" y="1844824"/>
              <a:ext cx="1847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b="1"/>
            </a:p>
          </p:txBody>
        </p:sp>
        <p:sp>
          <p:nvSpPr>
            <p:cNvPr id="9225" name="ZoneTexte 11"/>
            <p:cNvSpPr txBox="1">
              <a:spLocks noChangeArrowheads="1"/>
            </p:cNvSpPr>
            <p:nvPr/>
          </p:nvSpPr>
          <p:spPr bwMode="auto">
            <a:xfrm>
              <a:off x="2051720" y="2204863"/>
              <a:ext cx="4945416" cy="11273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sym typeface="Symbol" pitchFamily="18" charset="2"/>
                </a:rPr>
                <a:t>Kiessig fringes: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FF0000"/>
                </a:solidFill>
                <a:sym typeface="Symbol" pitchFamily="18" charset="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FF"/>
                  </a:solidFill>
                  <a:sym typeface="Symbol" pitchFamily="18" charset="2"/>
                </a:rPr>
                <a:t></a:t>
              </a:r>
              <a:r>
                <a:rPr lang="en-US" altLang="en-US" sz="2400" baseline="30000">
                  <a:solidFill>
                    <a:srgbClr val="0000FF"/>
                  </a:solidFill>
                  <a:sym typeface="Symbol" pitchFamily="18" charset="2"/>
                </a:rPr>
                <a:t>2  </a:t>
              </a:r>
              <a:r>
                <a:rPr lang="en-US" altLang="en-US" sz="2400">
                  <a:solidFill>
                    <a:srgbClr val="0000FF"/>
                  </a:solidFill>
                  <a:sym typeface="Symbol" pitchFamily="18" charset="2"/>
                </a:rPr>
                <a:t>- </a:t>
              </a:r>
              <a:r>
                <a:rPr lang="en-US" altLang="en-US" sz="2400" baseline="30000">
                  <a:solidFill>
                    <a:srgbClr val="0000FF"/>
                  </a:solidFill>
                  <a:sym typeface="Symbol" pitchFamily="18" charset="2"/>
                </a:rPr>
                <a:t>2</a:t>
              </a:r>
              <a:r>
                <a:rPr lang="en-US" altLang="en-US" sz="2400" baseline="-25000">
                  <a:solidFill>
                    <a:srgbClr val="0000FF"/>
                  </a:solidFill>
                  <a:sym typeface="Symbol" pitchFamily="18" charset="2"/>
                </a:rPr>
                <a:t>c</a:t>
              </a:r>
              <a:r>
                <a:rPr lang="en-US" altLang="en-US" sz="2400">
                  <a:solidFill>
                    <a:srgbClr val="0000FF"/>
                  </a:solidFill>
                  <a:sym typeface="Symbol" pitchFamily="18" charset="2"/>
                </a:rPr>
                <a:t>= m</a:t>
              </a:r>
              <a:r>
                <a:rPr lang="en-US" altLang="en-US" sz="2400" baseline="30000">
                  <a:solidFill>
                    <a:srgbClr val="0000FF"/>
                  </a:solidFill>
                  <a:sym typeface="Symbol" pitchFamily="18" charset="2"/>
                </a:rPr>
                <a:t>2 </a:t>
              </a:r>
              <a:r>
                <a:rPr lang="en-US" altLang="en-US" sz="2400">
                  <a:solidFill>
                    <a:srgbClr val="0000FF"/>
                  </a:solidFill>
                  <a:sym typeface="Symbol" pitchFamily="18" charset="2"/>
                </a:rPr>
                <a:t>(/2t</a:t>
              </a:r>
              <a:r>
                <a:rPr lang="en-US" altLang="en-US" sz="2400" baseline="-25000">
                  <a:solidFill>
                    <a:srgbClr val="0000FF"/>
                  </a:solidFill>
                  <a:sym typeface="Symbol" pitchFamily="18" charset="2"/>
                </a:rPr>
                <a:t>f</a:t>
              </a:r>
              <a:r>
                <a:rPr lang="en-US" altLang="en-US" sz="2400">
                  <a:solidFill>
                    <a:srgbClr val="0000FF"/>
                  </a:solidFill>
                  <a:sym typeface="Symbol" pitchFamily="18" charset="2"/>
                </a:rPr>
                <a:t>)</a:t>
              </a:r>
              <a:r>
                <a:rPr lang="en-US" altLang="en-US" sz="2400" baseline="30000">
                  <a:solidFill>
                    <a:srgbClr val="0000FF"/>
                  </a:solidFill>
                  <a:sym typeface="Symbol" pitchFamily="18" charset="2"/>
                </a:rPr>
                <a:t>2</a:t>
              </a:r>
              <a:r>
                <a:rPr lang="en-US" altLang="en-US" sz="2400">
                  <a:solidFill>
                    <a:srgbClr val="0000FF"/>
                  </a:solidFill>
                  <a:sym typeface="Symbol" pitchFamily="18" charset="2"/>
                </a:rPr>
                <a:t>  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>
                <a:solidFill>
                  <a:srgbClr val="FF0000"/>
                </a:solidFill>
                <a:sym typeface="Symbol" pitchFamily="18" charset="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sym typeface="Symbol" pitchFamily="18" charset="2"/>
                </a:rPr>
                <a:t>Reflectivity (background)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FF0000"/>
                  </a:solidFill>
                  <a:sym typeface="Symbol" pitchFamily="18" charset="2"/>
                </a:rPr>
                <a:t>     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400">
                  <a:solidFill>
                    <a:srgbClr val="0000FF"/>
                  </a:solidFill>
                  <a:sym typeface="Symbol" pitchFamily="18" charset="2"/>
                </a:rPr>
                <a:t>             R(Q)  q</a:t>
              </a:r>
              <a:r>
                <a:rPr lang="en-US" altLang="en-US" sz="2400" baseline="30000">
                  <a:solidFill>
                    <a:srgbClr val="0000FF"/>
                  </a:solidFill>
                  <a:sym typeface="Symbol" pitchFamily="18" charset="2"/>
                </a:rPr>
                <a:t>-4</a:t>
              </a:r>
              <a:r>
                <a:rPr lang="en-US" altLang="en-US" sz="2400" baseline="-25000">
                  <a:solidFill>
                    <a:srgbClr val="0000FF"/>
                  </a:solidFill>
                  <a:sym typeface="Symbol" pitchFamily="18" charset="2"/>
                </a:rPr>
                <a:t>z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aseline="30000">
                <a:solidFill>
                  <a:srgbClr val="FF0000"/>
                </a:solidFill>
                <a:sym typeface="Symbol" pitchFamily="18" charset="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800" baseline="30000">
                <a:solidFill>
                  <a:srgbClr val="FF0000"/>
                </a:solidFill>
                <a:sym typeface="Symbol" pitchFamily="18" charset="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800">
                <a:solidFill>
                  <a:srgbClr val="FF0000"/>
                </a:solidFill>
                <a:sym typeface="Symbol" pitchFamily="18" charset="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800" b="1" baseline="30000">
                <a:solidFill>
                  <a:srgbClr val="FF0000"/>
                </a:solidFill>
                <a:sym typeface="Symbol" pitchFamily="18" charset="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400" b="1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18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63600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Volume change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94DA144-50F9-4707-9552-8543EB035ED8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400" smtClean="0"/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908050"/>
            <a:ext cx="8718550" cy="54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86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0000FF"/>
                </a:solidFill>
              </a:rPr>
              <a:t>T dependence: </a:t>
            </a:r>
          </a:p>
        </p:txBody>
      </p:sp>
      <p:sp>
        <p:nvSpPr>
          <p:cNvPr id="1126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735528E-8CAA-41D7-AAD4-23CDB11846DC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400" smtClean="0"/>
          </a:p>
        </p:txBody>
      </p:sp>
      <p:pic>
        <p:nvPicPr>
          <p:cNvPr id="1126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9875" y="1600200"/>
            <a:ext cx="6064250" cy="4525963"/>
          </a:xfrm>
          <a:noFill/>
        </p:spPr>
      </p:pic>
    </p:spTree>
    <p:extLst>
      <p:ext uri="{BB962C8B-B14F-4D97-AF65-F5344CB8AC3E}">
        <p14:creationId xmlns:p14="http://schemas.microsoft.com/office/powerpoint/2010/main" val="34484728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042988" y="4221163"/>
            <a:ext cx="1152525" cy="2232025"/>
          </a:xfrm>
          <a:prstGeom prst="rect">
            <a:avLst/>
          </a:prstGeom>
          <a:solidFill>
            <a:schemeClr val="accent1">
              <a:alpha val="26000"/>
            </a:schemeClr>
          </a:solidFill>
          <a:ln w="31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12291" name="Object 5"/>
          <p:cNvGraphicFramePr>
            <a:graphicFrameLocks noChangeAspect="1"/>
          </p:cNvGraphicFramePr>
          <p:nvPr/>
        </p:nvGraphicFramePr>
        <p:xfrm>
          <a:off x="468313" y="836613"/>
          <a:ext cx="4133850" cy="320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r:id="rId3" imgW="4136746" imgH="3212592" progId="Origin50.Graph">
                  <p:embed/>
                </p:oleObj>
              </mc:Choice>
              <mc:Fallback>
                <p:oleObj r:id="rId3" imgW="4136746" imgH="3212592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836613"/>
                        <a:ext cx="4133850" cy="320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Title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69325" cy="850900"/>
          </a:xfrm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Volume change:</a:t>
            </a:r>
            <a:r>
              <a:rPr lang="en-US" altLang="en-US" smtClean="0"/>
              <a:t> </a:t>
            </a:r>
            <a:r>
              <a:rPr lang="en-US" altLang="en-US" smtClean="0">
                <a:solidFill>
                  <a:srgbClr val="0000FF"/>
                </a:solidFill>
              </a:rPr>
              <a:t>X-ray reflectivity </a:t>
            </a:r>
          </a:p>
        </p:txBody>
      </p:sp>
      <p:sp>
        <p:nvSpPr>
          <p:cNvPr id="1229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352418E-4730-48BF-AD3D-4506A81BA9D0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400" smtClean="0"/>
          </a:p>
        </p:txBody>
      </p:sp>
      <p:pic>
        <p:nvPicPr>
          <p:cNvPr id="122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3789363"/>
            <a:ext cx="4176713" cy="3240087"/>
          </a:xfrm>
          <a:noFill/>
        </p:spPr>
      </p:pic>
      <p:sp>
        <p:nvSpPr>
          <p:cNvPr id="1229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"/>
          <a:stretch>
            <a:fillRect/>
          </a:stretch>
        </p:blipFill>
        <p:spPr bwMode="auto">
          <a:xfrm>
            <a:off x="4572000" y="1196975"/>
            <a:ext cx="424815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7" name="Groupe 22"/>
          <p:cNvGrpSpPr>
            <a:grpSpLocks/>
          </p:cNvGrpSpPr>
          <p:nvPr/>
        </p:nvGrpSpPr>
        <p:grpSpPr bwMode="auto">
          <a:xfrm>
            <a:off x="1116013" y="1341438"/>
            <a:ext cx="2879725" cy="2159000"/>
            <a:chOff x="1115616" y="1340768"/>
            <a:chExt cx="2880320" cy="2160240"/>
          </a:xfrm>
        </p:grpSpPr>
        <p:sp>
          <p:nvSpPr>
            <p:cNvPr id="9" name="Rectangle 8"/>
            <p:cNvSpPr/>
            <p:nvPr/>
          </p:nvSpPr>
          <p:spPr>
            <a:xfrm>
              <a:off x="1115616" y="1340768"/>
              <a:ext cx="1295668" cy="2160240"/>
            </a:xfrm>
            <a:prstGeom prst="rect">
              <a:avLst/>
            </a:prstGeom>
            <a:solidFill>
              <a:schemeClr val="accent1">
                <a:alpha val="26000"/>
              </a:schemeClr>
            </a:solidFill>
            <a:ln w="31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326" name="Rectangle 7"/>
            <p:cNvSpPr>
              <a:spLocks noChangeArrowheads="1"/>
            </p:cNvSpPr>
            <p:nvPr/>
          </p:nvSpPr>
          <p:spPr bwMode="auto">
            <a:xfrm>
              <a:off x="1187624" y="1551855"/>
              <a:ext cx="1224136" cy="172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6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Amorphous: 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2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 </a:t>
              </a:r>
              <a:r>
                <a:rPr lang="de-DE" altLang="ko-KR" sz="18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5.72 gcm</a:t>
              </a:r>
              <a:r>
                <a:rPr lang="de-DE" altLang="ko-KR" sz="1800" baseline="300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-3</a:t>
              </a:r>
              <a:endParaRPr lang="de-DE" altLang="ko-KR" sz="1800">
                <a:solidFill>
                  <a:srgbClr val="0000FF"/>
                </a:solidFill>
                <a:ea typeface="Batang" pitchFamily="18" charset="-127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11284" y="1340768"/>
              <a:ext cx="1584652" cy="2160240"/>
            </a:xfrm>
            <a:prstGeom prst="rect">
              <a:avLst/>
            </a:prstGeom>
            <a:solidFill>
              <a:srgbClr val="FFC000">
                <a:alpha val="6000"/>
              </a:srgbClr>
            </a:solidFill>
            <a:ln w="31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328" name="Rectangle 7"/>
            <p:cNvSpPr>
              <a:spLocks noChangeArrowheads="1"/>
            </p:cNvSpPr>
            <p:nvPr/>
          </p:nvSpPr>
          <p:spPr bwMode="auto">
            <a:xfrm>
              <a:off x="2699792" y="1618348"/>
              <a:ext cx="1224136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ko-KR" sz="16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6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NaCl like: 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2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 </a:t>
              </a:r>
              <a:r>
                <a:rPr lang="de-DE" altLang="ko-KR" sz="18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6.23 gcm</a:t>
              </a:r>
              <a:r>
                <a:rPr lang="de-DE" altLang="ko-KR" sz="1800" baseline="300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-3</a:t>
              </a:r>
              <a:endParaRPr lang="de-DE" altLang="ko-KR" sz="1800">
                <a:solidFill>
                  <a:srgbClr val="0000FF"/>
                </a:solidFill>
                <a:ea typeface="Batang" pitchFamily="18" charset="-127"/>
                <a:cs typeface="Times New Roman" pitchFamily="18" charset="0"/>
              </a:endParaRPr>
            </a:p>
          </p:txBody>
        </p:sp>
      </p:grpSp>
      <p:grpSp>
        <p:nvGrpSpPr>
          <p:cNvPr id="12298" name="Groupe 21"/>
          <p:cNvGrpSpPr>
            <a:grpSpLocks/>
          </p:cNvGrpSpPr>
          <p:nvPr/>
        </p:nvGrpSpPr>
        <p:grpSpPr bwMode="auto">
          <a:xfrm>
            <a:off x="5003800" y="1412875"/>
            <a:ext cx="3168650" cy="2232025"/>
            <a:chOff x="5004048" y="1412776"/>
            <a:chExt cx="3168352" cy="2232248"/>
          </a:xfrm>
        </p:grpSpPr>
        <p:sp>
          <p:nvSpPr>
            <p:cNvPr id="12" name="Rectangle 11"/>
            <p:cNvSpPr/>
            <p:nvPr/>
          </p:nvSpPr>
          <p:spPr>
            <a:xfrm>
              <a:off x="5004048" y="1412776"/>
              <a:ext cx="1368296" cy="2232248"/>
            </a:xfrm>
            <a:prstGeom prst="rect">
              <a:avLst/>
            </a:prstGeom>
            <a:solidFill>
              <a:schemeClr val="accent1">
                <a:alpha val="26000"/>
              </a:schemeClr>
            </a:solidFill>
            <a:ln w="31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588224" y="1412776"/>
              <a:ext cx="1584176" cy="2232248"/>
            </a:xfrm>
            <a:prstGeom prst="rect">
              <a:avLst/>
            </a:prstGeom>
            <a:solidFill>
              <a:srgbClr val="FFC000">
                <a:alpha val="6000"/>
              </a:srgbClr>
            </a:solidFill>
            <a:ln w="31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2299" name="Groupe 24"/>
          <p:cNvGrpSpPr>
            <a:grpSpLocks/>
          </p:cNvGrpSpPr>
          <p:nvPr/>
        </p:nvGrpSpPr>
        <p:grpSpPr bwMode="auto">
          <a:xfrm>
            <a:off x="1042988" y="4221163"/>
            <a:ext cx="3024187" cy="2232025"/>
            <a:chOff x="1043608" y="4221088"/>
            <a:chExt cx="3024336" cy="2232248"/>
          </a:xfrm>
        </p:grpSpPr>
        <p:sp>
          <p:nvSpPr>
            <p:cNvPr id="14" name="Rectangle 13"/>
            <p:cNvSpPr/>
            <p:nvPr/>
          </p:nvSpPr>
          <p:spPr>
            <a:xfrm>
              <a:off x="2196190" y="4221088"/>
              <a:ext cx="1871754" cy="2232248"/>
            </a:xfrm>
            <a:prstGeom prst="rect">
              <a:avLst/>
            </a:prstGeom>
            <a:solidFill>
              <a:srgbClr val="FFC000">
                <a:alpha val="6000"/>
              </a:srgbClr>
            </a:solidFill>
            <a:ln w="31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321" name="Rectangle 7"/>
            <p:cNvSpPr>
              <a:spLocks noChangeArrowheads="1"/>
            </p:cNvSpPr>
            <p:nvPr/>
          </p:nvSpPr>
          <p:spPr bwMode="auto">
            <a:xfrm>
              <a:off x="1043608" y="4575611"/>
              <a:ext cx="1440160" cy="172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6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Amorphous: 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2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 </a:t>
              </a:r>
              <a:r>
                <a:rPr lang="de-DE" altLang="ko-KR" sz="18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5.84 gcm</a:t>
              </a:r>
              <a:r>
                <a:rPr lang="de-DE" altLang="ko-KR" sz="1800" baseline="300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-3</a:t>
              </a:r>
              <a:endParaRPr lang="de-DE" altLang="ko-KR" sz="1800" baseline="30000">
                <a:solidFill>
                  <a:srgbClr val="0000FF"/>
                </a:solidFill>
                <a:ea typeface="Batang" pitchFamily="18" charset="-127"/>
                <a:cs typeface="Times New Roman" pitchFamily="18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83541" y="4221088"/>
              <a:ext cx="1584403" cy="2232248"/>
            </a:xfrm>
            <a:prstGeom prst="rect">
              <a:avLst/>
            </a:prstGeom>
            <a:solidFill>
              <a:srgbClr val="FFC000">
                <a:alpha val="6000"/>
              </a:srgbClr>
            </a:solidFill>
            <a:ln w="31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0" hangingPunct="0">
                <a:defRPr/>
              </a:pPr>
              <a:r>
                <a:rPr lang="de-DE" altLang="ko-KR" dirty="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    </a:t>
              </a:r>
              <a:r>
                <a:rPr lang="de-DE" altLang="ko-KR" dirty="0" err="1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NaCl</a:t>
              </a:r>
              <a:r>
                <a:rPr lang="de-DE" altLang="ko-KR" dirty="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 </a:t>
              </a:r>
              <a:r>
                <a:rPr lang="de-DE" altLang="ko-KR" dirty="0" err="1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like</a:t>
              </a:r>
              <a:r>
                <a:rPr lang="de-DE" altLang="ko-KR" dirty="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: </a:t>
              </a:r>
            </a:p>
            <a:p>
              <a:pPr eaLnBrk="0" hangingPunct="0">
                <a:defRPr/>
              </a:pPr>
              <a:endParaRPr lang="de-DE" altLang="ko-KR" sz="1400" dirty="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 eaLnBrk="0" hangingPunct="0">
                <a:defRPr/>
              </a:pPr>
              <a:endParaRPr lang="de-DE" altLang="ko-KR" sz="1400" dirty="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 eaLnBrk="0" hangingPunct="0">
                <a:defRPr/>
              </a:pPr>
              <a:endParaRPr lang="de-DE" altLang="ko-KR" sz="1400" dirty="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 eaLnBrk="0" hangingPunct="0">
                <a:defRPr/>
              </a:pPr>
              <a:endParaRPr lang="de-DE" altLang="ko-KR" sz="1400" dirty="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 eaLnBrk="0" hangingPunct="0">
                <a:defRPr/>
              </a:pPr>
              <a:r>
                <a:rPr lang="de-DE" altLang="ko-KR" sz="1400" dirty="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     </a:t>
              </a:r>
              <a:r>
                <a:rPr lang="de-DE" altLang="ko-KR" dirty="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6.48 gcm</a:t>
              </a:r>
              <a:r>
                <a:rPr lang="de-DE" altLang="ko-KR" baseline="30000" dirty="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-3</a:t>
              </a:r>
              <a:endParaRPr lang="de-DE" altLang="ko-KR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2300" name="Groupe 23"/>
          <p:cNvGrpSpPr>
            <a:grpSpLocks/>
          </p:cNvGrpSpPr>
          <p:nvPr/>
        </p:nvGrpSpPr>
        <p:grpSpPr bwMode="auto">
          <a:xfrm>
            <a:off x="5076825" y="1628775"/>
            <a:ext cx="3095625" cy="1724025"/>
            <a:chOff x="5076056" y="1628800"/>
            <a:chExt cx="3096344" cy="1723549"/>
          </a:xfrm>
        </p:grpSpPr>
        <p:sp>
          <p:nvSpPr>
            <p:cNvPr id="12318" name="Rectangle 7"/>
            <p:cNvSpPr>
              <a:spLocks noChangeArrowheads="1"/>
            </p:cNvSpPr>
            <p:nvPr/>
          </p:nvSpPr>
          <p:spPr bwMode="auto">
            <a:xfrm>
              <a:off x="6948264" y="1700808"/>
              <a:ext cx="1224136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de-DE" altLang="ko-KR" sz="16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6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NaCl like: 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2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 </a:t>
              </a:r>
              <a:r>
                <a:rPr lang="de-DE" altLang="ko-KR" sz="18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6.33 gcm</a:t>
              </a:r>
              <a:r>
                <a:rPr lang="de-DE" altLang="ko-KR" sz="1800" baseline="300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-3</a:t>
              </a:r>
              <a:endParaRPr lang="de-DE" altLang="ko-KR" sz="1800">
                <a:solidFill>
                  <a:srgbClr val="0000FF"/>
                </a:solidFill>
                <a:ea typeface="Batang" pitchFamily="18" charset="-127"/>
                <a:cs typeface="Times New Roman" pitchFamily="18" charset="0"/>
              </a:endParaRPr>
            </a:p>
          </p:txBody>
        </p:sp>
        <p:sp>
          <p:nvSpPr>
            <p:cNvPr id="12319" name="Rectangle 7"/>
            <p:cNvSpPr>
              <a:spLocks noChangeArrowheads="1"/>
            </p:cNvSpPr>
            <p:nvPr/>
          </p:nvSpPr>
          <p:spPr bwMode="auto">
            <a:xfrm>
              <a:off x="5076056" y="1628800"/>
              <a:ext cx="1224136" cy="1723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6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Amorphous: </a:t>
              </a: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de-DE" altLang="ko-KR" sz="1200">
                <a:solidFill>
                  <a:srgbClr val="0000FF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de-DE" altLang="ko-KR" sz="12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 </a:t>
              </a:r>
              <a:r>
                <a:rPr lang="de-DE" altLang="ko-KR" sz="18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5.92 gcm</a:t>
              </a:r>
              <a:r>
                <a:rPr lang="de-DE" altLang="ko-KR" sz="1800" baseline="30000">
                  <a:solidFill>
                    <a:srgbClr val="0000FF"/>
                  </a:solidFill>
                  <a:latin typeface="Times New Roman" pitchFamily="18" charset="0"/>
                  <a:ea typeface="Batang" pitchFamily="18" charset="-127"/>
                  <a:cs typeface="Times New Roman" pitchFamily="18" charset="0"/>
                </a:rPr>
                <a:t>-3</a:t>
              </a:r>
              <a:endParaRPr lang="de-DE" altLang="ko-KR" sz="1800">
                <a:solidFill>
                  <a:srgbClr val="0000FF"/>
                </a:solidFill>
                <a:ea typeface="Batang" pitchFamily="18" charset="-127"/>
                <a:cs typeface="Times New Roman" pitchFamily="18" charset="0"/>
              </a:endParaRPr>
            </a:p>
          </p:txBody>
        </p:sp>
      </p:grpSp>
      <p:graphicFrame>
        <p:nvGraphicFramePr>
          <p:cNvPr id="26" name="Tableau 25"/>
          <p:cNvGraphicFramePr>
            <a:graphicFrameLocks noGrp="1"/>
          </p:cNvGraphicFramePr>
          <p:nvPr/>
        </p:nvGraphicFramePr>
        <p:xfrm>
          <a:off x="4427538" y="4076700"/>
          <a:ext cx="4248150" cy="256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058"/>
                <a:gridCol w="2592092"/>
              </a:tblGrid>
              <a:tr h="64016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Alloy</a:t>
                      </a:r>
                    </a:p>
                    <a:p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33" marR="91433" marT="45726" marB="45726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  <a:sym typeface="Symbol"/>
                        </a:rPr>
                        <a:t>Volume change (/)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33" marR="91433" marT="45726" marB="45726"/>
                </a:tc>
              </a:tr>
              <a:tr h="64016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Ge</a:t>
                      </a:r>
                      <a:r>
                        <a:rPr lang="en-US" sz="1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Sb</a:t>
                      </a:r>
                      <a:r>
                        <a:rPr lang="en-US" sz="1800" baseline="-25000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Te</a:t>
                      </a:r>
                      <a:r>
                        <a:rPr lang="en-US" sz="1800" baseline="-250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en-US" sz="1800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 marL="91433" marR="91433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8.9%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 marL="91433" marR="91433" marT="45726" marB="45726"/>
                </a:tc>
              </a:tr>
              <a:tr h="640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Ge</a:t>
                      </a:r>
                      <a:r>
                        <a:rPr lang="en-US" sz="1800" baseline="-25000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Sb</a:t>
                      </a:r>
                      <a:r>
                        <a:rPr lang="en-US" sz="1800" baseline="-250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Te</a:t>
                      </a:r>
                      <a:r>
                        <a:rPr lang="en-US" sz="1800" baseline="-25000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en-US" sz="1800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en-US" sz="1800" dirty="0" smtClean="0">
                        <a:solidFill>
                          <a:srgbClr val="0000FF"/>
                        </a:solidFill>
                      </a:endParaRPr>
                    </a:p>
                  </a:txBody>
                  <a:tcPr marL="91433" marR="91433" marT="45726" marB="4572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7.1%</a:t>
                      </a:r>
                    </a:p>
                    <a:p>
                      <a:pPr algn="ctr"/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 marL="91433" marR="91433" marT="45726" marB="45726"/>
                </a:tc>
              </a:tr>
              <a:tr h="640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Ge</a:t>
                      </a:r>
                      <a:r>
                        <a:rPr lang="en-US" sz="1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Sb</a:t>
                      </a:r>
                      <a:r>
                        <a:rPr lang="en-US" sz="1800" baseline="-250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Te</a:t>
                      </a:r>
                      <a:r>
                        <a:rPr lang="en-US" sz="1800" baseline="-250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en-US" sz="1800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 marL="91433" marR="91433" marT="45726" marB="4572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11%</a:t>
                      </a:r>
                    </a:p>
                    <a:p>
                      <a:pPr algn="ctr"/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 marL="91433" marR="91433" marT="45726" marB="4572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73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2"/>
          <p:cNvSpPr>
            <a:spLocks noGrp="1"/>
          </p:cNvSpPr>
          <p:nvPr>
            <p:ph type="title"/>
          </p:nvPr>
        </p:nvSpPr>
        <p:spPr bwMode="auto">
          <a:xfrm>
            <a:off x="1368487" y="128812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ZA" sz="4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ZA" sz="43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14864" y="6491336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3</a:t>
            </a:fld>
            <a:endParaRPr lang="en-ZA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76754"/>
            <a:ext cx="9204764" cy="5478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Introduction: Dynamics of thin films growth and hard coatings</a:t>
            </a:r>
          </a:p>
          <a:p>
            <a:pPr>
              <a:lnSpc>
                <a:spcPct val="150000"/>
              </a:lnSpc>
            </a:pPr>
            <a:r>
              <a:rPr lang="en-US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Nucleation and growth Structure Zone model (SZM) </a:t>
            </a:r>
          </a:p>
          <a:p>
            <a:endParaRPr lang="en-US" sz="25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of thin film growth: instrument and conditions</a:t>
            </a:r>
          </a:p>
          <a:p>
            <a:endParaRPr lang="en-US" sz="25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Characterizations of thin films: </a:t>
            </a:r>
          </a:p>
          <a:p>
            <a:endParaRPr lang="en-US" sz="25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 acoustic wave propagation: Rayleigh surface acoustic </a:t>
            </a:r>
          </a:p>
          <a:p>
            <a:pPr>
              <a:lnSpc>
                <a:spcPct val="150000"/>
              </a:lnSpc>
            </a:pPr>
            <a:r>
              <a:rPr lang="en-US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waves, phonon velocity dispersion curves, elastic constants</a:t>
            </a:r>
          </a:p>
          <a:p>
            <a:endParaRPr lang="en-US" sz="25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studies or examples: Nitrides, complex oxides, carbides</a:t>
            </a:r>
          </a:p>
          <a:p>
            <a:r>
              <a:rPr lang="en-US" sz="25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5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83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1368488" y="216297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Introduction: thin films/ coatings</a:t>
            </a:r>
            <a:endParaRPr lang="en-ZA" sz="3600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553200" y="6525344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4</a:t>
            </a:fld>
            <a:endParaRPr lang="en-Z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40560"/>
          </a:xfrm>
        </p:spPr>
        <p:txBody>
          <a:bodyPr>
            <a:noAutofit/>
          </a:bodyPr>
          <a:lstStyle/>
          <a:p>
            <a:pPr algn="just">
              <a:buFont typeface="Courier New" panose="02070309020205020404" pitchFamily="49" charset="0"/>
              <a:buChar char="o"/>
              <a:defRPr/>
            </a:pP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Unique properties</a:t>
            </a:r>
            <a:r>
              <a:rPr lang="en-US" alt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(T</a:t>
            </a:r>
            <a:r>
              <a:rPr lang="en-US" altLang="en-US" sz="2400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&gt;1500</a:t>
            </a:r>
            <a:r>
              <a:rPr lang="en-US" alt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</a:t>
            </a:r>
            <a:r>
              <a:rPr lang="en-US" alt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C), superior hardness, chemical inertness, high corrosion </a:t>
            </a: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resistance</a:t>
            </a:r>
          </a:p>
          <a:p>
            <a:pPr marL="0" indent="0" algn="just">
              <a:buNone/>
              <a:defRPr/>
            </a:pPr>
            <a:endParaRPr lang="en-US" alt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  <a:defRPr/>
            </a:pP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Protective coatings and </a:t>
            </a:r>
            <a:r>
              <a:rPr lang="en-US" alt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diffusion barrier layers, </a:t>
            </a: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magnetoelectric sensors, storage</a:t>
            </a:r>
            <a:endParaRPr lang="en-US" alt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  <a:defRPr/>
            </a:pPr>
            <a:endParaRPr lang="en-US" alt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  <a:defRPr/>
            </a:pP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Stress evolution and relaxation fundamental to intrinsic stress</a:t>
            </a:r>
            <a:endParaRPr lang="en-US" alt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  <a:defRPr/>
            </a:pPr>
            <a:endParaRPr lang="en-US" alt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  <a:defRPr/>
            </a:pP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Film </a:t>
            </a:r>
            <a:r>
              <a:rPr lang="en-US" alt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microstructure </a:t>
            </a:r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versus mechanical properties of hard coatings</a:t>
            </a:r>
          </a:p>
          <a:p>
            <a:pPr algn="just">
              <a:buFont typeface="Courier New" panose="02070309020205020404" pitchFamily="49" charset="0"/>
              <a:buChar char="o"/>
              <a:defRPr/>
            </a:pPr>
            <a:endParaRPr lang="en-US" altLang="en-US" sz="2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Courier New" panose="02070309020205020404" pitchFamily="49" charset="0"/>
              <a:buChar char="o"/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Epitaxial layers:  strain mismatch, Reciprocal Space Mapping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30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1115616" y="197119"/>
            <a:ext cx="6480720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ZA" sz="3600" b="1" dirty="0" smtClean="0">
                <a:solidFill>
                  <a:srgbClr val="FF0000"/>
                </a:solidFill>
              </a:rPr>
              <a:t>Introduction: Thornton  (SZM) model</a:t>
            </a:r>
            <a:endParaRPr lang="en-ZA" sz="36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5</a:t>
            </a:fld>
            <a:endParaRPr lang="en-Z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71" y="1700808"/>
            <a:ext cx="7416824" cy="331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9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1416622" y="69745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ZA" sz="3600" b="1" dirty="0" smtClean="0">
                <a:solidFill>
                  <a:srgbClr val="FF0000"/>
                </a:solidFill>
              </a:rPr>
              <a:t>Diversity of thin film growth</a:t>
            </a:r>
            <a:endParaRPr lang="en-ZA" sz="36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6</a:t>
            </a:fld>
            <a:endParaRPr lang="en-ZA"/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3" y="2852936"/>
            <a:ext cx="4732337" cy="35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4572000" y="1170999"/>
            <a:ext cx="4467577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  <a:ea typeface="ヒラギノ角ゴ Pro W3" pitchFamily="116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  <a:ea typeface="ヒラギノ角ゴ Pro W3" pitchFamily="116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  <a:ea typeface="ヒラギノ角ゴ Pro W3" pitchFamily="116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  <a:ea typeface="ヒラギノ角ゴ Pro W3" pitchFamily="116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  <a:ea typeface="ヒラギノ角ゴ Pro W3" pitchFamily="116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ヒラギノ角ゴ Pro W3" pitchFamily="116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ヒラギノ角ゴ Pro W3" pitchFamily="116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ヒラギノ角ゴ Pro W3" pitchFamily="116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ヒラギノ角ゴ Pro W3" pitchFamily="116" charset="-128"/>
              </a:defRPr>
            </a:lvl9pPr>
          </a:lstStyle>
          <a:p>
            <a:r>
              <a:rPr lang="en-US" altLang="en-US" sz="2000" dirty="0" smtClean="0">
                <a:solidFill>
                  <a:srgbClr val="003399"/>
                </a:solidFill>
              </a:rPr>
              <a:t>Etching/ plasma cleaning: </a:t>
            </a:r>
            <a:r>
              <a:rPr lang="en-US" altLang="en-US" sz="2000" dirty="0">
                <a:solidFill>
                  <a:srgbClr val="003399"/>
                </a:solidFill>
              </a:rPr>
              <a:t>SiO</a:t>
            </a:r>
            <a:r>
              <a:rPr lang="en-US" altLang="en-US" sz="2000" baseline="-25000" dirty="0">
                <a:solidFill>
                  <a:srgbClr val="003399"/>
                </a:solidFill>
              </a:rPr>
              <a:t>2</a:t>
            </a:r>
            <a:r>
              <a:rPr lang="en-US" altLang="en-US" sz="2000" dirty="0">
                <a:solidFill>
                  <a:srgbClr val="003399"/>
                </a:solidFill>
              </a:rPr>
              <a:t>: </a:t>
            </a:r>
          </a:p>
          <a:p>
            <a:pPr>
              <a:buFont typeface="Wingdings" pitchFamily="2" charset="2"/>
              <a:buChar char="Ø"/>
            </a:pPr>
            <a:endParaRPr lang="en-US" altLang="en-US" sz="20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altLang="en-US" sz="2000" dirty="0">
              <a:solidFill>
                <a:srgbClr val="FF0000"/>
              </a:solidFill>
            </a:endParaRPr>
          </a:p>
          <a:p>
            <a:endParaRPr lang="en-US" altLang="en-US" sz="2000" dirty="0">
              <a:solidFill>
                <a:srgbClr val="FF0000"/>
              </a:solidFill>
            </a:endParaRPr>
          </a:p>
          <a:p>
            <a:endParaRPr lang="en-US" altLang="en-US" sz="2000" dirty="0">
              <a:solidFill>
                <a:srgbClr val="FF0000"/>
              </a:solidFill>
            </a:endParaRPr>
          </a:p>
          <a:p>
            <a:endParaRPr lang="en-US" altLang="en-US" sz="20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altLang="en-US" sz="2000" dirty="0">
              <a:solidFill>
                <a:srgbClr val="FF0000"/>
              </a:solidFill>
            </a:endParaRPr>
          </a:p>
          <a:p>
            <a:r>
              <a:rPr lang="en-US" altLang="en-US" sz="2000" dirty="0">
                <a:solidFill>
                  <a:srgbClr val="FF0000"/>
                </a:solidFill>
              </a:rPr>
              <a:t>    P= 40W, U</a:t>
            </a:r>
            <a:r>
              <a:rPr lang="en-US" altLang="en-US" sz="2000" baseline="-25000" dirty="0">
                <a:solidFill>
                  <a:srgbClr val="FF0000"/>
                </a:solidFill>
              </a:rPr>
              <a:t>B</a:t>
            </a:r>
            <a:r>
              <a:rPr lang="en-US" altLang="en-US" sz="2000" dirty="0">
                <a:solidFill>
                  <a:srgbClr val="FF0000"/>
                </a:solidFill>
              </a:rPr>
              <a:t> = - 300V   </a:t>
            </a:r>
            <a:r>
              <a:rPr lang="en-US" altLang="en-US" sz="2000" dirty="0" err="1">
                <a:solidFill>
                  <a:srgbClr val="FF0000"/>
                </a:solidFill>
              </a:rPr>
              <a:t>t</a:t>
            </a:r>
            <a:r>
              <a:rPr lang="en-US" altLang="en-US" sz="2000" baseline="-25000" dirty="0" err="1">
                <a:solidFill>
                  <a:srgbClr val="FF0000"/>
                </a:solidFill>
              </a:rPr>
              <a:t>e</a:t>
            </a:r>
            <a:r>
              <a:rPr lang="en-US" altLang="en-US" sz="2000" dirty="0">
                <a:solidFill>
                  <a:srgbClr val="FF0000"/>
                </a:solidFill>
              </a:rPr>
              <a:t>= 5 min</a:t>
            </a:r>
          </a:p>
          <a:p>
            <a:endParaRPr lang="en-US" altLang="en-US" sz="2000" dirty="0">
              <a:solidFill>
                <a:srgbClr val="1A10E0"/>
              </a:solidFill>
            </a:endParaRPr>
          </a:p>
          <a:p>
            <a:r>
              <a:rPr lang="de-DE" altLang="en-US" sz="2000" dirty="0">
                <a:solidFill>
                  <a:srgbClr val="003399"/>
                </a:solidFill>
              </a:rPr>
              <a:t>Film </a:t>
            </a:r>
            <a:r>
              <a:rPr lang="de-DE" altLang="en-US" sz="2000" dirty="0" smtClean="0">
                <a:solidFill>
                  <a:srgbClr val="003399"/>
                </a:solidFill>
              </a:rPr>
              <a:t>growth conditions</a:t>
            </a:r>
            <a:endParaRPr lang="de-DE" altLang="en-US" sz="2000" dirty="0">
              <a:solidFill>
                <a:srgbClr val="003399"/>
              </a:solidFill>
            </a:endParaRPr>
          </a:p>
          <a:p>
            <a:endParaRPr lang="en-US" altLang="en-US" sz="2000" dirty="0">
              <a:solidFill>
                <a:srgbClr val="003399"/>
              </a:solidFill>
            </a:endParaRPr>
          </a:p>
          <a:p>
            <a:r>
              <a:rPr lang="en-US" altLang="en-US" sz="2000" dirty="0">
                <a:solidFill>
                  <a:srgbClr val="FF0000"/>
                </a:solidFill>
              </a:rPr>
              <a:t>   Sputter Power: </a:t>
            </a:r>
            <a:r>
              <a:rPr lang="en-US" altLang="en-US" sz="2000" dirty="0" smtClean="0">
                <a:solidFill>
                  <a:srgbClr val="FF0000"/>
                </a:solidFill>
              </a:rPr>
              <a:t>Variable</a:t>
            </a:r>
            <a:endParaRPr lang="en-US" altLang="en-US" sz="20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altLang="en-US" sz="2000" dirty="0">
              <a:solidFill>
                <a:srgbClr val="FF0000"/>
              </a:solidFill>
            </a:endParaRPr>
          </a:p>
          <a:p>
            <a:r>
              <a:rPr lang="en-US" altLang="en-US" sz="2000" dirty="0">
                <a:solidFill>
                  <a:srgbClr val="FF0000"/>
                </a:solidFill>
              </a:rPr>
              <a:t>   </a:t>
            </a:r>
            <a:r>
              <a:rPr lang="en-US" altLang="en-US" sz="2000" dirty="0" smtClean="0">
                <a:solidFill>
                  <a:srgbClr val="FF0000"/>
                </a:solidFill>
              </a:rPr>
              <a:t>Inert or reactive gas (Ar</a:t>
            </a:r>
            <a:r>
              <a:rPr lang="en-US" altLang="en-US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en-US" sz="2000" dirty="0" smtClean="0">
                <a:solidFill>
                  <a:srgbClr val="FF0000"/>
                </a:solidFill>
              </a:rPr>
              <a:t>) : Pressure</a:t>
            </a:r>
            <a:endParaRPr lang="en-US" altLang="en-US" sz="2000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altLang="en-US" sz="2000" dirty="0">
              <a:solidFill>
                <a:srgbClr val="FF0000"/>
              </a:solidFill>
            </a:endParaRPr>
          </a:p>
          <a:p>
            <a:r>
              <a:rPr lang="en-US" altLang="en-US" sz="2000" dirty="0">
                <a:solidFill>
                  <a:srgbClr val="FF0000"/>
                </a:solidFill>
              </a:rPr>
              <a:t>   Substrate bias 0 V and – 60V</a:t>
            </a:r>
            <a:endParaRPr lang="en-ZA" altLang="en-US" sz="2000" dirty="0">
              <a:solidFill>
                <a:srgbClr val="FF000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849" y="1712670"/>
            <a:ext cx="209073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647" y="1665679"/>
            <a:ext cx="195103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4494" y="1283671"/>
            <a:ext cx="3294492" cy="1555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 reactive sputtering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magnetron sputtering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HiPIMS</a:t>
            </a:r>
            <a:endParaRPr lang="en-US" sz="2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12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1368488" y="216297"/>
            <a:ext cx="6371864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ZA" sz="3600" b="1" dirty="0" smtClean="0">
                <a:solidFill>
                  <a:srgbClr val="FF0000"/>
                </a:solidFill>
              </a:rPr>
              <a:t>Characterization: X-ray reflectometry</a:t>
            </a:r>
            <a:endParaRPr lang="en-ZA" sz="36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7</a:t>
            </a:fld>
            <a:endParaRPr lang="en-ZA" dirty="0"/>
          </a:p>
        </p:txBody>
      </p:sp>
      <p:grpSp>
        <p:nvGrpSpPr>
          <p:cNvPr id="13" name="Groupe 8"/>
          <p:cNvGrpSpPr>
            <a:grpSpLocks noChangeAspect="1"/>
          </p:cNvGrpSpPr>
          <p:nvPr/>
        </p:nvGrpSpPr>
        <p:grpSpPr bwMode="auto">
          <a:xfrm>
            <a:off x="35496" y="2345816"/>
            <a:ext cx="3812299" cy="3363042"/>
            <a:chOff x="1691680" y="1844824"/>
            <a:chExt cx="8089109" cy="7138194"/>
          </a:xfrm>
        </p:grpSpPr>
        <p:sp>
          <p:nvSpPr>
            <p:cNvPr id="14" name="ZoneTexte 9"/>
            <p:cNvSpPr txBox="1">
              <a:spLocks noChangeArrowheads="1"/>
            </p:cNvSpPr>
            <p:nvPr/>
          </p:nvSpPr>
          <p:spPr bwMode="auto">
            <a:xfrm>
              <a:off x="7668344" y="1844824"/>
              <a:ext cx="1847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b="1"/>
            </a:p>
          </p:txBody>
        </p:sp>
        <p:grpSp>
          <p:nvGrpSpPr>
            <p:cNvPr id="15" name="Groupe 49"/>
            <p:cNvGrpSpPr>
              <a:grpSpLocks/>
            </p:cNvGrpSpPr>
            <p:nvPr/>
          </p:nvGrpSpPr>
          <p:grpSpPr bwMode="auto">
            <a:xfrm>
              <a:off x="1691680" y="1916832"/>
              <a:ext cx="6984776" cy="2952328"/>
              <a:chOff x="1691680" y="1916832"/>
              <a:chExt cx="6984776" cy="2952328"/>
            </a:xfrm>
          </p:grpSpPr>
          <p:sp>
            <p:nvSpPr>
              <p:cNvPr id="17" name="Cube 16"/>
              <p:cNvSpPr/>
              <p:nvPr/>
            </p:nvSpPr>
            <p:spPr>
              <a:xfrm>
                <a:off x="2196489" y="3213650"/>
                <a:ext cx="5616395" cy="1656247"/>
              </a:xfrm>
              <a:prstGeom prst="cub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339752" y="2276872"/>
                <a:ext cx="5184576" cy="1224136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  <a:alpha val="92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38100" h="114300"/>
                <a:bevelB w="38100" h="952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cxnSp>
            <p:nvCxnSpPr>
              <p:cNvPr id="19" name="Connecteur droit avec flèche 14"/>
              <p:cNvCxnSpPr/>
              <p:nvPr/>
            </p:nvCxnSpPr>
            <p:spPr>
              <a:xfrm>
                <a:off x="2628275" y="2780135"/>
                <a:ext cx="2303388" cy="720936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avec flèche 15"/>
              <p:cNvCxnSpPr/>
              <p:nvPr/>
            </p:nvCxnSpPr>
            <p:spPr>
              <a:xfrm>
                <a:off x="4931663" y="3501071"/>
                <a:ext cx="2592305" cy="0"/>
              </a:xfrm>
              <a:prstGeom prst="straightConnector1">
                <a:avLst/>
              </a:prstGeom>
              <a:ln w="444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16"/>
              <p:cNvCxnSpPr/>
              <p:nvPr/>
            </p:nvCxnSpPr>
            <p:spPr>
              <a:xfrm>
                <a:off x="4931663" y="2564171"/>
                <a:ext cx="0" cy="936899"/>
              </a:xfrm>
              <a:prstGeom prst="line">
                <a:avLst/>
              </a:prstGeom>
              <a:ln w="444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17"/>
              <p:cNvCxnSpPr/>
              <p:nvPr/>
            </p:nvCxnSpPr>
            <p:spPr>
              <a:xfrm flipH="1">
                <a:off x="4931663" y="3501071"/>
                <a:ext cx="37447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ZoneTexte 18"/>
              <p:cNvSpPr txBox="1">
                <a:spLocks noChangeArrowheads="1"/>
              </p:cNvSpPr>
              <p:nvPr/>
            </p:nvSpPr>
            <p:spPr bwMode="auto">
              <a:xfrm>
                <a:off x="3203848" y="2564904"/>
                <a:ext cx="43152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/>
                  <a:t>k</a:t>
                </a:r>
                <a:r>
                  <a:rPr lang="en-US" altLang="en-US" sz="1800" baseline="-25000"/>
                  <a:t>in</a:t>
                </a:r>
              </a:p>
            </p:txBody>
          </p:sp>
          <p:cxnSp>
            <p:nvCxnSpPr>
              <p:cNvPr id="24" name="Connecteur droit 19"/>
              <p:cNvCxnSpPr/>
              <p:nvPr/>
            </p:nvCxnSpPr>
            <p:spPr>
              <a:xfrm>
                <a:off x="1691680" y="2492714"/>
                <a:ext cx="3097113" cy="936899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ZoneTexte 21"/>
              <p:cNvSpPr txBox="1">
                <a:spLocks noChangeArrowheads="1"/>
              </p:cNvSpPr>
              <p:nvPr/>
            </p:nvSpPr>
            <p:spPr bwMode="auto">
              <a:xfrm>
                <a:off x="6300192" y="2492896"/>
                <a:ext cx="92845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b="1" dirty="0"/>
                  <a:t>n = 1</a:t>
                </a:r>
              </a:p>
            </p:txBody>
          </p:sp>
          <p:sp>
            <p:nvSpPr>
              <p:cNvPr id="26" name="ZoneTexte 22"/>
              <p:cNvSpPr txBox="1">
                <a:spLocks noChangeArrowheads="1"/>
              </p:cNvSpPr>
              <p:nvPr/>
            </p:nvSpPr>
            <p:spPr bwMode="auto">
              <a:xfrm>
                <a:off x="2987824" y="3068960"/>
                <a:ext cx="38985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>
                    <a:sym typeface="Symbol" pitchFamily="18" charset="2"/>
                  </a:rPr>
                  <a:t></a:t>
                </a:r>
                <a:r>
                  <a:rPr lang="en-US" altLang="en-US" sz="1800" b="1" baseline="-25000">
                    <a:sym typeface="Symbol" pitchFamily="18" charset="2"/>
                  </a:rPr>
                  <a:t>c</a:t>
                </a:r>
                <a:endParaRPr lang="en-US" altLang="en-US" sz="1800" b="1" baseline="-25000"/>
              </a:p>
            </p:txBody>
          </p:sp>
          <p:sp>
            <p:nvSpPr>
              <p:cNvPr id="27" name="ZoneTexte 24"/>
              <p:cNvSpPr txBox="1">
                <a:spLocks noChangeArrowheads="1"/>
              </p:cNvSpPr>
              <p:nvPr/>
            </p:nvSpPr>
            <p:spPr bwMode="auto">
              <a:xfrm>
                <a:off x="3851920" y="1916832"/>
                <a:ext cx="173637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b="1" dirty="0"/>
                  <a:t>Incident plane</a:t>
                </a:r>
              </a:p>
            </p:txBody>
          </p:sp>
        </p:grpSp>
        <p:sp>
          <p:nvSpPr>
            <p:cNvPr id="16" name="ZoneTexte 11"/>
            <p:cNvSpPr txBox="1">
              <a:spLocks noChangeArrowheads="1"/>
            </p:cNvSpPr>
            <p:nvPr/>
          </p:nvSpPr>
          <p:spPr bwMode="auto">
            <a:xfrm>
              <a:off x="2123728" y="5085184"/>
              <a:ext cx="7657061" cy="3897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marL="342900" indent="-342900" eaLnBrk="1" hangingPunct="1">
                <a:spcBef>
                  <a:spcPct val="0"/>
                </a:spcBef>
                <a:buFont typeface="Courier New" panose="02070309020205020404" pitchFamily="49" charset="0"/>
                <a:buChar char="o"/>
              </a:pPr>
              <a:r>
                <a:rPr lang="en-US" altLang="en-US" sz="2000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Limit of refraction</a:t>
              </a:r>
              <a:r>
                <a:rPr lang="en-US" alt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 </a:t>
              </a:r>
              <a:endParaRPr lang="en-US" alt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cos </a:t>
              </a: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</a:t>
              </a:r>
              <a:r>
                <a:rPr lang="en-US" altLang="en-US" sz="20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c</a:t>
              </a: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= 1- </a:t>
              </a: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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               </a:t>
              </a:r>
              <a:r>
                <a:rPr lang="en-US" altLang="en-US" sz="20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2</a:t>
              </a:r>
              <a:r>
                <a:rPr lang="en-US" altLang="en-US" sz="20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c</a:t>
              </a: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 = (2) = (r</a:t>
              </a:r>
              <a:r>
                <a:rPr lang="en-US" altLang="en-US" sz="20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e </a:t>
              </a: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/ ) </a:t>
              </a:r>
              <a:r>
                <a:rPr lang="en-US" altLang="en-US" sz="2000" b="1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2 </a:t>
              </a: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</a:t>
              </a:r>
              <a:r>
                <a:rPr lang="en-US" altLang="en-US" sz="20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               </a:t>
              </a:r>
              <a:r>
                <a:rPr lang="en-US" altLang="en-US" sz="20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e  </a:t>
              </a:r>
              <a:r>
                <a:rPr lang="en-US" altLang="en-US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= electron density</a:t>
              </a:r>
              <a:r>
                <a:rPr lang="en-US" altLang="en-US" sz="20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 </a:t>
              </a:r>
              <a:endParaRPr lang="en-US" altLang="en-US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Text Placeholder 1"/>
          <p:cNvSpPr txBox="1">
            <a:spLocks/>
          </p:cNvSpPr>
          <p:nvPr/>
        </p:nvSpPr>
        <p:spPr bwMode="auto">
          <a:xfrm>
            <a:off x="179512" y="1154659"/>
            <a:ext cx="8645516" cy="112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l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Char char="•"/>
              <a:defRPr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Char char="•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5000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kern="0" baseline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total external reflection of X-rays from surface and interfaces</a:t>
            </a:r>
          </a:p>
          <a:p>
            <a:pPr eaLnBrk="1" hangingPunct="1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000" b="1" kern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Courier New" panose="02070309020205020404" pitchFamily="49" charset="0"/>
              <a:buChar char="o"/>
            </a:pPr>
            <a:endParaRPr lang="en-US" sz="2000" b="1" kern="0" baseline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811" y="1920061"/>
            <a:ext cx="5054611" cy="3701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505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1368488" y="216297"/>
            <a:ext cx="5915025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Surface Brillouin scattering:   </a:t>
            </a:r>
            <a:endParaRPr lang="en-ZA" sz="36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8</a:t>
            </a:fld>
            <a:endParaRPr lang="en-ZA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17" y="944960"/>
            <a:ext cx="4302997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208778" y="1196752"/>
                <a:ext cx="3827718" cy="515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b="1" baseline="0" dirty="0" smtClean="0">
                    <a:solidFill>
                      <a:srgbClr val="0000FF"/>
                    </a:solidFill>
                  </a:rPr>
                  <a:t>Film probed with 514.nm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   </a:t>
                </a:r>
                <a:r>
                  <a:rPr lang="en-US" b="1" baseline="0" dirty="0" smtClean="0">
                    <a:solidFill>
                      <a:srgbClr val="0000FF"/>
                    </a:solidFill>
                  </a:rPr>
                  <a:t>   </a:t>
                </a:r>
                <a:r>
                  <a:rPr lang="en-US" b="1" baseline="0" dirty="0" err="1" smtClean="0">
                    <a:solidFill>
                      <a:srgbClr val="0000FF"/>
                    </a:solidFill>
                  </a:rPr>
                  <a:t>Ar</a:t>
                </a:r>
                <a:r>
                  <a:rPr lang="en-US" b="1" baseline="30000" dirty="0" smtClean="0">
                    <a:solidFill>
                      <a:srgbClr val="0000FF"/>
                    </a:solidFill>
                  </a:rPr>
                  <a:t>+</a:t>
                </a:r>
                <a:r>
                  <a:rPr lang="en-US" b="1" baseline="0" dirty="0" smtClean="0">
                    <a:solidFill>
                      <a:srgbClr val="0000FF"/>
                    </a:solidFill>
                  </a:rPr>
                  <a:t> line, laser </a:t>
                </a:r>
              </a:p>
              <a:p>
                <a:pPr marL="285750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endParaRPr lang="en-US" b="1" baseline="0" dirty="0">
                  <a:solidFill>
                    <a:srgbClr val="0000FF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b="1" baseline="0" dirty="0" smtClean="0">
                    <a:solidFill>
                      <a:srgbClr val="0000FF"/>
                    </a:solidFill>
                  </a:rPr>
                  <a:t>Back scattered light guided to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    </a:t>
                </a:r>
                <a:r>
                  <a:rPr lang="en-US" b="1" baseline="0" dirty="0" smtClean="0">
                    <a:solidFill>
                      <a:srgbClr val="0000FF"/>
                    </a:solidFill>
                  </a:rPr>
                  <a:t> multi-pass FPR interferometer</a:t>
                </a:r>
              </a:p>
              <a:p>
                <a:pPr marL="285750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endParaRPr lang="en-US" b="1" baseline="0" dirty="0">
                  <a:solidFill>
                    <a:srgbClr val="0000FF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b="1" baseline="0" dirty="0" smtClean="0">
                    <a:solidFill>
                      <a:srgbClr val="0000FF"/>
                    </a:solidFill>
                  </a:rPr>
                  <a:t>Backscattered light frequency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      </a:t>
                </a:r>
                <a:r>
                  <a:rPr lang="en-US" b="1" baseline="0" dirty="0" smtClean="0">
                    <a:solidFill>
                      <a:srgbClr val="0000FF"/>
                    </a:solidFill>
                  </a:rPr>
                  <a:t> shifted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b="1" i="1" baseline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 baseline="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 baseline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en-US" b="1" i="1" baseline="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𝒂𝒄𝒐𝒖𝒔𝒕𝒊𝒄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1" i="1" baseline="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 baseline="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en-US" b="1" i="1" baseline="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𝒍𝒊𝒈𝒉𝒕</m:t>
                            </m:r>
                          </m:sub>
                        </m:sSub>
                      </m:den>
                    </m:f>
                    <m:r>
                      <a:rPr lang="en-US" b="1" i="1" baseline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≈</m:t>
                    </m:r>
                    <m:sSup>
                      <m:sSupPr>
                        <m:ctrlPr>
                          <a:rPr lang="en-US" b="1" i="1" baseline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 baseline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𝟏𝟎</m:t>
                        </m:r>
                      </m:e>
                      <m:sup>
                        <m:r>
                          <a:rPr lang="en-US" b="1" i="1" baseline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1" i="1" baseline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𝟓</m:t>
                        </m:r>
                      </m:sup>
                    </m:sSup>
                  </m:oMath>
                </a14:m>
                <a:endParaRPr lang="en-US" b="1" baseline="0" dirty="0" smtClean="0">
                  <a:solidFill>
                    <a:srgbClr val="0000FF"/>
                  </a:solidFill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b="1" baseline="0" dirty="0" smtClean="0">
                    <a:solidFill>
                      <a:srgbClr val="0000FF"/>
                    </a:solidFill>
                  </a:rPr>
                  <a:t>    </a:t>
                </a:r>
              </a:p>
              <a:p>
                <a:pPr marL="285750" indent="-285750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n-US" b="1" baseline="0" dirty="0" smtClean="0">
                    <a:solidFill>
                      <a:srgbClr val="0000FF"/>
                    </a:solidFill>
                  </a:rPr>
                  <a:t>Surface waves dynamics: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     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Rayleigh Surface Acoustic waves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     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Sezawas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modes</a:t>
                </a:r>
                <a:endParaRPr lang="en-US" b="1" baseline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8778" y="1196752"/>
                <a:ext cx="3827718" cy="5150769"/>
              </a:xfrm>
              <a:prstGeom prst="rect">
                <a:avLst/>
              </a:prstGeom>
              <a:blipFill rotWithShape="1">
                <a:blip r:embed="rId9"/>
                <a:stretch>
                  <a:fillRect l="-955" b="-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754727"/>
              </p:ext>
            </p:extLst>
          </p:nvPr>
        </p:nvGraphicFramePr>
        <p:xfrm>
          <a:off x="179512" y="3675968"/>
          <a:ext cx="4605928" cy="29213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Graph" r:id="rId10" imgW="3797808" imgH="2949245" progId="Origin50.Graph">
                  <p:embed/>
                </p:oleObj>
              </mc:Choice>
              <mc:Fallback>
                <p:oleObj name="Graph" r:id="rId10" imgW="3797808" imgH="2949245" progId="Origin50.Grap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675968"/>
                        <a:ext cx="4605928" cy="29213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690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wer-point presentation final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906"/>
          <a:stretch>
            <a:fillRect/>
          </a:stretch>
        </p:blipFill>
        <p:spPr bwMode="auto">
          <a:xfrm>
            <a:off x="0" y="6544866"/>
            <a:ext cx="9144000" cy="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65" y="44624"/>
            <a:ext cx="706007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power-point presentation final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53"/>
          <a:stretch>
            <a:fillRect/>
          </a:stretch>
        </p:blipFill>
        <p:spPr bwMode="auto">
          <a:xfrm>
            <a:off x="0" y="840185"/>
            <a:ext cx="9144000" cy="20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8" y="32700"/>
            <a:ext cx="491650" cy="720000"/>
          </a:xfrm>
          <a:prstGeom prst="rect">
            <a:avLst/>
          </a:prstGeom>
        </p:spPr>
      </p:pic>
      <p:sp>
        <p:nvSpPr>
          <p:cNvPr id="9" name="Title 2"/>
          <p:cNvSpPr>
            <a:spLocks noGrp="1"/>
          </p:cNvSpPr>
          <p:nvPr>
            <p:ph type="title"/>
          </p:nvPr>
        </p:nvSpPr>
        <p:spPr bwMode="auto">
          <a:xfrm>
            <a:off x="750208" y="216297"/>
            <a:ext cx="7717260" cy="62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ZA" sz="3600" dirty="0" smtClean="0">
                <a:solidFill>
                  <a:srgbClr val="FF0000"/>
                </a:solidFill>
              </a:rPr>
              <a:t>Microstructure, </a:t>
            </a:r>
            <a:r>
              <a:rPr lang="en-ZA" sz="3600" dirty="0" smtClean="0">
                <a:solidFill>
                  <a:srgbClr val="FF0000">
                    <a:alpha val="39000"/>
                  </a:srgbClr>
                </a:solidFill>
              </a:rPr>
              <a:t>morphology and composition</a:t>
            </a:r>
            <a:endParaRPr lang="en-ZA" sz="3600" dirty="0">
              <a:solidFill>
                <a:srgbClr val="FF0000">
                  <a:alpha val="39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1325197A-57C9-4633-A812-C1BC9D612304}" type="slidenum">
              <a:rPr lang="en-ZA" smtClean="0"/>
              <a:pPr/>
              <a:t>9</a:t>
            </a:fld>
            <a:endParaRPr lang="en-ZA" dirty="0"/>
          </a:p>
        </p:txBody>
      </p:sp>
      <p:pic>
        <p:nvPicPr>
          <p:cNvPr id="10" name="Picture 9" descr="C:\Users\Jonah\Desktop\morphology-250W-100nm-800nm.tif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011" y="2585729"/>
            <a:ext cx="5466989" cy="371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nbn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295590"/>
            <a:ext cx="3544291" cy="185550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14594" y="1108401"/>
            <a:ext cx="46638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atom energy effects on microstructure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 atom energy effects on composition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Dual effects on elastic constants</a:t>
            </a:r>
            <a:endParaRPr 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Mafika\Desktop\dan\NbN-200W_003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38007"/>
            <a:ext cx="3563888" cy="253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51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Wits presentation template</Template>
  <TotalTime>0</TotalTime>
  <Words>889</Words>
  <Application>Microsoft Office PowerPoint</Application>
  <PresentationFormat>On-screen Show (4:3)</PresentationFormat>
  <Paragraphs>290</Paragraphs>
  <Slides>23</Slides>
  <Notes>19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Office Theme</vt:lpstr>
      <vt:lpstr>H:\SAIP\SBS\Graph1.pdf</vt:lpstr>
      <vt:lpstr>H:\SAIP\SBS\velocity_dis_0V.pdf</vt:lpstr>
      <vt:lpstr>Graph</vt:lpstr>
      <vt:lpstr>Adobe Acrobat Document</vt:lpstr>
      <vt:lpstr>Origin50.Graph</vt:lpstr>
      <vt:lpstr>Surface Brillouin scattering of transitional metal nitrides, composite oxides</vt:lpstr>
      <vt:lpstr>Projects overview:</vt:lpstr>
      <vt:lpstr>Outline</vt:lpstr>
      <vt:lpstr>Introduction: thin films/ coatings</vt:lpstr>
      <vt:lpstr>Introduction: Thornton  (SZM) model</vt:lpstr>
      <vt:lpstr>Diversity of thin film growth</vt:lpstr>
      <vt:lpstr>Characterization: X-ray reflectometry</vt:lpstr>
      <vt:lpstr>Surface Brillouin scattering:   </vt:lpstr>
      <vt:lpstr>Microstructure, morphology and composition</vt:lpstr>
      <vt:lpstr>nitrides: ad atom energy variations</vt:lpstr>
      <vt:lpstr>BiFeO3: microstructure and morphology</vt:lpstr>
      <vt:lpstr>BiFeO3: ad atom energy vs composition</vt:lpstr>
      <vt:lpstr>BiFeO3: stress evolution</vt:lpstr>
      <vt:lpstr>Elastic constants: microstructure  </vt:lpstr>
      <vt:lpstr>Elastic constants: stress evolution</vt:lpstr>
      <vt:lpstr>Carbides: evolution of stress</vt:lpstr>
      <vt:lpstr>Carbides: evolution of stress</vt:lpstr>
      <vt:lpstr>Conclusions:</vt:lpstr>
      <vt:lpstr>Acknowledgements</vt:lpstr>
      <vt:lpstr>Density, thickness, roughness</vt:lpstr>
      <vt:lpstr>Volume change</vt:lpstr>
      <vt:lpstr>T dependence: </vt:lpstr>
      <vt:lpstr>Volume change: X-ray reflectivity </vt:lpstr>
    </vt:vector>
  </TitlesOfParts>
  <Company>Wits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MPRI Centralised Laboratories</dc:title>
  <dc:creator>Gerrard Peters</dc:creator>
  <cp:lastModifiedBy>Mafika</cp:lastModifiedBy>
  <cp:revision>72</cp:revision>
  <dcterms:created xsi:type="dcterms:W3CDTF">2012-08-22T12:28:26Z</dcterms:created>
  <dcterms:modified xsi:type="dcterms:W3CDTF">2015-09-10T23:37:06Z</dcterms:modified>
</cp:coreProperties>
</file>