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wdp" ContentType="image/vnd.ms-photo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81" r:id="rId4"/>
  </p:sldMasterIdLst>
  <p:notesMasterIdLst>
    <p:notesMasterId r:id="rId48"/>
  </p:notesMasterIdLst>
  <p:handoutMasterIdLst>
    <p:handoutMasterId r:id="rId49"/>
  </p:handoutMasterIdLst>
  <p:sldIdLst>
    <p:sldId id="256" r:id="rId5"/>
    <p:sldId id="257" r:id="rId6"/>
    <p:sldId id="273" r:id="rId7"/>
    <p:sldId id="259" r:id="rId8"/>
    <p:sldId id="291" r:id="rId9"/>
    <p:sldId id="292" r:id="rId10"/>
    <p:sldId id="295" r:id="rId11"/>
    <p:sldId id="296" r:id="rId12"/>
    <p:sldId id="294" r:id="rId13"/>
    <p:sldId id="297" r:id="rId14"/>
    <p:sldId id="298" r:id="rId15"/>
    <p:sldId id="282" r:id="rId16"/>
    <p:sldId id="283" r:id="rId17"/>
    <p:sldId id="285" r:id="rId18"/>
    <p:sldId id="286" r:id="rId19"/>
    <p:sldId id="288" r:id="rId20"/>
    <p:sldId id="275" r:id="rId21"/>
    <p:sldId id="301" r:id="rId22"/>
    <p:sldId id="265" r:id="rId23"/>
    <p:sldId id="263" r:id="rId24"/>
    <p:sldId id="268" r:id="rId25"/>
    <p:sldId id="266" r:id="rId26"/>
    <p:sldId id="278" r:id="rId27"/>
    <p:sldId id="306" r:id="rId28"/>
    <p:sldId id="307" r:id="rId29"/>
    <p:sldId id="290" r:id="rId30"/>
    <p:sldId id="280" r:id="rId31"/>
    <p:sldId id="300" r:id="rId32"/>
    <p:sldId id="276" r:id="rId33"/>
    <p:sldId id="304" r:id="rId34"/>
    <p:sldId id="305" r:id="rId35"/>
    <p:sldId id="303" r:id="rId36"/>
    <p:sldId id="272" r:id="rId37"/>
    <p:sldId id="271" r:id="rId38"/>
    <p:sldId id="314" r:id="rId39"/>
    <p:sldId id="277" r:id="rId40"/>
    <p:sldId id="302" r:id="rId41"/>
    <p:sldId id="310" r:id="rId42"/>
    <p:sldId id="308" r:id="rId43"/>
    <p:sldId id="299" r:id="rId44"/>
    <p:sldId id="311" r:id="rId45"/>
    <p:sldId id="312" r:id="rId46"/>
    <p:sldId id="313" r:id="rId47"/>
  </p:sldIdLst>
  <p:sldSz cx="9144000" cy="5143500" type="screen16x9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CC868DD-B85B-CA4D-AE62-8BE5FBCCD661}">
          <p14:sldIdLst>
            <p14:sldId id="256"/>
            <p14:sldId id="257"/>
            <p14:sldId id="273"/>
            <p14:sldId id="259"/>
            <p14:sldId id="291"/>
            <p14:sldId id="292"/>
            <p14:sldId id="295"/>
            <p14:sldId id="296"/>
            <p14:sldId id="294"/>
            <p14:sldId id="297"/>
            <p14:sldId id="298"/>
            <p14:sldId id="282"/>
            <p14:sldId id="283"/>
            <p14:sldId id="285"/>
            <p14:sldId id="286"/>
            <p14:sldId id="288"/>
            <p14:sldId id="275"/>
            <p14:sldId id="301"/>
            <p14:sldId id="265"/>
            <p14:sldId id="263"/>
            <p14:sldId id="268"/>
            <p14:sldId id="266"/>
            <p14:sldId id="278"/>
            <p14:sldId id="306"/>
            <p14:sldId id="307"/>
            <p14:sldId id="290"/>
            <p14:sldId id="280"/>
            <p14:sldId id="300"/>
            <p14:sldId id="276"/>
            <p14:sldId id="304"/>
            <p14:sldId id="305"/>
            <p14:sldId id="303"/>
            <p14:sldId id="272"/>
            <p14:sldId id="271"/>
            <p14:sldId id="314"/>
            <p14:sldId id="277"/>
            <p14:sldId id="302"/>
            <p14:sldId id="310"/>
            <p14:sldId id="308"/>
            <p14:sldId id="299"/>
            <p14:sldId id="311"/>
            <p14:sldId id="312"/>
            <p14:sldId id="313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C800"/>
    <a:srgbClr val="ACD8AD"/>
    <a:srgbClr val="2482D5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9" autoAdjust="0"/>
    <p:restoredTop sz="92518" autoAdjust="0"/>
  </p:normalViewPr>
  <p:slideViewPr>
    <p:cSldViewPr snapToGrid="0" snapToObjects="1">
      <p:cViewPr varScale="1">
        <p:scale>
          <a:sx n="105" d="100"/>
          <a:sy n="105" d="100"/>
        </p:scale>
        <p:origin x="-1056" y="-104"/>
      </p:cViewPr>
      <p:guideLst>
        <p:guide orient="horz" pos="1620"/>
        <p:guide pos="28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2196"/>
    </p:cViewPr>
  </p:sorter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50" Type="http://schemas.openxmlformats.org/officeDocument/2006/relationships/printerSettings" Target="printerSettings/printerSettings1.bin"/><Relationship Id="rId51" Type="http://schemas.openxmlformats.org/officeDocument/2006/relationships/presProps" Target="presProps.xml"/><Relationship Id="rId52" Type="http://schemas.openxmlformats.org/officeDocument/2006/relationships/viewProps" Target="viewProps.xml"/><Relationship Id="rId53" Type="http://schemas.openxmlformats.org/officeDocument/2006/relationships/theme" Target="theme/theme1.xml"/><Relationship Id="rId54" Type="http://schemas.openxmlformats.org/officeDocument/2006/relationships/tableStyles" Target="tableStyles.xml"/><Relationship Id="rId40" Type="http://schemas.openxmlformats.org/officeDocument/2006/relationships/slide" Target="slides/slide36.xml"/><Relationship Id="rId41" Type="http://schemas.openxmlformats.org/officeDocument/2006/relationships/slide" Target="slides/slide37.xml"/><Relationship Id="rId42" Type="http://schemas.openxmlformats.org/officeDocument/2006/relationships/slide" Target="slides/slide38.xml"/><Relationship Id="rId43" Type="http://schemas.openxmlformats.org/officeDocument/2006/relationships/slide" Target="slides/slide39.xml"/><Relationship Id="rId44" Type="http://schemas.openxmlformats.org/officeDocument/2006/relationships/slide" Target="slides/slide40.xml"/><Relationship Id="rId45" Type="http://schemas.openxmlformats.org/officeDocument/2006/relationships/slide" Target="slides/slide41.xml"/><Relationship Id="rId46" Type="http://schemas.openxmlformats.org/officeDocument/2006/relationships/slide" Target="slides/slide42.xml"/><Relationship Id="rId47" Type="http://schemas.openxmlformats.org/officeDocument/2006/relationships/slide" Target="slides/slide43.xml"/><Relationship Id="rId48" Type="http://schemas.openxmlformats.org/officeDocument/2006/relationships/notesMaster" Target="notesMasters/notesMaster1.xml"/><Relationship Id="rId4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983422-E281-8F4A-80CC-23EF10BDD8FC}" type="datetimeFigureOut">
              <a:rPr lang="en-US" smtClean="0"/>
              <a:t>02/09/15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CC9638-722B-CA4B-B617-43D6548936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0163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02/09/15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Gmetad</a:t>
            </a:r>
            <a:r>
              <a:rPr lang="en-GB" dirty="0" smtClean="0"/>
              <a:t> still providing web interface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38358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51033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69723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41278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29876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21876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34354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80390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803908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Average from 31.8 – 2.9.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37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55417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500 000 events/ s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 a dual CPU 2GHz Intel based hardware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9734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1755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75318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62029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Identify new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64077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21159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Talk about JSON with info</a:t>
            </a:r>
            <a:r>
              <a:rPr lang="en-US" baseline="0" dirty="0" smtClean="0"/>
              <a:t> about servers	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Polling</a:t>
            </a:r>
            <a:r>
              <a:rPr lang="en-US" baseline="0" dirty="0" smtClean="0"/>
              <a:t> interval same as </a:t>
            </a:r>
            <a:r>
              <a:rPr lang="en-US" baseline="0" dirty="0" smtClean="0"/>
              <a:t>GMETAD</a:t>
            </a:r>
          </a:p>
          <a:p>
            <a:endParaRPr lang="en-US" baseline="0" dirty="0" smtClean="0"/>
          </a:p>
          <a:p>
            <a:r>
              <a:rPr lang="en-US" baseline="0" dirty="0" smtClean="0"/>
              <a:t>ATLAS CMS and </a:t>
            </a:r>
            <a:r>
              <a:rPr lang="en-US" baseline="0" dirty="0" err="1" smtClean="0"/>
              <a:t>LHCb</a:t>
            </a:r>
            <a:r>
              <a:rPr lang="en-US" baseline="0" dirty="0" smtClean="0"/>
              <a:t> including activities in EGI and Azure, among others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04123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01834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5426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DAM-Alarming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15966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DAM-Alarming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7407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DAM-Alarming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736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  <p:pic>
        <p:nvPicPr>
          <p:cNvPr id="3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0351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9815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DAM-Alarming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9815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9107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9675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DAM-Alarming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9675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504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9815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DAM-Alarming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9815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8785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9815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DAM-Alarming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9815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1919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9815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DAM-Alarming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9815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01587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9815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DAM-Alarming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9815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62221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3439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9815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DAM-Alarming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9815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3071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9815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DAM-Alarming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9815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0829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9815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DAM-Alarming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9815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11353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9815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DAM-Alarming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9815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789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9815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DAM-Alarming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9815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8760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DAM-Alarming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  <p:pic>
        <p:nvPicPr>
          <p:cNvPr id="4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4260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  <p:pic>
        <p:nvPicPr>
          <p:cNvPr id="4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9478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DAM-Alarming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0064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36458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DAM-Alarming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45597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DAM-Alarming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278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DAM-Alarming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745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27.xml"/><Relationship Id="rId28" Type="http://schemas.openxmlformats.org/officeDocument/2006/relationships/slideLayout" Target="../slideLayouts/slideLayout28.xml"/><Relationship Id="rId29" Type="http://schemas.openxmlformats.org/officeDocument/2006/relationships/slideLayout" Target="../slideLayouts/slideLayout29.xml"/><Relationship Id="rId30" Type="http://schemas.openxmlformats.org/officeDocument/2006/relationships/slideLayout" Target="../slideLayouts/slideLayout30.xml"/><Relationship Id="rId31" Type="http://schemas.openxmlformats.org/officeDocument/2006/relationships/theme" Target="../theme/theme1.xml"/><Relationship Id="rId32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3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DAM-Alarming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3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714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  <p:sldLayoutId id="2147483695" r:id="rId14"/>
    <p:sldLayoutId id="2147483696" r:id="rId15"/>
    <p:sldLayoutId id="2147483697" r:id="rId16"/>
    <p:sldLayoutId id="2147483698" r:id="rId17"/>
    <p:sldLayoutId id="2147483699" r:id="rId18"/>
    <p:sldLayoutId id="2147483700" r:id="rId19"/>
    <p:sldLayoutId id="2147483701" r:id="rId20"/>
    <p:sldLayoutId id="2147483702" r:id="rId21"/>
    <p:sldLayoutId id="2147483703" r:id="rId22"/>
    <p:sldLayoutId id="2147483704" r:id="rId23"/>
    <p:sldLayoutId id="2147483705" r:id="rId24"/>
    <p:sldLayoutId id="2147483677" r:id="rId25"/>
    <p:sldLayoutId id="2147483680" r:id="rId26"/>
    <p:sldLayoutId id="2147483665" r:id="rId27"/>
    <p:sldLayoutId id="2147483674" r:id="rId28"/>
    <p:sldLayoutId id="2147483661" r:id="rId29"/>
    <p:sldLayoutId id="2147483678" r:id="rId30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2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2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5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6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7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8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9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23.png"/><Relationship Id="rId3" Type="http://schemas.openxmlformats.org/officeDocument/2006/relationships/image" Target="../media/image42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45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8" Type="http://schemas.openxmlformats.org/officeDocument/2006/relationships/image" Target="../media/image12.png"/><Relationship Id="rId9" Type="http://schemas.openxmlformats.org/officeDocument/2006/relationships/image" Target="../media/image13.png"/><Relationship Id="rId10" Type="http://schemas.openxmlformats.org/officeDocument/2006/relationships/image" Target="../media/image14.png"/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15.jpeg"/><Relationship Id="rId3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8524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17387"/>
            <a:ext cx="7894320" cy="2901230"/>
          </a:xfrm>
        </p:spPr>
        <p:txBody>
          <a:bodyPr>
            <a:normAutofit/>
          </a:bodyPr>
          <a:lstStyle/>
          <a:p>
            <a:pPr marL="276225" indent="-276225"/>
            <a:r>
              <a:rPr lang="en-GB" sz="1600" dirty="0" smtClean="0">
                <a:solidFill>
                  <a:schemeClr val="tx2"/>
                </a:solidFill>
              </a:rPr>
              <a:t>Open </a:t>
            </a:r>
            <a:r>
              <a:rPr lang="en-GB" sz="1600" dirty="0">
                <a:solidFill>
                  <a:schemeClr val="tx2"/>
                </a:solidFill>
              </a:rPr>
              <a:t>source </a:t>
            </a:r>
            <a:r>
              <a:rPr lang="en-GB" sz="1600" dirty="0" smtClean="0">
                <a:solidFill>
                  <a:schemeClr val="tx2"/>
                </a:solidFill>
              </a:rPr>
              <a:t>CEP solution</a:t>
            </a:r>
          </a:p>
          <a:p>
            <a:pPr marL="276225" indent="-276225"/>
            <a:r>
              <a:rPr lang="en-GB" sz="1600" dirty="0" smtClean="0">
                <a:solidFill>
                  <a:schemeClr val="tx2"/>
                </a:solidFill>
              </a:rPr>
              <a:t>Strong performance, in memory computation</a:t>
            </a:r>
          </a:p>
          <a:p>
            <a:pPr marL="276225" indent="-276225"/>
            <a:r>
              <a:rPr lang="en-GB" sz="1600" dirty="0" smtClean="0">
                <a:solidFill>
                  <a:schemeClr val="tx2"/>
                </a:solidFill>
              </a:rPr>
              <a:t>Strong community and support</a:t>
            </a:r>
          </a:p>
          <a:p>
            <a:pPr marL="276225" indent="-276225"/>
            <a:r>
              <a:rPr lang="en-GB" sz="1600" dirty="0">
                <a:solidFill>
                  <a:schemeClr val="tx2"/>
                </a:solidFill>
              </a:rPr>
              <a:t>In use at IT-SDC: Metis monitoring </a:t>
            </a:r>
            <a:r>
              <a:rPr lang="en-GB" sz="1600" dirty="0" smtClean="0">
                <a:solidFill>
                  <a:schemeClr val="tx2"/>
                </a:solidFill>
              </a:rPr>
              <a:t>system</a:t>
            </a:r>
          </a:p>
          <a:p>
            <a:pPr marL="276225" indent="-276225"/>
            <a:r>
              <a:rPr lang="en-GB" sz="1600" dirty="0">
                <a:solidFill>
                  <a:schemeClr val="tx2"/>
                </a:solidFill>
              </a:rPr>
              <a:t>Simple Java </a:t>
            </a:r>
            <a:r>
              <a:rPr lang="en-GB" sz="1600" dirty="0" smtClean="0">
                <a:solidFill>
                  <a:schemeClr val="tx2"/>
                </a:solidFill>
              </a:rPr>
              <a:t>API</a:t>
            </a:r>
          </a:p>
          <a:p>
            <a:pPr marL="276225" indent="-276225"/>
            <a:r>
              <a:rPr lang="en-GB" sz="1600" dirty="0" smtClean="0">
                <a:solidFill>
                  <a:schemeClr val="tx2"/>
                </a:solidFill>
              </a:rPr>
              <a:t>Event </a:t>
            </a:r>
            <a:r>
              <a:rPr lang="en-GB" sz="1600" dirty="0" smtClean="0">
                <a:solidFill>
                  <a:schemeClr val="tx2"/>
                </a:solidFill>
              </a:rPr>
              <a:t>types compliant with several input </a:t>
            </a:r>
            <a:r>
              <a:rPr lang="en-GB" sz="1600" dirty="0" smtClean="0">
                <a:solidFill>
                  <a:schemeClr val="tx2"/>
                </a:solidFill>
              </a:rPr>
              <a:t>formats </a:t>
            </a:r>
            <a:r>
              <a:rPr lang="en-GB" sz="1400" dirty="0" smtClean="0">
                <a:solidFill>
                  <a:schemeClr val="tx2"/>
                </a:solidFill>
              </a:rPr>
              <a:t>(including POJO and </a:t>
            </a:r>
            <a:r>
              <a:rPr lang="en-GB" sz="1400" dirty="0" smtClean="0">
                <a:solidFill>
                  <a:schemeClr val="tx2"/>
                </a:solidFill>
              </a:rPr>
              <a:t>Map </a:t>
            </a:r>
            <a:r>
              <a:rPr lang="en-GB" sz="1400" dirty="0" smtClean="0">
                <a:solidFill>
                  <a:schemeClr val="tx2"/>
                </a:solidFill>
              </a:rPr>
              <a:t>objects)</a:t>
            </a:r>
            <a:endParaRPr lang="en-GB" sz="1400" dirty="0" smtClean="0">
              <a:solidFill>
                <a:schemeClr val="tx2"/>
              </a:solidFill>
            </a:endParaRPr>
          </a:p>
          <a:p>
            <a:pPr marL="276225" indent="-276225"/>
            <a:r>
              <a:rPr lang="en-GB" sz="1600" dirty="0" smtClean="0">
                <a:solidFill>
                  <a:schemeClr val="tx2"/>
                </a:solidFill>
              </a:rPr>
              <a:t>Event </a:t>
            </a:r>
            <a:r>
              <a:rPr lang="en-GB" sz="1600" dirty="0">
                <a:solidFill>
                  <a:schemeClr val="tx2"/>
                </a:solidFill>
              </a:rPr>
              <a:t>Processing language (</a:t>
            </a:r>
            <a:r>
              <a:rPr lang="en-GB" sz="1600" dirty="0" smtClean="0">
                <a:solidFill>
                  <a:schemeClr val="tx2"/>
                </a:solidFill>
              </a:rPr>
              <a:t>EPL): SQL-like </a:t>
            </a:r>
            <a:r>
              <a:rPr lang="en-GB" sz="1600" dirty="0">
                <a:solidFill>
                  <a:schemeClr val="tx2"/>
                </a:solidFill>
              </a:rPr>
              <a:t>statements</a:t>
            </a:r>
          </a:p>
          <a:p>
            <a:endParaRPr lang="en-GB" sz="1600" b="1" dirty="0" smtClean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4788000"/>
            <a:ext cx="2895600" cy="273844"/>
          </a:xfrm>
        </p:spPr>
        <p:txBody>
          <a:bodyPr/>
          <a:lstStyle/>
          <a:p>
            <a:r>
              <a:rPr lang="en-US" smtClean="0"/>
              <a:t>DAM-Alarming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72000" y="4788000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457200" y="389422"/>
            <a:ext cx="7894320" cy="7484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400" dirty="0" smtClean="0"/>
              <a:t>ESPER</a:t>
            </a:r>
          </a:p>
          <a:p>
            <a:pPr marL="36576" indent="0">
              <a:buNone/>
            </a:pPr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</a:rPr>
              <a:t>introducing the event processing engine</a:t>
            </a:r>
            <a:endParaRPr lang="en-US" sz="3200" i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7190623" y="389422"/>
            <a:ext cx="1496177" cy="545821"/>
            <a:chOff x="6428623" y="389422"/>
            <a:chExt cx="1496177" cy="545821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3744"/>
            <a:stretch/>
          </p:blipFill>
          <p:spPr>
            <a:xfrm>
              <a:off x="6428623" y="389422"/>
              <a:ext cx="1496177" cy="545821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7848600" y="526473"/>
              <a:ext cx="76200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0990029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17387"/>
            <a:ext cx="7086600" cy="2340791"/>
          </a:xfrm>
        </p:spPr>
        <p:txBody>
          <a:bodyPr>
            <a:normAutofit/>
          </a:bodyPr>
          <a:lstStyle/>
          <a:p>
            <a:pPr marL="266700" indent="-230188"/>
            <a:r>
              <a:rPr lang="en-GB" sz="1600" dirty="0" smtClean="0">
                <a:solidFill>
                  <a:schemeClr val="tx2"/>
                </a:solidFill>
              </a:rPr>
              <a:t>Filtering events</a:t>
            </a:r>
          </a:p>
          <a:p>
            <a:pPr marL="266700" indent="-230188"/>
            <a:endParaRPr lang="en-GB" sz="1600" dirty="0">
              <a:solidFill>
                <a:schemeClr val="tx2"/>
              </a:solidFill>
            </a:endParaRPr>
          </a:p>
          <a:p>
            <a:pPr marL="266700" indent="-230188"/>
            <a:endParaRPr lang="en-GB" sz="1600" dirty="0" smtClean="0">
              <a:solidFill>
                <a:schemeClr val="tx2"/>
              </a:solidFill>
            </a:endParaRPr>
          </a:p>
          <a:p>
            <a:pPr marL="266700" indent="-230188"/>
            <a:r>
              <a:rPr lang="en-GB" sz="1600" dirty="0" smtClean="0">
                <a:solidFill>
                  <a:schemeClr val="tx2"/>
                </a:solidFill>
              </a:rPr>
              <a:t>Aggregation functions</a:t>
            </a:r>
          </a:p>
          <a:p>
            <a:pPr marL="266700" indent="-230188"/>
            <a:endParaRPr lang="en-GB" sz="1600" dirty="0">
              <a:solidFill>
                <a:schemeClr val="tx2"/>
              </a:solidFill>
            </a:endParaRPr>
          </a:p>
          <a:p>
            <a:pPr marL="266700" indent="-230188"/>
            <a:endParaRPr lang="en-GB" sz="1600" dirty="0" smtClean="0">
              <a:solidFill>
                <a:schemeClr val="tx2"/>
              </a:solidFill>
            </a:endParaRPr>
          </a:p>
          <a:p>
            <a:pPr marL="266700" indent="-230188"/>
            <a:r>
              <a:rPr lang="en-GB" sz="1600" dirty="0" smtClean="0">
                <a:solidFill>
                  <a:schemeClr val="tx2"/>
                </a:solidFill>
              </a:rPr>
              <a:t>Pattern matching</a:t>
            </a: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457200" y="389422"/>
            <a:ext cx="7894320" cy="7484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400" dirty="0" smtClean="0"/>
              <a:t>Examples of EPL statements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190623" y="389422"/>
            <a:ext cx="1496177" cy="545821"/>
            <a:chOff x="6428623" y="389422"/>
            <a:chExt cx="1496177" cy="545821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3744"/>
            <a:stretch/>
          </p:blipFill>
          <p:spPr>
            <a:xfrm>
              <a:off x="6428623" y="389422"/>
              <a:ext cx="1496177" cy="545821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7848600" y="526473"/>
              <a:ext cx="76200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789604" y="3497362"/>
            <a:ext cx="5561916" cy="900246"/>
          </a:xfrm>
          <a:prstGeom prst="rect">
            <a:avLst/>
          </a:prstGeom>
          <a:ln w="19050">
            <a:solidFill>
              <a:schemeClr val="tx2"/>
            </a:solidFill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05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select </a:t>
            </a:r>
            <a:r>
              <a:rPr lang="en-GB" sz="1050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GB" sz="1050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from</a:t>
            </a:r>
            <a:r>
              <a:rPr lang="en-GB" sz="1050" dirty="0" smtClean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pattern [</a:t>
            </a:r>
          </a:p>
          <a:p>
            <a:r>
              <a:rPr lang="en-GB" sz="1050" dirty="0" smtClean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GB" sz="1050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every</a:t>
            </a:r>
            <a:r>
              <a:rPr lang="en-GB" sz="1050" dirty="0" smtClean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s=Status(state=</a:t>
            </a:r>
            <a:r>
              <a:rPr lang="en-GB" sz="1050" dirty="0" err="1" smtClean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State.OK</a:t>
            </a:r>
            <a:r>
              <a:rPr lang="en-GB" sz="1050" dirty="0" smtClean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  <a:r>
              <a:rPr lang="en-GB" sz="1050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-&gt;</a:t>
            </a:r>
            <a:r>
              <a:rPr lang="en-GB" sz="1050" dirty="0" smtClean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</a:p>
          <a:p>
            <a:r>
              <a:rPr lang="en-GB" sz="1050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GB" sz="1050" dirty="0" err="1" smtClean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timer:interval</a:t>
            </a:r>
            <a:r>
              <a:rPr lang="en-GB" sz="1050" dirty="0" smtClean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(5 minutes) </a:t>
            </a:r>
            <a:r>
              <a:rPr lang="en-GB" sz="105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and not </a:t>
            </a:r>
            <a:r>
              <a:rPr lang="en-GB" sz="1050" dirty="0" smtClean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GB" sz="1050" dirty="0" err="1" smtClean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s_update</a:t>
            </a:r>
            <a:r>
              <a:rPr lang="en-GB" sz="1050" dirty="0" smtClean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=Status(hostname=</a:t>
            </a:r>
            <a:r>
              <a:rPr lang="en-GB" sz="1050" dirty="0" err="1" smtClean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s.hostname</a:t>
            </a:r>
            <a:r>
              <a:rPr lang="en-GB" sz="1050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cluster=</a:t>
            </a:r>
            <a:r>
              <a:rPr lang="en-GB" sz="1050" dirty="0" err="1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s.cluster</a:t>
            </a:r>
            <a:r>
              <a:rPr lang="en-GB" sz="1050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))</a:t>
            </a:r>
          </a:p>
          <a:p>
            <a:r>
              <a:rPr lang="en-GB" sz="1050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];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789604" y="2801322"/>
            <a:ext cx="5561916" cy="253916"/>
          </a:xfrm>
          <a:prstGeom prst="rect">
            <a:avLst/>
          </a:prstGeom>
          <a:ln w="19050">
            <a:solidFill>
              <a:schemeClr val="tx2"/>
            </a:solidFill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05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select </a:t>
            </a:r>
            <a:r>
              <a:rPr lang="en-GB" sz="1050" dirty="0" err="1" smtClean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avg</a:t>
            </a:r>
            <a:r>
              <a:rPr lang="en-GB" sz="1050" dirty="0" smtClean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050" dirty="0" err="1" smtClean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cpu_idle</a:t>
            </a:r>
            <a:r>
              <a:rPr lang="en-GB" sz="1050" dirty="0" smtClean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  <a:r>
              <a:rPr lang="en-GB" sz="1050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from</a:t>
            </a:r>
            <a:r>
              <a:rPr lang="en-GB" sz="1050" dirty="0" smtClean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050" dirty="0" err="1" smtClean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ReportEvent.win:time</a:t>
            </a:r>
            <a:r>
              <a:rPr lang="en-GB" sz="1050" dirty="0" smtClean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(20 minutes);</a:t>
            </a:r>
            <a:endParaRPr lang="en-GB" sz="1050" dirty="0">
              <a:solidFill>
                <a:schemeClr val="accent6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89604" y="1866172"/>
            <a:ext cx="5561916" cy="253916"/>
          </a:xfrm>
          <a:prstGeom prst="rect">
            <a:avLst/>
          </a:prstGeom>
          <a:ln w="19050">
            <a:solidFill>
              <a:schemeClr val="tx2"/>
            </a:solidFill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05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select </a:t>
            </a:r>
            <a:r>
              <a:rPr lang="en-GB" sz="1050" dirty="0" smtClean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GB" sz="1050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from</a:t>
            </a:r>
            <a:r>
              <a:rPr lang="en-GB" sz="1050" dirty="0" smtClean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050" dirty="0" err="1" smtClean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ReportEvent</a:t>
            </a:r>
            <a:r>
              <a:rPr lang="en-GB" sz="1050" dirty="0" smtClean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050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where</a:t>
            </a:r>
            <a:r>
              <a:rPr lang="en-GB" sz="1050" dirty="0" smtClean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050" dirty="0" err="1" smtClean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cpu_idle</a:t>
            </a:r>
            <a:r>
              <a:rPr lang="en-GB" sz="1050" dirty="0" smtClean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&gt; 85;</a:t>
            </a:r>
            <a:endParaRPr lang="en-GB" sz="1050" dirty="0">
              <a:solidFill>
                <a:schemeClr val="accent6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3"/>
          </p:nvPr>
        </p:nvSpPr>
        <p:spPr>
          <a:xfrm>
            <a:off x="5182756" y="4788000"/>
            <a:ext cx="2895600" cy="273844"/>
          </a:xfrm>
        </p:spPr>
        <p:txBody>
          <a:bodyPr/>
          <a:lstStyle/>
          <a:p>
            <a:r>
              <a:rPr lang="en-US" dirty="0" smtClean="0"/>
              <a:t>DAM-Alarming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4"/>
          </p:nvPr>
        </p:nvSpPr>
        <p:spPr>
          <a:xfrm>
            <a:off x="8172000" y="4788000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475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572000" cy="3262788"/>
          </a:xfrm>
        </p:spPr>
        <p:txBody>
          <a:bodyPr>
            <a:normAutofit/>
          </a:bodyPr>
          <a:lstStyle/>
          <a:p>
            <a:pPr marL="268288" indent="-231775">
              <a:lnSpc>
                <a:spcPct val="140000"/>
              </a:lnSpc>
              <a:buClr>
                <a:srgbClr val="2482D5"/>
              </a:buClr>
            </a:pPr>
            <a:r>
              <a:rPr lang="en-US" sz="1400" dirty="0">
                <a:solidFill>
                  <a:schemeClr val="tx2"/>
                </a:solidFill>
              </a:rPr>
              <a:t>Raw data parsed </a:t>
            </a:r>
            <a:r>
              <a:rPr lang="en-US" sz="1400" dirty="0" smtClean="0">
                <a:solidFill>
                  <a:schemeClr val="tx2"/>
                </a:solidFill>
              </a:rPr>
              <a:t>into </a:t>
            </a:r>
            <a:r>
              <a:rPr lang="en-US" sz="1400" b="1" dirty="0" err="1" smtClean="0">
                <a:solidFill>
                  <a:schemeClr val="tx2"/>
                </a:solidFill>
              </a:rPr>
              <a:t>GangliaReport</a:t>
            </a:r>
            <a:r>
              <a:rPr lang="en-US" sz="1400" dirty="0" smtClean="0">
                <a:solidFill>
                  <a:schemeClr val="tx2"/>
                </a:solidFill>
              </a:rPr>
              <a:t> events</a:t>
            </a:r>
          </a:p>
          <a:p>
            <a:pPr>
              <a:lnSpc>
                <a:spcPct val="140000"/>
              </a:lnSpc>
              <a:buClr>
                <a:srgbClr val="2482D5"/>
              </a:buClr>
            </a:pPr>
            <a:endParaRPr lang="en-US" sz="1400" dirty="0" smtClean="0">
              <a:solidFill>
                <a:schemeClr val="tx2"/>
              </a:solidFill>
            </a:endParaRPr>
          </a:p>
          <a:p>
            <a:pPr>
              <a:lnSpc>
                <a:spcPct val="140000"/>
              </a:lnSpc>
              <a:buClr>
                <a:srgbClr val="2482D5"/>
              </a:buClr>
            </a:pPr>
            <a:endParaRPr lang="en-US" sz="1400" dirty="0" smtClean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4788000"/>
            <a:ext cx="2895600" cy="273844"/>
          </a:xfrm>
        </p:spPr>
        <p:txBody>
          <a:bodyPr/>
          <a:lstStyle/>
          <a:p>
            <a:r>
              <a:rPr lang="en-US" dirty="0" smtClean="0"/>
              <a:t>DAM-Alarming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172000" y="4788000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457200" y="389422"/>
            <a:ext cx="7894320" cy="7484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400" dirty="0" smtClean="0"/>
              <a:t>Monitoring model</a:t>
            </a:r>
          </a:p>
          <a:p>
            <a:pPr marL="36576" indent="0">
              <a:buNone/>
            </a:pPr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</a:rPr>
              <a:t>from events describing raw data</a:t>
            </a:r>
            <a:endParaRPr lang="en-US" sz="3200" i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049939" y="144000"/>
            <a:ext cx="3667539" cy="31805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GANGLIA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3" name="Down Arrow 12"/>
          <p:cNvSpPr/>
          <p:nvPr/>
        </p:nvSpPr>
        <p:spPr>
          <a:xfrm>
            <a:off x="6039855" y="484346"/>
            <a:ext cx="1689652" cy="268356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049939" y="774378"/>
            <a:ext cx="3667539" cy="71231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bg2">
                    <a:lumMod val="10000"/>
                  </a:schemeClr>
                </a:solidFill>
              </a:rPr>
              <a:t>GangliaReport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algn="ctr"/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All parsed metrics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286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484594" cy="3262788"/>
          </a:xfrm>
        </p:spPr>
        <p:txBody>
          <a:bodyPr>
            <a:normAutofit/>
          </a:bodyPr>
          <a:lstStyle/>
          <a:p>
            <a:pPr marL="268288" indent="-231775">
              <a:lnSpc>
                <a:spcPct val="140000"/>
              </a:lnSpc>
              <a:buClr>
                <a:srgbClr val="2482D5"/>
              </a:buClr>
            </a:pPr>
            <a:r>
              <a:rPr lang="en-US" sz="1400" dirty="0">
                <a:solidFill>
                  <a:schemeClr val="tx2"/>
                </a:solidFill>
              </a:rPr>
              <a:t>Raw data parsed into </a:t>
            </a:r>
            <a:r>
              <a:rPr lang="en-US" sz="1400" b="1" dirty="0" err="1">
                <a:solidFill>
                  <a:schemeClr val="tx2"/>
                </a:solidFill>
              </a:rPr>
              <a:t>GangliaReport</a:t>
            </a:r>
            <a:r>
              <a:rPr lang="en-US" sz="1400" dirty="0">
                <a:solidFill>
                  <a:schemeClr val="tx2"/>
                </a:solidFill>
              </a:rPr>
              <a:t> events</a:t>
            </a:r>
            <a:endParaRPr lang="en-US" sz="1400" dirty="0" smtClean="0">
              <a:solidFill>
                <a:schemeClr val="tx2"/>
              </a:solidFill>
            </a:endParaRPr>
          </a:p>
          <a:p>
            <a:pPr marL="268288" indent="-231775">
              <a:lnSpc>
                <a:spcPct val="140000"/>
              </a:lnSpc>
              <a:buClr>
                <a:srgbClr val="2482D5"/>
              </a:buClr>
            </a:pPr>
            <a:r>
              <a:rPr lang="en-US" sz="1400" dirty="0" smtClean="0">
                <a:solidFill>
                  <a:schemeClr val="tx2"/>
                </a:solidFill>
              </a:rPr>
              <a:t>First EPL statement determines the host state based on </a:t>
            </a:r>
            <a:r>
              <a:rPr lang="en-US" sz="1400" dirty="0" err="1" smtClean="0">
                <a:solidFill>
                  <a:schemeClr val="tx2"/>
                </a:solidFill>
              </a:rPr>
              <a:t>cpu_idle</a:t>
            </a:r>
            <a:endParaRPr lang="en-US" sz="1400" dirty="0" smtClean="0">
              <a:solidFill>
                <a:schemeClr val="tx2"/>
              </a:solidFill>
            </a:endParaRPr>
          </a:p>
          <a:p>
            <a:pPr marL="536575" lvl="1" indent="-268288">
              <a:lnSpc>
                <a:spcPct val="140000"/>
              </a:lnSpc>
              <a:buClr>
                <a:srgbClr val="2482D5"/>
              </a:buClr>
            </a:pPr>
            <a:r>
              <a:rPr lang="en-US" sz="1400" dirty="0" smtClean="0">
                <a:solidFill>
                  <a:schemeClr val="tx2"/>
                </a:solidFill>
              </a:rPr>
              <a:t>Possibility to correlate </a:t>
            </a:r>
            <a:r>
              <a:rPr lang="en-US" sz="1400" dirty="0">
                <a:solidFill>
                  <a:schemeClr val="tx2"/>
                </a:solidFill>
              </a:rPr>
              <a:t/>
            </a:r>
            <a:br>
              <a:rPr lang="en-US" sz="1400" dirty="0">
                <a:solidFill>
                  <a:schemeClr val="tx2"/>
                </a:solidFill>
              </a:rPr>
            </a:br>
            <a:r>
              <a:rPr lang="en-US" sz="1400" dirty="0" smtClean="0">
                <a:solidFill>
                  <a:schemeClr val="tx2"/>
                </a:solidFill>
              </a:rPr>
              <a:t>metrics</a:t>
            </a:r>
          </a:p>
          <a:p>
            <a:pPr>
              <a:lnSpc>
                <a:spcPct val="140000"/>
              </a:lnSpc>
              <a:buClr>
                <a:srgbClr val="2482D5"/>
              </a:buClr>
            </a:pPr>
            <a:endParaRPr lang="en-US" sz="1400" dirty="0" smtClean="0">
              <a:solidFill>
                <a:schemeClr val="tx2"/>
              </a:solidFill>
            </a:endParaRPr>
          </a:p>
          <a:p>
            <a:pPr>
              <a:lnSpc>
                <a:spcPct val="140000"/>
              </a:lnSpc>
              <a:buClr>
                <a:srgbClr val="2482D5"/>
              </a:buClr>
            </a:pPr>
            <a:endParaRPr lang="en-US" sz="1400" dirty="0" smtClean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788000"/>
            <a:ext cx="2895600" cy="273844"/>
          </a:xfrm>
        </p:spPr>
        <p:txBody>
          <a:bodyPr/>
          <a:lstStyle/>
          <a:p>
            <a:r>
              <a:rPr lang="en-US" dirty="0" smtClean="0"/>
              <a:t>DAM-Alarming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72000" y="4788000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588217" y="2218127"/>
            <a:ext cx="5129303" cy="1869743"/>
          </a:xfrm>
          <a:prstGeom prst="rect">
            <a:avLst/>
          </a:prstGeom>
          <a:ln w="19050">
            <a:solidFill>
              <a:schemeClr val="tx2"/>
            </a:solidFill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05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select</a:t>
            </a:r>
            <a:r>
              <a:rPr lang="en-GB" sz="1050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	</a:t>
            </a:r>
            <a:r>
              <a:rPr lang="en-GB" sz="1050" dirty="0" smtClean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hostname, </a:t>
            </a:r>
            <a:r>
              <a:rPr lang="en-GB" sz="1050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</a:t>
            </a:r>
            <a:r>
              <a:rPr lang="en-GB" sz="1050" dirty="0" smtClean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050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050" dirty="0" smtClean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cluster, monitor,</a:t>
            </a:r>
            <a:r>
              <a:rPr lang="en-GB" sz="1050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reported,</a:t>
            </a:r>
          </a:p>
          <a:p>
            <a:r>
              <a:rPr lang="en-GB" sz="1050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GB" sz="1050" dirty="0" err="1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avg</a:t>
            </a:r>
            <a:r>
              <a:rPr lang="en-GB" sz="1050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050" dirty="0" err="1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cpu_idle</a:t>
            </a:r>
            <a:r>
              <a:rPr lang="en-GB" sz="1050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  <a:r>
              <a:rPr lang="en-GB" sz="105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050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050" dirty="0" err="1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ave</a:t>
            </a:r>
            <a:r>
              <a:rPr lang="en-GB" sz="1050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050" dirty="0" err="1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cpu_idle</a:t>
            </a:r>
            <a:r>
              <a:rPr lang="en-GB" sz="1050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05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050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050" dirty="0" err="1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lastVal</a:t>
            </a:r>
            <a:r>
              <a:rPr lang="en-GB" sz="1050" dirty="0" smtClean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endParaRPr lang="en-GB" sz="1050" dirty="0">
              <a:solidFill>
                <a:schemeClr val="accent6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050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GB" sz="1050" dirty="0" smtClean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sz="1050" dirty="0" err="1" smtClean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cpu_idle</a:t>
            </a:r>
            <a:r>
              <a:rPr lang="en-GB" sz="1050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 </a:t>
            </a:r>
            <a:r>
              <a:rPr lang="en-GB" sz="105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050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050" dirty="0" err="1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metricName</a:t>
            </a:r>
            <a:r>
              <a:rPr lang="en-GB" sz="1050" dirty="0" smtClean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050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'high </a:t>
            </a:r>
            <a:r>
              <a:rPr lang="en-GB" sz="1050" dirty="0" err="1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cpu_idle</a:t>
            </a:r>
            <a:r>
              <a:rPr lang="en-GB" sz="1050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 </a:t>
            </a:r>
            <a:r>
              <a:rPr lang="en-GB" sz="105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050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050" dirty="0" smtClean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problem</a:t>
            </a:r>
            <a:endParaRPr lang="en-GB" sz="1050" dirty="0">
              <a:solidFill>
                <a:schemeClr val="accent6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050" b="1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GB" sz="1050" b="1" dirty="0" smtClean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case </a:t>
            </a:r>
            <a:endParaRPr lang="en-GB" sz="1050" b="1" dirty="0">
              <a:solidFill>
                <a:srgbClr val="C0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050" b="1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 </a:t>
            </a:r>
            <a:r>
              <a:rPr lang="en-GB" sz="1050" b="1" dirty="0" smtClean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when </a:t>
            </a:r>
            <a:r>
              <a:rPr lang="en-GB" sz="1050" b="1" dirty="0" err="1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avg</a:t>
            </a:r>
            <a:r>
              <a:rPr lang="en-GB" sz="1050" b="1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050" b="1" dirty="0" err="1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cpu_idle</a:t>
            </a:r>
            <a:r>
              <a:rPr lang="en-GB" sz="1050" b="1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 &gt; </a:t>
            </a:r>
            <a:r>
              <a:rPr lang="en-GB" sz="1050" b="1" dirty="0" smtClean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85 then </a:t>
            </a:r>
            <a:r>
              <a:rPr lang="en-GB" sz="1050" b="1" dirty="0" err="1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State.ERROR</a:t>
            </a:r>
            <a:endParaRPr lang="en-GB" sz="1050" b="1" dirty="0">
              <a:solidFill>
                <a:schemeClr val="accent6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050" b="1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GB" sz="1050" b="1" dirty="0" smtClean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when </a:t>
            </a:r>
            <a:r>
              <a:rPr lang="en-GB" sz="1050" b="1" dirty="0" err="1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avg</a:t>
            </a:r>
            <a:r>
              <a:rPr lang="en-GB" sz="1050" b="1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050" b="1" dirty="0" err="1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cpu_idle</a:t>
            </a:r>
            <a:r>
              <a:rPr lang="en-GB" sz="1050" b="1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 &gt; </a:t>
            </a:r>
            <a:r>
              <a:rPr lang="en-GB" sz="1050" b="1" dirty="0" smtClean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70 then </a:t>
            </a:r>
            <a:r>
              <a:rPr lang="en-GB" sz="1050" b="1" dirty="0" err="1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State.WARNING</a:t>
            </a:r>
            <a:endParaRPr lang="en-GB" sz="1050" b="1" dirty="0">
              <a:solidFill>
                <a:schemeClr val="accent6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050" b="1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GB" sz="1050" b="1" dirty="0" smtClean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when </a:t>
            </a:r>
            <a:r>
              <a:rPr lang="en-GB" sz="1050" b="1" dirty="0" err="1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cpu_idle</a:t>
            </a:r>
            <a:r>
              <a:rPr lang="en-GB" sz="1050" b="1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is </a:t>
            </a:r>
            <a:r>
              <a:rPr lang="en-GB" sz="1050" b="1" dirty="0" smtClean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null then </a:t>
            </a:r>
            <a:r>
              <a:rPr lang="en-GB" sz="1050" b="1" dirty="0" err="1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State.UNKNOWN</a:t>
            </a:r>
            <a:endParaRPr lang="en-GB" sz="1050" b="1" dirty="0">
              <a:solidFill>
                <a:schemeClr val="accent6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050" b="1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GB" sz="1050" b="1" dirty="0" smtClean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else </a:t>
            </a:r>
            <a:r>
              <a:rPr lang="en-GB" sz="1050" b="1" dirty="0" err="1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State.OK</a:t>
            </a:r>
            <a:endParaRPr lang="en-GB" sz="1050" b="1" dirty="0">
              <a:solidFill>
                <a:schemeClr val="accent6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050" b="1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GB" sz="1050" b="1" dirty="0" smtClean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end</a:t>
            </a:r>
            <a:r>
              <a:rPr lang="en-GB" sz="1050" b="1" dirty="0" smtClean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05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050" b="1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state</a:t>
            </a:r>
          </a:p>
          <a:p>
            <a:r>
              <a:rPr lang="en-GB" sz="105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from</a:t>
            </a:r>
            <a:r>
              <a:rPr lang="en-GB" sz="1050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050" dirty="0" err="1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GangliaReport.win:time</a:t>
            </a:r>
            <a:r>
              <a:rPr lang="en-GB" sz="1050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050" dirty="0" err="1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var_timeWindowLength</a:t>
            </a:r>
            <a:r>
              <a:rPr lang="en-GB" sz="1050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min) </a:t>
            </a:r>
          </a:p>
          <a:p>
            <a:r>
              <a:rPr lang="en-GB" sz="105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group by</a:t>
            </a:r>
            <a:r>
              <a:rPr lang="en-GB" sz="1050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050" dirty="0" err="1" smtClean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hostname,cluster</a:t>
            </a:r>
            <a:r>
              <a:rPr lang="en-GB" sz="1050" dirty="0" smtClean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endParaRPr lang="en-GB" sz="1050" dirty="0">
              <a:solidFill>
                <a:schemeClr val="accent6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16" name="Text Placeholder 2"/>
          <p:cNvSpPr txBox="1">
            <a:spLocks/>
          </p:cNvSpPr>
          <p:nvPr/>
        </p:nvSpPr>
        <p:spPr>
          <a:xfrm>
            <a:off x="457200" y="388800"/>
            <a:ext cx="7894320" cy="7484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400" dirty="0" smtClean="0"/>
              <a:t>Monitoring model</a:t>
            </a:r>
          </a:p>
          <a:p>
            <a:pPr marL="36576" indent="0">
              <a:buNone/>
            </a:pPr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</a:rPr>
              <a:t>first layer of EPL statements</a:t>
            </a:r>
            <a:endParaRPr lang="en-US" sz="3200" i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049939" y="144000"/>
            <a:ext cx="3667539" cy="31805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GANGLIA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4" name="Down Arrow 13"/>
          <p:cNvSpPr/>
          <p:nvPr/>
        </p:nvSpPr>
        <p:spPr>
          <a:xfrm>
            <a:off x="6039855" y="484346"/>
            <a:ext cx="1689652" cy="268356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049939" y="774378"/>
            <a:ext cx="3667539" cy="71231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bg2">
                    <a:lumMod val="10000"/>
                  </a:schemeClr>
                </a:solidFill>
              </a:rPr>
              <a:t>GangliaReport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algn="ctr"/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All parsed metrics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1" name="Down Arrow 20"/>
          <p:cNvSpPr/>
          <p:nvPr/>
        </p:nvSpPr>
        <p:spPr>
          <a:xfrm>
            <a:off x="6152869" y="1512716"/>
            <a:ext cx="1463040" cy="324711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EPL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9384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4788000"/>
            <a:ext cx="2895600" cy="273844"/>
          </a:xfrm>
        </p:spPr>
        <p:txBody>
          <a:bodyPr/>
          <a:lstStyle/>
          <a:p>
            <a:r>
              <a:rPr lang="en-US" smtClean="0"/>
              <a:t>DAM-Alarming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172000" y="4788000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3" name="Text Placeholder 2"/>
          <p:cNvSpPr txBox="1">
            <a:spLocks/>
          </p:cNvSpPr>
          <p:nvPr/>
        </p:nvSpPr>
        <p:spPr>
          <a:xfrm>
            <a:off x="457200" y="388800"/>
            <a:ext cx="7894320" cy="7484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400" dirty="0" smtClean="0"/>
              <a:t>Monitoring model</a:t>
            </a:r>
          </a:p>
          <a:p>
            <a:pPr marL="36576" indent="0">
              <a:buNone/>
            </a:pPr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</a:rPr>
              <a:t>events describing host state</a:t>
            </a:r>
            <a:endParaRPr lang="en-US" sz="3200" i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049939" y="144000"/>
            <a:ext cx="3667539" cy="31805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GANGLIA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7" name="Down Arrow 16"/>
          <p:cNvSpPr/>
          <p:nvPr/>
        </p:nvSpPr>
        <p:spPr>
          <a:xfrm>
            <a:off x="6039855" y="484346"/>
            <a:ext cx="1689652" cy="268356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049939" y="774378"/>
            <a:ext cx="3667539" cy="71231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bg2">
                    <a:lumMod val="10000"/>
                  </a:schemeClr>
                </a:solidFill>
              </a:rPr>
              <a:t>GangliaReport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algn="ctr"/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All parsed metrics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049939" y="1866863"/>
            <a:ext cx="3667539" cy="71231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Check</a:t>
            </a:r>
          </a:p>
          <a:p>
            <a:pPr algn="ctr"/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State, relevant metric, average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2" name="Down Arrow 21"/>
          <p:cNvSpPr/>
          <p:nvPr/>
        </p:nvSpPr>
        <p:spPr>
          <a:xfrm>
            <a:off x="6152869" y="1512716"/>
            <a:ext cx="1463040" cy="324711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EPL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444253" cy="3262788"/>
          </a:xfrm>
        </p:spPr>
        <p:txBody>
          <a:bodyPr>
            <a:normAutofit/>
          </a:bodyPr>
          <a:lstStyle/>
          <a:p>
            <a:pPr marL="268288" indent="-231775">
              <a:lnSpc>
                <a:spcPct val="140000"/>
              </a:lnSpc>
              <a:buClr>
                <a:srgbClr val="2482D5"/>
              </a:buClr>
            </a:pPr>
            <a:r>
              <a:rPr lang="en-US" sz="1400" dirty="0">
                <a:solidFill>
                  <a:schemeClr val="tx2"/>
                </a:solidFill>
              </a:rPr>
              <a:t>Raw data parsed into </a:t>
            </a:r>
            <a:r>
              <a:rPr lang="en-US" sz="1400" b="1" dirty="0" err="1">
                <a:solidFill>
                  <a:schemeClr val="tx2"/>
                </a:solidFill>
              </a:rPr>
              <a:t>GangliaReport</a:t>
            </a:r>
            <a:r>
              <a:rPr lang="en-US" sz="1400" dirty="0">
                <a:solidFill>
                  <a:schemeClr val="tx2"/>
                </a:solidFill>
              </a:rPr>
              <a:t> events</a:t>
            </a:r>
            <a:endParaRPr lang="en-US" sz="1400" dirty="0" smtClean="0">
              <a:solidFill>
                <a:schemeClr val="tx2"/>
              </a:solidFill>
            </a:endParaRPr>
          </a:p>
          <a:p>
            <a:pPr marL="268288" indent="-231775">
              <a:lnSpc>
                <a:spcPct val="140000"/>
              </a:lnSpc>
              <a:buClr>
                <a:srgbClr val="2482D5"/>
              </a:buClr>
            </a:pPr>
            <a:r>
              <a:rPr lang="en-US" sz="1400" dirty="0">
                <a:solidFill>
                  <a:schemeClr val="tx2"/>
                </a:solidFill>
              </a:rPr>
              <a:t>First EPL statement determines the host state</a:t>
            </a:r>
            <a:br>
              <a:rPr lang="en-US" sz="1400" dirty="0">
                <a:solidFill>
                  <a:schemeClr val="tx2"/>
                </a:solidFill>
              </a:rPr>
            </a:br>
            <a:r>
              <a:rPr lang="en-US" sz="1400" dirty="0">
                <a:solidFill>
                  <a:schemeClr val="tx2"/>
                </a:solidFill>
              </a:rPr>
              <a:t>based on </a:t>
            </a:r>
            <a:r>
              <a:rPr lang="en-US" sz="1400" dirty="0" err="1">
                <a:solidFill>
                  <a:schemeClr val="tx2"/>
                </a:solidFill>
              </a:rPr>
              <a:t>cpu_idle</a:t>
            </a:r>
            <a:endParaRPr lang="en-US" sz="1400" dirty="0">
              <a:solidFill>
                <a:schemeClr val="tx2"/>
              </a:solidFill>
            </a:endParaRPr>
          </a:p>
          <a:p>
            <a:pPr marL="268288" indent="-231775">
              <a:lnSpc>
                <a:spcPct val="140000"/>
              </a:lnSpc>
              <a:buClr>
                <a:srgbClr val="2482D5"/>
              </a:buClr>
            </a:pPr>
            <a:r>
              <a:rPr lang="en-US" sz="1400" b="1" dirty="0" smtClean="0">
                <a:solidFill>
                  <a:schemeClr val="tx2"/>
                </a:solidFill>
              </a:rPr>
              <a:t>Check</a:t>
            </a:r>
            <a:r>
              <a:rPr lang="en-US" sz="1400" dirty="0" smtClean="0">
                <a:solidFill>
                  <a:schemeClr val="tx2"/>
                </a:solidFill>
              </a:rPr>
              <a:t> Events describe the hosts state at current time</a:t>
            </a:r>
          </a:p>
          <a:p>
            <a:pPr marL="36576" indent="0">
              <a:lnSpc>
                <a:spcPct val="140000"/>
              </a:lnSpc>
              <a:buClr>
                <a:srgbClr val="2482D5"/>
              </a:buClr>
              <a:buNone/>
            </a:pPr>
            <a:endParaRPr lang="en-US" sz="1400" dirty="0" smtClean="0">
              <a:solidFill>
                <a:schemeClr val="tx2"/>
              </a:solidFill>
            </a:endParaRPr>
          </a:p>
          <a:p>
            <a:pPr>
              <a:lnSpc>
                <a:spcPct val="140000"/>
              </a:lnSpc>
              <a:buClr>
                <a:srgbClr val="2482D5"/>
              </a:buClr>
            </a:pPr>
            <a:endParaRPr lang="en-US" sz="14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002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444253" cy="3262788"/>
          </a:xfrm>
        </p:spPr>
        <p:txBody>
          <a:bodyPr>
            <a:normAutofit/>
          </a:bodyPr>
          <a:lstStyle/>
          <a:p>
            <a:pPr marL="268288" indent="-231775">
              <a:lnSpc>
                <a:spcPct val="140000"/>
              </a:lnSpc>
              <a:buClr>
                <a:srgbClr val="2482D5"/>
              </a:buClr>
            </a:pPr>
            <a:r>
              <a:rPr lang="en-US" sz="1400" dirty="0">
                <a:solidFill>
                  <a:schemeClr val="tx2"/>
                </a:solidFill>
              </a:rPr>
              <a:t>Raw data parsed into </a:t>
            </a:r>
            <a:r>
              <a:rPr lang="en-US" sz="1400" b="1" dirty="0" err="1">
                <a:solidFill>
                  <a:schemeClr val="tx2"/>
                </a:solidFill>
              </a:rPr>
              <a:t>GangliaReport</a:t>
            </a:r>
            <a:r>
              <a:rPr lang="en-US" sz="1400" dirty="0">
                <a:solidFill>
                  <a:schemeClr val="tx2"/>
                </a:solidFill>
              </a:rPr>
              <a:t> events</a:t>
            </a:r>
            <a:endParaRPr lang="en-US" sz="1400" dirty="0" smtClean="0">
              <a:solidFill>
                <a:schemeClr val="tx2"/>
              </a:solidFill>
            </a:endParaRPr>
          </a:p>
          <a:p>
            <a:pPr marL="268288" indent="-231775">
              <a:lnSpc>
                <a:spcPct val="140000"/>
              </a:lnSpc>
              <a:buClr>
                <a:srgbClr val="2482D5"/>
              </a:buClr>
            </a:pPr>
            <a:r>
              <a:rPr lang="en-US" sz="1400" dirty="0">
                <a:solidFill>
                  <a:schemeClr val="tx2"/>
                </a:solidFill>
              </a:rPr>
              <a:t>First EPL statement determines the host state</a:t>
            </a:r>
            <a:br>
              <a:rPr lang="en-US" sz="1400" dirty="0">
                <a:solidFill>
                  <a:schemeClr val="tx2"/>
                </a:solidFill>
              </a:rPr>
            </a:br>
            <a:r>
              <a:rPr lang="en-US" sz="1400" dirty="0">
                <a:solidFill>
                  <a:schemeClr val="tx2"/>
                </a:solidFill>
              </a:rPr>
              <a:t>based on </a:t>
            </a:r>
            <a:r>
              <a:rPr lang="en-US" sz="1400" dirty="0" err="1">
                <a:solidFill>
                  <a:schemeClr val="tx2"/>
                </a:solidFill>
              </a:rPr>
              <a:t>cpu_idle</a:t>
            </a:r>
            <a:endParaRPr lang="en-US" sz="1400" dirty="0">
              <a:solidFill>
                <a:schemeClr val="tx2"/>
              </a:solidFill>
            </a:endParaRPr>
          </a:p>
          <a:p>
            <a:pPr marL="268288" indent="-231775">
              <a:lnSpc>
                <a:spcPct val="140000"/>
              </a:lnSpc>
              <a:buClr>
                <a:srgbClr val="2482D5"/>
              </a:buClr>
            </a:pPr>
            <a:r>
              <a:rPr lang="en-US" sz="1400" b="1" dirty="0" smtClean="0">
                <a:solidFill>
                  <a:schemeClr val="tx2"/>
                </a:solidFill>
              </a:rPr>
              <a:t>Check</a:t>
            </a:r>
            <a:r>
              <a:rPr lang="en-US" sz="1400" dirty="0" smtClean="0">
                <a:solidFill>
                  <a:schemeClr val="tx2"/>
                </a:solidFill>
              </a:rPr>
              <a:t> Events describe the hosts state at current time</a:t>
            </a:r>
          </a:p>
          <a:p>
            <a:pPr marL="268288" indent="-231775">
              <a:lnSpc>
                <a:spcPct val="140000"/>
              </a:lnSpc>
              <a:buClr>
                <a:srgbClr val="2482D5"/>
              </a:buClr>
            </a:pPr>
            <a:r>
              <a:rPr lang="en-US" sz="1400" dirty="0">
                <a:solidFill>
                  <a:schemeClr val="tx2"/>
                </a:solidFill>
              </a:rPr>
              <a:t>Second EPL keeps </a:t>
            </a:r>
            <a:r>
              <a:rPr lang="en-US" sz="1400" dirty="0" smtClean="0">
                <a:solidFill>
                  <a:schemeClr val="tx2"/>
                </a:solidFill>
              </a:rPr>
              <a:t>only Check events </a:t>
            </a:r>
            <a:r>
              <a:rPr lang="en-US" sz="1400" dirty="0">
                <a:solidFill>
                  <a:schemeClr val="tx2"/>
                </a:solidFill>
              </a:rPr>
              <a:t>indicating state </a:t>
            </a:r>
            <a:r>
              <a:rPr lang="en-US" sz="1400" dirty="0" smtClean="0">
                <a:solidFill>
                  <a:schemeClr val="tx2"/>
                </a:solidFill>
              </a:rPr>
              <a:t>transitions: new </a:t>
            </a:r>
            <a:r>
              <a:rPr lang="en-US" sz="1400" dirty="0">
                <a:solidFill>
                  <a:schemeClr val="tx2"/>
                </a:solidFill>
              </a:rPr>
              <a:t>event </a:t>
            </a:r>
            <a:r>
              <a:rPr lang="en-US" sz="1400" b="1" dirty="0">
                <a:solidFill>
                  <a:schemeClr val="tx2"/>
                </a:solidFill>
              </a:rPr>
              <a:t>Status</a:t>
            </a:r>
            <a:endParaRPr lang="en-US" sz="1400" dirty="0">
              <a:solidFill>
                <a:schemeClr val="tx2"/>
              </a:solidFill>
            </a:endParaRPr>
          </a:p>
          <a:p>
            <a:pPr>
              <a:lnSpc>
                <a:spcPct val="140000"/>
              </a:lnSpc>
              <a:buClr>
                <a:srgbClr val="2482D5"/>
              </a:buClr>
            </a:pPr>
            <a:endParaRPr lang="en-US" sz="1400" dirty="0" smtClean="0">
              <a:solidFill>
                <a:schemeClr val="tx2"/>
              </a:solidFill>
            </a:endParaRPr>
          </a:p>
          <a:p>
            <a:pPr>
              <a:lnSpc>
                <a:spcPct val="140000"/>
              </a:lnSpc>
              <a:buClr>
                <a:srgbClr val="2482D5"/>
              </a:buClr>
            </a:pPr>
            <a:endParaRPr lang="en-US" sz="1400" dirty="0" smtClean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788000"/>
            <a:ext cx="2895600" cy="273844"/>
          </a:xfrm>
        </p:spPr>
        <p:txBody>
          <a:bodyPr/>
          <a:lstStyle/>
          <a:p>
            <a:r>
              <a:rPr lang="en-US" smtClean="0"/>
              <a:t>DAM-Alarming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000" y="4788000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791042" y="3965037"/>
            <a:ext cx="5561916" cy="415498"/>
          </a:xfrm>
          <a:prstGeom prst="rect">
            <a:avLst/>
          </a:prstGeom>
          <a:ln w="19050">
            <a:solidFill>
              <a:schemeClr val="tx2"/>
            </a:solidFill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05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select</a:t>
            </a:r>
            <a:r>
              <a:rPr lang="en-GB" sz="1050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* </a:t>
            </a:r>
            <a:r>
              <a:rPr lang="en-GB" sz="105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from</a:t>
            </a:r>
            <a:r>
              <a:rPr lang="en-GB" sz="1050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050" dirty="0" err="1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Check.std:groupwin</a:t>
            </a:r>
            <a:r>
              <a:rPr lang="en-GB" sz="1050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(hostname, cluster).</a:t>
            </a:r>
            <a:r>
              <a:rPr lang="en-GB" sz="1050" dirty="0" err="1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win:length</a:t>
            </a:r>
            <a:r>
              <a:rPr lang="en-GB" sz="1050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(2)</a:t>
            </a:r>
          </a:p>
          <a:p>
            <a:r>
              <a:rPr lang="en-GB" sz="105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where</a:t>
            </a:r>
            <a:r>
              <a:rPr lang="en-GB" sz="1050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050" b="1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state is not </a:t>
            </a:r>
            <a:r>
              <a:rPr lang="en-GB" sz="1050" b="1" dirty="0" err="1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prev</a:t>
            </a:r>
            <a:r>
              <a:rPr lang="en-GB" sz="1050" b="1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(1, state)</a:t>
            </a:r>
            <a:r>
              <a:rPr lang="en-GB" sz="1050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and </a:t>
            </a:r>
            <a:r>
              <a:rPr lang="en-GB" sz="1050" dirty="0" err="1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prev</a:t>
            </a:r>
            <a:r>
              <a:rPr lang="en-GB" sz="1050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(1, state) is not </a:t>
            </a:r>
            <a:r>
              <a:rPr lang="en-GB" sz="1050" dirty="0" smtClean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null;</a:t>
            </a:r>
            <a:endParaRPr lang="en-GB" sz="1050" dirty="0">
              <a:solidFill>
                <a:schemeClr val="accent6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13" name="Text Placeholder 2"/>
          <p:cNvSpPr txBox="1">
            <a:spLocks/>
          </p:cNvSpPr>
          <p:nvPr/>
        </p:nvSpPr>
        <p:spPr>
          <a:xfrm>
            <a:off x="457200" y="389422"/>
            <a:ext cx="7894320" cy="7484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400" dirty="0" smtClean="0"/>
              <a:t>Monitoring model</a:t>
            </a:r>
          </a:p>
          <a:p>
            <a:pPr marL="36576" indent="0">
              <a:buNone/>
            </a:pPr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</a:rPr>
              <a:t>second level of EPL statements</a:t>
            </a:r>
            <a:endParaRPr lang="en-US" sz="3200" i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049939" y="144000"/>
            <a:ext cx="3667539" cy="31805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GANGLIA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9" name="Down Arrow 18"/>
          <p:cNvSpPr/>
          <p:nvPr/>
        </p:nvSpPr>
        <p:spPr>
          <a:xfrm>
            <a:off x="6039855" y="484346"/>
            <a:ext cx="1689652" cy="268356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5049939" y="774378"/>
            <a:ext cx="3667539" cy="71231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bg2">
                    <a:lumMod val="10000"/>
                  </a:schemeClr>
                </a:solidFill>
              </a:rPr>
              <a:t>GangliaReport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algn="ctr"/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All parsed metrics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049939" y="1866863"/>
            <a:ext cx="3667539" cy="71231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Check</a:t>
            </a:r>
          </a:p>
          <a:p>
            <a:pPr algn="ctr"/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State, relevant metric, average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049939" y="2966988"/>
            <a:ext cx="3667539" cy="71231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Status</a:t>
            </a:r>
          </a:p>
          <a:p>
            <a:pPr algn="ctr"/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State, relevant metric,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average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4" name="Down Arrow 23"/>
          <p:cNvSpPr/>
          <p:nvPr/>
        </p:nvSpPr>
        <p:spPr>
          <a:xfrm>
            <a:off x="6152869" y="1512716"/>
            <a:ext cx="1463040" cy="324711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EPL</a:t>
            </a:r>
            <a:endParaRPr lang="en-US" dirty="0"/>
          </a:p>
        </p:txBody>
      </p:sp>
      <p:sp>
        <p:nvSpPr>
          <p:cNvPr id="25" name="Down Arrow 24"/>
          <p:cNvSpPr/>
          <p:nvPr/>
        </p:nvSpPr>
        <p:spPr>
          <a:xfrm>
            <a:off x="6152869" y="2602973"/>
            <a:ext cx="1463040" cy="331927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EPL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9004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464424" cy="3262788"/>
          </a:xfrm>
        </p:spPr>
        <p:txBody>
          <a:bodyPr>
            <a:noAutofit/>
          </a:bodyPr>
          <a:lstStyle/>
          <a:p>
            <a:pPr marL="268288" indent="-231775">
              <a:lnSpc>
                <a:spcPct val="140000"/>
              </a:lnSpc>
              <a:buClr>
                <a:srgbClr val="2482D5"/>
              </a:buClr>
            </a:pPr>
            <a:r>
              <a:rPr lang="en-US" sz="1400" dirty="0">
                <a:solidFill>
                  <a:schemeClr val="tx2"/>
                </a:solidFill>
              </a:rPr>
              <a:t>Raw data parsed into </a:t>
            </a:r>
            <a:r>
              <a:rPr lang="en-US" sz="1400" b="1" dirty="0" err="1" smtClean="0">
                <a:solidFill>
                  <a:schemeClr val="tx2"/>
                </a:solidFill>
              </a:rPr>
              <a:t>GangliaReport</a:t>
            </a:r>
            <a:r>
              <a:rPr lang="en-US" sz="1400" dirty="0" smtClean="0">
                <a:solidFill>
                  <a:schemeClr val="tx2"/>
                </a:solidFill>
              </a:rPr>
              <a:t> events</a:t>
            </a:r>
          </a:p>
          <a:p>
            <a:pPr marL="268288" indent="-231775">
              <a:lnSpc>
                <a:spcPct val="140000"/>
              </a:lnSpc>
              <a:buClr>
                <a:srgbClr val="2482D5"/>
              </a:buClr>
            </a:pPr>
            <a:r>
              <a:rPr lang="en-US" sz="1400" dirty="0">
                <a:solidFill>
                  <a:schemeClr val="tx2"/>
                </a:solidFill>
              </a:rPr>
              <a:t>First EPL statement determines the host state</a:t>
            </a:r>
            <a:br>
              <a:rPr lang="en-US" sz="1400" dirty="0">
                <a:solidFill>
                  <a:schemeClr val="tx2"/>
                </a:solidFill>
              </a:rPr>
            </a:br>
            <a:r>
              <a:rPr lang="en-US" sz="1400" dirty="0">
                <a:solidFill>
                  <a:schemeClr val="tx2"/>
                </a:solidFill>
              </a:rPr>
              <a:t>based on </a:t>
            </a:r>
            <a:r>
              <a:rPr lang="en-US" sz="1400" dirty="0" err="1">
                <a:solidFill>
                  <a:schemeClr val="tx2"/>
                </a:solidFill>
              </a:rPr>
              <a:t>cpu_idle</a:t>
            </a:r>
            <a:endParaRPr lang="en-US" sz="1400" dirty="0">
              <a:solidFill>
                <a:schemeClr val="tx2"/>
              </a:solidFill>
            </a:endParaRPr>
          </a:p>
          <a:p>
            <a:pPr marL="268288" indent="-231775">
              <a:lnSpc>
                <a:spcPct val="140000"/>
              </a:lnSpc>
              <a:buClr>
                <a:srgbClr val="2482D5"/>
              </a:buClr>
            </a:pPr>
            <a:r>
              <a:rPr lang="en-US" sz="1400" b="1" dirty="0" smtClean="0">
                <a:solidFill>
                  <a:schemeClr val="tx2"/>
                </a:solidFill>
              </a:rPr>
              <a:t>Check</a:t>
            </a:r>
            <a:r>
              <a:rPr lang="en-US" sz="1400" dirty="0" smtClean="0">
                <a:solidFill>
                  <a:schemeClr val="tx2"/>
                </a:solidFill>
              </a:rPr>
              <a:t> Events describe the hosts state at current time</a:t>
            </a:r>
          </a:p>
          <a:p>
            <a:pPr marL="268288" indent="-231775">
              <a:lnSpc>
                <a:spcPct val="140000"/>
              </a:lnSpc>
              <a:buClr>
                <a:srgbClr val="2482D5"/>
              </a:buClr>
            </a:pPr>
            <a:r>
              <a:rPr lang="en-US" sz="1400" dirty="0">
                <a:solidFill>
                  <a:schemeClr val="tx2"/>
                </a:solidFill>
              </a:rPr>
              <a:t>Second EPL </a:t>
            </a:r>
            <a:r>
              <a:rPr lang="en-US" sz="1400" dirty="0" smtClean="0">
                <a:solidFill>
                  <a:schemeClr val="tx2"/>
                </a:solidFill>
              </a:rPr>
              <a:t>keeps only </a:t>
            </a:r>
            <a:r>
              <a:rPr lang="en-US" sz="1400" dirty="0">
                <a:solidFill>
                  <a:schemeClr val="tx2"/>
                </a:solidFill>
              </a:rPr>
              <a:t>Check </a:t>
            </a:r>
            <a:r>
              <a:rPr lang="en-US" sz="1400" dirty="0" smtClean="0">
                <a:solidFill>
                  <a:schemeClr val="tx2"/>
                </a:solidFill>
              </a:rPr>
              <a:t>events </a:t>
            </a:r>
            <a:r>
              <a:rPr lang="en-US" sz="1400" dirty="0">
                <a:solidFill>
                  <a:schemeClr val="tx2"/>
                </a:solidFill>
              </a:rPr>
              <a:t>indicating state </a:t>
            </a:r>
            <a:r>
              <a:rPr lang="en-US" sz="1400" dirty="0" smtClean="0">
                <a:solidFill>
                  <a:schemeClr val="tx2"/>
                </a:solidFill>
              </a:rPr>
              <a:t>transitions: new event </a:t>
            </a:r>
            <a:r>
              <a:rPr lang="en-US" sz="1400" b="1" dirty="0" smtClean="0">
                <a:solidFill>
                  <a:schemeClr val="tx2"/>
                </a:solidFill>
              </a:rPr>
              <a:t>Status</a:t>
            </a:r>
            <a:endParaRPr lang="en-US" sz="1400" dirty="0">
              <a:solidFill>
                <a:schemeClr val="tx2"/>
              </a:solidFill>
            </a:endParaRPr>
          </a:p>
          <a:p>
            <a:pPr marL="268288" indent="-231775">
              <a:lnSpc>
                <a:spcPct val="140000"/>
              </a:lnSpc>
              <a:buClr>
                <a:srgbClr val="2482D5"/>
              </a:buClr>
            </a:pPr>
            <a:r>
              <a:rPr lang="en-US" sz="1400" dirty="0">
                <a:solidFill>
                  <a:schemeClr val="tx2"/>
                </a:solidFill>
              </a:rPr>
              <a:t>State transitions trigger </a:t>
            </a:r>
            <a:r>
              <a:rPr lang="en-US" sz="1400" dirty="0" smtClean="0">
                <a:solidFill>
                  <a:schemeClr val="tx2"/>
                </a:solidFill>
              </a:rPr>
              <a:t>alarms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4788000"/>
            <a:ext cx="2895600" cy="273844"/>
          </a:xfrm>
        </p:spPr>
        <p:txBody>
          <a:bodyPr/>
          <a:lstStyle/>
          <a:p>
            <a:r>
              <a:rPr lang="en-US" dirty="0" smtClean="0"/>
              <a:t>DAM-Alarming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72000" y="4788000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5040000" y="144000"/>
            <a:ext cx="3677478" cy="4190896"/>
            <a:chOff x="5019261" y="164546"/>
            <a:chExt cx="3677478" cy="4190896"/>
          </a:xfrm>
        </p:grpSpPr>
        <p:sp>
          <p:nvSpPr>
            <p:cNvPr id="7" name="Rectangle 6"/>
            <p:cNvSpPr/>
            <p:nvPr/>
          </p:nvSpPr>
          <p:spPr>
            <a:xfrm>
              <a:off x="5029200" y="164546"/>
              <a:ext cx="3667539" cy="318053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accent5">
                      <a:lumMod val="75000"/>
                    </a:schemeClr>
                  </a:solidFill>
                </a:rPr>
                <a:t>GANGLIA</a:t>
              </a:r>
              <a:endParaRPr lang="en-US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9" name="Down Arrow 8"/>
            <p:cNvSpPr/>
            <p:nvPr/>
          </p:nvSpPr>
          <p:spPr>
            <a:xfrm>
              <a:off x="6019116" y="504892"/>
              <a:ext cx="1689652" cy="268356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029200" y="794924"/>
              <a:ext cx="3667539" cy="712313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>
                  <a:solidFill>
                    <a:schemeClr val="bg2">
                      <a:lumMod val="10000"/>
                    </a:schemeClr>
                  </a:solidFill>
                </a:rPr>
                <a:t>GangliaReport</a:t>
              </a:r>
              <a:endParaRPr lang="en-US" dirty="0">
                <a:solidFill>
                  <a:schemeClr val="bg2">
                    <a:lumMod val="10000"/>
                  </a:schemeClr>
                </a:solidFill>
              </a:endParaRPr>
            </a:p>
            <a:p>
              <a:pPr algn="ctr"/>
              <a:r>
                <a:rPr lang="en-US" dirty="0" smtClean="0">
                  <a:solidFill>
                    <a:schemeClr val="bg2">
                      <a:lumMod val="10000"/>
                    </a:schemeClr>
                  </a:solidFill>
                </a:rPr>
                <a:t>All parsed metrics</a:t>
              </a:r>
              <a:endParaRPr lang="en-US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029200" y="1887409"/>
              <a:ext cx="3667539" cy="712313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2">
                      <a:lumMod val="10000"/>
                    </a:schemeClr>
                  </a:solidFill>
                </a:rPr>
                <a:t>Check</a:t>
              </a:r>
            </a:p>
            <a:p>
              <a:pPr algn="ctr"/>
              <a:r>
                <a:rPr lang="en-US" dirty="0" smtClean="0">
                  <a:solidFill>
                    <a:schemeClr val="bg2">
                      <a:lumMod val="10000"/>
                    </a:schemeClr>
                  </a:solidFill>
                </a:rPr>
                <a:t>State, relevant metric, average</a:t>
              </a:r>
              <a:endParaRPr lang="en-US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029200" y="2987534"/>
              <a:ext cx="3667539" cy="712313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2">
                      <a:lumMod val="10000"/>
                    </a:schemeClr>
                  </a:solidFill>
                </a:rPr>
                <a:t>Status</a:t>
              </a:r>
            </a:p>
            <a:p>
              <a:pPr algn="ctr"/>
              <a:r>
                <a:rPr lang="en-US" dirty="0">
                  <a:solidFill>
                    <a:schemeClr val="bg2">
                      <a:lumMod val="10000"/>
                    </a:schemeClr>
                  </a:solidFill>
                </a:rPr>
                <a:t>State, relevant metric, </a:t>
              </a:r>
              <a:r>
                <a:rPr lang="en-US" dirty="0" smtClean="0">
                  <a:solidFill>
                    <a:schemeClr val="bg2">
                      <a:lumMod val="10000"/>
                    </a:schemeClr>
                  </a:solidFill>
                </a:rPr>
                <a:t>average</a:t>
              </a:r>
              <a:endParaRPr lang="en-US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019261" y="4037389"/>
              <a:ext cx="3667539" cy="318053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accent5">
                      <a:lumMod val="75000"/>
                    </a:schemeClr>
                  </a:solidFill>
                </a:rPr>
                <a:t>ALARM</a:t>
              </a:r>
              <a:endParaRPr lang="en-US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15" name="Down Arrow 14"/>
            <p:cNvSpPr/>
            <p:nvPr/>
          </p:nvSpPr>
          <p:spPr>
            <a:xfrm>
              <a:off x="6132130" y="1533262"/>
              <a:ext cx="1463040" cy="324711"/>
            </a:xfrm>
            <a:prstGeom prst="downArrow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EPL</a:t>
              </a:r>
              <a:endParaRPr lang="en-US" dirty="0"/>
            </a:p>
          </p:txBody>
        </p:sp>
        <p:sp>
          <p:nvSpPr>
            <p:cNvPr id="16" name="Down Arrow 15"/>
            <p:cNvSpPr/>
            <p:nvPr/>
          </p:nvSpPr>
          <p:spPr>
            <a:xfrm>
              <a:off x="6132130" y="2623519"/>
              <a:ext cx="1463040" cy="331927"/>
            </a:xfrm>
            <a:prstGeom prst="downArrow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EPL</a:t>
              </a:r>
              <a:endParaRPr lang="en-US" dirty="0"/>
            </a:p>
          </p:txBody>
        </p:sp>
        <p:sp>
          <p:nvSpPr>
            <p:cNvPr id="18" name="Down Arrow 17"/>
            <p:cNvSpPr/>
            <p:nvPr/>
          </p:nvSpPr>
          <p:spPr>
            <a:xfrm>
              <a:off x="6018143" y="3734440"/>
              <a:ext cx="1689652" cy="268356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 Placeholder 2"/>
          <p:cNvSpPr txBox="1">
            <a:spLocks/>
          </p:cNvSpPr>
          <p:nvPr/>
        </p:nvSpPr>
        <p:spPr>
          <a:xfrm>
            <a:off x="457200" y="389422"/>
            <a:ext cx="7894320" cy="7484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400" dirty="0" smtClean="0"/>
              <a:t>Monitoring model</a:t>
            </a:r>
          </a:p>
          <a:p>
            <a:pPr marL="36576" indent="0">
              <a:buNone/>
            </a:pPr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</a:rPr>
              <a:t>alarming on status change</a:t>
            </a:r>
            <a:endParaRPr lang="en-US" sz="3200" i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298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5182756" y="4788000"/>
            <a:ext cx="2895600" cy="273844"/>
          </a:xfrm>
        </p:spPr>
        <p:txBody>
          <a:bodyPr/>
          <a:lstStyle/>
          <a:p>
            <a:r>
              <a:rPr lang="en-US" smtClean="0"/>
              <a:t>DAM-Alarming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72000" y="4788000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457200" y="389422"/>
            <a:ext cx="7894320" cy="7484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400" dirty="0" smtClean="0"/>
              <a:t>Monitoring model v1.1</a:t>
            </a:r>
          </a:p>
          <a:p>
            <a:pPr marL="36576" indent="0">
              <a:buNone/>
            </a:pPr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</a:rPr>
              <a:t>lessons learnt</a:t>
            </a:r>
            <a:endParaRPr lang="en-US" sz="3200" i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5040000" y="144000"/>
            <a:ext cx="3677478" cy="4190896"/>
            <a:chOff x="5019261" y="164546"/>
            <a:chExt cx="3677478" cy="4190896"/>
          </a:xfrm>
        </p:grpSpPr>
        <p:sp>
          <p:nvSpPr>
            <p:cNvPr id="34" name="Rectangle 33"/>
            <p:cNvSpPr/>
            <p:nvPr/>
          </p:nvSpPr>
          <p:spPr>
            <a:xfrm>
              <a:off x="5029200" y="164546"/>
              <a:ext cx="3667539" cy="318053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accent5">
                      <a:lumMod val="75000"/>
                    </a:schemeClr>
                  </a:solidFill>
                </a:rPr>
                <a:t>GANGLIA</a:t>
              </a:r>
              <a:endParaRPr lang="en-US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35" name="Down Arrow 34"/>
            <p:cNvSpPr/>
            <p:nvPr/>
          </p:nvSpPr>
          <p:spPr>
            <a:xfrm>
              <a:off x="6019116" y="504892"/>
              <a:ext cx="1689652" cy="268356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5029200" y="794924"/>
              <a:ext cx="3667539" cy="712313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>
                  <a:solidFill>
                    <a:schemeClr val="bg2">
                      <a:lumMod val="10000"/>
                    </a:schemeClr>
                  </a:solidFill>
                </a:rPr>
                <a:t>GangliaReport</a:t>
              </a:r>
              <a:endParaRPr lang="en-US" dirty="0">
                <a:solidFill>
                  <a:schemeClr val="bg2">
                    <a:lumMod val="10000"/>
                  </a:schemeClr>
                </a:solidFill>
              </a:endParaRPr>
            </a:p>
            <a:p>
              <a:pPr algn="ctr"/>
              <a:r>
                <a:rPr lang="en-US" dirty="0" smtClean="0">
                  <a:solidFill>
                    <a:schemeClr val="bg2">
                      <a:lumMod val="10000"/>
                    </a:schemeClr>
                  </a:solidFill>
                </a:rPr>
                <a:t>All parsed metrics</a:t>
              </a:r>
              <a:endParaRPr lang="en-US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5029200" y="1887409"/>
              <a:ext cx="3667539" cy="712313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2">
                      <a:lumMod val="10000"/>
                    </a:schemeClr>
                  </a:solidFill>
                </a:rPr>
                <a:t>Check</a:t>
              </a:r>
            </a:p>
            <a:p>
              <a:pPr algn="ctr"/>
              <a:r>
                <a:rPr lang="en-US" dirty="0" smtClean="0">
                  <a:solidFill>
                    <a:schemeClr val="bg2">
                      <a:lumMod val="10000"/>
                    </a:schemeClr>
                  </a:solidFill>
                </a:rPr>
                <a:t>State, relevant metric, average</a:t>
              </a:r>
              <a:endParaRPr lang="en-US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029200" y="2987534"/>
              <a:ext cx="3667539" cy="712313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2">
                      <a:lumMod val="10000"/>
                    </a:schemeClr>
                  </a:solidFill>
                </a:rPr>
                <a:t>Status</a:t>
              </a:r>
            </a:p>
            <a:p>
              <a:pPr algn="ctr"/>
              <a:r>
                <a:rPr lang="en-US" dirty="0">
                  <a:solidFill>
                    <a:schemeClr val="bg2">
                      <a:lumMod val="10000"/>
                    </a:schemeClr>
                  </a:solidFill>
                </a:rPr>
                <a:t>State, relevant metric, </a:t>
              </a:r>
              <a:r>
                <a:rPr lang="en-US" dirty="0" smtClean="0">
                  <a:solidFill>
                    <a:schemeClr val="bg2">
                      <a:lumMod val="10000"/>
                    </a:schemeClr>
                  </a:solidFill>
                </a:rPr>
                <a:t>average</a:t>
              </a:r>
              <a:endParaRPr lang="en-US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019261" y="4037389"/>
              <a:ext cx="3667539" cy="318053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accent5">
                      <a:lumMod val="75000"/>
                    </a:schemeClr>
                  </a:solidFill>
                </a:rPr>
                <a:t>ALARM</a:t>
              </a:r>
              <a:endParaRPr lang="en-US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40" name="Down Arrow 39"/>
            <p:cNvSpPr/>
            <p:nvPr/>
          </p:nvSpPr>
          <p:spPr>
            <a:xfrm>
              <a:off x="6132130" y="1533262"/>
              <a:ext cx="1463040" cy="324711"/>
            </a:xfrm>
            <a:prstGeom prst="downArrow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EPL</a:t>
              </a:r>
              <a:endParaRPr lang="en-US" dirty="0"/>
            </a:p>
          </p:txBody>
        </p:sp>
        <p:sp>
          <p:nvSpPr>
            <p:cNvPr id="41" name="Down Arrow 40"/>
            <p:cNvSpPr/>
            <p:nvPr/>
          </p:nvSpPr>
          <p:spPr>
            <a:xfrm>
              <a:off x="6132130" y="2623519"/>
              <a:ext cx="1463040" cy="331927"/>
            </a:xfrm>
            <a:prstGeom prst="downArrow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EPL</a:t>
              </a:r>
              <a:endParaRPr lang="en-US" dirty="0"/>
            </a:p>
          </p:txBody>
        </p:sp>
        <p:sp>
          <p:nvSpPr>
            <p:cNvPr id="42" name="Down Arrow 41"/>
            <p:cNvSpPr/>
            <p:nvPr/>
          </p:nvSpPr>
          <p:spPr>
            <a:xfrm>
              <a:off x="6018143" y="3734440"/>
              <a:ext cx="1689652" cy="268356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6839"/>
            <a:ext cx="4293704" cy="3262788"/>
          </a:xfrm>
        </p:spPr>
        <p:txBody>
          <a:bodyPr>
            <a:normAutofit/>
          </a:bodyPr>
          <a:lstStyle/>
          <a:p>
            <a:pPr marL="268288" indent="-231775">
              <a:lnSpc>
                <a:spcPct val="140000"/>
              </a:lnSpc>
              <a:buClr>
                <a:srgbClr val="2482D5"/>
              </a:buClr>
            </a:pPr>
            <a:r>
              <a:rPr lang="en-US" sz="1600" dirty="0" smtClean="0">
                <a:solidFill>
                  <a:schemeClr val="tx2"/>
                </a:solidFill>
              </a:rPr>
              <a:t>Filtering notifications became crucial for email alarming</a:t>
            </a:r>
          </a:p>
          <a:p>
            <a:pPr marL="268288" indent="-231775">
              <a:lnSpc>
                <a:spcPct val="140000"/>
              </a:lnSpc>
              <a:buClr>
                <a:srgbClr val="2482D5"/>
              </a:buClr>
            </a:pPr>
            <a:r>
              <a:rPr lang="en-US" sz="1600" dirty="0" smtClean="0">
                <a:solidFill>
                  <a:schemeClr val="tx2"/>
                </a:solidFill>
              </a:rPr>
              <a:t>Third statement was added </a:t>
            </a:r>
          </a:p>
          <a:p>
            <a:pPr marL="268288" indent="-231775">
              <a:lnSpc>
                <a:spcPct val="140000"/>
              </a:lnSpc>
              <a:buClr>
                <a:srgbClr val="2482D5"/>
              </a:buClr>
            </a:pPr>
            <a:r>
              <a:rPr lang="en-US" sz="1600" dirty="0" smtClean="0">
                <a:solidFill>
                  <a:schemeClr val="tx2"/>
                </a:solidFill>
              </a:rPr>
              <a:t>All status events still inserted into ES</a:t>
            </a:r>
          </a:p>
          <a:p>
            <a:pPr>
              <a:lnSpc>
                <a:spcPct val="140000"/>
              </a:lnSpc>
              <a:buClr>
                <a:srgbClr val="2482D5"/>
              </a:buClr>
            </a:pPr>
            <a:endParaRPr lang="en-US" sz="1600" dirty="0" smtClean="0">
              <a:solidFill>
                <a:schemeClr val="tx2"/>
              </a:solidFill>
            </a:endParaRPr>
          </a:p>
          <a:p>
            <a:pPr>
              <a:lnSpc>
                <a:spcPct val="140000"/>
              </a:lnSpc>
              <a:buClr>
                <a:srgbClr val="2482D5"/>
              </a:buClr>
            </a:pPr>
            <a:endParaRPr lang="en-US" sz="1400" dirty="0" smtClean="0">
              <a:solidFill>
                <a:schemeClr val="tx2"/>
              </a:solidFill>
            </a:endParaRPr>
          </a:p>
          <a:p>
            <a:pPr>
              <a:lnSpc>
                <a:spcPct val="140000"/>
              </a:lnSpc>
              <a:buClr>
                <a:srgbClr val="2482D5"/>
              </a:buClr>
            </a:pPr>
            <a:endParaRPr lang="en-US" sz="14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691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6839"/>
            <a:ext cx="4293704" cy="3262788"/>
          </a:xfrm>
        </p:spPr>
        <p:txBody>
          <a:bodyPr>
            <a:normAutofit/>
          </a:bodyPr>
          <a:lstStyle/>
          <a:p>
            <a:pPr marL="268288" indent="-231775">
              <a:lnSpc>
                <a:spcPct val="140000"/>
              </a:lnSpc>
              <a:buClr>
                <a:srgbClr val="2482D5"/>
              </a:buClr>
            </a:pPr>
            <a:r>
              <a:rPr lang="en-US" sz="1600" dirty="0" smtClean="0">
                <a:solidFill>
                  <a:schemeClr val="tx2"/>
                </a:solidFill>
              </a:rPr>
              <a:t>Filtering notifications became crucial for email alarming</a:t>
            </a:r>
          </a:p>
          <a:p>
            <a:pPr marL="268288" indent="-231775">
              <a:lnSpc>
                <a:spcPct val="140000"/>
              </a:lnSpc>
              <a:buClr>
                <a:srgbClr val="2482D5"/>
              </a:buClr>
            </a:pPr>
            <a:r>
              <a:rPr lang="en-US" sz="1600" dirty="0" smtClean="0">
                <a:solidFill>
                  <a:schemeClr val="tx2"/>
                </a:solidFill>
              </a:rPr>
              <a:t>Third statement was added </a:t>
            </a:r>
          </a:p>
          <a:p>
            <a:pPr marL="268288" indent="-231775">
              <a:lnSpc>
                <a:spcPct val="140000"/>
              </a:lnSpc>
              <a:buClr>
                <a:srgbClr val="2482D5"/>
              </a:buClr>
            </a:pPr>
            <a:r>
              <a:rPr lang="en-US" sz="1600" dirty="0" smtClean="0">
                <a:solidFill>
                  <a:schemeClr val="tx2"/>
                </a:solidFill>
              </a:rPr>
              <a:t>All status events </a:t>
            </a:r>
            <a:br>
              <a:rPr lang="en-US" sz="1600" dirty="0" smtClean="0">
                <a:solidFill>
                  <a:schemeClr val="tx2"/>
                </a:solidFill>
              </a:rPr>
            </a:br>
            <a:r>
              <a:rPr lang="en-US" sz="1600" dirty="0" smtClean="0">
                <a:solidFill>
                  <a:schemeClr val="tx2"/>
                </a:solidFill>
              </a:rPr>
              <a:t>inserted into ES</a:t>
            </a:r>
          </a:p>
          <a:p>
            <a:pPr>
              <a:lnSpc>
                <a:spcPct val="140000"/>
              </a:lnSpc>
              <a:buClr>
                <a:srgbClr val="2482D5"/>
              </a:buClr>
            </a:pPr>
            <a:endParaRPr lang="en-US" sz="1600" dirty="0" smtClean="0">
              <a:solidFill>
                <a:schemeClr val="tx2"/>
              </a:solidFill>
            </a:endParaRPr>
          </a:p>
          <a:p>
            <a:pPr>
              <a:lnSpc>
                <a:spcPct val="140000"/>
              </a:lnSpc>
              <a:buClr>
                <a:srgbClr val="2482D5"/>
              </a:buClr>
            </a:pPr>
            <a:endParaRPr lang="en-US" sz="1400" dirty="0" smtClean="0">
              <a:solidFill>
                <a:schemeClr val="tx2"/>
              </a:solidFill>
            </a:endParaRPr>
          </a:p>
          <a:p>
            <a:pPr>
              <a:lnSpc>
                <a:spcPct val="140000"/>
              </a:lnSpc>
              <a:buClr>
                <a:srgbClr val="2482D5"/>
              </a:buClr>
            </a:pPr>
            <a:endParaRPr lang="en-US" sz="1400" dirty="0" smtClean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5182756" y="4788000"/>
            <a:ext cx="2895600" cy="273844"/>
          </a:xfrm>
        </p:spPr>
        <p:txBody>
          <a:bodyPr/>
          <a:lstStyle/>
          <a:p>
            <a:r>
              <a:rPr lang="en-US" dirty="0" smtClean="0"/>
              <a:t>DAM-Alarming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72000" y="4788000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457200" y="389422"/>
            <a:ext cx="7894320" cy="7484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400" dirty="0" smtClean="0"/>
              <a:t>Upgrading monitoring model</a:t>
            </a:r>
          </a:p>
          <a:p>
            <a:pPr marL="36576" indent="0">
              <a:buNone/>
            </a:pPr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</a:rPr>
              <a:t>filtering email notifications</a:t>
            </a:r>
            <a:endParaRPr lang="en-US" sz="3200" i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992624" y="47285"/>
            <a:ext cx="3667539" cy="29189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GANGLIA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0" name="Down Arrow 19"/>
          <p:cNvSpPr/>
          <p:nvPr/>
        </p:nvSpPr>
        <p:spPr>
          <a:xfrm>
            <a:off x="5993294" y="384788"/>
            <a:ext cx="1689652" cy="246285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4992624" y="670593"/>
            <a:ext cx="3667539" cy="65372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bg2">
                    <a:lumMod val="10000"/>
                  </a:schemeClr>
                </a:solidFill>
              </a:rPr>
              <a:t>GangliaReport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algn="ctr"/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All parsed metrics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992624" y="1697546"/>
            <a:ext cx="3667539" cy="65372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Check</a:t>
            </a:r>
          </a:p>
          <a:p>
            <a:pPr algn="ctr"/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State, relevant metric, average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992624" y="2729025"/>
            <a:ext cx="3667539" cy="65372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Status</a:t>
            </a:r>
          </a:p>
          <a:p>
            <a:pPr algn="ctr"/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State, relevant metric,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average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3" name="Down Arrow 32"/>
          <p:cNvSpPr/>
          <p:nvPr/>
        </p:nvSpPr>
        <p:spPr>
          <a:xfrm>
            <a:off x="6102624" y="1365341"/>
            <a:ext cx="1463040" cy="298004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EPL</a:t>
            </a:r>
            <a:endParaRPr lang="en-US" dirty="0"/>
          </a:p>
        </p:txBody>
      </p:sp>
      <p:sp>
        <p:nvSpPr>
          <p:cNvPr id="34" name="Down Arrow 33"/>
          <p:cNvSpPr/>
          <p:nvPr/>
        </p:nvSpPr>
        <p:spPr>
          <a:xfrm>
            <a:off x="6102624" y="2389422"/>
            <a:ext cx="1463040" cy="304627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EPL</a:t>
            </a:r>
            <a:endParaRPr lang="en-US" dirty="0"/>
          </a:p>
        </p:txBody>
      </p:sp>
      <p:sp>
        <p:nvSpPr>
          <p:cNvPr id="35" name="Down Arrow 34"/>
          <p:cNvSpPr/>
          <p:nvPr/>
        </p:nvSpPr>
        <p:spPr>
          <a:xfrm>
            <a:off x="5867402" y="4109421"/>
            <a:ext cx="1689652" cy="246285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4992624" y="3753681"/>
            <a:ext cx="3667539" cy="653727"/>
          </a:xfrm>
          <a:prstGeom prst="rect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Notification</a:t>
            </a:r>
          </a:p>
          <a:p>
            <a:pPr algn="ctr"/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State, relevant metric,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average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7" name="Down Arrow 36"/>
          <p:cNvSpPr/>
          <p:nvPr/>
        </p:nvSpPr>
        <p:spPr>
          <a:xfrm>
            <a:off x="6096000" y="3414077"/>
            <a:ext cx="1463040" cy="304627"/>
          </a:xfrm>
          <a:prstGeom prst="downArrow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EPL</a:t>
            </a:r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2621280" y="2741941"/>
            <a:ext cx="2328246" cy="1654834"/>
            <a:chOff x="2368873" y="2741941"/>
            <a:chExt cx="2580653" cy="1654834"/>
          </a:xfrm>
        </p:grpSpPr>
        <p:sp>
          <p:nvSpPr>
            <p:cNvPr id="17" name="Rectangle 16"/>
            <p:cNvSpPr/>
            <p:nvPr/>
          </p:nvSpPr>
          <p:spPr>
            <a:xfrm>
              <a:off x="2368873" y="3742268"/>
              <a:ext cx="1755874" cy="654507"/>
            </a:xfrm>
            <a:prstGeom prst="rec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accent6">
                      <a:lumMod val="75000"/>
                    </a:schemeClr>
                  </a:solidFill>
                </a:rPr>
                <a:t>EMAIL</a:t>
              </a: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2372188" y="2741941"/>
              <a:ext cx="1755874" cy="654507"/>
            </a:xfrm>
            <a:prstGeom prst="rect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>
                  <a:solidFill>
                    <a:schemeClr val="accent6">
                      <a:lumMod val="75000"/>
                    </a:schemeClr>
                  </a:solidFill>
                </a:rPr>
                <a:t>ElasticSearch</a:t>
              </a:r>
              <a:endParaRPr lang="en-US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39" name="Down Arrow 38"/>
            <p:cNvSpPr/>
            <p:nvPr/>
          </p:nvSpPr>
          <p:spPr>
            <a:xfrm rot="5400000">
              <a:off x="4281693" y="2686368"/>
              <a:ext cx="543505" cy="765652"/>
            </a:xfrm>
            <a:prstGeom prst="downArrow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Down Arrow 39"/>
            <p:cNvSpPr/>
            <p:nvPr/>
          </p:nvSpPr>
          <p:spPr>
            <a:xfrm rot="5400000">
              <a:off x="4294947" y="3683659"/>
              <a:ext cx="543505" cy="765652"/>
            </a:xfrm>
            <a:prstGeom prst="downArrow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474268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6591905" y="2073050"/>
            <a:ext cx="1759616" cy="934025"/>
          </a:xfrm>
          <a:prstGeom prst="rect">
            <a:avLst/>
          </a:prstGeom>
          <a:gradFill rotWithShape="1">
            <a:gsLst>
              <a:gs pos="0">
                <a:srgbClr val="A99183"/>
              </a:gs>
              <a:gs pos="100000">
                <a:srgbClr val="FCEED5"/>
              </a:gs>
            </a:gsLst>
            <a:lin ang="16200000" scaled="0"/>
          </a:gradFill>
          <a:ln w="9525" cap="flat" cmpd="sng" algn="ctr">
            <a:solidFill>
              <a:srgbClr val="EEECE1">
                <a:lumMod val="5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6591904" y="2073050"/>
            <a:ext cx="1759617" cy="383823"/>
          </a:xfrm>
          <a:prstGeom prst="rect">
            <a:avLst/>
          </a:prstGeom>
          <a:gradFill flip="none" rotWithShape="1">
            <a:gsLst>
              <a:gs pos="0">
                <a:sysClr val="windowText" lastClr="000000">
                  <a:tint val="100000"/>
                  <a:shade val="100000"/>
                  <a:satMod val="130000"/>
                  <a:alpha val="49000"/>
                </a:sysClr>
              </a:gs>
              <a:gs pos="100000">
                <a:sysClr val="windowText" lastClr="000000">
                  <a:tint val="50000"/>
                  <a:shade val="100000"/>
                  <a:satMod val="350000"/>
                  <a:alpha val="49000"/>
                </a:sysClr>
              </a:gs>
            </a:gsLst>
            <a:lin ang="16200000" scaled="0"/>
            <a:tileRect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DAM-Alarming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7434040" y="1545397"/>
            <a:ext cx="0" cy="490318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788000"/>
            <a:ext cx="2895600" cy="273844"/>
          </a:xfrm>
        </p:spPr>
        <p:txBody>
          <a:bodyPr/>
          <a:lstStyle/>
          <a:p>
            <a:r>
              <a:rPr lang="en-US" smtClean="0"/>
              <a:t>DAM-Alarming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000" y="4788000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457200" y="389422"/>
            <a:ext cx="7894320" cy="7484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400" dirty="0" smtClean="0"/>
              <a:t>Current deployment details</a:t>
            </a:r>
            <a:endParaRPr lang="en-US" sz="2000" dirty="0" smtClean="0"/>
          </a:p>
        </p:txBody>
      </p:sp>
      <p:sp>
        <p:nvSpPr>
          <p:cNvPr id="9" name="Rectangle 8"/>
          <p:cNvSpPr/>
          <p:nvPr/>
        </p:nvSpPr>
        <p:spPr>
          <a:xfrm>
            <a:off x="457198" y="1207608"/>
            <a:ext cx="4224017" cy="17994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8288" indent="-268288">
              <a:lnSpc>
                <a:spcPct val="140000"/>
              </a:lnSpc>
              <a:buClr>
                <a:srgbClr val="2482D5"/>
              </a:buClr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Querying all 5 production Ganglia servers</a:t>
            </a:r>
          </a:p>
          <a:p>
            <a:pPr marL="725488" lvl="1" indent="-268288">
              <a:lnSpc>
                <a:spcPct val="140000"/>
              </a:lnSpc>
              <a:buClr>
                <a:srgbClr val="2482D5"/>
              </a:buClr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Used by ATLAS, CMS and </a:t>
            </a:r>
            <a:r>
              <a:rPr lang="en-US" sz="1600" dirty="0" err="1" smtClean="0">
                <a:solidFill>
                  <a:schemeClr val="tx2"/>
                </a:solidFill>
              </a:rPr>
              <a:t>LHCb</a:t>
            </a:r>
            <a:endParaRPr lang="en-US" sz="1600" dirty="0" smtClean="0">
              <a:solidFill>
                <a:schemeClr val="tx2"/>
              </a:solidFill>
            </a:endParaRPr>
          </a:p>
          <a:p>
            <a:pPr marL="268288" indent="-268288">
              <a:lnSpc>
                <a:spcPct val="140000"/>
              </a:lnSpc>
              <a:buClr>
                <a:srgbClr val="2482D5"/>
              </a:buClr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Poll </a:t>
            </a:r>
            <a:r>
              <a:rPr lang="en-US" sz="1600" dirty="0" smtClean="0">
                <a:solidFill>
                  <a:schemeClr val="tx2"/>
                </a:solidFill>
              </a:rPr>
              <a:t>interval: 15 seconds</a:t>
            </a:r>
          </a:p>
          <a:p>
            <a:pPr marL="268288" indent="-268288">
              <a:lnSpc>
                <a:spcPct val="140000"/>
              </a:lnSpc>
              <a:buClr>
                <a:srgbClr val="2482D5"/>
              </a:buClr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1.5 seconds timeout for </a:t>
            </a:r>
            <a:br>
              <a:rPr lang="en-US" sz="1600" dirty="0" smtClean="0">
                <a:solidFill>
                  <a:schemeClr val="tx2"/>
                </a:solidFill>
              </a:rPr>
            </a:br>
            <a:r>
              <a:rPr lang="en-US" sz="1600" dirty="0" smtClean="0">
                <a:solidFill>
                  <a:schemeClr val="tx2"/>
                </a:solidFill>
              </a:rPr>
              <a:t>retrieving from one server</a:t>
            </a:r>
          </a:p>
        </p:txBody>
      </p:sp>
      <p:cxnSp>
        <p:nvCxnSpPr>
          <p:cNvPr id="14" name="Straight Arrow Connector 13"/>
          <p:cNvCxnSpPr>
            <a:stCxn id="30" idx="1"/>
            <a:endCxn id="38" idx="3"/>
          </p:cNvCxnSpPr>
          <p:nvPr/>
        </p:nvCxnSpPr>
        <p:spPr>
          <a:xfrm flipH="1" flipV="1">
            <a:off x="5182756" y="2292998"/>
            <a:ext cx="1409149" cy="247065"/>
          </a:xfrm>
          <a:prstGeom prst="straightConnector1">
            <a:avLst/>
          </a:prstGeom>
          <a:ln w="15875">
            <a:headEnd type="arrow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30" idx="1"/>
            <a:endCxn id="39" idx="3"/>
          </p:cNvCxnSpPr>
          <p:nvPr/>
        </p:nvCxnSpPr>
        <p:spPr>
          <a:xfrm flipH="1">
            <a:off x="5178171" y="2540063"/>
            <a:ext cx="1413734" cy="545632"/>
          </a:xfrm>
          <a:prstGeom prst="straightConnector1">
            <a:avLst/>
          </a:prstGeom>
          <a:ln w="15875">
            <a:headEnd type="arrow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30" idx="1"/>
            <a:endCxn id="40" idx="3"/>
          </p:cNvCxnSpPr>
          <p:nvPr/>
        </p:nvCxnSpPr>
        <p:spPr>
          <a:xfrm flipH="1">
            <a:off x="5182756" y="2540063"/>
            <a:ext cx="1409149" cy="1334345"/>
          </a:xfrm>
          <a:prstGeom prst="straightConnector1">
            <a:avLst/>
          </a:prstGeom>
          <a:ln w="15875">
            <a:headEnd type="arrow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" name="Rounded Rectangle 1"/>
          <p:cNvSpPr/>
          <p:nvPr/>
        </p:nvSpPr>
        <p:spPr>
          <a:xfrm>
            <a:off x="6655763" y="225306"/>
            <a:ext cx="1548994" cy="852778"/>
          </a:xfrm>
          <a:prstGeom prst="roundRect">
            <a:avLst/>
          </a:prstGeom>
          <a:gradFill flip="none" rotWithShape="1">
            <a:gsLst>
              <a:gs pos="0">
                <a:schemeClr val="accent2">
                  <a:tint val="1000"/>
                  <a:alpha val="65000"/>
                </a:schemeClr>
              </a:gs>
              <a:gs pos="68000">
                <a:schemeClr val="accent2">
                  <a:tint val="77000"/>
                  <a:alpha val="65000"/>
                </a:schemeClr>
              </a:gs>
              <a:gs pos="81000">
                <a:schemeClr val="accent2">
                  <a:tint val="79000"/>
                  <a:alpha val="65000"/>
                </a:schemeClr>
              </a:gs>
              <a:gs pos="86000">
                <a:schemeClr val="accent2">
                  <a:tint val="73000"/>
                  <a:alpha val="65000"/>
                </a:schemeClr>
              </a:gs>
              <a:gs pos="100000">
                <a:schemeClr val="accent2">
                  <a:tint val="35000"/>
                  <a:alpha val="65000"/>
                </a:schemeClr>
              </a:gs>
            </a:gsLst>
            <a:lin ang="54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Ganglia Information System ?</a:t>
            </a:r>
            <a:endParaRPr lang="en-US" sz="1600" dirty="0"/>
          </a:p>
        </p:txBody>
      </p:sp>
      <p:cxnSp>
        <p:nvCxnSpPr>
          <p:cNvPr id="15" name="Straight Arrow Connector 14"/>
          <p:cNvCxnSpPr>
            <a:stCxn id="2" idx="2"/>
          </p:cNvCxnSpPr>
          <p:nvPr/>
        </p:nvCxnSpPr>
        <p:spPr>
          <a:xfrm>
            <a:off x="7430260" y="1078084"/>
            <a:ext cx="3780" cy="467313"/>
          </a:xfrm>
          <a:prstGeom prst="straightConnector1">
            <a:avLst/>
          </a:prstGeom>
          <a:ln w="12700">
            <a:prstDash val="dash"/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1" name="Folded Corner 20"/>
          <p:cNvSpPr/>
          <p:nvPr/>
        </p:nvSpPr>
        <p:spPr>
          <a:xfrm>
            <a:off x="6937083" y="1353112"/>
            <a:ext cx="993913" cy="392592"/>
          </a:xfrm>
          <a:prstGeom prst="foldedCorner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JSON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363640" y="2069063"/>
            <a:ext cx="819116" cy="44786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XML</a:t>
            </a:r>
            <a:endParaRPr lang="en-GB" dirty="0"/>
          </a:p>
        </p:txBody>
      </p:sp>
      <p:sp>
        <p:nvSpPr>
          <p:cNvPr id="39" name="Rectangle 38"/>
          <p:cNvSpPr/>
          <p:nvPr/>
        </p:nvSpPr>
        <p:spPr>
          <a:xfrm>
            <a:off x="4359055" y="2861760"/>
            <a:ext cx="819116" cy="44786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XML</a:t>
            </a:r>
            <a:endParaRPr lang="en-GB" dirty="0"/>
          </a:p>
        </p:txBody>
      </p:sp>
      <p:sp>
        <p:nvSpPr>
          <p:cNvPr id="40" name="Rectangle 39"/>
          <p:cNvSpPr/>
          <p:nvPr/>
        </p:nvSpPr>
        <p:spPr>
          <a:xfrm>
            <a:off x="4363640" y="3650473"/>
            <a:ext cx="819116" cy="44786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XML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68351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DAM-Alarming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57200" y="2543342"/>
            <a:ext cx="4389120" cy="748497"/>
          </a:xfrm>
        </p:spPr>
        <p:txBody>
          <a:bodyPr anchor="t">
            <a:normAutofit/>
          </a:bodyPr>
          <a:lstStyle/>
          <a:p>
            <a:r>
              <a:rPr lang="en-US" dirty="0" smtClean="0"/>
              <a:t>Data Analytics from Monitoring, for alarming</a:t>
            </a:r>
          </a:p>
          <a:p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Summer Student Project 2015</a:t>
            </a:r>
            <a:endParaRPr lang="en-US" i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3291839"/>
            <a:ext cx="293221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 smtClean="0">
                <a:solidFill>
                  <a:schemeClr val="bg2">
                    <a:lumMod val="10000"/>
                  </a:schemeClr>
                </a:solidFill>
              </a:rPr>
              <a:t>A. Martin, C. </a:t>
            </a:r>
            <a:r>
              <a:rPr lang="en-US" sz="1300" dirty="0" err="1" smtClean="0">
                <a:solidFill>
                  <a:schemeClr val="bg2">
                    <a:lumMod val="10000"/>
                  </a:schemeClr>
                </a:solidFill>
              </a:rPr>
              <a:t>Cristovao</a:t>
            </a:r>
            <a:r>
              <a:rPr lang="en-US" sz="1300" dirty="0" smtClean="0">
                <a:solidFill>
                  <a:schemeClr val="bg2">
                    <a:lumMod val="10000"/>
                  </a:schemeClr>
                </a:solidFill>
              </a:rPr>
              <a:t>, G. </a:t>
            </a:r>
            <a:r>
              <a:rPr lang="en-US" sz="1300" dirty="0" err="1" smtClean="0">
                <a:solidFill>
                  <a:schemeClr val="bg2">
                    <a:lumMod val="10000"/>
                  </a:schemeClr>
                </a:solidFill>
              </a:rPr>
              <a:t>Domenico</a:t>
            </a:r>
            <a:endParaRPr lang="en-US" sz="1300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thanks </a:t>
            </a:r>
            <a:r>
              <a:rPr lang="en-US" sz="1200" i="1" dirty="0">
                <a:solidFill>
                  <a:schemeClr val="bg1">
                    <a:lumMod val="50000"/>
                  </a:schemeClr>
                </a:solidFill>
              </a:rPr>
              <a:t>to Luca </a:t>
            </a:r>
            <a:r>
              <a:rPr lang="en-US" sz="1200" i="1" dirty="0" err="1" smtClean="0">
                <a:solidFill>
                  <a:schemeClr val="bg1">
                    <a:lumMod val="50000"/>
                  </a:schemeClr>
                </a:solidFill>
              </a:rPr>
              <a:t>Magnoni</a:t>
            </a:r>
            <a:endParaRPr lang="en-US" sz="1200" i="1" dirty="0" smtClean="0">
              <a:solidFill>
                <a:schemeClr val="bg1">
                  <a:lumMod val="50000"/>
                </a:schemeClr>
              </a:solidFill>
            </a:endParaRPr>
          </a:p>
          <a:p>
            <a:endParaRPr lang="en-US" sz="1200" i="1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IT-SDC-MI</a:t>
            </a:r>
          </a:p>
          <a:p>
            <a:endParaRPr lang="en-US" sz="1200" i="1" dirty="0">
              <a:solidFill>
                <a:schemeClr val="bg1">
                  <a:lumMod val="50000"/>
                </a:schemeClr>
              </a:solidFill>
            </a:endParaRPr>
          </a:p>
          <a:p>
            <a:endParaRPr lang="en-US" sz="1200" i="1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sz="1100" dirty="0" smtClean="0">
                <a:solidFill>
                  <a:srgbClr val="191919"/>
                </a:solidFill>
              </a:rPr>
              <a:t>31/08/2015</a:t>
            </a:r>
            <a:endParaRPr lang="en-US" sz="1100" dirty="0">
              <a:solidFill>
                <a:srgbClr val="19191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39724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4000" y="4788000"/>
            <a:ext cx="2895600" cy="273844"/>
          </a:xfrm>
        </p:spPr>
        <p:txBody>
          <a:bodyPr/>
          <a:lstStyle/>
          <a:p>
            <a:r>
              <a:rPr lang="en-US" smtClean="0"/>
              <a:t>DAM-Alarming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000" y="4788000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457200" y="389422"/>
            <a:ext cx="7894320" cy="7484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400" dirty="0" smtClean="0"/>
              <a:t>Parsing the Retrieved Data </a:t>
            </a:r>
          </a:p>
          <a:p>
            <a:pPr marL="36576" indent="0">
              <a:buNone/>
            </a:pPr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</a:rPr>
              <a:t>understanding the monitoring data</a:t>
            </a:r>
            <a:endParaRPr lang="en-US" sz="3200" i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62659" y="1088004"/>
            <a:ext cx="7418683" cy="32778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sz="900" dirty="0" smtClean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GB" sz="900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GANGLIA_XML VERSION="3.6.0" SOURCE="</a:t>
            </a:r>
            <a:r>
              <a:rPr lang="en-GB" sz="900" dirty="0" err="1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gmond</a:t>
            </a:r>
            <a:r>
              <a:rPr lang="en-GB" sz="900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"&gt;</a:t>
            </a:r>
          </a:p>
          <a:p>
            <a:r>
              <a:rPr lang="en-GB" sz="900" b="1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&lt;CLUSTER NAME="VAC.UKI-LT2-UCL-HEP.uk" LOCALTIME="1436969801" OWNER="unspecified" LATLONG="unspecified" URL="unspecified"&gt;</a:t>
            </a:r>
          </a:p>
          <a:p>
            <a:r>
              <a:rPr lang="en-GB" sz="900" b="1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&lt;HOST NAME="lcg-wn02-02.hep.ucl.ac.uk" IP="lcg-wn02-02.hep.ucl.ac.uk" TAGS="" REPORTED="1436969544" TN="257" TMAX="20" DMAX="1800" LOCATION="unspecified" GMOND_STARTED="1436969444"&gt;</a:t>
            </a:r>
          </a:p>
          <a:p>
            <a:r>
              <a:rPr lang="en-GB" sz="900" b="1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&lt;METRIC NAME="</a:t>
            </a:r>
            <a:r>
              <a:rPr lang="en-GB" sz="900" b="1" dirty="0" err="1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load_one</a:t>
            </a:r>
            <a:r>
              <a:rPr lang="en-GB" sz="900" b="1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 VAL="1.41" TYPE="float" UNITS=" " TN="267" TMAX="70" DMAX="0" SLOPE="both"&gt;</a:t>
            </a:r>
          </a:p>
          <a:p>
            <a:r>
              <a:rPr lang="en-GB" sz="900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&lt;EXTRA_DATA&gt;</a:t>
            </a:r>
          </a:p>
          <a:p>
            <a:r>
              <a:rPr lang="en-GB" sz="900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&lt;EXTRA_ELEMENT NAME="GROUP" VAL="load"/&gt;</a:t>
            </a:r>
          </a:p>
          <a:p>
            <a:r>
              <a:rPr lang="en-GB" sz="900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&lt;EXTRA_ELEMENT NAME="DESC" VAL="One minute load average"/&gt;</a:t>
            </a:r>
          </a:p>
          <a:p>
            <a:r>
              <a:rPr lang="en-GB" sz="900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&lt;EXTRA_ELEMENT NAME="TITLE" VAL="One Minute Load Average"/&gt;</a:t>
            </a:r>
          </a:p>
          <a:p>
            <a:r>
              <a:rPr lang="en-GB" sz="900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&lt;/EXTRA_DATA&gt;</a:t>
            </a:r>
          </a:p>
          <a:p>
            <a:r>
              <a:rPr lang="en-GB" sz="900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&lt;/METRIC</a:t>
            </a:r>
            <a:r>
              <a:rPr lang="en-GB" sz="900" dirty="0" smtClean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r>
              <a:rPr lang="en-GB" sz="900" i="1" dirty="0" smtClean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......		</a:t>
            </a:r>
            <a:r>
              <a:rPr lang="en-US" sz="900" i="1" dirty="0" smtClean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en-US" sz="900" b="1" i="1" dirty="0" smtClean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total of 29 metrics per host (default)</a:t>
            </a:r>
            <a:endParaRPr lang="en-US" sz="900" i="1" dirty="0" smtClean="0">
              <a:solidFill>
                <a:schemeClr val="tx2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900" dirty="0" smtClean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GB" sz="900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METRIC NAME="</a:t>
            </a:r>
            <a:r>
              <a:rPr lang="en-GB" sz="900" dirty="0" err="1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swap_free</a:t>
            </a:r>
            <a:r>
              <a:rPr lang="en-GB" sz="900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 VAL="4194300" TYPE="float" UNITS="KB" TN="293" TMAX="180" DMAX="0" SLOPE="both"&gt;</a:t>
            </a:r>
          </a:p>
          <a:p>
            <a:r>
              <a:rPr lang="en-GB" sz="900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&lt;EXTRA_DATA&gt;</a:t>
            </a:r>
          </a:p>
          <a:p>
            <a:r>
              <a:rPr lang="en-GB" sz="900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&lt;EXTRA_ELEMENT NAME="GROUP" VAL="memory"/&gt;</a:t>
            </a:r>
          </a:p>
          <a:p>
            <a:r>
              <a:rPr lang="en-GB" sz="900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&lt;EXTRA_ELEMENT NAME="DESC" VAL="Amount of available swap memory"/&gt;</a:t>
            </a:r>
          </a:p>
          <a:p>
            <a:r>
              <a:rPr lang="en-GB" sz="900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&lt;EXTRA_ELEMENT NAME="TITLE" VAL="Free Swap Space"/&gt;</a:t>
            </a:r>
          </a:p>
          <a:p>
            <a:r>
              <a:rPr lang="en-GB" sz="900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&lt;/EXTRA_DATA&gt;</a:t>
            </a:r>
          </a:p>
          <a:p>
            <a:r>
              <a:rPr lang="en-GB" sz="900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&lt;/METRIC&gt;</a:t>
            </a:r>
          </a:p>
          <a:p>
            <a:r>
              <a:rPr lang="en-GB" sz="900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&lt;/HOST&gt;</a:t>
            </a:r>
          </a:p>
          <a:p>
            <a:r>
              <a:rPr lang="en-GB" sz="900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&lt;/CLUSTER&gt;</a:t>
            </a:r>
          </a:p>
          <a:p>
            <a:r>
              <a:rPr lang="en-GB" sz="900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&lt;/GANGLIA_XML</a:t>
            </a:r>
            <a:r>
              <a:rPr lang="en-GB" sz="900" dirty="0" smtClean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en-GB" sz="900" dirty="0">
              <a:solidFill>
                <a:schemeClr val="accent6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599" y="2710058"/>
            <a:ext cx="6340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/>
              <a:t>snippet</a:t>
            </a:r>
            <a:endParaRPr lang="en-GB" sz="1000" i="1" dirty="0"/>
          </a:p>
        </p:txBody>
      </p:sp>
    </p:spTree>
    <p:extLst>
      <p:ext uri="{BB962C8B-B14F-4D97-AF65-F5344CB8AC3E}">
        <p14:creationId xmlns:p14="http://schemas.microsoft.com/office/powerpoint/2010/main" val="2776604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29146"/>
            <a:ext cx="8216224" cy="1126671"/>
          </a:xfrm>
        </p:spPr>
        <p:txBody>
          <a:bodyPr>
            <a:noAutofit/>
          </a:bodyPr>
          <a:lstStyle/>
          <a:p>
            <a:pPr marL="268288" indent="-231775">
              <a:buClr>
                <a:srgbClr val="2482D5"/>
              </a:buClr>
            </a:pPr>
            <a:r>
              <a:rPr lang="en-US" sz="1600" dirty="0" smtClean="0">
                <a:solidFill>
                  <a:schemeClr val="tx2"/>
                </a:solidFill>
              </a:rPr>
              <a:t>Parsing into a Map object using SAX library</a:t>
            </a:r>
          </a:p>
          <a:p>
            <a:pPr marL="536575" lvl="1" indent="-268288">
              <a:buClr>
                <a:srgbClr val="2482D5"/>
              </a:buClr>
            </a:pPr>
            <a:r>
              <a:rPr lang="en-US" sz="1600" dirty="0" smtClean="0">
                <a:solidFill>
                  <a:schemeClr val="tx2"/>
                </a:solidFill>
              </a:rPr>
              <a:t>Metrics describing </a:t>
            </a:r>
            <a:r>
              <a:rPr lang="en-US" sz="1600" i="1" dirty="0" err="1" smtClean="0">
                <a:solidFill>
                  <a:schemeClr val="tx2"/>
                </a:solidFill>
              </a:rPr>
              <a:t>gmond</a:t>
            </a:r>
            <a:r>
              <a:rPr lang="en-US" sz="1600" dirty="0" smtClean="0">
                <a:solidFill>
                  <a:schemeClr val="tx2"/>
                </a:solidFill>
              </a:rPr>
              <a:t> and report (timestamp, TN, hostname, cluster,...)</a:t>
            </a:r>
          </a:p>
          <a:p>
            <a:pPr marL="536575" lvl="1" indent="-268288">
              <a:buClr>
                <a:srgbClr val="2482D5"/>
              </a:buClr>
            </a:pPr>
            <a:r>
              <a:rPr lang="en-US" sz="1600" dirty="0" smtClean="0">
                <a:solidFill>
                  <a:schemeClr val="tx2"/>
                </a:solidFill>
              </a:rPr>
              <a:t>Metrics describing host status (</a:t>
            </a:r>
            <a:r>
              <a:rPr lang="en-US" sz="1600" dirty="0" err="1" smtClean="0">
                <a:solidFill>
                  <a:schemeClr val="tx2"/>
                </a:solidFill>
              </a:rPr>
              <a:t>cpu_idle</a:t>
            </a:r>
            <a:r>
              <a:rPr lang="en-US" sz="1600" dirty="0" smtClean="0">
                <a:solidFill>
                  <a:schemeClr val="tx2"/>
                </a:solidFill>
              </a:rPr>
              <a:t>, </a:t>
            </a:r>
            <a:r>
              <a:rPr lang="en-US" sz="1600" dirty="0" err="1" smtClean="0">
                <a:solidFill>
                  <a:schemeClr val="tx2"/>
                </a:solidFill>
              </a:rPr>
              <a:t>mem_free</a:t>
            </a:r>
            <a:r>
              <a:rPr lang="en-US" sz="1600" dirty="0" smtClean="0">
                <a:solidFill>
                  <a:schemeClr val="tx2"/>
                </a:solidFill>
              </a:rPr>
              <a:t>, </a:t>
            </a:r>
            <a:r>
              <a:rPr lang="en-US" sz="1600" dirty="0" err="1" smtClean="0">
                <a:solidFill>
                  <a:schemeClr val="tx2"/>
                </a:solidFill>
              </a:rPr>
              <a:t>cpu_num</a:t>
            </a:r>
            <a:r>
              <a:rPr lang="en-US" sz="1600" dirty="0" smtClean="0">
                <a:solidFill>
                  <a:schemeClr val="tx2"/>
                </a:solidFill>
              </a:rPr>
              <a:t>, </a:t>
            </a:r>
            <a:r>
              <a:rPr lang="en-US" sz="1600" dirty="0" err="1" smtClean="0">
                <a:solidFill>
                  <a:schemeClr val="tx2"/>
                </a:solidFill>
              </a:rPr>
              <a:t>proc_total</a:t>
            </a:r>
            <a:r>
              <a:rPr lang="en-US" sz="1600" dirty="0">
                <a:solidFill>
                  <a:schemeClr val="tx2"/>
                </a:solidFill>
              </a:rPr>
              <a:t>)</a:t>
            </a:r>
            <a:endParaRPr lang="en-US" sz="1600" dirty="0" smtClean="0">
              <a:solidFill>
                <a:schemeClr val="tx2"/>
              </a:solidFill>
            </a:endParaRPr>
          </a:p>
          <a:p>
            <a:pPr marL="36576" indent="0">
              <a:buClr>
                <a:srgbClr val="2482D5"/>
              </a:buClr>
              <a:buNone/>
            </a:pPr>
            <a:endParaRPr lang="en-US" sz="1600" dirty="0" smtClean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788000"/>
            <a:ext cx="2895600" cy="273844"/>
          </a:xfrm>
        </p:spPr>
        <p:txBody>
          <a:bodyPr/>
          <a:lstStyle/>
          <a:p>
            <a:r>
              <a:rPr lang="en-US" dirty="0" smtClean="0"/>
              <a:t>DAM-Alarming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000" y="4788000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457200" y="389422"/>
            <a:ext cx="7894320" cy="7484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400" dirty="0" smtClean="0"/>
              <a:t>Parsing the Retrieved Data </a:t>
            </a:r>
          </a:p>
          <a:p>
            <a:pPr marL="36576" indent="0">
              <a:buNone/>
            </a:pPr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</a:rPr>
              <a:t>from XML to ESPER Event</a:t>
            </a:r>
            <a:endParaRPr lang="en-US" sz="3200" i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71907" y="2523097"/>
            <a:ext cx="8600187" cy="1708160"/>
            <a:chOff x="271907" y="2523097"/>
            <a:chExt cx="8600187" cy="1708160"/>
          </a:xfrm>
        </p:grpSpPr>
        <p:sp>
          <p:nvSpPr>
            <p:cNvPr id="7" name="Rectangle 6"/>
            <p:cNvSpPr/>
            <p:nvPr/>
          </p:nvSpPr>
          <p:spPr>
            <a:xfrm>
              <a:off x="271907" y="2523097"/>
              <a:ext cx="3429001" cy="1708160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en-US" sz="1050" dirty="0" smtClean="0">
                  <a:solidFill>
                    <a:schemeClr val="accent6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...</a:t>
              </a:r>
              <a:endParaRPr lang="en-GB" sz="1050" dirty="0" smtClean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endParaRPr>
            </a:p>
            <a:p>
              <a:r>
                <a:rPr lang="en-GB" sz="1050" dirty="0" smtClean="0">
                  <a:solidFill>
                    <a:schemeClr val="accent6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&lt;</a:t>
              </a:r>
              <a:r>
                <a:rPr lang="en-GB" sz="1050" dirty="0">
                  <a:solidFill>
                    <a:schemeClr val="accent6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HOST NAME="lcg-wn02-02.hep.ucl.ac.uk" IP="lcg-wn02-02.hep.ucl.ac.uk" TAGS="" REPORTED="1436969544" TN="257" TMAX="20" DMAX="1800" LOCATION="unspecified" GMOND_STARTED="1436969444"&gt;</a:t>
              </a:r>
            </a:p>
            <a:p>
              <a:r>
                <a:rPr lang="en-GB" sz="1050" dirty="0">
                  <a:solidFill>
                    <a:schemeClr val="accent6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&lt;METRIC NAME="</a:t>
              </a:r>
              <a:r>
                <a:rPr lang="en-GB" sz="1050" dirty="0" err="1">
                  <a:solidFill>
                    <a:schemeClr val="accent6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load_one</a:t>
              </a:r>
              <a:r>
                <a:rPr lang="en-GB" sz="1050" dirty="0">
                  <a:solidFill>
                    <a:schemeClr val="accent6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" VAL="1.41" TYPE="float" UNITS=" " TN="267" TMAX="70" DMAX="0" SLOPE="both</a:t>
              </a:r>
              <a:r>
                <a:rPr lang="en-GB" sz="1050" dirty="0" smtClean="0">
                  <a:solidFill>
                    <a:schemeClr val="accent6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"&gt;</a:t>
              </a:r>
            </a:p>
            <a:p>
              <a:r>
                <a:rPr lang="en-US" sz="1050" dirty="0" smtClean="0">
                  <a:solidFill>
                    <a:schemeClr val="accent6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... </a:t>
              </a:r>
              <a:endParaRPr lang="en-GB" sz="1050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endParaRPr>
            </a:p>
          </p:txBody>
        </p:sp>
        <p:sp>
          <p:nvSpPr>
            <p:cNvPr id="9" name="Curved Down Arrow 8"/>
            <p:cNvSpPr/>
            <p:nvPr/>
          </p:nvSpPr>
          <p:spPr>
            <a:xfrm>
              <a:off x="3792915" y="3089366"/>
              <a:ext cx="424543" cy="176348"/>
            </a:xfrm>
            <a:prstGeom prst="curved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300094" y="2523097"/>
              <a:ext cx="4572000" cy="1708160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r>
                <a:rPr lang="en-US" sz="1050" dirty="0" smtClean="0">
                  <a:latin typeface="Consolas" panose="020B0609020204030204" pitchFamily="49" charset="0"/>
                  <a:cs typeface="Consolas" panose="020B0609020204030204" pitchFamily="49" charset="0"/>
                </a:rPr>
                <a:t>Map&lt;String</a:t>
              </a:r>
              <a:r>
                <a:rPr lang="en-US" sz="1050" dirty="0">
                  <a:latin typeface="Consolas" panose="020B0609020204030204" pitchFamily="49" charset="0"/>
                  <a:cs typeface="Consolas" panose="020B0609020204030204" pitchFamily="49" charset="0"/>
                </a:rPr>
                <a:t>, Object&gt; event = </a:t>
              </a:r>
              <a:r>
                <a:rPr lang="en-US" sz="1050" dirty="0">
                  <a:solidFill>
                    <a:srgbClr val="CDC800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new</a:t>
              </a:r>
              <a:r>
                <a:rPr lang="en-US" sz="1050" dirty="0">
                  <a:solidFill>
                    <a:srgbClr val="FFFF00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 </a:t>
              </a:r>
              <a:r>
                <a:rPr lang="en-US" sz="1050" dirty="0" err="1">
                  <a:latin typeface="Consolas" panose="020B0609020204030204" pitchFamily="49" charset="0"/>
                  <a:cs typeface="Consolas" panose="020B0609020204030204" pitchFamily="49" charset="0"/>
                </a:rPr>
                <a:t>HashMap</a:t>
              </a:r>
              <a:r>
                <a:rPr lang="en-US" sz="1050" dirty="0">
                  <a:latin typeface="Consolas" panose="020B0609020204030204" pitchFamily="49" charset="0"/>
                  <a:cs typeface="Consolas" panose="020B0609020204030204" pitchFamily="49" charset="0"/>
                </a:rPr>
                <a:t>&lt;String, Object</a:t>
              </a:r>
              <a:r>
                <a:rPr lang="en-US" sz="1050" dirty="0" smtClean="0">
                  <a:latin typeface="Consolas" panose="020B0609020204030204" pitchFamily="49" charset="0"/>
                  <a:cs typeface="Consolas" panose="020B0609020204030204" pitchFamily="49" charset="0"/>
                </a:rPr>
                <a:t>&gt;();</a:t>
              </a:r>
            </a:p>
            <a:p>
              <a:r>
                <a:rPr lang="en-GB" sz="1050" dirty="0" err="1" smtClean="0">
                  <a:latin typeface="Consolas" panose="020B0609020204030204" pitchFamily="49" charset="0"/>
                  <a:cs typeface="Consolas" panose="020B0609020204030204" pitchFamily="49" charset="0"/>
                </a:rPr>
                <a:t>event.put</a:t>
              </a:r>
              <a:r>
                <a:rPr lang="en-GB" sz="1050" dirty="0">
                  <a:latin typeface="Consolas" panose="020B0609020204030204" pitchFamily="49" charset="0"/>
                  <a:cs typeface="Consolas" panose="020B0609020204030204" pitchFamily="49" charset="0"/>
                </a:rPr>
                <a:t>(</a:t>
              </a:r>
              <a:r>
                <a:rPr lang="en-GB" sz="1050" dirty="0">
                  <a:solidFill>
                    <a:srgbClr val="FF0000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"hostname"</a:t>
              </a:r>
              <a:r>
                <a:rPr lang="en-GB" sz="1050" dirty="0">
                  <a:latin typeface="Consolas" panose="020B0609020204030204" pitchFamily="49" charset="0"/>
                  <a:cs typeface="Consolas" panose="020B0609020204030204" pitchFamily="49" charset="0"/>
                </a:rPr>
                <a:t>, </a:t>
              </a:r>
              <a:r>
                <a:rPr lang="en-GB" sz="1050" dirty="0">
                  <a:solidFill>
                    <a:srgbClr val="FF0000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"lcg-wn02-02.hep.ucl.ac.uk</a:t>
              </a:r>
              <a:r>
                <a:rPr lang="en-GB" sz="1050" dirty="0" smtClean="0">
                  <a:solidFill>
                    <a:srgbClr val="FF0000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"</a:t>
              </a:r>
              <a:r>
                <a:rPr lang="en-GB" sz="1050" dirty="0" smtClean="0">
                  <a:latin typeface="Consolas" panose="020B0609020204030204" pitchFamily="49" charset="0"/>
                  <a:cs typeface="Consolas" panose="020B0609020204030204" pitchFamily="49" charset="0"/>
                </a:rPr>
                <a:t>);</a:t>
              </a:r>
            </a:p>
            <a:p>
              <a:r>
                <a:rPr lang="en-GB" sz="1050" dirty="0" err="1">
                  <a:latin typeface="Consolas" panose="020B0609020204030204" pitchFamily="49" charset="0"/>
                  <a:cs typeface="Consolas" panose="020B0609020204030204" pitchFamily="49" charset="0"/>
                </a:rPr>
                <a:t>event.put</a:t>
              </a:r>
              <a:r>
                <a:rPr lang="en-GB" sz="1050" dirty="0">
                  <a:latin typeface="Consolas" panose="020B0609020204030204" pitchFamily="49" charset="0"/>
                  <a:cs typeface="Consolas" panose="020B0609020204030204" pitchFamily="49" charset="0"/>
                </a:rPr>
                <a:t>(</a:t>
              </a:r>
              <a:r>
                <a:rPr lang="en-GB" sz="1050" dirty="0">
                  <a:solidFill>
                    <a:srgbClr val="FF0000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“</a:t>
              </a:r>
              <a:r>
                <a:rPr lang="en-GB" sz="1050" dirty="0" err="1">
                  <a:solidFill>
                    <a:srgbClr val="FF0000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tn</a:t>
              </a:r>
              <a:r>
                <a:rPr lang="en-GB" sz="1050" dirty="0">
                  <a:solidFill>
                    <a:srgbClr val="FF0000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"</a:t>
              </a:r>
              <a:r>
                <a:rPr lang="en-GB" sz="1050" dirty="0">
                  <a:latin typeface="Consolas" panose="020B0609020204030204" pitchFamily="49" charset="0"/>
                  <a:cs typeface="Consolas" panose="020B0609020204030204" pitchFamily="49" charset="0"/>
                </a:rPr>
                <a:t>, </a:t>
              </a:r>
              <a:r>
                <a:rPr lang="en-GB" sz="1050" dirty="0" smtClean="0">
                  <a:latin typeface="Consolas" panose="020B0609020204030204" pitchFamily="49" charset="0"/>
                  <a:cs typeface="Consolas" panose="020B0609020204030204" pitchFamily="49" charset="0"/>
                </a:rPr>
                <a:t>257);</a:t>
              </a:r>
              <a:endParaRPr lang="en-GB" sz="1050" dirty="0">
                <a:latin typeface="Consolas" panose="020B0609020204030204" pitchFamily="49" charset="0"/>
                <a:cs typeface="Consolas" panose="020B0609020204030204" pitchFamily="49" charset="0"/>
              </a:endParaRPr>
            </a:p>
            <a:p>
              <a:r>
                <a:rPr lang="en-GB" sz="1050" dirty="0" err="1">
                  <a:latin typeface="Consolas" panose="020B0609020204030204" pitchFamily="49" charset="0"/>
                  <a:cs typeface="Consolas" panose="020B0609020204030204" pitchFamily="49" charset="0"/>
                </a:rPr>
                <a:t>event.put</a:t>
              </a:r>
              <a:r>
                <a:rPr lang="en-GB" sz="1050" dirty="0">
                  <a:latin typeface="Consolas" panose="020B0609020204030204" pitchFamily="49" charset="0"/>
                  <a:cs typeface="Consolas" panose="020B0609020204030204" pitchFamily="49" charset="0"/>
                </a:rPr>
                <a:t>(</a:t>
              </a:r>
              <a:r>
                <a:rPr lang="en-GB" sz="1050" dirty="0">
                  <a:solidFill>
                    <a:srgbClr val="FF0000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“reported"</a:t>
              </a:r>
              <a:r>
                <a:rPr lang="en-GB" sz="1050" dirty="0">
                  <a:latin typeface="Consolas" panose="020B0609020204030204" pitchFamily="49" charset="0"/>
                  <a:cs typeface="Consolas" panose="020B0609020204030204" pitchFamily="49" charset="0"/>
                </a:rPr>
                <a:t>, 1436969544</a:t>
              </a:r>
              <a:r>
                <a:rPr lang="en-GB" sz="1050" dirty="0" smtClean="0">
                  <a:latin typeface="Consolas" panose="020B0609020204030204" pitchFamily="49" charset="0"/>
                  <a:cs typeface="Consolas" panose="020B0609020204030204" pitchFamily="49" charset="0"/>
                </a:rPr>
                <a:t>);</a:t>
              </a:r>
              <a:endParaRPr lang="en-GB" sz="1050" dirty="0">
                <a:latin typeface="Consolas" panose="020B0609020204030204" pitchFamily="49" charset="0"/>
                <a:cs typeface="Consolas" panose="020B0609020204030204" pitchFamily="49" charset="0"/>
              </a:endParaRPr>
            </a:p>
            <a:p>
              <a:r>
                <a:rPr lang="en-GB" sz="1050" dirty="0" err="1" smtClean="0">
                  <a:latin typeface="Consolas" panose="020B0609020204030204" pitchFamily="49" charset="0"/>
                  <a:cs typeface="Consolas" panose="020B0609020204030204" pitchFamily="49" charset="0"/>
                </a:rPr>
                <a:t>event.put</a:t>
              </a:r>
              <a:r>
                <a:rPr lang="en-GB" sz="1050" dirty="0">
                  <a:latin typeface="Consolas" panose="020B0609020204030204" pitchFamily="49" charset="0"/>
                  <a:cs typeface="Consolas" panose="020B0609020204030204" pitchFamily="49" charset="0"/>
                </a:rPr>
                <a:t>(</a:t>
              </a:r>
              <a:r>
                <a:rPr lang="en-GB" sz="1050" dirty="0">
                  <a:solidFill>
                    <a:srgbClr val="FF0000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"</a:t>
              </a:r>
              <a:r>
                <a:rPr lang="en-GB" sz="1050" dirty="0" err="1">
                  <a:solidFill>
                    <a:srgbClr val="FF0000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cpu_idle</a:t>
              </a:r>
              <a:r>
                <a:rPr lang="en-GB" sz="1050" dirty="0">
                  <a:solidFill>
                    <a:srgbClr val="FF0000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"</a:t>
              </a:r>
              <a:r>
                <a:rPr lang="en-GB" sz="1050" dirty="0">
                  <a:latin typeface="Consolas" panose="020B0609020204030204" pitchFamily="49" charset="0"/>
                  <a:cs typeface="Consolas" panose="020B0609020204030204" pitchFamily="49" charset="0"/>
                </a:rPr>
                <a:t>, 85.0f);</a:t>
              </a:r>
            </a:p>
            <a:p>
              <a:r>
                <a:rPr lang="en-GB" sz="1050" dirty="0" err="1" smtClean="0">
                  <a:latin typeface="Consolas" panose="020B0609020204030204" pitchFamily="49" charset="0"/>
                  <a:cs typeface="Consolas" panose="020B0609020204030204" pitchFamily="49" charset="0"/>
                </a:rPr>
                <a:t>event.put</a:t>
              </a:r>
              <a:r>
                <a:rPr lang="en-GB" sz="1050" dirty="0">
                  <a:latin typeface="Consolas" panose="020B0609020204030204" pitchFamily="49" charset="0"/>
                  <a:cs typeface="Consolas" panose="020B0609020204030204" pitchFamily="49" charset="0"/>
                </a:rPr>
                <a:t>(</a:t>
              </a:r>
              <a:r>
                <a:rPr lang="en-GB" sz="1050" dirty="0">
                  <a:solidFill>
                    <a:srgbClr val="FF0000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"</a:t>
              </a:r>
              <a:r>
                <a:rPr lang="en-GB" sz="1050" dirty="0" err="1">
                  <a:solidFill>
                    <a:srgbClr val="FF0000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cpu_num</a:t>
              </a:r>
              <a:r>
                <a:rPr lang="en-GB" sz="1050" dirty="0">
                  <a:solidFill>
                    <a:srgbClr val="FF0000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"</a:t>
              </a:r>
              <a:r>
                <a:rPr lang="en-GB" sz="1050" dirty="0">
                  <a:latin typeface="Consolas" panose="020B0609020204030204" pitchFamily="49" charset="0"/>
                  <a:cs typeface="Consolas" panose="020B0609020204030204" pitchFamily="49" charset="0"/>
                </a:rPr>
                <a:t>, 5);</a:t>
              </a:r>
            </a:p>
            <a:p>
              <a:r>
                <a:rPr lang="en-GB" sz="1050" dirty="0" err="1" smtClean="0">
                  <a:latin typeface="Consolas" panose="020B0609020204030204" pitchFamily="49" charset="0"/>
                  <a:cs typeface="Consolas" panose="020B0609020204030204" pitchFamily="49" charset="0"/>
                </a:rPr>
                <a:t>event.put</a:t>
              </a:r>
              <a:r>
                <a:rPr lang="en-GB" sz="1050" dirty="0">
                  <a:latin typeface="Consolas" panose="020B0609020204030204" pitchFamily="49" charset="0"/>
                  <a:cs typeface="Consolas" panose="020B0609020204030204" pitchFamily="49" charset="0"/>
                </a:rPr>
                <a:t>(</a:t>
              </a:r>
              <a:r>
                <a:rPr lang="en-GB" sz="1050" dirty="0">
                  <a:solidFill>
                    <a:srgbClr val="FF0000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"</a:t>
              </a:r>
              <a:r>
                <a:rPr lang="en-GB" sz="1050" dirty="0" err="1">
                  <a:solidFill>
                    <a:srgbClr val="FF0000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proc_total</a:t>
              </a:r>
              <a:r>
                <a:rPr lang="en-GB" sz="1050" dirty="0">
                  <a:solidFill>
                    <a:srgbClr val="FF0000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"</a:t>
              </a:r>
              <a:r>
                <a:rPr lang="en-GB" sz="1050" dirty="0">
                  <a:latin typeface="Consolas" panose="020B0609020204030204" pitchFamily="49" charset="0"/>
                  <a:cs typeface="Consolas" panose="020B0609020204030204" pitchFamily="49" charset="0"/>
                </a:rPr>
                <a:t>, 4);</a:t>
              </a:r>
            </a:p>
            <a:p>
              <a:r>
                <a:rPr lang="en-GB" sz="1050" dirty="0" err="1" smtClean="0">
                  <a:latin typeface="Consolas" panose="020B0609020204030204" pitchFamily="49" charset="0"/>
                  <a:cs typeface="Consolas" panose="020B0609020204030204" pitchFamily="49" charset="0"/>
                </a:rPr>
                <a:t>event.put</a:t>
              </a:r>
              <a:r>
                <a:rPr lang="en-GB" sz="1050" dirty="0">
                  <a:latin typeface="Consolas" panose="020B0609020204030204" pitchFamily="49" charset="0"/>
                  <a:cs typeface="Consolas" panose="020B0609020204030204" pitchFamily="49" charset="0"/>
                </a:rPr>
                <a:t>(</a:t>
              </a:r>
              <a:r>
                <a:rPr lang="en-GB" sz="1050" dirty="0">
                  <a:solidFill>
                    <a:srgbClr val="FF0000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"</a:t>
              </a:r>
              <a:r>
                <a:rPr lang="en-GB" sz="1050" dirty="0" err="1">
                  <a:solidFill>
                    <a:srgbClr val="FF0000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mem_free</a:t>
              </a:r>
              <a:r>
                <a:rPr lang="en-GB" sz="1050" dirty="0">
                  <a:solidFill>
                    <a:srgbClr val="FF0000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"</a:t>
              </a:r>
              <a:r>
                <a:rPr lang="en-GB" sz="1050" dirty="0">
                  <a:latin typeface="Consolas" panose="020B0609020204030204" pitchFamily="49" charset="0"/>
                  <a:cs typeface="Consolas" panose="020B0609020204030204" pitchFamily="49" charset="0"/>
                </a:rPr>
                <a:t>, 456123</a:t>
              </a:r>
              <a:r>
                <a:rPr lang="en-GB" sz="1050" dirty="0" smtClean="0">
                  <a:latin typeface="Consolas" panose="020B0609020204030204" pitchFamily="49" charset="0"/>
                  <a:cs typeface="Consolas" panose="020B0609020204030204" pitchFamily="49" charset="0"/>
                </a:rPr>
                <a:t>);</a:t>
              </a:r>
            </a:p>
            <a:p>
              <a:r>
                <a:rPr lang="en-GB" sz="1050" dirty="0" err="1">
                  <a:latin typeface="Consolas" panose="020B0609020204030204" pitchFamily="49" charset="0"/>
                  <a:cs typeface="Consolas" panose="020B0609020204030204" pitchFamily="49" charset="0"/>
                </a:rPr>
                <a:t>event.put</a:t>
              </a:r>
              <a:r>
                <a:rPr lang="en-GB" sz="1050" dirty="0" smtClean="0">
                  <a:latin typeface="Consolas" panose="020B0609020204030204" pitchFamily="49" charset="0"/>
                  <a:cs typeface="Consolas" panose="020B0609020204030204" pitchFamily="49" charset="0"/>
                </a:rPr>
                <a:t>(</a:t>
              </a:r>
              <a:r>
                <a:rPr lang="en-GB" sz="1050" dirty="0" smtClean="0">
                  <a:solidFill>
                    <a:srgbClr val="FF0000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“</a:t>
              </a:r>
              <a:r>
                <a:rPr lang="en-GB" sz="1050" dirty="0" err="1" smtClean="0">
                  <a:solidFill>
                    <a:srgbClr val="FF0000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gmondStarted</a:t>
              </a:r>
              <a:r>
                <a:rPr lang="en-GB" sz="1050" dirty="0" smtClean="0">
                  <a:solidFill>
                    <a:srgbClr val="FF0000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"</a:t>
              </a:r>
              <a:r>
                <a:rPr lang="en-GB" sz="1050" dirty="0" smtClean="0">
                  <a:latin typeface="Consolas" panose="020B0609020204030204" pitchFamily="49" charset="0"/>
                  <a:cs typeface="Consolas" panose="020B0609020204030204" pitchFamily="49" charset="0"/>
                </a:rPr>
                <a:t>, </a:t>
              </a:r>
              <a:r>
                <a:rPr lang="en-GB" sz="1050" dirty="0">
                  <a:solidFill>
                    <a:schemeClr val="tx2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1436969444</a:t>
              </a:r>
              <a:r>
                <a:rPr lang="en-GB" sz="1050" dirty="0" smtClean="0">
                  <a:latin typeface="Consolas" panose="020B0609020204030204" pitchFamily="49" charset="0"/>
                  <a:cs typeface="Consolas" panose="020B0609020204030204" pitchFamily="49" charset="0"/>
                </a:rPr>
                <a:t>);</a:t>
              </a:r>
              <a:endParaRPr lang="en-GB" sz="1050" dirty="0">
                <a:latin typeface="Consolas" panose="020B0609020204030204" pitchFamily="49" charset="0"/>
                <a:cs typeface="Consolas" panose="020B0609020204030204" pitchFamily="49" charset="0"/>
              </a:endParaRPr>
            </a:p>
            <a:p>
              <a:r>
                <a:rPr lang="en-GB" sz="1050" dirty="0" err="1">
                  <a:latin typeface="Consolas" panose="020B0609020204030204" pitchFamily="49" charset="0"/>
                  <a:cs typeface="Consolas" panose="020B0609020204030204" pitchFamily="49" charset="0"/>
                </a:rPr>
                <a:t>event.put</a:t>
              </a:r>
              <a:r>
                <a:rPr lang="en-GB" sz="1050" dirty="0" smtClean="0">
                  <a:latin typeface="Consolas" panose="020B0609020204030204" pitchFamily="49" charset="0"/>
                  <a:cs typeface="Consolas" panose="020B0609020204030204" pitchFamily="49" charset="0"/>
                </a:rPr>
                <a:t>(</a:t>
              </a:r>
              <a:r>
                <a:rPr lang="en-GB" sz="1050" dirty="0" smtClean="0">
                  <a:solidFill>
                    <a:srgbClr val="FF0000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“location"</a:t>
              </a:r>
              <a:r>
                <a:rPr lang="en-GB" sz="1050" dirty="0" smtClean="0">
                  <a:latin typeface="Consolas" panose="020B0609020204030204" pitchFamily="49" charset="0"/>
                  <a:cs typeface="Consolas" panose="020B0609020204030204" pitchFamily="49" charset="0"/>
                </a:rPr>
                <a:t>, </a:t>
              </a:r>
              <a:r>
                <a:rPr lang="en-GB" sz="1050" dirty="0" smtClean="0">
                  <a:solidFill>
                    <a:srgbClr val="FF0000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"unspecified"</a:t>
              </a:r>
              <a:r>
                <a:rPr lang="en-GB" sz="1050" dirty="0" smtClean="0">
                  <a:latin typeface="Consolas" panose="020B0609020204030204" pitchFamily="49" charset="0"/>
                  <a:cs typeface="Consolas" panose="020B0609020204030204" pitchFamily="49" charset="0"/>
                </a:rPr>
                <a:t>);</a:t>
              </a:r>
              <a:endParaRPr lang="en-GB" sz="1050" dirty="0">
                <a:latin typeface="Consolas" panose="020B0609020204030204" pitchFamily="49" charset="0"/>
                <a:cs typeface="Consolas" panose="020B0609020204030204" pitchFamily="49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806156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7360" y="1320800"/>
            <a:ext cx="7086600" cy="3302000"/>
          </a:xfrm>
        </p:spPr>
        <p:txBody>
          <a:bodyPr>
            <a:normAutofit/>
          </a:bodyPr>
          <a:lstStyle/>
          <a:p>
            <a:pPr marL="268288" lvl="1" indent="-268288">
              <a:lnSpc>
                <a:spcPct val="140000"/>
              </a:lnSpc>
              <a:buClr>
                <a:srgbClr val="2482D5"/>
              </a:buClr>
            </a:pPr>
            <a:r>
              <a:rPr lang="en-US" sz="1600" dirty="0" smtClean="0">
                <a:solidFill>
                  <a:schemeClr val="tx2"/>
                </a:solidFill>
              </a:rPr>
              <a:t>First run</a:t>
            </a:r>
          </a:p>
          <a:p>
            <a:pPr marL="536575" lvl="2" indent="-268288">
              <a:lnSpc>
                <a:spcPct val="140000"/>
              </a:lnSpc>
              <a:buClr>
                <a:srgbClr val="2482D5"/>
              </a:buClr>
            </a:pPr>
            <a:r>
              <a:rPr lang="en-US" sz="1600" dirty="0" smtClean="0">
                <a:solidFill>
                  <a:schemeClr val="tx2"/>
                </a:solidFill>
              </a:rPr>
              <a:t>17 hours, produced 21 000 emails, </a:t>
            </a:r>
            <a:br>
              <a:rPr lang="en-US" sz="1600" dirty="0" smtClean="0">
                <a:solidFill>
                  <a:schemeClr val="tx2"/>
                </a:solidFill>
              </a:rPr>
            </a:br>
            <a:r>
              <a:rPr lang="en-US" sz="1600" dirty="0" smtClean="0">
                <a:solidFill>
                  <a:schemeClr val="tx2"/>
                </a:solidFill>
              </a:rPr>
              <a:t>more than 1200 emails/hour</a:t>
            </a:r>
          </a:p>
          <a:p>
            <a:pPr marL="536575" lvl="2" indent="-268288">
              <a:lnSpc>
                <a:spcPct val="140000"/>
              </a:lnSpc>
              <a:buClr>
                <a:srgbClr val="2482D5"/>
              </a:buClr>
            </a:pPr>
            <a:r>
              <a:rPr lang="en-US" sz="1600" dirty="0" smtClean="0">
                <a:solidFill>
                  <a:schemeClr val="tx2"/>
                </a:solidFill>
              </a:rPr>
              <a:t>Averaged over 2 minutes, </a:t>
            </a:r>
          </a:p>
          <a:p>
            <a:pPr marL="268288" lvl="1" indent="-268288">
              <a:lnSpc>
                <a:spcPct val="140000"/>
              </a:lnSpc>
              <a:buClr>
                <a:srgbClr val="2482D5"/>
              </a:buClr>
            </a:pPr>
            <a:r>
              <a:rPr lang="en-US" sz="1600" dirty="0" smtClean="0">
                <a:solidFill>
                  <a:schemeClr val="tx2"/>
                </a:solidFill>
              </a:rPr>
              <a:t>Second run</a:t>
            </a:r>
          </a:p>
          <a:p>
            <a:pPr marL="536575" lvl="2" indent="-268288">
              <a:lnSpc>
                <a:spcPct val="140000"/>
              </a:lnSpc>
              <a:buClr>
                <a:srgbClr val="2482D5"/>
              </a:buClr>
            </a:pPr>
            <a:r>
              <a:rPr lang="en-US" sz="1600" dirty="0" smtClean="0">
                <a:solidFill>
                  <a:schemeClr val="tx2"/>
                </a:solidFill>
              </a:rPr>
              <a:t>16 hours, 500 email/hour</a:t>
            </a:r>
          </a:p>
          <a:p>
            <a:pPr marL="536575" lvl="2" indent="-268288">
              <a:lnSpc>
                <a:spcPct val="140000"/>
              </a:lnSpc>
              <a:buClr>
                <a:srgbClr val="2482D5"/>
              </a:buClr>
            </a:pPr>
            <a:r>
              <a:rPr lang="en-US" sz="1600" dirty="0" smtClean="0">
                <a:solidFill>
                  <a:schemeClr val="tx2"/>
                </a:solidFill>
              </a:rPr>
              <a:t>Averaged over 15 minutes, </a:t>
            </a:r>
            <a:br>
              <a:rPr lang="en-US" sz="1600" dirty="0" smtClean="0">
                <a:solidFill>
                  <a:schemeClr val="tx2"/>
                </a:solidFill>
              </a:rPr>
            </a:br>
            <a:r>
              <a:rPr lang="en-US" sz="1600" dirty="0" smtClean="0">
                <a:solidFill>
                  <a:schemeClr val="tx2"/>
                </a:solidFill>
              </a:rPr>
              <a:t>tweaked first statement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788000"/>
            <a:ext cx="2895600" cy="273844"/>
          </a:xfrm>
        </p:spPr>
        <p:txBody>
          <a:bodyPr/>
          <a:lstStyle/>
          <a:p>
            <a:r>
              <a:rPr lang="en-US" smtClean="0"/>
              <a:t>DAM-Alarming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000" y="4788000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457200" y="389422"/>
            <a:ext cx="7894320" cy="7484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400" dirty="0" smtClean="0"/>
              <a:t>First statistics from live deployment</a:t>
            </a:r>
          </a:p>
          <a:p>
            <a:pPr marL="36576" indent="0">
              <a:buNone/>
            </a:pPr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</a:rPr>
              <a:t>analyzing output of first two runs connected to production servers</a:t>
            </a:r>
            <a:endParaRPr lang="en-US" sz="3200" i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5327377" y="1698659"/>
            <a:ext cx="3789662" cy="2334362"/>
            <a:chOff x="5327377" y="1573698"/>
            <a:chExt cx="3789662" cy="2334362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540" r="30261" b="17653"/>
            <a:stretch/>
          </p:blipFill>
          <p:spPr>
            <a:xfrm>
              <a:off x="5327377" y="1573698"/>
              <a:ext cx="3578087" cy="2024268"/>
            </a:xfrm>
            <a:prstGeom prst="rect">
              <a:avLst/>
            </a:prstGeom>
          </p:spPr>
        </p:pic>
        <p:cxnSp>
          <p:nvCxnSpPr>
            <p:cNvPr id="11" name="Straight Connector 10"/>
            <p:cNvCxnSpPr/>
            <p:nvPr/>
          </p:nvCxnSpPr>
          <p:spPr>
            <a:xfrm>
              <a:off x="8835885" y="1580322"/>
              <a:ext cx="0" cy="2007705"/>
            </a:xfrm>
            <a:prstGeom prst="line">
              <a:avLst/>
            </a:prstGeom>
            <a:effectLst>
              <a:glow rad="70000">
                <a:schemeClr val="accent6">
                  <a:tint val="30000"/>
                  <a:shade val="95000"/>
                  <a:satMod val="300000"/>
                  <a:alpha val="50000"/>
                </a:schemeClr>
              </a:glow>
            </a:effectLst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8547652" y="3538333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799</a:t>
              </a:r>
              <a:endParaRPr 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6622803" y="1573698"/>
              <a:ext cx="0" cy="2007705"/>
            </a:xfrm>
            <a:prstGeom prst="line">
              <a:avLst/>
            </a:prstGeom>
            <a:effectLst>
              <a:glow rad="70000">
                <a:schemeClr val="accent6">
                  <a:tint val="30000"/>
                  <a:shade val="95000"/>
                  <a:satMod val="300000"/>
                  <a:alpha val="50000"/>
                </a:schemeClr>
              </a:glow>
            </a:effectLst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6344509" y="3538728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100</a:t>
              </a:r>
              <a:endParaRPr lang="en-US" dirty="0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5586193" y="1277505"/>
            <a:ext cx="30604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Notifications per host in first run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261242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7360" y="1357200"/>
            <a:ext cx="7086600" cy="3362632"/>
          </a:xfrm>
        </p:spPr>
        <p:txBody>
          <a:bodyPr anchor="t">
            <a:normAutofit/>
          </a:bodyPr>
          <a:lstStyle/>
          <a:p>
            <a:pPr marL="268288" lvl="1" indent="-268288" defTabSz="895350">
              <a:lnSpc>
                <a:spcPct val="140000"/>
              </a:lnSpc>
              <a:buClr>
                <a:srgbClr val="2482D5"/>
              </a:buClr>
            </a:pPr>
            <a:r>
              <a:rPr lang="en-US" sz="1600" dirty="0"/>
              <a:t>Need to get rid of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false positives</a:t>
            </a:r>
          </a:p>
          <a:p>
            <a:pPr marL="268288" lvl="1" indent="-268288" defTabSz="895350">
              <a:lnSpc>
                <a:spcPct val="140000"/>
              </a:lnSpc>
              <a:buClr>
                <a:srgbClr val="2482D5"/>
              </a:buClr>
            </a:pPr>
            <a:r>
              <a:rPr lang="en-US" sz="1600" dirty="0" smtClean="0"/>
              <a:t>6 mails in 40 minutes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788000"/>
            <a:ext cx="2895600" cy="273844"/>
          </a:xfrm>
        </p:spPr>
        <p:txBody>
          <a:bodyPr/>
          <a:lstStyle/>
          <a:p>
            <a:r>
              <a:rPr lang="en-US" smtClean="0"/>
              <a:t>DAM-Alarming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000" y="4788000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457200" y="389422"/>
            <a:ext cx="7894320" cy="7484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400" dirty="0" smtClean="0"/>
              <a:t>Filtering email notifications</a:t>
            </a:r>
          </a:p>
          <a:p>
            <a:pPr marL="36576" indent="0">
              <a:buNone/>
            </a:pPr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</a:rPr>
              <a:t>hosts oscillating around fixed threshold</a:t>
            </a:r>
            <a:endParaRPr lang="en-US" sz="3200" i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4091550" y="1203424"/>
            <a:ext cx="4868266" cy="2736652"/>
            <a:chOff x="4091550" y="1203424"/>
            <a:chExt cx="4868266" cy="2736652"/>
          </a:xfrm>
        </p:grpSpPr>
        <p:grpSp>
          <p:nvGrpSpPr>
            <p:cNvPr id="2" name="Group 1"/>
            <p:cNvGrpSpPr/>
            <p:nvPr/>
          </p:nvGrpSpPr>
          <p:grpSpPr>
            <a:xfrm>
              <a:off x="4091550" y="1203424"/>
              <a:ext cx="4868266" cy="2736652"/>
              <a:chOff x="4275734" y="0"/>
              <a:chExt cx="4868266" cy="2736652"/>
            </a:xfrm>
          </p:grpSpPr>
          <p:pic>
            <p:nvPicPr>
              <p:cNvPr id="16" name="Content Placeholder 8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75734" y="0"/>
                <a:ext cx="4868266" cy="2736652"/>
              </a:xfrm>
              <a:prstGeom prst="rect">
                <a:avLst/>
              </a:prstGeom>
            </p:spPr>
          </p:pic>
          <p:cxnSp>
            <p:nvCxnSpPr>
              <p:cNvPr id="17" name="Straight Connector 16"/>
              <p:cNvCxnSpPr/>
              <p:nvPr/>
            </p:nvCxnSpPr>
            <p:spPr>
              <a:xfrm flipV="1">
                <a:off x="7604430" y="232184"/>
                <a:ext cx="0" cy="2130552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flipV="1">
                <a:off x="8079014" y="232184"/>
                <a:ext cx="0" cy="2130552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flipV="1">
                <a:off x="8852092" y="232184"/>
                <a:ext cx="0" cy="2130552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flipV="1">
                <a:off x="8932638" y="232184"/>
                <a:ext cx="0" cy="2130552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flipV="1">
                <a:off x="6459932" y="232184"/>
                <a:ext cx="0" cy="2130552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flipV="1">
                <a:off x="5915402" y="232184"/>
                <a:ext cx="0" cy="2130552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  <p:sp>
          <p:nvSpPr>
            <p:cNvPr id="4" name="TextBox 3"/>
            <p:cNvSpPr txBox="1"/>
            <p:nvPr/>
          </p:nvSpPr>
          <p:spPr>
            <a:xfrm>
              <a:off x="4474988" y="1447703"/>
              <a:ext cx="1997765" cy="17543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solidFill>
                    <a:srgbClr val="FF0000"/>
                  </a:solidFill>
                </a:rPr>
                <a:t>ERROR</a:t>
              </a:r>
              <a:endParaRPr lang="en-US" sz="1200" b="1" dirty="0" smtClean="0">
                <a:solidFill>
                  <a:srgbClr val="FF0000"/>
                </a:solidFill>
              </a:endParaRPr>
            </a:p>
            <a:p>
              <a:endParaRPr lang="en-US" sz="1200" b="1" dirty="0" smtClean="0">
                <a:solidFill>
                  <a:srgbClr val="FF0000"/>
                </a:solidFill>
              </a:endParaRPr>
            </a:p>
            <a:p>
              <a:r>
                <a:rPr lang="en-US" sz="1000" b="1" dirty="0" smtClean="0">
                  <a:solidFill>
                    <a:srgbClr val="FFC000"/>
                  </a:solidFill>
                </a:rPr>
                <a:t>WARNING</a:t>
              </a:r>
              <a:endParaRPr lang="en-US" sz="1200" b="1" dirty="0" smtClean="0">
                <a:solidFill>
                  <a:srgbClr val="FFC000"/>
                </a:solidFill>
              </a:endParaRPr>
            </a:p>
            <a:p>
              <a:endParaRPr lang="en-US" sz="1200" b="1" dirty="0">
                <a:solidFill>
                  <a:srgbClr val="FFC000"/>
                </a:solidFill>
              </a:endParaRPr>
            </a:p>
            <a:p>
              <a:endParaRPr lang="en-US" sz="1200" b="1" dirty="0" smtClean="0">
                <a:solidFill>
                  <a:srgbClr val="FFC000"/>
                </a:solidFill>
              </a:endParaRPr>
            </a:p>
            <a:p>
              <a:endParaRPr lang="en-US" sz="1200" b="1" dirty="0" smtClean="0">
                <a:solidFill>
                  <a:srgbClr val="FFC000"/>
                </a:solidFill>
              </a:endParaRPr>
            </a:p>
            <a:p>
              <a:endParaRPr lang="en-US" sz="1200" b="1" dirty="0">
                <a:solidFill>
                  <a:srgbClr val="FFC000"/>
                </a:solidFill>
              </a:endParaRPr>
            </a:p>
            <a:p>
              <a:endParaRPr lang="en-US" sz="1200" b="1" dirty="0" smtClean="0">
                <a:solidFill>
                  <a:srgbClr val="FFC000"/>
                </a:solidFill>
              </a:endParaRPr>
            </a:p>
            <a:p>
              <a:r>
                <a:rPr lang="en-US" sz="1200" b="1" dirty="0" smtClean="0">
                  <a:solidFill>
                    <a:srgbClr val="00B050"/>
                  </a:solidFill>
                </a:rPr>
                <a:t>OK</a:t>
              </a:r>
              <a:endParaRPr lang="en-US" sz="1200" b="1" dirty="0">
                <a:solidFill>
                  <a:srgbClr val="00B050"/>
                </a:solidFill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4091550" y="1583324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85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091550" y="1920093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FFC000"/>
                </a:solidFill>
              </a:rPr>
              <a:t>70</a:t>
            </a:r>
            <a:endParaRPr lang="en-GB" sz="1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2572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7360" y="1357200"/>
            <a:ext cx="7086600" cy="3362632"/>
          </a:xfrm>
        </p:spPr>
        <p:txBody>
          <a:bodyPr anchor="t">
            <a:normAutofit/>
          </a:bodyPr>
          <a:lstStyle/>
          <a:p>
            <a:pPr marL="268288" lvl="1" indent="-268288" defTabSz="895350">
              <a:lnSpc>
                <a:spcPct val="140000"/>
              </a:lnSpc>
              <a:buClr>
                <a:srgbClr val="2482D5"/>
              </a:buClr>
            </a:pPr>
            <a:r>
              <a:rPr lang="en-US" sz="1600" dirty="0" smtClean="0"/>
              <a:t>Filtering out the notifications</a:t>
            </a:r>
          </a:p>
          <a:p>
            <a:pPr marL="268288" lvl="1" indent="-268288" defTabSz="895350">
              <a:lnSpc>
                <a:spcPct val="140000"/>
              </a:lnSpc>
              <a:buClr>
                <a:srgbClr val="2482D5"/>
              </a:buClr>
            </a:pPr>
            <a:r>
              <a:rPr lang="en-US" sz="1600" dirty="0" smtClean="0"/>
              <a:t>Combining states WARNING</a:t>
            </a:r>
            <a:br>
              <a:rPr lang="en-US" sz="1600" dirty="0" smtClean="0"/>
            </a:br>
            <a:r>
              <a:rPr lang="en-US" sz="1600" dirty="0" smtClean="0"/>
              <a:t>and ERROR into one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788000"/>
            <a:ext cx="2895600" cy="273844"/>
          </a:xfrm>
        </p:spPr>
        <p:txBody>
          <a:bodyPr/>
          <a:lstStyle/>
          <a:p>
            <a:r>
              <a:rPr lang="en-US" smtClean="0"/>
              <a:t>DAM-Alarming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000" y="4788000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457200" y="389422"/>
            <a:ext cx="7894320" cy="7484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400" dirty="0"/>
              <a:t>Filtering email notifications</a:t>
            </a:r>
          </a:p>
          <a:p>
            <a:pPr marL="36576" indent="0">
              <a:buNone/>
            </a:pPr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</a:rPr>
              <a:t>hosts oscillating around fixed threshold</a:t>
            </a:r>
            <a:endParaRPr lang="en-US" sz="3200" i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091550" y="1203424"/>
            <a:ext cx="4868266" cy="2736652"/>
            <a:chOff x="4275734" y="0"/>
            <a:chExt cx="4868266" cy="2736652"/>
          </a:xfrm>
        </p:grpSpPr>
        <p:pic>
          <p:nvPicPr>
            <p:cNvPr id="16" name="Content Placeholder 8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75734" y="0"/>
              <a:ext cx="4868266" cy="2736652"/>
            </a:xfrm>
            <a:prstGeom prst="rect">
              <a:avLst/>
            </a:prstGeom>
          </p:spPr>
        </p:pic>
        <p:cxnSp>
          <p:nvCxnSpPr>
            <p:cNvPr id="17" name="Straight Connector 16"/>
            <p:cNvCxnSpPr/>
            <p:nvPr/>
          </p:nvCxnSpPr>
          <p:spPr>
            <a:xfrm flipV="1">
              <a:off x="7604430" y="232184"/>
              <a:ext cx="0" cy="2130552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8079014" y="232184"/>
              <a:ext cx="0" cy="2130552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7" name="TextBox 6"/>
          <p:cNvSpPr txBox="1"/>
          <p:nvPr/>
        </p:nvSpPr>
        <p:spPr>
          <a:xfrm>
            <a:off x="4091550" y="1583324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85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091550" y="1920093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FFC000">
                    <a:alpha val="36000"/>
                  </a:srgbClr>
                </a:solidFill>
              </a:rPr>
              <a:t>70</a:t>
            </a:r>
            <a:endParaRPr lang="en-GB" sz="1400" b="1" dirty="0">
              <a:solidFill>
                <a:srgbClr val="FFC000">
                  <a:alpha val="36000"/>
                </a:srgb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74988" y="1447703"/>
            <a:ext cx="1997765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FF0000"/>
                </a:solidFill>
              </a:rPr>
              <a:t>ERROR</a:t>
            </a:r>
            <a:endParaRPr lang="en-US" sz="1200" b="1" dirty="0" smtClean="0">
              <a:solidFill>
                <a:srgbClr val="FF0000"/>
              </a:solidFill>
            </a:endParaRPr>
          </a:p>
          <a:p>
            <a:pPr>
              <a:lnSpc>
                <a:spcPct val="110000"/>
              </a:lnSpc>
            </a:pPr>
            <a:endParaRPr lang="en-US" sz="1200" b="1" dirty="0" smtClean="0">
              <a:solidFill>
                <a:srgbClr val="FF0000"/>
              </a:solidFill>
            </a:endParaRPr>
          </a:p>
          <a:p>
            <a:r>
              <a:rPr lang="en-US" sz="1000" b="1" dirty="0" smtClean="0">
                <a:solidFill>
                  <a:srgbClr val="FFC000">
                    <a:alpha val="36000"/>
                  </a:srgbClr>
                </a:solidFill>
              </a:rPr>
              <a:t>WARNING</a:t>
            </a:r>
            <a:endParaRPr lang="en-US" sz="1200" b="1" dirty="0" smtClean="0">
              <a:solidFill>
                <a:srgbClr val="FFC000">
                  <a:alpha val="36000"/>
                </a:srgbClr>
              </a:solidFill>
            </a:endParaRPr>
          </a:p>
          <a:p>
            <a:endParaRPr lang="en-US" sz="1200" b="1" dirty="0">
              <a:solidFill>
                <a:srgbClr val="FFC000"/>
              </a:solidFill>
            </a:endParaRPr>
          </a:p>
          <a:p>
            <a:endParaRPr lang="en-US" sz="1200" b="1" dirty="0" smtClean="0">
              <a:solidFill>
                <a:srgbClr val="FFC000"/>
              </a:solidFill>
            </a:endParaRPr>
          </a:p>
          <a:p>
            <a:endParaRPr lang="en-US" sz="1200" b="1" dirty="0" smtClean="0">
              <a:solidFill>
                <a:srgbClr val="FFC000"/>
              </a:solidFill>
            </a:endParaRPr>
          </a:p>
          <a:p>
            <a:endParaRPr lang="en-US" sz="1200" b="1" dirty="0">
              <a:solidFill>
                <a:srgbClr val="FFC000"/>
              </a:solidFill>
            </a:endParaRPr>
          </a:p>
          <a:p>
            <a:endParaRPr lang="en-US" sz="1200" b="1" dirty="0" smtClean="0">
              <a:solidFill>
                <a:srgbClr val="FFC000"/>
              </a:solidFill>
            </a:endParaRPr>
          </a:p>
          <a:p>
            <a:r>
              <a:rPr lang="en-US" sz="1200" b="1" dirty="0" smtClean="0">
                <a:solidFill>
                  <a:srgbClr val="00B050"/>
                </a:solidFill>
              </a:rPr>
              <a:t>OK</a:t>
            </a:r>
            <a:endParaRPr lang="en-US" sz="1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732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7360" y="1356834"/>
            <a:ext cx="7086600" cy="3362632"/>
          </a:xfrm>
        </p:spPr>
        <p:txBody>
          <a:bodyPr anchor="t">
            <a:normAutofit/>
          </a:bodyPr>
          <a:lstStyle/>
          <a:p>
            <a:pPr marL="268288" lvl="1" indent="-268288">
              <a:lnSpc>
                <a:spcPct val="140000"/>
              </a:lnSpc>
              <a:buClr>
                <a:srgbClr val="2482D5"/>
              </a:buClr>
            </a:pPr>
            <a:r>
              <a:rPr lang="en-US" sz="1600" dirty="0" smtClean="0"/>
              <a:t>Filtering out the notifications</a:t>
            </a:r>
          </a:p>
          <a:p>
            <a:pPr marL="268288" lvl="1" indent="-268288">
              <a:lnSpc>
                <a:spcPct val="140000"/>
              </a:lnSpc>
              <a:buClr>
                <a:srgbClr val="2482D5"/>
              </a:buClr>
            </a:pPr>
            <a:r>
              <a:rPr lang="en-US" sz="1600" dirty="0" smtClean="0"/>
              <a:t>Combining states WARNING</a:t>
            </a:r>
            <a:br>
              <a:rPr lang="en-US" sz="1600" dirty="0" smtClean="0"/>
            </a:br>
            <a:r>
              <a:rPr lang="en-US" sz="1600" dirty="0" smtClean="0"/>
              <a:t>and ERROR into one</a:t>
            </a:r>
          </a:p>
          <a:p>
            <a:pPr marL="268288" lvl="1" indent="-268288">
              <a:lnSpc>
                <a:spcPct val="140000"/>
              </a:lnSpc>
              <a:buClr>
                <a:srgbClr val="2482D5"/>
              </a:buClr>
            </a:pPr>
            <a:r>
              <a:rPr lang="en-US" sz="1600" dirty="0" smtClean="0"/>
              <a:t>Reporting only long lasting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smtClean="0"/>
              <a:t>OK state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788000"/>
            <a:ext cx="2895600" cy="273844"/>
          </a:xfrm>
        </p:spPr>
        <p:txBody>
          <a:bodyPr/>
          <a:lstStyle/>
          <a:p>
            <a:r>
              <a:rPr lang="en-US" smtClean="0"/>
              <a:t>DAM-Alarming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000" y="4788000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457200" y="389422"/>
            <a:ext cx="7894320" cy="7484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400" dirty="0"/>
              <a:t>Filtering email notifications</a:t>
            </a:r>
          </a:p>
          <a:p>
            <a:pPr marL="36576" indent="0">
              <a:buNone/>
            </a:pPr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</a:rPr>
              <a:t>hosts oscillating around fixed threshold</a:t>
            </a:r>
            <a:endParaRPr lang="en-US" sz="3200" i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091550" y="1203424"/>
            <a:ext cx="4868266" cy="2736652"/>
            <a:chOff x="4275734" y="0"/>
            <a:chExt cx="4868266" cy="2736652"/>
          </a:xfrm>
        </p:grpSpPr>
        <p:pic>
          <p:nvPicPr>
            <p:cNvPr id="16" name="Content Placeholder 8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75734" y="0"/>
              <a:ext cx="4868266" cy="2736652"/>
            </a:xfrm>
            <a:prstGeom prst="rect">
              <a:avLst/>
            </a:prstGeom>
          </p:spPr>
        </p:pic>
        <p:cxnSp>
          <p:nvCxnSpPr>
            <p:cNvPr id="17" name="Straight Connector 16"/>
            <p:cNvCxnSpPr/>
            <p:nvPr/>
          </p:nvCxnSpPr>
          <p:spPr>
            <a:xfrm flipV="1">
              <a:off x="7604430" y="232184"/>
              <a:ext cx="0" cy="2130552"/>
            </a:xfrm>
            <a:prstGeom prst="line">
              <a:avLst/>
            </a:prstGeom>
            <a:ln w="28575">
              <a:solidFill>
                <a:srgbClr val="00B050"/>
              </a:solidFill>
              <a:prstDash val="lgDash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8079014" y="232184"/>
              <a:ext cx="0" cy="2130552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7" name="TextBox 6"/>
          <p:cNvSpPr txBox="1"/>
          <p:nvPr/>
        </p:nvSpPr>
        <p:spPr>
          <a:xfrm>
            <a:off x="4091550" y="1583324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85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74988" y="1447703"/>
            <a:ext cx="1997765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FF0000"/>
                </a:solidFill>
              </a:rPr>
              <a:t>ERROR</a:t>
            </a:r>
            <a:endParaRPr lang="en-US" sz="1200" b="1" dirty="0" smtClean="0">
              <a:solidFill>
                <a:srgbClr val="FF0000"/>
              </a:solidFill>
            </a:endParaRPr>
          </a:p>
          <a:p>
            <a:pPr>
              <a:lnSpc>
                <a:spcPct val="110000"/>
              </a:lnSpc>
            </a:pPr>
            <a:endParaRPr lang="en-US" sz="1200" b="1" dirty="0" smtClean="0">
              <a:solidFill>
                <a:srgbClr val="FF0000"/>
              </a:solidFill>
            </a:endParaRPr>
          </a:p>
          <a:p>
            <a:r>
              <a:rPr lang="en-US" sz="1000" b="1" dirty="0" smtClean="0">
                <a:solidFill>
                  <a:srgbClr val="FFC000">
                    <a:alpha val="36000"/>
                  </a:srgbClr>
                </a:solidFill>
              </a:rPr>
              <a:t>WARNING</a:t>
            </a:r>
            <a:endParaRPr lang="en-US" sz="1200" b="1" dirty="0" smtClean="0">
              <a:solidFill>
                <a:srgbClr val="FFC000">
                  <a:alpha val="36000"/>
                </a:srgbClr>
              </a:solidFill>
            </a:endParaRPr>
          </a:p>
          <a:p>
            <a:endParaRPr lang="en-US" sz="1200" b="1" dirty="0">
              <a:solidFill>
                <a:srgbClr val="FFC000"/>
              </a:solidFill>
            </a:endParaRPr>
          </a:p>
          <a:p>
            <a:endParaRPr lang="en-US" sz="1200" b="1" dirty="0" smtClean="0">
              <a:solidFill>
                <a:srgbClr val="FFC000"/>
              </a:solidFill>
            </a:endParaRPr>
          </a:p>
          <a:p>
            <a:endParaRPr lang="en-US" sz="1200" b="1" dirty="0" smtClean="0">
              <a:solidFill>
                <a:srgbClr val="FFC000"/>
              </a:solidFill>
            </a:endParaRPr>
          </a:p>
          <a:p>
            <a:endParaRPr lang="en-US" sz="1200" b="1" dirty="0">
              <a:solidFill>
                <a:srgbClr val="FFC000"/>
              </a:solidFill>
            </a:endParaRPr>
          </a:p>
          <a:p>
            <a:endParaRPr lang="en-US" sz="1200" b="1" dirty="0" smtClean="0">
              <a:solidFill>
                <a:srgbClr val="FFC000"/>
              </a:solidFill>
            </a:endParaRPr>
          </a:p>
          <a:p>
            <a:r>
              <a:rPr lang="en-US" sz="1200" b="1" dirty="0" smtClean="0">
                <a:solidFill>
                  <a:srgbClr val="00B050"/>
                </a:solidFill>
              </a:rPr>
              <a:t>OK</a:t>
            </a:r>
            <a:endParaRPr lang="en-US" sz="1200" b="1" dirty="0">
              <a:solidFill>
                <a:srgbClr val="00B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91550" y="1920093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FFC000">
                    <a:alpha val="36000"/>
                  </a:srgbClr>
                </a:solidFill>
              </a:rPr>
              <a:t>70</a:t>
            </a:r>
            <a:endParaRPr lang="en-GB" sz="1400" b="1" dirty="0">
              <a:solidFill>
                <a:srgbClr val="FFC000">
                  <a:alpha val="36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6898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788000"/>
            <a:ext cx="2895600" cy="273844"/>
          </a:xfrm>
        </p:spPr>
        <p:txBody>
          <a:bodyPr/>
          <a:lstStyle/>
          <a:p>
            <a:r>
              <a:rPr lang="en-US" smtClean="0"/>
              <a:t>DAM-Alarming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000" y="4788000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457200" y="389422"/>
            <a:ext cx="7894320" cy="7484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400" dirty="0"/>
              <a:t>Filtering email notifications</a:t>
            </a:r>
          </a:p>
          <a:p>
            <a:pPr marL="36576" indent="0">
              <a:buNone/>
            </a:pPr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</a:rPr>
              <a:t>successful example </a:t>
            </a:r>
            <a:endParaRPr lang="en-US" sz="3200" i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5" t="32175" r="11243" b="10728"/>
          <a:stretch/>
        </p:blipFill>
        <p:spPr>
          <a:xfrm>
            <a:off x="508776" y="1410740"/>
            <a:ext cx="7842744" cy="30366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25" t="23334" r="992" b="5995"/>
          <a:stretch/>
        </p:blipFill>
        <p:spPr>
          <a:xfrm>
            <a:off x="4451862" y="116601"/>
            <a:ext cx="3424148" cy="3438871"/>
          </a:xfrm>
          <a:prstGeom prst="rect">
            <a:avLst/>
          </a:prstGeom>
        </p:spPr>
      </p:pic>
      <p:sp>
        <p:nvSpPr>
          <p:cNvPr id="4" name="Down Arrow 3"/>
          <p:cNvSpPr/>
          <p:nvPr/>
        </p:nvSpPr>
        <p:spPr>
          <a:xfrm flipV="1">
            <a:off x="6509947" y="3947916"/>
            <a:ext cx="263652" cy="492398"/>
          </a:xfrm>
          <a:prstGeom prst="down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6874199" y="1638810"/>
            <a:ext cx="890954" cy="13275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5378468" y="2710549"/>
            <a:ext cx="606400" cy="17607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4901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23457E-7 L 0.05087 0.40093 " pathEditMode="relative" rAng="0" ptsTypes="AA">
                                      <p:cBhvr>
                                        <p:cTn id="11" dur="125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35" y="200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7360" y="1320800"/>
            <a:ext cx="5032894" cy="3302000"/>
          </a:xfrm>
        </p:spPr>
        <p:txBody>
          <a:bodyPr>
            <a:normAutofit/>
          </a:bodyPr>
          <a:lstStyle/>
          <a:p>
            <a:pPr marL="268288" lvl="1" indent="-268288">
              <a:lnSpc>
                <a:spcPct val="140000"/>
              </a:lnSpc>
              <a:buClr>
                <a:srgbClr val="2482D5"/>
              </a:buClr>
            </a:pPr>
            <a:r>
              <a:rPr lang="en-US" sz="1600" dirty="0">
                <a:solidFill>
                  <a:schemeClr val="tx2"/>
                </a:solidFill>
              </a:rPr>
              <a:t>Connected to </a:t>
            </a:r>
            <a:r>
              <a:rPr lang="en-US" sz="1600" dirty="0" err="1">
                <a:solidFill>
                  <a:schemeClr val="tx2"/>
                </a:solidFill>
              </a:rPr>
              <a:t>ElasticSearch</a:t>
            </a:r>
            <a:endParaRPr lang="en-US" sz="1600" dirty="0">
              <a:solidFill>
                <a:schemeClr val="tx2"/>
              </a:solidFill>
            </a:endParaRPr>
          </a:p>
          <a:p>
            <a:pPr marL="268288" lvl="1" indent="-268288">
              <a:lnSpc>
                <a:spcPct val="140000"/>
              </a:lnSpc>
              <a:buClr>
                <a:srgbClr val="2482D5"/>
              </a:buClr>
            </a:pPr>
            <a:r>
              <a:rPr lang="en-US" sz="1600" dirty="0" smtClean="0">
                <a:solidFill>
                  <a:schemeClr val="tx2"/>
                </a:solidFill>
              </a:rPr>
              <a:t>Sending </a:t>
            </a:r>
            <a:r>
              <a:rPr lang="en-US" sz="1600" dirty="0">
                <a:solidFill>
                  <a:schemeClr val="tx2"/>
                </a:solidFill>
              </a:rPr>
              <a:t>messages via log4j </a:t>
            </a:r>
            <a:br>
              <a:rPr lang="en-US" sz="1600" dirty="0">
                <a:solidFill>
                  <a:schemeClr val="tx2"/>
                </a:solidFill>
              </a:rPr>
            </a:br>
            <a:r>
              <a:rPr lang="en-US" sz="1600" dirty="0">
                <a:solidFill>
                  <a:schemeClr val="tx2"/>
                </a:solidFill>
              </a:rPr>
              <a:t>to </a:t>
            </a:r>
            <a:r>
              <a:rPr lang="en-US" sz="1600" dirty="0" err="1" smtClean="0">
                <a:solidFill>
                  <a:schemeClr val="tx2"/>
                </a:solidFill>
              </a:rPr>
              <a:t>Logstash</a:t>
            </a:r>
            <a:endParaRPr lang="en-US" sz="1600" dirty="0" smtClean="0">
              <a:solidFill>
                <a:schemeClr val="tx2"/>
              </a:solidFill>
            </a:endParaRPr>
          </a:p>
          <a:p>
            <a:pPr marL="268288" lvl="1" indent="-268288">
              <a:lnSpc>
                <a:spcPct val="140000"/>
              </a:lnSpc>
              <a:buClr>
                <a:srgbClr val="2482D5"/>
              </a:buClr>
            </a:pPr>
            <a:r>
              <a:rPr lang="en-US" sz="1600" dirty="0" smtClean="0">
                <a:solidFill>
                  <a:schemeClr val="tx2"/>
                </a:solidFill>
              </a:rPr>
              <a:t>Visualizing using </a:t>
            </a:r>
            <a:r>
              <a:rPr lang="en-US" sz="1600" dirty="0" err="1" smtClean="0">
                <a:solidFill>
                  <a:schemeClr val="tx2"/>
                </a:solidFill>
              </a:rPr>
              <a:t>Kibana</a:t>
            </a:r>
            <a:r>
              <a:rPr lang="en-US" sz="1600" dirty="0" smtClean="0">
                <a:solidFill>
                  <a:schemeClr val="tx2"/>
                </a:solidFill>
              </a:rPr>
              <a:t> 3 </a:t>
            </a:r>
            <a:br>
              <a:rPr lang="en-US" sz="1600" dirty="0" smtClean="0">
                <a:solidFill>
                  <a:schemeClr val="tx2"/>
                </a:solidFill>
              </a:rPr>
            </a:br>
            <a:r>
              <a:rPr lang="en-US" sz="1600" dirty="0" smtClean="0">
                <a:solidFill>
                  <a:schemeClr val="tx2"/>
                </a:solidFill>
              </a:rPr>
              <a:t>and </a:t>
            </a:r>
            <a:r>
              <a:rPr lang="en-US" sz="1600" dirty="0" err="1" smtClean="0">
                <a:solidFill>
                  <a:schemeClr val="tx2"/>
                </a:solidFill>
              </a:rPr>
              <a:t>Kibana</a:t>
            </a:r>
            <a:r>
              <a:rPr lang="en-US" sz="1600" dirty="0" smtClean="0">
                <a:solidFill>
                  <a:schemeClr val="tx2"/>
                </a:solidFill>
              </a:rPr>
              <a:t> 4</a:t>
            </a:r>
          </a:p>
          <a:p>
            <a:pPr marL="268288" lvl="1" indent="-268288">
              <a:lnSpc>
                <a:spcPct val="140000"/>
              </a:lnSpc>
              <a:buClr>
                <a:srgbClr val="2482D5"/>
              </a:buClr>
            </a:pPr>
            <a:r>
              <a:rPr lang="en-US" sz="1600" dirty="0" smtClean="0">
                <a:solidFill>
                  <a:schemeClr val="tx2"/>
                </a:solidFill>
              </a:rPr>
              <a:t>Improved statistics evaluation efficiency</a:t>
            </a:r>
          </a:p>
          <a:p>
            <a:pPr marL="448056" lvl="1" indent="0">
              <a:lnSpc>
                <a:spcPct val="140000"/>
              </a:lnSpc>
              <a:buClr>
                <a:srgbClr val="2482D5"/>
              </a:buClr>
              <a:buNone/>
            </a:pP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788000"/>
            <a:ext cx="2895600" cy="273844"/>
          </a:xfrm>
        </p:spPr>
        <p:txBody>
          <a:bodyPr/>
          <a:lstStyle/>
          <a:p>
            <a:r>
              <a:rPr lang="en-US" smtClean="0"/>
              <a:t>DAM-Alarming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000" y="4788000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457200" y="389422"/>
            <a:ext cx="7894320" cy="2576710"/>
          </a:xfrm>
          <a:prstGeom prst="rect">
            <a:avLst/>
          </a:prstGeom>
        </p:spPr>
        <p:txBody>
          <a:bodyPr anchor="t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400" dirty="0" smtClean="0">
                <a:solidFill>
                  <a:schemeClr val="tx2"/>
                </a:solidFill>
              </a:rPr>
              <a:t>Evaluating </a:t>
            </a:r>
            <a:r>
              <a:rPr lang="en-US" sz="2400" dirty="0">
                <a:solidFill>
                  <a:schemeClr val="tx2"/>
                </a:solidFill>
              </a:rPr>
              <a:t>statistics </a:t>
            </a:r>
            <a:r>
              <a:rPr lang="en-US" sz="2400" dirty="0" smtClean="0">
                <a:solidFill>
                  <a:schemeClr val="tx2"/>
                </a:solidFill>
              </a:rPr>
              <a:t/>
            </a:r>
            <a:br>
              <a:rPr lang="en-US" sz="2400" dirty="0" smtClean="0">
                <a:solidFill>
                  <a:schemeClr val="tx2"/>
                </a:solidFill>
              </a:rPr>
            </a:br>
            <a:r>
              <a:rPr lang="en-US" sz="2400" dirty="0" smtClean="0">
                <a:solidFill>
                  <a:schemeClr val="tx2"/>
                </a:solidFill>
              </a:rPr>
              <a:t>during development</a:t>
            </a:r>
            <a:endParaRPr lang="en-US" sz="2400" dirty="0">
              <a:solidFill>
                <a:schemeClr val="tx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4747" r="61279" b="45050"/>
          <a:stretch/>
        </p:blipFill>
        <p:spPr>
          <a:xfrm>
            <a:off x="4404360" y="-1647432"/>
            <a:ext cx="3186546" cy="46135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69" r="61448" b="72660"/>
          <a:stretch/>
        </p:blipFill>
        <p:spPr>
          <a:xfrm>
            <a:off x="5739062" y="3131332"/>
            <a:ext cx="2707938" cy="12120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95026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7360" y="1320800"/>
            <a:ext cx="3630994" cy="3302000"/>
          </a:xfrm>
        </p:spPr>
        <p:txBody>
          <a:bodyPr>
            <a:normAutofit/>
          </a:bodyPr>
          <a:lstStyle/>
          <a:p>
            <a:pPr marL="268288" lvl="1" indent="-268288">
              <a:lnSpc>
                <a:spcPct val="140000"/>
              </a:lnSpc>
              <a:buClr>
                <a:srgbClr val="2482D5"/>
              </a:buClr>
            </a:pPr>
            <a:r>
              <a:rPr lang="en-US" sz="1600" dirty="0" smtClean="0">
                <a:solidFill>
                  <a:schemeClr val="tx2"/>
                </a:solidFill>
              </a:rPr>
              <a:t>Simplifying aggregations </a:t>
            </a:r>
            <a:endParaRPr lang="en-US" sz="1600" dirty="0">
              <a:solidFill>
                <a:schemeClr val="tx2"/>
              </a:solidFill>
            </a:endParaRPr>
          </a:p>
          <a:p>
            <a:pPr lvl="1">
              <a:lnSpc>
                <a:spcPct val="140000"/>
              </a:lnSpc>
              <a:buClr>
                <a:srgbClr val="2482D5"/>
              </a:buClr>
            </a:pP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788000"/>
            <a:ext cx="2895600" cy="273844"/>
          </a:xfrm>
        </p:spPr>
        <p:txBody>
          <a:bodyPr/>
          <a:lstStyle/>
          <a:p>
            <a:r>
              <a:rPr lang="en-US" smtClean="0"/>
              <a:t>DAM-Alarming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000" y="4788000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457200" y="389422"/>
            <a:ext cx="7894320" cy="7484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400" dirty="0" err="1" smtClean="0"/>
              <a:t>Kibana</a:t>
            </a:r>
            <a:r>
              <a:rPr lang="en-US" sz="2400" dirty="0" smtClean="0"/>
              <a:t> 4 </a:t>
            </a:r>
          </a:p>
          <a:p>
            <a:pPr marL="36576" indent="0">
              <a:buNone/>
            </a:pPr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</a:rPr>
              <a:t>more examples</a:t>
            </a:r>
            <a:endParaRPr lang="en-US" sz="3200" i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444" b="20830"/>
          <a:stretch/>
        </p:blipFill>
        <p:spPr>
          <a:xfrm>
            <a:off x="4628332" y="171707"/>
            <a:ext cx="4315822" cy="336010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" name="Picture 1" descr="Screen Shot 2015-09-02 at 11.46.24 (2)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767" r="25734" b="2116"/>
          <a:stretch/>
        </p:blipFill>
        <p:spPr>
          <a:xfrm>
            <a:off x="250301" y="2024628"/>
            <a:ext cx="5748938" cy="2182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80655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55363"/>
            <a:ext cx="8229600" cy="2886851"/>
          </a:xfrm>
        </p:spPr>
        <p:txBody>
          <a:bodyPr>
            <a:normAutofit/>
          </a:bodyPr>
          <a:lstStyle/>
          <a:p>
            <a:pPr marL="268288" lvl="1" indent="-268288">
              <a:lnSpc>
                <a:spcPct val="140000"/>
              </a:lnSpc>
              <a:buClr>
                <a:srgbClr val="2482D5"/>
              </a:buClr>
            </a:pPr>
            <a:r>
              <a:rPr lang="en-US" sz="1600" dirty="0" smtClean="0">
                <a:solidFill>
                  <a:schemeClr val="tx2"/>
                </a:solidFill>
              </a:rPr>
              <a:t>Real run statistics:</a:t>
            </a:r>
          </a:p>
          <a:p>
            <a:pPr marL="536575" lvl="2" indent="-250825">
              <a:lnSpc>
                <a:spcPct val="140000"/>
              </a:lnSpc>
              <a:buClr>
                <a:srgbClr val="2482D5"/>
              </a:buClr>
            </a:pPr>
            <a:r>
              <a:rPr lang="en-US" sz="1600" dirty="0" smtClean="0">
                <a:solidFill>
                  <a:schemeClr val="tx2"/>
                </a:solidFill>
              </a:rPr>
              <a:t>Time: 27.08. 12:00 – 28.08. 12:</a:t>
            </a:r>
            <a:r>
              <a:rPr lang="en-US" sz="1600" dirty="0" smtClean="0">
                <a:solidFill>
                  <a:schemeClr val="tx2"/>
                </a:solidFill>
              </a:rPr>
              <a:t>00</a:t>
            </a:r>
          </a:p>
          <a:p>
            <a:pPr marL="536575" lvl="2" indent="-250825">
              <a:lnSpc>
                <a:spcPct val="140000"/>
              </a:lnSpc>
              <a:buClr>
                <a:srgbClr val="2482D5"/>
              </a:buClr>
            </a:pPr>
            <a:r>
              <a:rPr lang="en-US" sz="1600" dirty="0">
                <a:solidFill>
                  <a:schemeClr val="tx2"/>
                </a:solidFill>
              </a:rPr>
              <a:t>4417 </a:t>
            </a:r>
            <a:r>
              <a:rPr lang="en-US" sz="1600" dirty="0" smtClean="0">
                <a:solidFill>
                  <a:schemeClr val="tx2"/>
                </a:solidFill>
              </a:rPr>
              <a:t>machines</a:t>
            </a:r>
            <a:endParaRPr lang="en-US" sz="1600" dirty="0" smtClean="0">
              <a:solidFill>
                <a:schemeClr val="tx2"/>
              </a:solidFill>
            </a:endParaRPr>
          </a:p>
          <a:p>
            <a:pPr marL="536575" lvl="2" indent="-250825">
              <a:lnSpc>
                <a:spcPct val="140000"/>
              </a:lnSpc>
              <a:buClr>
                <a:srgbClr val="2482D5"/>
              </a:buClr>
            </a:pPr>
            <a:r>
              <a:rPr lang="en-US" sz="1600" dirty="0">
                <a:solidFill>
                  <a:schemeClr val="tx2"/>
                </a:solidFill>
              </a:rPr>
              <a:t>8737 Status updates in </a:t>
            </a:r>
            <a:r>
              <a:rPr lang="en-US" sz="1600" dirty="0" smtClean="0">
                <a:solidFill>
                  <a:schemeClr val="tx2"/>
                </a:solidFill>
              </a:rPr>
              <a:t>ES</a:t>
            </a:r>
          </a:p>
          <a:p>
            <a:pPr marL="536575" lvl="2" indent="-250825">
              <a:lnSpc>
                <a:spcPct val="140000"/>
              </a:lnSpc>
              <a:buClr>
                <a:srgbClr val="2482D5"/>
              </a:buClr>
            </a:pPr>
            <a:r>
              <a:rPr lang="en-US" sz="1600" dirty="0">
                <a:solidFill>
                  <a:schemeClr val="tx2"/>
                </a:solidFill>
              </a:rPr>
              <a:t>106 </a:t>
            </a:r>
            <a:r>
              <a:rPr lang="en-US" sz="1600" dirty="0" smtClean="0">
                <a:solidFill>
                  <a:schemeClr val="tx2"/>
                </a:solidFill>
              </a:rPr>
              <a:t>emails</a:t>
            </a:r>
            <a:endParaRPr lang="en-US" sz="1600" dirty="0" smtClean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788000"/>
            <a:ext cx="2895600" cy="273844"/>
          </a:xfrm>
        </p:spPr>
        <p:txBody>
          <a:bodyPr/>
          <a:lstStyle/>
          <a:p>
            <a:r>
              <a:rPr lang="en-US" smtClean="0"/>
              <a:t>DAM-Alarming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000" y="4788000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457200" y="389422"/>
            <a:ext cx="7894320" cy="7484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400" dirty="0" smtClean="0"/>
              <a:t>Concept proven!</a:t>
            </a:r>
          </a:p>
          <a:p>
            <a:pPr marL="36576" indent="0">
              <a:buNone/>
            </a:pPr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</a:rPr>
              <a:t>Performance example after introducing mail notification filtering</a:t>
            </a:r>
            <a:endParaRPr lang="en-US" sz="3200" i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8714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 txBox="1">
            <a:spLocks/>
          </p:cNvSpPr>
          <p:nvPr/>
        </p:nvSpPr>
        <p:spPr>
          <a:xfrm>
            <a:off x="457200" y="389422"/>
            <a:ext cx="7894320" cy="7484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400" dirty="0" smtClean="0"/>
              <a:t>Introduction</a:t>
            </a:r>
          </a:p>
          <a:p>
            <a:pPr marL="36576" indent="0">
              <a:buNone/>
            </a:pPr>
            <a:endParaRPr lang="en-US" sz="3200" i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26160" y="1359571"/>
            <a:ext cx="67665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191919"/>
                </a:solidFill>
              </a:rPr>
              <a:t>Evaluation and implementation of CEP mechanisms </a:t>
            </a:r>
            <a:endParaRPr lang="en-US" sz="2000" dirty="0" smtClean="0">
              <a:solidFill>
                <a:srgbClr val="191919"/>
              </a:solidFill>
            </a:endParaRPr>
          </a:p>
          <a:p>
            <a:pPr algn="ctr"/>
            <a:r>
              <a:rPr lang="en-US" sz="2000" dirty="0" smtClean="0">
                <a:solidFill>
                  <a:srgbClr val="191919"/>
                </a:solidFill>
              </a:rPr>
              <a:t>to </a:t>
            </a:r>
            <a:r>
              <a:rPr lang="en-US" sz="2000" dirty="0">
                <a:solidFill>
                  <a:srgbClr val="191919"/>
                </a:solidFill>
              </a:rPr>
              <a:t>act upon infrastructure metrics monitored by Ganglia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63706"/>
            <a:ext cx="7086600" cy="2182614"/>
          </a:xfrm>
        </p:spPr>
        <p:txBody>
          <a:bodyPr>
            <a:normAutofit/>
          </a:bodyPr>
          <a:lstStyle/>
          <a:p>
            <a:pPr marL="268288" indent="-231775" defTabSz="719138"/>
            <a:r>
              <a:rPr lang="en-US" sz="1600" dirty="0" smtClean="0">
                <a:solidFill>
                  <a:schemeClr val="tx2"/>
                </a:solidFill>
              </a:rPr>
              <a:t>WLCG is integrating cloud technologies providing an additional approach for delivering computing capacity</a:t>
            </a:r>
          </a:p>
          <a:p>
            <a:pPr marL="268288" indent="-231775" defTabSz="719138"/>
            <a:r>
              <a:rPr lang="en-US" sz="1600" dirty="0" smtClean="0">
                <a:solidFill>
                  <a:schemeClr val="tx2"/>
                </a:solidFill>
              </a:rPr>
              <a:t>Ganglia is being adopted as monitoring system for clouds </a:t>
            </a:r>
          </a:p>
          <a:p>
            <a:pPr marL="268288" indent="-231775" defTabSz="719138"/>
            <a:r>
              <a:rPr lang="en-US" sz="1600" dirty="0" smtClean="0">
                <a:solidFill>
                  <a:schemeClr val="tx2"/>
                </a:solidFill>
              </a:rPr>
              <a:t>Re-purposing raw monitoring data in order to detect anomalies</a:t>
            </a:r>
          </a:p>
        </p:txBody>
      </p:sp>
      <p:sp>
        <p:nvSpPr>
          <p:cNvPr id="8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5182756" y="4788000"/>
            <a:ext cx="2895600" cy="273844"/>
          </a:xfrm>
        </p:spPr>
        <p:txBody>
          <a:bodyPr/>
          <a:lstStyle/>
          <a:p>
            <a:r>
              <a:rPr lang="en-US" dirty="0" smtClean="0"/>
              <a:t>DAM-Alarming</a:t>
            </a:r>
            <a:endParaRPr lang="en-US" dirty="0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172000" y="4788000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48037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788000"/>
            <a:ext cx="2895600" cy="273844"/>
          </a:xfrm>
        </p:spPr>
        <p:txBody>
          <a:bodyPr/>
          <a:lstStyle/>
          <a:p>
            <a:r>
              <a:rPr lang="en-US" smtClean="0"/>
              <a:t>DAM-Alarming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000" y="4788000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457200" y="389422"/>
            <a:ext cx="7894320" cy="7484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400" dirty="0" smtClean="0"/>
              <a:t>Challenges in alarming</a:t>
            </a:r>
          </a:p>
          <a:p>
            <a:pPr marL="36576" indent="0">
              <a:buNone/>
            </a:pPr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</a:rPr>
              <a:t>hosts flapping at different rates</a:t>
            </a:r>
            <a:endParaRPr lang="en-US" sz="3200" i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9090" y="1303119"/>
            <a:ext cx="4762932" cy="2384654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467360" y="1320800"/>
            <a:ext cx="7086600" cy="33020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8288" lvl="1" indent="-268288">
              <a:lnSpc>
                <a:spcPct val="140000"/>
              </a:lnSpc>
              <a:buClr>
                <a:srgbClr val="2482D5"/>
              </a:buClr>
            </a:pPr>
            <a:r>
              <a:rPr lang="en-US" sz="1600" dirty="0" smtClean="0"/>
              <a:t>Flapping </a:t>
            </a:r>
          </a:p>
          <a:p>
            <a:pPr marL="536575" lvl="2" indent="-250825">
              <a:lnSpc>
                <a:spcPct val="140000"/>
              </a:lnSpc>
              <a:buClr>
                <a:srgbClr val="2482D5"/>
              </a:buClr>
            </a:pPr>
            <a:r>
              <a:rPr lang="en-US" sz="1600" dirty="0"/>
              <a:t>O</a:t>
            </a:r>
            <a:r>
              <a:rPr lang="en-US" sz="1600" dirty="0" smtClean="0"/>
              <a:t>scillating between states</a:t>
            </a:r>
          </a:p>
          <a:p>
            <a:pPr marL="536575" lvl="2" indent="-250825">
              <a:lnSpc>
                <a:spcPct val="140000"/>
              </a:lnSpc>
              <a:buClr>
                <a:srgbClr val="2482D5"/>
              </a:buClr>
            </a:pPr>
            <a:r>
              <a:rPr lang="en-US" sz="1600" dirty="0" smtClean="0"/>
              <a:t>Difficult to detect</a:t>
            </a:r>
          </a:p>
          <a:p>
            <a:pPr marL="536575" lvl="2" indent="-250825">
              <a:lnSpc>
                <a:spcPct val="140000"/>
              </a:lnSpc>
              <a:buClr>
                <a:srgbClr val="2482D5"/>
              </a:buClr>
            </a:pPr>
            <a:r>
              <a:rPr lang="en-US" sz="1600" dirty="0" smtClean="0"/>
              <a:t>Multiple kinds </a:t>
            </a:r>
          </a:p>
          <a:p>
            <a:pPr marL="536575" lvl="2" indent="-250825">
              <a:lnSpc>
                <a:spcPct val="140000"/>
              </a:lnSpc>
              <a:buClr>
                <a:srgbClr val="2482D5"/>
              </a:buClr>
            </a:pPr>
            <a:r>
              <a:rPr lang="en-US" sz="1600" dirty="0" smtClean="0"/>
              <a:t>Variable period </a:t>
            </a:r>
          </a:p>
        </p:txBody>
      </p:sp>
    </p:spTree>
    <p:extLst>
      <p:ext uri="{BB962C8B-B14F-4D97-AF65-F5344CB8AC3E}">
        <p14:creationId xmlns:p14="http://schemas.microsoft.com/office/powerpoint/2010/main" val="25465305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788000"/>
            <a:ext cx="2895600" cy="273844"/>
          </a:xfrm>
        </p:spPr>
        <p:txBody>
          <a:bodyPr/>
          <a:lstStyle/>
          <a:p>
            <a:r>
              <a:rPr lang="en-US" smtClean="0"/>
              <a:t>DAM-Alarming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000" y="4788000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457200" y="389422"/>
            <a:ext cx="7894320" cy="7484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400" dirty="0" smtClean="0"/>
              <a:t>Challenges in alarming</a:t>
            </a:r>
          </a:p>
          <a:p>
            <a:pPr marL="36576" indent="0">
              <a:buNone/>
            </a:pPr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</a:rPr>
              <a:t>hosts flapping at different rates</a:t>
            </a:r>
            <a:endParaRPr lang="en-US" sz="3200" i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9090" y="1303119"/>
            <a:ext cx="4762932" cy="238465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9090" y="1303119"/>
            <a:ext cx="4762932" cy="2384654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467360" y="1320800"/>
            <a:ext cx="7086600" cy="33020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8288" lvl="1" indent="-268288">
              <a:lnSpc>
                <a:spcPct val="140000"/>
              </a:lnSpc>
              <a:buClr>
                <a:srgbClr val="2482D5"/>
              </a:buClr>
            </a:pPr>
            <a:r>
              <a:rPr lang="en-US" sz="1600" dirty="0" smtClean="0"/>
              <a:t>Flapping</a:t>
            </a:r>
          </a:p>
          <a:p>
            <a:pPr marL="536575" lvl="2" indent="-250825">
              <a:lnSpc>
                <a:spcPct val="140000"/>
              </a:lnSpc>
              <a:buClr>
                <a:srgbClr val="2482D5"/>
              </a:buClr>
            </a:pPr>
            <a:r>
              <a:rPr lang="en-US" sz="1600" dirty="0"/>
              <a:t>Oscillating between </a:t>
            </a:r>
            <a:r>
              <a:rPr lang="en-US" sz="1600" dirty="0" smtClean="0"/>
              <a:t>states</a:t>
            </a:r>
          </a:p>
          <a:p>
            <a:pPr marL="536575" lvl="2" indent="-250825">
              <a:lnSpc>
                <a:spcPct val="140000"/>
              </a:lnSpc>
              <a:buClr>
                <a:srgbClr val="2482D5"/>
              </a:buClr>
            </a:pPr>
            <a:r>
              <a:rPr lang="en-US" sz="1600" dirty="0" smtClean="0"/>
              <a:t>Difficult to detect</a:t>
            </a:r>
          </a:p>
          <a:p>
            <a:pPr marL="536575" lvl="2" indent="-250825">
              <a:lnSpc>
                <a:spcPct val="140000"/>
              </a:lnSpc>
              <a:buClr>
                <a:srgbClr val="2482D5"/>
              </a:buClr>
            </a:pPr>
            <a:r>
              <a:rPr lang="en-US" sz="1600" dirty="0" smtClean="0"/>
              <a:t>Multiple kinds </a:t>
            </a:r>
          </a:p>
          <a:p>
            <a:pPr marL="536575" lvl="2" indent="-250825">
              <a:lnSpc>
                <a:spcPct val="140000"/>
              </a:lnSpc>
              <a:buClr>
                <a:srgbClr val="2482D5"/>
              </a:buClr>
            </a:pPr>
            <a:r>
              <a:rPr lang="en-US" sz="1600" dirty="0" smtClean="0"/>
              <a:t>Variable period</a:t>
            </a:r>
          </a:p>
          <a:p>
            <a:pPr marL="268288" lvl="1" indent="-268288">
              <a:lnSpc>
                <a:spcPct val="140000"/>
              </a:lnSpc>
              <a:buClr>
                <a:srgbClr val="2482D5"/>
              </a:buClr>
            </a:pPr>
            <a:r>
              <a:rPr lang="en-US" sz="1600" dirty="0" smtClean="0"/>
              <a:t>Detection based on fixed </a:t>
            </a:r>
            <a:br>
              <a:rPr lang="en-US" sz="1600" dirty="0" smtClean="0"/>
            </a:br>
            <a:r>
              <a:rPr lang="en-US" sz="1600" dirty="0" smtClean="0"/>
              <a:t>values</a:t>
            </a:r>
          </a:p>
          <a:p>
            <a:pPr marL="536575" lvl="2" indent="-250825">
              <a:lnSpc>
                <a:spcPct val="140000"/>
              </a:lnSpc>
              <a:buClr>
                <a:srgbClr val="2482D5"/>
              </a:buClr>
            </a:pPr>
            <a:r>
              <a:rPr lang="en-US" sz="1600" dirty="0" smtClean="0"/>
              <a:t>Number of status changes in a fixed time window</a:t>
            </a:r>
          </a:p>
        </p:txBody>
      </p:sp>
    </p:spTree>
    <p:extLst>
      <p:ext uri="{BB962C8B-B14F-4D97-AF65-F5344CB8AC3E}">
        <p14:creationId xmlns:p14="http://schemas.microsoft.com/office/powerpoint/2010/main" val="4162129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7360" y="1320800"/>
            <a:ext cx="7086600" cy="3302000"/>
          </a:xfrm>
        </p:spPr>
        <p:txBody>
          <a:bodyPr>
            <a:normAutofit/>
          </a:bodyPr>
          <a:lstStyle/>
          <a:p>
            <a:pPr marL="268288" lvl="1" indent="-268288">
              <a:lnSpc>
                <a:spcPct val="140000"/>
              </a:lnSpc>
              <a:buClr>
                <a:srgbClr val="2482D5"/>
              </a:buClr>
            </a:pPr>
            <a:r>
              <a:rPr lang="en-US" sz="1600" dirty="0" smtClean="0"/>
              <a:t>Detecting </a:t>
            </a:r>
            <a:r>
              <a:rPr lang="en-US" sz="1600" b="1" dirty="0" smtClean="0"/>
              <a:t>Unreachable</a:t>
            </a:r>
            <a:r>
              <a:rPr lang="en-US" sz="1600" dirty="0" smtClean="0"/>
              <a:t> status by checking </a:t>
            </a:r>
            <a:br>
              <a:rPr lang="en-US" sz="1600" dirty="0" smtClean="0"/>
            </a:br>
            <a:r>
              <a:rPr lang="en-US" sz="1600" dirty="0" smtClean="0"/>
              <a:t>the freshness of the report</a:t>
            </a:r>
          </a:p>
          <a:p>
            <a:pPr marL="448056" lvl="1" indent="0">
              <a:lnSpc>
                <a:spcPct val="140000"/>
              </a:lnSpc>
              <a:buClr>
                <a:srgbClr val="2482D5"/>
              </a:buClr>
              <a:buNone/>
            </a:pPr>
            <a:endParaRPr lang="en-US" sz="16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788000"/>
            <a:ext cx="2895600" cy="273844"/>
          </a:xfrm>
        </p:spPr>
        <p:txBody>
          <a:bodyPr/>
          <a:lstStyle/>
          <a:p>
            <a:r>
              <a:rPr lang="en-US" smtClean="0"/>
              <a:t>DAM-Alarming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000" y="4788000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457200" y="389422"/>
            <a:ext cx="7894320" cy="7484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400" dirty="0" smtClean="0"/>
              <a:t>Challenges in alarming</a:t>
            </a:r>
          </a:p>
          <a:p>
            <a:pPr marL="36576" indent="0">
              <a:buNone/>
            </a:pPr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</a:rPr>
              <a:t>unreachable hosts</a:t>
            </a:r>
            <a:endParaRPr lang="en-US" sz="3200" i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51" y="2040146"/>
            <a:ext cx="4222605" cy="236285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815" b="48956"/>
          <a:stretch/>
        </p:blipFill>
        <p:spPr>
          <a:xfrm>
            <a:off x="5777823" y="1259032"/>
            <a:ext cx="2895601" cy="2625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759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4788000"/>
            <a:ext cx="2895600" cy="273844"/>
          </a:xfrm>
        </p:spPr>
        <p:txBody>
          <a:bodyPr/>
          <a:lstStyle/>
          <a:p>
            <a:r>
              <a:rPr lang="en-US" smtClean="0"/>
              <a:t>DAM-Alarming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72000" y="4788000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457200" y="389422"/>
            <a:ext cx="7894320" cy="7484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400" dirty="0" smtClean="0"/>
              <a:t>Future Work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r="42003"/>
          <a:stretch/>
        </p:blipFill>
        <p:spPr>
          <a:xfrm>
            <a:off x="457200" y="2646669"/>
            <a:ext cx="1984084" cy="171048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24951" y="1825783"/>
            <a:ext cx="5861849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>
              <a:lnSpc>
                <a:spcPct val="140000"/>
              </a:lnSpc>
              <a:buClr>
                <a:srgbClr val="2482D5"/>
              </a:buClr>
              <a:buFont typeface="Arial"/>
              <a:buChar char="•"/>
            </a:pPr>
            <a:r>
              <a:rPr lang="en-US" sz="1600" dirty="0" smtClean="0"/>
              <a:t>Improve classification </a:t>
            </a:r>
          </a:p>
          <a:p>
            <a:pPr marL="268288" indent="-268288">
              <a:lnSpc>
                <a:spcPct val="140000"/>
              </a:lnSpc>
              <a:buClr>
                <a:srgbClr val="2482D5"/>
              </a:buClr>
              <a:buFont typeface="Arial"/>
              <a:buChar char="•"/>
            </a:pPr>
            <a:r>
              <a:rPr lang="en-US" sz="1600" dirty="0" smtClean="0"/>
              <a:t>Flapping detection</a:t>
            </a:r>
          </a:p>
          <a:p>
            <a:pPr marL="268288" indent="-268288">
              <a:lnSpc>
                <a:spcPct val="140000"/>
              </a:lnSpc>
              <a:buClr>
                <a:srgbClr val="2482D5"/>
              </a:buClr>
              <a:buFont typeface="Arial"/>
              <a:buChar char="•"/>
            </a:pPr>
            <a:r>
              <a:rPr lang="en-US" sz="1600" dirty="0" smtClean="0"/>
              <a:t>Revision of alarming model (aggregate alarms per cluster)</a:t>
            </a:r>
          </a:p>
        </p:txBody>
      </p:sp>
    </p:spTree>
    <p:extLst>
      <p:ext uri="{BB962C8B-B14F-4D97-AF65-F5344CB8AC3E}">
        <p14:creationId xmlns:p14="http://schemas.microsoft.com/office/powerpoint/2010/main" val="18004954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4788000"/>
            <a:ext cx="2895600" cy="273844"/>
          </a:xfrm>
        </p:spPr>
        <p:txBody>
          <a:bodyPr/>
          <a:lstStyle/>
          <a:p>
            <a:r>
              <a:rPr lang="en-US" smtClean="0"/>
              <a:t>DAM-Alarming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72000" y="4788000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457200" y="389422"/>
            <a:ext cx="7894320" cy="7484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2400" dirty="0"/>
              <a:t>Project documentation </a:t>
            </a:r>
            <a:br>
              <a:rPr lang="en-GB" sz="2400" dirty="0"/>
            </a:br>
            <a:r>
              <a:rPr lang="en-US" sz="1400" i="1" dirty="0" err="1" smtClean="0">
                <a:solidFill>
                  <a:schemeClr val="bg1">
                    <a:lumMod val="50000"/>
                  </a:schemeClr>
                </a:solidFill>
              </a:rPr>
              <a:t>GitBook</a:t>
            </a:r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</a:rPr>
              <a:t> documentation with link to </a:t>
            </a:r>
            <a:r>
              <a:rPr lang="en-US" sz="1400" i="1" dirty="0" err="1" smtClean="0">
                <a:solidFill>
                  <a:schemeClr val="bg1">
                    <a:lumMod val="50000"/>
                  </a:schemeClr>
                </a:solidFill>
              </a:rPr>
              <a:t>JavaDoc</a:t>
            </a:r>
            <a:endParaRPr lang="en-US" sz="3200" i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622312" y="4199483"/>
            <a:ext cx="58993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/>
              <a:t>https</a:t>
            </a:r>
            <a:r>
              <a:rPr lang="en-US" sz="1400" dirty="0"/>
              <a:t>://sdcdam.web.cern.ch/sdcdam/DAM-CEP/index.html</a:t>
            </a:r>
          </a:p>
        </p:txBody>
      </p:sp>
      <p:pic>
        <p:nvPicPr>
          <p:cNvPr id="7" name="Picture 6" descr="Screen Shot 2015-09-02 at 11.59.13.png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394" y="1137919"/>
            <a:ext cx="5683213" cy="298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205508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4788000"/>
            <a:ext cx="2895600" cy="273844"/>
          </a:xfrm>
        </p:spPr>
        <p:txBody>
          <a:bodyPr/>
          <a:lstStyle/>
          <a:p>
            <a:r>
              <a:rPr lang="en-US" smtClean="0"/>
              <a:t>DAM-Alarming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72000" y="4788000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457200" y="389422"/>
            <a:ext cx="7894320" cy="7484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2400" dirty="0"/>
              <a:t>Project documentation </a:t>
            </a:r>
            <a:br>
              <a:rPr lang="en-GB" sz="2400" dirty="0"/>
            </a:br>
            <a:r>
              <a:rPr lang="en-US" sz="1400" i="1" dirty="0" err="1" smtClean="0">
                <a:solidFill>
                  <a:schemeClr val="bg1">
                    <a:lumMod val="50000"/>
                  </a:schemeClr>
                </a:solidFill>
              </a:rPr>
              <a:t>GitBook</a:t>
            </a:r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</a:rPr>
              <a:t> documentation with link to </a:t>
            </a:r>
            <a:r>
              <a:rPr lang="en-US" sz="1400" i="1" dirty="0" err="1" smtClean="0">
                <a:solidFill>
                  <a:schemeClr val="bg1">
                    <a:lumMod val="50000"/>
                  </a:schemeClr>
                </a:solidFill>
              </a:rPr>
              <a:t>JavaDoc</a:t>
            </a:r>
            <a:endParaRPr lang="en-US" sz="3200" i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622312" y="4199483"/>
            <a:ext cx="58993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https://</a:t>
            </a:r>
            <a:r>
              <a:rPr lang="en-US" sz="1400" dirty="0" err="1"/>
              <a:t>sdcdam.web.cern.ch</a:t>
            </a:r>
            <a:r>
              <a:rPr lang="en-US" sz="1400" dirty="0"/>
              <a:t>/</a:t>
            </a:r>
            <a:r>
              <a:rPr lang="en-US" sz="1400" dirty="0" err="1"/>
              <a:t>sdcdam</a:t>
            </a:r>
            <a:r>
              <a:rPr lang="en-US" sz="1400" dirty="0"/>
              <a:t>/DAM-CEP/</a:t>
            </a:r>
            <a:r>
              <a:rPr lang="en-US" sz="1400" dirty="0" err="1"/>
              <a:t>javadoc</a:t>
            </a:r>
            <a:r>
              <a:rPr lang="en-US" sz="1400" dirty="0"/>
              <a:t>/</a:t>
            </a:r>
            <a:endParaRPr lang="en-US" sz="1400" dirty="0"/>
          </a:p>
        </p:txBody>
      </p:sp>
      <p:pic>
        <p:nvPicPr>
          <p:cNvPr id="7" name="Picture 6" descr="Screen Shot 2015-09-02 at 11.54.36.png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15" b="15108"/>
          <a:stretch/>
        </p:blipFill>
        <p:spPr>
          <a:xfrm>
            <a:off x="1332002" y="1173236"/>
            <a:ext cx="6479996" cy="298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946936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268288" lvl="1" indent="-268288">
              <a:lnSpc>
                <a:spcPct val="140000"/>
              </a:lnSpc>
              <a:buClr>
                <a:srgbClr val="2482D5"/>
              </a:buClr>
            </a:pPr>
            <a:r>
              <a:rPr lang="en-US" sz="1600" dirty="0" smtClean="0">
                <a:solidFill>
                  <a:schemeClr val="tx2"/>
                </a:solidFill>
              </a:rPr>
              <a:t>Testing all components</a:t>
            </a:r>
          </a:p>
          <a:p>
            <a:pPr marL="268288" lvl="1" indent="-268288">
              <a:lnSpc>
                <a:spcPct val="140000"/>
              </a:lnSpc>
              <a:buClr>
                <a:srgbClr val="2482D5"/>
              </a:buClr>
            </a:pPr>
            <a:r>
              <a:rPr lang="en-US" sz="1600" dirty="0" smtClean="0">
                <a:solidFill>
                  <a:schemeClr val="tx2"/>
                </a:solidFill>
              </a:rPr>
              <a:t>Using JUnit testing suite to implement Unit test</a:t>
            </a:r>
          </a:p>
          <a:p>
            <a:pPr lvl="1">
              <a:lnSpc>
                <a:spcPct val="140000"/>
              </a:lnSpc>
              <a:buClr>
                <a:srgbClr val="2482D5"/>
              </a:buClr>
            </a:pPr>
            <a:endParaRPr lang="en-US" sz="1600" dirty="0" smtClean="0">
              <a:solidFill>
                <a:schemeClr val="tx2"/>
              </a:solidFill>
            </a:endParaRPr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3314" y="477915"/>
            <a:ext cx="3453038" cy="39473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788000"/>
            <a:ext cx="2895600" cy="273844"/>
          </a:xfrm>
        </p:spPr>
        <p:txBody>
          <a:bodyPr/>
          <a:lstStyle/>
          <a:p>
            <a:r>
              <a:rPr lang="en-US" smtClean="0"/>
              <a:t>DAM-Alarming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000" y="4788000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457200" y="389422"/>
            <a:ext cx="7894320" cy="7484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400" dirty="0" smtClean="0"/>
              <a:t>Testing </a:t>
            </a:r>
            <a:r>
              <a:rPr lang="en-US" sz="2400" dirty="0"/>
              <a:t>applications </a:t>
            </a:r>
            <a:r>
              <a:rPr lang="en-US" sz="2400" dirty="0" smtClean="0"/>
              <a:t>components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391090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87091" cy="3262788"/>
          </a:xfrm>
        </p:spPr>
        <p:txBody>
          <a:bodyPr>
            <a:normAutofit/>
          </a:bodyPr>
          <a:lstStyle/>
          <a:p>
            <a:pPr marL="268288" lvl="1" indent="-268288">
              <a:lnSpc>
                <a:spcPct val="140000"/>
              </a:lnSpc>
              <a:buClr>
                <a:srgbClr val="2482D5"/>
              </a:buClr>
            </a:pPr>
            <a:r>
              <a:rPr lang="en-US" sz="1600" dirty="0" smtClean="0">
                <a:solidFill>
                  <a:schemeClr val="tx2"/>
                </a:solidFill>
              </a:rPr>
              <a:t>Using </a:t>
            </a:r>
            <a:r>
              <a:rPr lang="en-US" sz="1600" dirty="0">
                <a:solidFill>
                  <a:schemeClr val="tx2"/>
                </a:solidFill>
              </a:rPr>
              <a:t>JUnit testing </a:t>
            </a:r>
            <a:r>
              <a:rPr lang="en-US" sz="1600" dirty="0" smtClean="0">
                <a:solidFill>
                  <a:schemeClr val="tx2"/>
                </a:solidFill>
              </a:rPr>
              <a:t>suite</a:t>
            </a:r>
          </a:p>
          <a:p>
            <a:pPr marL="268288" lvl="1" indent="-268288">
              <a:lnSpc>
                <a:spcPct val="140000"/>
              </a:lnSpc>
              <a:buClr>
                <a:srgbClr val="2482D5"/>
              </a:buClr>
            </a:pPr>
            <a:r>
              <a:rPr lang="en-US" sz="1600" dirty="0" smtClean="0">
                <a:solidFill>
                  <a:schemeClr val="tx2"/>
                </a:solidFill>
              </a:rPr>
              <a:t>Help when developing statements</a:t>
            </a:r>
          </a:p>
          <a:p>
            <a:pPr marL="268288" lvl="1" indent="-268288">
              <a:lnSpc>
                <a:spcPct val="140000"/>
              </a:lnSpc>
              <a:buClr>
                <a:srgbClr val="2482D5"/>
              </a:buClr>
            </a:pPr>
            <a:r>
              <a:rPr lang="en-US" sz="1600" dirty="0" smtClean="0">
                <a:solidFill>
                  <a:schemeClr val="tx2"/>
                </a:solidFill>
              </a:rPr>
              <a:t>Could control time to test time windows and time based patterns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788000"/>
            <a:ext cx="2895600" cy="273844"/>
          </a:xfrm>
        </p:spPr>
        <p:txBody>
          <a:bodyPr/>
          <a:lstStyle/>
          <a:p>
            <a:r>
              <a:rPr lang="en-US" smtClean="0"/>
              <a:t>DAM-Alarming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000" y="4788000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457200" y="389422"/>
            <a:ext cx="7894320" cy="7484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400" dirty="0" smtClean="0"/>
              <a:t>Testing EPL statements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475018" y="909757"/>
            <a:ext cx="4578927" cy="3323987"/>
          </a:xfrm>
          <a:prstGeom prst="rect">
            <a:avLst/>
          </a:prstGeom>
          <a:ln w="19050">
            <a:solidFill>
              <a:schemeClr val="tx2"/>
            </a:solidFill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050" dirty="0" smtClean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initializing ESPER engine and load EPL modules</a:t>
            </a:r>
          </a:p>
          <a:p>
            <a:r>
              <a:rPr lang="en-GB" sz="105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EPRuntime</a:t>
            </a:r>
            <a:r>
              <a:rPr lang="en-GB" sz="105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05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cepRT</a:t>
            </a:r>
            <a:r>
              <a:rPr lang="en-GB" sz="1050" dirty="0" smtClean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GB" sz="1050" dirty="0" err="1">
                <a:latin typeface="Consolas" panose="020B0609020204030204" pitchFamily="49" charset="0"/>
                <a:cs typeface="Consolas" panose="020B0609020204030204" pitchFamily="49" charset="0"/>
              </a:rPr>
              <a:t>initEsper</a:t>
            </a:r>
            <a:r>
              <a:rPr lang="en-GB" sz="105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05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GB" sz="1050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test"</a:t>
            </a:r>
            <a:r>
              <a:rPr lang="en-GB" sz="1050" dirty="0" smtClean="0">
                <a:latin typeface="Consolas" panose="020B0609020204030204" pitchFamily="49" charset="0"/>
                <a:cs typeface="Consolas" panose="020B0609020204030204" pitchFamily="49" charset="0"/>
              </a:rPr>
              <a:t>); </a:t>
            </a:r>
          </a:p>
          <a:p>
            <a:endParaRPr lang="en-GB" sz="105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050" dirty="0" smtClean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creating test event</a:t>
            </a:r>
          </a:p>
          <a:p>
            <a:r>
              <a:rPr lang="en-GB" sz="1050" dirty="0" smtClean="0">
                <a:latin typeface="Consolas" panose="020B0609020204030204" pitchFamily="49" charset="0"/>
                <a:cs typeface="Consolas" panose="020B0609020204030204" pitchFamily="49" charset="0"/>
              </a:rPr>
              <a:t>Map&lt;String</a:t>
            </a:r>
            <a:r>
              <a:rPr lang="en-GB" sz="1050" dirty="0">
                <a:latin typeface="Consolas" panose="020B0609020204030204" pitchFamily="49" charset="0"/>
                <a:cs typeface="Consolas" panose="020B0609020204030204" pitchFamily="49" charset="0"/>
              </a:rPr>
              <a:t>, Object&gt; </a:t>
            </a:r>
            <a:r>
              <a:rPr lang="en-GB" sz="1050" dirty="0" err="1">
                <a:latin typeface="Consolas" panose="020B0609020204030204" pitchFamily="49" charset="0"/>
                <a:cs typeface="Consolas" panose="020B0609020204030204" pitchFamily="49" charset="0"/>
              </a:rPr>
              <a:t>eventOK</a:t>
            </a:r>
            <a:r>
              <a:rPr lang="en-GB" sz="105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GB" sz="1050" dirty="0">
                <a:solidFill>
                  <a:srgbClr val="CDC8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en-GB" sz="105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050" dirty="0" err="1">
                <a:latin typeface="Consolas" panose="020B0609020204030204" pitchFamily="49" charset="0"/>
                <a:cs typeface="Consolas" panose="020B0609020204030204" pitchFamily="49" charset="0"/>
              </a:rPr>
              <a:t>HashMap</a:t>
            </a:r>
            <a:r>
              <a:rPr lang="en-GB" sz="1050" dirty="0">
                <a:latin typeface="Consolas" panose="020B0609020204030204" pitchFamily="49" charset="0"/>
                <a:cs typeface="Consolas" panose="020B0609020204030204" pitchFamily="49" charset="0"/>
              </a:rPr>
              <a:t>&lt;String, Object&gt;(); </a:t>
            </a:r>
            <a:endParaRPr lang="en-GB" sz="105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05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eventOK.put</a:t>
            </a:r>
            <a:r>
              <a:rPr lang="en-GB" sz="105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05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"hostname"</a:t>
            </a:r>
            <a:r>
              <a:rPr lang="en-GB" sz="105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05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"lhcb-cloud.cern.ch"</a:t>
            </a:r>
            <a:r>
              <a:rPr lang="en-GB" sz="1050" dirty="0">
                <a:latin typeface="Consolas" panose="020B0609020204030204" pitchFamily="49" charset="0"/>
                <a:cs typeface="Consolas" panose="020B0609020204030204" pitchFamily="49" charset="0"/>
              </a:rPr>
              <a:t>); </a:t>
            </a:r>
            <a:r>
              <a:rPr lang="en-GB" sz="105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eventOK.put</a:t>
            </a:r>
            <a:r>
              <a:rPr lang="en-GB" sz="105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05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"reported"</a:t>
            </a:r>
            <a:r>
              <a:rPr lang="en-GB" sz="105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050" dirty="0" smtClean="0">
                <a:latin typeface="Consolas" panose="020B0609020204030204" pitchFamily="49" charset="0"/>
                <a:cs typeface="Consolas" panose="020B0609020204030204" pitchFamily="49" charset="0"/>
              </a:rPr>
              <a:t>1435924725); </a:t>
            </a:r>
          </a:p>
          <a:p>
            <a:r>
              <a:rPr lang="en-GB" sz="105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eventOK.put</a:t>
            </a:r>
            <a:r>
              <a:rPr lang="en-GB" sz="105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05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"state"</a:t>
            </a:r>
            <a:r>
              <a:rPr lang="en-GB" sz="105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050" dirty="0" err="1">
                <a:latin typeface="Consolas" panose="020B0609020204030204" pitchFamily="49" charset="0"/>
                <a:cs typeface="Consolas" panose="020B0609020204030204" pitchFamily="49" charset="0"/>
              </a:rPr>
              <a:t>State.OK</a:t>
            </a:r>
            <a:r>
              <a:rPr lang="en-GB" sz="105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endParaRPr lang="en-GB" sz="105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endParaRPr lang="en-GB" sz="105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050" dirty="0" smtClean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sending first event</a:t>
            </a:r>
            <a:endParaRPr lang="en-GB" sz="1050" dirty="0">
              <a:solidFill>
                <a:srgbClr val="7030A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05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cepRT.sendEvent</a:t>
            </a:r>
            <a:r>
              <a:rPr lang="en-GB" sz="1050" dirty="0" smtClean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05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eventOK</a:t>
            </a:r>
            <a:r>
              <a:rPr lang="en-GB" sz="1050" dirty="0" smtClean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050" dirty="0" smtClean="0">
                <a:solidFill>
                  <a:schemeClr val="tx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EVENT_TYPE</a:t>
            </a:r>
            <a:r>
              <a:rPr lang="en-GB" sz="1050" dirty="0" smtClean="0">
                <a:latin typeface="Consolas" panose="020B0609020204030204" pitchFamily="49" charset="0"/>
                <a:cs typeface="Consolas" panose="020B0609020204030204" pitchFamily="49" charset="0"/>
              </a:rPr>
              <a:t>); </a:t>
            </a:r>
          </a:p>
          <a:p>
            <a:endParaRPr lang="en-GB" sz="105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050" dirty="0" smtClean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shifting time</a:t>
            </a:r>
          </a:p>
          <a:p>
            <a:r>
              <a:rPr lang="en-GB" sz="1050" dirty="0">
                <a:latin typeface="Consolas" panose="020B0609020204030204" pitchFamily="49" charset="0"/>
                <a:cs typeface="Consolas" panose="020B0609020204030204" pitchFamily="49" charset="0"/>
              </a:rPr>
              <a:t>long </a:t>
            </a:r>
            <a:r>
              <a:rPr lang="en-GB" sz="1050" dirty="0" err="1">
                <a:latin typeface="Consolas" panose="020B0609020204030204" pitchFamily="49" charset="0"/>
                <a:cs typeface="Consolas" panose="020B0609020204030204" pitchFamily="49" charset="0"/>
              </a:rPr>
              <a:t>timeInMillis</a:t>
            </a:r>
            <a:r>
              <a:rPr lang="en-GB" sz="105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GB" sz="1050" dirty="0" err="1">
                <a:latin typeface="Consolas" panose="020B0609020204030204" pitchFamily="49" charset="0"/>
                <a:cs typeface="Consolas" panose="020B0609020204030204" pitchFamily="49" charset="0"/>
              </a:rPr>
              <a:t>System.currentTimeMillis</a:t>
            </a:r>
            <a:r>
              <a:rPr lang="en-GB" sz="1050" dirty="0"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  <a:endParaRPr lang="en-GB" sz="105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050" dirty="0" err="1">
                <a:latin typeface="Consolas" panose="020B0609020204030204" pitchFamily="49" charset="0"/>
                <a:cs typeface="Consolas" panose="020B0609020204030204" pitchFamily="49" charset="0"/>
              </a:rPr>
              <a:t>timeInMillis</a:t>
            </a:r>
            <a:r>
              <a:rPr lang="en-GB" sz="1050" dirty="0">
                <a:latin typeface="Consolas" panose="020B0609020204030204" pitchFamily="49" charset="0"/>
                <a:cs typeface="Consolas" panose="020B0609020204030204" pitchFamily="49" charset="0"/>
              </a:rPr>
              <a:t> += 15000; </a:t>
            </a:r>
            <a:endParaRPr lang="en-GB" sz="105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05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timeEvent</a:t>
            </a:r>
            <a:r>
              <a:rPr lang="en-GB" sz="105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050" dirty="0"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en-GB" sz="1050" dirty="0">
                <a:solidFill>
                  <a:srgbClr val="CDC8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en-GB" sz="105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050" dirty="0" err="1">
                <a:latin typeface="Consolas" panose="020B0609020204030204" pitchFamily="49" charset="0"/>
                <a:cs typeface="Consolas" panose="020B0609020204030204" pitchFamily="49" charset="0"/>
              </a:rPr>
              <a:t>CurrentTimeEvent</a:t>
            </a:r>
            <a:r>
              <a:rPr lang="en-GB" sz="105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050" dirty="0" err="1">
                <a:latin typeface="Consolas" panose="020B0609020204030204" pitchFamily="49" charset="0"/>
                <a:cs typeface="Consolas" panose="020B0609020204030204" pitchFamily="49" charset="0"/>
              </a:rPr>
              <a:t>timeInMillis</a:t>
            </a:r>
            <a:r>
              <a:rPr lang="en-GB" sz="1050" dirty="0">
                <a:latin typeface="Consolas" panose="020B0609020204030204" pitchFamily="49" charset="0"/>
                <a:cs typeface="Consolas" panose="020B0609020204030204" pitchFamily="49" charset="0"/>
              </a:rPr>
              <a:t>); </a:t>
            </a:r>
            <a:r>
              <a:rPr lang="en-GB" sz="105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cepRT.sendEvent</a:t>
            </a:r>
            <a:r>
              <a:rPr lang="en-GB" sz="1050" dirty="0" smtClean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05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timeEvent</a:t>
            </a:r>
            <a:r>
              <a:rPr lang="en-GB" sz="1050" dirty="0" smtClean="0">
                <a:latin typeface="Consolas" panose="020B0609020204030204" pitchFamily="49" charset="0"/>
                <a:cs typeface="Consolas" panose="020B0609020204030204" pitchFamily="49" charset="0"/>
              </a:rPr>
              <a:t>); </a:t>
            </a:r>
          </a:p>
          <a:p>
            <a:endParaRPr lang="en-GB" sz="105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050" dirty="0" smtClean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sending second event</a:t>
            </a:r>
          </a:p>
          <a:p>
            <a:r>
              <a:rPr lang="en-GB" sz="105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cepRT.sendEvent</a:t>
            </a:r>
            <a:r>
              <a:rPr lang="en-GB" sz="1050" dirty="0" smtClean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05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eventOK</a:t>
            </a:r>
            <a:r>
              <a:rPr lang="en-GB" sz="105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050" dirty="0" smtClean="0">
                <a:solidFill>
                  <a:schemeClr val="tx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EVENT_TYPE</a:t>
            </a:r>
            <a:r>
              <a:rPr lang="en-GB" sz="1050" dirty="0" smtClean="0">
                <a:latin typeface="Consolas" panose="020B0609020204030204" pitchFamily="49" charset="0"/>
                <a:cs typeface="Consolas" panose="020B0609020204030204" pitchFamily="49" charset="0"/>
              </a:rPr>
              <a:t>); </a:t>
            </a:r>
          </a:p>
        </p:txBody>
      </p:sp>
    </p:spTree>
    <p:extLst>
      <p:ext uri="{BB962C8B-B14F-4D97-AF65-F5344CB8AC3E}">
        <p14:creationId xmlns:p14="http://schemas.microsoft.com/office/powerpoint/2010/main" val="18651250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4788000"/>
            <a:ext cx="2895600" cy="273844"/>
          </a:xfrm>
        </p:spPr>
        <p:txBody>
          <a:bodyPr/>
          <a:lstStyle/>
          <a:p>
            <a:r>
              <a:rPr lang="en-US" smtClean="0"/>
              <a:t>DAM-Alarming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72000" y="4788000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457200" y="389422"/>
            <a:ext cx="7894320" cy="7484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400" dirty="0" smtClean="0"/>
              <a:t>Conclusion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137918"/>
            <a:ext cx="8216224" cy="21441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>
              <a:lnSpc>
                <a:spcPct val="140000"/>
              </a:lnSpc>
              <a:buClr>
                <a:srgbClr val="2482D5"/>
              </a:buClr>
              <a:buFont typeface="Arial"/>
              <a:buChar char="•"/>
            </a:pPr>
            <a:r>
              <a:rPr lang="en-GB" sz="1600" dirty="0" smtClean="0"/>
              <a:t>Successfully </a:t>
            </a:r>
            <a:r>
              <a:rPr lang="en-GB" sz="1600" dirty="0"/>
              <a:t>implemented an anomaly detection and alarming system based on raw monitoring data </a:t>
            </a:r>
            <a:r>
              <a:rPr lang="en-GB" sz="1600" dirty="0" smtClean="0"/>
              <a:t>coming from Ganglia</a:t>
            </a:r>
            <a:endParaRPr lang="en-GB" sz="1600" dirty="0" smtClean="0"/>
          </a:p>
          <a:p>
            <a:pPr marL="268288" indent="-268288">
              <a:lnSpc>
                <a:spcPct val="140000"/>
              </a:lnSpc>
              <a:buClr>
                <a:srgbClr val="2482D5"/>
              </a:buClr>
              <a:buFont typeface="Arial"/>
              <a:buChar char="•"/>
            </a:pPr>
            <a:r>
              <a:rPr lang="en-US" sz="1600" dirty="0" smtClean="0"/>
              <a:t>Tested </a:t>
            </a:r>
            <a:r>
              <a:rPr lang="en-US" sz="1600" dirty="0" smtClean="0"/>
              <a:t>on 5 production cloud monitoring Ganglia servers</a:t>
            </a:r>
          </a:p>
          <a:p>
            <a:pPr marL="268288" indent="-268288">
              <a:lnSpc>
                <a:spcPct val="140000"/>
              </a:lnSpc>
              <a:buClr>
                <a:srgbClr val="2482D5"/>
              </a:buClr>
              <a:buFont typeface="Arial"/>
              <a:buChar char="•"/>
            </a:pPr>
            <a:r>
              <a:rPr lang="en-US" sz="1600" dirty="0" smtClean="0"/>
              <a:t>Detecting anomalies based on </a:t>
            </a:r>
            <a:r>
              <a:rPr lang="en-US" sz="1600" i="1" dirty="0" err="1" smtClean="0"/>
              <a:t>cpu_idle</a:t>
            </a:r>
            <a:r>
              <a:rPr lang="en-US" sz="1600" dirty="0" smtClean="0"/>
              <a:t> and reporting them without </a:t>
            </a:r>
            <a:r>
              <a:rPr lang="en-US" sz="1600" dirty="0" smtClean="0"/>
              <a:t>spamming</a:t>
            </a:r>
          </a:p>
          <a:p>
            <a:pPr marL="268288" indent="-268288">
              <a:lnSpc>
                <a:spcPct val="140000"/>
              </a:lnSpc>
              <a:buClr>
                <a:srgbClr val="2482D5"/>
              </a:buClr>
              <a:buFont typeface="Arial"/>
              <a:buChar char="•"/>
            </a:pPr>
            <a:r>
              <a:rPr lang="en-US" sz="1600" dirty="0" smtClean="0"/>
              <a:t>Injecting all status transitions into ES</a:t>
            </a:r>
            <a:endParaRPr lang="en-US" sz="1600" dirty="0" smtClean="0"/>
          </a:p>
          <a:p>
            <a:pPr marL="268288" indent="-268288">
              <a:lnSpc>
                <a:spcPct val="140000"/>
              </a:lnSpc>
              <a:buClr>
                <a:srgbClr val="2482D5"/>
              </a:buClr>
              <a:buFont typeface="Arial"/>
              <a:buChar char="•"/>
            </a:pPr>
            <a:r>
              <a:rPr lang="en-US" sz="1600" dirty="0"/>
              <a:t>Processing more than 65 </a:t>
            </a:r>
            <a:r>
              <a:rPr lang="en-US" sz="1600" dirty="0" smtClean="0"/>
              <a:t>000 events</a:t>
            </a:r>
            <a:r>
              <a:rPr lang="en-US" sz="1600" dirty="0"/>
              <a:t>/hour and can scale </a:t>
            </a:r>
            <a:r>
              <a:rPr lang="en-US" sz="1600" dirty="0" smtClean="0"/>
              <a:t>up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1951142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3383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1851428"/>
            <a:ext cx="3657600" cy="2154432"/>
          </a:xfrm>
        </p:spPr>
        <p:txBody>
          <a:bodyPr>
            <a:normAutofit/>
          </a:bodyPr>
          <a:lstStyle/>
          <a:p>
            <a:pPr marL="268288" indent="-231775"/>
            <a:r>
              <a:rPr lang="en-GB" sz="1600" dirty="0" smtClean="0">
                <a:solidFill>
                  <a:schemeClr val="tx2"/>
                </a:solidFill>
              </a:rPr>
              <a:t>Resource profiling</a:t>
            </a:r>
          </a:p>
          <a:p>
            <a:pPr marL="268288" indent="-231775"/>
            <a:r>
              <a:rPr lang="en-GB" sz="1600" dirty="0" smtClean="0">
                <a:solidFill>
                  <a:schemeClr val="tx2"/>
                </a:solidFill>
              </a:rPr>
              <a:t>Accounting</a:t>
            </a:r>
          </a:p>
          <a:p>
            <a:pPr marL="268288" indent="-231775"/>
            <a:r>
              <a:rPr lang="en-GB" sz="1600" b="1" dirty="0" smtClean="0">
                <a:solidFill>
                  <a:schemeClr val="tx2"/>
                </a:solidFill>
              </a:rPr>
              <a:t>Alarming</a:t>
            </a:r>
            <a:endParaRPr lang="en-GB" sz="1600" b="1" dirty="0">
              <a:solidFill>
                <a:schemeClr val="tx2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5182756" y="4788000"/>
            <a:ext cx="2895600" cy="273844"/>
          </a:xfrm>
        </p:spPr>
        <p:txBody>
          <a:bodyPr/>
          <a:lstStyle/>
          <a:p>
            <a:r>
              <a:rPr lang="en-US" dirty="0"/>
              <a:t>DAM-Alarming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172000" y="4788000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457200" y="389422"/>
            <a:ext cx="7894320" cy="7484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400" dirty="0" smtClean="0"/>
              <a:t>DAM Overview</a:t>
            </a:r>
            <a:endParaRPr lang="en-US" sz="3200" i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2650" y="868059"/>
            <a:ext cx="5668811" cy="3407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4787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788000"/>
            <a:ext cx="2895600" cy="273844"/>
          </a:xfrm>
        </p:spPr>
        <p:txBody>
          <a:bodyPr/>
          <a:lstStyle/>
          <a:p>
            <a:r>
              <a:rPr lang="en-US" smtClean="0"/>
              <a:t>DAM-Alarming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000" y="4788000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457200" y="389422"/>
            <a:ext cx="7894320" cy="7484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400" dirty="0"/>
              <a:t>Challenges in </a:t>
            </a:r>
            <a:r>
              <a:rPr lang="en-US" sz="2400" dirty="0" smtClean="0"/>
              <a:t>alarming</a:t>
            </a:r>
          </a:p>
          <a:p>
            <a:pPr marL="36576" indent="0">
              <a:buNone/>
            </a:pPr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</a:rPr>
              <a:t>host flapping and spamming</a:t>
            </a:r>
            <a:endParaRPr lang="en-US" sz="3200" i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263"/>
          <a:stretch/>
        </p:blipFill>
        <p:spPr>
          <a:xfrm>
            <a:off x="-5900" y="1464090"/>
            <a:ext cx="2468825" cy="368530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45" b="42077"/>
          <a:stretch/>
        </p:blipFill>
        <p:spPr>
          <a:xfrm>
            <a:off x="2455960" y="2524969"/>
            <a:ext cx="6688040" cy="212220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" t="964" r="27150" b="29698"/>
          <a:stretch/>
        </p:blipFill>
        <p:spPr>
          <a:xfrm>
            <a:off x="3885585" y="0"/>
            <a:ext cx="4787839" cy="243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9483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788000"/>
            <a:ext cx="2895600" cy="273844"/>
          </a:xfrm>
        </p:spPr>
        <p:txBody>
          <a:bodyPr/>
          <a:lstStyle/>
          <a:p>
            <a:r>
              <a:rPr lang="en-US" smtClean="0"/>
              <a:t>DAM-Alarming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000" y="4788000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457200" y="389422"/>
            <a:ext cx="7894320" cy="7484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400" dirty="0" smtClean="0"/>
              <a:t>First statistics from live deployment</a:t>
            </a:r>
          </a:p>
          <a:p>
            <a:pPr marL="36576" indent="0">
              <a:buNone/>
            </a:pPr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</a:rPr>
              <a:t>analyzing output of first two runs connected to production servers</a:t>
            </a:r>
            <a:endParaRPr lang="en-US" sz="3200" i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463888" y="1651682"/>
            <a:ext cx="3789662" cy="2334362"/>
            <a:chOff x="5327377" y="1573698"/>
            <a:chExt cx="3789662" cy="2334362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540" r="30261" b="17653"/>
            <a:stretch/>
          </p:blipFill>
          <p:spPr>
            <a:xfrm>
              <a:off x="5327377" y="1573698"/>
              <a:ext cx="3578087" cy="2024268"/>
            </a:xfrm>
            <a:prstGeom prst="rect">
              <a:avLst/>
            </a:prstGeom>
          </p:spPr>
        </p:pic>
        <p:cxnSp>
          <p:nvCxnSpPr>
            <p:cNvPr id="11" name="Straight Connector 10"/>
            <p:cNvCxnSpPr/>
            <p:nvPr/>
          </p:nvCxnSpPr>
          <p:spPr>
            <a:xfrm>
              <a:off x="8835885" y="1580322"/>
              <a:ext cx="0" cy="2007705"/>
            </a:xfrm>
            <a:prstGeom prst="line">
              <a:avLst/>
            </a:prstGeom>
            <a:effectLst>
              <a:glow rad="70000">
                <a:schemeClr val="accent6">
                  <a:tint val="30000"/>
                  <a:shade val="95000"/>
                  <a:satMod val="300000"/>
                  <a:alpha val="50000"/>
                </a:schemeClr>
              </a:glow>
            </a:effectLst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8547652" y="3538333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799</a:t>
              </a:r>
              <a:endParaRPr 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6622803" y="1573698"/>
              <a:ext cx="0" cy="2007705"/>
            </a:xfrm>
            <a:prstGeom prst="line">
              <a:avLst/>
            </a:prstGeom>
            <a:effectLst>
              <a:glow rad="70000">
                <a:schemeClr val="accent6">
                  <a:tint val="30000"/>
                  <a:shade val="95000"/>
                  <a:satMod val="300000"/>
                  <a:alpha val="50000"/>
                </a:schemeClr>
              </a:glow>
            </a:effectLst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6344509" y="3538728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100</a:t>
              </a:r>
              <a:endParaRPr lang="en-US" dirty="0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722704" y="1235962"/>
            <a:ext cx="30604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Notifications per host in first run</a:t>
            </a:r>
            <a:endParaRPr lang="en-GB" sz="1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05" r="26334" b="12840"/>
          <a:stretch/>
        </p:blipFill>
        <p:spPr>
          <a:xfrm>
            <a:off x="4470080" y="1572231"/>
            <a:ext cx="4210032" cy="249326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942709" y="1235962"/>
            <a:ext cx="33890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Notifications per host in second run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8363421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788000"/>
            <a:ext cx="2895600" cy="273844"/>
          </a:xfrm>
        </p:spPr>
        <p:txBody>
          <a:bodyPr/>
          <a:lstStyle/>
          <a:p>
            <a:r>
              <a:rPr lang="en-US" smtClean="0"/>
              <a:t>DAM-Alarming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000" y="4788000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457200" y="389422"/>
            <a:ext cx="7894320" cy="7484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400" dirty="0" smtClean="0"/>
              <a:t>First statistics from live deployment</a:t>
            </a:r>
          </a:p>
          <a:p>
            <a:pPr marL="36576" indent="0">
              <a:buNone/>
            </a:pPr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</a:rPr>
              <a:t>analyzing output of first two runs connected to production servers</a:t>
            </a:r>
            <a:endParaRPr lang="en-US" sz="3200" i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01870" y="1235962"/>
            <a:ext cx="8540261" cy="2946198"/>
            <a:chOff x="413631" y="1235962"/>
            <a:chExt cx="8540261" cy="2946198"/>
          </a:xfrm>
        </p:grpSpPr>
        <p:sp>
          <p:nvSpPr>
            <p:cNvPr id="2" name="TextBox 1"/>
            <p:cNvSpPr txBox="1"/>
            <p:nvPr/>
          </p:nvSpPr>
          <p:spPr>
            <a:xfrm>
              <a:off x="716016" y="1239403"/>
              <a:ext cx="32768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/>
                <a:t>Notifications per cluster in first run</a:t>
              </a:r>
              <a:endParaRPr lang="en-GB" sz="16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936021" y="1235962"/>
              <a:ext cx="360547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/>
                <a:t>Notifications per cluster in second run</a:t>
              </a:r>
              <a:endParaRPr lang="en-GB" sz="1600" dirty="0"/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418" r="32080" b="13580"/>
            <a:stretch/>
          </p:blipFill>
          <p:spPr>
            <a:xfrm>
              <a:off x="413631" y="1743759"/>
              <a:ext cx="3881628" cy="2438401"/>
            </a:xfrm>
            <a:prstGeom prst="rect">
              <a:avLst/>
            </a:prstGeom>
            <a:ln w="9525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625" r="22480" b="13407"/>
            <a:stretch/>
          </p:blipFill>
          <p:spPr>
            <a:xfrm>
              <a:off x="4523624" y="1743759"/>
              <a:ext cx="4430268" cy="2401825"/>
            </a:xfrm>
            <a:prstGeom prst="rect">
              <a:avLst/>
            </a:prstGeom>
            <a:ln w="9525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1116153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788000"/>
            <a:ext cx="2895600" cy="273844"/>
          </a:xfrm>
        </p:spPr>
        <p:txBody>
          <a:bodyPr/>
          <a:lstStyle/>
          <a:p>
            <a:r>
              <a:rPr lang="en-US" smtClean="0"/>
              <a:t>DAM-Alarming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000" y="4788000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457200" y="389422"/>
            <a:ext cx="7894320" cy="7484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400" dirty="0" smtClean="0"/>
              <a:t>First statistics from live deployment</a:t>
            </a:r>
          </a:p>
          <a:p>
            <a:pPr marL="36576" indent="0">
              <a:buNone/>
            </a:pPr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</a:rPr>
              <a:t>analyzing output of first two runs connected to production servers</a:t>
            </a:r>
            <a:endParaRPr lang="en-US" sz="3200" i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22"/>
          <a:stretch/>
        </p:blipFill>
        <p:spPr>
          <a:xfrm>
            <a:off x="1546860" y="1109472"/>
            <a:ext cx="5715000" cy="3296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31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5182756" y="4788000"/>
            <a:ext cx="2895600" cy="273844"/>
          </a:xfrm>
        </p:spPr>
        <p:txBody>
          <a:bodyPr/>
          <a:lstStyle/>
          <a:p>
            <a:r>
              <a:rPr lang="en-US" dirty="0"/>
              <a:t>DAM-Alarming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172000" y="4788000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457200" y="389422"/>
            <a:ext cx="7894320" cy="7484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400" dirty="0" smtClean="0"/>
              <a:t>DAM-Alarming</a:t>
            </a:r>
          </a:p>
          <a:p>
            <a:pPr marL="36576" indent="0">
              <a:buNone/>
            </a:pPr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</a:rPr>
              <a:t>architecture</a:t>
            </a:r>
            <a:endParaRPr lang="en-US" sz="3200" i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1326857" y="1172037"/>
            <a:ext cx="1354837" cy="2995996"/>
            <a:chOff x="1465436" y="1438341"/>
            <a:chExt cx="1508976" cy="2995996"/>
          </a:xfrm>
        </p:grpSpPr>
        <p:cxnSp>
          <p:nvCxnSpPr>
            <p:cNvPr id="160" name="Straight Arrow Connector 159"/>
            <p:cNvCxnSpPr/>
            <p:nvPr/>
          </p:nvCxnSpPr>
          <p:spPr>
            <a:xfrm>
              <a:off x="1933201" y="1950399"/>
              <a:ext cx="0" cy="478988"/>
            </a:xfrm>
            <a:prstGeom prst="straightConnector1">
              <a:avLst/>
            </a:prstGeom>
            <a:noFill/>
            <a:ln w="9525" cap="flat" cmpd="sng" algn="ctr">
              <a:solidFill>
                <a:srgbClr val="9BBB59">
                  <a:lumMod val="50000"/>
                  <a:alpha val="29000"/>
                </a:srgbClr>
              </a:solidFill>
              <a:prstDash val="sysDash"/>
              <a:headEnd type="none"/>
              <a:tailEnd type="arrow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161" name="Straight Arrow Connector 160"/>
            <p:cNvCxnSpPr/>
            <p:nvPr/>
          </p:nvCxnSpPr>
          <p:spPr>
            <a:xfrm>
              <a:off x="2184480" y="1972845"/>
              <a:ext cx="0" cy="456542"/>
            </a:xfrm>
            <a:prstGeom prst="straightConnector1">
              <a:avLst/>
            </a:prstGeom>
            <a:noFill/>
            <a:ln w="9525" cap="flat" cmpd="sng" algn="ctr">
              <a:solidFill>
                <a:srgbClr val="9BBB59">
                  <a:lumMod val="50000"/>
                  <a:alpha val="29000"/>
                </a:srgbClr>
              </a:solidFill>
              <a:prstDash val="sysDash"/>
              <a:headEnd type="none"/>
              <a:tailEnd type="arrow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162" name="Straight Arrow Connector 161"/>
            <p:cNvCxnSpPr/>
            <p:nvPr/>
          </p:nvCxnSpPr>
          <p:spPr>
            <a:xfrm>
              <a:off x="2089198" y="1972845"/>
              <a:ext cx="0" cy="456542"/>
            </a:xfrm>
            <a:prstGeom prst="straightConnector1">
              <a:avLst/>
            </a:prstGeom>
            <a:noFill/>
            <a:ln w="9525" cap="flat" cmpd="sng" algn="ctr">
              <a:solidFill>
                <a:srgbClr val="9BBB59">
                  <a:lumMod val="50000"/>
                  <a:alpha val="29000"/>
                </a:srgbClr>
              </a:solidFill>
              <a:prstDash val="sysDash"/>
              <a:headEnd type="none"/>
              <a:tailEnd type="arrow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163" name="Straight Arrow Connector 162"/>
            <p:cNvCxnSpPr/>
            <p:nvPr/>
          </p:nvCxnSpPr>
          <p:spPr>
            <a:xfrm>
              <a:off x="2334416" y="1972845"/>
              <a:ext cx="6439" cy="461560"/>
            </a:xfrm>
            <a:prstGeom prst="straightConnector1">
              <a:avLst/>
            </a:prstGeom>
            <a:noFill/>
            <a:ln w="9525" cap="flat" cmpd="sng" algn="ctr">
              <a:solidFill>
                <a:srgbClr val="9BBB59">
                  <a:lumMod val="50000"/>
                  <a:alpha val="29000"/>
                </a:srgbClr>
              </a:solidFill>
              <a:prstDash val="sysDash"/>
              <a:headEnd type="none"/>
              <a:tailEnd type="arrow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164" name="Straight Arrow Connector 163"/>
            <p:cNvCxnSpPr/>
            <p:nvPr/>
          </p:nvCxnSpPr>
          <p:spPr>
            <a:xfrm>
              <a:off x="2720623" y="1950609"/>
              <a:ext cx="0" cy="488814"/>
            </a:xfrm>
            <a:prstGeom prst="straightConnector1">
              <a:avLst/>
            </a:prstGeom>
            <a:noFill/>
            <a:ln w="9525" cap="flat" cmpd="sng" algn="ctr">
              <a:solidFill>
                <a:srgbClr val="9BBB59">
                  <a:lumMod val="50000"/>
                  <a:alpha val="29000"/>
                </a:srgbClr>
              </a:solidFill>
              <a:prstDash val="sysDash"/>
              <a:headEnd type="none"/>
              <a:tailEnd type="arrow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165" name="Rounded Rectangle 164"/>
            <p:cNvSpPr/>
            <p:nvPr/>
          </p:nvSpPr>
          <p:spPr>
            <a:xfrm>
              <a:off x="1540823" y="1438341"/>
              <a:ext cx="1433589" cy="2995996"/>
            </a:xfrm>
            <a:prstGeom prst="roundRect">
              <a:avLst/>
            </a:prstGeom>
            <a:solidFill>
              <a:srgbClr val="4F81BD">
                <a:lumMod val="60000"/>
                <a:lumOff val="40000"/>
                <a:alpha val="41000"/>
              </a:srgbClr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6" name="Cloud 165"/>
            <p:cNvSpPr/>
            <p:nvPr/>
          </p:nvSpPr>
          <p:spPr>
            <a:xfrm>
              <a:off x="2042097" y="1577340"/>
              <a:ext cx="810289" cy="445871"/>
            </a:xfrm>
            <a:prstGeom prst="cloud">
              <a:avLst/>
            </a:prstGeom>
            <a:gradFill flip="none" rotWithShape="1">
              <a:gsLst>
                <a:gs pos="46000">
                  <a:srgbClr val="4BACC6">
                    <a:lumMod val="75000"/>
                    <a:alpha val="32000"/>
                  </a:srgbClr>
                </a:gs>
                <a:gs pos="19000">
                  <a:srgbClr val="4BACC6">
                    <a:lumMod val="50000"/>
                    <a:alpha val="32000"/>
                  </a:srgbClr>
                </a:gs>
                <a:gs pos="100000">
                  <a:srgbClr val="4BACC6">
                    <a:alpha val="32000"/>
                  </a:srgbClr>
                </a:gs>
              </a:gsLst>
              <a:lin ang="16200000" scaled="1"/>
              <a:tileRect/>
            </a:gradFill>
            <a:ln w="9525" cap="flat" cmpd="sng" algn="ctr">
              <a:noFill/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7" name="Cloud 166"/>
            <p:cNvSpPr/>
            <p:nvPr/>
          </p:nvSpPr>
          <p:spPr>
            <a:xfrm>
              <a:off x="1636953" y="1504738"/>
              <a:ext cx="810289" cy="445871"/>
            </a:xfrm>
            <a:prstGeom prst="cloud">
              <a:avLst/>
            </a:prstGeom>
            <a:gradFill rotWithShape="1">
              <a:gsLst>
                <a:gs pos="0">
                  <a:srgbClr val="4F81BD">
                    <a:tint val="50000"/>
                    <a:satMod val="300000"/>
                  </a:srgbClr>
                </a:gs>
                <a:gs pos="35000">
                  <a:srgbClr val="4F81BD">
                    <a:tint val="37000"/>
                    <a:satMod val="300000"/>
                  </a:srgbClr>
                </a:gs>
                <a:gs pos="100000">
                  <a:srgbClr val="4F81BD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noFill/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8" name="Rectangle 167"/>
            <p:cNvSpPr/>
            <p:nvPr/>
          </p:nvSpPr>
          <p:spPr>
            <a:xfrm>
              <a:off x="1807150" y="1728155"/>
              <a:ext cx="103188" cy="127960"/>
            </a:xfrm>
            <a:prstGeom prst="rect">
              <a:avLst/>
            </a:prstGeom>
            <a:gradFill rotWithShape="1">
              <a:gsLst>
                <a:gs pos="0">
                  <a:sysClr val="windowText" lastClr="000000">
                    <a:tint val="100000"/>
                    <a:shade val="100000"/>
                    <a:satMod val="130000"/>
                  </a:sysClr>
                </a:gs>
                <a:gs pos="100000">
                  <a:sysClr val="windowText" lastClr="000000">
                    <a:tint val="50000"/>
                    <a:shade val="100000"/>
                    <a:satMod val="350000"/>
                  </a:sys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slope"/>
            </a:sp3d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9" name="Rectangle 168"/>
            <p:cNvSpPr/>
            <p:nvPr/>
          </p:nvSpPr>
          <p:spPr>
            <a:xfrm>
              <a:off x="1970073" y="1593915"/>
              <a:ext cx="103188" cy="127960"/>
            </a:xfrm>
            <a:prstGeom prst="rect">
              <a:avLst/>
            </a:prstGeom>
            <a:gradFill rotWithShape="1">
              <a:gsLst>
                <a:gs pos="0">
                  <a:sysClr val="windowText" lastClr="000000">
                    <a:tint val="100000"/>
                    <a:shade val="100000"/>
                    <a:satMod val="130000"/>
                  </a:sysClr>
                </a:gs>
                <a:gs pos="100000">
                  <a:sysClr val="windowText" lastClr="000000">
                    <a:tint val="50000"/>
                    <a:shade val="100000"/>
                    <a:satMod val="350000"/>
                  </a:sys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slope"/>
            </a:sp3d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0" name="Rectangle 169"/>
            <p:cNvSpPr/>
            <p:nvPr/>
          </p:nvSpPr>
          <p:spPr>
            <a:xfrm>
              <a:off x="2174973" y="1690475"/>
              <a:ext cx="103188" cy="127960"/>
            </a:xfrm>
            <a:prstGeom prst="rect">
              <a:avLst/>
            </a:prstGeom>
            <a:gradFill rotWithShape="1">
              <a:gsLst>
                <a:gs pos="0">
                  <a:sysClr val="windowText" lastClr="000000">
                    <a:tint val="100000"/>
                    <a:shade val="100000"/>
                    <a:satMod val="130000"/>
                  </a:sysClr>
                </a:gs>
                <a:gs pos="100000">
                  <a:sysClr val="windowText" lastClr="000000">
                    <a:tint val="50000"/>
                    <a:shade val="100000"/>
                    <a:satMod val="350000"/>
                  </a:sys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slope"/>
            </a:sp3d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1" name="Rectangle 170"/>
            <p:cNvSpPr/>
            <p:nvPr/>
          </p:nvSpPr>
          <p:spPr>
            <a:xfrm>
              <a:off x="2551685" y="1676735"/>
              <a:ext cx="103188" cy="127960"/>
            </a:xfrm>
            <a:prstGeom prst="rect">
              <a:avLst/>
            </a:prstGeom>
            <a:gradFill rotWithShape="1">
              <a:gsLst>
                <a:gs pos="0">
                  <a:sysClr val="windowText" lastClr="000000">
                    <a:tint val="100000"/>
                    <a:shade val="100000"/>
                    <a:satMod val="130000"/>
                  </a:sysClr>
                </a:gs>
                <a:gs pos="100000">
                  <a:sysClr val="windowText" lastClr="000000">
                    <a:tint val="50000"/>
                    <a:shade val="100000"/>
                    <a:satMod val="350000"/>
                  </a:sys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slope"/>
            </a:sp3d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2" name="Rectangle 171"/>
            <p:cNvSpPr/>
            <p:nvPr/>
          </p:nvSpPr>
          <p:spPr>
            <a:xfrm>
              <a:off x="2395648" y="1822649"/>
              <a:ext cx="103188" cy="127960"/>
            </a:xfrm>
            <a:prstGeom prst="rect">
              <a:avLst/>
            </a:prstGeom>
            <a:gradFill rotWithShape="1">
              <a:gsLst>
                <a:gs pos="0">
                  <a:sysClr val="windowText" lastClr="000000">
                    <a:tint val="100000"/>
                    <a:shade val="100000"/>
                    <a:satMod val="130000"/>
                  </a:sysClr>
                </a:gs>
                <a:gs pos="100000">
                  <a:sysClr val="windowText" lastClr="000000">
                    <a:tint val="50000"/>
                    <a:shade val="100000"/>
                    <a:satMod val="350000"/>
                  </a:sys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slope"/>
            </a:sp3d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3" name="Rectangle 172"/>
            <p:cNvSpPr/>
            <p:nvPr/>
          </p:nvSpPr>
          <p:spPr>
            <a:xfrm>
              <a:off x="1714687" y="2439423"/>
              <a:ext cx="1095724" cy="526881"/>
            </a:xfrm>
            <a:prstGeom prst="rect">
              <a:avLst/>
            </a:prstGeom>
            <a:solidFill>
              <a:sysClr val="window" lastClr="FFFFFF"/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174" name="Picture 173"/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rgbClr val="F79646">
                  <a:tint val="45000"/>
                  <a:satMod val="400000"/>
                </a:srgbClr>
              </a:duotone>
              <a:alphaModFix amt="76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4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594171" y="2204624"/>
              <a:ext cx="1335595" cy="1076551"/>
            </a:xfrm>
            <a:prstGeom prst="rect">
              <a:avLst/>
            </a:prstGeom>
          </p:spPr>
        </p:pic>
        <p:pic>
          <p:nvPicPr>
            <p:cNvPr id="175" name="Picture 174"/>
            <p:cNvPicPr>
              <a:picLocks noChangeAspect="1"/>
            </p:cNvPicPr>
            <p:nvPr/>
          </p:nvPicPr>
          <p:blipFill rotWithShape="1">
            <a:blip r:embed="rId4"/>
            <a:srcRect l="4522" t="9292" r="4186" b="12825"/>
            <a:stretch/>
          </p:blipFill>
          <p:spPr>
            <a:xfrm>
              <a:off x="1754222" y="2545109"/>
              <a:ext cx="1017084" cy="319170"/>
            </a:xfrm>
            <a:prstGeom prst="rect">
              <a:avLst/>
            </a:prstGeom>
          </p:spPr>
        </p:pic>
        <p:cxnSp>
          <p:nvCxnSpPr>
            <p:cNvPr id="176" name="Straight Arrow Connector 175"/>
            <p:cNvCxnSpPr>
              <a:stCxn id="168" idx="2"/>
            </p:cNvCxnSpPr>
            <p:nvPr/>
          </p:nvCxnSpPr>
          <p:spPr>
            <a:xfrm>
              <a:off x="1858744" y="1856115"/>
              <a:ext cx="0" cy="578290"/>
            </a:xfrm>
            <a:prstGeom prst="straightConnector1">
              <a:avLst/>
            </a:prstGeom>
            <a:noFill/>
            <a:ln w="9525" cap="flat" cmpd="sng" algn="ctr">
              <a:solidFill>
                <a:srgbClr val="9BBB59">
                  <a:lumMod val="50000"/>
                </a:srgbClr>
              </a:solidFill>
              <a:prstDash val="sysDash"/>
              <a:tailEnd type="stealth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177" name="Straight Arrow Connector 176"/>
            <p:cNvCxnSpPr/>
            <p:nvPr/>
          </p:nvCxnSpPr>
          <p:spPr>
            <a:xfrm>
              <a:off x="2034007" y="1721875"/>
              <a:ext cx="0" cy="697477"/>
            </a:xfrm>
            <a:prstGeom prst="straightConnector1">
              <a:avLst/>
            </a:prstGeom>
            <a:noFill/>
            <a:ln w="9525" cap="flat" cmpd="sng" algn="ctr">
              <a:solidFill>
                <a:srgbClr val="9BBB59">
                  <a:lumMod val="50000"/>
                </a:srgbClr>
              </a:solidFill>
              <a:prstDash val="sysDash"/>
              <a:tailEnd type="stealth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178" name="Straight Arrow Connector 177"/>
            <p:cNvCxnSpPr/>
            <p:nvPr/>
          </p:nvCxnSpPr>
          <p:spPr>
            <a:xfrm>
              <a:off x="2244086" y="1818435"/>
              <a:ext cx="0" cy="600917"/>
            </a:xfrm>
            <a:prstGeom prst="straightConnector1">
              <a:avLst/>
            </a:prstGeom>
            <a:noFill/>
            <a:ln w="9525" cap="flat" cmpd="sng" algn="ctr">
              <a:solidFill>
                <a:srgbClr val="9BBB59">
                  <a:lumMod val="50000"/>
                </a:srgbClr>
              </a:solidFill>
              <a:prstDash val="sysDash"/>
              <a:tailEnd type="stealth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179" name="Straight Arrow Connector 178"/>
            <p:cNvCxnSpPr>
              <a:stCxn id="172" idx="2"/>
            </p:cNvCxnSpPr>
            <p:nvPr/>
          </p:nvCxnSpPr>
          <p:spPr>
            <a:xfrm>
              <a:off x="2447242" y="1950609"/>
              <a:ext cx="2268" cy="459110"/>
            </a:xfrm>
            <a:prstGeom prst="straightConnector1">
              <a:avLst/>
            </a:prstGeom>
            <a:noFill/>
            <a:ln w="9525" cap="flat" cmpd="sng" algn="ctr">
              <a:solidFill>
                <a:srgbClr val="9BBB59">
                  <a:lumMod val="50000"/>
                </a:srgbClr>
              </a:solidFill>
              <a:prstDash val="sysDash"/>
              <a:tailEnd type="stealth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180" name="Straight Arrow Connector 179"/>
            <p:cNvCxnSpPr/>
            <p:nvPr/>
          </p:nvCxnSpPr>
          <p:spPr>
            <a:xfrm>
              <a:off x="2612093" y="1822649"/>
              <a:ext cx="0" cy="596703"/>
            </a:xfrm>
            <a:prstGeom prst="straightConnector1">
              <a:avLst/>
            </a:prstGeom>
            <a:noFill/>
            <a:ln w="9525" cap="flat" cmpd="sng" algn="ctr">
              <a:solidFill>
                <a:srgbClr val="9BBB59">
                  <a:lumMod val="50000"/>
                </a:srgbClr>
              </a:solidFill>
              <a:prstDash val="sysDash"/>
              <a:tailEnd type="stealth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181" name="Chevron 180"/>
            <p:cNvSpPr/>
            <p:nvPr/>
          </p:nvSpPr>
          <p:spPr>
            <a:xfrm rot="5400000">
              <a:off x="2159095" y="3031538"/>
              <a:ext cx="205746" cy="375083"/>
            </a:xfrm>
            <a:prstGeom prst="chevron">
              <a:avLst/>
            </a:prstGeom>
            <a:gradFill flip="none" rotWithShape="1">
              <a:gsLst>
                <a:gs pos="0">
                  <a:srgbClr val="4F81BD">
                    <a:tint val="100000"/>
                    <a:shade val="100000"/>
                    <a:satMod val="130000"/>
                    <a:alpha val="35000"/>
                  </a:srgbClr>
                </a:gs>
                <a:gs pos="100000">
                  <a:srgbClr val="4F81BD">
                    <a:tint val="50000"/>
                    <a:shade val="100000"/>
                    <a:satMod val="350000"/>
                    <a:alpha val="35000"/>
                  </a:srgbClr>
                </a:gs>
              </a:gsLst>
              <a:lin ang="16200000" scaled="0"/>
              <a:tileRect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182" name="Picture 181"/>
            <p:cNvPicPr>
              <a:picLocks noChangeAspect="1"/>
            </p:cNvPicPr>
            <p:nvPr/>
          </p:nvPicPr>
          <p:blipFill rotWithShape="1">
            <a:blip r:embed="rId5"/>
            <a:srcRect t="8237" b="16862"/>
            <a:stretch/>
          </p:blipFill>
          <p:spPr>
            <a:xfrm>
              <a:off x="1748538" y="3711586"/>
              <a:ext cx="1171757" cy="4844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3" name="Picture 182"/>
            <p:cNvPicPr>
              <a:picLocks noChangeAspect="1"/>
            </p:cNvPicPr>
            <p:nvPr/>
          </p:nvPicPr>
          <p:blipFill rotWithShape="1">
            <a:blip r:embed="rId6"/>
            <a:srcRect t="7796" b="10775"/>
            <a:stretch/>
          </p:blipFill>
          <p:spPr>
            <a:xfrm>
              <a:off x="1735651" y="3403775"/>
              <a:ext cx="1154012" cy="4844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4" name="Picture 183"/>
            <p:cNvPicPr>
              <a:picLocks noChangeAspect="1"/>
            </p:cNvPicPr>
            <p:nvPr/>
          </p:nvPicPr>
          <p:blipFill rotWithShape="1">
            <a:blip r:embed="rId7"/>
            <a:srcRect t="9996"/>
            <a:stretch/>
          </p:blipFill>
          <p:spPr>
            <a:xfrm>
              <a:off x="1648477" y="3836506"/>
              <a:ext cx="1151825" cy="4726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5" name="Picture 184"/>
            <p:cNvPicPr>
              <a:picLocks noChangeAspect="1"/>
            </p:cNvPicPr>
            <p:nvPr/>
          </p:nvPicPr>
          <p:blipFill rotWithShape="1">
            <a:blip r:embed="rId8"/>
            <a:srcRect t="11577"/>
            <a:stretch/>
          </p:blipFill>
          <p:spPr>
            <a:xfrm>
              <a:off x="1597105" y="3565510"/>
              <a:ext cx="1107671" cy="46390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6" name="TextBox 185"/>
            <p:cNvSpPr txBox="1"/>
            <p:nvPr/>
          </p:nvSpPr>
          <p:spPr>
            <a:xfrm flipH="1">
              <a:off x="1465436" y="1996123"/>
              <a:ext cx="415498" cy="1984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US" sz="1000" dirty="0" smtClean="0">
                  <a:solidFill>
                    <a:prstClr val="black"/>
                  </a:solidFill>
                  <a:latin typeface="Calibri"/>
                </a:rPr>
                <a:t>UDP</a:t>
              </a:r>
              <a:endParaRPr lang="en-US" sz="1000" dirty="0">
                <a:solidFill>
                  <a:prstClr val="black"/>
                </a:solidFill>
                <a:latin typeface="Calibri"/>
              </a:endParaRPr>
            </a:p>
          </p:txBody>
        </p:sp>
      </p:grpSp>
      <p:cxnSp>
        <p:nvCxnSpPr>
          <p:cNvPr id="187" name="Straight Arrow Connector 186"/>
          <p:cNvCxnSpPr>
            <a:stCxn id="193" idx="0"/>
            <a:endCxn id="174" idx="3"/>
          </p:cNvCxnSpPr>
          <p:nvPr/>
        </p:nvCxnSpPr>
        <p:spPr>
          <a:xfrm flipH="1">
            <a:off x="2641608" y="2136385"/>
            <a:ext cx="1189621" cy="340211"/>
          </a:xfrm>
          <a:prstGeom prst="straightConnector1">
            <a:avLst/>
          </a:prstGeom>
          <a:noFill/>
          <a:ln w="25400" cap="flat" cmpd="sng" algn="ctr">
            <a:solidFill>
              <a:srgbClr val="C0504D"/>
            </a:solidFill>
            <a:prstDash val="solid"/>
            <a:headEnd type="arrow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88" name="TextBox 187"/>
          <p:cNvSpPr txBox="1"/>
          <p:nvPr/>
        </p:nvSpPr>
        <p:spPr>
          <a:xfrm flipH="1">
            <a:off x="3137766" y="2047287"/>
            <a:ext cx="3817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000" dirty="0" smtClean="0">
                <a:solidFill>
                  <a:prstClr val="black"/>
                </a:solidFill>
                <a:latin typeface="Calibri"/>
              </a:rPr>
              <a:t>TCP</a:t>
            </a:r>
            <a:endParaRPr lang="en-US" sz="100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90" name="Straight Arrow Connector 189"/>
          <p:cNvCxnSpPr>
            <a:stCxn id="205" idx="2"/>
          </p:cNvCxnSpPr>
          <p:nvPr/>
        </p:nvCxnSpPr>
        <p:spPr>
          <a:xfrm flipV="1">
            <a:off x="7396588" y="1716100"/>
            <a:ext cx="578170" cy="468598"/>
          </a:xfrm>
          <a:prstGeom prst="straightConnector1">
            <a:avLst/>
          </a:prstGeom>
          <a:noFill/>
          <a:ln w="25400" cap="flat" cmpd="sng" algn="ctr">
            <a:solidFill>
              <a:srgbClr val="C0504D"/>
            </a:solidFill>
            <a:prstDash val="solid"/>
            <a:headEnd type="none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91" name="Rectangle 190"/>
          <p:cNvSpPr/>
          <p:nvPr/>
        </p:nvSpPr>
        <p:spPr>
          <a:xfrm>
            <a:off x="4211359" y="1054518"/>
            <a:ext cx="2911904" cy="2025292"/>
          </a:xfrm>
          <a:prstGeom prst="rect">
            <a:avLst/>
          </a:prstGeom>
          <a:gradFill rotWithShape="1">
            <a:gsLst>
              <a:gs pos="0">
                <a:srgbClr val="A99183"/>
              </a:gs>
              <a:gs pos="100000">
                <a:srgbClr val="FCEED5"/>
              </a:gs>
            </a:gsLst>
            <a:lin ang="16200000" scaled="0"/>
          </a:gradFill>
          <a:ln w="9525" cap="flat" cmpd="sng" algn="ctr">
            <a:solidFill>
              <a:srgbClr val="EEECE1">
                <a:lumMod val="5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2" name="Rectangle 191"/>
          <p:cNvSpPr/>
          <p:nvPr/>
        </p:nvSpPr>
        <p:spPr>
          <a:xfrm>
            <a:off x="4211359" y="1054518"/>
            <a:ext cx="2911904" cy="383823"/>
          </a:xfrm>
          <a:prstGeom prst="rect">
            <a:avLst/>
          </a:prstGeom>
          <a:gradFill flip="none" rotWithShape="1">
            <a:gsLst>
              <a:gs pos="0">
                <a:sysClr val="windowText" lastClr="000000">
                  <a:tint val="100000"/>
                  <a:shade val="100000"/>
                  <a:satMod val="130000"/>
                  <a:alpha val="49000"/>
                </a:sysClr>
              </a:gs>
              <a:gs pos="100000">
                <a:sysClr val="windowText" lastClr="000000">
                  <a:tint val="50000"/>
                  <a:shade val="100000"/>
                  <a:satMod val="350000"/>
                  <a:alpha val="49000"/>
                </a:sysClr>
              </a:gs>
            </a:gsLst>
            <a:lin ang="16200000" scaled="0"/>
            <a:tileRect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DAM-Alarming</a:t>
            </a:r>
          </a:p>
        </p:txBody>
      </p:sp>
      <p:sp>
        <p:nvSpPr>
          <p:cNvPr id="193" name="Rectangle 192"/>
          <p:cNvSpPr/>
          <p:nvPr/>
        </p:nvSpPr>
        <p:spPr>
          <a:xfrm rot="16200000">
            <a:off x="3601010" y="1946319"/>
            <a:ext cx="840568" cy="380131"/>
          </a:xfrm>
          <a:prstGeom prst="rect">
            <a:avLst/>
          </a:prstGeom>
          <a:solidFill>
            <a:srgbClr val="C0504D">
              <a:alpha val="73000"/>
            </a:srgbClr>
          </a:solidFill>
          <a:ln w="25400" cap="flat" cmpd="sng" algn="ctr">
            <a:noFill/>
            <a:prstDash val="solid"/>
          </a:ln>
          <a:effectLst/>
        </p:spPr>
        <p:txBody>
          <a:bodyPr vert="vert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X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</a:t>
            </a:r>
          </a:p>
        </p:txBody>
      </p:sp>
      <p:sp>
        <p:nvSpPr>
          <p:cNvPr id="194" name="Can 193"/>
          <p:cNvSpPr/>
          <p:nvPr/>
        </p:nvSpPr>
        <p:spPr>
          <a:xfrm rot="16200000">
            <a:off x="4471216" y="1451377"/>
            <a:ext cx="446469" cy="786683"/>
          </a:xfrm>
          <a:prstGeom prst="can">
            <a:avLst/>
          </a:prstGeom>
          <a:solidFill>
            <a:sysClr val="window" lastClr="FFFFFF"/>
          </a:solidFill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95" name="Group 194"/>
          <p:cNvGrpSpPr/>
          <p:nvPr/>
        </p:nvGrpSpPr>
        <p:grpSpPr>
          <a:xfrm>
            <a:off x="4405575" y="1660934"/>
            <a:ext cx="301569" cy="311911"/>
            <a:chOff x="3005475" y="4039632"/>
            <a:chExt cx="220805" cy="226180"/>
          </a:xfrm>
        </p:grpSpPr>
        <p:sp>
          <p:nvSpPr>
            <p:cNvPr id="233" name="Rounded Rectangle 232"/>
            <p:cNvSpPr/>
            <p:nvPr/>
          </p:nvSpPr>
          <p:spPr>
            <a:xfrm>
              <a:off x="3046281" y="4085813"/>
              <a:ext cx="179999" cy="179999"/>
            </a:xfrm>
            <a:prstGeom prst="roundRect">
              <a:avLst/>
            </a:prstGeom>
            <a:gradFill rotWithShape="1">
              <a:gsLst>
                <a:gs pos="0">
                  <a:srgbClr val="4BACC6">
                    <a:tint val="100000"/>
                    <a:shade val="100000"/>
                    <a:satMod val="130000"/>
                  </a:srgbClr>
                </a:gs>
                <a:gs pos="100000">
                  <a:srgbClr val="4BACC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4BACC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-171450" defTabSz="4572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1" i="1" u="none" strike="noStrike" kern="0" cap="none" spc="0" normalizeH="0" baseline="0" noProof="0" dirty="0" smtClean="0">
                <a:ln>
                  <a:noFill/>
                </a:ln>
                <a:solidFill>
                  <a:srgbClr val="4BACC6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4" name="TextBox 233"/>
            <p:cNvSpPr txBox="1"/>
            <p:nvPr/>
          </p:nvSpPr>
          <p:spPr>
            <a:xfrm>
              <a:off x="3005475" y="4039632"/>
              <a:ext cx="179997" cy="1459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1" i="1" u="none" strike="noStrike" kern="0" cap="none" spc="0" normalizeH="0" baseline="0" noProof="0" dirty="0" smtClean="0">
                  <a:ln>
                    <a:noFill/>
                  </a:ln>
                  <a:solidFill>
                    <a:srgbClr val="31859C"/>
                  </a:solidFill>
                  <a:effectLst/>
                  <a:uLnTx/>
                  <a:uFillTx/>
                  <a:latin typeface="Calibri"/>
                </a:rPr>
                <a:t>H</a:t>
              </a:r>
            </a:p>
          </p:txBody>
        </p:sp>
      </p:grpSp>
      <p:grpSp>
        <p:nvGrpSpPr>
          <p:cNvPr id="196" name="Group 195"/>
          <p:cNvGrpSpPr/>
          <p:nvPr/>
        </p:nvGrpSpPr>
        <p:grpSpPr>
          <a:xfrm>
            <a:off x="4687305" y="1660934"/>
            <a:ext cx="301569" cy="311911"/>
            <a:chOff x="3005475" y="4039632"/>
            <a:chExt cx="220805" cy="226180"/>
          </a:xfrm>
        </p:grpSpPr>
        <p:sp>
          <p:nvSpPr>
            <p:cNvPr id="231" name="Rounded Rectangle 230"/>
            <p:cNvSpPr/>
            <p:nvPr/>
          </p:nvSpPr>
          <p:spPr>
            <a:xfrm>
              <a:off x="3046281" y="4085813"/>
              <a:ext cx="179999" cy="179999"/>
            </a:xfrm>
            <a:prstGeom prst="roundRect">
              <a:avLst/>
            </a:prstGeom>
            <a:gradFill rotWithShape="1">
              <a:gsLst>
                <a:gs pos="0">
                  <a:srgbClr val="4BACC6">
                    <a:tint val="100000"/>
                    <a:shade val="100000"/>
                    <a:satMod val="130000"/>
                  </a:srgbClr>
                </a:gs>
                <a:gs pos="100000">
                  <a:srgbClr val="4BACC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4BACC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-171450" defTabSz="4572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1" i="1" u="none" strike="noStrike" kern="0" cap="none" spc="0" normalizeH="0" baseline="0" noProof="0" dirty="0" smtClean="0">
                <a:ln>
                  <a:noFill/>
                </a:ln>
                <a:solidFill>
                  <a:srgbClr val="4BACC6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2" name="TextBox 231"/>
            <p:cNvSpPr txBox="1"/>
            <p:nvPr/>
          </p:nvSpPr>
          <p:spPr>
            <a:xfrm>
              <a:off x="3005475" y="4039632"/>
              <a:ext cx="179997" cy="1459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1" i="1" u="none" strike="noStrike" kern="0" cap="none" spc="0" normalizeH="0" baseline="0" noProof="0" dirty="0" smtClean="0">
                  <a:ln>
                    <a:noFill/>
                  </a:ln>
                  <a:solidFill>
                    <a:srgbClr val="31859C"/>
                  </a:solidFill>
                  <a:effectLst/>
                  <a:uLnTx/>
                  <a:uFillTx/>
                  <a:latin typeface="Calibri"/>
                </a:rPr>
                <a:t>H</a:t>
              </a:r>
            </a:p>
          </p:txBody>
        </p:sp>
      </p:grpSp>
      <p:grpSp>
        <p:nvGrpSpPr>
          <p:cNvPr id="197" name="Group 196"/>
          <p:cNvGrpSpPr/>
          <p:nvPr/>
        </p:nvGrpSpPr>
        <p:grpSpPr>
          <a:xfrm>
            <a:off x="4159738" y="3169010"/>
            <a:ext cx="301569" cy="311911"/>
            <a:chOff x="3005475" y="4039632"/>
            <a:chExt cx="220805" cy="226180"/>
          </a:xfrm>
        </p:grpSpPr>
        <p:sp>
          <p:nvSpPr>
            <p:cNvPr id="229" name="Rounded Rectangle 228"/>
            <p:cNvSpPr/>
            <p:nvPr/>
          </p:nvSpPr>
          <p:spPr>
            <a:xfrm>
              <a:off x="3046281" y="4085813"/>
              <a:ext cx="179999" cy="179999"/>
            </a:xfrm>
            <a:prstGeom prst="roundRect">
              <a:avLst/>
            </a:prstGeom>
            <a:gradFill rotWithShape="1">
              <a:gsLst>
                <a:gs pos="0">
                  <a:srgbClr val="4BACC6">
                    <a:tint val="100000"/>
                    <a:shade val="100000"/>
                    <a:satMod val="130000"/>
                  </a:srgbClr>
                </a:gs>
                <a:gs pos="100000">
                  <a:srgbClr val="4BACC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4BACC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-171450" defTabSz="4572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1" i="1" u="none" strike="noStrike" kern="0" cap="none" spc="0" normalizeH="0" baseline="0" noProof="0" dirty="0" smtClean="0">
                <a:ln>
                  <a:noFill/>
                </a:ln>
                <a:solidFill>
                  <a:srgbClr val="4BACC6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0" name="TextBox 229"/>
            <p:cNvSpPr txBox="1"/>
            <p:nvPr/>
          </p:nvSpPr>
          <p:spPr>
            <a:xfrm>
              <a:off x="3005475" y="4039632"/>
              <a:ext cx="179997" cy="1459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1" i="1" u="none" strike="noStrike" kern="0" cap="none" spc="0" normalizeH="0" baseline="0" noProof="0" dirty="0" smtClean="0">
                  <a:ln>
                    <a:noFill/>
                  </a:ln>
                  <a:solidFill>
                    <a:srgbClr val="31859C"/>
                  </a:solidFill>
                  <a:effectLst/>
                  <a:uLnTx/>
                  <a:uFillTx/>
                  <a:latin typeface="Calibri"/>
                </a:rPr>
                <a:t>H</a:t>
              </a:r>
            </a:p>
          </p:txBody>
        </p:sp>
      </p:grpSp>
      <p:sp>
        <p:nvSpPr>
          <p:cNvPr id="198" name="TextBox 197"/>
          <p:cNvSpPr txBox="1"/>
          <p:nvPr/>
        </p:nvSpPr>
        <p:spPr>
          <a:xfrm>
            <a:off x="4396984" y="3231282"/>
            <a:ext cx="4002487" cy="350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: host event. Contains last metrics’ values per host</a:t>
            </a:r>
          </a:p>
        </p:txBody>
      </p:sp>
      <p:sp>
        <p:nvSpPr>
          <p:cNvPr id="199" name="Rounded Rectangle 198"/>
          <p:cNvSpPr/>
          <p:nvPr/>
        </p:nvSpPr>
        <p:spPr>
          <a:xfrm>
            <a:off x="5225701" y="1621484"/>
            <a:ext cx="889630" cy="927745"/>
          </a:xfrm>
          <a:prstGeom prst="round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ESPER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0" name="Can 199"/>
          <p:cNvSpPr/>
          <p:nvPr/>
        </p:nvSpPr>
        <p:spPr>
          <a:xfrm rot="16200000">
            <a:off x="6403376" y="1444700"/>
            <a:ext cx="446469" cy="786683"/>
          </a:xfrm>
          <a:prstGeom prst="can">
            <a:avLst/>
          </a:prstGeom>
          <a:solidFill>
            <a:sysClr val="window" lastClr="FFFFFF"/>
          </a:solidFill>
          <a:ln w="25400" cap="flat" cmpd="sng" algn="ctr">
            <a:solidFill>
              <a:srgbClr val="4BACC6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01" name="Group 200"/>
          <p:cNvGrpSpPr/>
          <p:nvPr/>
        </p:nvGrpSpPr>
        <p:grpSpPr>
          <a:xfrm>
            <a:off x="6347360" y="1665769"/>
            <a:ext cx="287888" cy="350160"/>
            <a:chOff x="5119954" y="2212369"/>
            <a:chExt cx="210788" cy="253916"/>
          </a:xfrm>
        </p:grpSpPr>
        <p:sp>
          <p:nvSpPr>
            <p:cNvPr id="227" name="Rounded Rectangle 226"/>
            <p:cNvSpPr/>
            <p:nvPr/>
          </p:nvSpPr>
          <p:spPr>
            <a:xfrm>
              <a:off x="5150743" y="2248193"/>
              <a:ext cx="179999" cy="179999"/>
            </a:xfrm>
            <a:prstGeom prst="roundRect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-171450" defTabSz="4572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1" i="1" u="none" strike="noStrike" kern="0" cap="none" spc="0" normalizeH="0" baseline="0" noProof="0" dirty="0" smtClean="0">
                <a:ln>
                  <a:noFill/>
                </a:ln>
                <a:solidFill>
                  <a:srgbClr val="4BACC6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8" name="TextBox 227"/>
            <p:cNvSpPr txBox="1"/>
            <p:nvPr/>
          </p:nvSpPr>
          <p:spPr>
            <a:xfrm>
              <a:off x="5119954" y="2212369"/>
              <a:ext cx="18000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1" i="1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Calibri"/>
                </a:rPr>
                <a:t>S</a:t>
              </a:r>
            </a:p>
          </p:txBody>
        </p:sp>
      </p:grpSp>
      <p:grpSp>
        <p:nvGrpSpPr>
          <p:cNvPr id="202" name="Group 201"/>
          <p:cNvGrpSpPr/>
          <p:nvPr/>
        </p:nvGrpSpPr>
        <p:grpSpPr>
          <a:xfrm>
            <a:off x="6637105" y="1665769"/>
            <a:ext cx="287888" cy="350160"/>
            <a:chOff x="5119954" y="2212369"/>
            <a:chExt cx="210788" cy="253916"/>
          </a:xfrm>
        </p:grpSpPr>
        <p:sp>
          <p:nvSpPr>
            <p:cNvPr id="225" name="Rounded Rectangle 224"/>
            <p:cNvSpPr/>
            <p:nvPr/>
          </p:nvSpPr>
          <p:spPr>
            <a:xfrm>
              <a:off x="5150743" y="2248193"/>
              <a:ext cx="179999" cy="179999"/>
            </a:xfrm>
            <a:prstGeom prst="roundRect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-171450" defTabSz="4572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1" i="1" u="none" strike="noStrike" kern="0" cap="none" spc="0" normalizeH="0" baseline="0" noProof="0" dirty="0" smtClean="0">
                <a:ln>
                  <a:noFill/>
                </a:ln>
                <a:solidFill>
                  <a:srgbClr val="4BACC6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6" name="TextBox 225"/>
            <p:cNvSpPr txBox="1"/>
            <p:nvPr/>
          </p:nvSpPr>
          <p:spPr>
            <a:xfrm>
              <a:off x="5119954" y="2212369"/>
              <a:ext cx="18000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1" i="1" u="none" strike="noStrike" kern="0" cap="none" spc="0" normalizeH="0" baseline="0" noProof="0" dirty="0" smtClean="0">
                  <a:ln>
                    <a:noFill/>
                  </a:ln>
                  <a:solidFill>
                    <a:srgbClr val="7F7F7F"/>
                  </a:solidFill>
                  <a:effectLst/>
                  <a:uLnTx/>
                  <a:uFillTx/>
                  <a:latin typeface="Calibri"/>
                </a:rPr>
                <a:t>S</a:t>
              </a:r>
            </a:p>
          </p:txBody>
        </p:sp>
      </p:grpSp>
      <p:grpSp>
        <p:nvGrpSpPr>
          <p:cNvPr id="203" name="Group 202"/>
          <p:cNvGrpSpPr/>
          <p:nvPr/>
        </p:nvGrpSpPr>
        <p:grpSpPr>
          <a:xfrm>
            <a:off x="4173419" y="3557716"/>
            <a:ext cx="287888" cy="350160"/>
            <a:chOff x="5119954" y="2212369"/>
            <a:chExt cx="210788" cy="253916"/>
          </a:xfrm>
        </p:grpSpPr>
        <p:sp>
          <p:nvSpPr>
            <p:cNvPr id="223" name="Rounded Rectangle 222"/>
            <p:cNvSpPr/>
            <p:nvPr/>
          </p:nvSpPr>
          <p:spPr>
            <a:xfrm>
              <a:off x="5150743" y="2248193"/>
              <a:ext cx="179999" cy="179999"/>
            </a:xfrm>
            <a:prstGeom prst="roundRect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-171450" defTabSz="4572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1" i="1" u="none" strike="noStrike" kern="0" cap="none" spc="0" normalizeH="0" baseline="0" noProof="0" dirty="0" smtClean="0">
                <a:ln>
                  <a:noFill/>
                </a:ln>
                <a:solidFill>
                  <a:srgbClr val="4BACC6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4" name="TextBox 223"/>
            <p:cNvSpPr txBox="1"/>
            <p:nvPr/>
          </p:nvSpPr>
          <p:spPr>
            <a:xfrm>
              <a:off x="5119954" y="2212369"/>
              <a:ext cx="18000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1" i="1" u="none" strike="noStrike" kern="0" cap="none" spc="0" normalizeH="0" baseline="0" noProof="0" dirty="0" smtClean="0">
                  <a:ln>
                    <a:noFill/>
                  </a:ln>
                  <a:solidFill>
                    <a:srgbClr val="7F7F7F"/>
                  </a:solidFill>
                  <a:effectLst/>
                  <a:uLnTx/>
                  <a:uFillTx/>
                  <a:latin typeface="Calibri"/>
                </a:rPr>
                <a:t>S</a:t>
              </a:r>
            </a:p>
          </p:txBody>
        </p:sp>
      </p:grpSp>
      <p:sp>
        <p:nvSpPr>
          <p:cNvPr id="204" name="TextBox 203"/>
          <p:cNvSpPr txBox="1"/>
          <p:nvPr/>
        </p:nvSpPr>
        <p:spPr>
          <a:xfrm>
            <a:off x="4396984" y="3612906"/>
            <a:ext cx="3456702" cy="350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: status event. Contains current host status</a:t>
            </a:r>
          </a:p>
        </p:txBody>
      </p:sp>
      <p:sp>
        <p:nvSpPr>
          <p:cNvPr id="205" name="Rectangle 204"/>
          <p:cNvSpPr/>
          <p:nvPr/>
        </p:nvSpPr>
        <p:spPr>
          <a:xfrm rot="5400000" flipV="1">
            <a:off x="6640948" y="2048035"/>
            <a:ext cx="1237955" cy="273323"/>
          </a:xfrm>
          <a:prstGeom prst="rect">
            <a:avLst/>
          </a:prstGeom>
          <a:solidFill>
            <a:srgbClr val="C0504D">
              <a:alpha val="73000"/>
            </a:srgbClr>
          </a:solidFill>
          <a:ln w="25400" cap="flat" cmpd="sng" algn="ctr">
            <a:noFill/>
            <a:prstDash val="solid"/>
          </a:ln>
          <a:effectLst/>
        </p:spPr>
        <p:txBody>
          <a:bodyPr vert="vert" rtlCol="0" anchor="ctr"/>
          <a:lstStyle/>
          <a:p>
            <a:pPr marL="0" marR="0" lvl="0" indent="0" algn="ctr" defTabSz="4572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OU</a:t>
            </a:r>
          </a:p>
          <a:p>
            <a:pPr marL="0" marR="0" lvl="0" indent="0" algn="ctr" defTabSz="4572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</a:t>
            </a:r>
          </a:p>
          <a:p>
            <a:pPr marL="0" marR="0" lvl="0" indent="0" algn="ctr" defTabSz="4572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</a:t>
            </a:r>
          </a:p>
          <a:p>
            <a:pPr marL="0" marR="0" lvl="0" indent="0" algn="ctr" defTabSz="4572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</a:t>
            </a:r>
          </a:p>
          <a:p>
            <a:pPr marL="0" marR="0" lvl="0" indent="0" algn="ctr" defTabSz="4572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</a:t>
            </a:r>
          </a:p>
        </p:txBody>
      </p:sp>
      <p:grpSp>
        <p:nvGrpSpPr>
          <p:cNvPr id="206" name="Group 205"/>
          <p:cNvGrpSpPr/>
          <p:nvPr/>
        </p:nvGrpSpPr>
        <p:grpSpPr>
          <a:xfrm>
            <a:off x="7522540" y="791462"/>
            <a:ext cx="1710272" cy="1293758"/>
            <a:chOff x="5888186" y="1087438"/>
            <a:chExt cx="1252240" cy="938160"/>
          </a:xfrm>
        </p:grpSpPr>
        <p:pic>
          <p:nvPicPr>
            <p:cNvPr id="221" name="Picture 220"/>
            <p:cNvPicPr>
              <a:picLocks noChangeAspect="1"/>
            </p:cNvPicPr>
            <p:nvPr/>
          </p:nvPicPr>
          <p:blipFill>
            <a:blip r:embed="rId9">
              <a:duotone>
                <a:srgbClr val="4F81BD">
                  <a:shade val="45000"/>
                  <a:satMod val="135000"/>
                </a:srgbClr>
                <a:prstClr val="white"/>
              </a:duotone>
            </a:blip>
            <a:stretch>
              <a:fillRect/>
            </a:stretch>
          </p:blipFill>
          <p:spPr>
            <a:xfrm>
              <a:off x="5888186" y="1087438"/>
              <a:ext cx="1252240" cy="938160"/>
            </a:xfrm>
            <a:prstGeom prst="rect">
              <a:avLst/>
            </a:prstGeom>
          </p:spPr>
        </p:pic>
        <p:sp>
          <p:nvSpPr>
            <p:cNvPr id="222" name="TextBox 221"/>
            <p:cNvSpPr txBox="1"/>
            <p:nvPr/>
          </p:nvSpPr>
          <p:spPr>
            <a:xfrm>
              <a:off x="6396753" y="1387243"/>
              <a:ext cx="33716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@</a:t>
              </a:r>
            </a:p>
          </p:txBody>
        </p:sp>
      </p:grpSp>
      <p:cxnSp>
        <p:nvCxnSpPr>
          <p:cNvPr id="207" name="Straight Arrow Connector 206"/>
          <p:cNvCxnSpPr>
            <a:stCxn id="205" idx="2"/>
          </p:cNvCxnSpPr>
          <p:nvPr/>
        </p:nvCxnSpPr>
        <p:spPr>
          <a:xfrm>
            <a:off x="7396588" y="2184698"/>
            <a:ext cx="578170" cy="438157"/>
          </a:xfrm>
          <a:prstGeom prst="straightConnector1">
            <a:avLst/>
          </a:prstGeom>
          <a:noFill/>
          <a:ln w="25400" cap="flat" cmpd="sng" algn="ctr">
            <a:solidFill>
              <a:srgbClr val="C0504D"/>
            </a:solidFill>
            <a:prstDash val="solid"/>
            <a:headEnd type="none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pic>
        <p:nvPicPr>
          <p:cNvPr id="208" name="Picture 207"/>
          <p:cNvPicPr>
            <a:picLocks noChangeAspect="1"/>
          </p:cNvPicPr>
          <p:nvPr/>
        </p:nvPicPr>
        <p:blipFill rotWithShape="1">
          <a:blip r:embed="rId10"/>
          <a:srcRect r="68794"/>
          <a:stretch/>
        </p:blipFill>
        <p:spPr>
          <a:xfrm>
            <a:off x="8057108" y="2382458"/>
            <a:ext cx="704323" cy="697352"/>
          </a:xfrm>
          <a:prstGeom prst="rect">
            <a:avLst/>
          </a:prstGeom>
        </p:spPr>
      </p:pic>
      <p:sp>
        <p:nvSpPr>
          <p:cNvPr id="209" name="Can 208"/>
          <p:cNvSpPr/>
          <p:nvPr/>
        </p:nvSpPr>
        <p:spPr>
          <a:xfrm rot="16200000">
            <a:off x="4616857" y="1938782"/>
            <a:ext cx="204358" cy="737516"/>
          </a:xfrm>
          <a:prstGeom prst="can">
            <a:avLst/>
          </a:prstGeom>
          <a:solidFill>
            <a:sysClr val="window" lastClr="FFFFFF"/>
          </a:solidFill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0" name="Can 209"/>
          <p:cNvSpPr/>
          <p:nvPr/>
        </p:nvSpPr>
        <p:spPr>
          <a:xfrm rot="16200000">
            <a:off x="6510882" y="1954567"/>
            <a:ext cx="204358" cy="737516"/>
          </a:xfrm>
          <a:prstGeom prst="can">
            <a:avLst/>
          </a:prstGeom>
          <a:solidFill>
            <a:sysClr val="window" lastClr="FFFFFF"/>
          </a:solidFill>
          <a:ln w="25400" cap="flat" cmpd="sng" algn="ctr">
            <a:solidFill>
              <a:srgbClr val="4BACC6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1" name="Rectangle 210"/>
          <p:cNvSpPr/>
          <p:nvPr/>
        </p:nvSpPr>
        <p:spPr>
          <a:xfrm>
            <a:off x="4396984" y="2190391"/>
            <a:ext cx="407688" cy="318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Wingdings"/>
                <a:ea typeface="Wingdings"/>
                <a:cs typeface="Wingdings"/>
              </a:rPr>
              <a:t></a:t>
            </a: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12" name="Rectangle 211"/>
          <p:cNvSpPr/>
          <p:nvPr/>
        </p:nvSpPr>
        <p:spPr>
          <a:xfrm>
            <a:off x="4575913" y="2190391"/>
            <a:ext cx="281730" cy="318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Wingdings"/>
                <a:ea typeface="Wingdings"/>
                <a:cs typeface="Wingdings"/>
              </a:rPr>
              <a:t></a:t>
            </a: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13" name="Rectangle 212"/>
          <p:cNvSpPr/>
          <p:nvPr/>
        </p:nvSpPr>
        <p:spPr>
          <a:xfrm>
            <a:off x="4744522" y="2190391"/>
            <a:ext cx="407688" cy="318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Wingdings"/>
                <a:ea typeface="Wingdings"/>
                <a:cs typeface="Wingdings"/>
              </a:rPr>
              <a:t></a:t>
            </a: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14" name="Rectangle 213"/>
          <p:cNvSpPr/>
          <p:nvPr/>
        </p:nvSpPr>
        <p:spPr>
          <a:xfrm>
            <a:off x="6290022" y="2203947"/>
            <a:ext cx="407688" cy="318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Wingdings"/>
                <a:ea typeface="Wingdings"/>
                <a:cs typeface="Wingdings"/>
              </a:rPr>
              <a:t></a:t>
            </a: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15" name="Rectangle 214"/>
          <p:cNvSpPr/>
          <p:nvPr/>
        </p:nvSpPr>
        <p:spPr>
          <a:xfrm>
            <a:off x="6633046" y="2203947"/>
            <a:ext cx="407688" cy="318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Wingdings"/>
                <a:ea typeface="Wingdings"/>
                <a:cs typeface="Wingdings"/>
              </a:rPr>
              <a:t></a:t>
            </a: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16" name="Rectangle 215"/>
          <p:cNvSpPr/>
          <p:nvPr/>
        </p:nvSpPr>
        <p:spPr>
          <a:xfrm>
            <a:off x="6464047" y="2204132"/>
            <a:ext cx="407688" cy="318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Wingdings"/>
                <a:ea typeface="Wingdings"/>
                <a:cs typeface="Wingdings"/>
              </a:rPr>
              <a:t></a:t>
            </a: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17" name="Rectangle 216"/>
          <p:cNvSpPr/>
          <p:nvPr/>
        </p:nvSpPr>
        <p:spPr>
          <a:xfrm>
            <a:off x="4160580" y="3895542"/>
            <a:ext cx="300727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Wingdings"/>
                <a:ea typeface="Wingdings"/>
                <a:cs typeface="Wingdings"/>
              </a:rPr>
              <a:t></a:t>
            </a:r>
            <a:endParaRPr kumimoji="0" lang="en-US" sz="1300" b="0" i="0" u="none" strike="noStrike" kern="0" cap="none" spc="0" normalizeH="0" baseline="0" noProof="0" dirty="0" smtClean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18" name="TextBox 217"/>
          <p:cNvSpPr txBox="1"/>
          <p:nvPr/>
        </p:nvSpPr>
        <p:spPr>
          <a:xfrm>
            <a:off x="4399726" y="3907876"/>
            <a:ext cx="1855264" cy="350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: intermediate events</a:t>
            </a:r>
          </a:p>
        </p:txBody>
      </p:sp>
      <p:cxnSp>
        <p:nvCxnSpPr>
          <p:cNvPr id="219" name="Straight Arrow Connector 218"/>
          <p:cNvCxnSpPr>
            <a:stCxn id="220" idx="0"/>
            <a:endCxn id="199" idx="2"/>
          </p:cNvCxnSpPr>
          <p:nvPr/>
        </p:nvCxnSpPr>
        <p:spPr>
          <a:xfrm flipV="1">
            <a:off x="5670516" y="2549229"/>
            <a:ext cx="0" cy="241612"/>
          </a:xfrm>
          <a:prstGeom prst="straightConnector1">
            <a:avLst/>
          </a:prstGeom>
          <a:noFill/>
          <a:ln w="12700" cap="flat" cmpd="sng" algn="ctr">
            <a:solidFill>
              <a:srgbClr val="FFFFFF"/>
            </a:solidFill>
            <a:prstDash val="solid"/>
            <a:headEnd type="non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220" name="TextBox 219"/>
          <p:cNvSpPr txBox="1"/>
          <p:nvPr/>
        </p:nvSpPr>
        <p:spPr>
          <a:xfrm>
            <a:off x="4515600" y="2850198"/>
            <a:ext cx="2309832" cy="187937"/>
          </a:xfrm>
          <a:prstGeom prst="rect">
            <a:avLst/>
          </a:prstGeom>
          <a:solidFill>
            <a:sysClr val="window" lastClr="FFFFFF">
              <a:lumMod val="85000"/>
            </a:sysClr>
          </a:solidFill>
        </p:spPr>
        <p:txBody>
          <a:bodyPr wrap="square" rtlCol="0" anchor="b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Apple Symbols"/>
                <a:cs typeface="Apple Symbols"/>
              </a:rPr>
              <a:t>Event Processing statements</a:t>
            </a:r>
          </a:p>
        </p:txBody>
      </p:sp>
    </p:spTree>
    <p:extLst>
      <p:ext uri="{BB962C8B-B14F-4D97-AF65-F5344CB8AC3E}">
        <p14:creationId xmlns:p14="http://schemas.microsoft.com/office/powerpoint/2010/main" val="2021290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7260"/>
            <a:ext cx="4059936" cy="3110148"/>
          </a:xfrm>
        </p:spPr>
        <p:txBody>
          <a:bodyPr>
            <a:normAutofit/>
          </a:bodyPr>
          <a:lstStyle/>
          <a:p>
            <a:pPr marL="268288" indent="-231775">
              <a:tabLst>
                <a:tab pos="444500" algn="l"/>
              </a:tabLst>
            </a:pPr>
            <a:r>
              <a:rPr lang="en-GB" sz="1600" dirty="0" smtClean="0">
                <a:solidFill>
                  <a:schemeClr val="tx2"/>
                </a:solidFill>
              </a:rPr>
              <a:t>Scalable </a:t>
            </a:r>
            <a:r>
              <a:rPr lang="en-GB" sz="1600" dirty="0">
                <a:solidFill>
                  <a:schemeClr val="tx2"/>
                </a:solidFill>
              </a:rPr>
              <a:t>distributed monitoring </a:t>
            </a:r>
            <a:r>
              <a:rPr lang="en-GB" sz="1600" dirty="0" smtClean="0">
                <a:solidFill>
                  <a:schemeClr val="tx2"/>
                </a:solidFill>
              </a:rPr>
              <a:t>system</a:t>
            </a:r>
          </a:p>
          <a:p>
            <a:pPr marL="268288" indent="-231775">
              <a:tabLst>
                <a:tab pos="444500" algn="l"/>
              </a:tabLst>
            </a:pPr>
            <a:r>
              <a:rPr lang="en-GB" sz="1600" i="1" dirty="0" smtClean="0">
                <a:solidFill>
                  <a:schemeClr val="tx2"/>
                </a:solidFill>
              </a:rPr>
              <a:t>“Designed for high-performance </a:t>
            </a:r>
            <a:r>
              <a:rPr lang="en-GB" sz="1600" i="1" dirty="0">
                <a:solidFill>
                  <a:schemeClr val="tx2"/>
                </a:solidFill>
              </a:rPr>
              <a:t>computing systems such as clusters and </a:t>
            </a:r>
            <a:r>
              <a:rPr lang="en-GB" sz="1600" i="1" dirty="0" smtClean="0">
                <a:solidFill>
                  <a:schemeClr val="tx2"/>
                </a:solidFill>
              </a:rPr>
              <a:t>Grids”</a:t>
            </a:r>
          </a:p>
          <a:p>
            <a:pPr marL="268288" indent="-231775">
              <a:tabLst>
                <a:tab pos="444500" algn="l"/>
              </a:tabLst>
            </a:pPr>
            <a:r>
              <a:rPr lang="en-GB" sz="1600" dirty="0" smtClean="0">
                <a:solidFill>
                  <a:schemeClr val="tx2"/>
                </a:solidFill>
              </a:rPr>
              <a:t>Open source project</a:t>
            </a:r>
          </a:p>
          <a:p>
            <a:pPr marL="268288" indent="-231775">
              <a:tabLst>
                <a:tab pos="444500" algn="l"/>
              </a:tabLst>
            </a:pPr>
            <a:r>
              <a:rPr lang="en-GB" sz="1600" dirty="0" smtClean="0">
                <a:solidFill>
                  <a:schemeClr val="tx2"/>
                </a:solidFill>
              </a:rPr>
              <a:t>Collecting a standard set of monitoring metrics (</a:t>
            </a:r>
            <a:r>
              <a:rPr lang="en-GB" sz="1600" dirty="0" err="1" smtClean="0">
                <a:solidFill>
                  <a:schemeClr val="tx2"/>
                </a:solidFill>
              </a:rPr>
              <a:t>cpu</a:t>
            </a:r>
            <a:r>
              <a:rPr lang="en-GB" sz="1600" dirty="0" smtClean="0">
                <a:solidFill>
                  <a:schemeClr val="tx2"/>
                </a:solidFill>
              </a:rPr>
              <a:t>, memory, disk, …)</a:t>
            </a:r>
          </a:p>
          <a:p>
            <a:pPr marL="268288" indent="-231775">
              <a:tabLst>
                <a:tab pos="444500" algn="l"/>
              </a:tabLst>
            </a:pPr>
            <a:r>
              <a:rPr lang="en-GB" sz="1600" dirty="0" smtClean="0">
                <a:solidFill>
                  <a:schemeClr val="tx2"/>
                </a:solidFill>
              </a:rPr>
              <a:t>Providing web interface for visualizing </a:t>
            </a:r>
            <a:r>
              <a:rPr lang="en-GB" sz="1600" dirty="0" smtClean="0">
                <a:solidFill>
                  <a:schemeClr val="tx2"/>
                </a:solidFill>
              </a:rPr>
              <a:t>host </a:t>
            </a:r>
            <a:r>
              <a:rPr lang="en-GB" sz="1600" dirty="0" smtClean="0">
                <a:solidFill>
                  <a:schemeClr val="tx2"/>
                </a:solidFill>
              </a:rPr>
              <a:t>performance</a:t>
            </a:r>
            <a:endParaRPr lang="en-GB" sz="16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4788000"/>
            <a:ext cx="2895600" cy="273844"/>
          </a:xfrm>
        </p:spPr>
        <p:txBody>
          <a:bodyPr/>
          <a:lstStyle/>
          <a:p>
            <a:r>
              <a:rPr lang="en-US" dirty="0" smtClean="0"/>
              <a:t>DAM-Alarming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72000" y="4788000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457200" y="389422"/>
            <a:ext cx="7894320" cy="7484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400" dirty="0" smtClean="0"/>
              <a:t>Ganglia</a:t>
            </a:r>
          </a:p>
          <a:p>
            <a:pPr marL="36576" indent="0">
              <a:buNone/>
            </a:pPr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</a:rPr>
              <a:t>introducing the distributed monitoring system</a:t>
            </a:r>
            <a:endParaRPr lang="en-US" sz="3200" i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8047" y="364235"/>
            <a:ext cx="1695377" cy="77368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7136" y="1571580"/>
            <a:ext cx="4429275" cy="2561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9851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4495"/>
            <a:ext cx="7086600" cy="1814793"/>
          </a:xfrm>
        </p:spPr>
        <p:txBody>
          <a:bodyPr>
            <a:normAutofit/>
          </a:bodyPr>
          <a:lstStyle/>
          <a:p>
            <a:pPr marL="268288" indent="-231775"/>
            <a:r>
              <a:rPr lang="en-GB" sz="1600" dirty="0" smtClean="0">
                <a:solidFill>
                  <a:schemeClr val="tx2"/>
                </a:solidFill>
              </a:rPr>
              <a:t>Multiple </a:t>
            </a:r>
            <a:r>
              <a:rPr lang="en-GB" sz="1600" i="1" dirty="0" err="1" smtClean="0">
                <a:solidFill>
                  <a:schemeClr val="tx2"/>
                </a:solidFill>
              </a:rPr>
              <a:t>gmonds</a:t>
            </a:r>
            <a:r>
              <a:rPr lang="en-GB" sz="1600" dirty="0" smtClean="0">
                <a:solidFill>
                  <a:schemeClr val="tx2"/>
                </a:solidFill>
              </a:rPr>
              <a:t> on server, one per cluster</a:t>
            </a:r>
            <a:endParaRPr lang="en-GB" sz="16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4788000"/>
            <a:ext cx="2895600" cy="273844"/>
          </a:xfrm>
        </p:spPr>
        <p:txBody>
          <a:bodyPr/>
          <a:lstStyle/>
          <a:p>
            <a:r>
              <a:rPr lang="en-US" dirty="0" smtClean="0"/>
              <a:t>DAM-Alarming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72000" y="4788000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457200" y="389422"/>
            <a:ext cx="7894320" cy="7484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400" dirty="0" smtClean="0"/>
              <a:t>Expected deployment use case 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351600" y="2059200"/>
            <a:ext cx="2444261" cy="3020398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3874701" y="3066043"/>
            <a:ext cx="869683" cy="215158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900" dirty="0" smtClean="0"/>
              <a:t>GMOND</a:t>
            </a:r>
            <a:endParaRPr lang="en-GB" sz="900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1454728" y="2970056"/>
            <a:ext cx="2398729" cy="176147"/>
          </a:xfrm>
          <a:prstGeom prst="straightConnector1">
            <a:avLst/>
          </a:prstGeom>
          <a:ln w="12700">
            <a:headEnd type="none" w="med" len="med"/>
            <a:tailEnd type="arrow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4262331" y="2603364"/>
            <a:ext cx="956652" cy="215158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900" dirty="0" smtClean="0"/>
              <a:t>GMETAD</a:t>
            </a:r>
            <a:endParaRPr lang="en-GB" sz="900" dirty="0"/>
          </a:p>
        </p:txBody>
      </p:sp>
      <p:cxnSp>
        <p:nvCxnSpPr>
          <p:cNvPr id="21" name="Straight Arrow Connector 20"/>
          <p:cNvCxnSpPr>
            <a:stCxn id="42" idx="0"/>
            <a:endCxn id="28" idx="1"/>
          </p:cNvCxnSpPr>
          <p:nvPr/>
        </p:nvCxnSpPr>
        <p:spPr>
          <a:xfrm>
            <a:off x="1612912" y="2265566"/>
            <a:ext cx="2261789" cy="692898"/>
          </a:xfrm>
          <a:prstGeom prst="straightConnector1">
            <a:avLst/>
          </a:prstGeom>
          <a:ln w="12700">
            <a:headEnd type="none" w="med" len="med"/>
            <a:tailEnd type="arrow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2826108" y="2806479"/>
            <a:ext cx="5645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5"/>
                </a:solidFill>
              </a:rPr>
              <a:t>UDP</a:t>
            </a:r>
            <a:endParaRPr lang="en-GB" sz="1400" dirty="0">
              <a:solidFill>
                <a:schemeClr val="accent5"/>
              </a:solidFill>
            </a:endParaRPr>
          </a:p>
        </p:txBody>
      </p:sp>
      <p:grpSp>
        <p:nvGrpSpPr>
          <p:cNvPr id="53" name="Group 52"/>
          <p:cNvGrpSpPr>
            <a:grpSpLocks noChangeAspect="1"/>
          </p:cNvGrpSpPr>
          <p:nvPr/>
        </p:nvGrpSpPr>
        <p:grpSpPr>
          <a:xfrm>
            <a:off x="6465777" y="2607040"/>
            <a:ext cx="2536750" cy="1323893"/>
            <a:chOff x="6728519" y="2226223"/>
            <a:chExt cx="2096487" cy="1094126"/>
          </a:xfrm>
        </p:grpSpPr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28519" y="2226223"/>
              <a:ext cx="2096487" cy="1094126"/>
            </a:xfrm>
            <a:prstGeom prst="rect">
              <a:avLst/>
            </a:prstGeom>
          </p:spPr>
        </p:pic>
        <p:pic>
          <p:nvPicPr>
            <p:cNvPr id="52" name="Picture 51"/>
            <p:cNvPicPr>
              <a:picLocks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792"/>
            <a:stretch/>
          </p:blipFill>
          <p:spPr>
            <a:xfrm>
              <a:off x="7045880" y="2319385"/>
              <a:ext cx="1432308" cy="846458"/>
            </a:xfrm>
            <a:prstGeom prst="rect">
              <a:avLst/>
            </a:prstGeom>
          </p:spPr>
        </p:pic>
      </p:grpSp>
      <p:sp>
        <p:nvSpPr>
          <p:cNvPr id="28" name="Rectangle 27"/>
          <p:cNvSpPr/>
          <p:nvPr/>
        </p:nvSpPr>
        <p:spPr>
          <a:xfrm>
            <a:off x="3874701" y="2850885"/>
            <a:ext cx="869683" cy="215158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900" dirty="0" smtClean="0"/>
              <a:t>GMOND</a:t>
            </a:r>
            <a:endParaRPr lang="en-GB" sz="900" dirty="0"/>
          </a:p>
        </p:txBody>
      </p:sp>
      <p:sp>
        <p:nvSpPr>
          <p:cNvPr id="29" name="Rectangle 28"/>
          <p:cNvSpPr/>
          <p:nvPr/>
        </p:nvSpPr>
        <p:spPr>
          <a:xfrm>
            <a:off x="3874701" y="3272752"/>
            <a:ext cx="869683" cy="215158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900" dirty="0" smtClean="0"/>
              <a:t>GMOND</a:t>
            </a:r>
            <a:endParaRPr lang="en-GB" sz="900" dirty="0"/>
          </a:p>
        </p:txBody>
      </p:sp>
      <p:cxnSp>
        <p:nvCxnSpPr>
          <p:cNvPr id="27" name="Elbow Connector 26"/>
          <p:cNvCxnSpPr>
            <a:stCxn id="29" idx="3"/>
          </p:cNvCxnSpPr>
          <p:nvPr/>
        </p:nvCxnSpPr>
        <p:spPr>
          <a:xfrm flipV="1">
            <a:off x="4744384" y="2818522"/>
            <a:ext cx="359812" cy="561809"/>
          </a:xfrm>
          <a:prstGeom prst="bentConnector2">
            <a:avLst/>
          </a:prstGeom>
          <a:ln w="12700">
            <a:headEnd type="none" w="med" len="med"/>
            <a:tailEnd type="arrow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18" idx="3"/>
          </p:cNvCxnSpPr>
          <p:nvPr/>
        </p:nvCxnSpPr>
        <p:spPr>
          <a:xfrm flipV="1">
            <a:off x="4744384" y="2827018"/>
            <a:ext cx="228846" cy="346604"/>
          </a:xfrm>
          <a:prstGeom prst="bentConnector2">
            <a:avLst/>
          </a:prstGeom>
          <a:ln w="12700">
            <a:headEnd type="none" w="med" len="med"/>
            <a:tailEnd type="arrow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34" name="Elbow Connector 33"/>
          <p:cNvCxnSpPr/>
          <p:nvPr/>
        </p:nvCxnSpPr>
        <p:spPr>
          <a:xfrm rot="5400000" flipH="1" flipV="1">
            <a:off x="4743023" y="2848680"/>
            <a:ext cx="131449" cy="88125"/>
          </a:xfrm>
          <a:prstGeom prst="bentConnector3">
            <a:avLst>
              <a:gd name="adj1" fmla="val 2571"/>
            </a:avLst>
          </a:prstGeom>
          <a:ln w="12700">
            <a:headEnd type="none" w="med" len="med"/>
            <a:tailEnd type="arrow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42" name="Cloud 41"/>
          <p:cNvSpPr/>
          <p:nvPr/>
        </p:nvSpPr>
        <p:spPr>
          <a:xfrm>
            <a:off x="242455" y="1759529"/>
            <a:ext cx="1371600" cy="1012073"/>
          </a:xfrm>
          <a:prstGeom prst="clou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Cloud 49"/>
          <p:cNvSpPr/>
          <p:nvPr/>
        </p:nvSpPr>
        <p:spPr>
          <a:xfrm>
            <a:off x="236710" y="2524456"/>
            <a:ext cx="1371600" cy="1012073"/>
          </a:xfrm>
          <a:prstGeom prst="clou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Cloud 50"/>
          <p:cNvSpPr/>
          <p:nvPr/>
        </p:nvSpPr>
        <p:spPr>
          <a:xfrm>
            <a:off x="242455" y="3346181"/>
            <a:ext cx="1371600" cy="1012073"/>
          </a:xfrm>
          <a:prstGeom prst="clou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ectangle 54"/>
          <p:cNvSpPr/>
          <p:nvPr/>
        </p:nvSpPr>
        <p:spPr>
          <a:xfrm>
            <a:off x="935183" y="3498276"/>
            <a:ext cx="464129" cy="301042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VM</a:t>
            </a:r>
            <a:endParaRPr lang="en-GB" sz="1200" dirty="0"/>
          </a:p>
        </p:txBody>
      </p:sp>
      <p:cxnSp>
        <p:nvCxnSpPr>
          <p:cNvPr id="25" name="Straight Arrow Connector 24"/>
          <p:cNvCxnSpPr>
            <a:stCxn id="55" idx="3"/>
            <a:endCxn id="29" idx="1"/>
          </p:cNvCxnSpPr>
          <p:nvPr/>
        </p:nvCxnSpPr>
        <p:spPr>
          <a:xfrm flipV="1">
            <a:off x="1399312" y="3380331"/>
            <a:ext cx="2475389" cy="268466"/>
          </a:xfrm>
          <a:prstGeom prst="straightConnector1">
            <a:avLst/>
          </a:prstGeom>
          <a:ln w="12700">
            <a:headEnd type="none" w="med" len="med"/>
            <a:tailEnd type="arrow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604800" y="3852000"/>
            <a:ext cx="464129" cy="301042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VM</a:t>
            </a:r>
            <a:endParaRPr lang="en-GB" sz="1200" dirty="0"/>
          </a:p>
        </p:txBody>
      </p:sp>
      <p:cxnSp>
        <p:nvCxnSpPr>
          <p:cNvPr id="62" name="Straight Arrow Connector 61"/>
          <p:cNvCxnSpPr>
            <a:stCxn id="60" idx="3"/>
            <a:endCxn id="29" idx="1"/>
          </p:cNvCxnSpPr>
          <p:nvPr/>
        </p:nvCxnSpPr>
        <p:spPr>
          <a:xfrm flipV="1">
            <a:off x="1068929" y="3380331"/>
            <a:ext cx="2805772" cy="622190"/>
          </a:xfrm>
          <a:prstGeom prst="straightConnector1">
            <a:avLst/>
          </a:prstGeom>
          <a:ln w="12700">
            <a:headEnd type="none" w="med" len="med"/>
            <a:tailEnd type="arrow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7" name="Notched Right Arrow 6"/>
          <p:cNvSpPr/>
          <p:nvPr/>
        </p:nvSpPr>
        <p:spPr>
          <a:xfrm>
            <a:off x="5890381" y="3066043"/>
            <a:ext cx="575396" cy="314288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7848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08446"/>
            <a:ext cx="7086600" cy="1814793"/>
          </a:xfrm>
        </p:spPr>
        <p:txBody>
          <a:bodyPr>
            <a:normAutofit/>
          </a:bodyPr>
          <a:lstStyle/>
          <a:p>
            <a:pPr marL="266700" indent="-230188"/>
            <a:r>
              <a:rPr lang="en-GB" sz="1600" dirty="0" smtClean="0">
                <a:solidFill>
                  <a:schemeClr val="tx2"/>
                </a:solidFill>
              </a:rPr>
              <a:t>Contacting each </a:t>
            </a:r>
            <a:r>
              <a:rPr lang="en-GB" sz="1600" i="1" dirty="0" err="1" smtClean="0">
                <a:solidFill>
                  <a:schemeClr val="tx2"/>
                </a:solidFill>
              </a:rPr>
              <a:t>gmond</a:t>
            </a:r>
            <a:r>
              <a:rPr lang="en-GB" sz="1600" i="1" dirty="0" smtClean="0">
                <a:solidFill>
                  <a:schemeClr val="tx2"/>
                </a:solidFill>
              </a:rPr>
              <a:t> </a:t>
            </a:r>
            <a:r>
              <a:rPr lang="en-GB" sz="1600" dirty="0" smtClean="0">
                <a:solidFill>
                  <a:schemeClr val="tx2"/>
                </a:solidFill>
              </a:rPr>
              <a:t>on a server to retrieve monitoring data</a:t>
            </a:r>
            <a:endParaRPr lang="en-GB" sz="1600" i="1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4788000"/>
            <a:ext cx="2895600" cy="273844"/>
          </a:xfrm>
        </p:spPr>
        <p:txBody>
          <a:bodyPr/>
          <a:lstStyle/>
          <a:p>
            <a:r>
              <a:rPr lang="en-US" smtClean="0"/>
              <a:t>DAM-Alarming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72000" y="4788000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457200" y="389422"/>
            <a:ext cx="7894320" cy="7484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400" dirty="0" smtClean="0"/>
              <a:t>Fitting </a:t>
            </a:r>
            <a:r>
              <a:rPr lang="en-US" sz="2400" dirty="0"/>
              <a:t>DAM-Alarming in </a:t>
            </a:r>
            <a:r>
              <a:rPr lang="en-US" sz="2400" dirty="0" smtClean="0"/>
              <a:t>deployment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351600" y="2059200"/>
            <a:ext cx="2444261" cy="3020398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3874701" y="3066043"/>
            <a:ext cx="869683" cy="215158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900" dirty="0" smtClean="0"/>
              <a:t>GMOND</a:t>
            </a:r>
            <a:endParaRPr lang="en-GB" sz="900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1454728" y="2970056"/>
            <a:ext cx="2398729" cy="176147"/>
          </a:xfrm>
          <a:prstGeom prst="straightConnector1">
            <a:avLst/>
          </a:prstGeom>
          <a:ln w="12700">
            <a:headEnd type="none" w="med" len="med"/>
            <a:tailEnd type="arrow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42" idx="0"/>
            <a:endCxn id="28" idx="1"/>
          </p:cNvCxnSpPr>
          <p:nvPr/>
        </p:nvCxnSpPr>
        <p:spPr>
          <a:xfrm>
            <a:off x="1612912" y="2265566"/>
            <a:ext cx="2261789" cy="692898"/>
          </a:xfrm>
          <a:prstGeom prst="straightConnector1">
            <a:avLst/>
          </a:prstGeom>
          <a:ln w="12700">
            <a:headEnd type="none" w="med" len="med"/>
            <a:tailEnd type="arrow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3874701" y="2850885"/>
            <a:ext cx="869683" cy="215158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900" dirty="0" smtClean="0"/>
              <a:t>GMOND</a:t>
            </a:r>
            <a:endParaRPr lang="en-GB" sz="900" dirty="0"/>
          </a:p>
        </p:txBody>
      </p:sp>
      <p:sp>
        <p:nvSpPr>
          <p:cNvPr id="29" name="Rectangle 28"/>
          <p:cNvSpPr/>
          <p:nvPr/>
        </p:nvSpPr>
        <p:spPr>
          <a:xfrm>
            <a:off x="3874701" y="3272752"/>
            <a:ext cx="869683" cy="215158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900" dirty="0" smtClean="0"/>
              <a:t>GMOND</a:t>
            </a:r>
            <a:endParaRPr lang="en-GB" sz="900" dirty="0"/>
          </a:p>
        </p:txBody>
      </p:sp>
      <p:sp>
        <p:nvSpPr>
          <p:cNvPr id="42" name="Cloud 41"/>
          <p:cNvSpPr/>
          <p:nvPr/>
        </p:nvSpPr>
        <p:spPr>
          <a:xfrm>
            <a:off x="242455" y="1759529"/>
            <a:ext cx="1371600" cy="1012073"/>
          </a:xfrm>
          <a:prstGeom prst="clou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Cloud 49"/>
          <p:cNvSpPr/>
          <p:nvPr/>
        </p:nvSpPr>
        <p:spPr>
          <a:xfrm>
            <a:off x="236710" y="2524456"/>
            <a:ext cx="1371600" cy="1012073"/>
          </a:xfrm>
          <a:prstGeom prst="clou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Cloud 50"/>
          <p:cNvSpPr/>
          <p:nvPr/>
        </p:nvSpPr>
        <p:spPr>
          <a:xfrm>
            <a:off x="242455" y="3346181"/>
            <a:ext cx="1371600" cy="1012073"/>
          </a:xfrm>
          <a:prstGeom prst="clou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ectangle 54"/>
          <p:cNvSpPr/>
          <p:nvPr/>
        </p:nvSpPr>
        <p:spPr>
          <a:xfrm>
            <a:off x="935183" y="3498276"/>
            <a:ext cx="464129" cy="301042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VM</a:t>
            </a:r>
            <a:endParaRPr lang="en-GB" sz="1200" dirty="0"/>
          </a:p>
        </p:txBody>
      </p:sp>
      <p:cxnSp>
        <p:nvCxnSpPr>
          <p:cNvPr id="25" name="Straight Arrow Connector 24"/>
          <p:cNvCxnSpPr>
            <a:stCxn id="55" idx="3"/>
            <a:endCxn id="29" idx="1"/>
          </p:cNvCxnSpPr>
          <p:nvPr/>
        </p:nvCxnSpPr>
        <p:spPr>
          <a:xfrm flipV="1">
            <a:off x="1399312" y="3380331"/>
            <a:ext cx="2475389" cy="268466"/>
          </a:xfrm>
          <a:prstGeom prst="straightConnector1">
            <a:avLst/>
          </a:prstGeom>
          <a:ln w="12700">
            <a:headEnd type="none" w="med" len="med"/>
            <a:tailEnd type="arrow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604976" y="3852217"/>
            <a:ext cx="464129" cy="301042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VM</a:t>
            </a:r>
            <a:endParaRPr lang="en-GB" sz="1200" dirty="0"/>
          </a:p>
        </p:txBody>
      </p:sp>
      <p:cxnSp>
        <p:nvCxnSpPr>
          <p:cNvPr id="62" name="Straight Arrow Connector 61"/>
          <p:cNvCxnSpPr>
            <a:stCxn id="60" idx="3"/>
            <a:endCxn id="29" idx="1"/>
          </p:cNvCxnSpPr>
          <p:nvPr/>
        </p:nvCxnSpPr>
        <p:spPr>
          <a:xfrm flipV="1">
            <a:off x="1069105" y="3380331"/>
            <a:ext cx="2805596" cy="622407"/>
          </a:xfrm>
          <a:prstGeom prst="straightConnector1">
            <a:avLst/>
          </a:prstGeom>
          <a:ln w="12700">
            <a:headEnd type="none" w="med" len="med"/>
            <a:tailEnd type="arrow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28" idx="3"/>
          </p:cNvCxnSpPr>
          <p:nvPr/>
        </p:nvCxnSpPr>
        <p:spPr>
          <a:xfrm flipV="1">
            <a:off x="4744383" y="2954953"/>
            <a:ext cx="1800000" cy="0"/>
          </a:xfrm>
          <a:prstGeom prst="straightConnector1">
            <a:avLst/>
          </a:prstGeom>
          <a:ln w="12700">
            <a:headEnd type="triangle"/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18" idx="3"/>
          </p:cNvCxnSpPr>
          <p:nvPr/>
        </p:nvCxnSpPr>
        <p:spPr>
          <a:xfrm>
            <a:off x="4744384" y="3173622"/>
            <a:ext cx="1800000" cy="0"/>
          </a:xfrm>
          <a:prstGeom prst="straightConnector1">
            <a:avLst/>
          </a:prstGeom>
          <a:ln w="12700">
            <a:headEnd type="triangle"/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29" idx="3"/>
          </p:cNvCxnSpPr>
          <p:nvPr/>
        </p:nvCxnSpPr>
        <p:spPr>
          <a:xfrm flipV="1">
            <a:off x="4744384" y="3377188"/>
            <a:ext cx="1800000" cy="0"/>
          </a:xfrm>
          <a:prstGeom prst="straightConnector1">
            <a:avLst/>
          </a:prstGeom>
          <a:ln w="12700">
            <a:headEnd type="triangle"/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827482" y="2688548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5"/>
                </a:solidFill>
              </a:rPr>
              <a:t>TCP</a:t>
            </a:r>
            <a:endParaRPr lang="en-GB" sz="1400" dirty="0">
              <a:solidFill>
                <a:schemeClr val="accent5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26108" y="2806479"/>
            <a:ext cx="5645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5"/>
                </a:solidFill>
              </a:rPr>
              <a:t>UDP</a:t>
            </a:r>
            <a:endParaRPr lang="en-GB" sz="1400" dirty="0">
              <a:solidFill>
                <a:schemeClr val="accent5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6591904" y="2714772"/>
            <a:ext cx="1759616" cy="934025"/>
          </a:xfrm>
          <a:prstGeom prst="rect">
            <a:avLst/>
          </a:prstGeom>
          <a:gradFill rotWithShape="1">
            <a:gsLst>
              <a:gs pos="0">
                <a:srgbClr val="A99183"/>
              </a:gs>
              <a:gs pos="100000">
                <a:srgbClr val="FCEED5"/>
              </a:gs>
            </a:gsLst>
            <a:lin ang="16200000" scaled="0"/>
          </a:gradFill>
          <a:ln w="9525" cap="flat" cmpd="sng" algn="ctr">
            <a:solidFill>
              <a:srgbClr val="EEECE1">
                <a:lumMod val="5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6591903" y="2665898"/>
            <a:ext cx="1759617" cy="383823"/>
          </a:xfrm>
          <a:prstGeom prst="rect">
            <a:avLst/>
          </a:prstGeom>
          <a:gradFill flip="none" rotWithShape="1">
            <a:gsLst>
              <a:gs pos="0">
                <a:sysClr val="windowText" lastClr="000000">
                  <a:tint val="100000"/>
                  <a:shade val="100000"/>
                  <a:satMod val="130000"/>
                  <a:alpha val="49000"/>
                </a:sysClr>
              </a:gs>
              <a:gs pos="100000">
                <a:sysClr val="windowText" lastClr="000000">
                  <a:tint val="50000"/>
                  <a:shade val="100000"/>
                  <a:satMod val="350000"/>
                  <a:alpha val="49000"/>
                </a:sysClr>
              </a:gs>
            </a:gsLst>
            <a:lin ang="16200000" scaled="0"/>
            <a:tileRect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DAM-Alarming</a:t>
            </a:r>
          </a:p>
        </p:txBody>
      </p:sp>
    </p:spTree>
    <p:extLst>
      <p:ext uri="{BB962C8B-B14F-4D97-AF65-F5344CB8AC3E}">
        <p14:creationId xmlns:p14="http://schemas.microsoft.com/office/powerpoint/2010/main" val="7821361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38260"/>
            <a:ext cx="7086600" cy="2956232"/>
          </a:xfrm>
        </p:spPr>
        <p:txBody>
          <a:bodyPr>
            <a:normAutofit/>
          </a:bodyPr>
          <a:lstStyle/>
          <a:p>
            <a:pPr marL="276225" indent="-276225"/>
            <a:r>
              <a:rPr lang="en-GB" sz="1600" dirty="0" smtClean="0">
                <a:solidFill>
                  <a:schemeClr val="tx2"/>
                </a:solidFill>
              </a:rPr>
              <a:t>Set of technologies to process events and discover complex patterns among their streams</a:t>
            </a:r>
          </a:p>
          <a:p>
            <a:pPr marL="276225" indent="-276225"/>
            <a:r>
              <a:rPr lang="en-GB" sz="1600" dirty="0" smtClean="0">
                <a:solidFill>
                  <a:schemeClr val="tx2"/>
                </a:solidFill>
              </a:rPr>
              <a:t>Goal: identify meaningful events and </a:t>
            </a:r>
            <a:r>
              <a:rPr lang="en-GB" sz="1600" dirty="0"/>
              <a:t>promptly respond to them</a:t>
            </a:r>
            <a:endParaRPr lang="en-GB" sz="1600" dirty="0" smtClean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4788000"/>
            <a:ext cx="2895600" cy="273844"/>
          </a:xfrm>
        </p:spPr>
        <p:txBody>
          <a:bodyPr/>
          <a:lstStyle/>
          <a:p>
            <a:r>
              <a:rPr lang="en-US" smtClean="0"/>
              <a:t>DAM-Alarming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72000" y="4788000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457200" y="389422"/>
            <a:ext cx="7894320" cy="7484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400" dirty="0" smtClean="0"/>
              <a:t>Complex Event Processing (CEP)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933964" y="2043546"/>
            <a:ext cx="7276073" cy="2415152"/>
            <a:chOff x="640032" y="2043546"/>
            <a:chExt cx="7276073" cy="2415152"/>
          </a:xfrm>
        </p:grpSpPr>
        <p:pic>
          <p:nvPicPr>
            <p:cNvPr id="7" name="Picture 6"/>
            <p:cNvPicPr>
              <a:picLocks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535"/>
            <a:stretch/>
          </p:blipFill>
          <p:spPr>
            <a:xfrm>
              <a:off x="2933700" y="2043546"/>
              <a:ext cx="3640282" cy="2415152"/>
            </a:xfrm>
            <a:prstGeom prst="rect">
              <a:avLst/>
            </a:prstGeom>
          </p:spPr>
        </p:pic>
        <p:grpSp>
          <p:nvGrpSpPr>
            <p:cNvPr id="27" name="Group 26"/>
            <p:cNvGrpSpPr/>
            <p:nvPr/>
          </p:nvGrpSpPr>
          <p:grpSpPr>
            <a:xfrm>
              <a:off x="640032" y="3512126"/>
              <a:ext cx="2554692" cy="382366"/>
              <a:chOff x="640032" y="3512126"/>
              <a:chExt cx="2554692" cy="382366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640032" y="3750492"/>
                <a:ext cx="2554692" cy="144000"/>
                <a:chOff x="522272" y="3750492"/>
                <a:chExt cx="2554692" cy="144000"/>
              </a:xfrm>
            </p:grpSpPr>
            <p:sp>
              <p:nvSpPr>
                <p:cNvPr id="10" name="Rectangle 9"/>
                <p:cNvSpPr/>
                <p:nvPr/>
              </p:nvSpPr>
              <p:spPr>
                <a:xfrm>
                  <a:off x="595745" y="3750492"/>
                  <a:ext cx="2409219" cy="144000"/>
                </a:xfrm>
                <a:prstGeom prst="rect">
                  <a:avLst/>
                </a:prstGeom>
                <a:ln w="38100">
                  <a:solidFill>
                    <a:schemeClr val="bg2">
                      <a:lumMod val="10000"/>
                    </a:schemeClr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" name="Oval 7"/>
                <p:cNvSpPr/>
                <p:nvPr/>
              </p:nvSpPr>
              <p:spPr>
                <a:xfrm>
                  <a:off x="522272" y="3750492"/>
                  <a:ext cx="144000" cy="144000"/>
                </a:xfrm>
                <a:prstGeom prst="ellipse">
                  <a:avLst/>
                </a:prstGeom>
                <a:ln w="38100">
                  <a:solidFill>
                    <a:schemeClr val="bg2">
                      <a:lumMod val="10000"/>
                    </a:schemeClr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" name="Oval 8"/>
                <p:cNvSpPr/>
                <p:nvPr/>
              </p:nvSpPr>
              <p:spPr>
                <a:xfrm>
                  <a:off x="2932964" y="3750492"/>
                  <a:ext cx="144000" cy="144000"/>
                </a:xfrm>
                <a:prstGeom prst="ellipse">
                  <a:avLst/>
                </a:prstGeom>
                <a:ln w="38100">
                  <a:solidFill>
                    <a:schemeClr val="bg2">
                      <a:lumMod val="10000"/>
                    </a:schemeClr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4" name="Rectangle 13"/>
              <p:cNvSpPr/>
              <p:nvPr/>
            </p:nvSpPr>
            <p:spPr>
              <a:xfrm>
                <a:off x="935177" y="3512126"/>
                <a:ext cx="360000" cy="193749"/>
              </a:xfrm>
              <a:prstGeom prst="rect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>
                  <a:ln w="38100">
                    <a:solidFill>
                      <a:schemeClr val="bg2">
                        <a:lumMod val="10000"/>
                      </a:schemeClr>
                    </a:solidFill>
                  </a:ln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1447577" y="3512126"/>
                <a:ext cx="360000" cy="193749"/>
              </a:xfrm>
              <a:prstGeom prst="rect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>
                  <a:ln w="38100">
                    <a:solidFill>
                      <a:schemeClr val="bg2">
                        <a:lumMod val="10000"/>
                      </a:schemeClr>
                    </a:solidFill>
                  </a:ln>
                </a:endParaRPr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1959977" y="3512126"/>
                <a:ext cx="360000" cy="193749"/>
              </a:xfrm>
              <a:prstGeom prst="rect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>
                  <a:ln w="38100">
                    <a:solidFill>
                      <a:schemeClr val="bg2">
                        <a:lumMod val="10000"/>
                      </a:schemeClr>
                    </a:solidFill>
                  </a:ln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2472666" y="3512126"/>
                <a:ext cx="360000" cy="193749"/>
              </a:xfrm>
              <a:prstGeom prst="rect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>
                  <a:ln w="38100">
                    <a:solidFill>
                      <a:schemeClr val="bg2">
                        <a:lumMod val="10000"/>
                      </a:schemeClr>
                    </a:solidFill>
                  </a:ln>
                </a:endParaRPr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1470284" y="3960043"/>
              <a:ext cx="8899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2">
                      <a:lumMod val="10000"/>
                    </a:schemeClr>
                  </a:solidFill>
                </a:rPr>
                <a:t>Events</a:t>
              </a:r>
              <a:endParaRPr lang="en-GB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488110" y="3955625"/>
              <a:ext cx="25314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2">
                      <a:lumMod val="10000"/>
                    </a:schemeClr>
                  </a:solidFill>
                </a:rPr>
                <a:t>Continuous processing</a:t>
              </a:r>
              <a:endParaRPr lang="en-GB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20" name="Cube 19"/>
            <p:cNvSpPr/>
            <p:nvPr/>
          </p:nvSpPr>
          <p:spPr>
            <a:xfrm>
              <a:off x="3350479" y="3390492"/>
              <a:ext cx="898368" cy="360000"/>
            </a:xfrm>
            <a:prstGeom prst="cub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bg1"/>
                  </a:solidFill>
                </a:rPr>
                <a:t>Query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25" name="Cube 24"/>
            <p:cNvSpPr/>
            <p:nvPr/>
          </p:nvSpPr>
          <p:spPr>
            <a:xfrm>
              <a:off x="4318343" y="3390492"/>
              <a:ext cx="898368" cy="360000"/>
            </a:xfrm>
            <a:prstGeom prst="cub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bg1"/>
                  </a:solidFill>
                </a:rPr>
                <a:t>Query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26" name="Cube 25"/>
            <p:cNvSpPr/>
            <p:nvPr/>
          </p:nvSpPr>
          <p:spPr>
            <a:xfrm>
              <a:off x="5286207" y="3390492"/>
              <a:ext cx="898368" cy="360000"/>
            </a:xfrm>
            <a:prstGeom prst="cub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bg1"/>
                  </a:solidFill>
                </a:rPr>
                <a:t>Query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6494247" y="3487254"/>
              <a:ext cx="1402296" cy="229746"/>
              <a:chOff x="6494247" y="3487254"/>
              <a:chExt cx="1402296" cy="229746"/>
            </a:xfrm>
          </p:grpSpPr>
          <p:pic>
            <p:nvPicPr>
              <p:cNvPr id="28" name="Picture 27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94247" y="3501000"/>
                <a:ext cx="216000" cy="216000"/>
              </a:xfrm>
              <a:prstGeom prst="rect">
                <a:avLst/>
              </a:prstGeom>
            </p:spPr>
          </p:pic>
          <p:pic>
            <p:nvPicPr>
              <p:cNvPr id="29" name="Picture 28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087395" y="3487254"/>
                <a:ext cx="216000" cy="216000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80543" y="3487254"/>
                <a:ext cx="216000" cy="216000"/>
              </a:xfrm>
              <a:prstGeom prst="rect">
                <a:avLst/>
              </a:prstGeom>
            </p:spPr>
          </p:pic>
        </p:grpSp>
        <p:sp>
          <p:nvSpPr>
            <p:cNvPr id="33" name="TextBox 32"/>
            <p:cNvSpPr txBox="1"/>
            <p:nvPr/>
          </p:nvSpPr>
          <p:spPr>
            <a:xfrm>
              <a:off x="6474685" y="3953268"/>
              <a:ext cx="14414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2">
                      <a:lumMod val="10000"/>
                    </a:schemeClr>
                  </a:solidFill>
                </a:rPr>
                <a:t>Notifications</a:t>
              </a:r>
              <a:endParaRPr lang="en-GB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592472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1F4A4712521FB4CA91BDA1947A7CCDC" ma:contentTypeVersion="0" ma:contentTypeDescription="Create a new document." ma:contentTypeScope="" ma:versionID="1c833bda06e4527bffa001dcb24997a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33da267edb641e488bedb9cf04062b5a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78AACA3-1222-49FB-9324-8CABA33DA1F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D7794ADC-26C1-48F6-84EB-CDA365F27AD1}">
  <ds:schemaRefs>
    <ds:schemaRef ds:uri="http://purl.org/dc/terms/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D288BDCC-8BD8-48E7-94EC-3EA90347D81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2288</TotalTime>
  <Words>1943</Words>
  <Application>Microsoft Macintosh PowerPoint</Application>
  <PresentationFormat>On-screen Show (16:9)</PresentationFormat>
  <Paragraphs>524</Paragraphs>
  <Slides>43</Slides>
  <Notes>18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CERNCorporate16-9</vt:lpstr>
      <vt:lpstr>PowerPoint Presentation</vt:lpstr>
      <vt:lpstr>DAM-Alarming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cjdc</cp:lastModifiedBy>
  <cp:revision>212</cp:revision>
  <cp:lastPrinted>2015-09-01T12:44:40Z</cp:lastPrinted>
  <dcterms:created xsi:type="dcterms:W3CDTF">2012-11-30T11:04:26Z</dcterms:created>
  <dcterms:modified xsi:type="dcterms:W3CDTF">2015-09-02T10:21:03Z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0x01010031F4A4712521FB4CA91BDA1947A7CCDC</vt:lpwstr>
  </property>
  <property fmtid="{D5CDD505-2E9C-101B-9397-08002B2CF9AE}" pid="3" name="IsMyDocuments">
    <vt:bool>true</vt:bool>
  </property>
</Properties>
</file>