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29"/>
  </p:notesMasterIdLst>
  <p:sldIdLst>
    <p:sldId id="478" r:id="rId2"/>
    <p:sldId id="442" r:id="rId3"/>
    <p:sldId id="501" r:id="rId4"/>
    <p:sldId id="499" r:id="rId5"/>
    <p:sldId id="516" r:id="rId6"/>
    <p:sldId id="517" r:id="rId7"/>
    <p:sldId id="518" r:id="rId8"/>
    <p:sldId id="519" r:id="rId9"/>
    <p:sldId id="520" r:id="rId10"/>
    <p:sldId id="521" r:id="rId11"/>
    <p:sldId id="522" r:id="rId12"/>
    <p:sldId id="523" r:id="rId13"/>
    <p:sldId id="524" r:id="rId14"/>
    <p:sldId id="525" r:id="rId15"/>
    <p:sldId id="527" r:id="rId16"/>
    <p:sldId id="528" r:id="rId17"/>
    <p:sldId id="529" r:id="rId18"/>
    <p:sldId id="526" r:id="rId19"/>
    <p:sldId id="530" r:id="rId20"/>
    <p:sldId id="531" r:id="rId21"/>
    <p:sldId id="533" r:id="rId22"/>
    <p:sldId id="534" r:id="rId23"/>
    <p:sldId id="537" r:id="rId24"/>
    <p:sldId id="535" r:id="rId25"/>
    <p:sldId id="536" r:id="rId26"/>
    <p:sldId id="532" r:id="rId27"/>
    <p:sldId id="51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9" autoAdjust="0"/>
    <p:restoredTop sz="94660"/>
  </p:normalViewPr>
  <p:slideViewPr>
    <p:cSldViewPr snapToGrid="0">
      <p:cViewPr>
        <p:scale>
          <a:sx n="90" d="100"/>
          <a:sy n="90" d="100"/>
        </p:scale>
        <p:origin x="-54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EF1C-B6B9-8A47-B97F-BD99F10F7B7F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B0D0B-4BDF-AB48-9F78-13864A767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9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(09/06/16 23:05) -----</a:t>
            </a:r>
          </a:p>
          <a:p>
            <a:r>
              <a:rPr lang="en-US" dirty="0" smtClean="0"/>
              <a:t>What is y-axes?</a:t>
            </a:r>
          </a:p>
          <a:p>
            <a:r>
              <a:rPr lang="en-US" dirty="0" smtClean="0"/>
              <a:t>----- Meeting Notes (12/06/16 23:29) -----</a:t>
            </a:r>
          </a:p>
          <a:p>
            <a:r>
              <a:rPr lang="en-US" dirty="0" smtClean="0"/>
              <a:t>Change this footnote.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(12/06/16 23:29) -----</a:t>
            </a:r>
          </a:p>
          <a:p>
            <a:r>
              <a:rPr lang="en-US" dirty="0" smtClean="0"/>
              <a:t>Cut down to one summary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(09/06/16 23:05) -----</a:t>
            </a:r>
          </a:p>
          <a:p>
            <a:r>
              <a:rPr lang="en-US" dirty="0" smtClean="0"/>
              <a:t>What percentage?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(09/06/16 23:05) -----</a:t>
            </a:r>
          </a:p>
          <a:p>
            <a:r>
              <a:rPr lang="en-US" dirty="0" smtClean="0"/>
              <a:t>Which equations do you solve to calculate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(09/06/16 23:05) -----</a:t>
            </a:r>
          </a:p>
          <a:p>
            <a:r>
              <a:rPr lang="en-US" dirty="0" smtClean="0"/>
              <a:t>Spin?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dirty="0" err="1" smtClean="0"/>
              <a:t>importantoperator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----- Meeting Notes (09/06/16 23:05) -----</a:t>
            </a:r>
          </a:p>
          <a:p>
            <a:r>
              <a:rPr lang="en-US" dirty="0" smtClean="0"/>
              <a:t>Why twice? Also radius here?</a:t>
            </a:r>
          </a:p>
          <a:p>
            <a:r>
              <a:rPr lang="en-US" dirty="0" smtClean="0"/>
              <a:t>----- Meeting Notes (12/06/16 23:29) -----</a:t>
            </a:r>
          </a:p>
          <a:p>
            <a:r>
              <a:rPr lang="en-US" dirty="0" smtClean="0"/>
              <a:t>If you want to see merger.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B0D0B-4BDF-AB48-9F78-13864A7676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4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7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8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6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9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4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5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6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6EF3-A1D0-9E44-8BC6-232E6098FAF2}" type="datetimeFigureOut">
              <a:rPr lang="en-US" smtClean="0"/>
              <a:t>14/06/16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7D02-8F54-AE49-8940-3BA22427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6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fld id="{B81C6EF3-A1D0-9E44-8BC6-232E6098FAF2}" type="datetimeFigureOut">
              <a:rPr lang="en-US" smtClean="0"/>
              <a:pPr/>
              <a:t>14/06/16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merican Typewriter"/>
              </a:defRPr>
            </a:lvl1pPr>
          </a:lstStyle>
          <a:p>
            <a:fld id="{DE087D02-8F54-AE49-8940-3BA224273D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merican Typewriter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merican Typewriter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merican Typewriter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merican Typewriter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merican Typewriter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merican Typewriter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7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hyperlink" Target="http://www.syntheticuniverse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4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4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444" y="660400"/>
            <a:ext cx="8777112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  <a:cs typeface="American Typewriter"/>
              </a:rPr>
              <a:t>Hunting for Dark Particles with Gravitational Waves</a:t>
            </a:r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20676" y="3979333"/>
            <a:ext cx="8144003" cy="16086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Matthew McCullough</a:t>
            </a:r>
          </a:p>
          <a:p>
            <a:r>
              <a:rPr lang="en-US" dirty="0">
                <a:solidFill>
                  <a:schemeClr val="tx1"/>
                </a:solidFill>
                <a:cs typeface="American Typewriter"/>
              </a:rPr>
              <a:t>w</a:t>
            </a:r>
            <a:r>
              <a:rPr lang="en-US" dirty="0" smtClean="0">
                <a:solidFill>
                  <a:schemeClr val="tx1"/>
                </a:solidFill>
                <a:cs typeface="American Typewriter"/>
              </a:rPr>
              <a:t>ith </a:t>
            </a:r>
            <a:r>
              <a:rPr lang="en-US" dirty="0" err="1" smtClean="0">
                <a:solidFill>
                  <a:schemeClr val="tx1"/>
                </a:solidFill>
                <a:cs typeface="American Typewriter"/>
              </a:rPr>
              <a:t>Gian</a:t>
            </a:r>
            <a:r>
              <a:rPr lang="en-US" dirty="0" smtClean="0">
                <a:solidFill>
                  <a:schemeClr val="tx1"/>
                </a:solidFill>
                <a:cs typeface="American Typewriter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American Typewriter"/>
              </a:rPr>
              <a:t>Giudice</a:t>
            </a:r>
            <a:r>
              <a:rPr lang="en-US" dirty="0" smtClean="0">
                <a:solidFill>
                  <a:schemeClr val="tx1"/>
                </a:solidFill>
                <a:cs typeface="American Typewriter"/>
              </a:rPr>
              <a:t> and Alfredo </a:t>
            </a:r>
            <a:r>
              <a:rPr lang="en-US" dirty="0" err="1" smtClean="0">
                <a:solidFill>
                  <a:schemeClr val="tx1"/>
                </a:solidFill>
                <a:cs typeface="American Typewriter"/>
              </a:rPr>
              <a:t>Urbano</a:t>
            </a:r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tx1"/>
              </a:solidFill>
              <a:latin typeface="American Typewriter"/>
              <a:cs typeface="American Typewriter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2978" y="2596445"/>
            <a:ext cx="7772400" cy="1238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3</a:t>
            </a:r>
            <a:r>
              <a:rPr lang="en-US" sz="3600" baseline="300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rd</a:t>
            </a:r>
            <a:r>
              <a:rPr lang="en-US" sz="3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 NPKI Workshop</a:t>
            </a:r>
          </a:p>
          <a:p>
            <a:r>
              <a:rPr lang="en-US" sz="3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Korea University</a:t>
            </a: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June 14th 2016</a:t>
            </a:r>
            <a:endParaRPr lang="en-US" sz="2800" dirty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pic>
        <p:nvPicPr>
          <p:cNvPr id="5" name="Picture 4" descr="LogoBadge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445" y="5672666"/>
            <a:ext cx="1072444" cy="107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95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5082" y="5777046"/>
            <a:ext cx="367665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ISCO orbit at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</a:t>
            </a:r>
            <a:r>
              <a:rPr lang="en-US" sz="4400" u="sng" dirty="0" smtClean="0">
                <a:solidFill>
                  <a:schemeClr val="tx2"/>
                </a:solidFill>
                <a:latin typeface="American Typewriter"/>
              </a:rPr>
              <a:t>can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 LIGO detect?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816" y="1167350"/>
            <a:ext cx="8835962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W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ell-motivated BSM scenarios furnish exotic compact objects (hereafter ECOs) with mass and compactness in the right ballpark!</a:t>
            </a: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65669" y="3922890"/>
            <a:ext cx="1185333" cy="118533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61734" y="3920068"/>
            <a:ext cx="1185333" cy="1185333"/>
          </a:xfrm>
          <a:prstGeom prst="ellipse">
            <a:avLst/>
          </a:prstGeom>
          <a:solidFill>
            <a:srgbClr val="595959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Left Arrow 18"/>
          <p:cNvSpPr/>
          <p:nvPr/>
        </p:nvSpPr>
        <p:spPr>
          <a:xfrm rot="16200000">
            <a:off x="1926873" y="1828100"/>
            <a:ext cx="860777" cy="2843390"/>
          </a:xfrm>
          <a:prstGeom prst="curvedLeftArrow">
            <a:avLst>
              <a:gd name="adj1" fmla="val 14161"/>
              <a:gd name="adj2" fmla="val 60752"/>
              <a:gd name="adj3" fmla="val 25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623" y="4131734"/>
            <a:ext cx="1293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ECO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6578" y="4128912"/>
            <a:ext cx="1293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ECO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American Typewriter"/>
              <a:cs typeface="American Typewriter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030111" y="5249333"/>
            <a:ext cx="2427111" cy="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628" y="4802011"/>
            <a:ext cx="114300" cy="330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20682" y="2633089"/>
            <a:ext cx="4255207" cy="40626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GW Primer</a:t>
            </a:r>
          </a:p>
          <a:p>
            <a:pPr algn="ctr"/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GW frequency is twice rotational period, thus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Merger onset begins when orbit smaller than “Innermost Stable Circular Orbit”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328" y="3723218"/>
            <a:ext cx="2471561" cy="87055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889" y="5480755"/>
            <a:ext cx="3109578" cy="855134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4" y="6167967"/>
            <a:ext cx="2948414" cy="43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2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</a:t>
            </a:r>
            <a:r>
              <a:rPr lang="en-US" sz="4400" u="sng" dirty="0" smtClean="0">
                <a:solidFill>
                  <a:schemeClr val="tx2"/>
                </a:solidFill>
                <a:latin typeface="American Typewriter"/>
              </a:rPr>
              <a:t>can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 LIGO detect?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9245"/>
            <a:ext cx="4832866" cy="3561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816" y="1167350"/>
            <a:ext cx="8835962" cy="56938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C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an determine the detectable ECO properties by considering the LIGO frequency range: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American Typewriter"/>
              </a:rPr>
              <a:t>This demonstrates LIGO has sensitivity to ECOs.  However, could you tell they aren’t NS or BHs?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269" y="2187222"/>
            <a:ext cx="3784509" cy="362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9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6938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LIGO has already demonstrated extraordinary ability to distinguish: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American Typewriter"/>
              </a:rPr>
              <a:t>When an event is observed with large enough amplitude, discriminating power substantial!</a:t>
            </a:r>
          </a:p>
        </p:txBody>
      </p:sp>
      <p:sp>
        <p:nvSpPr>
          <p:cNvPr id="17" name="Oval 16"/>
          <p:cNvSpPr/>
          <p:nvPr/>
        </p:nvSpPr>
        <p:spPr>
          <a:xfrm>
            <a:off x="6674556" y="1933223"/>
            <a:ext cx="1919111" cy="94544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BH from BH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2146300"/>
            <a:ext cx="5489223" cy="366651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4811891" y="2540000"/>
            <a:ext cx="1904998" cy="6208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74888" y="1961443"/>
            <a:ext cx="1486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This line is</a:t>
            </a:r>
          </a:p>
          <a:p>
            <a:pPr algn="ctr"/>
            <a:r>
              <a:rPr lang="en-US" dirty="0" err="1">
                <a:solidFill>
                  <a:srgbClr val="C0504D"/>
                </a:solidFill>
                <a:latin typeface="American Typewriter"/>
                <a:cs typeface="American Typewriter"/>
              </a:rPr>
              <a:t>d</a:t>
            </a:r>
            <a:r>
              <a:rPr lang="en-US" dirty="0" err="1" smtClean="0">
                <a:solidFill>
                  <a:srgbClr val="C0504D"/>
                </a:solidFill>
                <a:latin typeface="American Typewriter"/>
                <a:cs typeface="American Typewriter"/>
              </a:rPr>
              <a:t>isfavoured</a:t>
            </a:r>
            <a:endParaRPr lang="en-US" dirty="0">
              <a:solidFill>
                <a:srgbClr val="C0504D"/>
              </a:solidFill>
              <a:latin typeface="American Typewriter"/>
              <a:cs typeface="American Typewriter"/>
            </a:endParaRPr>
          </a:p>
          <a:p>
            <a:pPr algn="ctr"/>
            <a:r>
              <a:rPr lang="en-US" dirty="0">
                <a:solidFill>
                  <a:srgbClr val="C0504D"/>
                </a:solidFill>
                <a:latin typeface="American Typewriter"/>
                <a:cs typeface="American Typewriter"/>
              </a:rPr>
              <a:t>a</a:t>
            </a:r>
            <a:r>
              <a:rPr lang="en-US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t 90%</a:t>
            </a:r>
            <a:endParaRPr lang="en-US" dirty="0">
              <a:solidFill>
                <a:srgbClr val="C0504D"/>
              </a:solidFill>
              <a:latin typeface="American Typewriter"/>
              <a:cs typeface="American Typewri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710293" y="3810000"/>
            <a:ext cx="2034818" cy="6886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671734" y="3129845"/>
            <a:ext cx="1919111" cy="9454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929950" y="3299176"/>
            <a:ext cx="1426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merican Typewriter"/>
                <a:cs typeface="American Typewriter"/>
              </a:rPr>
              <a:t>This line is</a:t>
            </a:r>
          </a:p>
          <a:p>
            <a:pPr algn="ctr"/>
            <a:r>
              <a:rPr lang="en-US" dirty="0">
                <a:latin typeface="American Typewriter"/>
                <a:cs typeface="American Typewriter"/>
              </a:rPr>
              <a:t>t</a:t>
            </a:r>
            <a:r>
              <a:rPr lang="en-US" dirty="0" smtClean="0">
                <a:latin typeface="American Typewriter"/>
                <a:cs typeface="American Typewriter"/>
              </a:rPr>
              <a:t>he best-fit.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88747" y="4670776"/>
            <a:ext cx="2771809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Params</a:t>
            </a:r>
            <a:r>
              <a:rPr lang="en-US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:  B</a:t>
            </a:r>
            <a:r>
              <a:rPr lang="en-US" sz="1200" dirty="0">
                <a:solidFill>
                  <a:schemeClr val="accent2"/>
                </a:solidFill>
                <a:latin typeface="American Typewriter"/>
                <a:cs typeface="American Typewriter"/>
              </a:rPr>
              <a:t>. P. Abbott et al</a:t>
            </a:r>
            <a:r>
              <a:rPr lang="en-US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.</a:t>
            </a:r>
          </a:p>
          <a:p>
            <a:r>
              <a:rPr lang="en-US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1602.03840</a:t>
            </a:r>
          </a:p>
          <a:p>
            <a:endParaRPr lang="en-US" sz="1200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nb-NO" sz="1200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Wave</a:t>
            </a:r>
            <a:r>
              <a:rPr lang="nb-NO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 </a:t>
            </a:r>
            <a:r>
              <a:rPr lang="nb-NO" sz="1200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Formulae</a:t>
            </a:r>
            <a:r>
              <a:rPr lang="nb-NO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:  P</a:t>
            </a:r>
            <a:r>
              <a:rPr lang="nb-NO" sz="1200" dirty="0">
                <a:solidFill>
                  <a:schemeClr val="accent2"/>
                </a:solidFill>
                <a:latin typeface="American Typewriter"/>
                <a:cs typeface="American Typewriter"/>
              </a:rPr>
              <a:t>. </a:t>
            </a:r>
            <a:r>
              <a:rPr lang="nb-NO" sz="1200" dirty="0" err="1">
                <a:solidFill>
                  <a:schemeClr val="accent2"/>
                </a:solidFill>
                <a:latin typeface="American Typewriter"/>
                <a:cs typeface="American Typewriter"/>
              </a:rPr>
              <a:t>Ajith</a:t>
            </a:r>
            <a:r>
              <a:rPr lang="nb-NO" sz="1200" dirty="0">
                <a:solidFill>
                  <a:schemeClr val="accent2"/>
                </a:solidFill>
                <a:latin typeface="American Typewriter"/>
                <a:cs typeface="American Typewriter"/>
              </a:rPr>
              <a:t> et </a:t>
            </a:r>
            <a:r>
              <a:rPr lang="nb-NO" sz="12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al.</a:t>
            </a:r>
            <a:endParaRPr lang="nb-NO" sz="1200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nb-NO" sz="1200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Phys</a:t>
            </a:r>
            <a:r>
              <a:rPr lang="nb-NO" sz="1200" dirty="0">
                <a:solidFill>
                  <a:schemeClr val="accent2"/>
                </a:solidFill>
                <a:latin typeface="American Typewriter"/>
                <a:cs typeface="American Typewriter"/>
              </a:rPr>
              <a:t>. Rev. Lett. 106 (2011) 241101 </a:t>
            </a:r>
          </a:p>
        </p:txBody>
      </p:sp>
    </p:spTree>
    <p:extLst>
      <p:ext uri="{BB962C8B-B14F-4D97-AF65-F5344CB8AC3E}">
        <p14:creationId xmlns:p14="http://schemas.microsoft.com/office/powerpoint/2010/main" val="269200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2629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Can BHs mimic ECOs?  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Could we reproduce both for ECOs with BHs?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Where the “symmetric mass ratio” 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777" y="1722966"/>
            <a:ext cx="4332112" cy="289362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173111" y="3047999"/>
            <a:ext cx="2032002" cy="155223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008517" y="2226734"/>
            <a:ext cx="877705" cy="49671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3906" y="1772312"/>
            <a:ext cx="1969206" cy="2585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This part of the waveform, especially rate of change of frequency, determined by “Chirp Mass”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824816"/>
            <a:ext cx="1593079" cy="4530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75638" y="2178713"/>
            <a:ext cx="2169583" cy="17543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The frequency at this part of the waveform is the ISCO frequency.</a:t>
            </a:r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445" y="3347156"/>
            <a:ext cx="2046111" cy="418183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11" y="5054674"/>
            <a:ext cx="7041444" cy="669258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873" y="5738282"/>
            <a:ext cx="2405238" cy="76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12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6938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Thus, by choosing appropriate mass ratio, can have the </a:t>
            </a:r>
            <a:r>
              <a:rPr lang="en-US" sz="2800" u="sng" dirty="0" smtClean="0">
                <a:solidFill>
                  <a:srgbClr val="1F497D"/>
                </a:solidFill>
                <a:latin typeface="American Typewriter"/>
              </a:rPr>
              <a:t>same Chirp Mass</a:t>
            </a: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 and </a:t>
            </a:r>
            <a:r>
              <a:rPr lang="en-US" sz="2800" u="sng" dirty="0" smtClean="0">
                <a:solidFill>
                  <a:srgbClr val="1F497D"/>
                </a:solidFill>
                <a:latin typeface="American Typewriter"/>
              </a:rPr>
              <a:t>same ISCO frequency</a:t>
            </a: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 with BHs as with ECOs!</a:t>
            </a: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Practically speaking, for the compactness of the ECOs considered here, both reproduced for a BH symmetric mass ratio of: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tx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American Typewriter"/>
              </a:rPr>
              <a:t>Does this mean we cannot distinguish?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033" y="2714272"/>
            <a:ext cx="5490634" cy="89062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354" y="5183717"/>
            <a:ext cx="4069645" cy="10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6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6938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a)  Are waveforms the same?</a:t>
            </a:r>
          </a:p>
          <a:p>
            <a:pPr marL="514350" indent="-514350">
              <a:buAutoNum type="alphaLcParenR" startAt="2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 startAt="2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Equal mass ECOs clearly distinguishable from equal mass BHs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01971" y="1840047"/>
            <a:ext cx="3058585" cy="36933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Can estimate fermion ECO waveform directly from NS-NS waveform.  Both are degenerate fermion stars, with similar EOS and compactness.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Thus, for larger mass ECOs just rescale time and amplitude axes accordingly.  (</a:t>
            </a:r>
            <a:r>
              <a:rPr lang="en-US" dirty="0">
                <a:solidFill>
                  <a:schemeClr val="tx2"/>
                </a:solidFill>
                <a:latin typeface="American Typewriter"/>
                <a:cs typeface="American Typewriter"/>
              </a:rPr>
              <a:t>See e.g. http://</a:t>
            </a:r>
            <a:r>
              <a:rPr lang="en-US" dirty="0" err="1">
                <a:solidFill>
                  <a:schemeClr val="tx2"/>
                </a:solidFill>
                <a:latin typeface="American Typewriter"/>
                <a:cs typeface="American Typewriter"/>
              </a:rPr>
              <a:t>astrogravs.gsfc.nasa.gov</a:t>
            </a:r>
            <a:r>
              <a:rPr lang="en-US" dirty="0">
                <a:solidFill>
                  <a:schemeClr val="tx2"/>
                </a:solidFill>
                <a:latin typeface="American Typewriter"/>
                <a:cs typeface="American Typewriter"/>
              </a:rPr>
              <a:t>)</a:t>
            </a:r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23" y="2032001"/>
            <a:ext cx="5672666" cy="37716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4222" y="2300111"/>
            <a:ext cx="2525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American Typewriter"/>
                <a:cs typeface="American Typewriter"/>
              </a:rPr>
              <a:t>J. A. Faber and F. A. </a:t>
            </a:r>
            <a:r>
              <a:rPr lang="en-US" sz="1200" dirty="0" err="1">
                <a:solidFill>
                  <a:srgbClr val="0000FF"/>
                </a:solidFill>
                <a:latin typeface="American Typewriter"/>
                <a:cs typeface="American Typewriter"/>
              </a:rPr>
              <a:t>Rasio</a:t>
            </a:r>
            <a:r>
              <a:rPr lang="en-US" sz="1200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Phys</a:t>
            </a:r>
            <a:r>
              <a:rPr lang="en-US" sz="1200" dirty="0">
                <a:solidFill>
                  <a:srgbClr val="0000FF"/>
                </a:solidFill>
                <a:latin typeface="American Typewriter"/>
                <a:cs typeface="American Typewriter"/>
              </a:rPr>
              <a:t>. Rev. D 65 (2002) 084042 </a:t>
            </a:r>
          </a:p>
        </p:txBody>
      </p:sp>
    </p:spTree>
    <p:extLst>
      <p:ext uri="{BB962C8B-B14F-4D97-AF65-F5344CB8AC3E}">
        <p14:creationId xmlns:p14="http://schemas.microsoft.com/office/powerpoint/2010/main" val="3202709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61247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Are waveforms the same?</a:t>
            </a: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E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qual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mass ECOs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distinguishable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from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unequal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mass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BHs.</a:t>
            </a:r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578" y="1951567"/>
            <a:ext cx="5913422" cy="3989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304" y="2249269"/>
            <a:ext cx="3058585" cy="31393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When BH mass ratio tuned to give same chirp and ISCO?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Clearly merger and especially </a:t>
            </a:r>
            <a:r>
              <a:rPr lang="en-US" dirty="0" err="1" smtClean="0">
                <a:solidFill>
                  <a:schemeClr val="tx2"/>
                </a:solidFill>
                <a:latin typeface="American Typewriter"/>
                <a:cs typeface="American Typewriter"/>
              </a:rPr>
              <a:t>ringdown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 different.   In amplitude and form.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Relation to chirp also different.</a:t>
            </a:r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024069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61247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Are waveforms the same?</a:t>
            </a: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pPr marL="514350" indent="-514350">
              <a:buAutoNum type="alphaLcParenR"/>
            </a:pPr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E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qual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mass ECOs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distinguishable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from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unequal </a:t>
            </a:r>
            <a:r>
              <a:rPr lang="en-US" sz="2800" dirty="0">
                <a:solidFill>
                  <a:schemeClr val="accent2"/>
                </a:solidFill>
                <a:latin typeface="American Typewriter"/>
              </a:rPr>
              <a:t>mass </a:t>
            </a:r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BHs.</a:t>
            </a:r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1082" y="2912492"/>
            <a:ext cx="3058585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Overlaying BH merger onto ECO merger can see that ISCO can be matched well, but other aspects of waveform distinguishable.</a:t>
            </a:r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444" y="1995311"/>
            <a:ext cx="5785556" cy="391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18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1F497D"/>
                </a:solidFill>
                <a:latin typeface="American Typewriter"/>
              </a:rPr>
              <a:t>b</a:t>
            </a: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)  Is this mass ratio likely?</a:t>
            </a:r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11" y="1947332"/>
            <a:ext cx="4423834" cy="469166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298222" y="4642556"/>
            <a:ext cx="3570111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66971" y="2856045"/>
            <a:ext cx="3623029" cy="2585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BH binary merger models suggest it is very unlikely to have a BH-BH system with the mass range which could mimic an ECO. </a:t>
            </a: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19778" y="4628444"/>
            <a:ext cx="0" cy="705556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245" y="4325481"/>
            <a:ext cx="3110089" cy="81096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3033889" y="2452511"/>
            <a:ext cx="251178" cy="2048933"/>
          </a:xfrm>
          <a:prstGeom prst="straightConnector1">
            <a:avLst/>
          </a:prstGeom>
          <a:ln>
            <a:solidFill>
              <a:srgbClr val="1F497D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48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3860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504D"/>
                </a:solidFill>
                <a:latin typeface="American Typewriter"/>
              </a:rPr>
              <a:t>Mini-Summary:</a:t>
            </a:r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>
                <a:solidFill>
                  <a:srgbClr val="1F497D"/>
                </a:solidFill>
                <a:latin typeface="American Typewriter"/>
              </a:rPr>
              <a:t>O</a:t>
            </a:r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nly known COs of mass                     are BHs:</a:t>
            </a:r>
          </a:p>
          <a:p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BSM ECOs could lie in this mass range            </a:t>
            </a:r>
          </a:p>
          <a:p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8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800" dirty="0">
              <a:solidFill>
                <a:srgbClr val="1F497D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rgbClr val="1F497D"/>
                </a:solidFill>
                <a:latin typeface="American Typewriter"/>
              </a:rPr>
              <a:t>Their gravitational wave signature could be distinguished from BHs! </a:t>
            </a:r>
            <a:endParaRPr lang="en-US" sz="28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Distinguishing ECO from BH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589" y="1866195"/>
            <a:ext cx="1581856" cy="34820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779890" y="2469445"/>
            <a:ext cx="1185333" cy="1185333"/>
          </a:xfrm>
          <a:prstGeom prst="ellipse">
            <a:avLst/>
          </a:prstGeom>
          <a:solidFill>
            <a:schemeClr val="tx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175955" y="2466623"/>
            <a:ext cx="1185333" cy="1185333"/>
          </a:xfrm>
          <a:prstGeom prst="ellipse">
            <a:avLst/>
          </a:prstGeom>
          <a:solidFill>
            <a:schemeClr val="tx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207000" y="2328334"/>
            <a:ext cx="1114778" cy="146755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019778" y="2384778"/>
            <a:ext cx="719666" cy="136877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322" y="4008262"/>
            <a:ext cx="1581856" cy="348207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2765780" y="4360335"/>
            <a:ext cx="1185333" cy="118533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161845" y="4357513"/>
            <a:ext cx="1185333" cy="1185333"/>
          </a:xfrm>
          <a:prstGeom prst="ellipse">
            <a:avLst/>
          </a:prstGeom>
          <a:solidFill>
            <a:srgbClr val="595959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4734" y="4569179"/>
            <a:ext cx="1293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ECO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16689" y="4566357"/>
            <a:ext cx="1293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ECO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598600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Our Universe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778761" y="1280648"/>
            <a:ext cx="0" cy="48288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75606" y="4625134"/>
            <a:ext cx="1851950" cy="16537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76158" y="1076953"/>
            <a:ext cx="1851950" cy="35232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69820" y="6281090"/>
            <a:ext cx="1851950" cy="3511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95" y="3288595"/>
            <a:ext cx="901700" cy="393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6077" y="2554111"/>
            <a:ext cx="17107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Approximately</a:t>
            </a:r>
          </a:p>
          <a:p>
            <a:pPr algn="ctr"/>
            <a:r>
              <a:rPr lang="en-US" sz="1600" dirty="0">
                <a:solidFill>
                  <a:srgbClr val="C0504D"/>
                </a:solidFill>
                <a:latin typeface="American Typewriter"/>
                <a:cs typeface="American Typewriter"/>
              </a:rPr>
              <a:t>v</a:t>
            </a:r>
            <a:r>
              <a:rPr lang="en-US" sz="1600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acuum energy</a:t>
            </a:r>
            <a:endParaRPr lang="en-US" sz="1600" dirty="0">
              <a:solidFill>
                <a:srgbClr val="C0504D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9034" y="5119511"/>
            <a:ext cx="1939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Approximately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cold, </a:t>
            </a:r>
            <a:r>
              <a:rPr lang="en-US" sz="1600" dirty="0" err="1" smtClean="0">
                <a:solidFill>
                  <a:schemeClr val="tx2"/>
                </a:solidFill>
                <a:latin typeface="American Typewriter"/>
                <a:cs typeface="American Typewriter"/>
              </a:rPr>
              <a:t>collisionless</a:t>
            </a:r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,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matter</a:t>
            </a:r>
            <a:endParaRPr lang="en-US" sz="1600" dirty="0">
              <a:solidFill>
                <a:schemeClr val="tx2"/>
              </a:solidFill>
              <a:latin typeface="American Typewriter"/>
              <a:cs typeface="American Typewriter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98177" y="6273801"/>
            <a:ext cx="1015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Baryons</a:t>
            </a:r>
            <a:endParaRPr lang="en-US" sz="1600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4205111" y="1072444"/>
            <a:ext cx="310445" cy="5221112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877505" y="1055467"/>
            <a:ext cx="4097162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All the evidence for these components is purely gravitational!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Effects on CMB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Expansion / SN redshift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Large scale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Rotation curves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Velocity dispersions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Gravitational lensing…</a:t>
            </a:r>
            <a:endParaRPr lang="en-US" dirty="0" smtClean="0">
              <a:solidFill>
                <a:srgbClr val="1F497D"/>
              </a:solidFill>
              <a:latin typeface="American Typewriter"/>
              <a:cs typeface="American Typewrite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88794" y="4876756"/>
            <a:ext cx="409716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Each new gravitational probe leads to precious new information on the possible particle nature and make up of these different components.</a:t>
            </a:r>
          </a:p>
        </p:txBody>
      </p:sp>
    </p:spTree>
    <p:extLst>
      <p:ext uri="{BB962C8B-B14F-4D97-AF65-F5344CB8AC3E}">
        <p14:creationId xmlns:p14="http://schemas.microsoft.com/office/powerpoint/2010/main" val="162931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DM Targets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816" y="1167350"/>
            <a:ext cx="8835962" cy="48320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How does the LIGO reach compare to BSM models?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American Typewriter"/>
              </a:rPr>
              <a:t>Lets consider DM candidates with self interactions motivated by the CDM puzzles: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Too big to fail: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Core-cusp problem: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22" y="1839383"/>
            <a:ext cx="6922911" cy="981758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534" y="4078817"/>
            <a:ext cx="4927600" cy="901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184" y="5348818"/>
            <a:ext cx="46863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11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</a:t>
            </a:r>
            <a:r>
              <a:rPr lang="en-US" sz="4400" u="sng" dirty="0" smtClean="0">
                <a:solidFill>
                  <a:schemeClr val="tx2"/>
                </a:solidFill>
                <a:latin typeface="American Typewriter"/>
              </a:rPr>
              <a:t>can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 LIGO detect?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238" y="1024422"/>
            <a:ext cx="3676651" cy="46782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Interacting Boson Stars</a:t>
            </a: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4749" y="1035711"/>
            <a:ext cx="3676651" cy="4678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Fermion </a:t>
            </a:r>
          </a:p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Stars</a:t>
            </a: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401" y="2088444"/>
            <a:ext cx="3186581" cy="33443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77" y="2088446"/>
            <a:ext cx="3215239" cy="33443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7415" y="5904044"/>
            <a:ext cx="8166807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Health warning:  </a:t>
            </a:r>
            <a:r>
              <a:rPr lang="en-US" sz="2000" dirty="0">
                <a:solidFill>
                  <a:schemeClr val="accent2"/>
                </a:solidFill>
                <a:latin typeface="American Typewriter"/>
                <a:cs typeface="American Typewriter"/>
              </a:rPr>
              <a:t>I</a:t>
            </a:r>
            <a:r>
              <a:rPr lang="en-US" sz="20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 has been established that stable solutions exist for these scenarios, but formation is still an open question.</a:t>
            </a:r>
          </a:p>
        </p:txBody>
      </p:sp>
    </p:spTree>
    <p:extLst>
      <p:ext uri="{BB962C8B-B14F-4D97-AF65-F5344CB8AC3E}">
        <p14:creationId xmlns:p14="http://schemas.microsoft.com/office/powerpoint/2010/main" val="3712092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</a:t>
            </a:r>
            <a:r>
              <a:rPr lang="en-US" sz="4400" u="sng" dirty="0" smtClean="0">
                <a:solidFill>
                  <a:schemeClr val="tx2"/>
                </a:solidFill>
                <a:latin typeface="American Typewriter"/>
              </a:rPr>
              <a:t>can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 LIGO detect?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238" y="1024422"/>
            <a:ext cx="8163984" cy="47397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Non-Interacting Boson Stars</a:t>
            </a: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Clearly no connection to self-</a:t>
            </a:r>
          </a:p>
          <a:p>
            <a:r>
              <a:rPr lang="en-US" dirty="0">
                <a:solidFill>
                  <a:schemeClr val="tx2"/>
                </a:solidFill>
                <a:latin typeface="American Typewriter"/>
                <a:cs typeface="American Typewriter"/>
              </a:rPr>
              <a:t>i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nteracting DM puzzles.  However,</a:t>
            </a:r>
          </a:p>
          <a:p>
            <a:r>
              <a:rPr lang="en-US" dirty="0">
                <a:solidFill>
                  <a:schemeClr val="tx2"/>
                </a:solidFill>
                <a:latin typeface="American Typewriter"/>
                <a:cs typeface="American Typewriter"/>
              </a:rPr>
              <a:t>m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otivation could come from ALPs,</a:t>
            </a:r>
          </a:p>
          <a:p>
            <a:r>
              <a:rPr lang="en-US" dirty="0">
                <a:solidFill>
                  <a:schemeClr val="tx2"/>
                </a:solidFill>
                <a:latin typeface="American Typewriter"/>
                <a:cs typeface="American Typewriter"/>
              </a:rPr>
              <a:t>s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uch as the QCD </a:t>
            </a:r>
            <a:r>
              <a:rPr lang="en-US" dirty="0" err="1" smtClean="0">
                <a:solidFill>
                  <a:schemeClr val="tx2"/>
                </a:solidFill>
                <a:latin typeface="American Typewriter"/>
                <a:cs typeface="American Typewriter"/>
              </a:rPr>
              <a:t>axion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.</a:t>
            </a:r>
          </a:p>
          <a:p>
            <a:endParaRPr lang="en-US" dirty="0" smtClean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Expected mass range:</a:t>
            </a:r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415" y="5904044"/>
            <a:ext cx="8166807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Health warning:  </a:t>
            </a:r>
            <a:r>
              <a:rPr lang="en-US" sz="2000" dirty="0">
                <a:solidFill>
                  <a:schemeClr val="accent2"/>
                </a:solidFill>
                <a:latin typeface="American Typewriter"/>
                <a:cs typeface="American Typewriter"/>
              </a:rPr>
              <a:t>I</a:t>
            </a:r>
            <a:r>
              <a:rPr lang="en-US" sz="2000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 has been established that stable solutions exist for these scenarios, but formation is still an open question.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1820335"/>
            <a:ext cx="3562189" cy="3654777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1" y="4416073"/>
            <a:ext cx="3706989" cy="60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4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5632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504D"/>
                </a:solidFill>
                <a:latin typeface="American Typewriter"/>
              </a:rPr>
              <a:t>The detection of GWs from a binary merger has opened a new window into the dark sector!</a:t>
            </a:r>
          </a:p>
          <a:p>
            <a:endParaRPr lang="en-US" sz="2400" dirty="0">
              <a:solidFill>
                <a:srgbClr val="C0504D"/>
              </a:solidFill>
              <a:latin typeface="American Typewriter"/>
            </a:endParaRPr>
          </a:p>
          <a:p>
            <a:r>
              <a:rPr lang="en-US" sz="2400" dirty="0" smtClean="0">
                <a:solidFill>
                  <a:srgbClr val="1F497D"/>
                </a:solidFill>
                <a:latin typeface="American Typewriter"/>
              </a:rPr>
              <a:t>Dark sector compact objects (ECOs) are plausible, and in well-motivated parameter ranges, mergers are detectable.</a:t>
            </a:r>
          </a:p>
          <a:p>
            <a:endParaRPr lang="en-US" sz="24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4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400" dirty="0" smtClean="0">
              <a:solidFill>
                <a:srgbClr val="1F497D"/>
              </a:solidFill>
              <a:latin typeface="American Typewriter"/>
            </a:endParaRPr>
          </a:p>
          <a:p>
            <a:endParaRPr lang="en-US" sz="2400" dirty="0">
              <a:solidFill>
                <a:srgbClr val="1F497D"/>
              </a:solidFill>
              <a:latin typeface="American Typewriter"/>
            </a:endParaRPr>
          </a:p>
          <a:p>
            <a:endParaRPr lang="en-US" sz="2400" dirty="0">
              <a:solidFill>
                <a:srgbClr val="1F497D"/>
              </a:solidFill>
              <a:latin typeface="American Typewriter"/>
            </a:endParaRPr>
          </a:p>
          <a:p>
            <a:endParaRPr lang="en-US" sz="2400" dirty="0" smtClean="0">
              <a:solidFill>
                <a:schemeClr val="accent4"/>
              </a:solidFill>
              <a:latin typeface="American Typewriter"/>
            </a:endParaRPr>
          </a:p>
          <a:p>
            <a:endParaRPr lang="en-US" sz="2400" dirty="0">
              <a:solidFill>
                <a:schemeClr val="accent4"/>
              </a:solidFill>
              <a:latin typeface="American Typewriter"/>
            </a:endParaRPr>
          </a:p>
          <a:p>
            <a:r>
              <a:rPr lang="en-US" sz="2400" dirty="0">
                <a:solidFill>
                  <a:schemeClr val="accent4"/>
                </a:solidFill>
                <a:latin typeface="American Typewriter"/>
              </a:rPr>
              <a:t>I</a:t>
            </a:r>
            <a:r>
              <a:rPr lang="en-US" sz="2400" dirty="0" smtClean="0">
                <a:solidFill>
                  <a:schemeClr val="accent4"/>
                </a:solidFill>
                <a:latin typeface="American Typewriter"/>
              </a:rPr>
              <a:t>f the ECO masses exceed a few solar masses, and the waveform is sufficiently exotic, it could be discriminated from a BH-BH merger.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Summary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689" y="3090334"/>
            <a:ext cx="3222977" cy="242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74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504D"/>
                </a:solidFill>
                <a:latin typeface="American Typewriter"/>
              </a:rPr>
              <a:t>Although there are still very significant uncertainties, studies of population of binaries have been performed:</a:t>
            </a:r>
            <a:endParaRPr lang="en-US" sz="24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Waveform not Distinguished?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101" y="1985384"/>
            <a:ext cx="4604455" cy="465846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39889" y="2658491"/>
            <a:ext cx="3570111" cy="33239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In terms of the binary mass parameters, there are different models which give similar expectations.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These numerical results are available at “The Synthetic Universe”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sz="1600" dirty="0">
                <a:solidFill>
                  <a:schemeClr val="accent4"/>
                </a:solidFill>
                <a:latin typeface="American Typewriter"/>
                <a:cs typeface="American Typewriter"/>
                <a:hlinkClick r:id="rId4"/>
              </a:rPr>
              <a:t>http://</a:t>
            </a:r>
            <a:r>
              <a:rPr lang="en-US" sz="1600" dirty="0" smtClean="0">
                <a:solidFill>
                  <a:schemeClr val="accent4"/>
                </a:solidFill>
                <a:latin typeface="American Typewriter"/>
                <a:cs typeface="American Typewriter"/>
                <a:hlinkClick r:id="rId4"/>
              </a:rPr>
              <a:t>www.syntheticuniverse.org</a:t>
            </a:r>
            <a:endParaRPr lang="en-US" sz="1600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sz="1600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Including references therein.</a:t>
            </a:r>
            <a:endParaRPr lang="en-US" dirty="0">
              <a:solidFill>
                <a:srgbClr val="1F497D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93052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816" y="1167350"/>
            <a:ext cx="883596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504D"/>
                </a:solidFill>
                <a:latin typeface="American Typewriter"/>
              </a:rPr>
              <a:t>Although there are still very significant uncertainties, studies of population of binaries have been performed:</a:t>
            </a:r>
            <a:endParaRPr lang="en-US" sz="2400" dirty="0" smtClean="0">
              <a:solidFill>
                <a:schemeClr val="tx2"/>
              </a:solidFill>
              <a:latin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Waveform not Distinguished?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9889" y="2277491"/>
            <a:ext cx="3570111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In terms of the observable quantity, which is the </a:t>
            </a:r>
            <a:r>
              <a:rPr lang="en-US" dirty="0" err="1" smtClean="0">
                <a:solidFill>
                  <a:schemeClr val="tx2"/>
                </a:solidFill>
                <a:latin typeface="American Typewriter"/>
                <a:cs typeface="American Typewriter"/>
              </a:rPr>
              <a:t>redshifted</a:t>
            </a:r>
            <a:r>
              <a:rPr lang="en-US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 chirp mass, these distributions show a clear gap between NS-NS and BH-BH, although this is still up for debate.</a:t>
            </a:r>
          </a:p>
          <a:p>
            <a:endParaRPr lang="en-US" dirty="0">
              <a:solidFill>
                <a:schemeClr val="tx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There is no reason to expect new physics populations to have the same mass gap, so with better understanding of populations ECOs may show up as a new population in this distribution.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290" y="1961444"/>
            <a:ext cx="4969932" cy="467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22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DM Targets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816" y="1167350"/>
            <a:ext cx="883596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Too big to fail:</a:t>
            </a:r>
          </a:p>
          <a:p>
            <a:endParaRPr lang="en-US" sz="2800" dirty="0">
              <a:solidFill>
                <a:schemeClr val="accent2"/>
              </a:solidFill>
              <a:latin typeface="American Typewriter"/>
            </a:endParaRPr>
          </a:p>
          <a:p>
            <a:endParaRPr lang="en-US" sz="2800" dirty="0" smtClean="0">
              <a:solidFill>
                <a:schemeClr val="accent2"/>
              </a:solidFill>
              <a:latin typeface="American Typewriter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American Typewriter"/>
              </a:rPr>
              <a:t>Core-cusp problem: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534" y="1044928"/>
            <a:ext cx="4927600" cy="901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184" y="2357262"/>
            <a:ext cx="4686300" cy="901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238" y="3761978"/>
            <a:ext cx="3676651" cy="27392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Interacting Boson Stars</a:t>
            </a: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To resolve these puzzles require parameters in the range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4749" y="3773267"/>
            <a:ext cx="3676651" cy="2739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Fermion</a:t>
            </a:r>
          </a:p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Stars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For a coupling</a:t>
            </a: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Require mediator masses: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9" y="5925256"/>
            <a:ext cx="3598333" cy="463917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817" y="5098345"/>
            <a:ext cx="1114072" cy="22111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95" y="6094589"/>
            <a:ext cx="2897717" cy="3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45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Our Universe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778761" y="1280648"/>
            <a:ext cx="0" cy="48288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75606" y="4625134"/>
            <a:ext cx="1851950" cy="2007088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tx2"/>
              </a:gs>
              <a:gs pos="50000">
                <a:schemeClr val="bg1"/>
              </a:gs>
            </a:gsLst>
            <a:lin ang="16200000" scaled="0"/>
            <a:tileRect/>
          </a:gra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76158" y="1076953"/>
            <a:ext cx="1851950" cy="35232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95" y="3288595"/>
            <a:ext cx="901700" cy="393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6077" y="2554111"/>
            <a:ext cx="17107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Approximately</a:t>
            </a:r>
          </a:p>
          <a:p>
            <a:pPr algn="ctr"/>
            <a:r>
              <a:rPr lang="en-US" sz="1600" dirty="0">
                <a:solidFill>
                  <a:srgbClr val="C0504D"/>
                </a:solidFill>
                <a:latin typeface="American Typewriter"/>
                <a:cs typeface="American Typewriter"/>
              </a:rPr>
              <a:t>v</a:t>
            </a:r>
            <a:r>
              <a:rPr lang="en-US" sz="1600" dirty="0" smtClean="0">
                <a:solidFill>
                  <a:srgbClr val="C0504D"/>
                </a:solidFill>
                <a:latin typeface="American Typewriter"/>
                <a:cs typeface="American Typewriter"/>
              </a:rPr>
              <a:t>acuum energy</a:t>
            </a:r>
            <a:endParaRPr lang="en-US" sz="1600" dirty="0">
              <a:solidFill>
                <a:srgbClr val="C0504D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9034" y="5119511"/>
            <a:ext cx="1939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Approximately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cold, </a:t>
            </a:r>
            <a:r>
              <a:rPr lang="en-US" sz="1600" dirty="0" err="1" smtClean="0">
                <a:solidFill>
                  <a:schemeClr val="tx2"/>
                </a:solidFill>
                <a:latin typeface="American Typewriter"/>
                <a:cs typeface="American Typewriter"/>
              </a:rPr>
              <a:t>collisionless</a:t>
            </a:r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,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matter</a:t>
            </a:r>
            <a:endParaRPr lang="en-US" sz="1600" dirty="0">
              <a:solidFill>
                <a:schemeClr val="tx2"/>
              </a:solidFill>
              <a:latin typeface="American Typewriter"/>
              <a:cs typeface="American Typewriter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98177" y="6273801"/>
            <a:ext cx="1015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Baryons</a:t>
            </a:r>
            <a:endParaRPr lang="en-US" sz="1600" dirty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4205111" y="4642556"/>
            <a:ext cx="352778" cy="1651000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32350" y="5046089"/>
            <a:ext cx="4097162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Maybe even a rich cocktail of stable states, of which our sector is simply one component?</a:t>
            </a:r>
          </a:p>
        </p:txBody>
      </p:sp>
    </p:spTree>
    <p:extLst>
      <p:ext uri="{BB962C8B-B14F-4D97-AF65-F5344CB8AC3E}">
        <p14:creationId xmlns:p14="http://schemas.microsoft.com/office/powerpoint/2010/main" val="3033136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225202"/>
            <a:ext cx="8480777" cy="6186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These 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are some of 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the biggest questions we face.</a:t>
            </a:r>
          </a:p>
          <a:p>
            <a:pPr algn="ctr"/>
            <a:endParaRPr lang="en-US" sz="4400" dirty="0">
              <a:solidFill>
                <a:schemeClr val="tx2"/>
              </a:solidFill>
              <a:latin typeface="American Typewriter"/>
            </a:endParaRPr>
          </a:p>
          <a:p>
            <a:pPr algn="ctr"/>
            <a:endParaRPr lang="en-US" sz="4400" dirty="0" smtClean="0">
              <a:solidFill>
                <a:schemeClr val="tx2"/>
              </a:solidFill>
              <a:latin typeface="American Typewriter"/>
            </a:endParaRPr>
          </a:p>
          <a:p>
            <a:pPr algn="ctr"/>
            <a:endParaRPr lang="en-US" sz="4400" dirty="0">
              <a:solidFill>
                <a:schemeClr val="tx2"/>
              </a:solidFill>
              <a:latin typeface="American Typewriter"/>
            </a:endParaRPr>
          </a:p>
          <a:p>
            <a:pPr algn="ctr"/>
            <a:endParaRPr lang="en-US" sz="4400" dirty="0" smtClean="0">
              <a:solidFill>
                <a:schemeClr val="tx2"/>
              </a:solidFill>
              <a:latin typeface="American Typewriter"/>
            </a:endParaRPr>
          </a:p>
          <a:p>
            <a:pPr algn="ctr"/>
            <a:endParaRPr lang="en-US" sz="4400" dirty="0" smtClean="0">
              <a:solidFill>
                <a:srgbClr val="C0504D"/>
              </a:solidFill>
              <a:latin typeface="American Typewriter"/>
            </a:endParaRPr>
          </a:p>
          <a:p>
            <a:pPr algn="ctr"/>
            <a:r>
              <a:rPr lang="en-US" sz="4400" dirty="0" smtClean="0">
                <a:solidFill>
                  <a:srgbClr val="C0504D"/>
                </a:solidFill>
                <a:latin typeface="American Typewriter"/>
              </a:rPr>
              <a:t>Answering them will require big experiments.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2044"/>
            <a:ext cx="9144000" cy="333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55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did LIGO detect?</a:t>
            </a:r>
          </a:p>
        </p:txBody>
      </p:sp>
      <p:sp>
        <p:nvSpPr>
          <p:cNvPr id="2" name="Oval 1"/>
          <p:cNvSpPr/>
          <p:nvPr/>
        </p:nvSpPr>
        <p:spPr>
          <a:xfrm>
            <a:off x="141112" y="2963334"/>
            <a:ext cx="1185333" cy="1185333"/>
          </a:xfrm>
          <a:prstGeom prst="ellipse">
            <a:avLst/>
          </a:prstGeom>
          <a:solidFill>
            <a:schemeClr val="tx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37177" y="2960512"/>
            <a:ext cx="1185333" cy="1185333"/>
          </a:xfrm>
          <a:prstGeom prst="ellipse">
            <a:avLst/>
          </a:prstGeom>
          <a:solidFill>
            <a:schemeClr val="tx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rved Left Arrow 16"/>
          <p:cNvSpPr/>
          <p:nvPr/>
        </p:nvSpPr>
        <p:spPr>
          <a:xfrm rot="5400000">
            <a:off x="1449916" y="3326699"/>
            <a:ext cx="860777" cy="2843390"/>
          </a:xfrm>
          <a:prstGeom prst="curvedLeftArrow">
            <a:avLst>
              <a:gd name="adj1" fmla="val 14161"/>
              <a:gd name="adj2" fmla="val 60752"/>
              <a:gd name="adj3" fmla="val 25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rved Left Arrow 17"/>
          <p:cNvSpPr/>
          <p:nvPr/>
        </p:nvSpPr>
        <p:spPr>
          <a:xfrm rot="16200000">
            <a:off x="1602316" y="868544"/>
            <a:ext cx="860777" cy="2843390"/>
          </a:xfrm>
          <a:prstGeom prst="curvedLeftArrow">
            <a:avLst>
              <a:gd name="adj1" fmla="val 14161"/>
              <a:gd name="adj2" fmla="val 60752"/>
              <a:gd name="adj3" fmla="val 25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568222" y="2822223"/>
            <a:ext cx="1114778" cy="146755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81000" y="2878667"/>
            <a:ext cx="719666" cy="136877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flipV="1">
            <a:off x="3965222" y="2441222"/>
            <a:ext cx="1622778" cy="860780"/>
          </a:xfrm>
          <a:prstGeom prst="curvedConnector3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3965223" y="3626555"/>
            <a:ext cx="1622778" cy="832556"/>
          </a:xfrm>
          <a:prstGeom prst="curvedConnector3">
            <a:avLst/>
          </a:prstGeom>
          <a:ln>
            <a:solidFill>
              <a:srgbClr val="F7964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63683" y="1123201"/>
            <a:ext cx="3154539" cy="5632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The gravitational wave signal emitted in the merger of a binary black hole system:</a:t>
            </a: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Total energy emitted was significant fraction of total mass.  Why?  Crudely: </a:t>
            </a: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So expect: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Significant fraction of mass energy carried off.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pic>
        <p:nvPicPr>
          <p:cNvPr id="37" name="Picture 3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477" y="4685594"/>
            <a:ext cx="2008936" cy="195839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117" y="5403848"/>
            <a:ext cx="2735439" cy="562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900" y="2006600"/>
            <a:ext cx="2747433" cy="177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7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What </a:t>
            </a:r>
            <a:r>
              <a:rPr lang="en-US" sz="4400" u="sng" dirty="0" smtClean="0">
                <a:solidFill>
                  <a:schemeClr val="tx2"/>
                </a:solidFill>
                <a:latin typeface="American Typewriter"/>
              </a:rPr>
              <a:t>can</a:t>
            </a:r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 LIGO detect?</a:t>
            </a:r>
          </a:p>
        </p:txBody>
      </p:sp>
      <p:sp>
        <p:nvSpPr>
          <p:cNvPr id="2" name="Oval 1"/>
          <p:cNvSpPr/>
          <p:nvPr/>
        </p:nvSpPr>
        <p:spPr>
          <a:xfrm>
            <a:off x="141112" y="2963334"/>
            <a:ext cx="1185333" cy="118533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37177" y="2960512"/>
            <a:ext cx="1185333" cy="1185333"/>
          </a:xfrm>
          <a:prstGeom prst="ellipse">
            <a:avLst/>
          </a:prstGeom>
          <a:solidFill>
            <a:srgbClr val="595959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rved Left Arrow 16"/>
          <p:cNvSpPr/>
          <p:nvPr/>
        </p:nvSpPr>
        <p:spPr>
          <a:xfrm rot="5400000">
            <a:off x="1449916" y="3326699"/>
            <a:ext cx="860777" cy="2843390"/>
          </a:xfrm>
          <a:prstGeom prst="curvedLeftArrow">
            <a:avLst>
              <a:gd name="adj1" fmla="val 14161"/>
              <a:gd name="adj2" fmla="val 60752"/>
              <a:gd name="adj3" fmla="val 25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rved Left Arrow 17"/>
          <p:cNvSpPr/>
          <p:nvPr/>
        </p:nvSpPr>
        <p:spPr>
          <a:xfrm rot="16200000">
            <a:off x="1602316" y="868544"/>
            <a:ext cx="860777" cy="2843390"/>
          </a:xfrm>
          <a:prstGeom prst="curvedLeftArrow">
            <a:avLst>
              <a:gd name="adj1" fmla="val 14161"/>
              <a:gd name="adj2" fmla="val 60752"/>
              <a:gd name="adj3" fmla="val 25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Curved Connector 24"/>
          <p:cNvCxnSpPr/>
          <p:nvPr/>
        </p:nvCxnSpPr>
        <p:spPr>
          <a:xfrm flipV="1">
            <a:off x="3965222" y="2441222"/>
            <a:ext cx="1622778" cy="860780"/>
          </a:xfrm>
          <a:prstGeom prst="curvedConnector3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3965223" y="3626555"/>
            <a:ext cx="1622778" cy="832556"/>
          </a:xfrm>
          <a:prstGeom prst="curvedConnector3">
            <a:avLst/>
          </a:prstGeom>
          <a:ln>
            <a:solidFill>
              <a:srgbClr val="F7964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63683" y="1687645"/>
            <a:ext cx="3154539" cy="36933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The gravitational wave signal emitted in the merger of compact objects with mass in the range of 10’s solar masses, and compactness comparable to a BH.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Which objects fit this bill?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06888" y="3175000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9288" y="3172178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834" y="3579989"/>
            <a:ext cx="2716389" cy="134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6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SM Compact Objects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83526" y="1205045"/>
            <a:ext cx="3676651" cy="50167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Neutron Stars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Need no introduction. 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Theoretical upper bound on mass: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Less compact than a BH:</a:t>
            </a: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318955" y="2520246"/>
            <a:ext cx="1185333" cy="1185333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362" y="4572703"/>
            <a:ext cx="2173442" cy="332185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460" y="5519563"/>
            <a:ext cx="2863213" cy="3496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2082" y="1205045"/>
            <a:ext cx="3676651" cy="50167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Black Holes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Need no introduction.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Formation scenarios suggest: 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Compactness maximal: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20335" y="2511778"/>
            <a:ext cx="1185333" cy="1185333"/>
          </a:xfrm>
          <a:prstGeom prst="ellipse">
            <a:avLst/>
          </a:prstGeom>
          <a:solidFill>
            <a:schemeClr val="tx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27" y="4548716"/>
            <a:ext cx="2856795" cy="351167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672" y="5508273"/>
            <a:ext cx="1634772" cy="34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0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00238" y="1038534"/>
            <a:ext cx="3676651" cy="55707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Boson Stars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If a light scalar field has weak self interactions, can condense.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Supported from collapse by uncertainty principle: cannot be localized below inverse mass.  Total mass: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Compactness: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84749" y="1049823"/>
            <a:ext cx="3676651" cy="55092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Interacting Boson</a:t>
            </a:r>
          </a:p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Stars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Self-interaction can increase repulsion: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Total mass: 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Compactness: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BSM Compact Objects</a:t>
            </a:r>
          </a:p>
        </p:txBody>
      </p:sp>
      <p:sp>
        <p:nvSpPr>
          <p:cNvPr id="13" name="Oval 12"/>
          <p:cNvSpPr/>
          <p:nvPr/>
        </p:nvSpPr>
        <p:spPr>
          <a:xfrm>
            <a:off x="1636889" y="2339623"/>
            <a:ext cx="1397000" cy="1399821"/>
          </a:xfrm>
          <a:prstGeom prst="ellipse">
            <a:avLst/>
          </a:prstGeom>
          <a:gradFill flip="none" rotWithShape="1">
            <a:gsLst>
              <a:gs pos="43000">
                <a:schemeClr val="accent4"/>
              </a:gs>
              <a:gs pos="100000">
                <a:schemeClr val="accent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52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79" y="5008739"/>
            <a:ext cx="2573867" cy="584373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68" y="4868332"/>
            <a:ext cx="3276428" cy="623769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24" y="6044495"/>
            <a:ext cx="1690511" cy="32577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490" y="6044495"/>
            <a:ext cx="1690511" cy="325776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1" y="2769307"/>
            <a:ext cx="2455333" cy="575469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347177" y="3409247"/>
            <a:ext cx="948267" cy="951088"/>
          </a:xfrm>
          <a:prstGeom prst="ellipse">
            <a:avLst/>
          </a:prstGeom>
          <a:gradFill flip="none" rotWithShape="1">
            <a:gsLst>
              <a:gs pos="43000">
                <a:schemeClr val="accent2"/>
              </a:gs>
              <a:gs pos="100000">
                <a:schemeClr val="accent6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11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00238" y="1038534"/>
            <a:ext cx="3676651" cy="55707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Fermion Stars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Supported from collapse by fermion degeneracy pressure. Chandrasekhar mass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Thus: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Compactness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84749" y="1049823"/>
            <a:ext cx="3676651" cy="55092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Dark Matter</a:t>
            </a:r>
          </a:p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Stars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Perhaps the light bosons could be </a:t>
            </a:r>
            <a:r>
              <a:rPr lang="en-US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axion</a:t>
            </a:r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-like DM.   Formation of compact objects unclear, but may occur due to primordial density spikes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Or the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accent2"/>
                </a:solidFill>
                <a:latin typeface="American Typewriter"/>
                <a:cs typeface="American Typewriter"/>
              </a:rPr>
              <a:t>s</a:t>
            </a:r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calars or fermions could be WIMP-like dark matter.  Formation through cooling with light force carrier, perhaps suggested by anomalies?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BSM Compact Objects</a:t>
            </a:r>
          </a:p>
        </p:txBody>
      </p:sp>
      <p:sp>
        <p:nvSpPr>
          <p:cNvPr id="12" name="Oval 11"/>
          <p:cNvSpPr/>
          <p:nvPr/>
        </p:nvSpPr>
        <p:spPr>
          <a:xfrm>
            <a:off x="1857022" y="1868314"/>
            <a:ext cx="948267" cy="95108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739" y="3788833"/>
            <a:ext cx="1244273" cy="75157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22" y="4801306"/>
            <a:ext cx="3357033" cy="793329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68" y="6069895"/>
            <a:ext cx="1690511" cy="325776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06" y="4654551"/>
            <a:ext cx="2736850" cy="29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00238" y="1038534"/>
            <a:ext cx="3676651" cy="55707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merican Typewriter"/>
                <a:cs typeface="American Typewriter"/>
              </a:rPr>
              <a:t>Fermion Stars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Supported from collapse by fermion degeneracy pressure. Chandrasekhar mass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Thus: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American Typewriter"/>
                <a:cs typeface="American Typewriter"/>
              </a:rPr>
              <a:t>Compactness</a:t>
            </a:r>
          </a:p>
          <a:p>
            <a:endParaRPr lang="en-US" dirty="0">
              <a:solidFill>
                <a:schemeClr val="accent4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4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84749" y="1049823"/>
            <a:ext cx="3676651" cy="55092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Dark Matter</a:t>
            </a:r>
          </a:p>
          <a:p>
            <a:pPr algn="ctr"/>
            <a:r>
              <a:rPr lang="en-US" sz="32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Stars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Perhaps the light bosons could be </a:t>
            </a:r>
            <a:r>
              <a:rPr lang="en-US" dirty="0" err="1" smtClean="0">
                <a:solidFill>
                  <a:schemeClr val="accent2"/>
                </a:solidFill>
                <a:latin typeface="American Typewriter"/>
                <a:cs typeface="American Typewriter"/>
              </a:rPr>
              <a:t>axion</a:t>
            </a:r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-like DM.   Formation of compact objects unclear, but may occur due to primordial density spikes</a:t>
            </a: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Or the</a:t>
            </a:r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 smtClean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endParaRPr lang="en-US" dirty="0">
              <a:solidFill>
                <a:schemeClr val="accent2"/>
              </a:solidFill>
              <a:latin typeface="American Typewriter"/>
              <a:cs typeface="American Typewriter"/>
            </a:endParaRPr>
          </a:p>
          <a:p>
            <a:r>
              <a:rPr lang="en-US" dirty="0">
                <a:solidFill>
                  <a:schemeClr val="accent2"/>
                </a:solidFill>
                <a:latin typeface="American Typewriter"/>
                <a:cs typeface="American Typewriter"/>
              </a:rPr>
              <a:t>s</a:t>
            </a:r>
            <a:r>
              <a:rPr lang="en-US" dirty="0" smtClean="0">
                <a:solidFill>
                  <a:schemeClr val="accent2"/>
                </a:solidFill>
                <a:latin typeface="American Typewriter"/>
                <a:cs typeface="American Typewriter"/>
              </a:rPr>
              <a:t>calars or fermions could be WIMP-like dark matter.  Formation through cooling with light force carrier, perhaps suggested by anomalies?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667" y="140536"/>
            <a:ext cx="84807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merican Typewriter"/>
              </a:rPr>
              <a:t>BSM Compact Objects</a:t>
            </a:r>
          </a:p>
        </p:txBody>
      </p:sp>
      <p:sp>
        <p:nvSpPr>
          <p:cNvPr id="12" name="Oval 11"/>
          <p:cNvSpPr/>
          <p:nvPr/>
        </p:nvSpPr>
        <p:spPr>
          <a:xfrm>
            <a:off x="1857022" y="1868314"/>
            <a:ext cx="948267" cy="95108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739" y="3788833"/>
            <a:ext cx="1244273" cy="75157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22" y="4801306"/>
            <a:ext cx="3357033" cy="793329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68" y="6069895"/>
            <a:ext cx="1690511" cy="325776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06" y="4654551"/>
            <a:ext cx="2736850" cy="2944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177196">
            <a:off x="4908492" y="2982781"/>
            <a:ext cx="3801041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Will return to </a:t>
            </a:r>
          </a:p>
          <a:p>
            <a:pPr algn="ctr"/>
            <a:r>
              <a:rPr lang="en-US" sz="40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this possibility</a:t>
            </a:r>
          </a:p>
          <a:p>
            <a:pPr algn="ctr"/>
            <a:r>
              <a:rPr lang="en-US" sz="4000" dirty="0" smtClean="0">
                <a:solidFill>
                  <a:srgbClr val="1F497D"/>
                </a:solidFill>
                <a:latin typeface="American Typewriter"/>
                <a:cs typeface="American Typewriter"/>
              </a:rPr>
              <a:t>later</a:t>
            </a:r>
            <a:endParaRPr lang="en-US" sz="4000" dirty="0">
              <a:solidFill>
                <a:srgbClr val="1F497D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270371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31428</TotalTime>
  <Words>1745</Words>
  <Application>Microsoft Macintosh PowerPoint</Application>
  <PresentationFormat>On-screen Show (4:3)</PresentationFormat>
  <Paragraphs>479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Hunting for Dark Particles with Gravitational Waves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Flavors of Supersymmetry</dc:title>
  <dc:creator>Matthew McCullough</dc:creator>
  <cp:lastModifiedBy>Matthew McCullough</cp:lastModifiedBy>
  <cp:revision>1428</cp:revision>
  <dcterms:created xsi:type="dcterms:W3CDTF">2012-03-29T14:15:58Z</dcterms:created>
  <dcterms:modified xsi:type="dcterms:W3CDTF">2016-06-14T04:57:49Z</dcterms:modified>
</cp:coreProperties>
</file>