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68" r:id="rId2"/>
    <p:sldId id="359" r:id="rId3"/>
    <p:sldId id="372" r:id="rId4"/>
    <p:sldId id="374" r:id="rId5"/>
    <p:sldId id="367" r:id="rId6"/>
    <p:sldId id="373" r:id="rId7"/>
    <p:sldId id="366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9336" autoAdjust="0"/>
  </p:normalViewPr>
  <p:slideViewPr>
    <p:cSldViewPr snapToObjects="1">
      <p:cViewPr>
        <p:scale>
          <a:sx n="98" d="100"/>
          <a:sy n="98" d="100"/>
        </p:scale>
        <p:origin x="2904" y="15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23432972-0982-40CE-93DA-DC19F0CBE18B}" type="datetimeFigureOut">
              <a:rPr lang="en-GB" smtClean="0"/>
              <a:t>01/09/2015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119542A8-D25A-4E21-8D2E-B08AB315A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59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25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70263-4FFF-4141-B8DA-8FF1A8389231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70ED3-22A9-42F9-8A70-4B8890371722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61F54-DBC9-4BC3-AAD1-3B113F2121B2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A16B-452F-40CD-829F-18758AE02A04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D44E9-1B6D-446D-A931-4FB5E41F0575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0FA0-590D-4440-A036-7AD19BD0C447}" type="datetime1">
              <a:rPr lang="en-GB" smtClean="0"/>
              <a:t>01/09/2015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13CA-DAD8-435D-AEDE-0AF527AC4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59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A09D8-7AFD-4645-A861-A16E81ED65D3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A9D7-4BA0-4996-AECB-B04889DFF78C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F923A-4267-4423-9E73-8B872AB039A5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55951-7BCD-4526-9F0D-E56B71C57011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38071-6D24-4DEB-B523-0843D2A97AB7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37B5-5177-4CA4-8D98-917B046B760C}" type="datetime1">
              <a:rPr lang="en-GB" smtClean="0"/>
              <a:t>01/09/2015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0" y="2132856"/>
            <a:ext cx="9144000" cy="1826363"/>
          </a:xfrm>
          <a:prstGeom prst="rect">
            <a:avLst/>
          </a:prstGeom>
        </p:spPr>
        <p:txBody>
          <a:bodyPr vert="horz" lIns="45720" rIns="45720" anchor="b">
            <a:normAutofit fontScale="75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Wound Conductor Test Facilities</a:t>
            </a:r>
            <a:br>
              <a:rPr lang="en-US" dirty="0" smtClean="0"/>
            </a:br>
            <a:r>
              <a:rPr lang="en-US" dirty="0" smtClean="0"/>
              <a:t>(TASK 2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i="1" dirty="0" smtClean="0"/>
              <a:t>(Short status…)</a:t>
            </a:r>
            <a:endParaRPr lang="en-US" i="1" dirty="0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597144" y="4869160"/>
            <a:ext cx="8100640" cy="7200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Friedrich Lackner</a:t>
            </a:r>
          </a:p>
          <a:p>
            <a:pPr algn="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of September </a:t>
            </a:r>
            <a:r>
              <a:rPr lang="en-US" dirty="0" smtClean="0"/>
              <a:t>2015</a:t>
            </a:r>
          </a:p>
        </p:txBody>
      </p:sp>
      <p:pic>
        <p:nvPicPr>
          <p:cNvPr id="23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0" y="249080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cap="all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n-US" sz="1600" b="1" cap="all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circular </a:t>
            </a:r>
            <a:r>
              <a:rPr lang="en-US" sz="1600" b="1" cap="all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collider MAGNETS TECHNOLOGIES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41542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Task 2.1 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156136" y="1916832"/>
            <a:ext cx="8952732" cy="3259942"/>
          </a:xfrm>
        </p:spPr>
        <p:txBody>
          <a:bodyPr>
            <a:normAutofit fontScale="92500" lnSpcReduction="20000"/>
          </a:bodyPr>
          <a:lstStyle/>
          <a:p>
            <a:pPr marL="36576" lvl="0" indent="0">
              <a:buNone/>
            </a:pPr>
            <a:r>
              <a:rPr lang="fr-CH" sz="1600" b="1" dirty="0" smtClean="0">
                <a:solidFill>
                  <a:srgbClr val="000000"/>
                </a:solidFill>
              </a:rPr>
              <a:t>Description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pPr lvl="0"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Review of existing instrumentation and tools presently in use at CERN and at partner institutes to characterize the electromechanical performance of Nb3Sn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cables </a:t>
            </a:r>
            <a:endParaRPr lang="en-US" sz="1600" dirty="0" smtClean="0">
              <a:solidFill>
                <a:srgbClr val="000000"/>
              </a:solidFill>
              <a:latin typeface="+mj-lt"/>
            </a:endParaRPr>
          </a:p>
          <a:p>
            <a:pPr marL="36576" lvl="0" indent="0">
              <a:buClrTx/>
              <a:buNone/>
            </a:pP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	</a:t>
            </a:r>
            <a:r>
              <a:rPr lang="en-US" sz="1600" b="1" dirty="0">
                <a:solidFill>
                  <a:srgbClr val="00B050"/>
                </a:solidFill>
                <a:latin typeface="+mj-lt"/>
              </a:rPr>
              <a:t>September 2015:  </a:t>
            </a:r>
            <a:r>
              <a:rPr lang="en-US" sz="1600" b="1" i="1" dirty="0">
                <a:solidFill>
                  <a:srgbClr val="00B050"/>
                </a:solidFill>
                <a:latin typeface="+mj-lt"/>
              </a:rPr>
              <a:t>FNAL, UNIGE, TU-Wien – </a:t>
            </a:r>
            <a:r>
              <a:rPr lang="en-US" sz="1600" b="1" i="1" dirty="0" err="1">
                <a:solidFill>
                  <a:srgbClr val="00B050"/>
                </a:solidFill>
                <a:latin typeface="+mj-lt"/>
              </a:rPr>
              <a:t>Atominstitut</a:t>
            </a:r>
            <a:r>
              <a:rPr lang="en-US" sz="1600" b="1" dirty="0">
                <a:solidFill>
                  <a:srgbClr val="00B050"/>
                </a:solidFill>
                <a:latin typeface="+mj-lt"/>
              </a:rPr>
              <a:t>;</a:t>
            </a:r>
          </a:p>
          <a:p>
            <a:pPr marL="36576" lvl="0" indent="0">
              <a:buClrTx/>
              <a:buNone/>
            </a:pPr>
            <a:r>
              <a:rPr lang="en-US" sz="1600" b="1" dirty="0">
                <a:latin typeface="+mj-lt"/>
              </a:rPr>
              <a:t>	</a:t>
            </a:r>
            <a:r>
              <a:rPr lang="en-US" sz="1600" b="1" dirty="0" smtClean="0">
                <a:latin typeface="+mj-lt"/>
              </a:rPr>
              <a:t>2015 - 2016: </a:t>
            </a:r>
            <a:r>
              <a:rPr lang="en-US" sz="1600" b="1" i="1" dirty="0"/>
              <a:t>TWENTE, PSI, </a:t>
            </a:r>
            <a:r>
              <a:rPr lang="en-US" sz="1600" b="1" i="1" dirty="0" smtClean="0"/>
              <a:t>NHMFL</a:t>
            </a:r>
            <a:r>
              <a:rPr lang="en-US" sz="1600" b="1" i="1" dirty="0"/>
              <a:t>;</a:t>
            </a:r>
            <a:endParaRPr lang="de-DE" sz="1600" b="1" dirty="0">
              <a:latin typeface="+mj-lt"/>
            </a:endParaRPr>
          </a:p>
          <a:p>
            <a:pPr lvl="0">
              <a:buClrTx/>
            </a:pP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Design and set-up of a tool to characterize the cable wind-ability;</a:t>
            </a:r>
            <a:endParaRPr lang="de-DE" sz="1600" dirty="0" smtClean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Design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and set-up a tool to test splices under different mechanical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constraints.</a:t>
            </a:r>
          </a:p>
          <a:p>
            <a:pPr marL="36576" indent="0">
              <a:buClrTx/>
              <a:buNone/>
            </a:pPr>
            <a:endParaRPr lang="fr-CH" sz="1600" dirty="0">
              <a:solidFill>
                <a:srgbClr val="000000"/>
              </a:solidFill>
              <a:latin typeface="+mj-lt"/>
            </a:endParaRPr>
          </a:p>
          <a:p>
            <a:pPr marL="36576" lvl="0" indent="0">
              <a:buNone/>
            </a:pPr>
            <a:r>
              <a:rPr lang="fr-CH" sz="1600" b="1" dirty="0" err="1" smtClean="0">
                <a:solidFill>
                  <a:srgbClr val="000000"/>
                </a:solidFill>
              </a:rPr>
              <a:t>Deliverables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D1: Critical review of existing tools, instrumentation and splicing 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methods, </a:t>
            </a:r>
            <a:r>
              <a:rPr lang="en-US" sz="1600" i="1" dirty="0" smtClean="0">
                <a:solidFill>
                  <a:srgbClr val="00B050"/>
                </a:solidFill>
                <a:latin typeface="+mj-lt"/>
              </a:rPr>
              <a:t>3 months;</a:t>
            </a:r>
            <a:endParaRPr lang="de-DE" sz="1600" i="1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D2: Proposal tools and test program including internal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review,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months;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D3: Procurement/fabrication,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commissioning,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months;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D4: Test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campaigns,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36 months.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97292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Characterization </a:t>
            </a:r>
            <a:r>
              <a:rPr lang="en-US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Cable Processing </a:t>
            </a:r>
            <a:r>
              <a:rPr lang="en-US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Splicing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05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13CA-DAD8-435D-AEDE-0AF527AC4CA4}" type="slidenum">
              <a:rPr lang="en-GB" smtClean="0"/>
              <a:t>3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0" y="1367078"/>
            <a:ext cx="3278532" cy="192368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3852919" y="1628800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i="1" dirty="0">
                <a:latin typeface="RMTMI"/>
              </a:rPr>
              <a:t>σ</a:t>
            </a:r>
            <a:r>
              <a:rPr lang="de-DE" sz="1050" i="1" dirty="0">
                <a:latin typeface="Times New Roman" panose="02020603050405020304" pitchFamily="18" charset="0"/>
              </a:rPr>
              <a:t>xx </a:t>
            </a:r>
            <a:r>
              <a:rPr lang="de-DE" dirty="0">
                <a:latin typeface="MTSY"/>
              </a:rPr>
              <a:t>= </a:t>
            </a:r>
            <a:r>
              <a:rPr lang="de-DE" i="1" dirty="0" smtClean="0">
                <a:latin typeface="Times New Roman" panose="02020603050405020304" pitchFamily="18" charset="0"/>
              </a:rPr>
              <a:t>E </a:t>
            </a:r>
            <a:r>
              <a:rPr lang="el-GR" i="1" dirty="0" smtClean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dirty="0">
                <a:latin typeface="Times New Roman" panose="02020603050405020304" pitchFamily="18" charset="0"/>
              </a:rPr>
              <a:t>2</a:t>
            </a:r>
            <a:r>
              <a:rPr lang="el-GR" i="1" dirty="0">
                <a:latin typeface="RMTMI"/>
              </a:rPr>
              <a:t>ν)(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</a:t>
            </a:r>
            <a:r>
              <a:rPr lang="el-GR" i="1" dirty="0" smtClean="0">
                <a:latin typeface="RMTMI"/>
              </a:rPr>
              <a:t>)</a:t>
            </a:r>
            <a:r>
              <a:rPr lang="fr-CH" i="1" dirty="0" smtClean="0">
                <a:latin typeface="RMTMI"/>
              </a:rPr>
              <a:t> </a:t>
            </a:r>
            <a:r>
              <a:rPr lang="el-GR" i="1" dirty="0" smtClean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i="1" dirty="0">
                <a:latin typeface="RMTMI"/>
              </a:rPr>
              <a:t>ν) </a:t>
            </a:r>
            <a:r>
              <a:rPr lang="el-GR" sz="1050" i="1" dirty="0">
                <a:latin typeface="Times New Roman" panose="02020603050405020304" pitchFamily="18" charset="0"/>
              </a:rPr>
              <a:t>xx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 </a:t>
            </a:r>
            <a:r>
              <a:rPr lang="el-GR" sz="1050" i="1" dirty="0">
                <a:latin typeface="Times New Roman" panose="02020603050405020304" pitchFamily="18" charset="0"/>
              </a:rPr>
              <a:t>yy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 </a:t>
            </a:r>
            <a:r>
              <a:rPr lang="el-GR" sz="1050" i="1" dirty="0" smtClean="0">
                <a:latin typeface="Times New Roman" panose="02020603050405020304" pitchFamily="18" charset="0"/>
              </a:rPr>
              <a:t>zz</a:t>
            </a:r>
            <a:r>
              <a:rPr lang="de-DE" i="1" dirty="0" smtClean="0">
                <a:latin typeface="RMTMI"/>
              </a:rPr>
              <a:t>,</a:t>
            </a:r>
            <a:endParaRPr lang="de-DE" i="1" dirty="0">
              <a:latin typeface="RMTMI"/>
            </a:endParaRPr>
          </a:p>
          <a:p>
            <a:r>
              <a:rPr lang="el-GR" i="1" dirty="0">
                <a:latin typeface="RMTMI"/>
              </a:rPr>
              <a:t>σ</a:t>
            </a:r>
            <a:r>
              <a:rPr lang="de-DE" sz="1050" i="1" dirty="0" err="1">
                <a:latin typeface="Times New Roman" panose="02020603050405020304" pitchFamily="18" charset="0"/>
              </a:rPr>
              <a:t>yy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dirty="0">
                <a:latin typeface="MTSY"/>
              </a:rPr>
              <a:t>= </a:t>
            </a:r>
            <a:r>
              <a:rPr lang="de-DE" i="1" dirty="0" smtClean="0">
                <a:latin typeface="Times New Roman" panose="02020603050405020304" pitchFamily="18" charset="0"/>
              </a:rPr>
              <a:t>E </a:t>
            </a:r>
            <a:r>
              <a:rPr lang="el-GR" i="1" dirty="0" smtClean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dirty="0">
                <a:latin typeface="Times New Roman" panose="02020603050405020304" pitchFamily="18" charset="0"/>
              </a:rPr>
              <a:t>2</a:t>
            </a:r>
            <a:r>
              <a:rPr lang="el-GR" i="1" dirty="0">
                <a:latin typeface="RMTMI"/>
              </a:rPr>
              <a:t>ν)(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</a:t>
            </a:r>
            <a:r>
              <a:rPr lang="el-GR" i="1" dirty="0" smtClean="0">
                <a:latin typeface="RMTMI"/>
              </a:rPr>
              <a:t>)</a:t>
            </a:r>
            <a:r>
              <a:rPr lang="fr-CH" i="1" dirty="0" smtClean="0">
                <a:latin typeface="RMTMI"/>
              </a:rPr>
              <a:t> </a:t>
            </a:r>
            <a:r>
              <a:rPr lang="el-GR" i="1" dirty="0" smtClean="0">
                <a:latin typeface="RMTMI"/>
              </a:rPr>
              <a:t>ν </a:t>
            </a:r>
            <a:r>
              <a:rPr lang="el-GR" sz="1050" i="1" dirty="0">
                <a:latin typeface="Times New Roman" panose="02020603050405020304" pitchFamily="18" charset="0"/>
              </a:rPr>
              <a:t>xx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i="1" dirty="0">
                <a:latin typeface="RMTMI"/>
              </a:rPr>
              <a:t>ν) </a:t>
            </a:r>
            <a:r>
              <a:rPr lang="el-GR" sz="1050" i="1" dirty="0">
                <a:latin typeface="Times New Roman" panose="02020603050405020304" pitchFamily="18" charset="0"/>
              </a:rPr>
              <a:t>yy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 </a:t>
            </a:r>
            <a:r>
              <a:rPr lang="el-GR" sz="1050" i="1" dirty="0" smtClean="0">
                <a:latin typeface="Times New Roman" panose="02020603050405020304" pitchFamily="18" charset="0"/>
              </a:rPr>
              <a:t>zz</a:t>
            </a:r>
            <a:r>
              <a:rPr lang="de-DE" i="1" dirty="0" smtClean="0">
                <a:latin typeface="RMTMI"/>
              </a:rPr>
              <a:t>,</a:t>
            </a:r>
            <a:endParaRPr lang="de-DE" i="1" dirty="0">
              <a:latin typeface="RMTMI"/>
            </a:endParaRPr>
          </a:p>
          <a:p>
            <a:r>
              <a:rPr lang="el-GR" i="1" dirty="0">
                <a:latin typeface="RMTMI"/>
              </a:rPr>
              <a:t>σ</a:t>
            </a:r>
            <a:r>
              <a:rPr lang="de-DE" sz="1050" i="1" dirty="0" err="1">
                <a:latin typeface="Times New Roman" panose="02020603050405020304" pitchFamily="18" charset="0"/>
              </a:rPr>
              <a:t>zz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dirty="0">
                <a:latin typeface="MTSY"/>
              </a:rPr>
              <a:t>= </a:t>
            </a:r>
            <a:r>
              <a:rPr lang="de-DE" i="1" dirty="0" smtClean="0">
                <a:latin typeface="Times New Roman" panose="02020603050405020304" pitchFamily="18" charset="0"/>
              </a:rPr>
              <a:t>E </a:t>
            </a:r>
            <a:r>
              <a:rPr lang="el-GR" i="1" dirty="0" smtClean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dirty="0">
                <a:latin typeface="Times New Roman" panose="02020603050405020304" pitchFamily="18" charset="0"/>
              </a:rPr>
              <a:t>2</a:t>
            </a:r>
            <a:r>
              <a:rPr lang="el-GR" i="1" dirty="0">
                <a:latin typeface="RMTMI"/>
              </a:rPr>
              <a:t>ν)(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</a:t>
            </a:r>
            <a:r>
              <a:rPr lang="el-GR" i="1" dirty="0" smtClean="0">
                <a:latin typeface="RMTMI"/>
              </a:rPr>
              <a:t>)</a:t>
            </a:r>
            <a:r>
              <a:rPr lang="fr-CH" i="1" dirty="0" smtClean="0">
                <a:latin typeface="RMTMI"/>
              </a:rPr>
              <a:t> </a:t>
            </a:r>
            <a:r>
              <a:rPr lang="el-GR" i="1" dirty="0" smtClean="0">
                <a:latin typeface="RMTMI"/>
              </a:rPr>
              <a:t>ν </a:t>
            </a:r>
            <a:r>
              <a:rPr lang="el-GR" sz="1050" i="1" dirty="0">
                <a:latin typeface="Times New Roman" panose="02020603050405020304" pitchFamily="18" charset="0"/>
              </a:rPr>
              <a:t>xx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ν </a:t>
            </a:r>
            <a:r>
              <a:rPr lang="el-GR" sz="1050" i="1" dirty="0">
                <a:latin typeface="Times New Roman" panose="02020603050405020304" pitchFamily="18" charset="0"/>
              </a:rPr>
              <a:t>yy </a:t>
            </a:r>
            <a:r>
              <a:rPr lang="el-GR" dirty="0">
                <a:latin typeface="MTSY"/>
              </a:rPr>
              <a:t>+ </a:t>
            </a:r>
            <a:r>
              <a:rPr lang="el-GR" i="1" dirty="0">
                <a:latin typeface="RMTMI"/>
              </a:rPr>
              <a:t>(</a:t>
            </a:r>
            <a:r>
              <a:rPr lang="el-GR" dirty="0">
                <a:latin typeface="Times New Roman" panose="02020603050405020304" pitchFamily="18" charset="0"/>
              </a:rPr>
              <a:t>1 </a:t>
            </a:r>
            <a:r>
              <a:rPr lang="el-GR" dirty="0">
                <a:latin typeface="MTSY"/>
              </a:rPr>
              <a:t>− </a:t>
            </a:r>
            <a:r>
              <a:rPr lang="el-GR" i="1" dirty="0">
                <a:latin typeface="RMTMI"/>
              </a:rPr>
              <a:t>ν) </a:t>
            </a:r>
            <a:r>
              <a:rPr lang="el-GR" sz="1050" i="1" dirty="0" smtClean="0">
                <a:latin typeface="Times New Roman" panose="02020603050405020304" pitchFamily="18" charset="0"/>
              </a:rPr>
              <a:t>zz</a:t>
            </a:r>
            <a:r>
              <a:rPr lang="de-DE" i="1" dirty="0" smtClean="0">
                <a:latin typeface="RMTMI"/>
              </a:rPr>
              <a:t>,</a:t>
            </a:r>
            <a:endParaRPr lang="de-DE" i="1" dirty="0">
              <a:latin typeface="RMTMI"/>
            </a:endParaRPr>
          </a:p>
          <a:p>
            <a:r>
              <a:rPr lang="el-GR" i="1" dirty="0">
                <a:latin typeface="RMTMI"/>
              </a:rPr>
              <a:t>τ</a:t>
            </a:r>
            <a:r>
              <a:rPr lang="de-DE" sz="1050" i="1" dirty="0" err="1">
                <a:latin typeface="Times New Roman" panose="02020603050405020304" pitchFamily="18" charset="0"/>
              </a:rPr>
              <a:t>xy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dirty="0">
                <a:latin typeface="MTSY"/>
              </a:rPr>
              <a:t>= </a:t>
            </a:r>
            <a:r>
              <a:rPr lang="de-DE" i="1" dirty="0">
                <a:latin typeface="Times New Roman" panose="02020603050405020304" pitchFamily="18" charset="0"/>
              </a:rPr>
              <a:t>G </a:t>
            </a:r>
            <a:r>
              <a:rPr lang="el-GR" i="1" dirty="0">
                <a:latin typeface="RMTMI"/>
              </a:rPr>
              <a:t>γ</a:t>
            </a:r>
            <a:r>
              <a:rPr lang="de-DE" sz="1050" i="1" dirty="0" err="1">
                <a:latin typeface="Times New Roman" panose="02020603050405020304" pitchFamily="18" charset="0"/>
              </a:rPr>
              <a:t>xy</a:t>
            </a:r>
            <a:r>
              <a:rPr lang="de-DE" i="1" dirty="0">
                <a:latin typeface="RMTMI"/>
              </a:rPr>
              <a:t>, </a:t>
            </a:r>
            <a:r>
              <a:rPr lang="el-GR" i="1" dirty="0">
                <a:latin typeface="RMTMI"/>
              </a:rPr>
              <a:t>τ</a:t>
            </a:r>
            <a:r>
              <a:rPr lang="de-DE" sz="1050" i="1" dirty="0" err="1">
                <a:latin typeface="Times New Roman" panose="02020603050405020304" pitchFamily="18" charset="0"/>
              </a:rPr>
              <a:t>yz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dirty="0">
                <a:latin typeface="MTSY"/>
              </a:rPr>
              <a:t>= </a:t>
            </a:r>
            <a:r>
              <a:rPr lang="de-DE" i="1" dirty="0">
                <a:latin typeface="Times New Roman" panose="02020603050405020304" pitchFamily="18" charset="0"/>
              </a:rPr>
              <a:t>G </a:t>
            </a:r>
            <a:r>
              <a:rPr lang="el-GR" i="1" dirty="0">
                <a:latin typeface="RMTMI"/>
              </a:rPr>
              <a:t>γ</a:t>
            </a:r>
            <a:r>
              <a:rPr lang="de-DE" sz="1050" i="1" dirty="0" err="1">
                <a:latin typeface="Times New Roman" panose="02020603050405020304" pitchFamily="18" charset="0"/>
              </a:rPr>
              <a:t>yz</a:t>
            </a:r>
            <a:r>
              <a:rPr lang="de-DE" i="1" dirty="0">
                <a:latin typeface="RMTMI"/>
              </a:rPr>
              <a:t>, </a:t>
            </a:r>
            <a:r>
              <a:rPr lang="el-GR" i="1" dirty="0">
                <a:latin typeface="RMTMI"/>
              </a:rPr>
              <a:t>τ</a:t>
            </a:r>
            <a:r>
              <a:rPr lang="de-DE" sz="1050" i="1" dirty="0" err="1">
                <a:latin typeface="Times New Roman" panose="02020603050405020304" pitchFamily="18" charset="0"/>
              </a:rPr>
              <a:t>zx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dirty="0">
                <a:latin typeface="MTSY"/>
              </a:rPr>
              <a:t>= </a:t>
            </a:r>
            <a:r>
              <a:rPr lang="de-DE" i="1" dirty="0">
                <a:latin typeface="Times New Roman" panose="02020603050405020304" pitchFamily="18" charset="0"/>
              </a:rPr>
              <a:t>G </a:t>
            </a:r>
            <a:r>
              <a:rPr lang="el-GR" i="1" dirty="0">
                <a:latin typeface="RMTMI"/>
              </a:rPr>
              <a:t>γ</a:t>
            </a:r>
            <a:r>
              <a:rPr lang="de-DE" sz="1050" i="1" dirty="0" err="1">
                <a:latin typeface="Times New Roman" panose="02020603050405020304" pitchFamily="18" charset="0"/>
              </a:rPr>
              <a:t>zx</a:t>
            </a:r>
            <a:r>
              <a:rPr lang="de-DE" sz="1050" i="1" dirty="0">
                <a:latin typeface="Times New Roman" panose="02020603050405020304" pitchFamily="18" charset="0"/>
              </a:rPr>
              <a:t> </a:t>
            </a:r>
            <a:r>
              <a:rPr lang="de-DE" i="1" dirty="0">
                <a:latin typeface="RMTMI"/>
              </a:rPr>
              <a:t>.</a:t>
            </a:r>
            <a:endParaRPr lang="de-DE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064" y="3569398"/>
            <a:ext cx="2835511" cy="109096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36" y="3429000"/>
            <a:ext cx="2150061" cy="22777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/>
          <a:srcRect l="30276" t="9194" r="57360" b="67182"/>
          <a:stretch/>
        </p:blipFill>
        <p:spPr>
          <a:xfrm>
            <a:off x="3486625" y="3569398"/>
            <a:ext cx="1152128" cy="12069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/>
              <p:cNvSpPr/>
              <p:nvPr/>
            </p:nvSpPr>
            <p:spPr>
              <a:xfrm>
                <a:off x="4182777" y="5047185"/>
                <a:ext cx="3312368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CERN cable identification no: </a:t>
                </a:r>
                <a:r>
                  <a:rPr lang="en-US" sz="10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H15OC0180A</a:t>
                </a:r>
                <a:endParaRPr lang="de-DE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Cable type project: </a:t>
                </a:r>
                <a:r>
                  <a:rPr lang="en-US" sz="1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en-US" sz="10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DS </a:t>
                </a: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11T Long Coil</a:t>
                </a:r>
                <a:endParaRPr lang="de-DE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Strand material: 		Nb</a:t>
                </a:r>
                <a:r>
                  <a:rPr lang="en-US" sz="1000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Sn RRP Low grade</a:t>
                </a:r>
                <a:endParaRPr lang="de-DE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Fabrication date: 	</a:t>
                </a:r>
                <a:r>
                  <a:rPr lang="en-US" sz="10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17.12.2014</a:t>
                </a:r>
                <a:endParaRPr lang="de-DE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Number of strands: </a:t>
                </a:r>
                <a:r>
                  <a:rPr lang="en-US" sz="1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40</m:t>
                    </m:r>
                  </m:oMath>
                </a14:m>
                <a:endParaRPr lang="de-DE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777" y="5047185"/>
                <a:ext cx="3312368" cy="861774"/>
              </a:xfrm>
              <a:prstGeom prst="rect">
                <a:avLst/>
              </a:prstGeom>
              <a:blipFill rotWithShape="0">
                <a:blip r:embed="rId6"/>
                <a:stretch>
                  <a:fillRect b="-35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</a:t>
            </a:r>
            <a:r>
              <a:rPr lang="en-US" sz="4000" dirty="0" smtClean="0"/>
              <a:t>2.1</a:t>
            </a:r>
            <a:endParaRPr lang="en-US" sz="4000" dirty="0"/>
          </a:p>
        </p:txBody>
      </p:sp>
      <p:cxnSp>
        <p:nvCxnSpPr>
          <p:cNvPr id="33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" descr="FCCLogoForWebSit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79512" y="881280"/>
            <a:ext cx="7447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cs typeface="Times New Roman" panose="02020603050405020304" pitchFamily="18" charset="0"/>
              </a:rPr>
              <a:t>Mechanical characterization for winding process “wind-ability”:</a:t>
            </a:r>
            <a:endParaRPr lang="de-DE" dirty="0"/>
          </a:p>
        </p:txBody>
      </p:sp>
      <p:sp>
        <p:nvSpPr>
          <p:cNvPr id="36" name="TextBox 35"/>
          <p:cNvSpPr txBox="1"/>
          <p:nvPr/>
        </p:nvSpPr>
        <p:spPr>
          <a:xfrm>
            <a:off x="3616924" y="3104470"/>
            <a:ext cx="4663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Preparation</a:t>
            </a:r>
            <a:r>
              <a:rPr lang="fr-CH" sz="1400" dirty="0" smtClean="0"/>
              <a:t> of </a:t>
            </a:r>
            <a:r>
              <a:rPr lang="fr-CH" sz="1400" dirty="0" err="1" smtClean="0"/>
              <a:t>tensile</a:t>
            </a:r>
            <a:r>
              <a:rPr lang="fr-CH" sz="1400" dirty="0" smtClean="0"/>
              <a:t> test in collaboration </a:t>
            </a:r>
            <a:r>
              <a:rPr lang="fr-CH" sz="1400" dirty="0" err="1" smtClean="0"/>
              <a:t>with</a:t>
            </a:r>
            <a:r>
              <a:rPr lang="fr-CH" sz="1400" dirty="0" smtClean="0"/>
              <a:t> EN-MME:</a:t>
            </a:r>
            <a:endParaRPr lang="de-DE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581625" y="4738907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Clamping</a:t>
            </a:r>
            <a:r>
              <a:rPr lang="fr-CH" sz="1200" dirty="0" smtClean="0"/>
              <a:t> </a:t>
            </a:r>
            <a:r>
              <a:rPr lang="fr-CH" sz="1200" dirty="0" err="1" smtClean="0"/>
              <a:t>tool</a:t>
            </a:r>
            <a:r>
              <a:rPr lang="fr-CH" sz="1200" dirty="0" smtClean="0"/>
              <a:t>…</a:t>
            </a:r>
            <a:endParaRPr lang="de-DE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508104" y="4584723"/>
            <a:ext cx="2965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Input </a:t>
            </a:r>
            <a:r>
              <a:rPr lang="fr-CH" sz="1200" dirty="0" err="1" smtClean="0"/>
              <a:t>parameter</a:t>
            </a:r>
            <a:r>
              <a:rPr lang="fr-CH" sz="1200" dirty="0" smtClean="0"/>
              <a:t> for </a:t>
            </a:r>
            <a:r>
              <a:rPr lang="fr-CH" sz="1200" dirty="0" err="1" smtClean="0"/>
              <a:t>further</a:t>
            </a:r>
            <a:r>
              <a:rPr lang="fr-CH" sz="1200" dirty="0" smtClean="0"/>
              <a:t> </a:t>
            </a:r>
            <a:r>
              <a:rPr lang="fr-CH" sz="1200" dirty="0" err="1" smtClean="0"/>
              <a:t>improvment</a:t>
            </a:r>
            <a:r>
              <a:rPr lang="fr-CH" sz="1200" dirty="0" smtClean="0"/>
              <a:t> of </a:t>
            </a:r>
            <a:r>
              <a:rPr lang="fr-CH" sz="1200" dirty="0" err="1" smtClean="0"/>
              <a:t>numerical</a:t>
            </a:r>
            <a:r>
              <a:rPr lang="fr-CH" sz="1200" dirty="0" smtClean="0"/>
              <a:t> </a:t>
            </a:r>
            <a:r>
              <a:rPr lang="fr-CH" sz="1200" dirty="0" err="1" smtClean="0"/>
              <a:t>models</a:t>
            </a:r>
            <a:r>
              <a:rPr lang="fr-CH" sz="1200" dirty="0" smtClean="0"/>
              <a:t>…</a:t>
            </a:r>
            <a:endParaRPr lang="de-DE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927821" y="5759524"/>
            <a:ext cx="2053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Preparation</a:t>
            </a:r>
            <a:r>
              <a:rPr lang="fr-CH" sz="1200" dirty="0" smtClean="0"/>
              <a:t> of test </a:t>
            </a:r>
            <a:r>
              <a:rPr lang="fr-CH" sz="1200" dirty="0" err="1" smtClean="0"/>
              <a:t>samples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45573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13CA-DAD8-435D-AEDE-0AF527AC4CA4}" type="slidenum">
              <a:rPr lang="en-GB" smtClean="0"/>
              <a:t>4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</a:t>
            </a:r>
            <a:r>
              <a:rPr lang="en-US" sz="4000" dirty="0" smtClean="0"/>
              <a:t>2.1</a:t>
            </a:r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1292"/>
            <a:ext cx="2501927" cy="16662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809" y="1709540"/>
            <a:ext cx="1990520" cy="17914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460" y="1889071"/>
            <a:ext cx="889189" cy="164460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889071"/>
            <a:ext cx="2037749" cy="168662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7173" y="1034604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testing</a:t>
            </a:r>
            <a:r>
              <a:rPr lang="fr-CH" dirty="0" smtClean="0"/>
              <a:t> </a:t>
            </a:r>
            <a:r>
              <a:rPr lang="fr-CH" dirty="0" err="1" smtClean="0"/>
              <a:t>methods</a:t>
            </a:r>
            <a:r>
              <a:rPr lang="fr-CH" dirty="0" smtClean="0"/>
              <a:t> &amp; </a:t>
            </a:r>
            <a:r>
              <a:rPr lang="fr-CH" dirty="0" err="1" smtClean="0"/>
              <a:t>industrial</a:t>
            </a:r>
            <a:r>
              <a:rPr lang="fr-CH" dirty="0" smtClean="0"/>
              <a:t> standards: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782030" y="1497980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Flexure test</a:t>
            </a:r>
            <a:endParaRPr lang="de-DE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133691" y="1500598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B</a:t>
            </a:r>
            <a:r>
              <a:rPr lang="fr-CH" sz="1400" dirty="0" err="1" smtClean="0"/>
              <a:t>ending</a:t>
            </a:r>
            <a:r>
              <a:rPr lang="fr-CH" sz="1400" dirty="0" smtClean="0"/>
              <a:t> test</a:t>
            </a:r>
            <a:endParaRPr lang="de-DE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1500598"/>
            <a:ext cx="1099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Torsion test</a:t>
            </a:r>
            <a:endParaRPr lang="de-DE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846779" y="1500598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Multi </a:t>
            </a:r>
            <a:r>
              <a:rPr lang="fr-CH" sz="1400" dirty="0" err="1" smtClean="0"/>
              <a:t>purpose</a:t>
            </a:r>
            <a:r>
              <a:rPr lang="fr-CH" sz="1400" dirty="0" smtClean="0"/>
              <a:t> test</a:t>
            </a:r>
            <a:endParaRPr lang="de-DE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627625" y="3932987"/>
            <a:ext cx="420923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also…</a:t>
            </a:r>
          </a:p>
          <a:p>
            <a:r>
              <a:rPr lang="en-GB" dirty="0" smtClean="0"/>
              <a:t>… Shear, Wear, Abrasion, Flexibility</a:t>
            </a:r>
          </a:p>
          <a:p>
            <a:r>
              <a:rPr lang="en-GB" i="1" dirty="0" smtClean="0"/>
              <a:t>… «Inner friction» </a:t>
            </a:r>
          </a:p>
          <a:p>
            <a:endParaRPr lang="en-GB" i="1" dirty="0" smtClean="0"/>
          </a:p>
          <a:p>
            <a:r>
              <a:rPr lang="en-GB" sz="1400" i="1" dirty="0" smtClean="0"/>
              <a:t>Important source for understanding methods, improving knowledge on standard instrumentation.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90" y="3745258"/>
            <a:ext cx="1422414" cy="1657181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36347" y="5598091"/>
            <a:ext cx="23102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/>
              <a:t>… monitoring </a:t>
            </a:r>
            <a:r>
              <a:rPr lang="en-GB" sz="800" b="1" dirty="0"/>
              <a:t>cable resistance for evidence of shorts or cold hardening</a:t>
            </a:r>
            <a:endParaRPr lang="de-DE" sz="8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58" y="3763936"/>
            <a:ext cx="2262102" cy="165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01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2.2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95634" y="1196752"/>
            <a:ext cx="8952732" cy="4968552"/>
          </a:xfrm>
        </p:spPr>
        <p:txBody>
          <a:bodyPr>
            <a:noAutofit/>
          </a:bodyPr>
          <a:lstStyle/>
          <a:p>
            <a:pPr marL="36576" lvl="0" indent="0">
              <a:buNone/>
            </a:pPr>
            <a:r>
              <a:rPr lang="fr-CH" sz="1600" b="1" dirty="0" smtClean="0">
                <a:solidFill>
                  <a:srgbClr val="000000"/>
                </a:solidFill>
                <a:latin typeface="+mj-lt"/>
              </a:rPr>
              <a:t>Description</a:t>
            </a:r>
            <a:endParaRPr lang="en-GB" sz="1600" b="1" dirty="0" smtClean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Review of existing instrumentation and tools presently in use at CERN and at partner institutes to characterize the electromechanical performance of Nb</a:t>
            </a:r>
            <a:r>
              <a:rPr lang="en-US" sz="1600" baseline="-25000" dirty="0">
                <a:solidFill>
                  <a:srgbClr val="00B050"/>
                </a:solidFill>
                <a:latin typeface="+mj-lt"/>
              </a:rPr>
              <a:t>3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Sn superconductors;</a:t>
            </a:r>
            <a:endParaRPr lang="de-DE" sz="1600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Enhancement of an existing tool or design and manufacture of a new tool capable of exploring the electromechanical behavior of impregnated wound conductors as a function of different parameters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, in  particular the superconductor itself, the insulation schemes, the heat treatment, the impregnation, the role and possible transformation of the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binder.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It is important that the tool allows to explore different configurations (different samples and different testing conditions, load, magnetic field, current) with a short lead time;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Organize an internal review of the selected proposal as well as of the relevant test program;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The work also includes, where needed, the setting up of tailored instrumentation tools in particular to provide an accurate characterization of the structural conditions of the sample;</a:t>
            </a:r>
            <a:endParaRPr lang="de-DE" sz="1600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Perform the tests and analyze the relevant results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36576" indent="0"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Deliverables</a:t>
            </a: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D1: Critical review of existing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tools,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months;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D2: Proposal of tools and test program, including internal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review, </a:t>
            </a:r>
            <a:r>
              <a:rPr lang="en-US" sz="1600" i="1" dirty="0" smtClean="0">
                <a:solidFill>
                  <a:srgbClr val="000000"/>
                </a:solidFill>
              </a:rPr>
              <a:t>6 months</a:t>
            </a:r>
            <a:r>
              <a:rPr lang="en-US" sz="1600" i="1" dirty="0">
                <a:solidFill>
                  <a:srgbClr val="000000"/>
                </a:solidFill>
              </a:rPr>
              <a:t>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D3: Procurement/fabrication,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commissioning, </a:t>
            </a:r>
            <a:r>
              <a:rPr lang="en-US" sz="1600" i="1" dirty="0" smtClean="0">
                <a:solidFill>
                  <a:srgbClr val="000000"/>
                </a:solidFill>
              </a:rPr>
              <a:t>18 </a:t>
            </a:r>
            <a:r>
              <a:rPr lang="en-US" sz="1600" i="1" dirty="0">
                <a:solidFill>
                  <a:srgbClr val="000000"/>
                </a:solidFill>
              </a:rPr>
              <a:t>months;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D4: Test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campaigns, </a:t>
            </a:r>
            <a:r>
              <a:rPr lang="en-US" sz="1600" i="1" dirty="0" smtClean="0">
                <a:solidFill>
                  <a:srgbClr val="000000"/>
                </a:solidFill>
              </a:rPr>
              <a:t>24 </a:t>
            </a:r>
            <a:r>
              <a:rPr lang="en-US" sz="1600" i="1" dirty="0">
                <a:solidFill>
                  <a:srgbClr val="000000"/>
                </a:solidFill>
              </a:rPr>
              <a:t>months;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81280"/>
            <a:ext cx="4499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Impregnated wound conductor insert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6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2.2</a:t>
            </a:r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512" y="881280"/>
            <a:ext cx="4604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Impregnated wound conductor </a:t>
            </a:r>
            <a:r>
              <a:rPr lang="en-US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E1112"/>
              </a:clrFrom>
              <a:clrTo>
                <a:srgbClr val="0E1112">
                  <a:alpha val="0"/>
                </a:srgbClr>
              </a:clrTo>
            </a:clrChange>
          </a:blip>
          <a:srcRect l="14617" t="59921" r="45922" b="33168"/>
          <a:stretch/>
        </p:blipFill>
        <p:spPr>
          <a:xfrm>
            <a:off x="351267" y="1871327"/>
            <a:ext cx="1584177" cy="17387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51266" y="1541144"/>
            <a:ext cx="1584177" cy="330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351267" y="2045199"/>
            <a:ext cx="1584177" cy="3247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793611" y="1541144"/>
            <a:ext cx="216024" cy="14401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09635" y="132014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K</a:t>
            </a:r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2009635" y="1763315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K</a:t>
            </a:r>
            <a:r>
              <a:rPr lang="fr-CH" baseline="-25000" dirty="0" smtClean="0"/>
              <a:t>1</a:t>
            </a:r>
            <a:endParaRPr lang="de-DE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2422380" y="1381965"/>
            <a:ext cx="6565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Applying</a:t>
            </a:r>
            <a:r>
              <a:rPr lang="fr-CH" dirty="0" smtClean="0"/>
              <a:t> of multi axis stresses at 1.9 K and background </a:t>
            </a:r>
            <a:r>
              <a:rPr lang="fr-CH" dirty="0" err="1" smtClean="0"/>
              <a:t>field</a:t>
            </a:r>
            <a:r>
              <a:rPr lang="fr-CH" dirty="0" smtClean="0"/>
              <a:t>.</a:t>
            </a:r>
          </a:p>
          <a:p>
            <a:r>
              <a:rPr lang="fr-CH" b="1" dirty="0" err="1" smtClean="0"/>
              <a:t>Testing</a:t>
            </a:r>
            <a:r>
              <a:rPr lang="fr-CH" b="1" dirty="0" smtClean="0"/>
              <a:t> of </a:t>
            </a:r>
            <a:r>
              <a:rPr lang="fr-CH" b="1" dirty="0" err="1" smtClean="0"/>
              <a:t>mechanical</a:t>
            </a:r>
            <a:r>
              <a:rPr lang="fr-CH" b="1" dirty="0" smtClean="0"/>
              <a:t> performance of </a:t>
            </a:r>
            <a:r>
              <a:rPr lang="fr-CH" b="1" dirty="0" err="1" smtClean="0"/>
              <a:t>either</a:t>
            </a:r>
            <a:r>
              <a:rPr lang="fr-CH" b="1" dirty="0" smtClean="0"/>
              <a:t> </a:t>
            </a:r>
            <a:r>
              <a:rPr lang="fr-CH" b="1" dirty="0" err="1" smtClean="0"/>
              <a:t>bare</a:t>
            </a:r>
            <a:r>
              <a:rPr lang="fr-CH" b="1" dirty="0" smtClean="0"/>
              <a:t> </a:t>
            </a:r>
            <a:r>
              <a:rPr lang="fr-CH" b="1" dirty="0" err="1" smtClean="0"/>
              <a:t>cable</a:t>
            </a:r>
            <a:r>
              <a:rPr lang="fr-CH" b="1" dirty="0" smtClean="0"/>
              <a:t>, </a:t>
            </a:r>
          </a:p>
          <a:p>
            <a:r>
              <a:rPr lang="fr-CH" b="1" dirty="0" err="1" smtClean="0"/>
              <a:t>insulated</a:t>
            </a:r>
            <a:r>
              <a:rPr lang="fr-CH" b="1" dirty="0" smtClean="0"/>
              <a:t>/</a:t>
            </a:r>
            <a:r>
              <a:rPr lang="fr-CH" b="1" dirty="0" err="1" smtClean="0"/>
              <a:t>impregnated</a:t>
            </a:r>
            <a:r>
              <a:rPr lang="fr-CH" b="1" dirty="0" smtClean="0"/>
              <a:t> </a:t>
            </a:r>
            <a:r>
              <a:rPr lang="fr-CH" b="1" dirty="0" err="1" smtClean="0"/>
              <a:t>cable</a:t>
            </a:r>
            <a:r>
              <a:rPr lang="fr-CH" b="1" dirty="0" smtClean="0"/>
              <a:t> 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strain</a:t>
            </a:r>
            <a:r>
              <a:rPr lang="fr-CH" b="1" dirty="0" smtClean="0"/>
              <a:t> </a:t>
            </a:r>
            <a:r>
              <a:rPr lang="fr-CH" b="1" dirty="0" err="1" smtClean="0"/>
              <a:t>effects</a:t>
            </a:r>
            <a:r>
              <a:rPr lang="fr-CH" b="1" dirty="0" smtClean="0"/>
              <a:t> in </a:t>
            </a:r>
            <a:r>
              <a:rPr lang="fr-CH" b="1" dirty="0" err="1" smtClean="0"/>
              <a:t>desired</a:t>
            </a:r>
            <a:r>
              <a:rPr lang="fr-CH" b="1" dirty="0" smtClean="0"/>
              <a:t> </a:t>
            </a:r>
            <a:r>
              <a:rPr lang="fr-CH" b="1" dirty="0" err="1" smtClean="0"/>
              <a:t>amount</a:t>
            </a:r>
            <a:r>
              <a:rPr lang="fr-CH" b="1" dirty="0" smtClean="0"/>
              <a:t> of DOF.</a:t>
            </a:r>
          </a:p>
          <a:p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>
            <a:off x="165987" y="2668618"/>
            <a:ext cx="631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Actuation and instrumentation </a:t>
            </a:r>
            <a:r>
              <a:rPr lang="fr-CH" dirty="0" err="1" smtClean="0"/>
              <a:t>methods</a:t>
            </a:r>
            <a:r>
              <a:rPr lang="fr-CH" dirty="0" smtClean="0"/>
              <a:t> of an insert at 1.9 K:</a:t>
            </a:r>
            <a:endParaRPr lang="de-DE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4" y="3213786"/>
            <a:ext cx="2597588" cy="26109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750" y="3327320"/>
            <a:ext cx="1171251" cy="41830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/>
          <a:srcRect l="29206" t="47025"/>
          <a:stretch/>
        </p:blipFill>
        <p:spPr>
          <a:xfrm>
            <a:off x="3068265" y="3335119"/>
            <a:ext cx="4402469" cy="57293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031839" y="3989209"/>
            <a:ext cx="59279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Non </a:t>
            </a:r>
            <a:r>
              <a:rPr lang="fr-CH" dirty="0" err="1" smtClean="0"/>
              <a:t>magnetic</a:t>
            </a:r>
            <a:r>
              <a:rPr lang="fr-CH" dirty="0" smtClean="0"/>
              <a:t>, </a:t>
            </a:r>
            <a:r>
              <a:rPr lang="fr-CH" dirty="0" err="1" smtClean="0"/>
              <a:t>suitable</a:t>
            </a:r>
            <a:r>
              <a:rPr lang="fr-CH" dirty="0" smtClean="0"/>
              <a:t> for </a:t>
            </a:r>
            <a:r>
              <a:rPr lang="fr-CH" dirty="0" err="1" smtClean="0"/>
              <a:t>cryogenic</a:t>
            </a:r>
            <a:r>
              <a:rPr lang="fr-CH" dirty="0" smtClean="0"/>
              <a:t> </a:t>
            </a:r>
            <a:r>
              <a:rPr lang="fr-CH" dirty="0" err="1" smtClean="0"/>
              <a:t>temperatures</a:t>
            </a:r>
            <a:r>
              <a:rPr lang="fr-CH" dirty="0" smtClean="0"/>
              <a:t> high and ultra high vacuum;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Close and open </a:t>
            </a:r>
            <a:r>
              <a:rPr lang="fr-CH" dirty="0" err="1" smtClean="0"/>
              <a:t>loop</a:t>
            </a:r>
            <a:r>
              <a:rPr lang="fr-CH" dirty="0" smtClean="0"/>
              <a:t> </a:t>
            </a:r>
            <a:r>
              <a:rPr lang="fr-CH" dirty="0" err="1" smtClean="0"/>
              <a:t>operation</a:t>
            </a:r>
            <a:r>
              <a:rPr lang="fr-CH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Multi axes </a:t>
            </a:r>
            <a:r>
              <a:rPr lang="en-GB" dirty="0" smtClean="0"/>
              <a:t>operations</a:t>
            </a:r>
            <a:r>
              <a:rPr lang="fr-CH" dirty="0" smtClean="0"/>
              <a:t>; </a:t>
            </a:r>
            <a:r>
              <a:rPr lang="fr-CH" dirty="0" err="1" smtClean="0"/>
              <a:t>sub-harmonic</a:t>
            </a:r>
            <a:r>
              <a:rPr lang="fr-CH" dirty="0" smtClean="0"/>
              <a:t> </a:t>
            </a:r>
            <a:r>
              <a:rPr lang="fr-CH" dirty="0" err="1" smtClean="0"/>
              <a:t>resonances</a:t>
            </a:r>
            <a:r>
              <a:rPr lang="fr-CH" dirty="0" smtClean="0"/>
              <a:t> excitation;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Displacement</a:t>
            </a:r>
            <a:r>
              <a:rPr lang="fr-CH" dirty="0" smtClean="0"/>
              <a:t> monitoring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interferometrie</a:t>
            </a:r>
            <a:r>
              <a:rPr lang="fr-CH" dirty="0" smtClean="0"/>
              <a:t>.</a:t>
            </a:r>
            <a:endParaRPr lang="de-DE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/>
          <a:srcRect l="29206" b="78583"/>
          <a:stretch/>
        </p:blipFill>
        <p:spPr>
          <a:xfrm>
            <a:off x="3031839" y="3103166"/>
            <a:ext cx="4402469" cy="231628"/>
          </a:xfrm>
          <a:prstGeom prst="rect">
            <a:avLst/>
          </a:prstGeom>
        </p:spPr>
      </p:pic>
      <p:sp>
        <p:nvSpPr>
          <p:cNvPr id="2048" name="TextBox 2047"/>
          <p:cNvSpPr txBox="1"/>
          <p:nvPr/>
        </p:nvSpPr>
        <p:spPr>
          <a:xfrm>
            <a:off x="3055325" y="5824696"/>
            <a:ext cx="582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industrial</a:t>
            </a:r>
            <a:r>
              <a:rPr lang="fr-CH" dirty="0" smtClean="0"/>
              <a:t> contacts: PI, CEDRAT</a:t>
            </a:r>
            <a:endParaRPr lang="de-DE" dirty="0"/>
          </a:p>
        </p:txBody>
      </p:sp>
      <p:cxnSp>
        <p:nvCxnSpPr>
          <p:cNvPr id="42" name="Straight Connector 41"/>
          <p:cNvCxnSpPr>
            <a:endCxn id="17" idx="1"/>
          </p:cNvCxnSpPr>
          <p:nvPr/>
        </p:nvCxnSpPr>
        <p:spPr>
          <a:xfrm>
            <a:off x="1793611" y="1935671"/>
            <a:ext cx="216024" cy="123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535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CERN contributors to task 2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324583"/>
              </p:ext>
            </p:extLst>
          </p:nvPr>
        </p:nvGraphicFramePr>
        <p:xfrm>
          <a:off x="503548" y="1556792"/>
          <a:ext cx="813690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594066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Person/Section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Task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TE-MSC-LMF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/>
                        <a:t>F. Lackner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Coordination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dirty="0" smtClean="0"/>
                        <a:t>S. </a:t>
                      </a:r>
                      <a:r>
                        <a:rPr lang="en-GB" sz="1600" i="1" dirty="0" err="1" smtClean="0"/>
                        <a:t>Triquet</a:t>
                      </a:r>
                      <a:endParaRPr lang="en-GB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smtClean="0"/>
                        <a:t>Tooling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smtClean="0"/>
                        <a:t>E. Grospelier</a:t>
                      </a:r>
                      <a:endParaRPr lang="en-GB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smtClean="0"/>
                        <a:t>Tooling &amp; design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smtClean="0"/>
                        <a:t>N. Dalexandro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Splicing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D. Pulikowski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PhD student, FEA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+ instrumentation aspects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P. </a:t>
                      </a:r>
                      <a:r>
                        <a:rPr lang="en-GB" sz="1600" dirty="0" err="1" smtClean="0">
                          <a:solidFill>
                            <a:srgbClr val="00B050"/>
                          </a:solidFill>
                        </a:rPr>
                        <a:t>Ebermann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PhD student (starts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November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baseline="30000" dirty="0" smtClean="0">
                          <a:solidFill>
                            <a:srgbClr val="00B050"/>
                          </a:solidFill>
                        </a:rPr>
                        <a:t>st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dirty="0" smtClean="0"/>
                        <a:t>Fellow 1 +</a:t>
                      </a:r>
                      <a:r>
                        <a:rPr lang="en-GB" sz="1600" i="1" baseline="0" dirty="0" smtClean="0"/>
                        <a:t> 2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To be hired,</a:t>
                      </a:r>
                      <a:r>
                        <a:rPr lang="en-GB" i="1" baseline="0" dirty="0" smtClean="0"/>
                        <a:t> testing + instrumentation + splicing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TE-MSC-SCD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i="0" dirty="0" smtClean="0"/>
                        <a:t>EN-MME</a:t>
                      </a:r>
                      <a:endParaRPr lang="en-GB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i="0" dirty="0" smtClean="0"/>
                        <a:t>Contributions to test</a:t>
                      </a:r>
                      <a:r>
                        <a:rPr lang="en-GB" b="0" i="0" baseline="0" dirty="0" smtClean="0"/>
                        <a:t> campaigns</a:t>
                      </a:r>
                      <a:endParaRPr lang="en-GB" b="0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0</TotalTime>
  <Words>630</Words>
  <Application>Microsoft Office PowerPoint</Application>
  <PresentationFormat>On-screen Show (4:3)</PresentationFormat>
  <Paragraphs>107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 Math</vt:lpstr>
      <vt:lpstr>MTSY</vt:lpstr>
      <vt:lpstr>RMTMI</vt:lpstr>
      <vt:lpstr>Times New Roman</vt:lpstr>
      <vt:lpstr>Verdana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Friedrich Lackner</cp:lastModifiedBy>
  <cp:revision>630</cp:revision>
  <cp:lastPrinted>2015-06-29T08:38:28Z</cp:lastPrinted>
  <dcterms:created xsi:type="dcterms:W3CDTF">2012-11-30T11:04:26Z</dcterms:created>
  <dcterms:modified xsi:type="dcterms:W3CDTF">2015-09-02T07:44:57Z</dcterms:modified>
</cp:coreProperties>
</file>