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3" r:id="rId1"/>
  </p:sldMasterIdLst>
  <p:notesMasterIdLst>
    <p:notesMasterId r:id="rId15"/>
  </p:notesMasterIdLst>
  <p:sldIdLst>
    <p:sldId id="256" r:id="rId2"/>
    <p:sldId id="257" r:id="rId3"/>
    <p:sldId id="272" r:id="rId4"/>
    <p:sldId id="276" r:id="rId5"/>
    <p:sldId id="277" r:id="rId6"/>
    <p:sldId id="278" r:id="rId7"/>
    <p:sldId id="279" r:id="rId8"/>
    <p:sldId id="280" r:id="rId9"/>
    <p:sldId id="281" r:id="rId10"/>
    <p:sldId id="282" r:id="rId11"/>
    <p:sldId id="283" r:id="rId12"/>
    <p:sldId id="275" r:id="rId13"/>
    <p:sldId id="273" r:id="rId14"/>
  </p:sldIdLst>
  <p:sldSz cx="9144000" cy="6858000" type="screen4x3"/>
  <p:notesSz cx="7099300" cy="10234613"/>
  <p:embeddedFontLst>
    <p:embeddedFont>
      <p:font typeface="Tahoma" pitchFamily="34" charset="0"/>
      <p:regular r:id="rId16"/>
      <p:bold r:id="rId17"/>
    </p:embeddedFont>
    <p:embeddedFont>
      <p:font typeface="Calibri" pitchFamily="34" charset="0"/>
      <p:regular r:id="rId18"/>
      <p:bold r:id="rId19"/>
      <p:italic r:id="rId20"/>
      <p:boldItalic r:id="rId21"/>
    </p:embeddedFont>
  </p:embeddedFontLst>
  <p:defaultTextStyle>
    <a:defPPr>
      <a:defRPr lang="es-ES"/>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0808"/>
    <a:srgbClr val="FFCC99"/>
    <a:srgbClr val="00FFFF"/>
    <a:srgbClr val="FF0000"/>
    <a:srgbClr val="00FF00"/>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94" autoAdjust="0"/>
    <p:restoredTop sz="94670" autoAdjust="0"/>
  </p:normalViewPr>
  <p:slideViewPr>
    <p:cSldViewPr>
      <p:cViewPr varScale="1">
        <p:scale>
          <a:sx n="117" d="100"/>
          <a:sy n="117" d="100"/>
        </p:scale>
        <p:origin x="-102" y="-3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76575" cy="511175"/>
          </a:xfrm>
          <a:prstGeom prst="rect">
            <a:avLst/>
          </a:prstGeom>
        </p:spPr>
        <p:txBody>
          <a:bodyPr vert="horz" lIns="94906" tIns="47453" rIns="94906" bIns="47453" rtlCol="0"/>
          <a:lstStyle>
            <a:lvl1pPr algn="l">
              <a:defRPr sz="1200"/>
            </a:lvl1pPr>
          </a:lstStyle>
          <a:p>
            <a:pPr>
              <a:defRPr/>
            </a:pPr>
            <a:endParaRPr lang="es-ES"/>
          </a:p>
        </p:txBody>
      </p:sp>
      <p:sp>
        <p:nvSpPr>
          <p:cNvPr id="3" name="2 Marcador de fecha"/>
          <p:cNvSpPr>
            <a:spLocks noGrp="1"/>
          </p:cNvSpPr>
          <p:nvPr>
            <p:ph type="dt" idx="1"/>
          </p:nvPr>
        </p:nvSpPr>
        <p:spPr>
          <a:xfrm>
            <a:off x="4021138" y="0"/>
            <a:ext cx="3076575" cy="511175"/>
          </a:xfrm>
          <a:prstGeom prst="rect">
            <a:avLst/>
          </a:prstGeom>
        </p:spPr>
        <p:txBody>
          <a:bodyPr vert="horz" lIns="94906" tIns="47453" rIns="94906" bIns="47453" rtlCol="0"/>
          <a:lstStyle>
            <a:lvl1pPr algn="r">
              <a:defRPr sz="1200"/>
            </a:lvl1pPr>
          </a:lstStyle>
          <a:p>
            <a:pPr>
              <a:defRPr/>
            </a:pPr>
            <a:fld id="{78A37A7D-AFDC-4FEA-A042-F9F0A230EB47}" type="datetimeFigureOut">
              <a:rPr lang="es-ES"/>
              <a:pPr>
                <a:defRPr/>
              </a:pPr>
              <a:t>04/09/2015</a:t>
            </a:fld>
            <a:endParaRPr lang="es-ES"/>
          </a:p>
        </p:txBody>
      </p:sp>
      <p:sp>
        <p:nvSpPr>
          <p:cNvPr id="4" name="3 Marcador de imagen de diapositiva"/>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4906" tIns="47453" rIns="94906" bIns="47453" rtlCol="0" anchor="ctr"/>
          <a:lstStyle/>
          <a:p>
            <a:pPr lvl="0"/>
            <a:endParaRPr lang="es-ES" noProof="0" smtClean="0"/>
          </a:p>
        </p:txBody>
      </p:sp>
      <p:sp>
        <p:nvSpPr>
          <p:cNvPr id="5" name="4 Marcador de notas"/>
          <p:cNvSpPr>
            <a:spLocks noGrp="1"/>
          </p:cNvSpPr>
          <p:nvPr>
            <p:ph type="body" sz="quarter" idx="3"/>
          </p:nvPr>
        </p:nvSpPr>
        <p:spPr>
          <a:xfrm>
            <a:off x="709613" y="4860925"/>
            <a:ext cx="5680075" cy="4605338"/>
          </a:xfrm>
          <a:prstGeom prst="rect">
            <a:avLst/>
          </a:prstGeom>
        </p:spPr>
        <p:txBody>
          <a:bodyPr vert="horz" lIns="94906" tIns="47453" rIns="94906" bIns="47453"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9721850"/>
            <a:ext cx="3076575" cy="511175"/>
          </a:xfrm>
          <a:prstGeom prst="rect">
            <a:avLst/>
          </a:prstGeom>
        </p:spPr>
        <p:txBody>
          <a:bodyPr vert="horz" lIns="94906" tIns="47453" rIns="94906" bIns="47453" rtlCol="0" anchor="b"/>
          <a:lstStyle>
            <a:lvl1pPr algn="l">
              <a:defRPr sz="1200"/>
            </a:lvl1pPr>
          </a:lstStyle>
          <a:p>
            <a:pPr>
              <a:defRPr/>
            </a:pPr>
            <a:endParaRPr lang="es-ES"/>
          </a:p>
        </p:txBody>
      </p:sp>
      <p:sp>
        <p:nvSpPr>
          <p:cNvPr id="7" name="6 Marcador de número de diapositiva"/>
          <p:cNvSpPr>
            <a:spLocks noGrp="1"/>
          </p:cNvSpPr>
          <p:nvPr>
            <p:ph type="sldNum" sz="quarter" idx="5"/>
          </p:nvPr>
        </p:nvSpPr>
        <p:spPr>
          <a:xfrm>
            <a:off x="4021138" y="9721850"/>
            <a:ext cx="3076575" cy="511175"/>
          </a:xfrm>
          <a:prstGeom prst="rect">
            <a:avLst/>
          </a:prstGeom>
        </p:spPr>
        <p:txBody>
          <a:bodyPr vert="horz" lIns="94906" tIns="47453" rIns="94906" bIns="47453" rtlCol="0" anchor="b"/>
          <a:lstStyle>
            <a:lvl1pPr algn="r">
              <a:defRPr sz="1200"/>
            </a:lvl1pPr>
          </a:lstStyle>
          <a:p>
            <a:pPr>
              <a:defRPr/>
            </a:pPr>
            <a:fld id="{72184BAA-186D-4793-BD2F-60AD87E7A38F}"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defRPr/>
                </a:pPr>
                <a:endParaRPr lang="es-ES" altLang="es-ES" smtClean="0"/>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defRPr/>
                </a:pPr>
                <a:endParaRPr lang="es-ES" altLang="es-ES" smtClean="0"/>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defRPr/>
                </a:pPr>
                <a:endParaRPr lang="es-ES" altLang="es-ES" smtClean="0"/>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defRPr/>
                </a:pPr>
                <a:endParaRPr lang="es-ES" altLang="es-ES" smtClean="0"/>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defRPr/>
              </a:pPr>
              <a:endParaRPr lang="es-ES" altLang="es-ES" smtClean="0"/>
            </a:p>
          </p:txBody>
        </p:sp>
        <p:sp>
          <p:nvSpPr>
            <p:cNvPr id="8" name="Rectangle 10"/>
            <p:cNvSpPr>
              <a:spLocks noChangeArrowheads="1"/>
            </p:cNvSpPr>
            <p:nvPr/>
          </p:nvSpPr>
          <p:spPr bwMode="auto">
            <a:xfrm>
              <a:off x="400" y="1536"/>
              <a:ext cx="20" cy="663"/>
            </a:xfrm>
            <a:prstGeom prst="rect">
              <a:avLst/>
            </a:prstGeom>
            <a:solidFill>
              <a:schemeClr val="bg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defRPr/>
              </a:pPr>
              <a:endParaRPr lang="es-ES" altLang="es-ES" smtClean="0"/>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defRPr/>
              </a:pPr>
              <a:endParaRPr lang="es-ES" altLang="es-ES" smtClean="0"/>
            </a:p>
          </p:txBody>
        </p:sp>
      </p:grpSp>
      <p:sp>
        <p:nvSpPr>
          <p:cNvPr id="58380" name="Rectangle 12"/>
          <p:cNvSpPr>
            <a:spLocks noGrp="1" noChangeArrowheads="1"/>
          </p:cNvSpPr>
          <p:nvPr>
            <p:ph type="ctrTitle"/>
          </p:nvPr>
        </p:nvSpPr>
        <p:spPr>
          <a:xfrm>
            <a:off x="990600" y="1676400"/>
            <a:ext cx="7772400" cy="1462088"/>
          </a:xfrm>
        </p:spPr>
        <p:txBody>
          <a:bodyPr/>
          <a:lstStyle>
            <a:lvl1pPr>
              <a:defRPr/>
            </a:lvl1pPr>
          </a:lstStyle>
          <a:p>
            <a:r>
              <a:rPr lang="es-ES"/>
              <a:t>Haga clic para cambiar el estilo de título	</a:t>
            </a:r>
          </a:p>
        </p:txBody>
      </p:sp>
      <p:sp>
        <p:nvSpPr>
          <p:cNvPr id="58381"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s-ES"/>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s-ES"/>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66EE3A16-54CC-41D3-9AC2-1D637BC61EE6}"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3F2364C6-1A0D-4AF0-BC76-4859CA7B5A19}"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004050" y="214313"/>
            <a:ext cx="1951038" cy="5918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150938" y="214313"/>
            <a:ext cx="5700712" cy="5918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F4B0DE69-0099-40BF-A05C-A46587A13540}"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150938" y="214313"/>
            <a:ext cx="7793037" cy="1462087"/>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1182688" y="2017713"/>
            <a:ext cx="7772400" cy="4114800"/>
          </a:xfrm>
        </p:spPr>
        <p:txBody>
          <a:bodyPr/>
          <a:lstStyle/>
          <a:p>
            <a:pPr lvl="0"/>
            <a:endParaRPr lang="es-ES" noProof="0" smtClean="0"/>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073AF6D5-C78A-41FB-9DEB-233DF0BD98CA}"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2A3F35AB-FAFE-4562-A75A-5A4CBEF51AC4}"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8790CC97-E4D1-4AB9-A989-A05A420F9749}"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11"/>
          <p:cNvSpPr>
            <a:spLocks noGrp="1" noChangeArrowheads="1"/>
          </p:cNvSpPr>
          <p:nvPr>
            <p:ph type="dt" sz="half" idx="10"/>
          </p:nvPr>
        </p:nvSpPr>
        <p:spPr>
          <a:ln/>
        </p:spPr>
        <p:txBody>
          <a:bodyPr/>
          <a:lstStyle>
            <a:lvl1pPr>
              <a:defRPr/>
            </a:lvl1pPr>
          </a:lstStyle>
          <a:p>
            <a:pPr>
              <a:defRPr/>
            </a:pPr>
            <a:endParaRPr lang="es-ES"/>
          </a:p>
        </p:txBody>
      </p:sp>
      <p:sp>
        <p:nvSpPr>
          <p:cNvPr id="6" name="Rectangle 12"/>
          <p:cNvSpPr>
            <a:spLocks noGrp="1" noChangeArrowheads="1"/>
          </p:cNvSpPr>
          <p:nvPr>
            <p:ph type="ftr" sz="quarter" idx="11"/>
          </p:nvPr>
        </p:nvSpPr>
        <p:spPr>
          <a:ln/>
        </p:spPr>
        <p:txBody>
          <a:bodyPr/>
          <a:lstStyle>
            <a:lvl1pPr>
              <a:defRPr/>
            </a:lvl1pPr>
          </a:lstStyle>
          <a:p>
            <a:pPr>
              <a:defRPr/>
            </a:pPr>
            <a:endParaRPr lang="es-ES"/>
          </a:p>
        </p:txBody>
      </p:sp>
      <p:sp>
        <p:nvSpPr>
          <p:cNvPr id="7" name="Rectangle 13"/>
          <p:cNvSpPr>
            <a:spLocks noGrp="1" noChangeArrowheads="1"/>
          </p:cNvSpPr>
          <p:nvPr>
            <p:ph type="sldNum" sz="quarter" idx="12"/>
          </p:nvPr>
        </p:nvSpPr>
        <p:spPr>
          <a:ln/>
        </p:spPr>
        <p:txBody>
          <a:bodyPr/>
          <a:lstStyle>
            <a:lvl1pPr>
              <a:defRPr/>
            </a:lvl1pPr>
          </a:lstStyle>
          <a:p>
            <a:pPr>
              <a:defRPr/>
            </a:pPr>
            <a:fld id="{FDE3ECFE-AC36-4546-A4DE-E5146C60A52C}"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11"/>
          <p:cNvSpPr>
            <a:spLocks noGrp="1" noChangeArrowheads="1"/>
          </p:cNvSpPr>
          <p:nvPr>
            <p:ph type="dt" sz="half" idx="10"/>
          </p:nvPr>
        </p:nvSpPr>
        <p:spPr>
          <a:ln/>
        </p:spPr>
        <p:txBody>
          <a:bodyPr/>
          <a:lstStyle>
            <a:lvl1pPr>
              <a:defRPr/>
            </a:lvl1pPr>
          </a:lstStyle>
          <a:p>
            <a:pPr>
              <a:defRPr/>
            </a:pPr>
            <a:endParaRPr lang="es-ES"/>
          </a:p>
        </p:txBody>
      </p:sp>
      <p:sp>
        <p:nvSpPr>
          <p:cNvPr id="8" name="Rectangle 12"/>
          <p:cNvSpPr>
            <a:spLocks noGrp="1" noChangeArrowheads="1"/>
          </p:cNvSpPr>
          <p:nvPr>
            <p:ph type="ftr" sz="quarter" idx="11"/>
          </p:nvPr>
        </p:nvSpPr>
        <p:spPr>
          <a:ln/>
        </p:spPr>
        <p:txBody>
          <a:bodyPr/>
          <a:lstStyle>
            <a:lvl1pPr>
              <a:defRPr/>
            </a:lvl1pPr>
          </a:lstStyle>
          <a:p>
            <a:pPr>
              <a:defRPr/>
            </a:pPr>
            <a:endParaRPr lang="es-ES"/>
          </a:p>
        </p:txBody>
      </p:sp>
      <p:sp>
        <p:nvSpPr>
          <p:cNvPr id="9" name="Rectangle 13"/>
          <p:cNvSpPr>
            <a:spLocks noGrp="1" noChangeArrowheads="1"/>
          </p:cNvSpPr>
          <p:nvPr>
            <p:ph type="sldNum" sz="quarter" idx="12"/>
          </p:nvPr>
        </p:nvSpPr>
        <p:spPr>
          <a:ln/>
        </p:spPr>
        <p:txBody>
          <a:bodyPr/>
          <a:lstStyle>
            <a:lvl1pPr>
              <a:defRPr/>
            </a:lvl1pPr>
          </a:lstStyle>
          <a:p>
            <a:pPr>
              <a:defRPr/>
            </a:pPr>
            <a:fld id="{DFA3B813-C99C-405F-A2D6-01068798BA24}"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11"/>
          <p:cNvSpPr>
            <a:spLocks noGrp="1" noChangeArrowheads="1"/>
          </p:cNvSpPr>
          <p:nvPr>
            <p:ph type="dt" sz="half" idx="10"/>
          </p:nvPr>
        </p:nvSpPr>
        <p:spPr>
          <a:ln/>
        </p:spPr>
        <p:txBody>
          <a:bodyPr/>
          <a:lstStyle>
            <a:lvl1pPr>
              <a:defRPr/>
            </a:lvl1pPr>
          </a:lstStyle>
          <a:p>
            <a:pPr>
              <a:defRPr/>
            </a:pPr>
            <a:endParaRPr lang="es-ES"/>
          </a:p>
        </p:txBody>
      </p:sp>
      <p:sp>
        <p:nvSpPr>
          <p:cNvPr id="4" name="Rectangle 12"/>
          <p:cNvSpPr>
            <a:spLocks noGrp="1" noChangeArrowheads="1"/>
          </p:cNvSpPr>
          <p:nvPr>
            <p:ph type="ftr" sz="quarter" idx="11"/>
          </p:nvPr>
        </p:nvSpPr>
        <p:spPr>
          <a:ln/>
        </p:spPr>
        <p:txBody>
          <a:bodyPr/>
          <a:lstStyle>
            <a:lvl1pPr>
              <a:defRPr/>
            </a:lvl1pPr>
          </a:lstStyle>
          <a:p>
            <a:pPr>
              <a:defRPr/>
            </a:pPr>
            <a:endParaRPr lang="es-ES"/>
          </a:p>
        </p:txBody>
      </p:sp>
      <p:sp>
        <p:nvSpPr>
          <p:cNvPr id="5" name="Rectangle 13"/>
          <p:cNvSpPr>
            <a:spLocks noGrp="1" noChangeArrowheads="1"/>
          </p:cNvSpPr>
          <p:nvPr>
            <p:ph type="sldNum" sz="quarter" idx="12"/>
          </p:nvPr>
        </p:nvSpPr>
        <p:spPr>
          <a:ln/>
        </p:spPr>
        <p:txBody>
          <a:bodyPr/>
          <a:lstStyle>
            <a:lvl1pPr>
              <a:defRPr/>
            </a:lvl1pPr>
          </a:lstStyle>
          <a:p>
            <a:pPr>
              <a:defRPr/>
            </a:pPr>
            <a:fld id="{CB327F8E-BC80-4714-9499-7AC0923CA988}"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s-ES"/>
          </a:p>
        </p:txBody>
      </p:sp>
      <p:sp>
        <p:nvSpPr>
          <p:cNvPr id="3" name="Rectangle 12"/>
          <p:cNvSpPr>
            <a:spLocks noGrp="1" noChangeArrowheads="1"/>
          </p:cNvSpPr>
          <p:nvPr>
            <p:ph type="ftr" sz="quarter" idx="11"/>
          </p:nvPr>
        </p:nvSpPr>
        <p:spPr>
          <a:ln/>
        </p:spPr>
        <p:txBody>
          <a:bodyPr/>
          <a:lstStyle>
            <a:lvl1pPr>
              <a:defRPr/>
            </a:lvl1pPr>
          </a:lstStyle>
          <a:p>
            <a:pPr>
              <a:defRPr/>
            </a:pPr>
            <a:endParaRPr lang="es-ES"/>
          </a:p>
        </p:txBody>
      </p:sp>
      <p:sp>
        <p:nvSpPr>
          <p:cNvPr id="4" name="Rectangle 13"/>
          <p:cNvSpPr>
            <a:spLocks noGrp="1" noChangeArrowheads="1"/>
          </p:cNvSpPr>
          <p:nvPr>
            <p:ph type="sldNum" sz="quarter" idx="12"/>
          </p:nvPr>
        </p:nvSpPr>
        <p:spPr>
          <a:ln/>
        </p:spPr>
        <p:txBody>
          <a:bodyPr/>
          <a:lstStyle>
            <a:lvl1pPr>
              <a:defRPr/>
            </a:lvl1pPr>
          </a:lstStyle>
          <a:p>
            <a:pPr>
              <a:defRPr/>
            </a:pPr>
            <a:fld id="{C708C5A8-F404-4D7C-9770-16DB92A4C8AB}"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1"/>
          <p:cNvSpPr>
            <a:spLocks noGrp="1" noChangeArrowheads="1"/>
          </p:cNvSpPr>
          <p:nvPr>
            <p:ph type="dt" sz="half" idx="10"/>
          </p:nvPr>
        </p:nvSpPr>
        <p:spPr>
          <a:ln/>
        </p:spPr>
        <p:txBody>
          <a:bodyPr/>
          <a:lstStyle>
            <a:lvl1pPr>
              <a:defRPr/>
            </a:lvl1pPr>
          </a:lstStyle>
          <a:p>
            <a:pPr>
              <a:defRPr/>
            </a:pPr>
            <a:endParaRPr lang="es-ES"/>
          </a:p>
        </p:txBody>
      </p:sp>
      <p:sp>
        <p:nvSpPr>
          <p:cNvPr id="6" name="Rectangle 12"/>
          <p:cNvSpPr>
            <a:spLocks noGrp="1" noChangeArrowheads="1"/>
          </p:cNvSpPr>
          <p:nvPr>
            <p:ph type="ftr" sz="quarter" idx="11"/>
          </p:nvPr>
        </p:nvSpPr>
        <p:spPr>
          <a:ln/>
        </p:spPr>
        <p:txBody>
          <a:bodyPr/>
          <a:lstStyle>
            <a:lvl1pPr>
              <a:defRPr/>
            </a:lvl1pPr>
          </a:lstStyle>
          <a:p>
            <a:pPr>
              <a:defRPr/>
            </a:pPr>
            <a:endParaRPr lang="es-ES"/>
          </a:p>
        </p:txBody>
      </p:sp>
      <p:sp>
        <p:nvSpPr>
          <p:cNvPr id="7" name="Rectangle 13"/>
          <p:cNvSpPr>
            <a:spLocks noGrp="1" noChangeArrowheads="1"/>
          </p:cNvSpPr>
          <p:nvPr>
            <p:ph type="sldNum" sz="quarter" idx="12"/>
          </p:nvPr>
        </p:nvSpPr>
        <p:spPr>
          <a:ln/>
        </p:spPr>
        <p:txBody>
          <a:bodyPr/>
          <a:lstStyle>
            <a:lvl1pPr>
              <a:defRPr/>
            </a:lvl1pPr>
          </a:lstStyle>
          <a:p>
            <a:pPr>
              <a:defRPr/>
            </a:pPr>
            <a:fld id="{837ED7E2-1CDF-4C80-8ED5-84FE3B861D44}"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1"/>
          <p:cNvSpPr>
            <a:spLocks noGrp="1" noChangeArrowheads="1"/>
          </p:cNvSpPr>
          <p:nvPr>
            <p:ph type="dt" sz="half" idx="10"/>
          </p:nvPr>
        </p:nvSpPr>
        <p:spPr>
          <a:ln/>
        </p:spPr>
        <p:txBody>
          <a:bodyPr/>
          <a:lstStyle>
            <a:lvl1pPr>
              <a:defRPr/>
            </a:lvl1pPr>
          </a:lstStyle>
          <a:p>
            <a:pPr>
              <a:defRPr/>
            </a:pPr>
            <a:endParaRPr lang="es-ES"/>
          </a:p>
        </p:txBody>
      </p:sp>
      <p:sp>
        <p:nvSpPr>
          <p:cNvPr id="6" name="Rectangle 12"/>
          <p:cNvSpPr>
            <a:spLocks noGrp="1" noChangeArrowheads="1"/>
          </p:cNvSpPr>
          <p:nvPr>
            <p:ph type="ftr" sz="quarter" idx="11"/>
          </p:nvPr>
        </p:nvSpPr>
        <p:spPr>
          <a:ln/>
        </p:spPr>
        <p:txBody>
          <a:bodyPr/>
          <a:lstStyle>
            <a:lvl1pPr>
              <a:defRPr/>
            </a:lvl1pPr>
          </a:lstStyle>
          <a:p>
            <a:pPr>
              <a:defRPr/>
            </a:pPr>
            <a:endParaRPr lang="es-ES"/>
          </a:p>
        </p:txBody>
      </p:sp>
      <p:sp>
        <p:nvSpPr>
          <p:cNvPr id="7" name="Rectangle 13"/>
          <p:cNvSpPr>
            <a:spLocks noGrp="1" noChangeArrowheads="1"/>
          </p:cNvSpPr>
          <p:nvPr>
            <p:ph type="sldNum" sz="quarter" idx="12"/>
          </p:nvPr>
        </p:nvSpPr>
        <p:spPr>
          <a:ln/>
        </p:spPr>
        <p:txBody>
          <a:bodyPr/>
          <a:lstStyle>
            <a:lvl1pPr>
              <a:defRPr/>
            </a:lvl1pPr>
          </a:lstStyle>
          <a:p>
            <a:pPr>
              <a:defRPr/>
            </a:pPr>
            <a:fld id="{0BFD2FA8-2E2A-425A-9BDD-A87A8C33404C}"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ltGray">
          <a:xfrm>
            <a:off x="369888" y="344488"/>
            <a:ext cx="438150" cy="474662"/>
          </a:xfrm>
          <a:prstGeom prst="rect">
            <a:avLst/>
          </a:prstGeom>
          <a:solidFill>
            <a:schemeClr val="accent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defRPr/>
            </a:pPr>
            <a:endParaRPr kumimoji="1" lang="es-ES_tradnl" altLang="es-ES" sz="2400" smtClean="0"/>
          </a:p>
        </p:txBody>
      </p:sp>
      <p:sp>
        <p:nvSpPr>
          <p:cNvPr id="1027" name="Rectangle 3"/>
          <p:cNvSpPr>
            <a:spLocks noChangeArrowheads="1"/>
          </p:cNvSpPr>
          <p:nvPr/>
        </p:nvSpPr>
        <p:spPr bwMode="ltGray">
          <a:xfrm>
            <a:off x="752475" y="344488"/>
            <a:ext cx="328613" cy="474662"/>
          </a:xfrm>
          <a:prstGeom prst="rect">
            <a:avLst/>
          </a:prstGeom>
          <a:gradFill rotWithShape="0">
            <a:gsLst>
              <a:gs pos="0">
                <a:schemeClr val="accent2"/>
              </a:gs>
              <a:gs pos="100000">
                <a:schemeClr val="bg1"/>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defRPr/>
            </a:pPr>
            <a:endParaRPr kumimoji="1" lang="es-ES_tradnl" altLang="es-ES" sz="2400" smtClean="0"/>
          </a:p>
        </p:txBody>
      </p:sp>
      <p:sp>
        <p:nvSpPr>
          <p:cNvPr id="1028" name="Rectangle 4"/>
          <p:cNvSpPr>
            <a:spLocks noChangeArrowheads="1"/>
          </p:cNvSpPr>
          <p:nvPr/>
        </p:nvSpPr>
        <p:spPr bwMode="ltGray">
          <a:xfrm>
            <a:off x="493713" y="766763"/>
            <a:ext cx="422275" cy="474662"/>
          </a:xfrm>
          <a:prstGeom prst="rect">
            <a:avLst/>
          </a:prstGeom>
          <a:solidFill>
            <a:schemeClr val="folHlink"/>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defRPr/>
            </a:pPr>
            <a:endParaRPr kumimoji="1" lang="es-ES_tradnl" altLang="es-ES" sz="2400" smtClean="0"/>
          </a:p>
        </p:txBody>
      </p:sp>
      <p:sp>
        <p:nvSpPr>
          <p:cNvPr id="1029" name="Rectangle 5"/>
          <p:cNvSpPr>
            <a:spLocks noChangeArrowheads="1"/>
          </p:cNvSpPr>
          <p:nvPr/>
        </p:nvSpPr>
        <p:spPr bwMode="ltGray">
          <a:xfrm>
            <a:off x="863600" y="766763"/>
            <a:ext cx="368300" cy="474662"/>
          </a:xfrm>
          <a:prstGeom prst="rect">
            <a:avLst/>
          </a:prstGeom>
          <a:gradFill rotWithShape="0">
            <a:gsLst>
              <a:gs pos="0">
                <a:schemeClr val="folHlink"/>
              </a:gs>
              <a:gs pos="100000">
                <a:schemeClr val="bg1"/>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defRPr/>
            </a:pPr>
            <a:endParaRPr kumimoji="1" lang="es-ES_tradnl" altLang="es-ES" sz="2400" smtClean="0"/>
          </a:p>
        </p:txBody>
      </p:sp>
      <p:sp>
        <p:nvSpPr>
          <p:cNvPr id="1030" name="Rectangle 6"/>
          <p:cNvSpPr>
            <a:spLocks noChangeArrowheads="1"/>
          </p:cNvSpPr>
          <p:nvPr/>
        </p:nvSpPr>
        <p:spPr bwMode="ltGray">
          <a:xfrm>
            <a:off x="79375" y="693738"/>
            <a:ext cx="560388" cy="422275"/>
          </a:xfrm>
          <a:prstGeom prst="rect">
            <a:avLst/>
          </a:prstGeom>
          <a:gradFill rotWithShape="0">
            <a:gsLst>
              <a:gs pos="0">
                <a:schemeClr val="bg1"/>
              </a:gs>
              <a:gs pos="100000">
                <a:schemeClr val="hlink"/>
              </a:gs>
            </a:gsLst>
            <a:lin ang="1890000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defRPr/>
            </a:pPr>
            <a:endParaRPr kumimoji="1" lang="es-ES_tradnl" altLang="es-ES" sz="2400" smtClean="0"/>
          </a:p>
        </p:txBody>
      </p:sp>
      <p:sp>
        <p:nvSpPr>
          <p:cNvPr id="1031" name="Rectangle 7"/>
          <p:cNvSpPr>
            <a:spLocks noChangeArrowheads="1"/>
          </p:cNvSpPr>
          <p:nvPr/>
        </p:nvSpPr>
        <p:spPr bwMode="gray">
          <a:xfrm>
            <a:off x="714375" y="236538"/>
            <a:ext cx="31750" cy="1052512"/>
          </a:xfrm>
          <a:prstGeom prst="rect">
            <a:avLst/>
          </a:prstGeom>
          <a:solidFill>
            <a:schemeClr val="bg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defRPr/>
            </a:pPr>
            <a:endParaRPr kumimoji="1" lang="es-ES_tradnl" altLang="es-ES" sz="2400" smtClean="0"/>
          </a:p>
        </p:txBody>
      </p:sp>
      <p:sp>
        <p:nvSpPr>
          <p:cNvPr id="1032" name="Rectangle 8"/>
          <p:cNvSpPr>
            <a:spLocks noChangeArrowheads="1"/>
          </p:cNvSpPr>
          <p:nvPr/>
        </p:nvSpPr>
        <p:spPr bwMode="gray">
          <a:xfrm>
            <a:off x="395288" y="1027113"/>
            <a:ext cx="8226425" cy="31750"/>
          </a:xfrm>
          <a:prstGeom prst="rect">
            <a:avLst/>
          </a:pr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defRPr/>
            </a:pPr>
            <a:endParaRPr kumimoji="1" lang="es-ES_tradnl" altLang="es-ES" sz="2400" smtClean="0"/>
          </a:p>
        </p:txBody>
      </p:sp>
      <p:sp>
        <p:nvSpPr>
          <p:cNvPr id="1033" name="Rectangle 9"/>
          <p:cNvSpPr>
            <a:spLocks noGrp="1" noChangeArrowheads="1"/>
          </p:cNvSpPr>
          <p:nvPr>
            <p:ph type="title"/>
          </p:nvPr>
        </p:nvSpPr>
        <p:spPr bwMode="auto">
          <a:xfrm>
            <a:off x="1122363" y="0"/>
            <a:ext cx="7793037" cy="1462088"/>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s-ES" altLang="es-ES" smtClean="0"/>
              <a:t>Haga clic para cambiar el estilo de título	</a:t>
            </a:r>
          </a:p>
        </p:txBody>
      </p:sp>
      <p:sp>
        <p:nvSpPr>
          <p:cNvPr id="1034"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altLang="es-ES" smtClean="0"/>
              <a:t>Haga clic para modificar el estilo de texto del patrón</a:t>
            </a:r>
          </a:p>
          <a:p>
            <a:pPr lvl="1"/>
            <a:r>
              <a:rPr lang="es-ES" altLang="es-ES" smtClean="0"/>
              <a:t>Segundo nivel</a:t>
            </a:r>
          </a:p>
          <a:p>
            <a:pPr lvl="2"/>
            <a:r>
              <a:rPr lang="es-ES" altLang="es-ES" smtClean="0"/>
              <a:t>Tercer nivel</a:t>
            </a:r>
          </a:p>
          <a:p>
            <a:pPr lvl="3"/>
            <a:r>
              <a:rPr lang="es-ES" altLang="es-ES" smtClean="0"/>
              <a:t>Cuarto nivel</a:t>
            </a:r>
          </a:p>
          <a:p>
            <a:pPr lvl="4"/>
            <a:r>
              <a:rPr lang="es-ES" altLang="es-ES" smtClean="0"/>
              <a:t>Quinto nivel</a:t>
            </a:r>
          </a:p>
        </p:txBody>
      </p:sp>
      <p:sp>
        <p:nvSpPr>
          <p:cNvPr id="57355"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pPr>
              <a:defRPr/>
            </a:pPr>
            <a:endParaRPr lang="es-ES"/>
          </a:p>
        </p:txBody>
      </p:sp>
      <p:sp>
        <p:nvSpPr>
          <p:cNvPr id="57356"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pPr>
              <a:defRPr/>
            </a:pPr>
            <a:endParaRPr lang="es-ES"/>
          </a:p>
        </p:txBody>
      </p:sp>
      <p:sp>
        <p:nvSpPr>
          <p:cNvPr id="57357"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pPr>
              <a:defRPr/>
            </a:pPr>
            <a:fld id="{6308831E-447F-4FDF-83FE-800F3AF7986A}"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987" r:id="rId1"/>
    <p:sldLayoutId id="2147483976" r:id="rId2"/>
    <p:sldLayoutId id="2147483977" r:id="rId3"/>
    <p:sldLayoutId id="2147483978" r:id="rId4"/>
    <p:sldLayoutId id="2147483979" r:id="rId5"/>
    <p:sldLayoutId id="2147483980" r:id="rId6"/>
    <p:sldLayoutId id="2147483981" r:id="rId7"/>
    <p:sldLayoutId id="2147483982" r:id="rId8"/>
    <p:sldLayoutId id="2147483983" r:id="rId9"/>
    <p:sldLayoutId id="2147483984" r:id="rId10"/>
    <p:sldLayoutId id="2147483985" r:id="rId11"/>
    <p:sldLayoutId id="2147483986" r:id="rId12"/>
  </p:sldLayoutIdLst>
  <p:hf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7"/>
          <p:cNvSpPr>
            <a:spLocks noGrp="1" noChangeArrowheads="1"/>
          </p:cNvSpPr>
          <p:nvPr>
            <p:ph type="title"/>
          </p:nvPr>
        </p:nvSpPr>
        <p:spPr>
          <a:xfrm>
            <a:off x="611560" y="2636912"/>
            <a:ext cx="8027988" cy="1143000"/>
          </a:xfrm>
        </p:spPr>
        <p:txBody>
          <a:bodyPr/>
          <a:lstStyle/>
          <a:p>
            <a:pPr algn="ctr" eaLnBrk="1" hangingPunct="1">
              <a:defRPr/>
            </a:pPr>
            <a:r>
              <a:rPr lang="en-GB" sz="3600" dirty="0" smtClean="0"/>
              <a:t>16 T </a:t>
            </a:r>
            <a:r>
              <a:rPr lang="en-GB" sz="3600" dirty="0" smtClean="0"/>
              <a:t>D</a:t>
            </a:r>
            <a:r>
              <a:rPr lang="en-GB" sz="3600" dirty="0" smtClean="0"/>
              <a:t>ipole Design Options</a:t>
            </a:r>
            <a:r>
              <a:rPr lang="en-GB" sz="3600" dirty="0" smtClean="0"/>
              <a:t>: </a:t>
            </a:r>
            <a:r>
              <a:rPr lang="en-GB" sz="3600" dirty="0" smtClean="0"/>
              <a:t/>
            </a:r>
            <a:br>
              <a:rPr lang="en-GB" sz="3600" dirty="0" smtClean="0"/>
            </a:br>
            <a:r>
              <a:rPr lang="en-GB" sz="3600" dirty="0" smtClean="0"/>
              <a:t>Input </a:t>
            </a:r>
            <a:r>
              <a:rPr lang="en-GB" sz="3600" dirty="0" smtClean="0"/>
              <a:t>Parameters and </a:t>
            </a:r>
            <a:r>
              <a:rPr lang="en-GB" sz="3600" dirty="0" smtClean="0"/>
              <a:t/>
            </a:r>
            <a:br>
              <a:rPr lang="en-GB" sz="3600" dirty="0" smtClean="0"/>
            </a:br>
            <a:r>
              <a:rPr lang="en-GB" sz="3600" dirty="0" smtClean="0"/>
              <a:t>Evaluation </a:t>
            </a:r>
            <a:r>
              <a:rPr lang="en-GB" sz="3600" dirty="0" smtClean="0"/>
              <a:t>Criteria</a:t>
            </a:r>
            <a:endParaRPr lang="en-US" sz="3600" dirty="0" smtClean="0">
              <a:effectLst>
                <a:outerShdw blurRad="38100" dist="38100" dir="2700000" algn="tl">
                  <a:srgbClr val="C0C0C0"/>
                </a:outerShdw>
              </a:effectLst>
            </a:endParaRPr>
          </a:p>
        </p:txBody>
      </p:sp>
      <p:sp>
        <p:nvSpPr>
          <p:cNvPr id="3075" name="Text Box 11"/>
          <p:cNvSpPr txBox="1">
            <a:spLocks noChangeArrowheads="1"/>
          </p:cNvSpPr>
          <p:nvPr/>
        </p:nvSpPr>
        <p:spPr bwMode="auto">
          <a:xfrm>
            <a:off x="323850" y="5661025"/>
            <a:ext cx="8496300" cy="307975"/>
          </a:xfrm>
          <a:prstGeom prst="rect">
            <a:avLst/>
          </a:prstGeom>
          <a:noFill/>
          <a:ln w="9525">
            <a:noFill/>
            <a:miter lim="800000"/>
            <a:headEnd/>
            <a:tailEnd/>
          </a:ln>
        </p:spPr>
        <p:txBody>
          <a:bodyPr>
            <a:spAutoFit/>
          </a:bodyPr>
          <a:lstStyle/>
          <a:p>
            <a:pPr marL="457200" indent="-457200" algn="ctr">
              <a:spcBef>
                <a:spcPct val="50000"/>
              </a:spcBef>
            </a:pPr>
            <a:r>
              <a:rPr lang="es-ES_tradnl" altLang="es-ES" sz="1400" dirty="0"/>
              <a:t>F. Toral </a:t>
            </a:r>
            <a:r>
              <a:rPr lang="es-ES" altLang="es-ES" sz="1400" dirty="0" smtClean="0">
                <a:latin typeface="Arial" pitchFamily="34" charset="0"/>
              </a:rPr>
              <a:t>-  </a:t>
            </a:r>
            <a:r>
              <a:rPr lang="es-ES" altLang="es-ES" sz="1400" dirty="0">
                <a:latin typeface="Arial" pitchFamily="34" charset="0"/>
              </a:rPr>
              <a:t>CIEMAT</a:t>
            </a:r>
          </a:p>
        </p:txBody>
      </p:sp>
      <p:sp>
        <p:nvSpPr>
          <p:cNvPr id="3076" name="Text Box 12"/>
          <p:cNvSpPr txBox="1">
            <a:spLocks noChangeArrowheads="1"/>
          </p:cNvSpPr>
          <p:nvPr/>
        </p:nvSpPr>
        <p:spPr bwMode="auto">
          <a:xfrm>
            <a:off x="0" y="6488113"/>
            <a:ext cx="3924300" cy="369887"/>
          </a:xfrm>
          <a:prstGeom prst="rect">
            <a:avLst/>
          </a:prstGeom>
          <a:noFill/>
          <a:ln w="9525">
            <a:noFill/>
            <a:miter lim="800000"/>
            <a:headEnd/>
            <a:tailEnd/>
          </a:ln>
        </p:spPr>
        <p:txBody>
          <a:bodyPr>
            <a:spAutoFit/>
          </a:bodyPr>
          <a:lstStyle/>
          <a:p>
            <a:pPr>
              <a:spcBef>
                <a:spcPct val="50000"/>
              </a:spcBef>
            </a:pPr>
            <a:r>
              <a:rPr lang="en-US" altLang="es-ES" b="1" dirty="0" smtClean="0">
                <a:solidFill>
                  <a:srgbClr val="FFCC99"/>
                </a:solidFill>
                <a:latin typeface="Arial" pitchFamily="34" charset="0"/>
              </a:rPr>
              <a:t>CIEMAT-VC, </a:t>
            </a:r>
            <a:r>
              <a:rPr lang="en-US" altLang="es-ES" b="1" dirty="0" smtClean="0">
                <a:solidFill>
                  <a:srgbClr val="FFCC99"/>
                </a:solidFill>
                <a:latin typeface="Arial" pitchFamily="34" charset="0"/>
              </a:rPr>
              <a:t>Sept. 4th</a:t>
            </a:r>
            <a:r>
              <a:rPr lang="en-US" altLang="es-ES" b="1" dirty="0">
                <a:solidFill>
                  <a:srgbClr val="FFCC99"/>
                </a:solidFill>
                <a:latin typeface="Arial" pitchFamily="34" charset="0"/>
              </a:rPr>
              <a:t>, 2015</a:t>
            </a:r>
          </a:p>
        </p:txBody>
      </p:sp>
      <p:pic>
        <p:nvPicPr>
          <p:cNvPr id="3078" name="1 Imagen"/>
          <p:cNvPicPr>
            <a:picLocks noChangeAspect="1"/>
          </p:cNvPicPr>
          <p:nvPr/>
        </p:nvPicPr>
        <p:blipFill>
          <a:blip r:embed="rId2" cstate="print"/>
          <a:srcRect/>
          <a:stretch>
            <a:fillRect/>
          </a:stretch>
        </p:blipFill>
        <p:spPr bwMode="auto">
          <a:xfrm>
            <a:off x="4565650" y="6057900"/>
            <a:ext cx="4543425" cy="755650"/>
          </a:xfrm>
          <a:prstGeom prst="rect">
            <a:avLst/>
          </a:prstGeom>
          <a:noFill/>
          <a:ln w="9525">
            <a:noFill/>
            <a:miter lim="800000"/>
            <a:headEnd/>
            <a:tailEnd/>
          </a:ln>
        </p:spPr>
      </p:pic>
      <p:pic>
        <p:nvPicPr>
          <p:cNvPr id="7" name="Picture 7"/>
          <p:cNvPicPr>
            <a:picLocks noChangeAspect="1"/>
          </p:cNvPicPr>
          <p:nvPr/>
        </p:nvPicPr>
        <p:blipFill>
          <a:blip r:embed="rId3" cstate="print"/>
          <a:srcRect/>
          <a:stretch>
            <a:fillRect/>
          </a:stretch>
        </p:blipFill>
        <p:spPr bwMode="auto">
          <a:xfrm>
            <a:off x="7452320" y="260648"/>
            <a:ext cx="1308007" cy="5760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21"/>
          <p:cNvSpPr>
            <a:spLocks noGrp="1" noChangeArrowheads="1"/>
          </p:cNvSpPr>
          <p:nvPr>
            <p:ph type="title" idx="4294967295"/>
          </p:nvPr>
        </p:nvSpPr>
        <p:spPr>
          <a:xfrm>
            <a:off x="1350963" y="333375"/>
            <a:ext cx="7793037" cy="574675"/>
          </a:xfrm>
          <a:noFill/>
        </p:spPr>
        <p:txBody>
          <a:bodyPr anchor="ctr"/>
          <a:lstStyle/>
          <a:p>
            <a:pPr eaLnBrk="1" hangingPunct="1">
              <a:lnSpc>
                <a:spcPct val="80000"/>
              </a:lnSpc>
            </a:pPr>
            <a:r>
              <a:rPr lang="en-US" altLang="es-ES" sz="3200" dirty="0" smtClean="0"/>
              <a:t>Structural data</a:t>
            </a:r>
            <a:endParaRPr lang="en-US" altLang="es-ES" sz="3200" dirty="0" smtClean="0"/>
          </a:p>
        </p:txBody>
      </p:sp>
      <p:sp>
        <p:nvSpPr>
          <p:cNvPr id="5123" name="7 Marcador de número de diapositiva"/>
          <p:cNvSpPr txBox="1">
            <a:spLocks noGrp="1"/>
          </p:cNvSpPr>
          <p:nvPr/>
        </p:nvSpPr>
        <p:spPr bwMode="auto">
          <a:xfrm>
            <a:off x="7042150" y="6243638"/>
            <a:ext cx="1905000" cy="457200"/>
          </a:xfrm>
          <a:prstGeom prst="rect">
            <a:avLst/>
          </a:prstGeom>
          <a:noFill/>
          <a:ln w="9525">
            <a:noFill/>
            <a:miter lim="800000"/>
            <a:headEnd/>
            <a:tailEnd/>
          </a:ln>
        </p:spPr>
        <p:txBody>
          <a:bodyPr anchor="b"/>
          <a:lstStyle/>
          <a:p>
            <a:pPr algn="r"/>
            <a:fld id="{FFD8B1B1-4D42-40D6-9148-E2002348983F}" type="slidenum">
              <a:rPr lang="es-ES" altLang="es-ES" sz="1400"/>
              <a:pPr algn="r"/>
              <a:t>10</a:t>
            </a:fld>
            <a:endParaRPr lang="es-ES" altLang="es-ES" sz="1400"/>
          </a:p>
        </p:txBody>
      </p:sp>
      <p:sp>
        <p:nvSpPr>
          <p:cNvPr id="215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_tradnl"/>
          </a:p>
        </p:txBody>
      </p:sp>
      <p:sp>
        <p:nvSpPr>
          <p:cNvPr id="21507" name="Rectangle 3"/>
          <p:cNvSpPr>
            <a:spLocks noChangeArrowheads="1"/>
          </p:cNvSpPr>
          <p:nvPr/>
        </p:nvSpPr>
        <p:spPr bwMode="auto">
          <a:xfrm>
            <a:off x="0" y="692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pitchFamily="34" charset="0"/>
              <a:cs typeface="Arial" pitchFamily="34" charset="0"/>
            </a:endParaRPr>
          </a:p>
        </p:txBody>
      </p:sp>
      <p:pic>
        <p:nvPicPr>
          <p:cNvPr id="24578" name="Picture 2"/>
          <p:cNvPicPr>
            <a:picLocks noChangeAspect="1" noChangeArrowheads="1"/>
          </p:cNvPicPr>
          <p:nvPr/>
        </p:nvPicPr>
        <p:blipFill>
          <a:blip r:embed="rId2" cstate="print"/>
          <a:srcRect/>
          <a:stretch>
            <a:fillRect/>
          </a:stretch>
        </p:blipFill>
        <p:spPr bwMode="auto">
          <a:xfrm>
            <a:off x="755576" y="1484784"/>
            <a:ext cx="7300343" cy="2880320"/>
          </a:xfrm>
          <a:prstGeom prst="rect">
            <a:avLst/>
          </a:prstGeom>
          <a:noFill/>
          <a:ln w="9525">
            <a:noFill/>
            <a:miter lim="800000"/>
            <a:headEnd/>
            <a:tailEnd/>
          </a:ln>
          <a:effectLst/>
        </p:spPr>
      </p:pic>
      <p:sp>
        <p:nvSpPr>
          <p:cNvPr id="25601" name="Rectangle 1"/>
          <p:cNvSpPr>
            <a:spLocks noChangeArrowheads="1"/>
          </p:cNvSpPr>
          <p:nvPr/>
        </p:nvSpPr>
        <p:spPr bwMode="auto">
          <a:xfrm>
            <a:off x="611560" y="4725144"/>
            <a:ext cx="8028384" cy="5539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b="0" i="1"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In accordance to the experience of the LARP program, we use the same coil elastic modulus at warm and at cold conditions.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b="0" i="1"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This may evolve when performing the final design if new data will be available. </a:t>
            </a:r>
            <a:endParaRPr kumimoji="0" lang="es-ES_tradnl"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CH" sz="1000" b="0" i="1"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X </a:t>
            </a:r>
            <a:r>
              <a:rPr kumimoji="0" lang="fr-CH" sz="1000" b="0" i="1" u="none" strike="noStrike" cap="none" normalizeH="0" baseline="0" dirty="0" err="1" smtClean="0">
                <a:ln>
                  <a:noFill/>
                </a:ln>
                <a:solidFill>
                  <a:schemeClr val="tx1"/>
                </a:solidFill>
                <a:effectLst/>
                <a:latin typeface="Arial" pitchFamily="34" charset="0"/>
                <a:ea typeface="Times New Roman" pitchFamily="18" charset="0"/>
                <a:cs typeface="Times New Roman" pitchFamily="18" charset="0"/>
              </a:rPr>
              <a:t>cable</a:t>
            </a:r>
            <a:r>
              <a:rPr kumimoji="0" lang="fr-CH" sz="1000" b="0" i="1"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a:t>
            </a:r>
            <a:r>
              <a:rPr kumimoji="0" lang="fr-CH" sz="1000" b="0" i="1" u="none" strike="noStrike" cap="none" normalizeH="0" baseline="0" dirty="0" err="1" smtClean="0">
                <a:ln>
                  <a:noFill/>
                </a:ln>
                <a:solidFill>
                  <a:schemeClr val="tx1"/>
                </a:solidFill>
                <a:effectLst/>
                <a:latin typeface="Arial" pitchFamily="34" charset="0"/>
                <a:ea typeface="Times New Roman" pitchFamily="18" charset="0"/>
                <a:cs typeface="Times New Roman" pitchFamily="18" charset="0"/>
              </a:rPr>
              <a:t>side</a:t>
            </a:r>
            <a:r>
              <a:rPr kumimoji="0" lang="fr-CH" sz="1000" b="0" i="1"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direction (radial in cos-</a:t>
            </a:r>
            <a:r>
              <a:rPr kumimoji="0" lang="fr-CH" sz="1000" b="0" i="1" u="none" strike="noStrike" cap="none" normalizeH="0" baseline="0" dirty="0" err="1" smtClean="0">
                <a:ln>
                  <a:noFill/>
                </a:ln>
                <a:solidFill>
                  <a:schemeClr val="tx1"/>
                </a:solidFill>
                <a:effectLst/>
                <a:latin typeface="Arial" pitchFamily="34" charset="0"/>
                <a:ea typeface="Times New Roman" pitchFamily="18" charset="0"/>
                <a:cs typeface="Times New Roman" pitchFamily="18" charset="0"/>
              </a:rPr>
              <a:t>theta</a:t>
            </a:r>
            <a:r>
              <a:rPr kumimoji="0" lang="fr-CH" sz="1000" b="0" i="1"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Y </a:t>
            </a:r>
            <a:r>
              <a:rPr kumimoji="0" lang="fr-CH" sz="1000" b="0" i="1" u="none" strike="noStrike" cap="none" normalizeH="0" baseline="0" dirty="0" err="1" smtClean="0">
                <a:ln>
                  <a:noFill/>
                </a:ln>
                <a:solidFill>
                  <a:schemeClr val="tx1"/>
                </a:solidFill>
                <a:effectLst/>
                <a:latin typeface="Arial" pitchFamily="34" charset="0"/>
                <a:ea typeface="Times New Roman" pitchFamily="18" charset="0"/>
                <a:cs typeface="Times New Roman" pitchFamily="18" charset="0"/>
              </a:rPr>
              <a:t>cable</a:t>
            </a:r>
            <a:r>
              <a:rPr kumimoji="0" lang="fr-CH" sz="1000" b="0" i="1"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face direction (azimutal in cos-</a:t>
            </a:r>
            <a:r>
              <a:rPr kumimoji="0" lang="fr-CH" sz="1000" b="0" i="1" u="none" strike="noStrike" cap="none" normalizeH="0" baseline="0" dirty="0" err="1" smtClean="0">
                <a:ln>
                  <a:noFill/>
                </a:ln>
                <a:solidFill>
                  <a:schemeClr val="tx1"/>
                </a:solidFill>
                <a:effectLst/>
                <a:latin typeface="Arial" pitchFamily="34" charset="0"/>
                <a:ea typeface="Times New Roman" pitchFamily="18" charset="0"/>
                <a:cs typeface="Times New Roman" pitchFamily="18" charset="0"/>
              </a:rPr>
              <a:t>theta</a:t>
            </a:r>
            <a:r>
              <a:rPr kumimoji="0" lang="fr-CH" sz="1000" b="0" i="1"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a:t>
            </a:r>
            <a:endParaRPr kumimoji="0" lang="fr-CH"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21"/>
          <p:cNvSpPr>
            <a:spLocks noGrp="1" noChangeArrowheads="1"/>
          </p:cNvSpPr>
          <p:nvPr>
            <p:ph type="title" idx="4294967295"/>
          </p:nvPr>
        </p:nvSpPr>
        <p:spPr>
          <a:xfrm>
            <a:off x="1350963" y="333375"/>
            <a:ext cx="7793037" cy="574675"/>
          </a:xfrm>
          <a:noFill/>
        </p:spPr>
        <p:txBody>
          <a:bodyPr anchor="ctr"/>
          <a:lstStyle/>
          <a:p>
            <a:pPr eaLnBrk="1" hangingPunct="1">
              <a:lnSpc>
                <a:spcPct val="80000"/>
              </a:lnSpc>
            </a:pPr>
            <a:r>
              <a:rPr lang="en-US" altLang="es-ES" sz="3200" dirty="0" smtClean="0"/>
              <a:t>Evaluation criteria</a:t>
            </a:r>
            <a:endParaRPr lang="en-US" altLang="es-ES" sz="3200" dirty="0" smtClean="0"/>
          </a:p>
        </p:txBody>
      </p:sp>
      <p:sp>
        <p:nvSpPr>
          <p:cNvPr id="5123" name="7 Marcador de número de diapositiva"/>
          <p:cNvSpPr txBox="1">
            <a:spLocks noGrp="1"/>
          </p:cNvSpPr>
          <p:nvPr/>
        </p:nvSpPr>
        <p:spPr bwMode="auto">
          <a:xfrm>
            <a:off x="7042150" y="6243638"/>
            <a:ext cx="1905000" cy="457200"/>
          </a:xfrm>
          <a:prstGeom prst="rect">
            <a:avLst/>
          </a:prstGeom>
          <a:noFill/>
          <a:ln w="9525">
            <a:noFill/>
            <a:miter lim="800000"/>
            <a:headEnd/>
            <a:tailEnd/>
          </a:ln>
        </p:spPr>
        <p:txBody>
          <a:bodyPr anchor="b"/>
          <a:lstStyle/>
          <a:p>
            <a:pPr algn="r"/>
            <a:fld id="{FFD8B1B1-4D42-40D6-9148-E2002348983F}" type="slidenum">
              <a:rPr lang="es-ES" altLang="es-ES" sz="1400"/>
              <a:pPr algn="r"/>
              <a:t>11</a:t>
            </a:fld>
            <a:endParaRPr lang="es-ES" altLang="es-ES" sz="1400"/>
          </a:p>
        </p:txBody>
      </p:sp>
      <p:sp>
        <p:nvSpPr>
          <p:cNvPr id="215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_tradnl"/>
          </a:p>
        </p:txBody>
      </p:sp>
      <p:sp>
        <p:nvSpPr>
          <p:cNvPr id="21507" name="Rectangle 3"/>
          <p:cNvSpPr>
            <a:spLocks noChangeArrowheads="1"/>
          </p:cNvSpPr>
          <p:nvPr/>
        </p:nvSpPr>
        <p:spPr bwMode="auto">
          <a:xfrm>
            <a:off x="0" y="692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pitchFamily="34" charset="0"/>
              <a:cs typeface="Arial" pitchFamily="34" charset="0"/>
            </a:endParaRPr>
          </a:p>
        </p:txBody>
      </p:sp>
      <p:pic>
        <p:nvPicPr>
          <p:cNvPr id="28674" name="Picture 2"/>
          <p:cNvPicPr>
            <a:picLocks noChangeAspect="1" noChangeArrowheads="1"/>
          </p:cNvPicPr>
          <p:nvPr/>
        </p:nvPicPr>
        <p:blipFill>
          <a:blip r:embed="rId2" cstate="print"/>
          <a:srcRect b="2597"/>
          <a:stretch>
            <a:fillRect/>
          </a:stretch>
        </p:blipFill>
        <p:spPr bwMode="auto">
          <a:xfrm>
            <a:off x="1392238" y="1124744"/>
            <a:ext cx="6357937" cy="573325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21"/>
          <p:cNvSpPr>
            <a:spLocks noGrp="1" noChangeArrowheads="1"/>
          </p:cNvSpPr>
          <p:nvPr>
            <p:ph type="title" idx="4294967295"/>
          </p:nvPr>
        </p:nvSpPr>
        <p:spPr>
          <a:xfrm>
            <a:off x="1350963" y="333375"/>
            <a:ext cx="7793037" cy="574675"/>
          </a:xfrm>
          <a:noFill/>
        </p:spPr>
        <p:txBody>
          <a:bodyPr anchor="ctr"/>
          <a:lstStyle/>
          <a:p>
            <a:pPr eaLnBrk="1" hangingPunct="1">
              <a:lnSpc>
                <a:spcPct val="80000"/>
              </a:lnSpc>
            </a:pPr>
            <a:r>
              <a:rPr lang="en-US" altLang="es-ES" sz="3200" dirty="0" smtClean="0"/>
              <a:t>Next steps</a:t>
            </a:r>
            <a:endParaRPr lang="en-US" altLang="es-ES" sz="3200" dirty="0" smtClean="0"/>
          </a:p>
        </p:txBody>
      </p:sp>
      <p:sp>
        <p:nvSpPr>
          <p:cNvPr id="5123" name="7 Marcador de número de diapositiva"/>
          <p:cNvSpPr txBox="1">
            <a:spLocks noGrp="1"/>
          </p:cNvSpPr>
          <p:nvPr/>
        </p:nvSpPr>
        <p:spPr bwMode="auto">
          <a:xfrm>
            <a:off x="7042150" y="6243638"/>
            <a:ext cx="1905000" cy="457200"/>
          </a:xfrm>
          <a:prstGeom prst="rect">
            <a:avLst/>
          </a:prstGeom>
          <a:noFill/>
          <a:ln w="9525">
            <a:noFill/>
            <a:miter lim="800000"/>
            <a:headEnd/>
            <a:tailEnd/>
          </a:ln>
        </p:spPr>
        <p:txBody>
          <a:bodyPr anchor="b"/>
          <a:lstStyle/>
          <a:p>
            <a:pPr algn="r"/>
            <a:fld id="{FFD8B1B1-4D42-40D6-9148-E2002348983F}" type="slidenum">
              <a:rPr lang="es-ES" altLang="es-ES" sz="1400"/>
              <a:pPr algn="r"/>
              <a:t>12</a:t>
            </a:fld>
            <a:endParaRPr lang="es-ES" altLang="es-ES" sz="1400"/>
          </a:p>
        </p:txBody>
      </p:sp>
      <p:sp>
        <p:nvSpPr>
          <p:cNvPr id="10" name="Rectangle 3"/>
          <p:cNvSpPr txBox="1">
            <a:spLocks noChangeArrowheads="1"/>
          </p:cNvSpPr>
          <p:nvPr/>
        </p:nvSpPr>
        <p:spPr>
          <a:xfrm>
            <a:off x="827584" y="1340768"/>
            <a:ext cx="7632848" cy="4535488"/>
          </a:xfrm>
          <a:prstGeom prst="rect">
            <a:avLst/>
          </a:prstGeom>
        </p:spPr>
        <p:txBody>
          <a:bodyPr/>
          <a:lstStyle/>
          <a:p>
            <a:pPr marL="342900" marR="0" lvl="0" indent="-342900" algn="l" defTabSz="914400" rtl="0" eaLnBrk="1" fontAlgn="base" latinLnBrk="0" hangingPunct="1">
              <a:spcBef>
                <a:spcPct val="20000"/>
              </a:spcBef>
              <a:spcAft>
                <a:spcPct val="0"/>
              </a:spcAft>
              <a:buClr>
                <a:schemeClr val="folHlink"/>
              </a:buClr>
              <a:buSzPct val="60000"/>
              <a:buFont typeface="Wingdings" pitchFamily="2" charset="2"/>
              <a:buChar char="n"/>
              <a:tabLst/>
              <a:defRPr/>
            </a:pPr>
            <a:r>
              <a:rPr lang="en-US" altLang="es-ES" sz="2000" kern="0" dirty="0" smtClean="0">
                <a:latin typeface="+mn-lt"/>
              </a:rPr>
              <a:t>The analysis of the different magnet design options will be shared as agreed</a:t>
            </a:r>
            <a:r>
              <a:rPr kumimoji="0" lang="en-US" altLang="es-ES" sz="2000" b="0" i="0" u="none" strike="noStrike" kern="0" cap="none" spc="0" normalizeH="0" noProof="0" dirty="0" smtClean="0">
                <a:ln>
                  <a:noFill/>
                </a:ln>
                <a:solidFill>
                  <a:schemeClr val="tx1"/>
                </a:solidFill>
                <a:effectLst/>
                <a:uLnTx/>
                <a:uFillTx/>
                <a:latin typeface="+mn-lt"/>
                <a:ea typeface="+mn-ea"/>
                <a:cs typeface="+mn-cs"/>
              </a:rPr>
              <a:t>:</a:t>
            </a:r>
            <a:endParaRPr kumimoji="0" lang="en-US" altLang="es-ES" sz="2000" b="0" i="0" u="none" strike="noStrike" kern="0" cap="none" spc="0" normalizeH="0" noProof="0" dirty="0" smtClean="0">
              <a:ln>
                <a:noFill/>
              </a:ln>
              <a:solidFill>
                <a:schemeClr val="tx1"/>
              </a:solidFill>
              <a:effectLst/>
              <a:uLnTx/>
              <a:uFillTx/>
              <a:latin typeface="+mn-lt"/>
              <a:ea typeface="+mn-ea"/>
              <a:cs typeface="+mn-cs"/>
            </a:endParaRPr>
          </a:p>
          <a:p>
            <a:pPr marL="800100" lvl="1" indent="-342900">
              <a:spcBef>
                <a:spcPct val="20000"/>
              </a:spcBef>
              <a:buClr>
                <a:schemeClr val="folHlink"/>
              </a:buClr>
              <a:buSzPct val="60000"/>
              <a:buFont typeface="Wingdings" pitchFamily="2" charset="2"/>
              <a:buChar char="n"/>
            </a:pPr>
            <a:r>
              <a:rPr lang="en-US" altLang="es-ES" sz="2000" kern="0" dirty="0" smtClean="0">
                <a:latin typeface="+mn-lt"/>
              </a:rPr>
              <a:t>CEA: block design</a:t>
            </a:r>
          </a:p>
          <a:p>
            <a:pPr marL="800100" lvl="1" indent="-342900">
              <a:spcBef>
                <a:spcPct val="20000"/>
              </a:spcBef>
              <a:buClr>
                <a:schemeClr val="folHlink"/>
              </a:buClr>
              <a:buSzPct val="60000"/>
              <a:buFont typeface="Wingdings" pitchFamily="2" charset="2"/>
              <a:buChar char="n"/>
            </a:pPr>
            <a:r>
              <a:rPr lang="en-US" altLang="es-ES" sz="2000" kern="0" dirty="0" smtClean="0">
                <a:latin typeface="+mn-lt"/>
              </a:rPr>
              <a:t>CERN: review of the state of the art</a:t>
            </a:r>
          </a:p>
          <a:p>
            <a:pPr marL="800100" lvl="1" indent="-342900">
              <a:spcBef>
                <a:spcPct val="20000"/>
              </a:spcBef>
              <a:buClr>
                <a:schemeClr val="folHlink"/>
              </a:buClr>
              <a:buSzPct val="60000"/>
              <a:buFont typeface="Wingdings" pitchFamily="2" charset="2"/>
              <a:buChar char="n"/>
            </a:pPr>
            <a:r>
              <a:rPr lang="en-US" altLang="es-ES" sz="2000" kern="0" dirty="0" smtClean="0">
                <a:latin typeface="+mn-lt"/>
              </a:rPr>
              <a:t>CIEMAT: common coil design</a:t>
            </a:r>
          </a:p>
          <a:p>
            <a:pPr marL="800100" lvl="1" indent="-342900">
              <a:spcBef>
                <a:spcPct val="20000"/>
              </a:spcBef>
              <a:buClr>
                <a:schemeClr val="folHlink"/>
              </a:buClr>
              <a:buSzPct val="60000"/>
              <a:buFont typeface="Wingdings" pitchFamily="2" charset="2"/>
              <a:buChar char="n"/>
            </a:pPr>
            <a:r>
              <a:rPr lang="en-US" altLang="es-ES" sz="2000" kern="0" dirty="0" smtClean="0">
                <a:latin typeface="+mn-lt"/>
              </a:rPr>
              <a:t>INFN: </a:t>
            </a:r>
            <a:r>
              <a:rPr lang="en-US" altLang="es-ES" sz="2000" kern="0" dirty="0" err="1" smtClean="0">
                <a:latin typeface="+mn-lt"/>
              </a:rPr>
              <a:t>cos</a:t>
            </a:r>
            <a:r>
              <a:rPr lang="en-US" altLang="es-ES" sz="2000" kern="0" dirty="0" smtClean="0">
                <a:latin typeface="+mn-lt"/>
              </a:rPr>
              <a:t>-theta </a:t>
            </a:r>
            <a:r>
              <a:rPr lang="en-US" altLang="es-ES" sz="2000" kern="0" dirty="0" smtClean="0">
                <a:latin typeface="+mn-lt"/>
              </a:rPr>
              <a:t>design</a:t>
            </a:r>
          </a:p>
          <a:p>
            <a:pPr marL="342900" indent="-342900">
              <a:spcBef>
                <a:spcPct val="20000"/>
              </a:spcBef>
              <a:buClr>
                <a:schemeClr val="folHlink"/>
              </a:buClr>
              <a:buSzPct val="60000"/>
              <a:buFont typeface="Wingdings" pitchFamily="2" charset="2"/>
              <a:buChar char="n"/>
            </a:pPr>
            <a:r>
              <a:rPr lang="en-US" altLang="es-ES" sz="2000" kern="0" dirty="0" smtClean="0"/>
              <a:t>Mechanical issues must be kept in mind while performing the electromagnetic design: insulation thickness, support structure layout. </a:t>
            </a:r>
            <a:endParaRPr lang="en-US" altLang="es-ES" sz="2400" kern="0" dirty="0" smtClean="0"/>
          </a:p>
          <a:p>
            <a:pPr marL="342900" indent="-342900">
              <a:spcBef>
                <a:spcPct val="20000"/>
              </a:spcBef>
              <a:buClr>
                <a:schemeClr val="folHlink"/>
              </a:buClr>
              <a:buSzPct val="60000"/>
              <a:buFont typeface="Wingdings" pitchFamily="2" charset="2"/>
              <a:buChar char="n"/>
            </a:pPr>
            <a:r>
              <a:rPr lang="en-US" altLang="es-ES" sz="2000" kern="0" dirty="0" smtClean="0">
                <a:latin typeface="+mn-lt"/>
              </a:rPr>
              <a:t>The electromagnetic design must be finished by the end of October. Next meeting is scheduled by Oct. 2</a:t>
            </a:r>
            <a:r>
              <a:rPr lang="en-US" altLang="es-ES" sz="2000" kern="0" baseline="30000" dirty="0" smtClean="0">
                <a:latin typeface="+mn-lt"/>
              </a:rPr>
              <a:t>nd</a:t>
            </a:r>
            <a:r>
              <a:rPr lang="en-US" altLang="es-ES" sz="2000" kern="0" dirty="0" smtClean="0">
                <a:latin typeface="+mn-lt"/>
              </a:rPr>
              <a:t> , where the preliminary results will be presented.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checkerboard(across)">
                                      <p:cBhvr>
                                        <p:cTn id="7" dur="500"/>
                                        <p:tgtEl>
                                          <p:spTgt spid="10">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0">
                                            <p:txEl>
                                              <p:pRg st="1" end="1"/>
                                            </p:txEl>
                                          </p:spTgt>
                                        </p:tgtEl>
                                        <p:attrNameLst>
                                          <p:attrName>style.visibility</p:attrName>
                                        </p:attrNameLst>
                                      </p:cBhvr>
                                      <p:to>
                                        <p:strVal val="visible"/>
                                      </p:to>
                                    </p:set>
                                    <p:animEffect transition="in" filter="checkerboard(across)">
                                      <p:cBhvr>
                                        <p:cTn id="10" dur="500"/>
                                        <p:tgtEl>
                                          <p:spTgt spid="10">
                                            <p:txEl>
                                              <p:pRg st="1" end="1"/>
                                            </p:txEl>
                                          </p:spTgt>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animEffect transition="in" filter="checkerboard(across)">
                                      <p:cBhvr>
                                        <p:cTn id="13" dur="500"/>
                                        <p:tgtEl>
                                          <p:spTgt spid="10">
                                            <p:txEl>
                                              <p:pRg st="2" end="2"/>
                                            </p:txEl>
                                          </p:spTgt>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10">
                                            <p:txEl>
                                              <p:pRg st="3" end="3"/>
                                            </p:txEl>
                                          </p:spTgt>
                                        </p:tgtEl>
                                        <p:attrNameLst>
                                          <p:attrName>style.visibility</p:attrName>
                                        </p:attrNameLst>
                                      </p:cBhvr>
                                      <p:to>
                                        <p:strVal val="visible"/>
                                      </p:to>
                                    </p:set>
                                    <p:animEffect transition="in" filter="checkerboard(across)">
                                      <p:cBhvr>
                                        <p:cTn id="16" dur="500"/>
                                        <p:tgtEl>
                                          <p:spTgt spid="10">
                                            <p:txEl>
                                              <p:pRg st="3" end="3"/>
                                            </p:txEl>
                                          </p:spTgt>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animEffect transition="in" filter="checkerboard(across)">
                                      <p:cBhvr>
                                        <p:cTn id="19" dur="500"/>
                                        <p:tgtEl>
                                          <p:spTgt spid="10">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10">
                                            <p:txEl>
                                              <p:pRg st="5" end="5"/>
                                            </p:txEl>
                                          </p:spTgt>
                                        </p:tgtEl>
                                        <p:attrNameLst>
                                          <p:attrName>style.visibility</p:attrName>
                                        </p:attrNameLst>
                                      </p:cBhvr>
                                      <p:to>
                                        <p:strVal val="visible"/>
                                      </p:to>
                                    </p:set>
                                    <p:animEffect transition="in" filter="checkerboard(across)">
                                      <p:cBhvr>
                                        <p:cTn id="24" dur="500"/>
                                        <p:tgtEl>
                                          <p:spTgt spid="10">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10">
                                            <p:txEl>
                                              <p:pRg st="6" end="6"/>
                                            </p:txEl>
                                          </p:spTgt>
                                        </p:tgtEl>
                                        <p:attrNameLst>
                                          <p:attrName>style.visibility</p:attrName>
                                        </p:attrNameLst>
                                      </p:cBhvr>
                                      <p:to>
                                        <p:strVal val="visible"/>
                                      </p:to>
                                    </p:set>
                                    <p:animEffect transition="in" filter="checkerboard(across)">
                                      <p:cBhvr>
                                        <p:cTn id="29" dur="500"/>
                                        <p:tgtEl>
                                          <p:spTgt spid="1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21"/>
          <p:cNvSpPr>
            <a:spLocks noGrp="1" noChangeArrowheads="1"/>
          </p:cNvSpPr>
          <p:nvPr>
            <p:ph type="title" idx="4294967295"/>
          </p:nvPr>
        </p:nvSpPr>
        <p:spPr>
          <a:xfrm>
            <a:off x="1350963" y="333375"/>
            <a:ext cx="7793037" cy="574675"/>
          </a:xfrm>
          <a:noFill/>
        </p:spPr>
        <p:txBody>
          <a:bodyPr anchor="ctr"/>
          <a:lstStyle/>
          <a:p>
            <a:pPr eaLnBrk="1" hangingPunct="1">
              <a:lnSpc>
                <a:spcPct val="80000"/>
              </a:lnSpc>
            </a:pPr>
            <a:r>
              <a:rPr lang="en-US" altLang="es-ES" sz="3200" dirty="0" smtClean="0"/>
              <a:t>Timeline</a:t>
            </a:r>
          </a:p>
        </p:txBody>
      </p:sp>
      <p:sp>
        <p:nvSpPr>
          <p:cNvPr id="5123" name="7 Marcador de número de diapositiva"/>
          <p:cNvSpPr txBox="1">
            <a:spLocks noGrp="1"/>
          </p:cNvSpPr>
          <p:nvPr/>
        </p:nvSpPr>
        <p:spPr bwMode="auto">
          <a:xfrm>
            <a:off x="7042150" y="6243638"/>
            <a:ext cx="1905000" cy="457200"/>
          </a:xfrm>
          <a:prstGeom prst="rect">
            <a:avLst/>
          </a:prstGeom>
          <a:noFill/>
          <a:ln w="9525">
            <a:noFill/>
            <a:miter lim="800000"/>
            <a:headEnd/>
            <a:tailEnd/>
          </a:ln>
        </p:spPr>
        <p:txBody>
          <a:bodyPr anchor="b"/>
          <a:lstStyle/>
          <a:p>
            <a:pPr algn="r"/>
            <a:fld id="{FFD8B1B1-4D42-40D6-9148-E2002348983F}" type="slidenum">
              <a:rPr lang="es-ES" altLang="es-ES" sz="1400"/>
              <a:pPr algn="r"/>
              <a:t>13</a:t>
            </a:fld>
            <a:endParaRPr lang="es-ES" altLang="es-ES" sz="1400"/>
          </a:p>
        </p:txBody>
      </p:sp>
      <p:sp>
        <p:nvSpPr>
          <p:cNvPr id="10" name="Rectangle 3"/>
          <p:cNvSpPr txBox="1">
            <a:spLocks noChangeArrowheads="1"/>
          </p:cNvSpPr>
          <p:nvPr/>
        </p:nvSpPr>
        <p:spPr>
          <a:xfrm>
            <a:off x="827584" y="1340768"/>
            <a:ext cx="6767513" cy="4535488"/>
          </a:xfrm>
          <a:prstGeom prst="rect">
            <a:avLst/>
          </a:prstGeom>
        </p:spPr>
        <p:txBody>
          <a:bodyPr/>
          <a:lstStyle/>
          <a:p>
            <a:pPr marL="342900" marR="0" lvl="0" indent="-342900" algn="l" defTabSz="914400" rtl="0" eaLnBrk="1" fontAlgn="base" latinLnBrk="0" hangingPunct="1">
              <a:spcBef>
                <a:spcPct val="20000"/>
              </a:spcBef>
              <a:spcAft>
                <a:spcPct val="0"/>
              </a:spcAft>
              <a:buClr>
                <a:schemeClr val="folHlink"/>
              </a:buClr>
              <a:buSzPct val="60000"/>
              <a:buFont typeface="Wingdings" pitchFamily="2" charset="2"/>
              <a:buChar char="n"/>
              <a:tabLst/>
              <a:defRPr/>
            </a:pPr>
            <a:r>
              <a:rPr lang="en-US" altLang="es-ES" sz="1600" kern="0" dirty="0" smtClean="0">
                <a:latin typeface="+mn-lt"/>
              </a:rPr>
              <a:t>End of August: design parameters, constraints and evaluation criteria.</a:t>
            </a:r>
          </a:p>
          <a:p>
            <a:pPr marL="342900" marR="0" lvl="0" indent="-342900" algn="l" defTabSz="914400" rtl="0" eaLnBrk="1" fontAlgn="base" latinLnBrk="0" hangingPunct="1">
              <a:spcBef>
                <a:spcPct val="20000"/>
              </a:spcBef>
              <a:spcAft>
                <a:spcPct val="0"/>
              </a:spcAft>
              <a:buClr>
                <a:schemeClr val="folHlink"/>
              </a:buClr>
              <a:buSzPct val="60000"/>
              <a:buFont typeface="Wingdings" pitchFamily="2" charset="2"/>
              <a:buChar char="n"/>
              <a:tabLst/>
              <a:defRPr/>
            </a:pPr>
            <a:r>
              <a:rPr lang="en-US" altLang="es-ES" sz="1600" kern="0" dirty="0" smtClean="0">
                <a:latin typeface="+mn-lt"/>
              </a:rPr>
              <a:t>End of October: first electromagnetic design.</a:t>
            </a:r>
          </a:p>
          <a:p>
            <a:pPr marL="342900" marR="0" lvl="0" indent="-342900" algn="l" defTabSz="914400" rtl="0" eaLnBrk="1" fontAlgn="base" latinLnBrk="0" hangingPunct="1">
              <a:spcBef>
                <a:spcPct val="20000"/>
              </a:spcBef>
              <a:spcAft>
                <a:spcPct val="0"/>
              </a:spcAft>
              <a:buClr>
                <a:schemeClr val="folHlink"/>
              </a:buClr>
              <a:buSzPct val="60000"/>
              <a:buFont typeface="Wingdings" pitchFamily="2" charset="2"/>
              <a:buChar char="n"/>
              <a:tabLst/>
              <a:defRPr/>
            </a:pPr>
            <a:r>
              <a:rPr kumimoji="0" lang="en-US" altLang="es-ES" sz="1600" b="0" i="0" u="none" strike="noStrike" kern="0" cap="none" spc="0" normalizeH="0" baseline="0" noProof="0" dirty="0" smtClean="0">
                <a:ln>
                  <a:noFill/>
                </a:ln>
                <a:solidFill>
                  <a:schemeClr val="tx1"/>
                </a:solidFill>
                <a:effectLst/>
                <a:uLnTx/>
                <a:uFillTx/>
                <a:latin typeface="+mn-lt"/>
                <a:ea typeface="+mn-ea"/>
                <a:cs typeface="+mn-cs"/>
              </a:rPr>
              <a:t>End</a:t>
            </a:r>
            <a:r>
              <a:rPr kumimoji="0" lang="en-US" altLang="es-ES" sz="1600" b="0" i="0" u="none" strike="noStrike" kern="0" cap="none" spc="0" normalizeH="0" noProof="0" dirty="0" smtClean="0">
                <a:ln>
                  <a:noFill/>
                </a:ln>
                <a:solidFill>
                  <a:schemeClr val="tx1"/>
                </a:solidFill>
                <a:effectLst/>
                <a:uLnTx/>
                <a:uFillTx/>
                <a:latin typeface="+mn-lt"/>
                <a:ea typeface="+mn-ea"/>
                <a:cs typeface="+mn-cs"/>
              </a:rPr>
              <a:t> of December: first mechanical design. Identification of problems for further analysis.</a:t>
            </a:r>
          </a:p>
          <a:p>
            <a:pPr marL="342900" indent="-342900">
              <a:spcBef>
                <a:spcPct val="20000"/>
              </a:spcBef>
              <a:buClr>
                <a:schemeClr val="folHlink"/>
              </a:buClr>
              <a:buSzPct val="60000"/>
              <a:buFont typeface="Wingdings" pitchFamily="2" charset="2"/>
              <a:buChar char="n"/>
            </a:pPr>
            <a:r>
              <a:rPr lang="en-US" altLang="es-ES" sz="1600" kern="0" baseline="0" dirty="0" smtClean="0">
                <a:latin typeface="+mn-lt"/>
              </a:rPr>
              <a:t>End</a:t>
            </a:r>
            <a:r>
              <a:rPr lang="en-US" altLang="es-ES" sz="1600" kern="0" dirty="0" smtClean="0">
                <a:latin typeface="+mn-lt"/>
              </a:rPr>
              <a:t> of March: Design report, including first considerations for coil-ends and fabrication feasibility.</a:t>
            </a:r>
            <a:endParaRPr lang="en-US" altLang="es-ES" sz="1600" kern="0" dirty="0">
              <a:latin typeface="+mn-lt"/>
            </a:endParaRPr>
          </a:p>
          <a:p>
            <a:pPr marL="342900" lvl="0" indent="-342900">
              <a:spcBef>
                <a:spcPct val="20000"/>
              </a:spcBef>
              <a:buClr>
                <a:schemeClr val="folHlink"/>
              </a:buClr>
              <a:buSzPct val="60000"/>
              <a:buFont typeface="Wingdings" pitchFamily="2" charset="2"/>
              <a:buChar char="n"/>
            </a:pPr>
            <a:r>
              <a:rPr lang="en-US" altLang="es-ES" sz="1600" kern="0" dirty="0" smtClean="0">
                <a:latin typeface="+mn-lt"/>
              </a:rPr>
              <a:t>Within end of April: </a:t>
            </a:r>
            <a:r>
              <a:rPr lang="en-US" sz="1600" dirty="0" smtClean="0"/>
              <a:t>internal review and choice</a:t>
            </a:r>
            <a:r>
              <a:rPr lang="en-US" altLang="es-ES" sz="1600" kern="0" dirty="0" smtClean="0">
                <a:latin typeface="+mn-lt"/>
              </a:rPr>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a:xfrm>
            <a:off x="1187450" y="1628775"/>
            <a:ext cx="6767513" cy="4535488"/>
          </a:xfrm>
        </p:spPr>
        <p:txBody>
          <a:bodyPr/>
          <a:lstStyle/>
          <a:p>
            <a:pPr eaLnBrk="1" hangingPunct="1">
              <a:lnSpc>
                <a:spcPct val="80000"/>
              </a:lnSpc>
            </a:pPr>
            <a:r>
              <a:rPr lang="en-US" altLang="es-ES" sz="2000" dirty="0" smtClean="0"/>
              <a:t>Input parameters</a:t>
            </a:r>
            <a:endParaRPr lang="en-US" altLang="es-ES" sz="2000" dirty="0" smtClean="0"/>
          </a:p>
          <a:p>
            <a:pPr eaLnBrk="1" hangingPunct="1">
              <a:lnSpc>
                <a:spcPct val="80000"/>
              </a:lnSpc>
            </a:pPr>
            <a:endParaRPr lang="en-US" altLang="es-ES" sz="2000" dirty="0" smtClean="0"/>
          </a:p>
          <a:p>
            <a:pPr eaLnBrk="1" hangingPunct="1">
              <a:lnSpc>
                <a:spcPct val="80000"/>
              </a:lnSpc>
            </a:pPr>
            <a:r>
              <a:rPr lang="en-US" altLang="es-ES" sz="2000" dirty="0" smtClean="0"/>
              <a:t>Evaluation criteria</a:t>
            </a:r>
          </a:p>
          <a:p>
            <a:pPr eaLnBrk="1" hangingPunct="1">
              <a:lnSpc>
                <a:spcPct val="80000"/>
              </a:lnSpc>
            </a:pPr>
            <a:endParaRPr lang="en-US" altLang="es-ES" sz="2000" dirty="0" smtClean="0"/>
          </a:p>
          <a:p>
            <a:pPr eaLnBrk="1" hangingPunct="1">
              <a:lnSpc>
                <a:spcPct val="80000"/>
              </a:lnSpc>
            </a:pPr>
            <a:r>
              <a:rPr lang="en-US" altLang="es-ES" sz="2000" dirty="0" smtClean="0"/>
              <a:t>Next steps</a:t>
            </a:r>
            <a:endParaRPr lang="en-US" altLang="es-ES" sz="1600" dirty="0" smtClean="0"/>
          </a:p>
          <a:p>
            <a:pPr eaLnBrk="1" hangingPunct="1">
              <a:lnSpc>
                <a:spcPct val="80000"/>
              </a:lnSpc>
              <a:buFont typeface="Wingdings" pitchFamily="2" charset="2"/>
              <a:buNone/>
            </a:pPr>
            <a:endParaRPr lang="en-US" altLang="es-ES" sz="2400" dirty="0" smtClean="0"/>
          </a:p>
        </p:txBody>
      </p:sp>
      <p:sp>
        <p:nvSpPr>
          <p:cNvPr id="9" name="Rectangle 421"/>
          <p:cNvSpPr txBox="1">
            <a:spLocks noChangeArrowheads="1"/>
          </p:cNvSpPr>
          <p:nvPr/>
        </p:nvSpPr>
        <p:spPr bwMode="auto">
          <a:xfrm>
            <a:off x="1350963" y="188913"/>
            <a:ext cx="7793037" cy="1008062"/>
          </a:xfrm>
          <a:prstGeom prst="rect">
            <a:avLst/>
          </a:prstGeom>
          <a:noFill/>
          <a:ln w="9525">
            <a:noFill/>
            <a:miter lim="800000"/>
            <a:headEnd/>
            <a:tailEnd/>
          </a:ln>
        </p:spPr>
        <p:txBody>
          <a:bodyPr anchor="ctr"/>
          <a:lstStyle/>
          <a:p>
            <a:pPr>
              <a:lnSpc>
                <a:spcPct val="80000"/>
              </a:lnSpc>
              <a:defRPr/>
            </a:pPr>
            <a:r>
              <a:rPr lang="en-US" sz="4400" kern="0" dirty="0" smtClean="0">
                <a:solidFill>
                  <a:schemeClr val="tx2"/>
                </a:solidFill>
                <a:latin typeface="+mj-lt"/>
                <a:ea typeface="+mj-ea"/>
                <a:cs typeface="+mj-cs"/>
              </a:rPr>
              <a:t>Summary</a:t>
            </a:r>
            <a:endParaRPr lang="en-US" sz="4400" kern="0" dirty="0">
              <a:solidFill>
                <a:schemeClr val="tx2"/>
              </a:solidFill>
              <a:latin typeface="+mj-lt"/>
              <a:ea typeface="+mj-ea"/>
              <a:cs typeface="+mj-cs"/>
            </a:endParaRPr>
          </a:p>
        </p:txBody>
      </p:sp>
      <p:sp>
        <p:nvSpPr>
          <p:cNvPr id="4100" name="5 Marcador de número de diapositiva"/>
          <p:cNvSpPr>
            <a:spLocks noGrp="1"/>
          </p:cNvSpPr>
          <p:nvPr>
            <p:ph type="sldNum" sz="quarter" idx="12"/>
          </p:nvPr>
        </p:nvSpPr>
        <p:spPr>
          <a:noFill/>
        </p:spPr>
        <p:txBody>
          <a:bodyPr/>
          <a:lstStyle/>
          <a:p>
            <a:fld id="{2BCE9A41-087F-40C4-989B-3C81143CE20E}" type="slidenum">
              <a:rPr lang="es-ES" altLang="es-ES" smtClean="0"/>
              <a:pPr/>
              <a:t>2</a:t>
            </a:fld>
            <a:endParaRPr lang="es-ES" altLang="es-E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21"/>
          <p:cNvSpPr>
            <a:spLocks noGrp="1" noChangeArrowheads="1"/>
          </p:cNvSpPr>
          <p:nvPr>
            <p:ph type="title" idx="4294967295"/>
          </p:nvPr>
        </p:nvSpPr>
        <p:spPr>
          <a:xfrm>
            <a:off x="1350963" y="333375"/>
            <a:ext cx="7793037" cy="574675"/>
          </a:xfrm>
          <a:noFill/>
        </p:spPr>
        <p:txBody>
          <a:bodyPr anchor="ctr"/>
          <a:lstStyle/>
          <a:p>
            <a:pPr eaLnBrk="1" hangingPunct="1">
              <a:lnSpc>
                <a:spcPct val="80000"/>
              </a:lnSpc>
            </a:pPr>
            <a:r>
              <a:rPr lang="en-US" altLang="es-ES" sz="3200" dirty="0" smtClean="0"/>
              <a:t>Input parameters</a:t>
            </a:r>
            <a:endParaRPr lang="en-US" altLang="es-ES" sz="3200" dirty="0" smtClean="0"/>
          </a:p>
        </p:txBody>
      </p:sp>
      <p:sp>
        <p:nvSpPr>
          <p:cNvPr id="5123" name="7 Marcador de número de diapositiva"/>
          <p:cNvSpPr txBox="1">
            <a:spLocks noGrp="1"/>
          </p:cNvSpPr>
          <p:nvPr/>
        </p:nvSpPr>
        <p:spPr bwMode="auto">
          <a:xfrm>
            <a:off x="7042150" y="6243638"/>
            <a:ext cx="1905000" cy="457200"/>
          </a:xfrm>
          <a:prstGeom prst="rect">
            <a:avLst/>
          </a:prstGeom>
          <a:noFill/>
          <a:ln w="9525">
            <a:noFill/>
            <a:miter lim="800000"/>
            <a:headEnd/>
            <a:tailEnd/>
          </a:ln>
        </p:spPr>
        <p:txBody>
          <a:bodyPr anchor="b"/>
          <a:lstStyle/>
          <a:p>
            <a:pPr algn="r"/>
            <a:fld id="{FFD8B1B1-4D42-40D6-9148-E2002348983F}" type="slidenum">
              <a:rPr lang="es-ES" altLang="es-ES" sz="1400"/>
              <a:pPr algn="r"/>
              <a:t>3</a:t>
            </a:fld>
            <a:endParaRPr lang="es-ES" altLang="es-ES" sz="1400"/>
          </a:p>
        </p:txBody>
      </p:sp>
      <p:sp>
        <p:nvSpPr>
          <p:cNvPr id="10" name="Rectangle 3"/>
          <p:cNvSpPr txBox="1">
            <a:spLocks noChangeArrowheads="1"/>
          </p:cNvSpPr>
          <p:nvPr/>
        </p:nvSpPr>
        <p:spPr>
          <a:xfrm>
            <a:off x="539552" y="1340768"/>
            <a:ext cx="8064896" cy="1368152"/>
          </a:xfrm>
          <a:prstGeom prst="rect">
            <a:avLst/>
          </a:prstGeom>
        </p:spPr>
        <p:txBody>
          <a:bodyPr/>
          <a:lstStyle/>
          <a:p>
            <a:pPr marL="342900" indent="-342900">
              <a:spcBef>
                <a:spcPct val="20000"/>
              </a:spcBef>
              <a:buClr>
                <a:schemeClr val="folHlink"/>
              </a:buClr>
              <a:buSzPct val="60000"/>
              <a:buFont typeface="Wingdings" pitchFamily="2" charset="2"/>
              <a:buChar char="n"/>
              <a:defRPr/>
            </a:pPr>
            <a:r>
              <a:rPr lang="en-GB" sz="1600" dirty="0" smtClean="0"/>
              <a:t>The </a:t>
            </a:r>
            <a:r>
              <a:rPr lang="en-GB" sz="1600" dirty="0" smtClean="0">
                <a:solidFill>
                  <a:srgbClr val="FF0000"/>
                </a:solidFill>
              </a:rPr>
              <a:t>comparison</a:t>
            </a:r>
            <a:r>
              <a:rPr lang="en-GB" sz="1600" dirty="0" smtClean="0"/>
              <a:t> will be performed for </a:t>
            </a:r>
            <a:r>
              <a:rPr lang="en-GB" sz="1600" dirty="0" smtClean="0">
                <a:solidFill>
                  <a:srgbClr val="FF0000"/>
                </a:solidFill>
              </a:rPr>
              <a:t>double aperture magnet models</a:t>
            </a:r>
            <a:r>
              <a:rPr lang="en-GB" sz="1600" dirty="0" smtClean="0"/>
              <a:t>, which is the final aim of FCC study. However, the detailed analysis (tasks 5.4 and 5.7) will be done for a single aperture magnet, if </a:t>
            </a:r>
            <a:r>
              <a:rPr lang="en-GB" sz="1600" dirty="0" err="1" smtClean="0"/>
              <a:t>cos</a:t>
            </a:r>
            <a:r>
              <a:rPr lang="en-GB" sz="1600" dirty="0" smtClean="0"/>
              <a:t>-theta or block layouts are the preferred configuration, because in that case, the prototype will have a single aperture</a:t>
            </a:r>
            <a:r>
              <a:rPr lang="en-GB" sz="1600" dirty="0" smtClean="0"/>
              <a:t>.</a:t>
            </a:r>
            <a:r>
              <a:rPr lang="en-US" altLang="es-ES" sz="1600" kern="0" dirty="0" smtClean="0">
                <a:latin typeface="+mn-lt"/>
              </a:rPr>
              <a:t> </a:t>
            </a:r>
            <a:endParaRPr kumimoji="0" lang="en-US" altLang="es-ES" sz="16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4100" name="Picture 4"/>
          <p:cNvPicPr>
            <a:picLocks noChangeAspect="1" noChangeArrowheads="1"/>
          </p:cNvPicPr>
          <p:nvPr/>
        </p:nvPicPr>
        <p:blipFill>
          <a:blip r:embed="rId2" cstate="print"/>
          <a:srcRect l="9060" r="9395" b="4757"/>
          <a:stretch>
            <a:fillRect/>
          </a:stretch>
        </p:blipFill>
        <p:spPr bwMode="auto">
          <a:xfrm>
            <a:off x="1331640" y="2708920"/>
            <a:ext cx="6610334" cy="367240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21"/>
          <p:cNvSpPr>
            <a:spLocks noGrp="1" noChangeArrowheads="1"/>
          </p:cNvSpPr>
          <p:nvPr>
            <p:ph type="title" idx="4294967295"/>
          </p:nvPr>
        </p:nvSpPr>
        <p:spPr>
          <a:xfrm>
            <a:off x="1350963" y="333375"/>
            <a:ext cx="7793037" cy="574675"/>
          </a:xfrm>
          <a:noFill/>
        </p:spPr>
        <p:txBody>
          <a:bodyPr anchor="ctr"/>
          <a:lstStyle/>
          <a:p>
            <a:pPr eaLnBrk="1" hangingPunct="1">
              <a:lnSpc>
                <a:spcPct val="80000"/>
              </a:lnSpc>
            </a:pPr>
            <a:r>
              <a:rPr lang="en-US" altLang="es-ES" sz="3200" dirty="0" smtClean="0"/>
              <a:t>General remarks (I)</a:t>
            </a:r>
            <a:endParaRPr lang="en-US" altLang="es-ES" sz="3200" dirty="0" smtClean="0"/>
          </a:p>
        </p:txBody>
      </p:sp>
      <p:sp>
        <p:nvSpPr>
          <p:cNvPr id="5123" name="7 Marcador de número de diapositiva"/>
          <p:cNvSpPr txBox="1">
            <a:spLocks noGrp="1"/>
          </p:cNvSpPr>
          <p:nvPr/>
        </p:nvSpPr>
        <p:spPr bwMode="auto">
          <a:xfrm>
            <a:off x="7042150" y="6243638"/>
            <a:ext cx="1905000" cy="457200"/>
          </a:xfrm>
          <a:prstGeom prst="rect">
            <a:avLst/>
          </a:prstGeom>
          <a:noFill/>
          <a:ln w="9525">
            <a:noFill/>
            <a:miter lim="800000"/>
            <a:headEnd/>
            <a:tailEnd/>
          </a:ln>
        </p:spPr>
        <p:txBody>
          <a:bodyPr anchor="b"/>
          <a:lstStyle/>
          <a:p>
            <a:pPr algn="r"/>
            <a:fld id="{FFD8B1B1-4D42-40D6-9148-E2002348983F}" type="slidenum">
              <a:rPr lang="es-ES" altLang="es-ES" sz="1400"/>
              <a:pPr algn="r"/>
              <a:t>4</a:t>
            </a:fld>
            <a:endParaRPr lang="es-ES" altLang="es-ES" sz="1400"/>
          </a:p>
        </p:txBody>
      </p:sp>
      <p:sp>
        <p:nvSpPr>
          <p:cNvPr id="10" name="Rectangle 3"/>
          <p:cNvSpPr txBox="1">
            <a:spLocks noChangeArrowheads="1"/>
          </p:cNvSpPr>
          <p:nvPr/>
        </p:nvSpPr>
        <p:spPr>
          <a:xfrm>
            <a:off x="539552" y="1340768"/>
            <a:ext cx="8064896" cy="1368152"/>
          </a:xfrm>
          <a:prstGeom prst="rect">
            <a:avLst/>
          </a:prstGeom>
        </p:spPr>
        <p:txBody>
          <a:bodyPr/>
          <a:lstStyle/>
          <a:p>
            <a:pPr marL="342900" indent="-342900">
              <a:spcBef>
                <a:spcPct val="20000"/>
              </a:spcBef>
              <a:buClr>
                <a:schemeClr val="folHlink"/>
              </a:buClr>
              <a:buSzPct val="60000"/>
              <a:buFont typeface="Wingdings" pitchFamily="2" charset="2"/>
              <a:buChar char="n"/>
              <a:defRPr/>
            </a:pPr>
            <a:r>
              <a:rPr lang="en-US" altLang="es-ES" sz="1600" kern="0" dirty="0" smtClean="0">
                <a:latin typeface="+mn-lt"/>
              </a:rPr>
              <a:t>Considering </a:t>
            </a:r>
            <a:r>
              <a:rPr lang="en-US" altLang="es-ES" sz="1600" kern="0" dirty="0" smtClean="0">
                <a:latin typeface="+mn-lt"/>
              </a:rPr>
              <a:t>the given target cost of Nb</a:t>
            </a:r>
            <a:r>
              <a:rPr lang="en-US" altLang="es-ES" sz="1600" kern="0" baseline="-25000" dirty="0" smtClean="0">
                <a:latin typeface="+mn-lt"/>
              </a:rPr>
              <a:t>3</a:t>
            </a:r>
            <a:r>
              <a:rPr lang="en-US" altLang="es-ES" sz="1600" kern="0" dirty="0" smtClean="0">
                <a:latin typeface="+mn-lt"/>
              </a:rPr>
              <a:t>Sn for FCC program, in the exploration of the design options we will not consider </a:t>
            </a:r>
            <a:r>
              <a:rPr lang="en-US" altLang="es-ES" sz="1600" kern="0" dirty="0" smtClean="0">
                <a:solidFill>
                  <a:srgbClr val="FF0000"/>
                </a:solidFill>
                <a:latin typeface="+mn-lt"/>
              </a:rPr>
              <a:t>grading</a:t>
            </a:r>
            <a:r>
              <a:rPr lang="en-US" altLang="es-ES" sz="1600" kern="0" dirty="0" smtClean="0">
                <a:latin typeface="+mn-lt"/>
              </a:rPr>
              <a:t> with </a:t>
            </a:r>
            <a:r>
              <a:rPr lang="en-US" altLang="es-ES" sz="1600" kern="0" dirty="0" err="1" smtClean="0">
                <a:latin typeface="+mn-lt"/>
              </a:rPr>
              <a:t>NbTi</a:t>
            </a:r>
            <a:r>
              <a:rPr lang="en-US" altLang="es-ES" sz="1600" kern="0" dirty="0" smtClean="0">
                <a:latin typeface="+mn-lt"/>
              </a:rPr>
              <a:t> unless an evident advantage in terms of complexity can be justified for a specific design. However, grading may be done by changing the copper to superconductor </a:t>
            </a:r>
            <a:r>
              <a:rPr lang="en-US" altLang="es-ES" sz="1600" kern="0" dirty="0" smtClean="0">
                <a:latin typeface="+mn-lt"/>
              </a:rPr>
              <a:t>ratio or using different cable sizes as proposed in next paragraph.</a:t>
            </a:r>
            <a:endParaRPr lang="en-US" altLang="es-ES" sz="1600" kern="0" dirty="0" smtClean="0">
              <a:latin typeface="+mn-lt"/>
            </a:endParaRPr>
          </a:p>
          <a:p>
            <a:pPr marL="342900" indent="-342900">
              <a:spcBef>
                <a:spcPct val="20000"/>
              </a:spcBef>
              <a:buClr>
                <a:schemeClr val="folHlink"/>
              </a:buClr>
              <a:buSzPct val="60000"/>
              <a:buFont typeface="Wingdings" pitchFamily="2" charset="2"/>
              <a:buChar char="n"/>
              <a:defRPr/>
            </a:pPr>
            <a:r>
              <a:rPr lang="en-US" altLang="es-ES" sz="1600" kern="0" dirty="0" smtClean="0">
                <a:solidFill>
                  <a:srgbClr val="FF0000"/>
                </a:solidFill>
                <a:latin typeface="+mn-lt"/>
              </a:rPr>
              <a:t>Aperture diameter </a:t>
            </a:r>
            <a:r>
              <a:rPr lang="en-US" altLang="es-ES" sz="1600" kern="0" dirty="0" smtClean="0">
                <a:latin typeface="+mn-lt"/>
              </a:rPr>
              <a:t>provides the radial position of the insulated cables of the inner layer.</a:t>
            </a:r>
          </a:p>
          <a:p>
            <a:pPr marL="342900" indent="-342900">
              <a:spcBef>
                <a:spcPct val="20000"/>
              </a:spcBef>
              <a:buClr>
                <a:schemeClr val="folHlink"/>
              </a:buClr>
              <a:buSzPct val="60000"/>
              <a:buFont typeface="Wingdings" pitchFamily="2" charset="2"/>
              <a:buChar char="n"/>
              <a:defRPr/>
            </a:pPr>
            <a:r>
              <a:rPr lang="en-US" altLang="es-ES" sz="1600" kern="0" dirty="0" smtClean="0">
                <a:solidFill>
                  <a:srgbClr val="FF0000"/>
                </a:solidFill>
                <a:latin typeface="+mn-lt"/>
              </a:rPr>
              <a:t>Reference radius </a:t>
            </a:r>
            <a:r>
              <a:rPr lang="en-US" altLang="es-ES" sz="1600" kern="0" dirty="0" smtClean="0">
                <a:latin typeface="+mn-lt"/>
              </a:rPr>
              <a:t>is established using the classical criterion taking 2/3 of the aperture. This value is a bit high, since the physical aperture for the maximum particle excursion is 14 mm off-center.</a:t>
            </a:r>
          </a:p>
          <a:p>
            <a:pPr marL="342900" indent="-342900">
              <a:spcBef>
                <a:spcPct val="20000"/>
              </a:spcBef>
              <a:buClr>
                <a:schemeClr val="folHlink"/>
              </a:buClr>
              <a:buSzPct val="60000"/>
              <a:buFont typeface="Wingdings" pitchFamily="2" charset="2"/>
              <a:buChar char="n"/>
              <a:defRPr/>
            </a:pPr>
            <a:r>
              <a:rPr lang="en-US" altLang="es-ES" sz="1600" kern="0" dirty="0" smtClean="0">
                <a:solidFill>
                  <a:srgbClr val="FF0000"/>
                </a:solidFill>
                <a:latin typeface="+mn-lt"/>
              </a:rPr>
              <a:t>Working temperature </a:t>
            </a:r>
            <a:r>
              <a:rPr lang="en-US" altLang="es-ES" sz="1600" kern="0" dirty="0" smtClean="0">
                <a:latin typeface="+mn-lt"/>
              </a:rPr>
              <a:t>is 4.5 K, which is more advantageous from the cryogenics point of view, but implies some challenges for the beam pipe design. If final decision is 1.9 K, the impact on the magnet design will be moderate: operating margin will increase, but stability issues will be more significant</a:t>
            </a:r>
            <a:r>
              <a:rPr lang="en-US" altLang="es-ES" sz="1600" kern="0" dirty="0" smtClean="0">
                <a:latin typeface="+mn-lt"/>
              </a:rPr>
              <a:t>.</a:t>
            </a:r>
            <a:endParaRPr lang="en-US" altLang="es-ES" sz="1600" kern="0" dirty="0" smtClean="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ox(in)">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box(in)">
                                      <p:cBhvr>
                                        <p:cTn id="12" dur="5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box(in)">
                                      <p:cBhvr>
                                        <p:cTn id="17" dur="5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box(in)">
                                      <p:cBhvr>
                                        <p:cTn id="22"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21"/>
          <p:cNvSpPr>
            <a:spLocks noGrp="1" noChangeArrowheads="1"/>
          </p:cNvSpPr>
          <p:nvPr>
            <p:ph type="title" idx="4294967295"/>
          </p:nvPr>
        </p:nvSpPr>
        <p:spPr>
          <a:xfrm>
            <a:off x="1350963" y="333375"/>
            <a:ext cx="7793037" cy="574675"/>
          </a:xfrm>
          <a:noFill/>
        </p:spPr>
        <p:txBody>
          <a:bodyPr anchor="ctr"/>
          <a:lstStyle/>
          <a:p>
            <a:pPr eaLnBrk="1" hangingPunct="1">
              <a:lnSpc>
                <a:spcPct val="80000"/>
              </a:lnSpc>
            </a:pPr>
            <a:r>
              <a:rPr lang="en-US" altLang="es-ES" sz="3200" dirty="0" smtClean="0"/>
              <a:t>General remarks (II)</a:t>
            </a:r>
            <a:endParaRPr lang="en-US" altLang="es-ES" sz="3200" dirty="0" smtClean="0"/>
          </a:p>
        </p:txBody>
      </p:sp>
      <p:sp>
        <p:nvSpPr>
          <p:cNvPr id="5123" name="7 Marcador de número de diapositiva"/>
          <p:cNvSpPr txBox="1">
            <a:spLocks noGrp="1"/>
          </p:cNvSpPr>
          <p:nvPr/>
        </p:nvSpPr>
        <p:spPr bwMode="auto">
          <a:xfrm>
            <a:off x="7042150" y="6243638"/>
            <a:ext cx="1905000" cy="457200"/>
          </a:xfrm>
          <a:prstGeom prst="rect">
            <a:avLst/>
          </a:prstGeom>
          <a:noFill/>
          <a:ln w="9525">
            <a:noFill/>
            <a:miter lim="800000"/>
            <a:headEnd/>
            <a:tailEnd/>
          </a:ln>
        </p:spPr>
        <p:txBody>
          <a:bodyPr anchor="b"/>
          <a:lstStyle/>
          <a:p>
            <a:pPr algn="r"/>
            <a:fld id="{FFD8B1B1-4D42-40D6-9148-E2002348983F}" type="slidenum">
              <a:rPr lang="es-ES" altLang="es-ES" sz="1400"/>
              <a:pPr algn="r"/>
              <a:t>5</a:t>
            </a:fld>
            <a:endParaRPr lang="es-ES" altLang="es-ES" sz="1400"/>
          </a:p>
        </p:txBody>
      </p:sp>
      <p:sp>
        <p:nvSpPr>
          <p:cNvPr id="10" name="Rectangle 3"/>
          <p:cNvSpPr txBox="1">
            <a:spLocks noChangeArrowheads="1"/>
          </p:cNvSpPr>
          <p:nvPr/>
        </p:nvSpPr>
        <p:spPr>
          <a:xfrm>
            <a:off x="539552" y="1340768"/>
            <a:ext cx="8064896" cy="1368152"/>
          </a:xfrm>
          <a:prstGeom prst="rect">
            <a:avLst/>
          </a:prstGeom>
        </p:spPr>
        <p:txBody>
          <a:bodyPr/>
          <a:lstStyle/>
          <a:p>
            <a:pPr marL="342900" indent="-342900">
              <a:spcBef>
                <a:spcPct val="20000"/>
              </a:spcBef>
              <a:buClr>
                <a:schemeClr val="folHlink"/>
              </a:buClr>
              <a:buSzPct val="60000"/>
              <a:buFont typeface="Wingdings" pitchFamily="2" charset="2"/>
              <a:buChar char="n"/>
              <a:defRPr/>
            </a:pPr>
            <a:r>
              <a:rPr lang="en-US" altLang="es-ES" sz="1600" kern="0" dirty="0" smtClean="0">
                <a:latin typeface="+mn-lt"/>
              </a:rPr>
              <a:t>Only </a:t>
            </a:r>
            <a:r>
              <a:rPr lang="en-US" altLang="es-ES" sz="1600" kern="0" dirty="0" smtClean="0">
                <a:latin typeface="+mn-lt"/>
              </a:rPr>
              <a:t>field </a:t>
            </a:r>
            <a:r>
              <a:rPr lang="en-US" altLang="es-ES" sz="1600" kern="0" dirty="0" err="1" smtClean="0">
                <a:latin typeface="+mn-lt"/>
              </a:rPr>
              <a:t>multipoles</a:t>
            </a:r>
            <a:r>
              <a:rPr lang="en-US" altLang="es-ES" sz="1600" kern="0" dirty="0" smtClean="0">
                <a:latin typeface="+mn-lt"/>
              </a:rPr>
              <a:t> created by the coil geometry and the iron saturation will be considered at this design stage. The allowable values with geometric origin are the following:</a:t>
            </a:r>
          </a:p>
          <a:p>
            <a:pPr marL="800100" lvl="1" indent="-342900">
              <a:spcBef>
                <a:spcPct val="20000"/>
              </a:spcBef>
              <a:buClr>
                <a:schemeClr val="folHlink"/>
              </a:buClr>
              <a:buSzPct val="60000"/>
              <a:buFont typeface="Wingdings" pitchFamily="2" charset="2"/>
              <a:buChar char="n"/>
              <a:defRPr/>
            </a:pPr>
            <a:r>
              <a:rPr lang="en-US" altLang="es-ES" sz="1600" kern="0" dirty="0" smtClean="0">
                <a:latin typeface="+mn-lt"/>
              </a:rPr>
              <a:t>b</a:t>
            </a:r>
            <a:r>
              <a:rPr lang="en-US" altLang="es-ES" sz="1600" kern="0" baseline="-25000" dirty="0" smtClean="0">
                <a:latin typeface="+mn-lt"/>
              </a:rPr>
              <a:t>3geo</a:t>
            </a:r>
            <a:r>
              <a:rPr lang="en-US" altLang="es-ES" sz="1600" kern="0" dirty="0" smtClean="0">
                <a:latin typeface="+mn-lt"/>
              </a:rPr>
              <a:t> &lt; 3 units (means demonstrating that we can keep it under control and that we can very likely introduce, at the level of conceptual study, a possible compensation) </a:t>
            </a:r>
          </a:p>
          <a:p>
            <a:pPr marL="800100" lvl="1" indent="-342900">
              <a:spcBef>
                <a:spcPct val="20000"/>
              </a:spcBef>
              <a:buClr>
                <a:schemeClr val="folHlink"/>
              </a:buClr>
              <a:buSzPct val="60000"/>
              <a:buFont typeface="Wingdings" pitchFamily="2" charset="2"/>
              <a:buChar char="n"/>
              <a:defRPr/>
            </a:pPr>
            <a:r>
              <a:rPr lang="en-US" altLang="es-ES" sz="1600" kern="0" dirty="0" smtClean="0">
                <a:latin typeface="+mn-lt"/>
              </a:rPr>
              <a:t>b</a:t>
            </a:r>
            <a:r>
              <a:rPr lang="en-US" altLang="es-ES" sz="1600" kern="0" baseline="-25000" dirty="0" smtClean="0">
                <a:latin typeface="+mn-lt"/>
              </a:rPr>
              <a:t>5geo</a:t>
            </a:r>
            <a:r>
              <a:rPr lang="en-US" altLang="es-ES" sz="1600" kern="0" dirty="0" smtClean="0">
                <a:latin typeface="+mn-lt"/>
              </a:rPr>
              <a:t> &lt; 5 units (it scales rapidly with the radius, and can be compensated with correctors)</a:t>
            </a:r>
          </a:p>
          <a:p>
            <a:pPr marL="800100" lvl="1" indent="-342900">
              <a:spcBef>
                <a:spcPct val="20000"/>
              </a:spcBef>
              <a:buClr>
                <a:schemeClr val="folHlink"/>
              </a:buClr>
              <a:buSzPct val="60000"/>
              <a:buFont typeface="Wingdings" pitchFamily="2" charset="2"/>
              <a:buChar char="n"/>
              <a:defRPr/>
            </a:pPr>
            <a:r>
              <a:rPr lang="en-US" altLang="es-ES" sz="1600" kern="0" dirty="0" smtClean="0">
                <a:latin typeface="+mn-lt"/>
              </a:rPr>
              <a:t>b</a:t>
            </a:r>
            <a:r>
              <a:rPr lang="en-US" altLang="es-ES" sz="1600" kern="0" baseline="-25000" dirty="0" smtClean="0">
                <a:latin typeface="+mn-lt"/>
              </a:rPr>
              <a:t>7geo</a:t>
            </a:r>
            <a:r>
              <a:rPr lang="en-US" altLang="es-ES" sz="1600" kern="0" dirty="0" smtClean="0">
                <a:latin typeface="+mn-lt"/>
              </a:rPr>
              <a:t> &lt; 3 units (it scales even more rapidly, but we do not want b</a:t>
            </a:r>
            <a:r>
              <a:rPr lang="en-US" altLang="es-ES" sz="1600" kern="0" baseline="-25000" dirty="0" smtClean="0">
                <a:latin typeface="+mn-lt"/>
              </a:rPr>
              <a:t>7</a:t>
            </a:r>
            <a:r>
              <a:rPr lang="en-US" altLang="es-ES" sz="1600" kern="0" dirty="0" smtClean="0">
                <a:latin typeface="+mn-lt"/>
              </a:rPr>
              <a:t> correctors)</a:t>
            </a:r>
          </a:p>
          <a:p>
            <a:pPr marL="342900" indent="-342900">
              <a:spcBef>
                <a:spcPct val="20000"/>
              </a:spcBef>
              <a:buClr>
                <a:schemeClr val="folHlink"/>
              </a:buClr>
              <a:buSzPct val="60000"/>
              <a:buFont typeface="Wingdings" pitchFamily="2" charset="2"/>
              <a:buChar char="n"/>
              <a:defRPr/>
            </a:pPr>
            <a:r>
              <a:rPr lang="en-US" altLang="es-ES" sz="1600" kern="0" dirty="0" smtClean="0">
                <a:latin typeface="+mn-lt"/>
              </a:rPr>
              <a:t>Concerning saturation effects, set a “soft target” in the range of b</a:t>
            </a:r>
            <a:r>
              <a:rPr lang="en-US" altLang="es-ES" sz="1600" kern="0" baseline="-25000" dirty="0" smtClean="0">
                <a:latin typeface="+mn-lt"/>
              </a:rPr>
              <a:t>3sat</a:t>
            </a:r>
            <a:r>
              <a:rPr lang="en-US" altLang="es-ES" sz="1600" kern="0" dirty="0" smtClean="0">
                <a:latin typeface="+mn-lt"/>
              </a:rPr>
              <a:t> &lt; 10 </a:t>
            </a:r>
            <a:r>
              <a:rPr lang="en-US" altLang="es-ES" sz="1600" kern="0" dirty="0" smtClean="0">
                <a:latin typeface="+mn-lt"/>
              </a:rPr>
              <a:t>units</a:t>
            </a:r>
            <a:r>
              <a:rPr lang="en-US" altLang="es-ES" sz="1600" kern="0" dirty="0" smtClean="0">
                <a:latin typeface="+mn-lt"/>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checkerboard(across)">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checkerboard(across)">
                                      <p:cBhvr>
                                        <p:cTn id="12" dur="5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checkerboard(across)">
                                      <p:cBhvr>
                                        <p:cTn id="17" dur="5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checkerboard(across)">
                                      <p:cBhvr>
                                        <p:cTn id="22" dur="500"/>
                                        <p:tgtEl>
                                          <p:spTgt spid="1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checkerboard(across)">
                                      <p:cBhvr>
                                        <p:cTn id="27"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21"/>
          <p:cNvSpPr>
            <a:spLocks noGrp="1" noChangeArrowheads="1"/>
          </p:cNvSpPr>
          <p:nvPr>
            <p:ph type="title" idx="4294967295"/>
          </p:nvPr>
        </p:nvSpPr>
        <p:spPr>
          <a:xfrm>
            <a:off x="1350963" y="333375"/>
            <a:ext cx="7793037" cy="574675"/>
          </a:xfrm>
          <a:noFill/>
        </p:spPr>
        <p:txBody>
          <a:bodyPr anchor="ctr"/>
          <a:lstStyle/>
          <a:p>
            <a:pPr eaLnBrk="1" hangingPunct="1">
              <a:lnSpc>
                <a:spcPct val="80000"/>
              </a:lnSpc>
            </a:pPr>
            <a:r>
              <a:rPr lang="en-US" altLang="es-ES" sz="3200" dirty="0" smtClean="0"/>
              <a:t>Cable properties</a:t>
            </a:r>
            <a:endParaRPr lang="en-US" altLang="es-ES" sz="3200" dirty="0" smtClean="0"/>
          </a:p>
        </p:txBody>
      </p:sp>
      <p:sp>
        <p:nvSpPr>
          <p:cNvPr id="5123" name="7 Marcador de número de diapositiva"/>
          <p:cNvSpPr txBox="1">
            <a:spLocks noGrp="1"/>
          </p:cNvSpPr>
          <p:nvPr/>
        </p:nvSpPr>
        <p:spPr bwMode="auto">
          <a:xfrm>
            <a:off x="7042150" y="6243638"/>
            <a:ext cx="1905000" cy="457200"/>
          </a:xfrm>
          <a:prstGeom prst="rect">
            <a:avLst/>
          </a:prstGeom>
          <a:noFill/>
          <a:ln w="9525">
            <a:noFill/>
            <a:miter lim="800000"/>
            <a:headEnd/>
            <a:tailEnd/>
          </a:ln>
        </p:spPr>
        <p:txBody>
          <a:bodyPr anchor="b"/>
          <a:lstStyle/>
          <a:p>
            <a:pPr algn="r"/>
            <a:fld id="{FFD8B1B1-4D42-40D6-9148-E2002348983F}" type="slidenum">
              <a:rPr lang="es-ES" altLang="es-ES" sz="1400"/>
              <a:pPr algn="r"/>
              <a:t>6</a:t>
            </a:fld>
            <a:endParaRPr lang="es-ES" altLang="es-ES" sz="1400"/>
          </a:p>
        </p:txBody>
      </p:sp>
      <p:sp>
        <p:nvSpPr>
          <p:cNvPr id="10" name="Rectangle 3"/>
          <p:cNvSpPr txBox="1">
            <a:spLocks noChangeArrowheads="1"/>
          </p:cNvSpPr>
          <p:nvPr/>
        </p:nvSpPr>
        <p:spPr>
          <a:xfrm>
            <a:off x="539552" y="1340768"/>
            <a:ext cx="8064896" cy="1368152"/>
          </a:xfrm>
          <a:prstGeom prst="rect">
            <a:avLst/>
          </a:prstGeom>
        </p:spPr>
        <p:txBody>
          <a:bodyPr/>
          <a:lstStyle/>
          <a:p>
            <a:pPr marL="342900" indent="-342900">
              <a:spcBef>
                <a:spcPct val="20000"/>
              </a:spcBef>
              <a:buClr>
                <a:schemeClr val="folHlink"/>
              </a:buClr>
              <a:buSzPct val="60000"/>
              <a:buFont typeface="Wingdings" pitchFamily="2" charset="2"/>
              <a:buChar char="n"/>
              <a:defRPr/>
            </a:pPr>
            <a:r>
              <a:rPr lang="en-US" altLang="es-ES" sz="1600" kern="0" dirty="0" smtClean="0">
                <a:latin typeface="+mn-lt"/>
              </a:rPr>
              <a:t>The </a:t>
            </a:r>
            <a:r>
              <a:rPr lang="en-US" altLang="es-ES" sz="1600" kern="0" dirty="0" smtClean="0">
                <a:latin typeface="+mn-lt"/>
              </a:rPr>
              <a:t>maximum </a:t>
            </a:r>
            <a:r>
              <a:rPr lang="en-US" altLang="es-ES" sz="1600" kern="0" dirty="0" smtClean="0">
                <a:solidFill>
                  <a:srgbClr val="FF0000"/>
                </a:solidFill>
                <a:latin typeface="+mn-lt"/>
              </a:rPr>
              <a:t>number of strands </a:t>
            </a:r>
            <a:r>
              <a:rPr lang="en-US" altLang="es-ES" sz="1600" kern="0" dirty="0" smtClean="0">
                <a:latin typeface="+mn-lt"/>
              </a:rPr>
              <a:t>is kept as 40, according the existing cabling experience. </a:t>
            </a:r>
          </a:p>
          <a:p>
            <a:pPr marL="342900" indent="-342900">
              <a:spcBef>
                <a:spcPct val="20000"/>
              </a:spcBef>
              <a:buClr>
                <a:schemeClr val="folHlink"/>
              </a:buClr>
              <a:buSzPct val="60000"/>
              <a:buFont typeface="Wingdings" pitchFamily="2" charset="2"/>
              <a:buChar char="n"/>
              <a:defRPr/>
            </a:pPr>
            <a:r>
              <a:rPr lang="en-US" altLang="es-ES" sz="1600" kern="0" dirty="0" smtClean="0">
                <a:solidFill>
                  <a:srgbClr val="FF0000"/>
                </a:solidFill>
                <a:latin typeface="+mn-lt"/>
              </a:rPr>
              <a:t>Critical </a:t>
            </a:r>
            <a:r>
              <a:rPr lang="en-US" altLang="es-ES" sz="1600" kern="0" dirty="0" smtClean="0">
                <a:solidFill>
                  <a:srgbClr val="FF0000"/>
                </a:solidFill>
                <a:latin typeface="+mn-lt"/>
              </a:rPr>
              <a:t>surface </a:t>
            </a:r>
            <a:r>
              <a:rPr lang="en-US" altLang="es-ES" sz="1600" kern="0" dirty="0" smtClean="0">
                <a:latin typeface="+mn-lt"/>
              </a:rPr>
              <a:t>is given by:</a:t>
            </a:r>
          </a:p>
          <a:p>
            <a:pPr marL="342900" indent="-342900">
              <a:spcBef>
                <a:spcPct val="20000"/>
              </a:spcBef>
              <a:buClr>
                <a:schemeClr val="folHlink"/>
              </a:buClr>
              <a:buSzPct val="60000"/>
              <a:buFont typeface="Wingdings" pitchFamily="2" charset="2"/>
              <a:buChar char="n"/>
              <a:defRPr/>
            </a:pPr>
            <a:endParaRPr lang="en-US" altLang="es-ES" sz="1600" kern="0" dirty="0" smtClean="0">
              <a:latin typeface="+mn-lt"/>
            </a:endParaRPr>
          </a:p>
          <a:p>
            <a:pPr marL="342900" indent="-342900">
              <a:spcBef>
                <a:spcPct val="20000"/>
              </a:spcBef>
              <a:buClr>
                <a:schemeClr val="folHlink"/>
              </a:buClr>
              <a:buSzPct val="60000"/>
              <a:buFont typeface="Wingdings" pitchFamily="2" charset="2"/>
              <a:buChar char="n"/>
              <a:defRPr/>
            </a:pPr>
            <a:endParaRPr lang="en-US" altLang="es-ES" sz="1600" kern="0" dirty="0" smtClean="0">
              <a:latin typeface="+mn-lt"/>
            </a:endParaRPr>
          </a:p>
          <a:p>
            <a:pPr marL="342900" indent="-342900">
              <a:spcBef>
                <a:spcPct val="20000"/>
              </a:spcBef>
              <a:buClr>
                <a:schemeClr val="folHlink"/>
              </a:buClr>
              <a:buSzPct val="60000"/>
              <a:buFont typeface="Wingdings" pitchFamily="2" charset="2"/>
              <a:buChar char="n"/>
              <a:defRPr/>
            </a:pPr>
            <a:endParaRPr lang="en-US" altLang="es-ES" sz="1600" kern="0" dirty="0" smtClean="0">
              <a:latin typeface="+mn-lt"/>
            </a:endParaRPr>
          </a:p>
          <a:p>
            <a:pPr marL="342900" indent="-342900">
              <a:spcBef>
                <a:spcPct val="20000"/>
              </a:spcBef>
              <a:buClr>
                <a:schemeClr val="folHlink"/>
              </a:buClr>
              <a:buSzPct val="60000"/>
              <a:buFont typeface="Wingdings" pitchFamily="2" charset="2"/>
              <a:buChar char="n"/>
              <a:defRPr/>
            </a:pPr>
            <a:endParaRPr lang="en-US" altLang="es-ES" sz="1600" kern="0" dirty="0" smtClean="0">
              <a:latin typeface="+mn-lt"/>
            </a:endParaRPr>
          </a:p>
          <a:p>
            <a:pPr marL="342900" indent="-342900">
              <a:spcBef>
                <a:spcPct val="20000"/>
              </a:spcBef>
              <a:buClr>
                <a:schemeClr val="folHlink"/>
              </a:buClr>
              <a:buSzPct val="60000"/>
              <a:buFont typeface="Wingdings" pitchFamily="2" charset="2"/>
              <a:buChar char="n"/>
              <a:defRPr/>
            </a:pPr>
            <a:endParaRPr lang="en-US" altLang="es-ES" sz="1600" kern="0" dirty="0" smtClean="0">
              <a:latin typeface="+mn-lt"/>
            </a:endParaRPr>
          </a:p>
          <a:p>
            <a:pPr marL="342900" indent="-342900">
              <a:spcBef>
                <a:spcPct val="20000"/>
              </a:spcBef>
              <a:buClr>
                <a:schemeClr val="folHlink"/>
              </a:buClr>
              <a:buSzPct val="60000"/>
              <a:buFont typeface="Wingdings" pitchFamily="2" charset="2"/>
              <a:buChar char="n"/>
              <a:defRPr/>
            </a:pPr>
            <a:r>
              <a:rPr lang="en-US" altLang="es-ES" sz="1600" kern="0" dirty="0" smtClean="0">
                <a:latin typeface="+mn-lt"/>
              </a:rPr>
              <a:t>Where: </a:t>
            </a:r>
            <a:r>
              <a:rPr lang="en-US" altLang="es-ES" sz="1600" kern="0" dirty="0" smtClean="0">
                <a:latin typeface="+mn-lt"/>
              </a:rPr>
              <a:t>		with </a:t>
            </a:r>
            <a:r>
              <a:rPr lang="en-US" altLang="es-ES" sz="1600" i="1" kern="0" dirty="0" smtClean="0">
                <a:latin typeface="+mn-lt"/>
              </a:rPr>
              <a:t>B</a:t>
            </a:r>
            <a:r>
              <a:rPr lang="en-US" altLang="es-ES" sz="1600" i="1" kern="0" baseline="-25000" dirty="0" smtClean="0">
                <a:latin typeface="+mn-lt"/>
              </a:rPr>
              <a:t>p</a:t>
            </a:r>
            <a:r>
              <a:rPr lang="en-US" altLang="es-ES" sz="1600" kern="0" dirty="0" smtClean="0">
                <a:latin typeface="+mn-lt"/>
              </a:rPr>
              <a:t>  </a:t>
            </a:r>
            <a:r>
              <a:rPr lang="en-US" altLang="es-ES" sz="1600" kern="0" dirty="0" smtClean="0">
                <a:latin typeface="+mn-lt"/>
              </a:rPr>
              <a:t>as peak </a:t>
            </a:r>
            <a:r>
              <a:rPr lang="en-US" altLang="es-ES" sz="1600" kern="0" dirty="0" smtClean="0">
                <a:latin typeface="+mn-lt"/>
              </a:rPr>
              <a:t>field on the </a:t>
            </a:r>
            <a:r>
              <a:rPr lang="en-US" altLang="es-ES" sz="1600" kern="0" dirty="0" smtClean="0">
                <a:latin typeface="+mn-lt"/>
              </a:rPr>
              <a:t>conductor.</a:t>
            </a:r>
            <a:endParaRPr lang="en-US" altLang="es-ES" sz="1600" kern="0" dirty="0" smtClean="0">
              <a:latin typeface="+mn-lt"/>
            </a:endParaRPr>
          </a:p>
          <a:p>
            <a:pPr marL="342900" indent="-342900">
              <a:spcBef>
                <a:spcPct val="20000"/>
              </a:spcBef>
              <a:buClr>
                <a:schemeClr val="folHlink"/>
              </a:buClr>
              <a:buSzPct val="60000"/>
              <a:buFont typeface="Wingdings" pitchFamily="2" charset="2"/>
              <a:buChar char="n"/>
              <a:defRPr/>
            </a:pPr>
            <a:r>
              <a:rPr lang="en-US" altLang="es-ES" sz="1600" i="1" kern="0" dirty="0" smtClean="0">
                <a:latin typeface="+mn-lt"/>
              </a:rPr>
              <a:t>T</a:t>
            </a:r>
            <a:r>
              <a:rPr lang="en-US" altLang="es-ES" sz="1600" i="1" kern="0" baseline="-25000" dirty="0" smtClean="0">
                <a:latin typeface="+mn-lt"/>
              </a:rPr>
              <a:t>c0</a:t>
            </a:r>
            <a:r>
              <a:rPr lang="en-US" altLang="es-ES" sz="1600" i="1" kern="0" dirty="0" smtClean="0">
                <a:latin typeface="+mn-lt"/>
              </a:rPr>
              <a:t>, B</a:t>
            </a:r>
            <a:r>
              <a:rPr lang="en-US" altLang="es-ES" sz="1600" i="1" kern="0" baseline="-25000" dirty="0" smtClean="0">
                <a:latin typeface="+mn-lt"/>
              </a:rPr>
              <a:t>c20</a:t>
            </a:r>
            <a:r>
              <a:rPr lang="en-US" altLang="es-ES" sz="1600" i="1" kern="0" dirty="0" smtClean="0">
                <a:latin typeface="+mn-lt"/>
              </a:rPr>
              <a:t>, α, C</a:t>
            </a:r>
            <a:r>
              <a:rPr lang="en-US" altLang="es-ES" sz="1600" i="1" kern="0" baseline="-25000" dirty="0" smtClean="0">
                <a:latin typeface="+mn-lt"/>
              </a:rPr>
              <a:t>0</a:t>
            </a:r>
            <a:r>
              <a:rPr lang="en-US" altLang="es-ES" sz="1600" kern="0" dirty="0" smtClean="0">
                <a:latin typeface="+mn-lt"/>
              </a:rPr>
              <a:t> are fitting parameters computed from the analysis of measurements on the conductor. </a:t>
            </a:r>
          </a:p>
          <a:p>
            <a:pPr marL="342900" indent="-342900">
              <a:spcBef>
                <a:spcPct val="20000"/>
              </a:spcBef>
              <a:buClr>
                <a:schemeClr val="folHlink"/>
              </a:buClr>
              <a:buSzPct val="60000"/>
              <a:buFont typeface="Wingdings" pitchFamily="2" charset="2"/>
              <a:buChar char="n"/>
              <a:defRPr/>
            </a:pPr>
            <a:r>
              <a:rPr lang="en-US" altLang="es-ES" sz="1600" kern="0" dirty="0" smtClean="0">
                <a:latin typeface="+mn-lt"/>
              </a:rPr>
              <a:t>For a reasonable </a:t>
            </a:r>
            <a:r>
              <a:rPr lang="en-US" altLang="es-ES" sz="1600" kern="0" dirty="0" smtClean="0">
                <a:solidFill>
                  <a:srgbClr val="FF0000"/>
                </a:solidFill>
                <a:latin typeface="+mn-lt"/>
              </a:rPr>
              <a:t>estimate</a:t>
            </a:r>
            <a:r>
              <a:rPr lang="en-US" altLang="es-ES" sz="1600" kern="0" dirty="0" smtClean="0">
                <a:latin typeface="+mn-lt"/>
              </a:rPr>
              <a:t> of the critical current density of a round wire, magnet designers can assume the following parameters: </a:t>
            </a:r>
            <a:r>
              <a:rPr lang="en-US" altLang="es-ES" sz="1600" i="1" kern="0" dirty="0" smtClean="0">
                <a:latin typeface="+mn-lt"/>
              </a:rPr>
              <a:t>T</a:t>
            </a:r>
            <a:r>
              <a:rPr lang="en-US" altLang="es-ES" sz="1600" i="1" kern="0" baseline="-25000" dirty="0" smtClean="0">
                <a:latin typeface="+mn-lt"/>
              </a:rPr>
              <a:t>c0</a:t>
            </a:r>
            <a:r>
              <a:rPr lang="en-US" altLang="es-ES" sz="1600" kern="0" dirty="0" smtClean="0">
                <a:latin typeface="+mn-lt"/>
              </a:rPr>
              <a:t> = 16 K, </a:t>
            </a:r>
            <a:r>
              <a:rPr lang="en-US" altLang="es-ES" sz="1600" i="1" kern="0" dirty="0" smtClean="0">
                <a:latin typeface="+mn-lt"/>
              </a:rPr>
              <a:t>B</a:t>
            </a:r>
            <a:r>
              <a:rPr lang="en-US" altLang="es-ES" sz="1600" i="1" kern="0" baseline="-25000" dirty="0" smtClean="0">
                <a:latin typeface="+mn-lt"/>
              </a:rPr>
              <a:t>c20</a:t>
            </a:r>
            <a:r>
              <a:rPr lang="en-US" altLang="es-ES" sz="1600" kern="0" dirty="0" smtClean="0">
                <a:latin typeface="+mn-lt"/>
              </a:rPr>
              <a:t> </a:t>
            </a:r>
            <a:r>
              <a:rPr lang="en-US" altLang="es-ES" sz="1600" kern="0" dirty="0" smtClean="0">
                <a:latin typeface="+mn-lt"/>
              </a:rPr>
              <a:t>= 28.8 </a:t>
            </a:r>
            <a:r>
              <a:rPr lang="en-US" altLang="es-ES" sz="1600" kern="0" dirty="0" smtClean="0">
                <a:latin typeface="+mn-lt"/>
              </a:rPr>
              <a:t>T, </a:t>
            </a:r>
            <a:r>
              <a:rPr lang="en-US" altLang="es-ES" sz="1600" kern="0" dirty="0" smtClean="0">
                <a:latin typeface="+mn-lt"/>
              </a:rPr>
              <a:t/>
            </a:r>
            <a:br>
              <a:rPr lang="en-US" altLang="es-ES" sz="1600" kern="0" dirty="0" smtClean="0">
                <a:latin typeface="+mn-lt"/>
              </a:rPr>
            </a:br>
            <a:r>
              <a:rPr lang="en-US" altLang="es-ES" sz="1600" i="1" kern="0" dirty="0" smtClean="0">
                <a:latin typeface="+mn-lt"/>
              </a:rPr>
              <a:t>α</a:t>
            </a:r>
            <a:r>
              <a:rPr lang="en-US" altLang="es-ES" sz="1600" kern="0" dirty="0" smtClean="0">
                <a:latin typeface="+mn-lt"/>
              </a:rPr>
              <a:t> </a:t>
            </a:r>
            <a:r>
              <a:rPr lang="en-US" altLang="es-ES" sz="1600" kern="0" dirty="0" smtClean="0">
                <a:latin typeface="+mn-lt"/>
              </a:rPr>
              <a:t>= 0.96, C</a:t>
            </a:r>
            <a:r>
              <a:rPr lang="en-US" altLang="es-ES" sz="1600" kern="0" baseline="-25000" dirty="0" smtClean="0">
                <a:latin typeface="+mn-lt"/>
              </a:rPr>
              <a:t>0</a:t>
            </a:r>
            <a:r>
              <a:rPr lang="en-US" altLang="es-ES" sz="1600" kern="0" dirty="0" smtClean="0">
                <a:latin typeface="+mn-lt"/>
              </a:rPr>
              <a:t> = 255230 A/mm</a:t>
            </a:r>
            <a:r>
              <a:rPr lang="en-US" altLang="es-ES" sz="1600" kern="0" baseline="30000" dirty="0" smtClean="0">
                <a:latin typeface="+mn-lt"/>
              </a:rPr>
              <a:t>2</a:t>
            </a:r>
            <a:r>
              <a:rPr lang="en-US" altLang="es-ES" sz="1600" kern="0" dirty="0" smtClean="0">
                <a:latin typeface="+mn-lt"/>
              </a:rPr>
              <a:t> T. </a:t>
            </a:r>
            <a:endParaRPr lang="en-US" altLang="es-ES" sz="1600" kern="0" dirty="0" smtClean="0">
              <a:latin typeface="+mn-lt"/>
            </a:endParaRPr>
          </a:p>
          <a:p>
            <a:pPr marL="342900" indent="-342900">
              <a:spcBef>
                <a:spcPct val="20000"/>
              </a:spcBef>
              <a:buClr>
                <a:schemeClr val="folHlink"/>
              </a:buClr>
              <a:buSzPct val="60000"/>
              <a:buFont typeface="Wingdings" pitchFamily="2" charset="2"/>
              <a:buChar char="n"/>
              <a:defRPr/>
            </a:pPr>
            <a:r>
              <a:rPr lang="en-US" altLang="es-ES" sz="1600" kern="0" dirty="0" smtClean="0">
                <a:latin typeface="+mn-lt"/>
              </a:rPr>
              <a:t>For </a:t>
            </a:r>
            <a:r>
              <a:rPr lang="en-US" altLang="es-ES" sz="1600" kern="0" dirty="0" smtClean="0">
                <a:latin typeface="+mn-lt"/>
              </a:rPr>
              <a:t>the </a:t>
            </a:r>
            <a:r>
              <a:rPr lang="en-US" altLang="es-ES" sz="1600" kern="0" dirty="0" smtClean="0">
                <a:solidFill>
                  <a:srgbClr val="FF0000"/>
                </a:solidFill>
                <a:latin typeface="+mn-lt"/>
              </a:rPr>
              <a:t>cable </a:t>
            </a:r>
            <a:r>
              <a:rPr lang="en-US" altLang="es-ES" sz="1600" kern="0" dirty="0" smtClean="0">
                <a:solidFill>
                  <a:srgbClr val="FF0000"/>
                </a:solidFill>
                <a:latin typeface="+mn-lt"/>
              </a:rPr>
              <a:t>degradation</a:t>
            </a:r>
            <a:r>
              <a:rPr lang="en-US" altLang="es-ES" sz="1600" kern="0" dirty="0" smtClean="0">
                <a:latin typeface="+mn-lt"/>
              </a:rPr>
              <a:t>, </a:t>
            </a:r>
            <a:r>
              <a:rPr lang="en-US" altLang="es-ES" sz="1600" kern="0" dirty="0" smtClean="0">
                <a:latin typeface="+mn-lt"/>
              </a:rPr>
              <a:t>we assume 5%.</a:t>
            </a:r>
          </a:p>
        </p:txBody>
      </p:sp>
      <p:sp>
        <p:nvSpPr>
          <p:cNvPr id="215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_tradnl"/>
          </a:p>
        </p:txBody>
      </p:sp>
      <p:sp>
        <p:nvSpPr>
          <p:cNvPr id="21507" name="Rectangle 3"/>
          <p:cNvSpPr>
            <a:spLocks noChangeArrowheads="1"/>
          </p:cNvSpPr>
          <p:nvPr/>
        </p:nvSpPr>
        <p:spPr bwMode="auto">
          <a:xfrm>
            <a:off x="0" y="692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pitchFamily="34" charset="0"/>
              <a:cs typeface="Arial" pitchFamily="34" charset="0"/>
            </a:endParaRPr>
          </a:p>
        </p:txBody>
      </p:sp>
      <p:pic>
        <p:nvPicPr>
          <p:cNvPr id="21509" name="Picture 5"/>
          <p:cNvPicPr>
            <a:picLocks noChangeAspect="1" noChangeArrowheads="1"/>
          </p:cNvPicPr>
          <p:nvPr/>
        </p:nvPicPr>
        <p:blipFill>
          <a:blip r:embed="rId2" cstate="print"/>
          <a:srcRect/>
          <a:stretch>
            <a:fillRect/>
          </a:stretch>
        </p:blipFill>
        <p:spPr bwMode="auto">
          <a:xfrm>
            <a:off x="1403648" y="2204864"/>
            <a:ext cx="6202363" cy="1225550"/>
          </a:xfrm>
          <a:prstGeom prst="rect">
            <a:avLst/>
          </a:prstGeom>
          <a:noFill/>
          <a:ln w="9525">
            <a:noFill/>
            <a:miter lim="800000"/>
            <a:headEnd/>
            <a:tailEnd/>
          </a:ln>
          <a:effectLst/>
        </p:spPr>
      </p:pic>
      <p:pic>
        <p:nvPicPr>
          <p:cNvPr id="21510" name="Picture 6"/>
          <p:cNvPicPr>
            <a:picLocks noChangeAspect="1" noChangeArrowheads="1"/>
          </p:cNvPicPr>
          <p:nvPr/>
        </p:nvPicPr>
        <p:blipFill>
          <a:blip r:embed="rId3" cstate="print"/>
          <a:srcRect l="37242" r="37216"/>
          <a:stretch>
            <a:fillRect/>
          </a:stretch>
        </p:blipFill>
        <p:spPr bwMode="auto">
          <a:xfrm>
            <a:off x="1691680" y="3573016"/>
            <a:ext cx="1584176" cy="43021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anim calcmode="lin" valueType="num">
                                      <p:cBhvr additive="base">
                                        <p:cTn id="1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1509"/>
                                        </p:tgtEl>
                                        <p:attrNameLst>
                                          <p:attrName>style.visibility</p:attrName>
                                        </p:attrNameLst>
                                      </p:cBhvr>
                                      <p:to>
                                        <p:strVal val="visible"/>
                                      </p:to>
                                    </p:set>
                                    <p:anim calcmode="lin" valueType="num">
                                      <p:cBhvr additive="base">
                                        <p:cTn id="17" dur="500" fill="hold"/>
                                        <p:tgtEl>
                                          <p:spTgt spid="21509"/>
                                        </p:tgtEl>
                                        <p:attrNameLst>
                                          <p:attrName>ppt_x</p:attrName>
                                        </p:attrNameLst>
                                      </p:cBhvr>
                                      <p:tavLst>
                                        <p:tav tm="0">
                                          <p:val>
                                            <p:strVal val="#ppt_x"/>
                                          </p:val>
                                        </p:tav>
                                        <p:tav tm="100000">
                                          <p:val>
                                            <p:strVal val="#ppt_x"/>
                                          </p:val>
                                        </p:tav>
                                      </p:tavLst>
                                    </p:anim>
                                    <p:anim calcmode="lin" valueType="num">
                                      <p:cBhvr additive="base">
                                        <p:cTn id="18" dur="500" fill="hold"/>
                                        <p:tgtEl>
                                          <p:spTgt spid="2150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0">
                                            <p:txEl>
                                              <p:pRg st="7" end="7"/>
                                            </p:txEl>
                                          </p:spTgt>
                                        </p:tgtEl>
                                        <p:attrNameLst>
                                          <p:attrName>style.visibility</p:attrName>
                                        </p:attrNameLst>
                                      </p:cBhvr>
                                      <p:to>
                                        <p:strVal val="visible"/>
                                      </p:to>
                                    </p:set>
                                    <p:anim calcmode="lin" valueType="num">
                                      <p:cBhvr additive="base">
                                        <p:cTn id="23" dur="500" fill="hold"/>
                                        <p:tgtEl>
                                          <p:spTgt spid="10">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0">
                                            <p:txEl>
                                              <p:pRg st="7" end="7"/>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1510"/>
                                        </p:tgtEl>
                                        <p:attrNameLst>
                                          <p:attrName>style.visibility</p:attrName>
                                        </p:attrNameLst>
                                      </p:cBhvr>
                                      <p:to>
                                        <p:strVal val="visible"/>
                                      </p:to>
                                    </p:set>
                                    <p:anim calcmode="lin" valueType="num">
                                      <p:cBhvr additive="base">
                                        <p:cTn id="27" dur="500" fill="hold"/>
                                        <p:tgtEl>
                                          <p:spTgt spid="21510"/>
                                        </p:tgtEl>
                                        <p:attrNameLst>
                                          <p:attrName>ppt_x</p:attrName>
                                        </p:attrNameLst>
                                      </p:cBhvr>
                                      <p:tavLst>
                                        <p:tav tm="0">
                                          <p:val>
                                            <p:strVal val="#ppt_x"/>
                                          </p:val>
                                        </p:tav>
                                        <p:tav tm="100000">
                                          <p:val>
                                            <p:strVal val="#ppt_x"/>
                                          </p:val>
                                        </p:tav>
                                      </p:tavLst>
                                    </p:anim>
                                    <p:anim calcmode="lin" valueType="num">
                                      <p:cBhvr additive="base">
                                        <p:cTn id="28" dur="500" fill="hold"/>
                                        <p:tgtEl>
                                          <p:spTgt spid="2151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0">
                                            <p:txEl>
                                              <p:pRg st="8" end="8"/>
                                            </p:txEl>
                                          </p:spTgt>
                                        </p:tgtEl>
                                        <p:attrNameLst>
                                          <p:attrName>style.visibility</p:attrName>
                                        </p:attrNameLst>
                                      </p:cBhvr>
                                      <p:to>
                                        <p:strVal val="visible"/>
                                      </p:to>
                                    </p:set>
                                    <p:anim calcmode="lin" valueType="num">
                                      <p:cBhvr additive="base">
                                        <p:cTn id="33" dur="500" fill="hold"/>
                                        <p:tgtEl>
                                          <p:spTgt spid="10">
                                            <p:txEl>
                                              <p:pRg st="8" end="8"/>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0">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0">
                                            <p:txEl>
                                              <p:pRg st="9" end="9"/>
                                            </p:txEl>
                                          </p:spTgt>
                                        </p:tgtEl>
                                        <p:attrNameLst>
                                          <p:attrName>style.visibility</p:attrName>
                                        </p:attrNameLst>
                                      </p:cBhvr>
                                      <p:to>
                                        <p:strVal val="visible"/>
                                      </p:to>
                                    </p:set>
                                    <p:anim calcmode="lin" valueType="num">
                                      <p:cBhvr additive="base">
                                        <p:cTn id="39" dur="500" fill="hold"/>
                                        <p:tgtEl>
                                          <p:spTgt spid="10">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0">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0">
                                            <p:txEl>
                                              <p:pRg st="10" end="10"/>
                                            </p:txEl>
                                          </p:spTgt>
                                        </p:tgtEl>
                                        <p:attrNameLst>
                                          <p:attrName>style.visibility</p:attrName>
                                        </p:attrNameLst>
                                      </p:cBhvr>
                                      <p:to>
                                        <p:strVal val="visible"/>
                                      </p:to>
                                    </p:set>
                                    <p:anim calcmode="lin" valueType="num">
                                      <p:cBhvr additive="base">
                                        <p:cTn id="45" dur="500" fill="hold"/>
                                        <p:tgtEl>
                                          <p:spTgt spid="10">
                                            <p:txEl>
                                              <p:pRg st="10" end="1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0">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21"/>
          <p:cNvSpPr>
            <a:spLocks noGrp="1" noChangeArrowheads="1"/>
          </p:cNvSpPr>
          <p:nvPr>
            <p:ph type="title" idx="4294967295"/>
          </p:nvPr>
        </p:nvSpPr>
        <p:spPr>
          <a:xfrm>
            <a:off x="1350963" y="333375"/>
            <a:ext cx="7793037" cy="574675"/>
          </a:xfrm>
          <a:noFill/>
        </p:spPr>
        <p:txBody>
          <a:bodyPr anchor="ctr"/>
          <a:lstStyle/>
          <a:p>
            <a:pPr eaLnBrk="1" hangingPunct="1">
              <a:lnSpc>
                <a:spcPct val="80000"/>
              </a:lnSpc>
            </a:pPr>
            <a:r>
              <a:rPr lang="en-US" altLang="es-ES" sz="3200" dirty="0" smtClean="0"/>
              <a:t>Reference conductor (I)</a:t>
            </a:r>
            <a:endParaRPr lang="en-US" altLang="es-ES" sz="3200" dirty="0" smtClean="0"/>
          </a:p>
        </p:txBody>
      </p:sp>
      <p:sp>
        <p:nvSpPr>
          <p:cNvPr id="5123" name="7 Marcador de número de diapositiva"/>
          <p:cNvSpPr txBox="1">
            <a:spLocks noGrp="1"/>
          </p:cNvSpPr>
          <p:nvPr/>
        </p:nvSpPr>
        <p:spPr bwMode="auto">
          <a:xfrm>
            <a:off x="7042150" y="6243638"/>
            <a:ext cx="1905000" cy="457200"/>
          </a:xfrm>
          <a:prstGeom prst="rect">
            <a:avLst/>
          </a:prstGeom>
          <a:noFill/>
          <a:ln w="9525">
            <a:noFill/>
            <a:miter lim="800000"/>
            <a:headEnd/>
            <a:tailEnd/>
          </a:ln>
        </p:spPr>
        <p:txBody>
          <a:bodyPr anchor="b"/>
          <a:lstStyle/>
          <a:p>
            <a:pPr algn="r"/>
            <a:fld id="{FFD8B1B1-4D42-40D6-9148-E2002348983F}" type="slidenum">
              <a:rPr lang="es-ES" altLang="es-ES" sz="1400"/>
              <a:pPr algn="r"/>
              <a:t>7</a:t>
            </a:fld>
            <a:endParaRPr lang="es-ES" altLang="es-ES" sz="1400"/>
          </a:p>
        </p:txBody>
      </p:sp>
      <p:sp>
        <p:nvSpPr>
          <p:cNvPr id="10" name="Rectangle 3"/>
          <p:cNvSpPr txBox="1">
            <a:spLocks noChangeArrowheads="1"/>
          </p:cNvSpPr>
          <p:nvPr/>
        </p:nvSpPr>
        <p:spPr>
          <a:xfrm>
            <a:off x="539552" y="1340768"/>
            <a:ext cx="8064896" cy="1368152"/>
          </a:xfrm>
          <a:prstGeom prst="rect">
            <a:avLst/>
          </a:prstGeom>
        </p:spPr>
        <p:txBody>
          <a:bodyPr/>
          <a:lstStyle/>
          <a:p>
            <a:pPr marL="342900" indent="-342900">
              <a:spcBef>
                <a:spcPct val="20000"/>
              </a:spcBef>
              <a:buClr>
                <a:schemeClr val="folHlink"/>
              </a:buClr>
              <a:buSzPct val="60000"/>
              <a:buFont typeface="Wingdings" pitchFamily="2" charset="2"/>
              <a:buChar char="n"/>
              <a:defRPr/>
            </a:pPr>
            <a:r>
              <a:rPr lang="en-US" altLang="es-ES" sz="1600" kern="0" dirty="0" smtClean="0">
                <a:latin typeface="+mn-lt"/>
              </a:rPr>
              <a:t>The </a:t>
            </a:r>
            <a:r>
              <a:rPr lang="en-US" altLang="es-ES" sz="1600" kern="0" dirty="0" smtClean="0">
                <a:latin typeface="+mn-lt"/>
              </a:rPr>
              <a:t>magnet will be wound with two different types of Nb</a:t>
            </a:r>
            <a:r>
              <a:rPr lang="en-US" altLang="es-ES" sz="1600" kern="0" baseline="-25000" dirty="0" smtClean="0">
                <a:latin typeface="+mn-lt"/>
              </a:rPr>
              <a:t>3</a:t>
            </a:r>
            <a:r>
              <a:rPr lang="en-US" altLang="es-ES" sz="1600" kern="0" dirty="0" smtClean="0">
                <a:latin typeface="+mn-lt"/>
              </a:rPr>
              <a:t>Sn Rutherford cable: a “high-field” one and a “low field” one. Both types will be based on high </a:t>
            </a:r>
            <a:r>
              <a:rPr lang="en-US" altLang="es-ES" sz="1600" kern="0" dirty="0" err="1" smtClean="0">
                <a:latin typeface="+mn-lt"/>
              </a:rPr>
              <a:t>J</a:t>
            </a:r>
            <a:r>
              <a:rPr lang="en-US" altLang="es-ES" sz="1600" kern="0" baseline="-25000" dirty="0" err="1" smtClean="0">
                <a:latin typeface="+mn-lt"/>
              </a:rPr>
              <a:t>c</a:t>
            </a:r>
            <a:r>
              <a:rPr lang="en-US" altLang="es-ES" sz="1600" kern="0" dirty="0" smtClean="0">
                <a:latin typeface="+mn-lt"/>
              </a:rPr>
              <a:t> wires; the Cu-to-non-Cu ratio is expected to be around 1 for the “high field” cable and larger than 1.5 for the other one. </a:t>
            </a:r>
          </a:p>
          <a:p>
            <a:pPr marL="342900" indent="-342900">
              <a:spcBef>
                <a:spcPct val="20000"/>
              </a:spcBef>
              <a:buClr>
                <a:schemeClr val="folHlink"/>
              </a:buClr>
              <a:buSzPct val="60000"/>
              <a:buFont typeface="Wingdings" pitchFamily="2" charset="2"/>
              <a:buChar char="n"/>
              <a:defRPr/>
            </a:pPr>
            <a:r>
              <a:rPr lang="en-US" altLang="es-ES" sz="1600" kern="0" dirty="0" smtClean="0">
                <a:latin typeface="+mn-lt"/>
              </a:rPr>
              <a:t>We consider here </a:t>
            </a:r>
            <a:r>
              <a:rPr lang="en-US" altLang="es-ES" sz="1600" kern="0" dirty="0" smtClean="0">
                <a:solidFill>
                  <a:srgbClr val="FF0000"/>
                </a:solidFill>
                <a:latin typeface="+mn-lt"/>
              </a:rPr>
              <a:t>three baseline cables</a:t>
            </a:r>
            <a:r>
              <a:rPr lang="en-US" altLang="es-ES" sz="1600" kern="0" dirty="0" smtClean="0">
                <a:latin typeface="+mn-lt"/>
              </a:rPr>
              <a:t>:</a:t>
            </a:r>
          </a:p>
          <a:p>
            <a:pPr marL="800100" lvl="1" indent="-342900">
              <a:spcBef>
                <a:spcPct val="20000"/>
              </a:spcBef>
              <a:buClr>
                <a:schemeClr val="folHlink"/>
              </a:buClr>
              <a:buSzPct val="60000"/>
              <a:buFont typeface="Wingdings" pitchFamily="2" charset="2"/>
              <a:buChar char="n"/>
              <a:defRPr/>
            </a:pPr>
            <a:r>
              <a:rPr lang="en-US" altLang="es-ES" sz="1600" kern="0" dirty="0" smtClean="0">
                <a:latin typeface="+mn-lt"/>
              </a:rPr>
              <a:t>1) </a:t>
            </a:r>
            <a:r>
              <a:rPr lang="en-US" altLang="es-ES" sz="1600" kern="0" dirty="0" smtClean="0">
                <a:solidFill>
                  <a:srgbClr val="FF0000"/>
                </a:solidFill>
                <a:latin typeface="+mn-lt"/>
              </a:rPr>
              <a:t>a </a:t>
            </a:r>
            <a:r>
              <a:rPr lang="en-US" altLang="es-ES" sz="1600" kern="0" dirty="0" smtClean="0">
                <a:solidFill>
                  <a:srgbClr val="FF0000"/>
                </a:solidFill>
                <a:latin typeface="+mn-lt"/>
              </a:rPr>
              <a:t>“high-field” cable </a:t>
            </a:r>
            <a:r>
              <a:rPr lang="en-US" altLang="es-ES" sz="1600" kern="0" dirty="0" smtClean="0">
                <a:latin typeface="+mn-lt"/>
              </a:rPr>
              <a:t>constituted of </a:t>
            </a:r>
            <a:r>
              <a:rPr lang="en-US" altLang="es-ES" sz="1600" kern="0" dirty="0" smtClean="0">
                <a:solidFill>
                  <a:srgbClr val="FF0000"/>
                </a:solidFill>
                <a:latin typeface="+mn-lt"/>
              </a:rPr>
              <a:t>40 wires </a:t>
            </a:r>
            <a:r>
              <a:rPr lang="en-US" altLang="es-ES" sz="1600" kern="0" dirty="0" smtClean="0">
                <a:latin typeface="+mn-lt"/>
              </a:rPr>
              <a:t>that have a relatively large diameter (1-1.1 mm); the precise dimensions of the wire and consequently of the cable are left as a free parameter for the magnet designers (in the case of a 1 mm wire the following reference cable dimensions can be taken: 1.82 mm for the mid-thickness; 21.0 mm for the width);</a:t>
            </a:r>
          </a:p>
          <a:p>
            <a:pPr marL="800100" lvl="1" indent="-342900">
              <a:spcBef>
                <a:spcPct val="20000"/>
              </a:spcBef>
              <a:buClr>
                <a:schemeClr val="folHlink"/>
              </a:buClr>
              <a:buSzPct val="60000"/>
              <a:buFont typeface="Wingdings" pitchFamily="2" charset="2"/>
              <a:buChar char="n"/>
              <a:defRPr/>
            </a:pPr>
            <a:r>
              <a:rPr lang="en-US" altLang="es-ES" sz="1600" kern="0" dirty="0" smtClean="0">
                <a:latin typeface="+mn-lt"/>
              </a:rPr>
              <a:t>2) </a:t>
            </a:r>
            <a:r>
              <a:rPr lang="en-US" altLang="es-ES" sz="1600" kern="0" dirty="0" smtClean="0">
                <a:solidFill>
                  <a:srgbClr val="FF0000"/>
                </a:solidFill>
                <a:latin typeface="+mn-lt"/>
              </a:rPr>
              <a:t>a </a:t>
            </a:r>
            <a:r>
              <a:rPr lang="en-US" altLang="es-ES" sz="1600" kern="0" dirty="0" smtClean="0">
                <a:solidFill>
                  <a:srgbClr val="FF0000"/>
                </a:solidFill>
                <a:latin typeface="+mn-lt"/>
              </a:rPr>
              <a:t>“low field” cable </a:t>
            </a:r>
            <a:r>
              <a:rPr lang="en-US" altLang="es-ES" sz="1600" kern="0" dirty="0" smtClean="0">
                <a:latin typeface="+mn-lt"/>
              </a:rPr>
              <a:t>constituted of </a:t>
            </a:r>
            <a:r>
              <a:rPr lang="en-US" altLang="es-ES" sz="1600" kern="0" dirty="0" smtClean="0">
                <a:solidFill>
                  <a:srgbClr val="FF0000"/>
                </a:solidFill>
                <a:latin typeface="+mn-lt"/>
              </a:rPr>
              <a:t>20 wires </a:t>
            </a:r>
            <a:r>
              <a:rPr lang="en-US" altLang="es-ES" sz="1600" kern="0" dirty="0" smtClean="0">
                <a:latin typeface="+mn-lt"/>
              </a:rPr>
              <a:t>that have the same diameter as the wire used for the “high-field” cable (this cable will have approximately the same thickness of the high-field cable and half of its width);</a:t>
            </a:r>
          </a:p>
          <a:p>
            <a:pPr marL="800100" lvl="1" indent="-342900">
              <a:spcBef>
                <a:spcPct val="20000"/>
              </a:spcBef>
              <a:buClr>
                <a:schemeClr val="folHlink"/>
              </a:buClr>
              <a:buSzPct val="60000"/>
              <a:buFont typeface="Wingdings" pitchFamily="2" charset="2"/>
              <a:buChar char="n"/>
              <a:defRPr/>
            </a:pPr>
            <a:r>
              <a:rPr lang="en-US" altLang="es-ES" sz="1600" kern="0" dirty="0" smtClean="0">
                <a:latin typeface="+mn-lt"/>
              </a:rPr>
              <a:t>3) </a:t>
            </a:r>
            <a:r>
              <a:rPr lang="en-US" altLang="es-ES" sz="1600" kern="0" dirty="0" smtClean="0">
                <a:solidFill>
                  <a:srgbClr val="FF0000"/>
                </a:solidFill>
                <a:latin typeface="+mn-lt"/>
              </a:rPr>
              <a:t>a </a:t>
            </a:r>
            <a:r>
              <a:rPr lang="en-US" altLang="es-ES" sz="1600" kern="0" dirty="0" smtClean="0">
                <a:solidFill>
                  <a:srgbClr val="FF0000"/>
                </a:solidFill>
                <a:latin typeface="+mn-lt"/>
              </a:rPr>
              <a:t>“low field” cable </a:t>
            </a:r>
            <a:r>
              <a:rPr lang="en-US" altLang="es-ES" sz="1600" kern="0" dirty="0" smtClean="0">
                <a:latin typeface="+mn-lt"/>
              </a:rPr>
              <a:t>constituted of </a:t>
            </a:r>
            <a:r>
              <a:rPr lang="en-US" altLang="es-ES" sz="1600" kern="0" dirty="0" smtClean="0">
                <a:solidFill>
                  <a:srgbClr val="FF0000"/>
                </a:solidFill>
                <a:latin typeface="+mn-lt"/>
              </a:rPr>
              <a:t>40 wires </a:t>
            </a:r>
            <a:r>
              <a:rPr lang="en-US" altLang="es-ES" sz="1600" kern="0" dirty="0" smtClean="0">
                <a:latin typeface="+mn-lt"/>
              </a:rPr>
              <a:t>that have relatively small diameter (0.7 mm); the following reference dimensions can be taken: 1.25 mm for the mid-thickness; 14.7 mm for the width</a:t>
            </a:r>
            <a:r>
              <a:rPr lang="en-US" altLang="es-ES" sz="1600" kern="0" dirty="0" smtClean="0">
                <a:latin typeface="+mn-lt"/>
              </a:rPr>
              <a:t>.</a:t>
            </a:r>
            <a:endParaRPr lang="en-US" altLang="es-ES" sz="1600" kern="0" dirty="0" smtClean="0">
              <a:latin typeface="+mn-lt"/>
            </a:endParaRPr>
          </a:p>
        </p:txBody>
      </p:sp>
      <p:sp>
        <p:nvSpPr>
          <p:cNvPr id="215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_tradnl"/>
          </a:p>
        </p:txBody>
      </p:sp>
      <p:sp>
        <p:nvSpPr>
          <p:cNvPr id="21507" name="Rectangle 3"/>
          <p:cNvSpPr>
            <a:spLocks noChangeArrowheads="1"/>
          </p:cNvSpPr>
          <p:nvPr/>
        </p:nvSpPr>
        <p:spPr bwMode="auto">
          <a:xfrm>
            <a:off x="0" y="692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linds(horizontal)">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blinds(horizontal)">
                                      <p:cBhvr>
                                        <p:cTn id="12" dur="500"/>
                                        <p:tgtEl>
                                          <p:spTgt spid="10">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animEffect transition="in" filter="blinds(horizontal)">
                                      <p:cBhvr>
                                        <p:cTn id="15" dur="500"/>
                                        <p:tgtEl>
                                          <p:spTgt spid="10">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0">
                                            <p:txEl>
                                              <p:pRg st="3" end="3"/>
                                            </p:txEl>
                                          </p:spTgt>
                                        </p:tgtEl>
                                        <p:attrNameLst>
                                          <p:attrName>style.visibility</p:attrName>
                                        </p:attrNameLst>
                                      </p:cBhvr>
                                      <p:to>
                                        <p:strVal val="visible"/>
                                      </p:to>
                                    </p:set>
                                    <p:animEffect transition="in" filter="blinds(horizontal)">
                                      <p:cBhvr>
                                        <p:cTn id="20" dur="500"/>
                                        <p:tgtEl>
                                          <p:spTgt spid="10">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10">
                                            <p:txEl>
                                              <p:pRg st="4" end="4"/>
                                            </p:txEl>
                                          </p:spTgt>
                                        </p:tgtEl>
                                        <p:attrNameLst>
                                          <p:attrName>style.visibility</p:attrName>
                                        </p:attrNameLst>
                                      </p:cBhvr>
                                      <p:to>
                                        <p:strVal val="visible"/>
                                      </p:to>
                                    </p:set>
                                    <p:animEffect transition="in" filter="blinds(horizontal)">
                                      <p:cBhvr>
                                        <p:cTn id="25"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bldLvl="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21"/>
          <p:cNvSpPr>
            <a:spLocks noGrp="1" noChangeArrowheads="1"/>
          </p:cNvSpPr>
          <p:nvPr>
            <p:ph type="title" idx="4294967295"/>
          </p:nvPr>
        </p:nvSpPr>
        <p:spPr>
          <a:xfrm>
            <a:off x="1350963" y="333375"/>
            <a:ext cx="7793037" cy="574675"/>
          </a:xfrm>
          <a:noFill/>
        </p:spPr>
        <p:txBody>
          <a:bodyPr anchor="ctr"/>
          <a:lstStyle/>
          <a:p>
            <a:pPr eaLnBrk="1" hangingPunct="1">
              <a:lnSpc>
                <a:spcPct val="80000"/>
              </a:lnSpc>
            </a:pPr>
            <a:r>
              <a:rPr lang="en-US" altLang="es-ES" sz="3200" dirty="0" smtClean="0"/>
              <a:t>Reference conductor (II)</a:t>
            </a:r>
            <a:endParaRPr lang="en-US" altLang="es-ES" sz="3200" dirty="0" smtClean="0"/>
          </a:p>
        </p:txBody>
      </p:sp>
      <p:sp>
        <p:nvSpPr>
          <p:cNvPr id="5123" name="7 Marcador de número de diapositiva"/>
          <p:cNvSpPr txBox="1">
            <a:spLocks noGrp="1"/>
          </p:cNvSpPr>
          <p:nvPr/>
        </p:nvSpPr>
        <p:spPr bwMode="auto">
          <a:xfrm>
            <a:off x="7042150" y="6243638"/>
            <a:ext cx="1905000" cy="457200"/>
          </a:xfrm>
          <a:prstGeom prst="rect">
            <a:avLst/>
          </a:prstGeom>
          <a:noFill/>
          <a:ln w="9525">
            <a:noFill/>
            <a:miter lim="800000"/>
            <a:headEnd/>
            <a:tailEnd/>
          </a:ln>
        </p:spPr>
        <p:txBody>
          <a:bodyPr anchor="b"/>
          <a:lstStyle/>
          <a:p>
            <a:pPr algn="r"/>
            <a:fld id="{FFD8B1B1-4D42-40D6-9148-E2002348983F}" type="slidenum">
              <a:rPr lang="es-ES" altLang="es-ES" sz="1400"/>
              <a:pPr algn="r"/>
              <a:t>8</a:t>
            </a:fld>
            <a:endParaRPr lang="es-ES" altLang="es-ES" sz="1400"/>
          </a:p>
        </p:txBody>
      </p:sp>
      <p:sp>
        <p:nvSpPr>
          <p:cNvPr id="10" name="Rectangle 3"/>
          <p:cNvSpPr txBox="1">
            <a:spLocks noChangeArrowheads="1"/>
          </p:cNvSpPr>
          <p:nvPr/>
        </p:nvSpPr>
        <p:spPr>
          <a:xfrm>
            <a:off x="539552" y="1340768"/>
            <a:ext cx="8064896" cy="1368152"/>
          </a:xfrm>
          <a:prstGeom prst="rect">
            <a:avLst/>
          </a:prstGeom>
        </p:spPr>
        <p:txBody>
          <a:bodyPr/>
          <a:lstStyle/>
          <a:p>
            <a:pPr marL="342900" indent="-342900">
              <a:spcBef>
                <a:spcPct val="20000"/>
              </a:spcBef>
              <a:buClr>
                <a:schemeClr val="folHlink"/>
              </a:buClr>
              <a:buSzPct val="60000"/>
              <a:buFont typeface="Wingdings" pitchFamily="2" charset="2"/>
              <a:buChar char="n"/>
              <a:defRPr/>
            </a:pPr>
            <a:r>
              <a:rPr lang="en-US" altLang="es-ES" sz="1600" kern="0" dirty="0" smtClean="0">
                <a:latin typeface="+mn-lt"/>
              </a:rPr>
              <a:t>We </a:t>
            </a:r>
            <a:r>
              <a:rPr lang="en-US" altLang="es-ES" sz="1600" kern="0" dirty="0" smtClean="0">
                <a:latin typeface="+mn-lt"/>
              </a:rPr>
              <a:t>assume that the cable can be produced either in </a:t>
            </a:r>
            <a:r>
              <a:rPr lang="en-US" altLang="es-ES" sz="1600" kern="0" dirty="0" smtClean="0">
                <a:solidFill>
                  <a:srgbClr val="FF0000"/>
                </a:solidFill>
                <a:latin typeface="+mn-lt"/>
              </a:rPr>
              <a:t>rectangular shape </a:t>
            </a:r>
            <a:r>
              <a:rPr lang="en-US" altLang="es-ES" sz="1600" kern="0" dirty="0" smtClean="0">
                <a:latin typeface="+mn-lt"/>
              </a:rPr>
              <a:t>or with a </a:t>
            </a:r>
            <a:r>
              <a:rPr lang="en-US" altLang="es-ES" sz="1600" kern="0" dirty="0" smtClean="0">
                <a:solidFill>
                  <a:srgbClr val="FF0000"/>
                </a:solidFill>
                <a:latin typeface="+mn-lt"/>
              </a:rPr>
              <a:t>keystone angle</a:t>
            </a:r>
            <a:r>
              <a:rPr lang="en-US" altLang="es-ES" sz="1600" kern="0" dirty="0" smtClean="0">
                <a:latin typeface="+mn-lt"/>
              </a:rPr>
              <a:t>. The keystone angle have to be sufficiently small to prevent a compaction </a:t>
            </a:r>
            <a:r>
              <a:rPr lang="en-US" altLang="es-ES" sz="1600" i="1" kern="0" dirty="0" smtClean="0">
                <a:latin typeface="+mn-lt"/>
              </a:rPr>
              <a:t>c</a:t>
            </a:r>
            <a:r>
              <a:rPr lang="en-US" altLang="es-ES" sz="1600" kern="0" dirty="0" smtClean="0">
                <a:latin typeface="+mn-lt"/>
              </a:rPr>
              <a:t> of the cable thin-edge larger than 0.14 (</a:t>
            </a:r>
            <a:r>
              <a:rPr lang="en-US" altLang="es-ES" sz="1600" i="1" kern="0" dirty="0" smtClean="0">
                <a:latin typeface="+mn-lt"/>
              </a:rPr>
              <a:t>c =1-h/2d</a:t>
            </a:r>
            <a:r>
              <a:rPr lang="en-US" altLang="es-ES" sz="1600" kern="0" dirty="0" smtClean="0">
                <a:latin typeface="+mn-lt"/>
              </a:rPr>
              <a:t>; where </a:t>
            </a:r>
            <a:r>
              <a:rPr lang="en-US" altLang="es-ES" sz="1600" i="1" kern="0" dirty="0" smtClean="0">
                <a:latin typeface="+mn-lt"/>
              </a:rPr>
              <a:t>h</a:t>
            </a:r>
            <a:r>
              <a:rPr lang="en-US" altLang="es-ES" sz="1600" kern="0" dirty="0" smtClean="0">
                <a:latin typeface="+mn-lt"/>
              </a:rPr>
              <a:t> is the cable thin edge thickness and </a:t>
            </a:r>
            <a:r>
              <a:rPr lang="en-US" altLang="es-ES" sz="1600" i="1" kern="0" dirty="0" smtClean="0">
                <a:latin typeface="+mn-lt"/>
              </a:rPr>
              <a:t>d</a:t>
            </a:r>
            <a:r>
              <a:rPr lang="en-US" altLang="es-ES" sz="1600" kern="0" dirty="0" smtClean="0">
                <a:latin typeface="+mn-lt"/>
              </a:rPr>
              <a:t> the wire diameter). As a reference, the keystone angle should not exceed 0.5°.</a:t>
            </a:r>
          </a:p>
          <a:p>
            <a:pPr marL="342900" indent="-342900">
              <a:spcBef>
                <a:spcPct val="20000"/>
              </a:spcBef>
              <a:buClr>
                <a:schemeClr val="folHlink"/>
              </a:buClr>
              <a:buSzPct val="60000"/>
              <a:buFont typeface="Wingdings" pitchFamily="2" charset="2"/>
              <a:buChar char="n"/>
              <a:defRPr/>
            </a:pPr>
            <a:r>
              <a:rPr lang="en-US" altLang="es-ES" sz="1600" kern="0" dirty="0" smtClean="0">
                <a:latin typeface="+mn-lt"/>
              </a:rPr>
              <a:t>The specific characteristics of these cables and wires (in particular the Cu to non Cu ratio) can be later trimmed depending on the advancement and requirements of the study of the different design options.</a:t>
            </a:r>
          </a:p>
          <a:p>
            <a:pPr marL="342900" indent="-342900">
              <a:spcBef>
                <a:spcPct val="20000"/>
              </a:spcBef>
              <a:buClr>
                <a:schemeClr val="folHlink"/>
              </a:buClr>
              <a:buSzPct val="60000"/>
              <a:buFont typeface="Wingdings" pitchFamily="2" charset="2"/>
              <a:buChar char="n"/>
              <a:defRPr/>
            </a:pPr>
            <a:endParaRPr lang="en-US" altLang="es-ES" sz="1600" kern="0" dirty="0" smtClean="0">
              <a:latin typeface="+mn-lt"/>
            </a:endParaRPr>
          </a:p>
        </p:txBody>
      </p:sp>
      <p:sp>
        <p:nvSpPr>
          <p:cNvPr id="215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_tradnl"/>
          </a:p>
        </p:txBody>
      </p:sp>
      <p:sp>
        <p:nvSpPr>
          <p:cNvPr id="21507" name="Rectangle 3"/>
          <p:cNvSpPr>
            <a:spLocks noChangeArrowheads="1"/>
          </p:cNvSpPr>
          <p:nvPr/>
        </p:nvSpPr>
        <p:spPr bwMode="auto">
          <a:xfrm>
            <a:off x="0" y="692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21"/>
          <p:cNvSpPr>
            <a:spLocks noGrp="1" noChangeArrowheads="1"/>
          </p:cNvSpPr>
          <p:nvPr>
            <p:ph type="title" idx="4294967295"/>
          </p:nvPr>
        </p:nvSpPr>
        <p:spPr>
          <a:xfrm>
            <a:off x="1350963" y="333375"/>
            <a:ext cx="7793037" cy="574675"/>
          </a:xfrm>
          <a:noFill/>
        </p:spPr>
        <p:txBody>
          <a:bodyPr anchor="ctr"/>
          <a:lstStyle/>
          <a:p>
            <a:pPr eaLnBrk="1" hangingPunct="1">
              <a:lnSpc>
                <a:spcPct val="80000"/>
              </a:lnSpc>
            </a:pPr>
            <a:r>
              <a:rPr lang="en-US" altLang="es-ES" sz="3200" dirty="0" smtClean="0"/>
              <a:t>Structural analysis remarks</a:t>
            </a:r>
            <a:endParaRPr lang="en-US" altLang="es-ES" sz="3200" dirty="0" smtClean="0"/>
          </a:p>
        </p:txBody>
      </p:sp>
      <p:sp>
        <p:nvSpPr>
          <p:cNvPr id="5123" name="7 Marcador de número de diapositiva"/>
          <p:cNvSpPr txBox="1">
            <a:spLocks noGrp="1"/>
          </p:cNvSpPr>
          <p:nvPr/>
        </p:nvSpPr>
        <p:spPr bwMode="auto">
          <a:xfrm>
            <a:off x="7042150" y="6243638"/>
            <a:ext cx="1905000" cy="457200"/>
          </a:xfrm>
          <a:prstGeom prst="rect">
            <a:avLst/>
          </a:prstGeom>
          <a:noFill/>
          <a:ln w="9525">
            <a:noFill/>
            <a:miter lim="800000"/>
            <a:headEnd/>
            <a:tailEnd/>
          </a:ln>
        </p:spPr>
        <p:txBody>
          <a:bodyPr anchor="b"/>
          <a:lstStyle/>
          <a:p>
            <a:pPr algn="r"/>
            <a:fld id="{FFD8B1B1-4D42-40D6-9148-E2002348983F}" type="slidenum">
              <a:rPr lang="es-ES" altLang="es-ES" sz="1400"/>
              <a:pPr algn="r"/>
              <a:t>9</a:t>
            </a:fld>
            <a:endParaRPr lang="es-ES" altLang="es-ES" sz="1400"/>
          </a:p>
        </p:txBody>
      </p:sp>
      <p:sp>
        <p:nvSpPr>
          <p:cNvPr id="10" name="Rectangle 3"/>
          <p:cNvSpPr txBox="1">
            <a:spLocks noChangeArrowheads="1"/>
          </p:cNvSpPr>
          <p:nvPr/>
        </p:nvSpPr>
        <p:spPr>
          <a:xfrm>
            <a:off x="539552" y="1340768"/>
            <a:ext cx="8064896" cy="1368152"/>
          </a:xfrm>
          <a:prstGeom prst="rect">
            <a:avLst/>
          </a:prstGeom>
        </p:spPr>
        <p:txBody>
          <a:bodyPr/>
          <a:lstStyle/>
          <a:p>
            <a:pPr marL="342900" indent="-342900">
              <a:spcBef>
                <a:spcPct val="20000"/>
              </a:spcBef>
              <a:buClr>
                <a:schemeClr val="folHlink"/>
              </a:buClr>
              <a:buSzPct val="60000"/>
              <a:buFont typeface="Wingdings" pitchFamily="2" charset="2"/>
              <a:buChar char="n"/>
              <a:defRPr/>
            </a:pPr>
            <a:r>
              <a:rPr lang="en-US" altLang="es-ES" sz="1600" kern="0" dirty="0" smtClean="0">
                <a:latin typeface="+mn-lt"/>
              </a:rPr>
              <a:t>We </a:t>
            </a:r>
            <a:r>
              <a:rPr lang="en-US" altLang="es-ES" sz="1600" kern="0" dirty="0" smtClean="0">
                <a:latin typeface="+mn-lt"/>
              </a:rPr>
              <a:t>assume that all materials are limited by the </a:t>
            </a:r>
            <a:r>
              <a:rPr lang="en-US" altLang="es-ES" sz="1600" kern="0" dirty="0" smtClean="0">
                <a:solidFill>
                  <a:srgbClr val="FF0000"/>
                </a:solidFill>
                <a:latin typeface="+mn-lt"/>
              </a:rPr>
              <a:t>yield strength</a:t>
            </a:r>
            <a:r>
              <a:rPr lang="en-US" altLang="es-ES" sz="1600" kern="0" dirty="0" smtClean="0">
                <a:latin typeface="+mn-lt"/>
              </a:rPr>
              <a:t>, or by the material degradation (coil).</a:t>
            </a:r>
          </a:p>
          <a:p>
            <a:pPr marL="342900" indent="-342900">
              <a:spcBef>
                <a:spcPct val="20000"/>
              </a:spcBef>
              <a:buClr>
                <a:schemeClr val="folHlink"/>
              </a:buClr>
              <a:buSzPct val="60000"/>
              <a:buFont typeface="Wingdings" pitchFamily="2" charset="2"/>
              <a:buChar char="n"/>
              <a:defRPr/>
            </a:pPr>
            <a:r>
              <a:rPr lang="en-US" altLang="es-ES" sz="1600" kern="0" dirty="0" smtClean="0">
                <a:latin typeface="+mn-lt"/>
              </a:rPr>
              <a:t>Concerning the ferromagnetic material (</a:t>
            </a:r>
            <a:r>
              <a:rPr lang="en-US" altLang="es-ES" sz="1600" kern="0" dirty="0" smtClean="0">
                <a:solidFill>
                  <a:srgbClr val="FF0000"/>
                </a:solidFill>
                <a:latin typeface="+mn-lt"/>
              </a:rPr>
              <a:t>low carbon steel</a:t>
            </a:r>
            <a:r>
              <a:rPr lang="en-US" altLang="es-ES" sz="1600" kern="0" dirty="0" smtClean="0">
                <a:latin typeface="+mn-lt"/>
              </a:rPr>
              <a:t>), a limit of tensile stress of </a:t>
            </a:r>
            <a:r>
              <a:rPr lang="en-US" altLang="es-ES" sz="1600" kern="0" dirty="0" smtClean="0">
                <a:latin typeface="+mn-lt"/>
              </a:rPr>
              <a:t>200 </a:t>
            </a:r>
            <a:r>
              <a:rPr lang="en-US" altLang="es-ES" sz="1600" kern="0" dirty="0" err="1" smtClean="0">
                <a:latin typeface="+mn-lt"/>
              </a:rPr>
              <a:t>MPa</a:t>
            </a:r>
            <a:r>
              <a:rPr lang="en-US" altLang="es-ES" sz="1600" kern="0" dirty="0" smtClean="0">
                <a:latin typeface="+mn-lt"/>
              </a:rPr>
              <a:t> shall be considered at cold. </a:t>
            </a:r>
          </a:p>
          <a:p>
            <a:pPr marL="342900" indent="-342900">
              <a:spcBef>
                <a:spcPct val="20000"/>
              </a:spcBef>
              <a:buClr>
                <a:schemeClr val="folHlink"/>
              </a:buClr>
              <a:buSzPct val="60000"/>
              <a:buFont typeface="Wingdings" pitchFamily="2" charset="2"/>
              <a:buChar char="n"/>
              <a:defRPr/>
            </a:pPr>
            <a:r>
              <a:rPr lang="en-US" altLang="es-ES" sz="1600" kern="0" dirty="0" smtClean="0">
                <a:latin typeface="+mn-lt"/>
              </a:rPr>
              <a:t>The stress on the coil can vary considerably depending on the coil spot, in particular the interface conditions between coil and surrounding structure. We assume that the “</a:t>
            </a:r>
            <a:r>
              <a:rPr lang="en-US" altLang="es-ES" sz="1600" kern="0" dirty="0" smtClean="0">
                <a:solidFill>
                  <a:srgbClr val="FF0000"/>
                </a:solidFill>
                <a:latin typeface="+mn-lt"/>
              </a:rPr>
              <a:t>reference coil pre-stress</a:t>
            </a:r>
            <a:r>
              <a:rPr lang="en-US" altLang="es-ES" sz="1600" kern="0" dirty="0" smtClean="0">
                <a:latin typeface="+mn-lt"/>
              </a:rPr>
              <a:t>” in the 2D section is the one at the middle of the cable. The coil is </a:t>
            </a:r>
            <a:r>
              <a:rPr lang="en-US" altLang="es-ES" sz="1600" kern="0" dirty="0" err="1" smtClean="0">
                <a:latin typeface="+mn-lt"/>
              </a:rPr>
              <a:t>modelled</a:t>
            </a:r>
            <a:r>
              <a:rPr lang="en-US" altLang="es-ES" sz="1600" kern="0" dirty="0" smtClean="0">
                <a:latin typeface="+mn-lt"/>
              </a:rPr>
              <a:t> as a sector, with smeared-out mechanical properties as shown in </a:t>
            </a:r>
            <a:r>
              <a:rPr lang="en-US" altLang="es-ES" sz="1600" kern="0" dirty="0" smtClean="0">
                <a:latin typeface="+mn-lt"/>
              </a:rPr>
              <a:t>next slide.</a:t>
            </a:r>
            <a:endParaRPr lang="en-US" altLang="es-ES" sz="1600" kern="0" dirty="0" smtClean="0">
              <a:latin typeface="+mn-lt"/>
            </a:endParaRPr>
          </a:p>
          <a:p>
            <a:pPr marL="342900" indent="-342900">
              <a:spcBef>
                <a:spcPct val="20000"/>
              </a:spcBef>
              <a:buClr>
                <a:schemeClr val="folHlink"/>
              </a:buClr>
              <a:buSzPct val="60000"/>
              <a:buFont typeface="Wingdings" pitchFamily="2" charset="2"/>
              <a:buChar char="n"/>
              <a:defRPr/>
            </a:pPr>
            <a:r>
              <a:rPr lang="en-US" altLang="es-ES" sz="1600" kern="0" dirty="0" smtClean="0">
                <a:latin typeface="+mn-lt"/>
              </a:rPr>
              <a:t>Concerning this last point, we set a baseline design such that the </a:t>
            </a:r>
            <a:r>
              <a:rPr lang="en-US" altLang="es-ES" sz="1600" kern="0" dirty="0" smtClean="0">
                <a:solidFill>
                  <a:srgbClr val="FF0000"/>
                </a:solidFill>
                <a:latin typeface="+mn-lt"/>
              </a:rPr>
              <a:t>coil is loaded </a:t>
            </a:r>
            <a:r>
              <a:rPr lang="en-US" altLang="es-ES" sz="1600" kern="0" dirty="0" smtClean="0">
                <a:latin typeface="+mn-lt"/>
              </a:rPr>
              <a:t>until the nominal magnetic field in the aperture of 16T. </a:t>
            </a:r>
          </a:p>
          <a:p>
            <a:pPr marL="342900" indent="-342900">
              <a:spcBef>
                <a:spcPct val="20000"/>
              </a:spcBef>
              <a:buClr>
                <a:schemeClr val="folHlink"/>
              </a:buClr>
              <a:buSzPct val="60000"/>
              <a:buFont typeface="Wingdings" pitchFamily="2" charset="2"/>
              <a:buChar char="n"/>
              <a:defRPr/>
            </a:pPr>
            <a:r>
              <a:rPr lang="en-US" altLang="es-ES" sz="1600" kern="0" dirty="0" smtClean="0">
                <a:latin typeface="+mn-lt"/>
              </a:rPr>
              <a:t>At the stage of exploring and comparing design options, we will consider that the </a:t>
            </a:r>
            <a:r>
              <a:rPr lang="en-US" altLang="es-ES" sz="1600" kern="0" dirty="0" smtClean="0">
                <a:solidFill>
                  <a:srgbClr val="FF0000"/>
                </a:solidFill>
                <a:latin typeface="+mn-lt"/>
              </a:rPr>
              <a:t>pole tip is glued to the coil</a:t>
            </a:r>
            <a:r>
              <a:rPr lang="en-US" altLang="es-ES" sz="1600" kern="0" dirty="0" smtClean="0">
                <a:latin typeface="+mn-lt"/>
              </a:rPr>
              <a:t>. If finite-element </a:t>
            </a:r>
            <a:r>
              <a:rPr lang="en-US" altLang="es-ES" sz="1600" kern="0" dirty="0" err="1" smtClean="0">
                <a:latin typeface="+mn-lt"/>
              </a:rPr>
              <a:t>modelling</a:t>
            </a:r>
            <a:r>
              <a:rPr lang="en-US" altLang="es-ES" sz="1600" kern="0" dirty="0" smtClean="0">
                <a:latin typeface="+mn-lt"/>
              </a:rPr>
              <a:t> is easier, pole and coil can be considered as independent parts, but not losing contact between them. At a later stage a decision about separate or glued coil will have to be taken: an independent coil can possibly allow the exploration of low pre-stress conditions.</a:t>
            </a:r>
          </a:p>
          <a:p>
            <a:pPr marL="342900" indent="-342900">
              <a:spcBef>
                <a:spcPct val="20000"/>
              </a:spcBef>
              <a:buClr>
                <a:schemeClr val="folHlink"/>
              </a:buClr>
              <a:buSzPct val="60000"/>
              <a:buFont typeface="Wingdings" pitchFamily="2" charset="2"/>
              <a:buChar char="n"/>
              <a:defRPr/>
            </a:pPr>
            <a:r>
              <a:rPr lang="en-US" altLang="es-ES" sz="1600" kern="0" dirty="0" smtClean="0">
                <a:latin typeface="+mn-lt"/>
              </a:rPr>
              <a:t>The same criterion is followed for </a:t>
            </a:r>
            <a:r>
              <a:rPr lang="en-US" altLang="es-ES" sz="1600" kern="0" dirty="0" smtClean="0">
                <a:solidFill>
                  <a:srgbClr val="FF0000"/>
                </a:solidFill>
                <a:latin typeface="+mn-lt"/>
              </a:rPr>
              <a:t>friction</a:t>
            </a:r>
            <a:r>
              <a:rPr lang="en-US" altLang="es-ES" sz="1600" kern="0" dirty="0" smtClean="0">
                <a:latin typeface="+mn-lt"/>
              </a:rPr>
              <a:t>, which will be neglected at the level of the exploration of design options. At a later stage the use of a friction coefficient of 0.2 for most surfaces may be </a:t>
            </a:r>
            <a:r>
              <a:rPr lang="en-US" altLang="es-ES" sz="1600" kern="0" dirty="0" smtClean="0">
                <a:latin typeface="+mn-lt"/>
              </a:rPr>
              <a:t>considered. </a:t>
            </a:r>
            <a:endParaRPr lang="en-US" altLang="es-ES" sz="1600" kern="0" dirty="0" smtClean="0">
              <a:latin typeface="+mn-lt"/>
            </a:endParaRPr>
          </a:p>
          <a:p>
            <a:pPr marL="342900" indent="-342900">
              <a:spcBef>
                <a:spcPct val="20000"/>
              </a:spcBef>
              <a:buClr>
                <a:schemeClr val="folHlink"/>
              </a:buClr>
              <a:buSzPct val="60000"/>
              <a:buFont typeface="Wingdings" pitchFamily="2" charset="2"/>
              <a:buChar char="n"/>
              <a:defRPr/>
            </a:pPr>
            <a:endParaRPr lang="en-US" altLang="es-ES" sz="1600" kern="0" dirty="0" smtClean="0">
              <a:latin typeface="+mn-lt"/>
            </a:endParaRPr>
          </a:p>
        </p:txBody>
      </p:sp>
      <p:sp>
        <p:nvSpPr>
          <p:cNvPr id="215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_tradnl"/>
          </a:p>
        </p:txBody>
      </p:sp>
      <p:sp>
        <p:nvSpPr>
          <p:cNvPr id="21507" name="Rectangle 3"/>
          <p:cNvSpPr>
            <a:spLocks noChangeArrowheads="1"/>
          </p:cNvSpPr>
          <p:nvPr/>
        </p:nvSpPr>
        <p:spPr bwMode="auto">
          <a:xfrm>
            <a:off x="0" y="6921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_tradnl"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anim calcmode="lin" valueType="num">
                                      <p:cBhvr additive="base">
                                        <p:cTn id="1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anim calcmode="lin" valueType="num">
                                      <p:cBhvr additive="base">
                                        <p:cTn id="1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xEl>
                                              <p:pRg st="3" end="3"/>
                                            </p:txEl>
                                          </p:spTgt>
                                        </p:tgtEl>
                                        <p:attrNameLst>
                                          <p:attrName>style.visibility</p:attrName>
                                        </p:attrNameLst>
                                      </p:cBhvr>
                                      <p:to>
                                        <p:strVal val="visible"/>
                                      </p:to>
                                    </p:set>
                                    <p:anim calcmode="lin" valueType="num">
                                      <p:cBhvr additive="base">
                                        <p:cTn id="25"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xEl>
                                              <p:pRg st="4" end="4"/>
                                            </p:txEl>
                                          </p:spTgt>
                                        </p:tgtEl>
                                        <p:attrNameLst>
                                          <p:attrName>style.visibility</p:attrName>
                                        </p:attrNameLst>
                                      </p:cBhvr>
                                      <p:to>
                                        <p:strVal val="visible"/>
                                      </p:to>
                                    </p:set>
                                    <p:anim calcmode="lin" valueType="num">
                                      <p:cBhvr additive="base">
                                        <p:cTn id="31" dur="500" fill="hold"/>
                                        <p:tgtEl>
                                          <p:spTgt spid="10">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txEl>
                                              <p:pRg st="5" end="5"/>
                                            </p:txEl>
                                          </p:spTgt>
                                        </p:tgtEl>
                                        <p:attrNameLst>
                                          <p:attrName>style.visibility</p:attrName>
                                        </p:attrNameLst>
                                      </p:cBhvr>
                                      <p:to>
                                        <p:strVal val="visible"/>
                                      </p:to>
                                    </p:set>
                                    <p:anim calcmode="lin" valueType="num">
                                      <p:cBhvr additive="base">
                                        <p:cTn id="37" dur="500" fill="hold"/>
                                        <p:tgtEl>
                                          <p:spTgt spid="10">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theme/theme1.xml><?xml version="1.0" encoding="utf-8"?>
<a:theme xmlns:a="http://schemas.openxmlformats.org/drawingml/2006/main" name="Mezclas">
  <a:themeElements>
    <a:clrScheme name="Mezcla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Mezcla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zcla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Mezcla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Mezcla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Mezcla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Mezcla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Mezcla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Blends</Template>
  <TotalTime>9073</TotalTime>
  <Words>1240</Words>
  <Application>Microsoft Office PowerPoint</Application>
  <PresentationFormat>Presentación en pantalla (4:3)</PresentationFormat>
  <Paragraphs>81</Paragraphs>
  <Slides>13</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13</vt:i4>
      </vt:variant>
    </vt:vector>
  </HeadingPairs>
  <TitlesOfParts>
    <vt:vector size="19" baseType="lpstr">
      <vt:lpstr>Arial</vt:lpstr>
      <vt:lpstr>Tahoma</vt:lpstr>
      <vt:lpstr>Wingdings</vt:lpstr>
      <vt:lpstr>Times New Roman</vt:lpstr>
      <vt:lpstr>Calibri</vt:lpstr>
      <vt:lpstr>Mezclas</vt:lpstr>
      <vt:lpstr>16 T Dipole Design Options:  Input Parameters and  Evaluation Criteria</vt:lpstr>
      <vt:lpstr>Diapositiva 2</vt:lpstr>
      <vt:lpstr>Input parameters</vt:lpstr>
      <vt:lpstr>General remarks (I)</vt:lpstr>
      <vt:lpstr>General remarks (II)</vt:lpstr>
      <vt:lpstr>Cable properties</vt:lpstr>
      <vt:lpstr>Reference conductor (I)</vt:lpstr>
      <vt:lpstr>Reference conductor (II)</vt:lpstr>
      <vt:lpstr>Structural analysis remarks</vt:lpstr>
      <vt:lpstr>Structural data</vt:lpstr>
      <vt:lpstr>Evaluation criteria</vt:lpstr>
      <vt:lpstr>Next steps</vt:lpstr>
      <vt:lpstr>Timeline</vt:lpstr>
    </vt:vector>
  </TitlesOfParts>
  <Company>CIEMAT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CTF3 Kicker TDR</dc:title>
  <dc:creator>Iker Rodriguez</dc:creator>
  <cp:lastModifiedBy>Fernando Toral</cp:lastModifiedBy>
  <cp:revision>614</cp:revision>
  <dcterms:created xsi:type="dcterms:W3CDTF">2006-04-04T07:28:52Z</dcterms:created>
  <dcterms:modified xsi:type="dcterms:W3CDTF">2015-09-04T07:36:32Z</dcterms:modified>
</cp:coreProperties>
</file>