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709" r:id="rId2"/>
    <p:sldMasterId id="2147483750" r:id="rId3"/>
  </p:sldMasterIdLst>
  <p:notesMasterIdLst>
    <p:notesMasterId r:id="rId11"/>
  </p:notesMasterIdLst>
  <p:handoutMasterIdLst>
    <p:handoutMasterId r:id="rId12"/>
  </p:handoutMasterIdLst>
  <p:sldIdLst>
    <p:sldId id="270" r:id="rId4"/>
    <p:sldId id="265" r:id="rId5"/>
    <p:sldId id="267" r:id="rId6"/>
    <p:sldId id="269" r:id="rId7"/>
    <p:sldId id="268" r:id="rId8"/>
    <p:sldId id="271" r:id="rId9"/>
    <p:sldId id="27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333A"/>
    <a:srgbClr val="0000FF"/>
    <a:srgbClr val="FF825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23" autoAdjust="0"/>
    <p:restoredTop sz="99488" autoAdjust="0"/>
  </p:normalViewPr>
  <p:slideViewPr>
    <p:cSldViewPr snapToGrid="0" snapToObjects="1">
      <p:cViewPr varScale="1">
        <p:scale>
          <a:sx n="70" d="100"/>
          <a:sy n="70" d="100"/>
        </p:scale>
        <p:origin x="1003" y="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033CF3-B0A2-714D-86E6-6B479E9B3C58}" type="datetimeFigureOut">
              <a:rPr lang="en-US" smtClean="0"/>
              <a:pPr/>
              <a:t>9/24/2015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8D6946D-6533-404B-873D-C72F150EBC01}" type="slidenum">
              <a:rPr lang="en-US" smtClean="0"/>
              <a:pPr/>
              <a:t>‹#›</a:t>
            </a:fld>
            <a:endParaRPr lang="en-US" dirty="0"/>
          </a:p>
        </p:txBody>
      </p:sp>
    </p:spTree>
    <p:extLst>
      <p:ext uri="{BB962C8B-B14F-4D97-AF65-F5344CB8AC3E}">
        <p14:creationId xmlns:p14="http://schemas.microsoft.com/office/powerpoint/2010/main" val="7346972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32799F-F550-5C40-8E74-62E3799512FE}" type="datetimeFigureOut">
              <a:rPr lang="en-US" smtClean="0"/>
              <a:pPr/>
              <a:t>9/24/2015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F3C4C9-71FA-2D4F-8EE7-4B36ECFC343E}" type="slidenum">
              <a:rPr lang="en-US" smtClean="0"/>
              <a:pPr/>
              <a:t>‹#›</a:t>
            </a:fld>
            <a:endParaRPr lang="en-US" dirty="0"/>
          </a:p>
        </p:txBody>
      </p:sp>
    </p:spTree>
    <p:extLst>
      <p:ext uri="{BB962C8B-B14F-4D97-AF65-F5344CB8AC3E}">
        <p14:creationId xmlns:p14="http://schemas.microsoft.com/office/powerpoint/2010/main" val="98690321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F3C4C9-71FA-2D4F-8EE7-4B36ECFC343E}" type="slidenum">
              <a:rPr lang="en-US" smtClean="0"/>
              <a:pPr/>
              <a:t>7</a:t>
            </a:fld>
            <a:endParaRPr lang="en-US" dirty="0"/>
          </a:p>
        </p:txBody>
      </p:sp>
    </p:spTree>
    <p:extLst>
      <p:ext uri="{BB962C8B-B14F-4D97-AF65-F5344CB8AC3E}">
        <p14:creationId xmlns:p14="http://schemas.microsoft.com/office/powerpoint/2010/main" val="2000028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513871" y="6354506"/>
            <a:ext cx="1460090" cy="365125"/>
          </a:xfrm>
        </p:spPr>
        <p:txBody>
          <a:bodyPr/>
          <a:lstStyle>
            <a:lvl1pPr>
              <a:defRPr>
                <a:solidFill>
                  <a:srgbClr val="FFFFFF"/>
                </a:solidFill>
              </a:defRPr>
            </a:lvl1pPr>
          </a:lstStyle>
          <a:p>
            <a:r>
              <a:rPr lang="en-US" smtClean="0"/>
              <a:t>23rd July 2015</a:t>
            </a:r>
            <a:endParaRPr lang="en-US" dirty="0"/>
          </a:p>
        </p:txBody>
      </p:sp>
      <p:sp>
        <p:nvSpPr>
          <p:cNvPr id="6" name="Slide Number Placeholder 5"/>
          <p:cNvSpPr>
            <a:spLocks noGrp="1"/>
          </p:cNvSpPr>
          <p:nvPr>
            <p:ph type="sldNum" sz="quarter" idx="12"/>
          </p:nvPr>
        </p:nvSpPr>
        <p:spPr>
          <a:xfrm>
            <a:off x="8111612" y="6356350"/>
            <a:ext cx="575187" cy="365125"/>
          </a:xfrm>
        </p:spPr>
        <p:txBody>
          <a:bodyPr/>
          <a:lstStyle>
            <a:lvl1pPr>
              <a:defRPr>
                <a:solidFill>
                  <a:srgbClr val="FFFFFF"/>
                </a:solidFill>
              </a:defRPr>
            </a:lvl1pPr>
          </a:lstStyle>
          <a:p>
            <a:fld id="{1EF85638-2995-764F-975A-3D74C15A7C7B}" type="slidenum">
              <a:rPr lang="en-US" smtClean="0"/>
              <a:pPr/>
              <a:t>‹#›</a:t>
            </a:fld>
            <a:endParaRPr lang="en-US" dirty="0"/>
          </a:p>
        </p:txBody>
      </p:sp>
      <p:sp>
        <p:nvSpPr>
          <p:cNvPr id="3" name="Subtitle 2"/>
          <p:cNvSpPr>
            <a:spLocks noGrp="1"/>
          </p:cNvSpPr>
          <p:nvPr userDrawn="1">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2" name="Text Placeholder 8"/>
          <p:cNvSpPr txBox="1">
            <a:spLocks/>
          </p:cNvSpPr>
          <p:nvPr userDrawn="1"/>
        </p:nvSpPr>
        <p:spPr>
          <a:xfrm>
            <a:off x="776749" y="6337091"/>
            <a:ext cx="5589637"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 : Support for Distributed</a:t>
            </a:r>
            <a:r>
              <a:rPr lang="en-US" b="0" cap="none" spc="0" baseline="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 Computing</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70797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23rd July 2015</a:t>
            </a:r>
            <a:endParaRPr lang="en-US" dirty="0"/>
          </a:p>
        </p:txBody>
      </p:sp>
      <p:sp>
        <p:nvSpPr>
          <p:cNvPr id="5" name="Footer Placeholder 4"/>
          <p:cNvSpPr>
            <a:spLocks noGrp="1"/>
          </p:cNvSpPr>
          <p:nvPr>
            <p:ph type="ftr" sz="quarter" idx="11"/>
          </p:nvPr>
        </p:nvSpPr>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dirty="0"/>
          </a:p>
        </p:txBody>
      </p:sp>
      <p:sp>
        <p:nvSpPr>
          <p:cNvPr id="7"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277322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23rd July 2015</a:t>
            </a:r>
            <a:endParaRPr lang="en-US" dirty="0"/>
          </a:p>
        </p:txBody>
      </p:sp>
      <p:sp>
        <p:nvSpPr>
          <p:cNvPr id="5" name="Footer Placeholder 4"/>
          <p:cNvSpPr>
            <a:spLocks noGrp="1"/>
          </p:cNvSpPr>
          <p:nvPr>
            <p:ph type="ftr" sz="quarter" idx="11"/>
          </p:nvPr>
        </p:nvSpPr>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dirty="0"/>
          </a:p>
        </p:txBody>
      </p:sp>
      <p:sp>
        <p:nvSpPr>
          <p:cNvPr id="7"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811615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0" name="Picture 19"/>
          <p:cNvPicPr>
            <a:picLocks noChangeAspect="1"/>
          </p:cNvPicPr>
          <p:nvPr userDrawn="1"/>
        </p:nvPicPr>
        <p:blipFill rotWithShape="1">
          <a:blip r:embed="rId2">
            <a:alphaModFix amt="50000"/>
            <a:extLst>
              <a:ext uri="{28A0092B-C50C-407E-A947-70E740481C1C}">
                <a14:useLocalDpi xmlns:a14="http://schemas.microsoft.com/office/drawing/2010/main" val="0"/>
              </a:ext>
            </a:extLst>
          </a:blip>
          <a:srcRect l="2513"/>
          <a:stretch/>
        </p:blipFill>
        <p:spPr>
          <a:xfrm>
            <a:off x="-1" y="545630"/>
            <a:ext cx="1825039" cy="2521185"/>
          </a:xfrm>
          <a:prstGeom prst="rect">
            <a:avLst/>
          </a:prstGeom>
        </p:spPr>
      </p:pic>
      <p:sp>
        <p:nvSpPr>
          <p:cNvPr id="4" name="Date Placeholder 3"/>
          <p:cNvSpPr>
            <a:spLocks noGrp="1"/>
          </p:cNvSpPr>
          <p:nvPr>
            <p:ph type="dt" sz="half" idx="10"/>
          </p:nvPr>
        </p:nvSpPr>
        <p:spPr>
          <a:xfrm>
            <a:off x="6513871" y="6354506"/>
            <a:ext cx="1460090" cy="365125"/>
          </a:xfrm>
        </p:spPr>
        <p:txBody>
          <a:bodyPr/>
          <a:lstStyle>
            <a:lvl1pPr>
              <a:defRPr>
                <a:solidFill>
                  <a:srgbClr val="FFFFFF"/>
                </a:solidFill>
              </a:defRPr>
            </a:lvl1pPr>
          </a:lstStyle>
          <a:p>
            <a:r>
              <a:rPr lang="en-US" smtClean="0"/>
              <a:t>23rd July 2015</a:t>
            </a:r>
            <a:endParaRPr lang="en-US" dirty="0"/>
          </a:p>
        </p:txBody>
      </p:sp>
      <p:sp>
        <p:nvSpPr>
          <p:cNvPr id="6" name="Slide Number Placeholder 5"/>
          <p:cNvSpPr>
            <a:spLocks noGrp="1"/>
          </p:cNvSpPr>
          <p:nvPr>
            <p:ph type="sldNum" sz="quarter" idx="12"/>
          </p:nvPr>
        </p:nvSpPr>
        <p:spPr>
          <a:xfrm>
            <a:off x="8111612" y="6356350"/>
            <a:ext cx="575187" cy="365125"/>
          </a:xfrm>
        </p:spPr>
        <p:txBody>
          <a:bodyPr/>
          <a:lstStyle>
            <a:lvl1pPr>
              <a:defRPr>
                <a:solidFill>
                  <a:srgbClr val="FFFFFF"/>
                </a:solidFill>
              </a:defRPr>
            </a:lvl1pPr>
          </a:lstStyle>
          <a:p>
            <a:fld id="{1EF85638-2995-764F-975A-3D74C15A7C7B}" type="slidenum">
              <a:rPr lang="en-US" smtClean="0"/>
              <a:pPr/>
              <a:t>‹#›</a:t>
            </a:fld>
            <a:endParaRPr lang="en-US" dirty="0"/>
          </a:p>
        </p:txBody>
      </p:sp>
      <p:grpSp>
        <p:nvGrpSpPr>
          <p:cNvPr id="19" name="Group 18"/>
          <p:cNvGrpSpPr/>
          <p:nvPr userDrawn="1"/>
        </p:nvGrpSpPr>
        <p:grpSpPr>
          <a:xfrm rot="5400000">
            <a:off x="6111825" y="3133399"/>
            <a:ext cx="3212936" cy="2851411"/>
            <a:chOff x="1709777" y="364301"/>
            <a:chExt cx="4683889" cy="4120344"/>
          </a:xfrm>
        </p:grpSpPr>
        <p:pic>
          <p:nvPicPr>
            <p:cNvPr id="16" name="Picture 15" descr="network-structure.jpg"/>
            <p:cNvPicPr>
              <a:picLocks noChangeAspect="1"/>
            </p:cNvPicPr>
            <p:nvPr userDrawn="1"/>
          </p:nvPicPr>
          <p:blipFill rotWithShape="1">
            <a:blip r:embed="rId3">
              <a:alphaModFix amt="51000"/>
              <a:extLst>
                <a:ext uri="{28A0092B-C50C-407E-A947-70E740481C1C}">
                  <a14:useLocalDpi xmlns:a14="http://schemas.microsoft.com/office/drawing/2010/main" val="0"/>
                </a:ext>
              </a:extLst>
            </a:blip>
            <a:srcRect/>
            <a:stretch/>
          </p:blipFill>
          <p:spPr>
            <a:xfrm flipV="1">
              <a:off x="1821666" y="364301"/>
              <a:ext cx="4572000" cy="3800593"/>
            </a:xfrm>
            <a:prstGeom prst="rect">
              <a:avLst/>
            </a:prstGeom>
            <a:solidFill>
              <a:schemeClr val="bg1"/>
            </a:solidFill>
          </p:spPr>
        </p:pic>
        <p:sp>
          <p:nvSpPr>
            <p:cNvPr id="17" name="Oval 16"/>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3" name="Subtitle 2"/>
          <p:cNvSpPr>
            <a:spLocks noGrp="1"/>
          </p:cNvSpPr>
          <p:nvPr userDrawn="1">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21" name="Picture 20"/>
          <p:cNvPicPr>
            <a:picLocks noChangeAspect="1"/>
          </p:cNvPicPr>
          <p:nvPr userDrawn="1"/>
        </p:nvPicPr>
        <p:blipFill rotWithShape="1">
          <a:blip r:embed="rId4">
            <a:extLst>
              <a:ext uri="{28A0092B-C50C-407E-A947-70E740481C1C}">
                <a14:useLocalDpi xmlns:a14="http://schemas.microsoft.com/office/drawing/2010/main" val="0"/>
              </a:ext>
            </a:extLst>
          </a:blip>
          <a:srcRect r="24615"/>
          <a:stretch/>
        </p:blipFill>
        <p:spPr>
          <a:xfrm>
            <a:off x="7761104" y="0"/>
            <a:ext cx="1382896" cy="1234080"/>
          </a:xfrm>
          <a:prstGeom prst="rect">
            <a:avLst/>
          </a:prstGeom>
        </p:spPr>
      </p:pic>
      <p:sp>
        <p:nvSpPr>
          <p:cNvPr id="22" name="Text Placeholder 8"/>
          <p:cNvSpPr txBox="1">
            <a:spLocks/>
          </p:cNvSpPr>
          <p:nvPr userDrawn="1"/>
        </p:nvSpPr>
        <p:spPr>
          <a:xfrm>
            <a:off x="776749" y="6337091"/>
            <a:ext cx="5589637"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 : Support for Distributed Computing</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6161552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317226" y="6342041"/>
            <a:ext cx="1439606" cy="365125"/>
          </a:xfrm>
        </p:spPr>
        <p:txBody>
          <a:bodyPr/>
          <a:lstStyle/>
          <a:p>
            <a:r>
              <a:rPr lang="en-US" smtClean="0">
                <a:solidFill>
                  <a:prstClr val="white">
                    <a:lumMod val="95000"/>
                  </a:prstClr>
                </a:solidFill>
              </a:rPr>
              <a:t>23rd July 2015</a:t>
            </a:r>
            <a:endParaRPr lang="en-US" dirty="0">
              <a:solidFill>
                <a:prstClr val="white">
                  <a:lumMod val="95000"/>
                </a:prstClr>
              </a:solidFill>
            </a:endParaRPr>
          </a:p>
        </p:txBody>
      </p:sp>
      <p:sp>
        <p:nvSpPr>
          <p:cNvPr id="5" name="Footer Placeholder 4"/>
          <p:cNvSpPr>
            <a:spLocks noGrp="1"/>
          </p:cNvSpPr>
          <p:nvPr>
            <p:ph type="ftr" sz="quarter" idx="11"/>
          </p:nvPr>
        </p:nvSpPr>
        <p:spPr>
          <a:xfrm>
            <a:off x="1965631" y="6345964"/>
            <a:ext cx="4228692" cy="365125"/>
          </a:xfrm>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a:xfrm>
            <a:off x="7923160" y="6337536"/>
            <a:ext cx="763639" cy="365125"/>
          </a:xfrm>
        </p:spPr>
        <p:txBody>
          <a:bodyPr/>
          <a:lstStyle/>
          <a:p>
            <a:fld id="{1EF85638-2995-764F-975A-3D74C15A7C7B}" type="slidenum">
              <a:rPr lang="en-US" smtClean="0"/>
              <a:pPr/>
              <a:t>‹#›</a:t>
            </a:fld>
            <a:endParaRPr lang="en-US" dirty="0"/>
          </a:p>
        </p:txBody>
      </p:sp>
      <p:sp>
        <p:nvSpPr>
          <p:cNvPr id="1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475302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8" name="Group 7"/>
          <p:cNvGrpSpPr/>
          <p:nvPr userDrawn="1"/>
        </p:nvGrpSpPr>
        <p:grpSpPr>
          <a:xfrm rot="5400000">
            <a:off x="6111825" y="3133399"/>
            <a:ext cx="3212936" cy="2851411"/>
            <a:chOff x="1709777" y="364301"/>
            <a:chExt cx="4683889" cy="4120344"/>
          </a:xfrm>
        </p:grpSpPr>
        <p:pic>
          <p:nvPicPr>
            <p:cNvPr id="9" name="Picture 8" descr="network-structure.jpg"/>
            <p:cNvPicPr>
              <a:picLocks noChangeAspect="1"/>
            </p:cNvPicPr>
            <p:nvPr userDrawn="1"/>
          </p:nvPicPr>
          <p:blipFill rotWithShape="1">
            <a:blip r:embed="rId2">
              <a:alphaModFix amt="51000"/>
              <a:extLst>
                <a:ext uri="{28A0092B-C50C-407E-A947-70E740481C1C}">
                  <a14:useLocalDpi xmlns:a14="http://schemas.microsoft.com/office/drawing/2010/main" val="0"/>
                </a:ext>
              </a:extLst>
            </a:blip>
            <a:srcRect/>
            <a:stretch/>
          </p:blipFill>
          <p:spPr>
            <a:xfrm flipV="1">
              <a:off x="1821666" y="364301"/>
              <a:ext cx="4572000" cy="3800593"/>
            </a:xfrm>
            <a:prstGeom prst="rect">
              <a:avLst/>
            </a:prstGeom>
            <a:solidFill>
              <a:schemeClr val="bg1"/>
            </a:solidFill>
          </p:spPr>
        </p:pic>
        <p:sp>
          <p:nvSpPr>
            <p:cNvPr id="10" name="Oval 9"/>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white">
                    <a:lumMod val="95000"/>
                  </a:prstClr>
                </a:solidFill>
              </a:rPr>
              <a:t>23rd July 2015</a:t>
            </a:r>
            <a:endParaRPr lang="en-US" dirty="0">
              <a:solidFill>
                <a:prstClr val="white">
                  <a:lumMod val="95000"/>
                </a:prstClr>
              </a:solidFill>
            </a:endParaRPr>
          </a:p>
        </p:txBody>
      </p:sp>
      <p:sp>
        <p:nvSpPr>
          <p:cNvPr id="5" name="Footer Placeholder 4"/>
          <p:cNvSpPr>
            <a:spLocks noGrp="1"/>
          </p:cNvSpPr>
          <p:nvPr>
            <p:ph type="ftr" sz="quarter" idx="11"/>
          </p:nvPr>
        </p:nvSpPr>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dirty="0"/>
          </a:p>
        </p:txBody>
      </p:sp>
      <p:pic>
        <p:nvPicPr>
          <p:cNvPr id="7" name="Picture 6"/>
          <p:cNvPicPr>
            <a:picLocks noChangeAspect="1"/>
          </p:cNvPicPr>
          <p:nvPr userDrawn="1"/>
        </p:nvPicPr>
        <p:blipFill rotWithShape="1">
          <a:blip r:embed="rId3">
            <a:alphaModFix amt="50000"/>
            <a:extLst>
              <a:ext uri="{28A0092B-C50C-407E-A947-70E740481C1C}">
                <a14:useLocalDpi xmlns:a14="http://schemas.microsoft.com/office/drawing/2010/main" val="0"/>
              </a:ext>
            </a:extLst>
          </a:blip>
          <a:srcRect l="2513"/>
          <a:stretch/>
        </p:blipFill>
        <p:spPr>
          <a:xfrm>
            <a:off x="-1" y="545630"/>
            <a:ext cx="1825039" cy="2521185"/>
          </a:xfrm>
          <a:prstGeom prst="rect">
            <a:avLst/>
          </a:prstGeom>
        </p:spPr>
      </p:pic>
      <p:pic>
        <p:nvPicPr>
          <p:cNvPr id="11" name="Picture 10"/>
          <p:cNvPicPr>
            <a:picLocks noChangeAspect="1"/>
          </p:cNvPicPr>
          <p:nvPr userDrawn="1"/>
        </p:nvPicPr>
        <p:blipFill rotWithShape="1">
          <a:blip r:embed="rId4">
            <a:extLst>
              <a:ext uri="{28A0092B-C50C-407E-A947-70E740481C1C}">
                <a14:useLocalDpi xmlns:a14="http://schemas.microsoft.com/office/drawing/2010/main" val="0"/>
              </a:ext>
            </a:extLst>
          </a:blip>
          <a:srcRect r="24615"/>
          <a:stretch/>
        </p:blipFill>
        <p:spPr>
          <a:xfrm>
            <a:off x="7761104" y="0"/>
            <a:ext cx="1382896" cy="1234080"/>
          </a:xfrm>
          <a:prstGeom prst="rect">
            <a:avLst/>
          </a:prstGeom>
        </p:spPr>
      </p:pic>
      <p:sp>
        <p:nvSpPr>
          <p:cNvPr id="12"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747150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white">
                    <a:lumMod val="95000"/>
                  </a:prstClr>
                </a:solidFill>
              </a:rPr>
              <a:t>23rd July 2015</a:t>
            </a:r>
            <a:endParaRPr lang="en-US" dirty="0">
              <a:solidFill>
                <a:prstClr val="white">
                  <a:lumMod val="95000"/>
                </a:prstClr>
              </a:solidFill>
            </a:endParaRPr>
          </a:p>
        </p:txBody>
      </p:sp>
      <p:sp>
        <p:nvSpPr>
          <p:cNvPr id="4" name="Footer Placeholder 3"/>
          <p:cNvSpPr>
            <a:spLocks noGrp="1"/>
          </p:cNvSpPr>
          <p:nvPr>
            <p:ph type="ftr" sz="quarter" idx="11"/>
          </p:nvPr>
        </p:nvSpPr>
        <p:spPr/>
        <p:txBody>
          <a:bodyPr/>
          <a:lstStyle/>
          <a:p>
            <a:r>
              <a:rPr lang="en-US" smtClean="0"/>
              <a:t>WLCG Information System Evolution Task Force</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a:t>
            </a:fld>
            <a:endParaRPr lang="en-US" dirty="0"/>
          </a:p>
        </p:txBody>
      </p:sp>
      <p:sp>
        <p:nvSpPr>
          <p:cNvPr id="6"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803053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0" name="Picture 19"/>
          <p:cNvPicPr>
            <a:picLocks noChangeAspect="1"/>
          </p:cNvPicPr>
          <p:nvPr userDrawn="1"/>
        </p:nvPicPr>
        <p:blipFill rotWithShape="1">
          <a:blip r:embed="rId2">
            <a:alphaModFix amt="50000"/>
            <a:extLst>
              <a:ext uri="{28A0092B-C50C-407E-A947-70E740481C1C}">
                <a14:useLocalDpi xmlns:a14="http://schemas.microsoft.com/office/drawing/2010/main" val="0"/>
              </a:ext>
            </a:extLst>
          </a:blip>
          <a:srcRect l="2513"/>
          <a:stretch/>
        </p:blipFill>
        <p:spPr>
          <a:xfrm>
            <a:off x="-1" y="545630"/>
            <a:ext cx="1825039" cy="2521185"/>
          </a:xfrm>
          <a:prstGeom prst="rect">
            <a:avLst/>
          </a:prstGeom>
        </p:spPr>
      </p:pic>
      <p:sp>
        <p:nvSpPr>
          <p:cNvPr id="4" name="Date Placeholder 3"/>
          <p:cNvSpPr>
            <a:spLocks noGrp="1"/>
          </p:cNvSpPr>
          <p:nvPr>
            <p:ph type="dt" sz="half" idx="10"/>
          </p:nvPr>
        </p:nvSpPr>
        <p:spPr>
          <a:xfrm>
            <a:off x="6513871" y="6354506"/>
            <a:ext cx="1460090" cy="365125"/>
          </a:xfrm>
        </p:spPr>
        <p:txBody>
          <a:bodyPr/>
          <a:lstStyle>
            <a:lvl1pPr>
              <a:defRPr>
                <a:solidFill>
                  <a:srgbClr val="FFFFFF"/>
                </a:solidFill>
              </a:defRPr>
            </a:lvl1pPr>
          </a:lstStyle>
          <a:p>
            <a:r>
              <a:rPr lang="en-US" smtClean="0"/>
              <a:t>23rd July 2015</a:t>
            </a:r>
            <a:endParaRPr lang="en-US" dirty="0"/>
          </a:p>
        </p:txBody>
      </p:sp>
      <p:sp>
        <p:nvSpPr>
          <p:cNvPr id="6" name="Slide Number Placeholder 5"/>
          <p:cNvSpPr>
            <a:spLocks noGrp="1"/>
          </p:cNvSpPr>
          <p:nvPr>
            <p:ph type="sldNum" sz="quarter" idx="12"/>
          </p:nvPr>
        </p:nvSpPr>
        <p:spPr>
          <a:xfrm>
            <a:off x="8111612" y="6356350"/>
            <a:ext cx="575187" cy="365125"/>
          </a:xfrm>
        </p:spPr>
        <p:txBody>
          <a:bodyPr/>
          <a:lstStyle>
            <a:lvl1pPr>
              <a:defRPr>
                <a:solidFill>
                  <a:srgbClr val="FFFFFF"/>
                </a:solidFill>
              </a:defRPr>
            </a:lvl1pPr>
          </a:lstStyle>
          <a:p>
            <a:fld id="{1EF85638-2995-764F-975A-3D74C15A7C7B}" type="slidenum">
              <a:rPr lang="en-US" smtClean="0"/>
              <a:pPr/>
              <a:t>‹#›</a:t>
            </a:fld>
            <a:endParaRPr lang="en-US" dirty="0"/>
          </a:p>
        </p:txBody>
      </p:sp>
      <p:grpSp>
        <p:nvGrpSpPr>
          <p:cNvPr id="19" name="Group 18"/>
          <p:cNvGrpSpPr/>
          <p:nvPr userDrawn="1"/>
        </p:nvGrpSpPr>
        <p:grpSpPr>
          <a:xfrm rot="5400000">
            <a:off x="6111825" y="3133399"/>
            <a:ext cx="3212936" cy="2851411"/>
            <a:chOff x="1709777" y="364301"/>
            <a:chExt cx="4683889" cy="4120344"/>
          </a:xfrm>
        </p:grpSpPr>
        <p:pic>
          <p:nvPicPr>
            <p:cNvPr id="16" name="Picture 15" descr="network-structure.jpg"/>
            <p:cNvPicPr>
              <a:picLocks noChangeAspect="1"/>
            </p:cNvPicPr>
            <p:nvPr userDrawn="1"/>
          </p:nvPicPr>
          <p:blipFill rotWithShape="1">
            <a:blip r:embed="rId3">
              <a:alphaModFix amt="51000"/>
              <a:extLst>
                <a:ext uri="{28A0092B-C50C-407E-A947-70E740481C1C}">
                  <a14:useLocalDpi xmlns:a14="http://schemas.microsoft.com/office/drawing/2010/main" val="0"/>
                </a:ext>
              </a:extLst>
            </a:blip>
            <a:srcRect/>
            <a:stretch/>
          </p:blipFill>
          <p:spPr>
            <a:xfrm flipV="1">
              <a:off x="1821666" y="364301"/>
              <a:ext cx="4572000" cy="3800593"/>
            </a:xfrm>
            <a:prstGeom prst="rect">
              <a:avLst/>
            </a:prstGeom>
            <a:solidFill>
              <a:schemeClr val="bg1"/>
            </a:solidFill>
          </p:spPr>
        </p:pic>
        <p:sp>
          <p:nvSpPr>
            <p:cNvPr id="17" name="Oval 16"/>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3" name="Subtitle 2"/>
          <p:cNvSpPr>
            <a:spLocks noGrp="1"/>
          </p:cNvSpPr>
          <p:nvPr userDrawn="1">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21" name="Picture 20"/>
          <p:cNvPicPr>
            <a:picLocks noChangeAspect="1"/>
          </p:cNvPicPr>
          <p:nvPr userDrawn="1"/>
        </p:nvPicPr>
        <p:blipFill rotWithShape="1">
          <a:blip r:embed="rId4">
            <a:extLst>
              <a:ext uri="{28A0092B-C50C-407E-A947-70E740481C1C}">
                <a14:useLocalDpi xmlns:a14="http://schemas.microsoft.com/office/drawing/2010/main" val="0"/>
              </a:ext>
            </a:extLst>
          </a:blip>
          <a:srcRect r="24615"/>
          <a:stretch/>
        </p:blipFill>
        <p:spPr>
          <a:xfrm>
            <a:off x="7761104" y="0"/>
            <a:ext cx="1382896" cy="1234080"/>
          </a:xfrm>
          <a:prstGeom prst="rect">
            <a:avLst/>
          </a:prstGeom>
        </p:spPr>
      </p:pic>
      <p:sp>
        <p:nvSpPr>
          <p:cNvPr id="22" name="Text Placeholder 8"/>
          <p:cNvSpPr txBox="1">
            <a:spLocks/>
          </p:cNvSpPr>
          <p:nvPr userDrawn="1"/>
        </p:nvSpPr>
        <p:spPr>
          <a:xfrm>
            <a:off x="776749" y="6337091"/>
            <a:ext cx="5589637"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 : Support for Distributed Computing</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12472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317226" y="6342041"/>
            <a:ext cx="1439606" cy="365125"/>
          </a:xfrm>
        </p:spPr>
        <p:txBody>
          <a:bodyPr/>
          <a:lstStyle/>
          <a:p>
            <a:r>
              <a:rPr lang="en-US" smtClean="0">
                <a:solidFill>
                  <a:prstClr val="white">
                    <a:lumMod val="95000"/>
                  </a:prstClr>
                </a:solidFill>
              </a:rPr>
              <a:t>23rd July 2015</a:t>
            </a:r>
            <a:endParaRPr lang="en-US" dirty="0">
              <a:solidFill>
                <a:prstClr val="white">
                  <a:lumMod val="95000"/>
                </a:prstClr>
              </a:solidFill>
            </a:endParaRPr>
          </a:p>
        </p:txBody>
      </p:sp>
      <p:sp>
        <p:nvSpPr>
          <p:cNvPr id="5" name="Footer Placeholder 4"/>
          <p:cNvSpPr>
            <a:spLocks noGrp="1"/>
          </p:cNvSpPr>
          <p:nvPr>
            <p:ph type="ftr" sz="quarter" idx="11"/>
          </p:nvPr>
        </p:nvSpPr>
        <p:spPr>
          <a:xfrm>
            <a:off x="1965631" y="6345964"/>
            <a:ext cx="4228692" cy="365125"/>
          </a:xfrm>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a:xfrm>
            <a:off x="7923160" y="6337536"/>
            <a:ext cx="763639" cy="365125"/>
          </a:xfrm>
        </p:spPr>
        <p:txBody>
          <a:bodyPr/>
          <a:lstStyle/>
          <a:p>
            <a:fld id="{1EF85638-2995-764F-975A-3D74C15A7C7B}" type="slidenum">
              <a:rPr lang="en-US" smtClean="0"/>
              <a:pPr/>
              <a:t>‹#›</a:t>
            </a:fld>
            <a:endParaRPr lang="en-US" dirty="0"/>
          </a:p>
        </p:txBody>
      </p:sp>
      <p:sp>
        <p:nvSpPr>
          <p:cNvPr id="1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40670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8" name="Group 7"/>
          <p:cNvGrpSpPr/>
          <p:nvPr userDrawn="1"/>
        </p:nvGrpSpPr>
        <p:grpSpPr>
          <a:xfrm rot="5400000">
            <a:off x="6111825" y="3133399"/>
            <a:ext cx="3212936" cy="2851411"/>
            <a:chOff x="1709777" y="364301"/>
            <a:chExt cx="4683889" cy="4120344"/>
          </a:xfrm>
        </p:grpSpPr>
        <p:pic>
          <p:nvPicPr>
            <p:cNvPr id="9" name="Picture 8" descr="network-structure.jpg"/>
            <p:cNvPicPr>
              <a:picLocks noChangeAspect="1"/>
            </p:cNvPicPr>
            <p:nvPr userDrawn="1"/>
          </p:nvPicPr>
          <p:blipFill rotWithShape="1">
            <a:blip r:embed="rId2">
              <a:alphaModFix amt="51000"/>
              <a:extLst>
                <a:ext uri="{28A0092B-C50C-407E-A947-70E740481C1C}">
                  <a14:useLocalDpi xmlns:a14="http://schemas.microsoft.com/office/drawing/2010/main" val="0"/>
                </a:ext>
              </a:extLst>
            </a:blip>
            <a:srcRect/>
            <a:stretch/>
          </p:blipFill>
          <p:spPr>
            <a:xfrm flipV="1">
              <a:off x="1821666" y="364301"/>
              <a:ext cx="4572000" cy="3800593"/>
            </a:xfrm>
            <a:prstGeom prst="rect">
              <a:avLst/>
            </a:prstGeom>
            <a:solidFill>
              <a:schemeClr val="bg1"/>
            </a:solidFill>
          </p:spPr>
        </p:pic>
        <p:sp>
          <p:nvSpPr>
            <p:cNvPr id="10" name="Oval 9"/>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white">
                    <a:lumMod val="95000"/>
                  </a:prstClr>
                </a:solidFill>
              </a:rPr>
              <a:t>23rd July 2015</a:t>
            </a:r>
            <a:endParaRPr lang="en-US" dirty="0">
              <a:solidFill>
                <a:prstClr val="white">
                  <a:lumMod val="95000"/>
                </a:prstClr>
              </a:solidFill>
            </a:endParaRPr>
          </a:p>
        </p:txBody>
      </p:sp>
      <p:sp>
        <p:nvSpPr>
          <p:cNvPr id="5" name="Footer Placeholder 4"/>
          <p:cNvSpPr>
            <a:spLocks noGrp="1"/>
          </p:cNvSpPr>
          <p:nvPr>
            <p:ph type="ftr" sz="quarter" idx="11"/>
          </p:nvPr>
        </p:nvSpPr>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dirty="0"/>
          </a:p>
        </p:txBody>
      </p:sp>
      <p:pic>
        <p:nvPicPr>
          <p:cNvPr id="7" name="Picture 6"/>
          <p:cNvPicPr>
            <a:picLocks noChangeAspect="1"/>
          </p:cNvPicPr>
          <p:nvPr userDrawn="1"/>
        </p:nvPicPr>
        <p:blipFill rotWithShape="1">
          <a:blip r:embed="rId3">
            <a:alphaModFix amt="50000"/>
            <a:extLst>
              <a:ext uri="{28A0092B-C50C-407E-A947-70E740481C1C}">
                <a14:useLocalDpi xmlns:a14="http://schemas.microsoft.com/office/drawing/2010/main" val="0"/>
              </a:ext>
            </a:extLst>
          </a:blip>
          <a:srcRect l="2513"/>
          <a:stretch/>
        </p:blipFill>
        <p:spPr>
          <a:xfrm>
            <a:off x="-1" y="545630"/>
            <a:ext cx="1825039" cy="2521185"/>
          </a:xfrm>
          <a:prstGeom prst="rect">
            <a:avLst/>
          </a:prstGeom>
        </p:spPr>
      </p:pic>
      <p:pic>
        <p:nvPicPr>
          <p:cNvPr id="11" name="Picture 10"/>
          <p:cNvPicPr>
            <a:picLocks noChangeAspect="1"/>
          </p:cNvPicPr>
          <p:nvPr userDrawn="1"/>
        </p:nvPicPr>
        <p:blipFill rotWithShape="1">
          <a:blip r:embed="rId4">
            <a:extLst>
              <a:ext uri="{28A0092B-C50C-407E-A947-70E740481C1C}">
                <a14:useLocalDpi xmlns:a14="http://schemas.microsoft.com/office/drawing/2010/main" val="0"/>
              </a:ext>
            </a:extLst>
          </a:blip>
          <a:srcRect r="24615"/>
          <a:stretch/>
        </p:blipFill>
        <p:spPr>
          <a:xfrm>
            <a:off x="7761104" y="0"/>
            <a:ext cx="1382896" cy="1234080"/>
          </a:xfrm>
          <a:prstGeom prst="rect">
            <a:avLst/>
          </a:prstGeom>
        </p:spPr>
      </p:pic>
      <p:sp>
        <p:nvSpPr>
          <p:cNvPr id="12"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4090039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white">
                    <a:lumMod val="95000"/>
                  </a:prstClr>
                </a:solidFill>
              </a:rPr>
              <a:t>23rd July 2015</a:t>
            </a:r>
            <a:endParaRPr lang="en-US" dirty="0">
              <a:solidFill>
                <a:prstClr val="white">
                  <a:lumMod val="95000"/>
                </a:prstClr>
              </a:solidFill>
            </a:endParaRPr>
          </a:p>
        </p:txBody>
      </p:sp>
      <p:sp>
        <p:nvSpPr>
          <p:cNvPr id="4" name="Footer Placeholder 3"/>
          <p:cNvSpPr>
            <a:spLocks noGrp="1"/>
          </p:cNvSpPr>
          <p:nvPr>
            <p:ph type="ftr" sz="quarter" idx="11"/>
          </p:nvPr>
        </p:nvSpPr>
        <p:spPr/>
        <p:txBody>
          <a:bodyPr/>
          <a:lstStyle/>
          <a:p>
            <a:r>
              <a:rPr lang="en-US" smtClean="0"/>
              <a:t>WLCG Information System Evolution Task Force</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a:t>
            </a:fld>
            <a:endParaRPr lang="en-US" dirty="0"/>
          </a:p>
        </p:txBody>
      </p:sp>
      <p:sp>
        <p:nvSpPr>
          <p:cNvPr id="6"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540730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317226" y="6342041"/>
            <a:ext cx="1439606" cy="365125"/>
          </a:xfrm>
        </p:spPr>
        <p:txBody>
          <a:bodyPr/>
          <a:lstStyle/>
          <a:p>
            <a:r>
              <a:rPr lang="en-US" smtClean="0"/>
              <a:t>23rd July 2015</a:t>
            </a:r>
            <a:endParaRPr lang="en-US" dirty="0"/>
          </a:p>
        </p:txBody>
      </p:sp>
      <p:sp>
        <p:nvSpPr>
          <p:cNvPr id="5" name="Footer Placeholder 4"/>
          <p:cNvSpPr>
            <a:spLocks noGrp="1"/>
          </p:cNvSpPr>
          <p:nvPr>
            <p:ph type="ftr" sz="quarter" idx="11"/>
          </p:nvPr>
        </p:nvSpPr>
        <p:spPr>
          <a:xfrm>
            <a:off x="1965631" y="6345964"/>
            <a:ext cx="4228692" cy="365125"/>
          </a:xfrm>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a:xfrm>
            <a:off x="7923160" y="6337536"/>
            <a:ext cx="763639" cy="365125"/>
          </a:xfrm>
        </p:spPr>
        <p:txBody>
          <a:bodyPr/>
          <a:lstStyle/>
          <a:p>
            <a:fld id="{1EF85638-2995-764F-975A-3D74C15A7C7B}" type="slidenum">
              <a:rPr lang="en-US" smtClean="0"/>
              <a:pPr/>
              <a:t>‹#›</a:t>
            </a:fld>
            <a:endParaRPr lang="en-US" dirty="0"/>
          </a:p>
        </p:txBody>
      </p:sp>
      <p:sp>
        <p:nvSpPr>
          <p:cNvPr id="1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087729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8" name="Group 7"/>
          <p:cNvGrpSpPr/>
          <p:nvPr userDrawn="1"/>
        </p:nvGrpSpPr>
        <p:grpSpPr>
          <a:xfrm rot="5400000">
            <a:off x="6111825" y="3133399"/>
            <a:ext cx="3212936" cy="2851411"/>
            <a:chOff x="1709777" y="364301"/>
            <a:chExt cx="4683889" cy="4120344"/>
          </a:xfrm>
        </p:grpSpPr>
        <p:pic>
          <p:nvPicPr>
            <p:cNvPr id="9" name="Picture 8" descr="network-structure.jpg"/>
            <p:cNvPicPr>
              <a:picLocks noChangeAspect="1"/>
            </p:cNvPicPr>
            <p:nvPr userDrawn="1"/>
          </p:nvPicPr>
          <p:blipFill rotWithShape="1">
            <a:blip r:embed="rId2">
              <a:alphaModFix amt="51000"/>
              <a:extLst>
                <a:ext uri="{28A0092B-C50C-407E-A947-70E740481C1C}">
                  <a14:useLocalDpi xmlns:a14="http://schemas.microsoft.com/office/drawing/2010/main" val="0"/>
                </a:ext>
              </a:extLst>
            </a:blip>
            <a:srcRect/>
            <a:stretch/>
          </p:blipFill>
          <p:spPr>
            <a:xfrm flipV="1">
              <a:off x="1821666" y="364301"/>
              <a:ext cx="4572000" cy="3800593"/>
            </a:xfrm>
            <a:prstGeom prst="rect">
              <a:avLst/>
            </a:prstGeom>
            <a:solidFill>
              <a:schemeClr val="bg1"/>
            </a:solidFill>
          </p:spPr>
        </p:pic>
        <p:sp>
          <p:nvSpPr>
            <p:cNvPr id="10" name="Oval 9"/>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23rd July 2015</a:t>
            </a:r>
            <a:endParaRPr lang="en-US" dirty="0"/>
          </a:p>
        </p:txBody>
      </p:sp>
      <p:sp>
        <p:nvSpPr>
          <p:cNvPr id="5" name="Footer Placeholder 4"/>
          <p:cNvSpPr>
            <a:spLocks noGrp="1"/>
          </p:cNvSpPr>
          <p:nvPr>
            <p:ph type="ftr" sz="quarter" idx="11"/>
          </p:nvPr>
        </p:nvSpPr>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dirty="0"/>
          </a:p>
        </p:txBody>
      </p:sp>
      <p:pic>
        <p:nvPicPr>
          <p:cNvPr id="7" name="Picture 6"/>
          <p:cNvPicPr>
            <a:picLocks noChangeAspect="1"/>
          </p:cNvPicPr>
          <p:nvPr userDrawn="1"/>
        </p:nvPicPr>
        <p:blipFill rotWithShape="1">
          <a:blip r:embed="rId3">
            <a:alphaModFix amt="50000"/>
            <a:extLst>
              <a:ext uri="{28A0092B-C50C-407E-A947-70E740481C1C}">
                <a14:useLocalDpi xmlns:a14="http://schemas.microsoft.com/office/drawing/2010/main" val="0"/>
              </a:ext>
            </a:extLst>
          </a:blip>
          <a:srcRect l="2513"/>
          <a:stretch/>
        </p:blipFill>
        <p:spPr>
          <a:xfrm>
            <a:off x="-1" y="545630"/>
            <a:ext cx="1825039" cy="2521185"/>
          </a:xfrm>
          <a:prstGeom prst="rect">
            <a:avLst/>
          </a:prstGeom>
        </p:spPr>
      </p:pic>
      <p:pic>
        <p:nvPicPr>
          <p:cNvPr id="11" name="Picture 10"/>
          <p:cNvPicPr>
            <a:picLocks noChangeAspect="1"/>
          </p:cNvPicPr>
          <p:nvPr userDrawn="1"/>
        </p:nvPicPr>
        <p:blipFill rotWithShape="1">
          <a:blip r:embed="rId4">
            <a:extLst>
              <a:ext uri="{28A0092B-C50C-407E-A947-70E740481C1C}">
                <a14:useLocalDpi xmlns:a14="http://schemas.microsoft.com/office/drawing/2010/main" val="0"/>
              </a:ext>
            </a:extLst>
          </a:blip>
          <a:srcRect r="24615"/>
          <a:stretch/>
        </p:blipFill>
        <p:spPr>
          <a:xfrm>
            <a:off x="7761104" y="0"/>
            <a:ext cx="1382896" cy="1234080"/>
          </a:xfrm>
          <a:prstGeom prst="rect">
            <a:avLst/>
          </a:prstGeom>
        </p:spPr>
      </p:pic>
      <p:sp>
        <p:nvSpPr>
          <p:cNvPr id="12"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007096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23rd July 2015</a:t>
            </a:r>
            <a:endParaRPr lang="en-US" dirty="0"/>
          </a:p>
        </p:txBody>
      </p:sp>
      <p:sp>
        <p:nvSpPr>
          <p:cNvPr id="6" name="Footer Placeholder 5"/>
          <p:cNvSpPr>
            <a:spLocks noGrp="1"/>
          </p:cNvSpPr>
          <p:nvPr>
            <p:ph type="ftr" sz="quarter" idx="11"/>
          </p:nvPr>
        </p:nvSpPr>
        <p:spPr/>
        <p:txBody>
          <a:bodyPr/>
          <a:lstStyle/>
          <a:p>
            <a:r>
              <a:rPr lang="en-US" smtClean="0"/>
              <a:t>WLCG Information System Evolution Task Force</a:t>
            </a:r>
            <a:endParaRPr lang="en-US" dirty="0"/>
          </a:p>
        </p:txBody>
      </p:sp>
      <p:sp>
        <p:nvSpPr>
          <p:cNvPr id="7" name="Slide Number Placeholder 6"/>
          <p:cNvSpPr>
            <a:spLocks noGrp="1"/>
          </p:cNvSpPr>
          <p:nvPr>
            <p:ph type="sldNum" sz="quarter" idx="12"/>
          </p:nvPr>
        </p:nvSpPr>
        <p:spPr/>
        <p:txBody>
          <a:bodyPr/>
          <a:lstStyle/>
          <a:p>
            <a:fld id="{1EF85638-2995-764F-975A-3D74C15A7C7B}" type="slidenum">
              <a:rPr lang="en-US" smtClean="0"/>
              <a:pPr/>
              <a:t>‹#›</a:t>
            </a:fld>
            <a:endParaRPr lang="en-US" dirty="0"/>
          </a:p>
        </p:txBody>
      </p:sp>
      <p:sp>
        <p:nvSpPr>
          <p:cNvPr id="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51706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23rd July 2015</a:t>
            </a:r>
            <a:endParaRPr lang="en-US" dirty="0"/>
          </a:p>
        </p:txBody>
      </p:sp>
      <p:sp>
        <p:nvSpPr>
          <p:cNvPr id="8" name="Footer Placeholder 7"/>
          <p:cNvSpPr>
            <a:spLocks noGrp="1"/>
          </p:cNvSpPr>
          <p:nvPr>
            <p:ph type="ftr" sz="quarter" idx="11"/>
          </p:nvPr>
        </p:nvSpPr>
        <p:spPr/>
        <p:txBody>
          <a:bodyPr/>
          <a:lstStyle/>
          <a:p>
            <a:r>
              <a:rPr lang="en-US" smtClean="0"/>
              <a:t>WLCG Information System Evolution Task Force</a:t>
            </a:r>
            <a:endParaRPr lang="en-US" dirty="0"/>
          </a:p>
        </p:txBody>
      </p:sp>
      <p:sp>
        <p:nvSpPr>
          <p:cNvPr id="9" name="Slide Number Placeholder 8"/>
          <p:cNvSpPr>
            <a:spLocks noGrp="1"/>
          </p:cNvSpPr>
          <p:nvPr>
            <p:ph type="sldNum" sz="quarter" idx="12"/>
          </p:nvPr>
        </p:nvSpPr>
        <p:spPr/>
        <p:txBody>
          <a:bodyPr/>
          <a:lstStyle/>
          <a:p>
            <a:fld id="{1EF85638-2995-764F-975A-3D74C15A7C7B}" type="slidenum">
              <a:rPr lang="en-US" smtClean="0"/>
              <a:pPr/>
              <a:t>‹#›</a:t>
            </a:fld>
            <a:endParaRPr lang="en-US" dirty="0"/>
          </a:p>
        </p:txBody>
      </p:sp>
      <p:sp>
        <p:nvSpPr>
          <p:cNvPr id="10"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530391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23rd July 2015</a:t>
            </a:r>
            <a:endParaRPr lang="en-US" dirty="0"/>
          </a:p>
        </p:txBody>
      </p:sp>
      <p:sp>
        <p:nvSpPr>
          <p:cNvPr id="4" name="Footer Placeholder 3"/>
          <p:cNvSpPr>
            <a:spLocks noGrp="1"/>
          </p:cNvSpPr>
          <p:nvPr>
            <p:ph type="ftr" sz="quarter" idx="11"/>
          </p:nvPr>
        </p:nvSpPr>
        <p:spPr/>
        <p:txBody>
          <a:bodyPr/>
          <a:lstStyle/>
          <a:p>
            <a:r>
              <a:rPr lang="en-US" smtClean="0"/>
              <a:t>WLCG Information System Evolution Task Force</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a:t>
            </a:fld>
            <a:endParaRPr lang="en-US" dirty="0"/>
          </a:p>
        </p:txBody>
      </p:sp>
      <p:sp>
        <p:nvSpPr>
          <p:cNvPr id="6"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048860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23rd July 2015</a:t>
            </a:r>
            <a:endParaRPr lang="en-US" dirty="0"/>
          </a:p>
        </p:txBody>
      </p:sp>
      <p:sp>
        <p:nvSpPr>
          <p:cNvPr id="3" name="Footer Placeholder 2"/>
          <p:cNvSpPr>
            <a:spLocks noGrp="1"/>
          </p:cNvSpPr>
          <p:nvPr>
            <p:ph type="ftr" sz="quarter" idx="11"/>
          </p:nvPr>
        </p:nvSpPr>
        <p:spPr/>
        <p:txBody>
          <a:bodyPr/>
          <a:lstStyle/>
          <a:p>
            <a:r>
              <a:rPr lang="en-US" smtClean="0"/>
              <a:t>WLCG Information System Evolution Task Force</a:t>
            </a:r>
            <a:endParaRPr lang="en-US" dirty="0"/>
          </a:p>
        </p:txBody>
      </p:sp>
      <p:sp>
        <p:nvSpPr>
          <p:cNvPr id="4" name="Slide Number Placeholder 3"/>
          <p:cNvSpPr>
            <a:spLocks noGrp="1"/>
          </p:cNvSpPr>
          <p:nvPr>
            <p:ph type="sldNum" sz="quarter" idx="12"/>
          </p:nvPr>
        </p:nvSpPr>
        <p:spPr/>
        <p:txBody>
          <a:bodyPr/>
          <a:lstStyle/>
          <a:p>
            <a:fld id="{1EF85638-2995-764F-975A-3D74C15A7C7B}" type="slidenum">
              <a:rPr lang="en-US" smtClean="0"/>
              <a:pPr/>
              <a:t>‹#›</a:t>
            </a:fld>
            <a:endParaRPr lang="en-US" dirty="0"/>
          </a:p>
        </p:txBody>
      </p:sp>
      <p:sp>
        <p:nvSpPr>
          <p:cNvPr id="5"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04569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23rd July 2015</a:t>
            </a:r>
            <a:endParaRPr lang="en-US" dirty="0"/>
          </a:p>
        </p:txBody>
      </p:sp>
      <p:sp>
        <p:nvSpPr>
          <p:cNvPr id="6" name="Footer Placeholder 5"/>
          <p:cNvSpPr>
            <a:spLocks noGrp="1"/>
          </p:cNvSpPr>
          <p:nvPr>
            <p:ph type="ftr" sz="quarter" idx="11"/>
          </p:nvPr>
        </p:nvSpPr>
        <p:spPr/>
        <p:txBody>
          <a:bodyPr/>
          <a:lstStyle/>
          <a:p>
            <a:r>
              <a:rPr lang="en-US" smtClean="0"/>
              <a:t>WLCG Information System Evolution Task Force</a:t>
            </a:r>
            <a:endParaRPr lang="en-US" dirty="0"/>
          </a:p>
        </p:txBody>
      </p:sp>
      <p:sp>
        <p:nvSpPr>
          <p:cNvPr id="7" name="Slide Number Placeholder 6"/>
          <p:cNvSpPr>
            <a:spLocks noGrp="1"/>
          </p:cNvSpPr>
          <p:nvPr>
            <p:ph type="sldNum" sz="quarter" idx="12"/>
          </p:nvPr>
        </p:nvSpPr>
        <p:spPr/>
        <p:txBody>
          <a:bodyPr/>
          <a:lstStyle/>
          <a:p>
            <a:fld id="{1EF85638-2995-764F-975A-3D74C15A7C7B}" type="slidenum">
              <a:rPr lang="en-US" smtClean="0"/>
              <a:pPr/>
              <a:t>‹#›</a:t>
            </a:fld>
            <a:endParaRPr lang="en-US" dirty="0"/>
          </a:p>
        </p:txBody>
      </p:sp>
      <p:sp>
        <p:nvSpPr>
          <p:cNvPr id="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447173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23rd July 2015</a:t>
            </a:r>
            <a:endParaRPr lang="en-US" dirty="0"/>
          </a:p>
        </p:txBody>
      </p:sp>
      <p:sp>
        <p:nvSpPr>
          <p:cNvPr id="6" name="Footer Placeholder 5"/>
          <p:cNvSpPr>
            <a:spLocks noGrp="1"/>
          </p:cNvSpPr>
          <p:nvPr>
            <p:ph type="ftr" sz="quarter" idx="11"/>
          </p:nvPr>
        </p:nvSpPr>
        <p:spPr/>
        <p:txBody>
          <a:bodyPr/>
          <a:lstStyle/>
          <a:p>
            <a:r>
              <a:rPr lang="en-US" smtClean="0"/>
              <a:t>WLCG Information System Evolution Task Force</a:t>
            </a:r>
            <a:endParaRPr lang="en-US" dirty="0"/>
          </a:p>
        </p:txBody>
      </p:sp>
      <p:sp>
        <p:nvSpPr>
          <p:cNvPr id="7" name="Slide Number Placeholder 6"/>
          <p:cNvSpPr>
            <a:spLocks noGrp="1"/>
          </p:cNvSpPr>
          <p:nvPr>
            <p:ph type="sldNum" sz="quarter" idx="12"/>
          </p:nvPr>
        </p:nvSpPr>
        <p:spPr/>
        <p:txBody>
          <a:bodyPr/>
          <a:lstStyle/>
          <a:p>
            <a:fld id="{1EF85638-2995-764F-975A-3D74C15A7C7B}" type="slidenum">
              <a:rPr lang="en-US" smtClean="0"/>
              <a:pPr/>
              <a:t>‹#›</a:t>
            </a:fld>
            <a:endParaRPr lang="en-US" dirty="0"/>
          </a:p>
        </p:txBody>
      </p:sp>
      <p:sp>
        <p:nvSpPr>
          <p:cNvPr id="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662064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1.emf"/><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1.emf"/><Relationship Id="rId5" Type="http://schemas.openxmlformats.org/officeDocument/2006/relationships/theme" Target="../theme/theme3.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4649"/>
            <a:ext cx="8229600" cy="44630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r>
              <a:rPr lang="en-US" smtClean="0"/>
              <a:t>23rd July 2015</a:t>
            </a:r>
            <a:endParaRPr lang="en-US" dirty="0"/>
          </a:p>
        </p:txBody>
      </p:sp>
      <p:sp>
        <p:nvSpPr>
          <p:cNvPr id="5" name="Footer Placeholder 4"/>
          <p:cNvSpPr>
            <a:spLocks noGrp="1"/>
          </p:cNvSpPr>
          <p:nvPr>
            <p:ph type="ftr" sz="quarter" idx="3"/>
          </p:nvPr>
        </p:nvSpPr>
        <p:spPr>
          <a:xfrm>
            <a:off x="2023806" y="6360855"/>
            <a:ext cx="4195097" cy="365125"/>
          </a:xfrm>
          <a:prstGeom prst="rect">
            <a:avLst/>
          </a:prstGeom>
        </p:spPr>
        <p:txBody>
          <a:bodyPr vert="horz" lIns="91440" tIns="45720" rIns="91440" bIns="45720" rtlCol="0" anchor="ctr"/>
          <a:lstStyle>
            <a:lvl1pPr algn="ctr">
              <a:defRPr sz="1200">
                <a:solidFill>
                  <a:srgbClr val="F2F2F2"/>
                </a:solidFill>
              </a:defRPr>
            </a:lvl1pPr>
          </a:lstStyle>
          <a:p>
            <a:r>
              <a:rPr lang="en-US" smtClean="0"/>
              <a:t>WLCG Information System Evolution Task Force</a:t>
            </a:r>
            <a:endParaRPr lang="en-US" dirty="0"/>
          </a:p>
        </p:txBody>
      </p:sp>
      <p:sp>
        <p:nvSpPr>
          <p:cNvPr id="6" name="Slide Number Placeholder 5"/>
          <p:cNvSpPr>
            <a:spLocks noGrp="1"/>
          </p:cNvSpPr>
          <p:nvPr>
            <p:ph type="sldNum" sz="quarter" idx="4"/>
          </p:nvPr>
        </p:nvSpPr>
        <p:spPr>
          <a:xfrm>
            <a:off x="7923160" y="6356350"/>
            <a:ext cx="763639" cy="365125"/>
          </a:xfrm>
          <a:prstGeom prst="rect">
            <a:avLst/>
          </a:prstGeom>
        </p:spPr>
        <p:txBody>
          <a:bodyPr vert="horz" lIns="91440" tIns="45720" rIns="91440" bIns="45720" rtlCol="0" anchor="ctr"/>
          <a:lstStyle>
            <a:lvl1pPr algn="r">
              <a:defRPr sz="1200">
                <a:solidFill>
                  <a:srgbClr val="F2F2F2"/>
                </a:solidFill>
              </a:defRPr>
            </a:lvl1pPr>
          </a:lstStyle>
          <a:p>
            <a:fld id="{1EF85638-2995-764F-975A-3D74C15A7C7B}" type="slidenum">
              <a:rPr lang="en-US" smtClean="0"/>
              <a:pPr/>
              <a:t>‹#›</a:t>
            </a:fld>
            <a:endParaRPr lang="en-US" dirty="0"/>
          </a:p>
        </p:txBody>
      </p:sp>
      <p:pic>
        <p:nvPicPr>
          <p:cNvPr id="7" name="Picture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175450" y="0"/>
            <a:ext cx="968549" cy="857756"/>
          </a:xfrm>
          <a:prstGeom prst="rect">
            <a:avLst/>
          </a:prstGeom>
        </p:spPr>
      </p:pic>
    </p:spTree>
    <p:extLst>
      <p:ext uri="{BB962C8B-B14F-4D97-AF65-F5344CB8AC3E}">
        <p14:creationId xmlns:p14="http://schemas.microsoft.com/office/powerpoint/2010/main" val="37900654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457200" rtl="0" eaLnBrk="1" latinLnBrk="0" hangingPunct="1">
        <a:spcBef>
          <a:spcPct val="0"/>
        </a:spcBef>
        <a:buNone/>
        <a:defRPr sz="3200" b="1" i="0" u="none" kern="1200" cap="none" normalizeH="0">
          <a:solidFill>
            <a:schemeClr val="accent1"/>
          </a:solidFill>
          <a:latin typeface="News Gothic MT"/>
          <a:ea typeface="+mj-ea"/>
          <a:cs typeface="+mj-cs"/>
        </a:defRPr>
      </a:lvl1pPr>
    </p:titleStyle>
    <p:body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4649"/>
            <a:ext cx="8229600" cy="44630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r>
              <a:rPr lang="en-US" smtClean="0">
                <a:solidFill>
                  <a:prstClr val="white">
                    <a:lumMod val="95000"/>
                  </a:prstClr>
                </a:solidFill>
              </a:rPr>
              <a:t>23rd July 2015</a:t>
            </a:r>
            <a:endParaRPr lang="en-US" dirty="0">
              <a:solidFill>
                <a:prstClr val="white">
                  <a:lumMod val="95000"/>
                </a:prstClr>
              </a:solidFill>
            </a:endParaRPr>
          </a:p>
        </p:txBody>
      </p:sp>
      <p:sp>
        <p:nvSpPr>
          <p:cNvPr id="5" name="Footer Placeholder 4"/>
          <p:cNvSpPr>
            <a:spLocks noGrp="1"/>
          </p:cNvSpPr>
          <p:nvPr>
            <p:ph type="ftr" sz="quarter" idx="3"/>
          </p:nvPr>
        </p:nvSpPr>
        <p:spPr>
          <a:xfrm>
            <a:off x="2023806" y="6360855"/>
            <a:ext cx="4195097" cy="365125"/>
          </a:xfrm>
          <a:prstGeom prst="rect">
            <a:avLst/>
          </a:prstGeom>
        </p:spPr>
        <p:txBody>
          <a:bodyPr vert="horz" lIns="91440" tIns="45720" rIns="91440" bIns="45720" rtlCol="0" anchor="ctr"/>
          <a:lstStyle>
            <a:lvl1pPr algn="ctr">
              <a:defRPr sz="1200">
                <a:solidFill>
                  <a:srgbClr val="F2F2F2"/>
                </a:solidFill>
              </a:defRPr>
            </a:lvl1pPr>
          </a:lstStyle>
          <a:p>
            <a:r>
              <a:rPr lang="en-US" smtClean="0"/>
              <a:t>WLCG Information System Evolution Task Force</a:t>
            </a:r>
            <a:endParaRPr lang="en-US" dirty="0"/>
          </a:p>
        </p:txBody>
      </p:sp>
      <p:sp>
        <p:nvSpPr>
          <p:cNvPr id="6" name="Slide Number Placeholder 5"/>
          <p:cNvSpPr>
            <a:spLocks noGrp="1"/>
          </p:cNvSpPr>
          <p:nvPr>
            <p:ph type="sldNum" sz="quarter" idx="4"/>
          </p:nvPr>
        </p:nvSpPr>
        <p:spPr>
          <a:xfrm>
            <a:off x="7923160" y="6356350"/>
            <a:ext cx="763639" cy="365125"/>
          </a:xfrm>
          <a:prstGeom prst="rect">
            <a:avLst/>
          </a:prstGeom>
        </p:spPr>
        <p:txBody>
          <a:bodyPr vert="horz" lIns="91440" tIns="45720" rIns="91440" bIns="45720" rtlCol="0" anchor="ctr"/>
          <a:lstStyle>
            <a:lvl1pPr algn="r">
              <a:defRPr sz="1200">
                <a:solidFill>
                  <a:srgbClr val="F2F2F2"/>
                </a:solidFill>
              </a:defRPr>
            </a:lvl1pPr>
          </a:lstStyle>
          <a:p>
            <a:fld id="{1EF85638-2995-764F-975A-3D74C15A7C7B}" type="slidenum">
              <a:rPr lang="en-US" smtClean="0"/>
              <a:pPr/>
              <a:t>‹#›</a:t>
            </a:fld>
            <a:endParaRPr lang="en-US" dirty="0"/>
          </a:p>
        </p:txBody>
      </p:sp>
    </p:spTree>
    <p:extLst>
      <p:ext uri="{BB962C8B-B14F-4D97-AF65-F5344CB8AC3E}">
        <p14:creationId xmlns:p14="http://schemas.microsoft.com/office/powerpoint/2010/main" val="3230723121"/>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Lst>
  <p:hf hdr="0"/>
  <p:txStyles>
    <p:titleStyle>
      <a:lvl1pPr algn="ctr" defTabSz="457200" rtl="0" eaLnBrk="1" latinLnBrk="0" hangingPunct="1">
        <a:spcBef>
          <a:spcPct val="0"/>
        </a:spcBef>
        <a:buNone/>
        <a:defRPr sz="3200" b="1" i="0" u="none" kern="1200" cap="none" normalizeH="0">
          <a:solidFill>
            <a:schemeClr val="accent1"/>
          </a:solidFill>
          <a:latin typeface="News Gothic MT"/>
          <a:ea typeface="+mj-ea"/>
          <a:cs typeface="+mj-cs"/>
        </a:defRPr>
      </a:lvl1pPr>
    </p:titleStyle>
    <p:body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4649"/>
            <a:ext cx="8229600" cy="44630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r>
              <a:rPr lang="en-US" smtClean="0">
                <a:solidFill>
                  <a:prstClr val="white">
                    <a:lumMod val="95000"/>
                  </a:prstClr>
                </a:solidFill>
              </a:rPr>
              <a:t>23rd July 2015</a:t>
            </a:r>
            <a:endParaRPr lang="en-US" dirty="0">
              <a:solidFill>
                <a:prstClr val="white">
                  <a:lumMod val="95000"/>
                </a:prstClr>
              </a:solidFill>
            </a:endParaRPr>
          </a:p>
        </p:txBody>
      </p:sp>
      <p:sp>
        <p:nvSpPr>
          <p:cNvPr id="5" name="Footer Placeholder 4"/>
          <p:cNvSpPr>
            <a:spLocks noGrp="1"/>
          </p:cNvSpPr>
          <p:nvPr>
            <p:ph type="ftr" sz="quarter" idx="3"/>
          </p:nvPr>
        </p:nvSpPr>
        <p:spPr>
          <a:xfrm>
            <a:off x="2023806" y="6360855"/>
            <a:ext cx="4195097" cy="365125"/>
          </a:xfrm>
          <a:prstGeom prst="rect">
            <a:avLst/>
          </a:prstGeom>
        </p:spPr>
        <p:txBody>
          <a:bodyPr vert="horz" lIns="91440" tIns="45720" rIns="91440" bIns="45720" rtlCol="0" anchor="ctr"/>
          <a:lstStyle>
            <a:lvl1pPr algn="ctr">
              <a:defRPr sz="1200">
                <a:solidFill>
                  <a:srgbClr val="F2F2F2"/>
                </a:solidFill>
              </a:defRPr>
            </a:lvl1pPr>
          </a:lstStyle>
          <a:p>
            <a:r>
              <a:rPr lang="en-US" smtClean="0"/>
              <a:t>WLCG Information System Evolution Task Force</a:t>
            </a:r>
            <a:endParaRPr lang="en-US" dirty="0"/>
          </a:p>
        </p:txBody>
      </p:sp>
      <p:sp>
        <p:nvSpPr>
          <p:cNvPr id="6" name="Slide Number Placeholder 5"/>
          <p:cNvSpPr>
            <a:spLocks noGrp="1"/>
          </p:cNvSpPr>
          <p:nvPr>
            <p:ph type="sldNum" sz="quarter" idx="4"/>
          </p:nvPr>
        </p:nvSpPr>
        <p:spPr>
          <a:xfrm>
            <a:off x="7923160" y="6356350"/>
            <a:ext cx="763639" cy="365125"/>
          </a:xfrm>
          <a:prstGeom prst="rect">
            <a:avLst/>
          </a:prstGeom>
        </p:spPr>
        <p:txBody>
          <a:bodyPr vert="horz" lIns="91440" tIns="45720" rIns="91440" bIns="45720" rtlCol="0" anchor="ctr"/>
          <a:lstStyle>
            <a:lvl1pPr algn="r">
              <a:defRPr sz="1200">
                <a:solidFill>
                  <a:srgbClr val="F2F2F2"/>
                </a:solidFill>
              </a:defRPr>
            </a:lvl1pPr>
          </a:lstStyle>
          <a:p>
            <a:fld id="{1EF85638-2995-764F-975A-3D74C15A7C7B}" type="slidenum">
              <a:rPr lang="en-US" smtClean="0"/>
              <a:pPr/>
              <a:t>‹#›</a:t>
            </a:fld>
            <a:endParaRPr lang="en-US" dirty="0"/>
          </a:p>
        </p:txBody>
      </p:sp>
    </p:spTree>
    <p:extLst>
      <p:ext uri="{BB962C8B-B14F-4D97-AF65-F5344CB8AC3E}">
        <p14:creationId xmlns:p14="http://schemas.microsoft.com/office/powerpoint/2010/main" val="1998191527"/>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Lst>
  <p:hf hdr="0"/>
  <p:txStyles>
    <p:titleStyle>
      <a:lvl1pPr algn="ctr" defTabSz="457200" rtl="0" eaLnBrk="1" latinLnBrk="0" hangingPunct="1">
        <a:spcBef>
          <a:spcPct val="0"/>
        </a:spcBef>
        <a:buNone/>
        <a:defRPr sz="3200" b="1" i="0" u="none" kern="1200" cap="none" normalizeH="0">
          <a:solidFill>
            <a:schemeClr val="accent1"/>
          </a:solidFill>
          <a:latin typeface="News Gothic MT"/>
          <a:ea typeface="+mj-ea"/>
          <a:cs typeface="+mj-cs"/>
        </a:defRPr>
      </a:lvl1pPr>
    </p:titleStyle>
    <p:body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GB" dirty="0" smtClean="0"/>
              <a:t>Next Steps</a:t>
            </a:r>
          </a:p>
          <a:p>
            <a:r>
              <a:rPr lang="en-GB" sz="2400" dirty="0" smtClean="0"/>
              <a:t>Information System TF</a:t>
            </a:r>
          </a:p>
          <a:p>
            <a:r>
              <a:rPr lang="en-GB" sz="2400" dirty="0" smtClean="0"/>
              <a:t>24</a:t>
            </a:r>
            <a:r>
              <a:rPr lang="en-GB" sz="2400" baseline="30000" dirty="0" smtClean="0"/>
              <a:t>th</a:t>
            </a:r>
            <a:r>
              <a:rPr lang="en-GB" sz="2400" dirty="0" smtClean="0"/>
              <a:t> September 2015</a:t>
            </a:r>
            <a:endParaRPr lang="en-GB" sz="2400" dirty="0"/>
          </a:p>
        </p:txBody>
      </p:sp>
    </p:spTree>
    <p:extLst>
      <p:ext uri="{BB962C8B-B14F-4D97-AF65-F5344CB8AC3E}">
        <p14:creationId xmlns:p14="http://schemas.microsoft.com/office/powerpoint/2010/main" val="1259750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Notes from the MB</a:t>
            </a:r>
            <a:endParaRPr lang="en-GB" dirty="0"/>
          </a:p>
        </p:txBody>
      </p:sp>
      <p:sp>
        <p:nvSpPr>
          <p:cNvPr id="3" name="Content Placeholder 2"/>
          <p:cNvSpPr>
            <a:spLocks noGrp="1"/>
          </p:cNvSpPr>
          <p:nvPr>
            <p:ph idx="1"/>
          </p:nvPr>
        </p:nvSpPr>
        <p:spPr/>
        <p:txBody>
          <a:bodyPr>
            <a:normAutofit fontScale="47500" lnSpcReduction="20000"/>
          </a:bodyPr>
          <a:lstStyle/>
          <a:p>
            <a:pPr lvl="0"/>
            <a:r>
              <a:rPr lang="en-GB" dirty="0"/>
              <a:t>Future use cases: experiments and different activities have described how information is currently extracted from the IS. But is this information really needed? Could it be taken from somewhere else? How can experiments evolve their current interactions with the IS? Could they, for instance, get information directly from GOCDB/OIM?</a:t>
            </a:r>
          </a:p>
          <a:p>
            <a:pPr lvl="0"/>
            <a:r>
              <a:rPr lang="en-GB" dirty="0"/>
              <a:t>Classify the use cases in dynamic vs static. What pieces of the needed information is static and what is dynamic?</a:t>
            </a:r>
          </a:p>
          <a:p>
            <a:pPr lvl="0"/>
            <a:r>
              <a:rPr lang="en-GB" dirty="0"/>
              <a:t>Experiments are contacting sites to get pledge information (or indicative values, since pledges are only officially collected by federation). How is this information used by each experiment?</a:t>
            </a:r>
          </a:p>
          <a:p>
            <a:pPr lvl="0"/>
            <a:r>
              <a:rPr lang="en-GB" dirty="0"/>
              <a:t>We are discussing about reviewing the definition of installed capacity (even changing its name to something else), but how are experiments currently using this information? What is it needed for?</a:t>
            </a:r>
          </a:p>
          <a:p>
            <a:pPr lvl="0"/>
            <a:r>
              <a:rPr lang="en-GB" dirty="0"/>
              <a:t>In case pledges and re-definition of installed capacity are to be collected per site, how will this be done?  Automatically, or manually? We have to think about how these numbers are going to be validated and ensured to be correct. And also, whether we really want to have this in REBUS.</a:t>
            </a:r>
          </a:p>
          <a:p>
            <a:pPr lvl="0"/>
            <a:r>
              <a:rPr lang="en-GB" dirty="0">
                <a:solidFill>
                  <a:schemeClr val="accent5"/>
                </a:solidFill>
              </a:rPr>
              <a:t>What about T3, or opportunistic resources? Should information be collected also for them? Also in REBUS</a:t>
            </a:r>
            <a:r>
              <a:rPr lang="en-GB" dirty="0" smtClean="0">
                <a:solidFill>
                  <a:schemeClr val="accent5"/>
                </a:solidFill>
              </a:rPr>
              <a:t>?</a:t>
            </a:r>
          </a:p>
          <a:p>
            <a:pPr lvl="1"/>
            <a:r>
              <a:rPr lang="en-GB" dirty="0" smtClean="0">
                <a:solidFill>
                  <a:schemeClr val="accent5"/>
                </a:solidFill>
              </a:rPr>
              <a:t>I suggest to postpone this item for the time being</a:t>
            </a:r>
            <a:endParaRPr lang="en-GB" dirty="0">
              <a:solidFill>
                <a:schemeClr val="accent5"/>
              </a:solidFill>
            </a:endParaRPr>
          </a:p>
        </p:txBody>
      </p:sp>
      <p:sp>
        <p:nvSpPr>
          <p:cNvPr id="4" name="Date Placeholder 3"/>
          <p:cNvSpPr>
            <a:spLocks noGrp="1"/>
          </p:cNvSpPr>
          <p:nvPr>
            <p:ph type="dt" sz="half" idx="10"/>
          </p:nvPr>
        </p:nvSpPr>
        <p:spPr/>
        <p:txBody>
          <a:bodyPr/>
          <a:lstStyle/>
          <a:p>
            <a:r>
              <a:rPr lang="en-US" smtClean="0"/>
              <a:t>23rd July 2015</a:t>
            </a:r>
            <a:endParaRPr lang="en-US" dirty="0"/>
          </a:p>
        </p:txBody>
      </p:sp>
      <p:sp>
        <p:nvSpPr>
          <p:cNvPr id="5" name="Footer Placeholder 4"/>
          <p:cNvSpPr>
            <a:spLocks noGrp="1"/>
          </p:cNvSpPr>
          <p:nvPr>
            <p:ph type="ftr" sz="quarter" idx="11"/>
          </p:nvPr>
        </p:nvSpPr>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2</a:t>
            </a:fld>
            <a:endParaRPr lang="en-US" dirty="0"/>
          </a:p>
        </p:txBody>
      </p:sp>
    </p:spTree>
    <p:extLst>
      <p:ext uri="{BB962C8B-B14F-4D97-AF65-F5344CB8AC3E}">
        <p14:creationId xmlns:p14="http://schemas.microsoft.com/office/powerpoint/2010/main" val="2346947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Use Cases document</a:t>
            </a:r>
            <a:endParaRPr lang="en-GB" dirty="0"/>
          </a:p>
        </p:txBody>
      </p:sp>
      <p:sp>
        <p:nvSpPr>
          <p:cNvPr id="3" name="Content Placeholder 2"/>
          <p:cNvSpPr>
            <a:spLocks noGrp="1"/>
          </p:cNvSpPr>
          <p:nvPr>
            <p:ph idx="1"/>
          </p:nvPr>
        </p:nvSpPr>
        <p:spPr/>
        <p:txBody>
          <a:bodyPr/>
          <a:lstStyle/>
          <a:p>
            <a:r>
              <a:rPr lang="en-GB" dirty="0" smtClean="0"/>
              <a:t>We need to write a new document</a:t>
            </a:r>
          </a:p>
          <a:p>
            <a:pPr lvl="1"/>
            <a:r>
              <a:rPr lang="en-GB" dirty="0" smtClean="0"/>
              <a:t>Starting point is (current) Use Cases document</a:t>
            </a:r>
          </a:p>
          <a:p>
            <a:pPr lvl="2"/>
            <a:r>
              <a:rPr lang="en-GB" dirty="0" smtClean="0"/>
              <a:t>Review what it is really needed</a:t>
            </a:r>
          </a:p>
          <a:p>
            <a:pPr lvl="2"/>
            <a:r>
              <a:rPr lang="en-GB" dirty="0" smtClean="0"/>
              <a:t>Evaluate whether the information can be taken from somewhere else than the BDII	</a:t>
            </a:r>
          </a:p>
          <a:p>
            <a:pPr lvl="3"/>
            <a:r>
              <a:rPr lang="en-GB" dirty="0" smtClean="0"/>
              <a:t>This could include extensions to GOCDB/OIM or even a  new service</a:t>
            </a:r>
          </a:p>
          <a:p>
            <a:pPr lvl="2"/>
            <a:r>
              <a:rPr lang="en-GB" dirty="0" smtClean="0"/>
              <a:t>Classify nature of the needed information</a:t>
            </a:r>
          </a:p>
          <a:p>
            <a:pPr lvl="3"/>
            <a:r>
              <a:rPr lang="en-GB" dirty="0" smtClean="0"/>
              <a:t>Static vs Mutable vs Dynamic</a:t>
            </a:r>
          </a:p>
          <a:p>
            <a:pPr lvl="3"/>
            <a:endParaRPr lang="en-GB" dirty="0" smtClean="0"/>
          </a:p>
          <a:p>
            <a:pPr lvl="2"/>
            <a:endParaRPr lang="en-GB" dirty="0"/>
          </a:p>
        </p:txBody>
      </p:sp>
      <p:sp>
        <p:nvSpPr>
          <p:cNvPr id="4" name="Date Placeholder 3"/>
          <p:cNvSpPr>
            <a:spLocks noGrp="1"/>
          </p:cNvSpPr>
          <p:nvPr>
            <p:ph type="dt" sz="half" idx="10"/>
          </p:nvPr>
        </p:nvSpPr>
        <p:spPr/>
        <p:txBody>
          <a:bodyPr/>
          <a:lstStyle/>
          <a:p>
            <a:r>
              <a:rPr lang="en-US" smtClean="0"/>
              <a:t>23rd July 2015</a:t>
            </a:r>
            <a:endParaRPr lang="en-US" dirty="0"/>
          </a:p>
        </p:txBody>
      </p:sp>
      <p:sp>
        <p:nvSpPr>
          <p:cNvPr id="5" name="Footer Placeholder 4"/>
          <p:cNvSpPr>
            <a:spLocks noGrp="1"/>
          </p:cNvSpPr>
          <p:nvPr>
            <p:ph type="ftr" sz="quarter" idx="11"/>
          </p:nvPr>
        </p:nvSpPr>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3</a:t>
            </a:fld>
            <a:endParaRPr lang="en-US" dirty="0"/>
          </a:p>
        </p:txBody>
      </p:sp>
    </p:spTree>
    <p:extLst>
      <p:ext uri="{BB962C8B-B14F-4D97-AF65-F5344CB8AC3E}">
        <p14:creationId xmlns:p14="http://schemas.microsoft.com/office/powerpoint/2010/main" val="1164088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Use Cases document</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Pledges and Installed Capacities</a:t>
            </a:r>
          </a:p>
          <a:p>
            <a:pPr lvl="1"/>
            <a:r>
              <a:rPr lang="en-GB" dirty="0" smtClean="0"/>
              <a:t>The document should also describe the use cases for pledges and installed capacities</a:t>
            </a:r>
          </a:p>
          <a:p>
            <a:pPr lvl="2"/>
            <a:r>
              <a:rPr lang="en-GB" dirty="0" smtClean="0"/>
              <a:t>This should be done by each experiment</a:t>
            </a:r>
          </a:p>
          <a:p>
            <a:pPr lvl="1"/>
            <a:r>
              <a:rPr lang="en-GB" dirty="0" smtClean="0"/>
              <a:t>The document should also explain how we propose to collect this information</a:t>
            </a:r>
          </a:p>
          <a:p>
            <a:pPr lvl="2"/>
            <a:r>
              <a:rPr lang="en-GB" dirty="0" smtClean="0"/>
              <a:t>Evaluate several possibilities</a:t>
            </a:r>
          </a:p>
          <a:p>
            <a:pPr lvl="3"/>
            <a:r>
              <a:rPr lang="en-GB" dirty="0" smtClean="0"/>
              <a:t>Manually</a:t>
            </a:r>
          </a:p>
          <a:p>
            <a:pPr lvl="3"/>
            <a:r>
              <a:rPr lang="en-GB" dirty="0" smtClean="0"/>
              <a:t>Automatically</a:t>
            </a:r>
          </a:p>
          <a:p>
            <a:pPr lvl="3"/>
            <a:r>
              <a:rPr lang="en-GB" dirty="0" smtClean="0"/>
              <a:t>A combination of both</a:t>
            </a:r>
          </a:p>
          <a:p>
            <a:pPr lvl="2"/>
            <a:r>
              <a:rPr lang="en-GB" dirty="0" smtClean="0"/>
              <a:t>Define frequency</a:t>
            </a:r>
          </a:p>
          <a:p>
            <a:pPr lvl="2"/>
            <a:r>
              <a:rPr lang="en-GB" dirty="0" smtClean="0"/>
              <a:t>Discuss validation mechanisms</a:t>
            </a:r>
          </a:p>
          <a:p>
            <a:pPr lvl="3"/>
            <a:endParaRPr lang="en-GB" dirty="0"/>
          </a:p>
        </p:txBody>
      </p:sp>
      <p:sp>
        <p:nvSpPr>
          <p:cNvPr id="4" name="Date Placeholder 3"/>
          <p:cNvSpPr>
            <a:spLocks noGrp="1"/>
          </p:cNvSpPr>
          <p:nvPr>
            <p:ph type="dt" sz="half" idx="10"/>
          </p:nvPr>
        </p:nvSpPr>
        <p:spPr/>
        <p:txBody>
          <a:bodyPr/>
          <a:lstStyle/>
          <a:p>
            <a:r>
              <a:rPr lang="en-US" smtClean="0"/>
              <a:t>23rd July 2015</a:t>
            </a:r>
            <a:endParaRPr lang="en-US" dirty="0"/>
          </a:p>
        </p:txBody>
      </p:sp>
      <p:sp>
        <p:nvSpPr>
          <p:cNvPr id="5" name="Footer Placeholder 4"/>
          <p:cNvSpPr>
            <a:spLocks noGrp="1"/>
          </p:cNvSpPr>
          <p:nvPr>
            <p:ph type="ftr" sz="quarter" idx="11"/>
          </p:nvPr>
        </p:nvSpPr>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4</a:t>
            </a:fld>
            <a:endParaRPr lang="en-US" dirty="0"/>
          </a:p>
        </p:txBody>
      </p:sp>
    </p:spTree>
    <p:extLst>
      <p:ext uri="{BB962C8B-B14F-4D97-AF65-F5344CB8AC3E}">
        <p14:creationId xmlns:p14="http://schemas.microsoft.com/office/powerpoint/2010/main" val="1416254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	</a:t>
            </a:r>
            <a:endParaRPr lang="en-GB" dirty="0"/>
          </a:p>
        </p:txBody>
      </p:sp>
      <p:sp>
        <p:nvSpPr>
          <p:cNvPr id="3" name="Content Placeholder 2"/>
          <p:cNvSpPr>
            <a:spLocks noGrp="1"/>
          </p:cNvSpPr>
          <p:nvPr>
            <p:ph idx="1"/>
          </p:nvPr>
        </p:nvSpPr>
        <p:spPr/>
        <p:txBody>
          <a:bodyPr>
            <a:normAutofit lnSpcReduction="10000"/>
          </a:bodyPr>
          <a:lstStyle/>
          <a:p>
            <a:r>
              <a:rPr lang="en-GB" dirty="0" smtClean="0"/>
              <a:t>How we can write new Future Use Cases document</a:t>
            </a:r>
          </a:p>
          <a:p>
            <a:pPr lvl="1"/>
            <a:r>
              <a:rPr lang="en-GB" dirty="0" smtClean="0"/>
              <a:t>Maria distributes a first draft</a:t>
            </a:r>
          </a:p>
          <a:p>
            <a:pPr lvl="2"/>
            <a:r>
              <a:rPr lang="en-GB" dirty="0" smtClean="0"/>
              <a:t>Already filled in with the existing use cases</a:t>
            </a:r>
          </a:p>
          <a:p>
            <a:pPr lvl="2"/>
            <a:r>
              <a:rPr lang="en-GB" dirty="0" smtClean="0"/>
              <a:t>Experiments/activities provide input</a:t>
            </a:r>
          </a:p>
          <a:p>
            <a:pPr lvl="2"/>
            <a:r>
              <a:rPr lang="en-GB" dirty="0" smtClean="0"/>
              <a:t>Final draft available for </a:t>
            </a:r>
            <a:r>
              <a:rPr lang="en-GB" smtClean="0"/>
              <a:t>general comments</a:t>
            </a:r>
            <a:endParaRPr lang="en-GB" dirty="0" smtClean="0"/>
          </a:p>
          <a:p>
            <a:pPr lvl="1"/>
            <a:r>
              <a:rPr lang="en-GB" dirty="0" smtClean="0"/>
              <a:t>A possible timeline</a:t>
            </a:r>
          </a:p>
          <a:p>
            <a:pPr lvl="2"/>
            <a:r>
              <a:rPr lang="en-GB" dirty="0" smtClean="0"/>
              <a:t>Deadline for input: 8</a:t>
            </a:r>
            <a:r>
              <a:rPr lang="en-GB" baseline="30000" dirty="0" smtClean="0"/>
              <a:t>th</a:t>
            </a:r>
            <a:r>
              <a:rPr lang="en-GB" dirty="0" smtClean="0"/>
              <a:t> October 2015</a:t>
            </a:r>
          </a:p>
          <a:p>
            <a:pPr lvl="2"/>
            <a:r>
              <a:rPr lang="en-GB" dirty="0" smtClean="0"/>
              <a:t>Deadline for general comments: 13</a:t>
            </a:r>
            <a:r>
              <a:rPr lang="en-GB" baseline="30000" dirty="0" smtClean="0"/>
              <a:t>th</a:t>
            </a:r>
            <a:r>
              <a:rPr lang="en-GB" dirty="0" smtClean="0"/>
              <a:t> October 2015</a:t>
            </a:r>
          </a:p>
          <a:p>
            <a:pPr lvl="2"/>
            <a:r>
              <a:rPr lang="en-GB" dirty="0" smtClean="0"/>
              <a:t>Target to present at next GDB: 14</a:t>
            </a:r>
            <a:r>
              <a:rPr lang="en-GB" baseline="30000" dirty="0" smtClean="0"/>
              <a:t>th</a:t>
            </a:r>
            <a:r>
              <a:rPr lang="en-GB" dirty="0" smtClean="0"/>
              <a:t> October 2015</a:t>
            </a:r>
            <a:endParaRPr lang="en-GB" dirty="0"/>
          </a:p>
        </p:txBody>
      </p:sp>
      <p:sp>
        <p:nvSpPr>
          <p:cNvPr id="4" name="Date Placeholder 3"/>
          <p:cNvSpPr>
            <a:spLocks noGrp="1"/>
          </p:cNvSpPr>
          <p:nvPr>
            <p:ph type="dt" sz="half" idx="10"/>
          </p:nvPr>
        </p:nvSpPr>
        <p:spPr/>
        <p:txBody>
          <a:bodyPr/>
          <a:lstStyle/>
          <a:p>
            <a:r>
              <a:rPr lang="en-US" smtClean="0"/>
              <a:t>23rd July 2015</a:t>
            </a:r>
            <a:endParaRPr lang="en-US" dirty="0"/>
          </a:p>
        </p:txBody>
      </p:sp>
      <p:sp>
        <p:nvSpPr>
          <p:cNvPr id="5" name="Footer Placeholder 4"/>
          <p:cNvSpPr>
            <a:spLocks noGrp="1"/>
          </p:cNvSpPr>
          <p:nvPr>
            <p:ph type="ftr" sz="quarter" idx="11"/>
          </p:nvPr>
        </p:nvSpPr>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5</a:t>
            </a:fld>
            <a:endParaRPr lang="en-US" dirty="0"/>
          </a:p>
        </p:txBody>
      </p:sp>
    </p:spTree>
    <p:extLst>
      <p:ext uri="{BB962C8B-B14F-4D97-AF65-F5344CB8AC3E}">
        <p14:creationId xmlns:p14="http://schemas.microsoft.com/office/powerpoint/2010/main" val="1933284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Alessandra’s proposal</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Start planning the adoption of GLUE 2 by WLCG</a:t>
            </a:r>
          </a:p>
          <a:p>
            <a:pPr lvl="1"/>
            <a:r>
              <a:rPr lang="en-GB" dirty="0" smtClean="0"/>
              <a:t>How easy/difficult this would be for experiments?</a:t>
            </a:r>
          </a:p>
          <a:p>
            <a:pPr lvl="1"/>
            <a:r>
              <a:rPr lang="en-GB" dirty="0" smtClean="0"/>
              <a:t>What format would be preferred? JSON? LDAP?</a:t>
            </a:r>
          </a:p>
          <a:p>
            <a:r>
              <a:rPr lang="en-GB" dirty="0" smtClean="0"/>
              <a:t>Evaluate the possibility of stopping top and site BDII dependency and rely only on resource BDII</a:t>
            </a:r>
          </a:p>
          <a:p>
            <a:pPr lvl="1"/>
            <a:r>
              <a:rPr lang="en-GB" dirty="0" smtClean="0"/>
              <a:t>How easy/difficult for experiments to query resource BDIIs instead of top or site BDIIs?</a:t>
            </a:r>
          </a:p>
          <a:p>
            <a:pPr lvl="1"/>
            <a:r>
              <a:rPr lang="en-GB" dirty="0" smtClean="0"/>
              <a:t>SAM BDII can still be maintained as long as SAM still needs it. Independent timeline!</a:t>
            </a:r>
          </a:p>
          <a:p>
            <a:r>
              <a:rPr lang="en-GB" dirty="0" smtClean="0"/>
              <a:t>Evaluate GOCDB/OIM as WLCG service registries</a:t>
            </a:r>
          </a:p>
          <a:p>
            <a:pPr lvl="1"/>
            <a:r>
              <a:rPr lang="en-GB" dirty="0" smtClean="0"/>
              <a:t>What is missing in terms of functionality and information?</a:t>
            </a:r>
          </a:p>
          <a:p>
            <a:r>
              <a:rPr lang="en-GB" dirty="0" smtClean="0"/>
              <a:t>Write a WLCG profile for glue-validator</a:t>
            </a:r>
          </a:p>
          <a:p>
            <a:pPr lvl="1"/>
            <a:r>
              <a:rPr lang="en-GB" dirty="0" smtClean="0"/>
              <a:t>Based on the future use cases document</a:t>
            </a:r>
          </a:p>
          <a:p>
            <a:pPr lvl="1"/>
            <a:r>
              <a:rPr lang="en-GB" dirty="0" smtClean="0"/>
              <a:t>Evaluate its integration at resource BDII level</a:t>
            </a:r>
          </a:p>
          <a:p>
            <a:endParaRPr lang="en-GB" dirty="0" smtClean="0"/>
          </a:p>
        </p:txBody>
      </p:sp>
      <p:sp>
        <p:nvSpPr>
          <p:cNvPr id="4" name="Date Placeholder 3"/>
          <p:cNvSpPr>
            <a:spLocks noGrp="1"/>
          </p:cNvSpPr>
          <p:nvPr>
            <p:ph type="dt" sz="half" idx="10"/>
          </p:nvPr>
        </p:nvSpPr>
        <p:spPr/>
        <p:txBody>
          <a:bodyPr/>
          <a:lstStyle/>
          <a:p>
            <a:r>
              <a:rPr lang="en-US" smtClean="0"/>
              <a:t>23rd July 2015</a:t>
            </a:r>
            <a:endParaRPr lang="en-US" dirty="0"/>
          </a:p>
        </p:txBody>
      </p:sp>
      <p:sp>
        <p:nvSpPr>
          <p:cNvPr id="5" name="Footer Placeholder 4"/>
          <p:cNvSpPr>
            <a:spLocks noGrp="1"/>
          </p:cNvSpPr>
          <p:nvPr>
            <p:ph type="ftr" sz="quarter" idx="11"/>
          </p:nvPr>
        </p:nvSpPr>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6</a:t>
            </a:fld>
            <a:endParaRPr lang="en-US" dirty="0"/>
          </a:p>
        </p:txBody>
      </p:sp>
    </p:spTree>
    <p:extLst>
      <p:ext uri="{BB962C8B-B14F-4D97-AF65-F5344CB8AC3E}">
        <p14:creationId xmlns:p14="http://schemas.microsoft.com/office/powerpoint/2010/main" val="3396716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Discussions in the ML</a:t>
            </a:r>
            <a:endParaRPr lang="en-GB" dirty="0"/>
          </a:p>
        </p:txBody>
      </p:sp>
      <p:sp>
        <p:nvSpPr>
          <p:cNvPr id="3" name="Content Placeholder 2"/>
          <p:cNvSpPr>
            <a:spLocks noGrp="1"/>
          </p:cNvSpPr>
          <p:nvPr>
            <p:ph idx="1"/>
          </p:nvPr>
        </p:nvSpPr>
        <p:spPr/>
        <p:txBody>
          <a:bodyPr>
            <a:normAutofit lnSpcReduction="10000"/>
          </a:bodyPr>
          <a:lstStyle/>
          <a:p>
            <a:r>
              <a:rPr lang="en-GB" dirty="0" smtClean="0"/>
              <a:t>See Laurence’s mails:</a:t>
            </a:r>
          </a:p>
          <a:p>
            <a:pPr lvl="1"/>
            <a:r>
              <a:rPr lang="en-GB" dirty="0" smtClean="0"/>
              <a:t>Information Validity</a:t>
            </a:r>
          </a:p>
          <a:p>
            <a:pPr lvl="1"/>
            <a:r>
              <a:rPr lang="en-GB" dirty="0" smtClean="0"/>
              <a:t>LDAP/LDIF vs HTTP/JSON</a:t>
            </a:r>
          </a:p>
          <a:p>
            <a:pPr lvl="1"/>
            <a:r>
              <a:rPr lang="en-GB" dirty="0" smtClean="0"/>
              <a:t>A common information model</a:t>
            </a:r>
          </a:p>
          <a:p>
            <a:pPr lvl="1"/>
            <a:r>
              <a:rPr lang="en-GB" dirty="0" smtClean="0"/>
              <a:t>GOCDB vs OIM vs REBUS vs AGIS</a:t>
            </a:r>
          </a:p>
          <a:p>
            <a:r>
              <a:rPr lang="en-GB" dirty="0" smtClean="0"/>
              <a:t>Let’s try to get organised in our discussion to make it more fruitful!</a:t>
            </a:r>
          </a:p>
          <a:p>
            <a:pPr lvl="1"/>
            <a:r>
              <a:rPr lang="en-GB" dirty="0" smtClean="0"/>
              <a:t>One topic per mail thread looks a good idea</a:t>
            </a:r>
          </a:p>
          <a:p>
            <a:pPr lvl="1"/>
            <a:r>
              <a:rPr lang="en-GB" dirty="0" smtClean="0"/>
              <a:t>Please, create more if needed!</a:t>
            </a:r>
            <a:endParaRPr lang="en-GB" dirty="0"/>
          </a:p>
        </p:txBody>
      </p:sp>
      <p:sp>
        <p:nvSpPr>
          <p:cNvPr id="4" name="Date Placeholder 3"/>
          <p:cNvSpPr>
            <a:spLocks noGrp="1"/>
          </p:cNvSpPr>
          <p:nvPr>
            <p:ph type="dt" sz="half" idx="10"/>
          </p:nvPr>
        </p:nvSpPr>
        <p:spPr/>
        <p:txBody>
          <a:bodyPr/>
          <a:lstStyle/>
          <a:p>
            <a:r>
              <a:rPr lang="en-US" smtClean="0"/>
              <a:t>24th September 2015</a:t>
            </a:r>
            <a:endParaRPr lang="en-US" dirty="0"/>
          </a:p>
        </p:txBody>
      </p:sp>
      <p:sp>
        <p:nvSpPr>
          <p:cNvPr id="5" name="Footer Placeholder 4"/>
          <p:cNvSpPr>
            <a:spLocks noGrp="1"/>
          </p:cNvSpPr>
          <p:nvPr>
            <p:ph type="ftr" sz="quarter" idx="11"/>
          </p:nvPr>
        </p:nvSpPr>
        <p:spPr/>
        <p:txBody>
          <a:bodyPr/>
          <a:lstStyle/>
          <a:p>
            <a:r>
              <a:rPr lang="en-US" smtClean="0"/>
              <a:t>WLCG Information System Evolution Task Force</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7</a:t>
            </a:fld>
            <a:endParaRPr lang="en-US" dirty="0"/>
          </a:p>
        </p:txBody>
      </p:sp>
    </p:spTree>
    <p:extLst>
      <p:ext uri="{BB962C8B-B14F-4D97-AF65-F5344CB8AC3E}">
        <p14:creationId xmlns:p14="http://schemas.microsoft.com/office/powerpoint/2010/main" val="3669717177"/>
      </p:ext>
    </p:extLst>
  </p:cSld>
  <p:clrMapOvr>
    <a:masterClrMapping/>
  </p:clrMapOvr>
</p:sld>
</file>

<file path=ppt/theme/theme1.xml><?xml version="1.0" encoding="utf-8"?>
<a:theme xmlns:a="http://schemas.openxmlformats.org/drawingml/2006/main" name="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2.xml><?xml version="1.0" encoding="utf-8"?>
<a:theme xmlns:a="http://schemas.openxmlformats.org/drawingml/2006/main" name="1_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3.xml><?xml version="1.0" encoding="utf-8"?>
<a:theme xmlns:a="http://schemas.openxmlformats.org/drawingml/2006/main" name="2_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22997</TotalTime>
  <Words>558</Words>
  <Application>Microsoft Office PowerPoint</Application>
  <PresentationFormat>On-screen Show (4:3)</PresentationFormat>
  <Paragraphs>80</Paragraphs>
  <Slides>7</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7</vt:i4>
      </vt:variant>
    </vt:vector>
  </HeadingPairs>
  <TitlesOfParts>
    <vt:vector size="15" baseType="lpstr">
      <vt:lpstr>Arial</vt:lpstr>
      <vt:lpstr>Calibri</vt:lpstr>
      <vt:lpstr>News Gothic MT</vt:lpstr>
      <vt:lpstr>Times New Roman</vt:lpstr>
      <vt:lpstr>Wingdings</vt:lpstr>
      <vt:lpstr>IT Groups</vt:lpstr>
      <vt:lpstr>1_IT Groups</vt:lpstr>
      <vt:lpstr>2_IT Groups</vt:lpstr>
      <vt:lpstr>PowerPoint Presentation</vt:lpstr>
      <vt:lpstr>Notes from the MB</vt:lpstr>
      <vt:lpstr>Future Use Cases document</vt:lpstr>
      <vt:lpstr>Future Use Cases document</vt:lpstr>
      <vt:lpstr>Plan </vt:lpstr>
      <vt:lpstr>Alessandra’s proposal</vt:lpstr>
      <vt:lpstr>Discussions in the ML</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NN</dc:creator>
  <cp:lastModifiedBy>Maria Alandes Pradillo</cp:lastModifiedBy>
  <cp:revision>236</cp:revision>
  <dcterms:created xsi:type="dcterms:W3CDTF">2013-05-06T12:43:53Z</dcterms:created>
  <dcterms:modified xsi:type="dcterms:W3CDTF">2015-09-24T10:08:21Z</dcterms:modified>
</cp:coreProperties>
</file>