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9" r:id="rId1"/>
    <p:sldMasterId id="2147483651" r:id="rId2"/>
  </p:sldMasterIdLst>
  <p:notesMasterIdLst>
    <p:notesMasterId r:id="rId27"/>
  </p:notesMasterIdLst>
  <p:sldIdLst>
    <p:sldId id="592" r:id="rId3"/>
    <p:sldId id="1045" r:id="rId4"/>
    <p:sldId id="1058" r:id="rId5"/>
    <p:sldId id="1046" r:id="rId6"/>
    <p:sldId id="1060" r:id="rId7"/>
    <p:sldId id="1066" r:id="rId8"/>
    <p:sldId id="1047" r:id="rId9"/>
    <p:sldId id="1051" r:id="rId10"/>
    <p:sldId id="1061" r:id="rId11"/>
    <p:sldId id="1062" r:id="rId12"/>
    <p:sldId id="1063" r:id="rId13"/>
    <p:sldId id="1064" r:id="rId14"/>
    <p:sldId id="1065" r:id="rId15"/>
    <p:sldId id="1069" r:id="rId16"/>
    <p:sldId id="1072" r:id="rId17"/>
    <p:sldId id="1070" r:id="rId18"/>
    <p:sldId id="1071" r:id="rId19"/>
    <p:sldId id="1073" r:id="rId20"/>
    <p:sldId id="1038" r:id="rId21"/>
    <p:sldId id="1076" r:id="rId22"/>
    <p:sldId id="1075" r:id="rId23"/>
    <p:sldId id="1077" r:id="rId24"/>
    <p:sldId id="1078" r:id="rId25"/>
    <p:sldId id="1084" r:id="rId26"/>
  </p:sldIdLst>
  <p:sldSz cx="9144000" cy="6858000" type="screen4x3"/>
  <p:notesSz cx="7315200" cy="9601200"/>
  <p:embeddedFontLst>
    <p:embeddedFont>
      <p:font typeface="Cambria Math" panose="02040503050406030204" pitchFamily="18" charset="0"/>
      <p:regular r:id="rId28"/>
    </p:embeddedFont>
    <p:embeddedFont>
      <p:font typeface="Cambria" panose="02040503050406030204" pitchFamily="18" charset="0"/>
      <p:regular r:id="rId29"/>
      <p:bold r:id="rId30"/>
      <p:italic r:id="rId31"/>
      <p:boldItalic r:id="rId32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8000"/>
    <a:srgbClr val="3333FF"/>
    <a:srgbClr val="003300"/>
    <a:srgbClr val="FF0000"/>
    <a:srgbClr val="A7A7A7"/>
    <a:srgbClr val="0000FF"/>
    <a:srgbClr val="E5F3F4"/>
    <a:srgbClr val="BBE0E3"/>
    <a:srgbClr val="000099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16" autoAdjust="0"/>
    <p:restoredTop sz="98993" autoAdjust="0"/>
  </p:normalViewPr>
  <p:slideViewPr>
    <p:cSldViewPr>
      <p:cViewPr>
        <p:scale>
          <a:sx n="90" d="100"/>
          <a:sy n="90" d="100"/>
        </p:scale>
        <p:origin x="1332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-24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5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1.fntdata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4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558" cy="48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8" tIns="48329" rIns="96658" bIns="4832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829" y="0"/>
            <a:ext cx="3169558" cy="48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8" tIns="48329" rIns="96658" bIns="4832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158" y="4560220"/>
            <a:ext cx="5852886" cy="4321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8" tIns="48329" rIns="96658" bIns="4832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85"/>
            <a:ext cx="3169558" cy="48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8" tIns="48329" rIns="96658" bIns="4832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829" y="9118685"/>
            <a:ext cx="3169558" cy="480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8" tIns="48329" rIns="96658" bIns="4832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D59EA90-3F5D-4394-9822-EECAC583B1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7408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37C79-9FB7-422A-9143-9FB70569288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1669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EE756-3786-46F8-8FD9-1F5DEBA6CCE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3529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80963"/>
            <a:ext cx="2058988" cy="6045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0963"/>
            <a:ext cx="6029325" cy="6045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48FB4D-9CD9-4EAC-88F1-4A47668B2F9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23120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B04AA-36A2-498F-BFA4-9FF256DE82C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39896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8C2E9-A4EB-4F0F-9C7B-5689119B079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41347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89836-F343-4437-AAD0-5AAC0508CD5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45536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93B24-9DDA-4942-AC85-1CF3AD07F5B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5432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58EF9-9D36-4A4E-BBD6-47718D37EEB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66209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82423-4F90-4AE4-AFFF-BD3B2514FB4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60774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F2EC3-4C7E-429E-AC23-202C2BDE162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108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F421A-C469-4F1C-8729-607EB778EAB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516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latin typeface="+mn-lt"/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 smtClean="0"/>
              <a:t>M. Deveaux, 27th CBM Collaboration Meeting, 11-15 Apr, 2016, GSI, Germany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52298B24-29AC-464F-B886-34241378A98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824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CB52CC-6E70-4DF3-A39C-78E664E05D9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1764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1A993-F079-4257-A243-9E0251A5C46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263453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80963"/>
            <a:ext cx="2058988" cy="6045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80963"/>
            <a:ext cx="6029325" cy="60452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79020-F66B-4C74-98E9-406DAAD77F9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6574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EE9B0-AC85-412C-9AFC-0492A783298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73017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BFDFA-BED2-4537-9C47-894E45DBBF6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54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73191-96D9-44B0-ACF4-3AD2F2960DA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6498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M. Deveaux, 27th CBM Collaboration Meeting, 11-15 Apr, 2016, GSI, Germany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E5BE1-4896-4BF5-9D8F-B3A166AB6A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987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E13EE-CE79-440B-B442-2C7A8A15D3A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7793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CD0A0-F4B7-4167-9AB9-D392B0478AD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9216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M. Deveaux, 10. Sept 2010, Strasbourg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06FB5-B3E4-4D15-A196-C2E629545708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779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0963"/>
            <a:ext cx="8229600" cy="468312"/>
          </a:xfrm>
          <a:prstGeom prst="rect">
            <a:avLst/>
          </a:prstGeom>
          <a:solidFill>
            <a:srgbClr val="00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TestText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58888" y="6621463"/>
            <a:ext cx="676910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 smtClean="0"/>
              <a:t>M. Deveaux, 27th CBM Collaboration Meeting, 11-15 Apr, 2016, GSI, Germany</a:t>
            </a:r>
            <a:endParaRPr lang="de-DE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597650"/>
            <a:ext cx="608012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B0155FA3-9F95-4E49-878E-7C3643510AF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36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/>
          <p:cNvPicPr>
            <a:picLocks noChangeAspect="1" noChangeArrowheads="1"/>
          </p:cNvPicPr>
          <p:nvPr/>
        </p:nvPicPr>
        <p:blipFill>
          <a:blip r:embed="rId13">
            <a:lum bright="78000" contrast="-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1825"/>
            <a:ext cx="9144000" cy="596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0963"/>
            <a:ext cx="8229600" cy="468312"/>
          </a:xfrm>
          <a:prstGeom prst="rect">
            <a:avLst/>
          </a:prstGeom>
          <a:solidFill>
            <a:srgbClr val="00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TestText</a:t>
            </a:r>
          </a:p>
        </p:txBody>
      </p:sp>
      <p:sp>
        <p:nvSpPr>
          <p:cNvPr id="434179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58888" y="6621463"/>
            <a:ext cx="6769100" cy="236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de-DE"/>
              <a:t>M. Deveaux, 14th CBM Collaboration Meeting, </a:t>
            </a:r>
            <a:r>
              <a:rPr lang="en-US"/>
              <a:t>5 - 9 Oct. 2008 Split, Croatia</a:t>
            </a:r>
            <a:endParaRPr lang="de-DE"/>
          </a:p>
        </p:txBody>
      </p:sp>
      <p:sp>
        <p:nvSpPr>
          <p:cNvPr id="43418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597650"/>
            <a:ext cx="608012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97CA51B9-30EF-44DA-833C-AB0D31202B6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FF66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Times New Roman" pitchFamily="18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4.png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21.png"/><Relationship Id="rId5" Type="http://schemas.openxmlformats.org/officeDocument/2006/relationships/image" Target="../media/image36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4.png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4.png"/><Relationship Id="rId9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40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27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8.wmf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35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27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wmf"/><Relationship Id="rId5" Type="http://schemas.openxmlformats.org/officeDocument/2006/relationships/oleObject" Target="../embeddings/oleObject20.bin"/><Relationship Id="rId4" Type="http://schemas.openxmlformats.org/officeDocument/2006/relationships/image" Target="../media/image2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4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background3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" y="981075"/>
            <a:ext cx="8675688" cy="587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-26988"/>
            <a:ext cx="9144000" cy="1152526"/>
          </a:xfrm>
          <a:prstGeom prst="rect">
            <a:avLst/>
          </a:prstGeom>
          <a:solidFill>
            <a:srgbClr val="566AB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800">
              <a:solidFill>
                <a:srgbClr val="566ABE"/>
              </a:solidFill>
              <a:latin typeface="Times New Roman" pitchFamily="18" charset="0"/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73038"/>
            <a:ext cx="188595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-3175" y="1125538"/>
            <a:ext cx="468313" cy="5732462"/>
          </a:xfrm>
          <a:prstGeom prst="rect">
            <a:avLst/>
          </a:prstGeom>
          <a:solidFill>
            <a:srgbClr val="8BA8C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C5D1F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Times New Roman" pitchFamily="18" charset="0"/>
            </a:endParaRPr>
          </a:p>
        </p:txBody>
      </p:sp>
      <p:sp>
        <p:nvSpPr>
          <p:cNvPr id="467979" name="Rectangle 1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83568" y="2349500"/>
            <a:ext cx="8352928" cy="1008063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80000"/>
              </a:lnSpc>
              <a:defRPr/>
            </a:pPr>
            <a:r>
              <a:rPr lang="en-US" b="1" smtClean="0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Charm </a:t>
            </a:r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measurements below top SPS energy</a:t>
            </a:r>
            <a:endParaRPr lang="de-DE" b="1" dirty="0" smtClean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109" name="Textfeld 1"/>
          <p:cNvSpPr txBox="1">
            <a:spLocks noChangeArrowheads="1"/>
          </p:cNvSpPr>
          <p:nvPr/>
        </p:nvSpPr>
        <p:spPr bwMode="auto">
          <a:xfrm>
            <a:off x="1520824" y="4012367"/>
            <a:ext cx="530305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dirty="0"/>
              <a:t>M. </a:t>
            </a:r>
            <a:r>
              <a:rPr lang="en-US" dirty="0" err="1" smtClean="0"/>
              <a:t>Deveaux</a:t>
            </a:r>
            <a:r>
              <a:rPr lang="en-US" dirty="0" smtClean="0"/>
              <a:t>, Goethe </a:t>
            </a:r>
            <a:r>
              <a:rPr lang="en-US" smtClean="0"/>
              <a:t>University </a:t>
            </a:r>
            <a:r>
              <a:rPr lang="en-US" smtClean="0"/>
              <a:t>Frankfurt</a:t>
            </a:r>
            <a:endParaRPr lang="en-US" dirty="0" smtClean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2565653"/>
              </p:ext>
            </p:extLst>
          </p:nvPr>
        </p:nvGraphicFramePr>
        <p:xfrm>
          <a:off x="6372200" y="4664002"/>
          <a:ext cx="2304282" cy="18946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24" name="Photo Editor Photo" r:id="rId5" imgW="5144218" imgH="7430537" progId="MSPhotoEd.3">
                  <p:embed/>
                </p:oleObj>
              </mc:Choice>
              <mc:Fallback>
                <p:oleObj name="Photo Editor Photo" r:id="rId5" imgW="5144218" imgH="7430537" progId="MSPhotoEd.3">
                  <p:embed/>
                  <p:pic>
                    <p:nvPicPr>
                      <p:cNvPr id="0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10985" t="42290"/>
                      <a:stretch>
                        <a:fillRect/>
                      </a:stretch>
                    </p:blipFill>
                    <p:spPr bwMode="auto">
                      <a:xfrm>
                        <a:off x="6372200" y="4664002"/>
                        <a:ext cx="2304282" cy="189465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1704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/>
                  <a:t>Measuring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  <m:r>
                      <a:rPr lang="de-DE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N</m:t>
                    </m:r>
                    <m:r>
                      <a:rPr lang="de-DE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D</m:t>
                    </m:r>
                    <m:r>
                      <a:rPr lang="de-DE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D</m:t>
                        </m:r>
                      </m:e>
                    </m:acc>
                    <m:r>
                      <a:rPr lang="de-DE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t="-18182" b="-41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sp>
        <p:nvSpPr>
          <p:cNvPr id="9" name="Oval 8"/>
          <p:cNvSpPr/>
          <p:nvPr/>
        </p:nvSpPr>
        <p:spPr>
          <a:xfrm>
            <a:off x="4904269" y="1826069"/>
            <a:ext cx="3851920" cy="385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36095" y="2711740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287147" y="2268940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921960" y="3280095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421584" y="4250479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041573" y="4958782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614205" y="3812235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064508" y="314089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496555" y="225211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011883" y="297204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546839" y="386149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610924" y="4811952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6804156" y="468418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2031" y="1115991"/>
            <a:ext cx="2467791" cy="1482939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935677" y="3405721"/>
            <a:ext cx="308672" cy="695088"/>
            <a:chOff x="4935677" y="3405721"/>
            <a:chExt cx="308672" cy="695088"/>
          </a:xfrm>
        </p:grpSpPr>
        <p:sp>
          <p:nvSpPr>
            <p:cNvPr id="25" name="Oval 24"/>
            <p:cNvSpPr/>
            <p:nvPr/>
          </p:nvSpPr>
          <p:spPr>
            <a:xfrm>
              <a:off x="4935677" y="3405721"/>
              <a:ext cx="308672" cy="27412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mtClean="0"/>
                <a:t>c</a:t>
              </a:r>
              <a:endParaRPr lang="en-US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935677" y="3826680"/>
              <a:ext cx="308672" cy="274129"/>
              <a:chOff x="2175096" y="5360675"/>
              <a:chExt cx="308672" cy="274129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2175096" y="5360675"/>
                <a:ext cx="308672" cy="27412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mtClean="0"/>
                  <a:t>c</a:t>
                </a:r>
                <a:endParaRPr lang="en-US"/>
              </a:p>
            </p:txBody>
          </p:sp>
          <p:cxnSp>
            <p:nvCxnSpPr>
              <p:cNvPr id="10" name="Straight Connector 9"/>
              <p:cNvCxnSpPr/>
              <p:nvPr/>
            </p:nvCxnSpPr>
            <p:spPr>
              <a:xfrm>
                <a:off x="2291753" y="5418642"/>
                <a:ext cx="8710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Oval 12"/>
          <p:cNvSpPr/>
          <p:nvPr/>
        </p:nvSpPr>
        <p:spPr>
          <a:xfrm>
            <a:off x="2267744" y="1492749"/>
            <a:ext cx="725713" cy="695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8019667" y="3578496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2775926" y="1569428"/>
            <a:ext cx="576064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68313" y="3679850"/>
                <a:ext cx="332565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</a:rPr>
                  <a:t>P</a:t>
                </a:r>
                <a:r>
                  <a:rPr lang="de-DE" smtClean="0"/>
                  <a:t>hase 1: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mtClean="0"/>
                  <a:t> formation.</a:t>
                </a:r>
              </a:p>
              <a:p>
                <a:r>
                  <a:rPr lang="de-DE" smtClean="0"/>
                  <a:t>Time needed: ~0.25 fm/c</a:t>
                </a:r>
                <a:endParaRPr lang="en-US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313" y="3679850"/>
                <a:ext cx="3325654" cy="769441"/>
              </a:xfrm>
              <a:prstGeom prst="rect">
                <a:avLst/>
              </a:prstGeom>
              <a:blipFill rotWithShape="0">
                <a:blip r:embed="rId5"/>
                <a:stretch>
                  <a:fillRect l="-2385" t="-4762" r="-2202" b="-15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81743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26531">
        <p:fade/>
      </p:transition>
    </mc:Choice>
    <mc:Fallback>
      <p:transition spd="med" advTm="26531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22222E-6 L 0.15607 0.0027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95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3" grpId="2" animBg="1"/>
      <p:bldP spid="47" grpId="0" animBg="1"/>
      <p:bldP spid="47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/>
                  <a:t>Measuring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  <m:r>
                      <a:rPr lang="de-DE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N</m:t>
                    </m:r>
                    <m:r>
                      <a:rPr lang="de-DE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D</m:t>
                    </m:r>
                    <m:r>
                      <a:rPr lang="de-DE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D</m:t>
                        </m:r>
                      </m:e>
                    </m:acc>
                    <m:r>
                      <a:rPr lang="de-DE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t="-18182" b="-41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  <p:sp>
        <p:nvSpPr>
          <p:cNvPr id="9" name="Oval 8"/>
          <p:cNvSpPr/>
          <p:nvPr/>
        </p:nvSpPr>
        <p:spPr>
          <a:xfrm>
            <a:off x="4904269" y="1826069"/>
            <a:ext cx="3851920" cy="385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36095" y="2711740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287147" y="2268940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921960" y="3280095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421584" y="4250479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041573" y="4958782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614205" y="3812235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064508" y="314089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496555" y="225211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011883" y="297204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546839" y="386149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610924" y="4811952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6804156" y="468418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2031" y="1115991"/>
            <a:ext cx="2467791" cy="1482939"/>
          </a:xfrm>
          <a:prstGeom prst="rect">
            <a:avLst/>
          </a:prstGeom>
        </p:spPr>
      </p:pic>
      <p:sp>
        <p:nvSpPr>
          <p:cNvPr id="45" name="Oval 44"/>
          <p:cNvSpPr/>
          <p:nvPr/>
        </p:nvSpPr>
        <p:spPr>
          <a:xfrm>
            <a:off x="8019667" y="3578496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2775926" y="1569428"/>
            <a:ext cx="576064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6274579" y="3567172"/>
            <a:ext cx="503664" cy="390808"/>
            <a:chOff x="3753416" y="4823038"/>
            <a:chExt cx="503664" cy="390808"/>
          </a:xfrm>
        </p:grpSpPr>
        <p:sp>
          <p:nvSpPr>
            <p:cNvPr id="14" name="Oval 13"/>
            <p:cNvSpPr/>
            <p:nvPr/>
          </p:nvSpPr>
          <p:spPr>
            <a:xfrm>
              <a:off x="3774276" y="4823038"/>
              <a:ext cx="416775" cy="390808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3753416" y="4863435"/>
                  <a:ext cx="50366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de-DE" sz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  <m:r>
                          <a:rPr lang="de-DE" sz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de-DE" sz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Ψ</m:t>
                        </m:r>
                        <m:r>
                          <a:rPr lang="de-DE" sz="1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20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53416" y="4863435"/>
                  <a:ext cx="503664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68313" y="3679850"/>
                <a:ext cx="332565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</a:rPr>
                  <a:t>P</a:t>
                </a:r>
                <a:r>
                  <a:rPr lang="de-DE" smtClean="0"/>
                  <a:t>hase 1: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mtClean="0"/>
                  <a:t> formation.</a:t>
                </a:r>
              </a:p>
              <a:p>
                <a:r>
                  <a:rPr lang="de-DE" smtClean="0"/>
                  <a:t>Time needed: ~0.25 fm/c</a:t>
                </a:r>
                <a:endParaRPr lang="en-US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313" y="3679850"/>
                <a:ext cx="3325654" cy="769441"/>
              </a:xfrm>
              <a:prstGeom prst="rect">
                <a:avLst/>
              </a:prstGeom>
              <a:blipFill rotWithShape="0">
                <a:blip r:embed="rId6"/>
                <a:stretch>
                  <a:fillRect l="-2385" t="-4762" r="-2202" b="-15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68313" y="4574061"/>
                <a:ext cx="330962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/>
                  <a:t>Phase 2: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mtClean="0"/>
                  <a:t> formation.</a:t>
                </a:r>
              </a:p>
              <a:p>
                <a:r>
                  <a:rPr lang="de-DE" smtClean="0"/>
                  <a:t>Time needed: ~0.25 fm/c</a:t>
                </a:r>
                <a:endParaRPr lang="en-US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313" y="4574061"/>
                <a:ext cx="3309624" cy="769441"/>
              </a:xfrm>
              <a:prstGeom prst="rect">
                <a:avLst/>
              </a:prstGeom>
              <a:blipFill rotWithShape="0">
                <a:blip r:embed="rId7"/>
                <a:stretch>
                  <a:fillRect l="-2394" t="-3937" r="-1657" b="-15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452196" y="5343502"/>
                <a:ext cx="560397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/>
                  <a:t>Phase 3: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mtClean="0"/>
                  <a:t> travel through nuclear matter.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96" y="5343502"/>
                <a:ext cx="5603970" cy="430887"/>
              </a:xfrm>
              <a:prstGeom prst="rect">
                <a:avLst/>
              </a:prstGeom>
              <a:blipFill rotWithShape="0">
                <a:blip r:embed="rId8"/>
                <a:stretch>
                  <a:fillRect l="-1415" t="-8571" r="-544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2176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18966">
        <p:fade/>
      </p:transition>
    </mc:Choice>
    <mc:Fallback>
      <p:transition spd="med" advTm="18966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11111E-6 L 0.16579 0.0002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81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/>
                  <a:t>Measuring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  <m:r>
                      <a:rPr lang="de-DE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N</m:t>
                    </m:r>
                    <m:r>
                      <a:rPr lang="de-DE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D</m:t>
                    </m:r>
                    <m:r>
                      <a:rPr lang="de-DE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D</m:t>
                        </m:r>
                      </m:e>
                    </m:acc>
                    <m:r>
                      <a:rPr lang="de-DE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t="-18182" b="-41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sp>
        <p:nvSpPr>
          <p:cNvPr id="9" name="Oval 8"/>
          <p:cNvSpPr/>
          <p:nvPr/>
        </p:nvSpPr>
        <p:spPr>
          <a:xfrm>
            <a:off x="4904269" y="1826069"/>
            <a:ext cx="3851920" cy="385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36095" y="2711740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287147" y="2268940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921960" y="3280095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421584" y="4250479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041573" y="4958782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614205" y="3812235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064508" y="314089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496555" y="225211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011883" y="297204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546839" y="386149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610924" y="4811952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6804156" y="468418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8019667" y="3578496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Oval 6"/>
              <p:cNvSpPr/>
              <p:nvPr/>
            </p:nvSpPr>
            <p:spPr>
              <a:xfrm>
                <a:off x="8015812" y="3457037"/>
                <a:ext cx="287288" cy="294992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</m:oMath>
                </a14:m>
                <a:r>
                  <a:rPr lang="en-US" sz="1800" smtClean="0"/>
                  <a:t> </a:t>
                </a:r>
                <a:endParaRPr lang="en-US" sz="1800"/>
              </a:p>
            </p:txBody>
          </p:sp>
        </mc:Choice>
        <mc:Fallback xmlns="">
          <p:sp>
            <p:nvSpPr>
              <p:cNvPr id="7" name="Oval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5812" y="3457037"/>
                <a:ext cx="287288" cy="294992"/>
              </a:xfrm>
              <a:prstGeom prst="ellipse">
                <a:avLst/>
              </a:prstGeom>
              <a:blipFill rotWithShape="0">
                <a:blip r:embed="rId4"/>
                <a:stretch>
                  <a:fillRect l="-15686" r="-3922" b="-961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/>
          <p:cNvGrpSpPr/>
          <p:nvPr/>
        </p:nvGrpSpPr>
        <p:grpSpPr>
          <a:xfrm>
            <a:off x="8019820" y="3785102"/>
            <a:ext cx="287288" cy="294992"/>
            <a:chOff x="966150" y="4680387"/>
            <a:chExt cx="287288" cy="294992"/>
          </a:xfrm>
        </p:grpSpPr>
        <p:sp>
          <p:nvSpPr>
            <p:cNvPr id="47" name="Oval 46"/>
            <p:cNvSpPr/>
            <p:nvPr/>
          </p:nvSpPr>
          <p:spPr>
            <a:xfrm>
              <a:off x="966150" y="4680387"/>
              <a:ext cx="287288" cy="294992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800" smtClean="0"/>
                <a:t>D</a:t>
              </a:r>
              <a:endParaRPr lang="en-US" sz="180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034969" y="4725144"/>
              <a:ext cx="149649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Oval 22"/>
          <p:cNvSpPr/>
          <p:nvPr/>
        </p:nvSpPr>
        <p:spPr>
          <a:xfrm>
            <a:off x="5421584" y="4250479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468313" y="3679850"/>
                <a:ext cx="332565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</a:rPr>
                  <a:t>P</a:t>
                </a:r>
                <a:r>
                  <a:rPr lang="de-DE" smtClean="0"/>
                  <a:t>hase 1: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mtClean="0"/>
                  <a:t> formation.</a:t>
                </a:r>
              </a:p>
              <a:p>
                <a:r>
                  <a:rPr lang="de-DE" smtClean="0"/>
                  <a:t>Time needed: ~0.25 fm/c</a:t>
                </a:r>
                <a:endParaRPr lang="en-US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313" y="3679850"/>
                <a:ext cx="3325654" cy="769441"/>
              </a:xfrm>
              <a:prstGeom prst="rect">
                <a:avLst/>
              </a:prstGeom>
              <a:blipFill rotWithShape="0">
                <a:blip r:embed="rId5"/>
                <a:stretch>
                  <a:fillRect l="-2385" t="-4762" r="-2202" b="-15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468313" y="4574061"/>
                <a:ext cx="3309624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/>
                  <a:t>Phase 2: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mtClean="0"/>
                  <a:t> formation.</a:t>
                </a:r>
              </a:p>
              <a:p>
                <a:r>
                  <a:rPr lang="de-DE" smtClean="0"/>
                  <a:t>Time needed: ~0.25 fm/c</a:t>
                </a:r>
                <a:endParaRPr lang="en-US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313" y="4574061"/>
                <a:ext cx="3309624" cy="769441"/>
              </a:xfrm>
              <a:prstGeom prst="rect">
                <a:avLst/>
              </a:prstGeom>
              <a:blipFill rotWithShape="0">
                <a:blip r:embed="rId6"/>
                <a:stretch>
                  <a:fillRect l="-2394" t="-3937" r="-1657" b="-157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52196" y="5343502"/>
                <a:ext cx="560397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/>
                  <a:t>Phase 3: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mtClean="0"/>
                  <a:t> travel through nuclear matter.</a:t>
                </a: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96" y="5343502"/>
                <a:ext cx="5603970" cy="430887"/>
              </a:xfrm>
              <a:prstGeom prst="rect">
                <a:avLst/>
              </a:prstGeom>
              <a:blipFill rotWithShape="0">
                <a:blip r:embed="rId7"/>
                <a:stretch>
                  <a:fillRect l="-1415" t="-8571" r="-544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/>
              <p:cNvSpPr txBox="1"/>
              <p:nvPr/>
            </p:nvSpPr>
            <p:spPr>
              <a:xfrm>
                <a:off x="452196" y="5789218"/>
                <a:ext cx="4406078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/>
                  <a:t>Finally: Possible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mtClean="0"/>
                  <a:t> </a:t>
                </a:r>
                <a:r>
                  <a:rPr lang="en-US" smtClean="0"/>
                  <a:t>dissociation.</a:t>
                </a:r>
                <a:endParaRPr lang="en-US" smtClean="0"/>
              </a:p>
            </p:txBody>
          </p:sp>
        </mc:Choice>
        <mc:Fallback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196" y="5789218"/>
                <a:ext cx="4406078" cy="430887"/>
              </a:xfrm>
              <a:prstGeom prst="rect">
                <a:avLst/>
              </a:prstGeom>
              <a:blipFill rotWithShape="0">
                <a:blip r:embed="rId8"/>
                <a:stretch>
                  <a:fillRect l="-1798" t="-8571" r="-1245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Oval 28"/>
          <p:cNvSpPr/>
          <p:nvPr/>
        </p:nvSpPr>
        <p:spPr>
          <a:xfrm>
            <a:off x="5436095" y="2711740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468313" y="1052736"/>
                <a:ext cx="3510898" cy="7931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/>
                  <a:t>Dissociation cross section: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Ψ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de-DE" b="0" i="1" smtClean="0">
                              <a:solidFill>
                                <a:srgbClr val="3333FF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rgbClr val="3333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rgbClr val="3333FF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rgbClr val="3333FF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de-DE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  <m:r>
                                <a:rPr lang="de-DE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de-DE" b="0" i="0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Ψ</m:t>
                              </m:r>
                            </m:sub>
                          </m:sSub>
                        </m:e>
                      </m:fun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008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/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313" y="1052736"/>
                <a:ext cx="3510898" cy="793102"/>
              </a:xfrm>
              <a:prstGeom prst="rect">
                <a:avLst/>
              </a:prstGeom>
              <a:blipFill rotWithShape="0">
                <a:blip r:embed="rId9"/>
                <a:stretch>
                  <a:fillRect l="-2257" t="-4615" r="-1563" b="-61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TextBox 30"/>
          <p:cNvSpPr txBox="1"/>
          <p:nvPr/>
        </p:nvSpPr>
        <p:spPr>
          <a:xfrm>
            <a:off x="1506512" y="2498636"/>
            <a:ext cx="189507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C00000"/>
                </a:solidFill>
              </a:rPr>
              <a:t>Cross section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47521" y="2038687"/>
            <a:ext cx="213071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3333FF"/>
                </a:solidFill>
              </a:rPr>
              <a:t>Nuclear density</a:t>
            </a:r>
            <a:endParaRPr lang="en-US">
              <a:solidFill>
                <a:srgbClr val="3333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384159" y="1906970"/>
            <a:ext cx="199125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008000"/>
                </a:solidFill>
              </a:rPr>
              <a:t>Path of </a:t>
            </a:r>
            <a:r>
              <a:rPr lang="el-GR">
                <a:solidFill>
                  <a:srgbClr val="008000"/>
                </a:solidFill>
              </a:rPr>
              <a:t>𝐽/Ψ</a:t>
            </a:r>
            <a:r>
              <a:rPr lang="de-DE" smtClean="0">
                <a:solidFill>
                  <a:srgbClr val="008000"/>
                </a:solidFill>
              </a:rPr>
              <a:t> in </a:t>
            </a:r>
          </a:p>
          <a:p>
            <a:r>
              <a:rPr lang="de-DE" smtClean="0">
                <a:solidFill>
                  <a:srgbClr val="008000"/>
                </a:solidFill>
              </a:rPr>
              <a:t>nuclear matter</a:t>
            </a:r>
            <a:endParaRPr lang="en-US">
              <a:solidFill>
                <a:srgbClr val="008000"/>
              </a:solidFill>
            </a:endParaRPr>
          </a:p>
        </p:txBody>
      </p:sp>
      <p:cxnSp>
        <p:nvCxnSpPr>
          <p:cNvPr id="48" name="Straight Arrow Connector 47"/>
          <p:cNvCxnSpPr>
            <a:stCxn id="44" idx="0"/>
          </p:cNvCxnSpPr>
          <p:nvPr/>
        </p:nvCxnSpPr>
        <p:spPr>
          <a:xfrm flipV="1">
            <a:off x="1612877" y="1826069"/>
            <a:ext cx="726875" cy="2126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H="1" flipV="1">
            <a:off x="2987824" y="1860667"/>
            <a:ext cx="88424" cy="6379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 flipV="1">
            <a:off x="3484316" y="1779667"/>
            <a:ext cx="73824" cy="1527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5513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56542">
        <p:fade/>
      </p:transition>
    </mc:Choice>
    <mc:Fallback>
      <p:transition spd="med" advTm="5654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0.08767 -0.047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75" y="-2361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0.08368 0.0280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84" y="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29" grpId="0" animBg="1"/>
      <p:bldP spid="30" grpId="0"/>
      <p:bldP spid="31" grpId="0"/>
      <p:bldP spid="44" grpId="0"/>
      <p:bldP spid="4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Measurement uncertainties?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sp>
        <p:nvSpPr>
          <p:cNvPr id="5" name="Oval 4"/>
          <p:cNvSpPr/>
          <p:nvPr/>
        </p:nvSpPr>
        <p:spPr>
          <a:xfrm>
            <a:off x="4904269" y="1826069"/>
            <a:ext cx="3851920" cy="385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5436095" y="2711740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287147" y="2268940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5921960" y="3280095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421584" y="4250479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41573" y="4958782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614205" y="3812235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064508" y="314089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496555" y="225211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8011883" y="297204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546839" y="386149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610924" y="4811952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804156" y="468418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8019667" y="3578496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8015812" y="3457037"/>
            <a:ext cx="287288" cy="294992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smtClean="0"/>
              <a:t>D</a:t>
            </a:r>
            <a:endParaRPr lang="en-US" sz="1800"/>
          </a:p>
        </p:txBody>
      </p:sp>
      <p:grpSp>
        <p:nvGrpSpPr>
          <p:cNvPr id="20" name="Group 19"/>
          <p:cNvGrpSpPr/>
          <p:nvPr/>
        </p:nvGrpSpPr>
        <p:grpSpPr>
          <a:xfrm>
            <a:off x="8019820" y="3785102"/>
            <a:ext cx="287288" cy="294992"/>
            <a:chOff x="966150" y="4680387"/>
            <a:chExt cx="287288" cy="294992"/>
          </a:xfrm>
        </p:grpSpPr>
        <p:sp>
          <p:nvSpPr>
            <p:cNvPr id="21" name="Oval 20"/>
            <p:cNvSpPr/>
            <p:nvPr/>
          </p:nvSpPr>
          <p:spPr>
            <a:xfrm>
              <a:off x="966150" y="4680387"/>
              <a:ext cx="287288" cy="294992"/>
            </a:xfrm>
            <a:prstGeom prst="ellipse">
              <a:avLst/>
            </a:prstGeom>
            <a:solidFill>
              <a:srgbClr val="00B05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1800" smtClean="0"/>
                <a:t>D</a:t>
              </a:r>
              <a:endParaRPr lang="en-US" sz="180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1034969" y="4725144"/>
              <a:ext cx="149649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6274579" y="3567172"/>
            <a:ext cx="503664" cy="390808"/>
            <a:chOff x="3753416" y="4823038"/>
            <a:chExt cx="503664" cy="390808"/>
          </a:xfrm>
        </p:grpSpPr>
        <p:sp>
          <p:nvSpPr>
            <p:cNvPr id="24" name="Oval 23"/>
            <p:cNvSpPr/>
            <p:nvPr/>
          </p:nvSpPr>
          <p:spPr>
            <a:xfrm>
              <a:off x="3774276" y="4823038"/>
              <a:ext cx="416775" cy="390808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3753416" y="4863435"/>
                  <a:ext cx="503664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de-DE" sz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  <m:r>
                          <a:rPr lang="de-DE" sz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de-DE" sz="120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Ψ</m:t>
                        </m:r>
                        <m:r>
                          <a:rPr lang="de-DE" sz="12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US" sz="120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53416" y="4863435"/>
                  <a:ext cx="503664" cy="276999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6" name="Group 25"/>
          <p:cNvGrpSpPr/>
          <p:nvPr/>
        </p:nvGrpSpPr>
        <p:grpSpPr>
          <a:xfrm>
            <a:off x="4596051" y="3405721"/>
            <a:ext cx="987924" cy="695088"/>
            <a:chOff x="4596051" y="3405721"/>
            <a:chExt cx="987924" cy="695088"/>
          </a:xfrm>
        </p:grpSpPr>
        <p:sp>
          <p:nvSpPr>
            <p:cNvPr id="27" name="Oval 26"/>
            <p:cNvSpPr/>
            <p:nvPr/>
          </p:nvSpPr>
          <p:spPr>
            <a:xfrm>
              <a:off x="5151928" y="3551083"/>
              <a:ext cx="432047" cy="401893"/>
            </a:xfrm>
            <a:prstGeom prst="ellipse">
              <a:avLst/>
            </a:prstGeom>
            <a:solidFill>
              <a:srgbClr val="3333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596051" y="3551083"/>
              <a:ext cx="432047" cy="401893"/>
            </a:xfrm>
            <a:prstGeom prst="ellipse">
              <a:avLst/>
            </a:prstGeom>
            <a:solidFill>
              <a:srgbClr val="333399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4935677" y="3405721"/>
              <a:ext cx="308672" cy="274129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mtClean="0"/>
                <a:t>c</a:t>
              </a:r>
              <a:endParaRPr lang="en-US"/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4935677" y="3826680"/>
              <a:ext cx="308672" cy="274129"/>
              <a:chOff x="2175096" y="5360675"/>
              <a:chExt cx="308672" cy="274129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2175096" y="5360675"/>
                <a:ext cx="308672" cy="274129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mtClean="0"/>
                  <a:t>c</a:t>
                </a:r>
                <a:endParaRPr lang="en-US"/>
              </a:p>
            </p:txBody>
          </p:sp>
          <p:cxnSp>
            <p:nvCxnSpPr>
              <p:cNvPr id="32" name="Straight Connector 31"/>
              <p:cNvCxnSpPr/>
              <p:nvPr/>
            </p:nvCxnSpPr>
            <p:spPr>
              <a:xfrm>
                <a:off x="2291753" y="5418642"/>
                <a:ext cx="87106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Oval 32"/>
          <p:cNvSpPr/>
          <p:nvPr/>
        </p:nvSpPr>
        <p:spPr>
          <a:xfrm>
            <a:off x="1187624" y="355108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/>
          <a:srcRect r="18769"/>
          <a:stretch/>
        </p:blipFill>
        <p:spPr>
          <a:xfrm>
            <a:off x="389562" y="1367540"/>
            <a:ext cx="2749150" cy="2033731"/>
          </a:xfrm>
          <a:prstGeom prst="rect">
            <a:avLst/>
          </a:prstGeom>
        </p:spPr>
      </p:pic>
      <p:cxnSp>
        <p:nvCxnSpPr>
          <p:cNvPr id="36" name="Straight Connector 35"/>
          <p:cNvCxnSpPr/>
          <p:nvPr/>
        </p:nvCxnSpPr>
        <p:spPr>
          <a:xfrm>
            <a:off x="2778672" y="2827277"/>
            <a:ext cx="93610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554732" y="2673388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/>
              <a:t>p</a:t>
            </a:r>
            <a:endParaRPr lang="en-US" sz="1400"/>
          </a:p>
        </p:txBody>
      </p:sp>
      <p:sp>
        <p:nvSpPr>
          <p:cNvPr id="38" name="Freeform 37"/>
          <p:cNvSpPr/>
          <p:nvPr/>
        </p:nvSpPr>
        <p:spPr>
          <a:xfrm>
            <a:off x="3106474" y="2389814"/>
            <a:ext cx="104503" cy="450169"/>
          </a:xfrm>
          <a:custGeom>
            <a:avLst/>
            <a:gdLst>
              <a:gd name="connsiteX0" fmla="*/ 52252 w 104503"/>
              <a:gd name="connsiteY0" fmla="*/ 450169 h 450169"/>
              <a:gd name="connsiteX1" fmla="*/ 17417 w 104503"/>
              <a:gd name="connsiteY1" fmla="*/ 406626 h 450169"/>
              <a:gd name="connsiteX2" fmla="*/ 34835 w 104503"/>
              <a:gd name="connsiteY2" fmla="*/ 389209 h 450169"/>
              <a:gd name="connsiteX3" fmla="*/ 87086 w 104503"/>
              <a:gd name="connsiteY3" fmla="*/ 371792 h 450169"/>
              <a:gd name="connsiteX4" fmla="*/ 34835 w 104503"/>
              <a:gd name="connsiteY4" fmla="*/ 354374 h 450169"/>
              <a:gd name="connsiteX5" fmla="*/ 8709 w 104503"/>
              <a:gd name="connsiteY5" fmla="*/ 345666 h 450169"/>
              <a:gd name="connsiteX6" fmla="*/ 17417 w 104503"/>
              <a:gd name="connsiteY6" fmla="*/ 319540 h 450169"/>
              <a:gd name="connsiteX7" fmla="*/ 78377 w 104503"/>
              <a:gd name="connsiteY7" fmla="*/ 293414 h 450169"/>
              <a:gd name="connsiteX8" fmla="*/ 26126 w 104503"/>
              <a:gd name="connsiteY8" fmla="*/ 241163 h 450169"/>
              <a:gd name="connsiteX9" fmla="*/ 52252 w 104503"/>
              <a:gd name="connsiteY9" fmla="*/ 223746 h 450169"/>
              <a:gd name="connsiteX10" fmla="*/ 104503 w 104503"/>
              <a:gd name="connsiteY10" fmla="*/ 206329 h 450169"/>
              <a:gd name="connsiteX11" fmla="*/ 87086 w 104503"/>
              <a:gd name="connsiteY11" fmla="*/ 180203 h 450169"/>
              <a:gd name="connsiteX12" fmla="*/ 52252 w 104503"/>
              <a:gd name="connsiteY12" fmla="*/ 171494 h 450169"/>
              <a:gd name="connsiteX13" fmla="*/ 26126 w 104503"/>
              <a:gd name="connsiteY13" fmla="*/ 162786 h 450169"/>
              <a:gd name="connsiteX14" fmla="*/ 34835 w 104503"/>
              <a:gd name="connsiteY14" fmla="*/ 136660 h 450169"/>
              <a:gd name="connsiteX15" fmla="*/ 60960 w 104503"/>
              <a:gd name="connsiteY15" fmla="*/ 127952 h 450169"/>
              <a:gd name="connsiteX16" fmla="*/ 78377 w 104503"/>
              <a:gd name="connsiteY16" fmla="*/ 110534 h 450169"/>
              <a:gd name="connsiteX17" fmla="*/ 52252 w 104503"/>
              <a:gd name="connsiteY17" fmla="*/ 93117 h 450169"/>
              <a:gd name="connsiteX18" fmla="*/ 43543 w 104503"/>
              <a:gd name="connsiteY18" fmla="*/ 40866 h 450169"/>
              <a:gd name="connsiteX19" fmla="*/ 69669 w 104503"/>
              <a:gd name="connsiteY19" fmla="*/ 32157 h 450169"/>
              <a:gd name="connsiteX20" fmla="*/ 0 w 104503"/>
              <a:gd name="connsiteY20" fmla="*/ 6032 h 450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04503" h="450169">
                <a:moveTo>
                  <a:pt x="52252" y="450169"/>
                </a:moveTo>
                <a:cubicBezTo>
                  <a:pt x="40640" y="435655"/>
                  <a:pt x="22523" y="424498"/>
                  <a:pt x="17417" y="406626"/>
                </a:cubicBezTo>
                <a:cubicBezTo>
                  <a:pt x="15161" y="398731"/>
                  <a:pt x="27491" y="392881"/>
                  <a:pt x="34835" y="389209"/>
                </a:cubicBezTo>
                <a:cubicBezTo>
                  <a:pt x="51256" y="380999"/>
                  <a:pt x="87086" y="371792"/>
                  <a:pt x="87086" y="371792"/>
                </a:cubicBezTo>
                <a:lnTo>
                  <a:pt x="34835" y="354374"/>
                </a:lnTo>
                <a:lnTo>
                  <a:pt x="8709" y="345666"/>
                </a:lnTo>
                <a:cubicBezTo>
                  <a:pt x="11612" y="336957"/>
                  <a:pt x="12694" y="327411"/>
                  <a:pt x="17417" y="319540"/>
                </a:cubicBezTo>
                <a:cubicBezTo>
                  <a:pt x="32626" y="294192"/>
                  <a:pt x="49635" y="299163"/>
                  <a:pt x="78377" y="293414"/>
                </a:cubicBezTo>
                <a:cubicBezTo>
                  <a:pt x="72963" y="290165"/>
                  <a:pt x="15240" y="268378"/>
                  <a:pt x="26126" y="241163"/>
                </a:cubicBezTo>
                <a:cubicBezTo>
                  <a:pt x="30013" y="231445"/>
                  <a:pt x="42688" y="227997"/>
                  <a:pt x="52252" y="223746"/>
                </a:cubicBezTo>
                <a:cubicBezTo>
                  <a:pt x="69029" y="216290"/>
                  <a:pt x="104503" y="206329"/>
                  <a:pt x="104503" y="206329"/>
                </a:cubicBezTo>
                <a:cubicBezTo>
                  <a:pt x="98697" y="197620"/>
                  <a:pt x="95795" y="186009"/>
                  <a:pt x="87086" y="180203"/>
                </a:cubicBezTo>
                <a:cubicBezTo>
                  <a:pt x="77128" y="173564"/>
                  <a:pt x="63760" y="174782"/>
                  <a:pt x="52252" y="171494"/>
                </a:cubicBezTo>
                <a:cubicBezTo>
                  <a:pt x="43426" y="168972"/>
                  <a:pt x="34835" y="165689"/>
                  <a:pt x="26126" y="162786"/>
                </a:cubicBezTo>
                <a:cubicBezTo>
                  <a:pt x="29029" y="154077"/>
                  <a:pt x="28344" y="143151"/>
                  <a:pt x="34835" y="136660"/>
                </a:cubicBezTo>
                <a:cubicBezTo>
                  <a:pt x="41326" y="130169"/>
                  <a:pt x="53089" y="132675"/>
                  <a:pt x="60960" y="127952"/>
                </a:cubicBezTo>
                <a:cubicBezTo>
                  <a:pt x="68001" y="123728"/>
                  <a:pt x="72571" y="116340"/>
                  <a:pt x="78377" y="110534"/>
                </a:cubicBezTo>
                <a:cubicBezTo>
                  <a:pt x="69669" y="104728"/>
                  <a:pt x="59653" y="100518"/>
                  <a:pt x="52252" y="93117"/>
                </a:cubicBezTo>
                <a:cubicBezTo>
                  <a:pt x="37819" y="78684"/>
                  <a:pt x="24442" y="59967"/>
                  <a:pt x="43543" y="40866"/>
                </a:cubicBezTo>
                <a:cubicBezTo>
                  <a:pt x="50034" y="34375"/>
                  <a:pt x="60960" y="35060"/>
                  <a:pt x="69669" y="32157"/>
                </a:cubicBezTo>
                <a:cubicBezTo>
                  <a:pt x="86638" y="-18753"/>
                  <a:pt x="87556" y="6032"/>
                  <a:pt x="0" y="603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3193316" y="2442555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/>
              <a:t>g</a:t>
            </a:r>
            <a:endParaRPr lang="en-US" sz="1400"/>
          </a:p>
        </p:txBody>
      </p:sp>
      <p:cxnSp>
        <p:nvCxnSpPr>
          <p:cNvPr id="42" name="Straight Arrow Connector 41"/>
          <p:cNvCxnSpPr>
            <a:stCxn id="34" idx="3"/>
          </p:cNvCxnSpPr>
          <p:nvPr/>
        </p:nvCxnSpPr>
        <p:spPr>
          <a:xfrm flipV="1">
            <a:off x="3138712" y="2115129"/>
            <a:ext cx="792088" cy="26927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4" idx="3"/>
          </p:cNvCxnSpPr>
          <p:nvPr/>
        </p:nvCxnSpPr>
        <p:spPr>
          <a:xfrm>
            <a:off x="3138712" y="2384406"/>
            <a:ext cx="777568" cy="1452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/>
              <p:cNvSpPr txBox="1"/>
              <p:nvPr/>
            </p:nvSpPr>
            <p:spPr>
              <a:xfrm>
                <a:off x="3872044" y="1908522"/>
                <a:ext cx="3910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US" sz="1600"/>
              </a:p>
            </p:txBody>
          </p:sp>
        </mc:Choice>
        <mc:Fallback xmlns="">
          <p:sp>
            <p:nvSpPr>
              <p:cNvPr id="47" name="TextBox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2044" y="1908522"/>
                <a:ext cx="391068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3882760" y="2409087"/>
                <a:ext cx="3910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e-DE" sz="1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sz="16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</m:oMath>
                  </m:oMathPara>
                </a14:m>
                <a:endParaRPr lang="en-US" sz="160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82760" y="2409087"/>
                <a:ext cx="391068" cy="33855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Arrow Connector 49"/>
          <p:cNvCxnSpPr>
            <a:stCxn id="33" idx="6"/>
          </p:cNvCxnSpPr>
          <p:nvPr/>
        </p:nvCxnSpPr>
        <p:spPr>
          <a:xfrm flipV="1">
            <a:off x="1619671" y="3752029"/>
            <a:ext cx="2924601" cy="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5596463" y="3766068"/>
            <a:ext cx="679821" cy="126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6719194" y="3762576"/>
            <a:ext cx="1259692" cy="34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V="1">
            <a:off x="8287060" y="3172989"/>
            <a:ext cx="672198" cy="35419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21" idx="6"/>
          </p:cNvCxnSpPr>
          <p:nvPr/>
        </p:nvCxnSpPr>
        <p:spPr>
          <a:xfrm>
            <a:off x="8307108" y="3932598"/>
            <a:ext cx="757299" cy="23008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62" name="TextBox 61"/>
              <p:cNvSpPr txBox="1"/>
              <p:nvPr/>
            </p:nvSpPr>
            <p:spPr>
              <a:xfrm>
                <a:off x="2503936" y="4405659"/>
                <a:ext cx="2305439" cy="11079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mtClean="0"/>
                  <a:t>Position of</a:t>
                </a:r>
              </a:p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de-DE" smtClean="0"/>
                  <a:t> formation</a:t>
                </a:r>
              </a:p>
              <a:p>
                <a:r>
                  <a:rPr lang="de-DE" smtClean="0"/>
                  <a:t>to be </a:t>
                </a:r>
                <a:r>
                  <a:rPr lang="de-DE" smtClean="0"/>
                  <a:t>determined</a:t>
                </a:r>
                <a:endParaRPr lang="en-US"/>
              </a:p>
            </p:txBody>
          </p:sp>
        </mc:Choice>
        <mc:Fallback>
          <p:sp>
            <p:nvSpPr>
              <p:cNvPr id="62" name="TextBox 6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3936" y="4405659"/>
                <a:ext cx="2305439" cy="1107996"/>
              </a:xfrm>
              <a:prstGeom prst="rect">
                <a:avLst/>
              </a:prstGeom>
              <a:blipFill rotWithShape="0">
                <a:blip r:embed="rId6"/>
                <a:stretch>
                  <a:fillRect l="-3158" t="-2732" r="-2895" b="-1038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Straight Arrow Connector 64"/>
          <p:cNvCxnSpPr>
            <a:stCxn id="62" idx="0"/>
          </p:cNvCxnSpPr>
          <p:nvPr/>
        </p:nvCxnSpPr>
        <p:spPr>
          <a:xfrm flipV="1">
            <a:off x="3656656" y="4013181"/>
            <a:ext cx="1155418" cy="39247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/>
              <p:cNvSpPr txBox="1"/>
              <p:nvPr/>
            </p:nvSpPr>
            <p:spPr>
              <a:xfrm>
                <a:off x="4603438" y="1399011"/>
                <a:ext cx="1881349" cy="11079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de-DE" smtClean="0"/>
                  <a:t> pair has</a:t>
                </a:r>
              </a:p>
              <a:p>
                <a:r>
                  <a:rPr lang="de-DE" smtClean="0"/>
                  <a:t>other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mtClean="0"/>
                  <a:t> than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Ψ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66" name="TextBox 6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3438" y="1399011"/>
                <a:ext cx="1881349" cy="1107996"/>
              </a:xfrm>
              <a:prstGeom prst="rect">
                <a:avLst/>
              </a:prstGeom>
              <a:blipFill rotWithShape="0">
                <a:blip r:embed="rId7"/>
                <a:stretch>
                  <a:fillRect l="-3859" t="-2174" r="-3215" b="-5978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Straight Arrow Connector 66"/>
          <p:cNvCxnSpPr/>
          <p:nvPr/>
        </p:nvCxnSpPr>
        <p:spPr>
          <a:xfrm>
            <a:off x="5590130" y="2550496"/>
            <a:ext cx="256718" cy="101667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927473" y="878108"/>
            <a:ext cx="2069797" cy="7694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mtClean="0"/>
              <a:t>Interaction </a:t>
            </a:r>
          </a:p>
          <a:p>
            <a:r>
              <a:rPr lang="de-DE" smtClean="0"/>
              <a:t>path too short?</a:t>
            </a:r>
            <a:endParaRPr lang="en-US"/>
          </a:p>
        </p:txBody>
      </p:sp>
      <p:cxnSp>
        <p:nvCxnSpPr>
          <p:cNvPr id="72" name="Straight Arrow Connector 71"/>
          <p:cNvCxnSpPr>
            <a:stCxn id="71" idx="2"/>
          </p:cNvCxnSpPr>
          <p:nvPr/>
        </p:nvCxnSpPr>
        <p:spPr>
          <a:xfrm flipH="1">
            <a:off x="7188351" y="1647549"/>
            <a:ext cx="774021" cy="203178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6429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169"/>
    </mc:Choice>
    <mc:Fallback>
      <p:transition spd="slow" advTm="48169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Formation length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  <p:grpSp>
        <p:nvGrpSpPr>
          <p:cNvPr id="31" name="Group 30"/>
          <p:cNvGrpSpPr/>
          <p:nvPr/>
        </p:nvGrpSpPr>
        <p:grpSpPr>
          <a:xfrm>
            <a:off x="-252536" y="188640"/>
            <a:ext cx="8141966" cy="5526385"/>
            <a:chOff x="-171037" y="350887"/>
            <a:chExt cx="9211310" cy="6252207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26" name="Object 25"/>
                <p:cNvGraphicFramePr>
                  <a:graphicFrameLocks noChangeAspect="1"/>
                </p:cNvGraphicFramePr>
                <p:nvPr>
                  <p:extLst/>
                </p:nvPr>
              </p:nvGraphicFramePr>
              <p:xfrm>
                <a:off x="-171037" y="350887"/>
                <a:ext cx="7911027" cy="625220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6173" r:id="rId3" imgW="3769920" imgH="2979360" progId="">
                        <p:embed/>
                      </p:oleObj>
                    </mc:Choice>
                    <mc:Fallback>
                      <p:oleObj r:id="rId3" imgW="3769920" imgH="2979360" progId="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-171037" y="350887"/>
                              <a:ext cx="7911027" cy="625220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26" name="Object 2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60099803"/>
                    </p:ext>
                  </p:extLst>
                </p:nvPr>
              </p:nvGraphicFramePr>
              <p:xfrm>
                <a:off x="-171037" y="350887"/>
                <a:ext cx="7911027" cy="625220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5128" r:id="rId5" imgW="3769920" imgH="2979360" progId="">
                        <p:embed/>
                      </p:oleObj>
                    </mc:Choice>
                    <mc:Fallback>
                      <p:oleObj r:id="rId5" imgW="3769920" imgH="2979360" progId="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-171037" y="350887"/>
                              <a:ext cx="7911027" cy="625220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grpSp>
          <p:nvGrpSpPr>
            <p:cNvPr id="11" name="Group 10"/>
            <p:cNvGrpSpPr/>
            <p:nvPr/>
          </p:nvGrpSpPr>
          <p:grpSpPr>
            <a:xfrm>
              <a:off x="1475656" y="4631237"/>
              <a:ext cx="7533680" cy="661578"/>
              <a:chOff x="968687" y="4851635"/>
              <a:chExt cx="7509029" cy="661578"/>
            </a:xfrm>
          </p:grpSpPr>
          <p:cxnSp>
            <p:nvCxnSpPr>
              <p:cNvPr id="9" name="Straight Connector 8"/>
              <p:cNvCxnSpPr/>
              <p:nvPr/>
            </p:nvCxnSpPr>
            <p:spPr>
              <a:xfrm flipV="1">
                <a:off x="968687" y="5013176"/>
                <a:ext cx="6112675" cy="437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7081361" y="4851635"/>
                <a:ext cx="1396355" cy="66157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sz="1600" smtClean="0"/>
                  <a:t>Distance</a:t>
                </a:r>
              </a:p>
              <a:p>
                <a:r>
                  <a:rPr lang="de-DE" sz="1600" smtClean="0"/>
                  <a:t>N-N in core</a:t>
                </a:r>
                <a:endParaRPr lang="en-US" sz="160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475656" y="2864985"/>
              <a:ext cx="7564617" cy="661578"/>
              <a:chOff x="966549" y="4690010"/>
              <a:chExt cx="7564616" cy="661578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966549" y="4965993"/>
                <a:ext cx="6053723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7020271" y="4690010"/>
                <a:ext cx="1510894" cy="66157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Average </a:t>
                </a:r>
              </a:p>
              <a:p>
                <a:r>
                  <a:rPr lang="de-DE" sz="1600" smtClean="0"/>
                  <a:t>thickness Au</a:t>
                </a:r>
                <a:endParaRPr lang="en-US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 rot="18957453">
                  <a:off x="6358272" y="2424353"/>
                  <a:ext cx="1103792" cy="33013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2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de-DE" sz="12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de-DE" sz="1200" i="1">
                            <a:latin typeface="Cambria Math" panose="02040503050406030204" pitchFamily="18" charset="0"/>
                          </a:rPr>
                          <m:t>≈</m:t>
                        </m:r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0.5</m:t>
                        </m:r>
                        <m:r>
                          <a:rPr lang="de-DE" sz="1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1200">
                            <a:latin typeface="Cambria Math" panose="02040503050406030204" pitchFamily="18" charset="0"/>
                          </a:rPr>
                          <m:t>fm</m:t>
                        </m:r>
                      </m:oMath>
                    </m:oMathPara>
                  </a14:m>
                  <a:endParaRPr lang="en-US" sz="120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957453">
                  <a:off x="6358272" y="2424353"/>
                  <a:ext cx="1103792" cy="33013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ight Arrow 20"/>
            <p:cNvSpPr/>
            <p:nvPr/>
          </p:nvSpPr>
          <p:spPr>
            <a:xfrm>
              <a:off x="5580113" y="764704"/>
              <a:ext cx="2689245" cy="78559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2000" smtClean="0"/>
                <a:t>World </a:t>
              </a:r>
              <a:r>
                <a:rPr lang="de-DE" sz="2000" smtClean="0"/>
                <a:t>data*</a:t>
              </a:r>
              <a:endParaRPr lang="en-US" sz="200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50687" y="1410921"/>
              <a:ext cx="1696019" cy="45265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2000" smtClean="0"/>
                <a:t>CERN SPS</a:t>
              </a:r>
              <a:endParaRPr lang="en-US" sz="200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694373" y="5500450"/>
                <a:ext cx="7898130" cy="1107996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mtClean="0">
                    <a:latin typeface="Cambria" panose="02040503050406030204" pitchFamily="18" charset="0"/>
                  </a:rPr>
                  <a:t>Known since late 1980s: </a:t>
                </a:r>
              </a:p>
              <a:p>
                <a:r>
                  <a:rPr lang="de-DE" smtClean="0">
                    <a:latin typeface="Cambria" panose="02040503050406030204" pitchFamily="18" charset="0"/>
                  </a:rPr>
                  <a:t>Word data measures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de-DE" smtClean="0">
                    <a:latin typeface="Cambria" panose="02040503050406030204" pitchFamily="18" charset="0"/>
                  </a:rPr>
                  <a:t>, not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de-DE" smtClean="0">
                    <a:latin typeface="Cambria" panose="02040503050406030204" pitchFamily="18" charset="0"/>
                  </a:rPr>
                  <a:t> interaction in nucl. matter </a:t>
                </a:r>
                <a:endParaRPr lang="de-DE" smtClean="0">
                  <a:latin typeface="Cambria" panose="02040503050406030204" pitchFamily="18" charset="0"/>
                </a:endParaRPr>
              </a:p>
              <a:p>
                <a:r>
                  <a:rPr lang="de-DE" smtClean="0">
                    <a:latin typeface="Cambria" panose="02040503050406030204" pitchFamily="18" charset="0"/>
                  </a:rPr>
                  <a:t>Additional measuremens </a:t>
                </a:r>
                <a:r>
                  <a:rPr lang="de-DE" smtClean="0">
                    <a:latin typeface="Cambria" panose="02040503050406030204" pitchFamily="18" charset="0"/>
                  </a:rPr>
                  <a:t>are needed… </a:t>
                </a: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373" y="5500450"/>
                <a:ext cx="7898130" cy="1107996"/>
              </a:xfrm>
              <a:prstGeom prst="rect">
                <a:avLst/>
              </a:prstGeom>
              <a:blipFill rotWithShape="0">
                <a:blip r:embed="rId8"/>
                <a:stretch>
                  <a:fillRect l="-1003" t="-3297" b="-104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6475068" y="1371282"/>
            <a:ext cx="27441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smtClean="0"/>
              <a:t>*Compilation: </a:t>
            </a:r>
            <a:r>
              <a:rPr lang="en-US" sz="1400"/>
              <a:t>A</a:t>
            </a:r>
            <a:r>
              <a:rPr lang="en-US" sz="1400"/>
              <a:t>. </a:t>
            </a:r>
            <a:r>
              <a:rPr lang="en-US" sz="1400" smtClean="0"/>
              <a:t>Andronic et al., </a:t>
            </a:r>
          </a:p>
          <a:p>
            <a:r>
              <a:rPr lang="it-IT" sz="1400" smtClean="0"/>
              <a:t>arXiv:1506.03981v1 </a:t>
            </a:r>
            <a:r>
              <a:rPr lang="it-IT" sz="1400"/>
              <a:t>[nucl-ex</a:t>
            </a:r>
            <a:r>
              <a:rPr lang="it-IT" sz="1400"/>
              <a:t>] </a:t>
            </a:r>
            <a:endParaRPr lang="it-IT" sz="1400" smtClean="0"/>
          </a:p>
          <a:p>
            <a:r>
              <a:rPr lang="it-IT" sz="1400" smtClean="0"/>
              <a:t>12 </a:t>
            </a:r>
            <a:r>
              <a:rPr lang="it-IT" sz="1400"/>
              <a:t>Jun 2015</a:t>
            </a:r>
            <a:endParaRPr lang="en-US" sz="140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331640" y="1544455"/>
            <a:ext cx="0" cy="31624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1460289" y="798282"/>
                <a:ext cx="2056782" cy="76944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mtClean="0">
                    <a:latin typeface="Cambria" panose="02040503050406030204" pitchFamily="18" charset="0"/>
                  </a:rPr>
                  <a:t>Minimum for</a:t>
                </a:r>
              </a:p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mtClean="0">
                    <a:latin typeface="Cambria" panose="02040503050406030204" pitchFamily="18" charset="0"/>
                  </a:rPr>
                  <a:t> production</a:t>
                </a:r>
                <a:endParaRPr lang="en-US"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60289" y="798282"/>
                <a:ext cx="2056782" cy="769441"/>
              </a:xfrm>
              <a:prstGeom prst="rect">
                <a:avLst/>
              </a:prstGeom>
              <a:blipFill rotWithShape="0">
                <a:blip r:embed="rId9"/>
                <a:stretch>
                  <a:fillRect l="-3540" t="-4688" r="-2950" b="-14063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Straight Arrow Connector 28"/>
          <p:cNvCxnSpPr>
            <a:stCxn id="19" idx="2"/>
          </p:cNvCxnSpPr>
          <p:nvPr/>
        </p:nvCxnSpPr>
        <p:spPr>
          <a:xfrm flipH="1">
            <a:off x="1331640" y="1567723"/>
            <a:ext cx="1157040" cy="5707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33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6079"/>
    </mc:Choice>
    <mc:Fallback>
      <p:transition spd="slow" advTm="106079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Experimental proposal for SPS (1990s)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pic>
        <p:nvPicPr>
          <p:cNvPr id="7170" name="Picture 2" descr="https://static1.bmbfcluster.de/3/4/3/8_ef6a5eef8f44963/3438meg_22ce2885dae52a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545" y="692696"/>
            <a:ext cx="7445135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04048" y="2996952"/>
            <a:ext cx="36004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771800" y="3573016"/>
            <a:ext cx="3052887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CERN/SPS North Area</a:t>
            </a: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283968" y="3212976"/>
            <a:ext cx="720080" cy="3600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5075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492"/>
    </mc:Choice>
    <mc:Fallback>
      <p:transition spd="slow" advTm="12492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Measurements, initial proposal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  <p:grpSp>
        <p:nvGrpSpPr>
          <p:cNvPr id="19" name="Group 18"/>
          <p:cNvGrpSpPr/>
          <p:nvPr/>
        </p:nvGrpSpPr>
        <p:grpSpPr>
          <a:xfrm>
            <a:off x="5652120" y="939171"/>
            <a:ext cx="3305175" cy="4266308"/>
            <a:chOff x="5652120" y="939171"/>
            <a:chExt cx="3305175" cy="426630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52120" y="1268760"/>
              <a:ext cx="3305175" cy="3152775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7668344" y="4421535"/>
              <a:ext cx="102956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6012160" y="4406152"/>
              <a:ext cx="115212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6207350" y="4437412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smtClean="0"/>
                <a:t>slower</a:t>
              </a:r>
              <a:endParaRPr lang="en-US" sz="18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802254" y="4443556"/>
              <a:ext cx="7617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smtClean="0"/>
                <a:t>faster</a:t>
              </a:r>
              <a:endParaRPr lang="en-US" sz="180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48926" y="4836147"/>
              <a:ext cx="2210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800" smtClean="0"/>
                <a:t>than center of mass</a:t>
              </a:r>
              <a:endParaRPr lang="en-US" sz="180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6265506" y="939171"/>
                  <a:ext cx="735201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de-DE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Ψ</m:t>
                        </m:r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65506" y="939171"/>
                  <a:ext cx="735201" cy="43088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1831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TextBox 17"/>
                <p:cNvSpPr txBox="1"/>
                <p:nvPr/>
              </p:nvSpPr>
              <p:spPr>
                <a:xfrm>
                  <a:off x="7747213" y="939171"/>
                  <a:ext cx="876266" cy="43088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</m:acc>
                      </m:oMath>
                    </m:oMathPara>
                  </a14:m>
                  <a:endParaRPr lang="en-US"/>
                </a:p>
              </p:txBody>
            </p:sp>
          </mc:Choice>
          <mc:Fallback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7213" y="939171"/>
                  <a:ext cx="876266" cy="430887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3402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TextBox 19"/>
          <p:cNvSpPr txBox="1"/>
          <p:nvPr/>
        </p:nvSpPr>
        <p:spPr>
          <a:xfrm>
            <a:off x="421725" y="745578"/>
            <a:ext cx="48965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smtClean="0"/>
              <a:t>D. Kharzeev, H. Satz, PLB 1995,</a:t>
            </a:r>
          </a:p>
          <a:p>
            <a:r>
              <a:rPr lang="de-DE" sz="1200" smtClean="0"/>
              <a:t>H. Satz – HICforFAIR Workshop: Heavy flavor physics with CBM, FIAS, May 2014</a:t>
            </a:r>
            <a:endParaRPr lang="en-US" sz="1200"/>
          </a:p>
        </p:txBody>
      </p:sp>
      <p:sp>
        <p:nvSpPr>
          <p:cNvPr id="21" name="TextBox 20"/>
          <p:cNvSpPr txBox="1"/>
          <p:nvPr/>
        </p:nvSpPr>
        <p:spPr>
          <a:xfrm>
            <a:off x="323529" y="1693138"/>
            <a:ext cx="499477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I</a:t>
            </a:r>
            <a:r>
              <a:rPr lang="de-DE" smtClean="0"/>
              <a:t>dea: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mtClean="0"/>
              <a:t>Shoot Au on p-target at SPS.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mtClean="0"/>
              <a:t>Collect J/</a:t>
            </a:r>
            <a:r>
              <a:rPr lang="de-DE" smtClean="0">
                <a:sym typeface="Symbol" panose="05050102010706020507" pitchFamily="18" charset="2"/>
              </a:rPr>
              <a:t>, which are emmitted in beam direction.</a:t>
            </a:r>
          </a:p>
          <a:p>
            <a:r>
              <a:rPr lang="de-DE" smtClean="0"/>
              <a:t>=&gt; Select J</a:t>
            </a:r>
            <a:r>
              <a:rPr lang="de-DE"/>
              <a:t>/</a:t>
            </a:r>
            <a:r>
              <a:rPr lang="de-DE" smtClean="0">
                <a:sym typeface="Symbol" panose="05050102010706020507" pitchFamily="18" charset="2"/>
              </a:rPr>
              <a:t> moving slowly in nuclear core.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73994" y="3841026"/>
            <a:ext cx="567397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P</a:t>
            </a:r>
            <a:r>
              <a:rPr lang="de-DE" smtClean="0"/>
              <a:t>roblem (1990s):</a:t>
            </a:r>
          </a:p>
          <a:p>
            <a:r>
              <a:rPr lang="de-DE" smtClean="0"/>
              <a:t>Existing experiments not suited for doing the job (acceptance).</a:t>
            </a:r>
          </a:p>
          <a:p>
            <a:r>
              <a:rPr lang="de-DE" smtClean="0"/>
              <a:t> </a:t>
            </a:r>
          </a:p>
          <a:p>
            <a:r>
              <a:rPr lang="de-DE" smtClean="0">
                <a:solidFill>
                  <a:srgbClr val="FF0000"/>
                </a:solidFill>
              </a:rPr>
              <a:t>T</a:t>
            </a:r>
            <a:r>
              <a:rPr lang="de-DE" smtClean="0"/>
              <a:t>oday: No </a:t>
            </a:r>
            <a:r>
              <a:rPr lang="de-DE"/>
              <a:t>J</a:t>
            </a:r>
            <a:r>
              <a:rPr lang="de-DE"/>
              <a:t>/</a:t>
            </a:r>
            <a:r>
              <a:rPr lang="de-DE" smtClean="0">
                <a:sym typeface="Symbol" panose="05050102010706020507" pitchFamily="18" charset="2"/>
              </a:rPr>
              <a:t> sensitive</a:t>
            </a:r>
            <a:r>
              <a:rPr lang="de-DE" smtClean="0"/>
              <a:t> experiment @ SPS.</a:t>
            </a:r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23529" y="5877272"/>
            <a:ext cx="7604967" cy="43088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C</a:t>
            </a:r>
            <a:r>
              <a:rPr lang="de-DE" smtClean="0"/>
              <a:t>onsequence: Issue remained open from ~1990 until today.</a:t>
            </a:r>
            <a:endParaRPr lang="en-US"/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45688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5314"/>
    </mc:Choice>
    <mc:Fallback>
      <p:transition spd="slow" advTm="10531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Direct measurements – the challenge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764704"/>
            <a:ext cx="5184576" cy="3606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07890" y="3068960"/>
            <a:ext cx="21900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Compilation of charm </a:t>
            </a:r>
          </a:p>
          <a:p>
            <a:r>
              <a:rPr lang="de-DE" sz="1600" smtClean="0"/>
              <a:t>X-sections, HSD input</a:t>
            </a:r>
            <a:endParaRPr lang="en-US" sz="160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5683293" y="939164"/>
            <a:ext cx="0" cy="28803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Brace 9"/>
          <p:cNvSpPr/>
          <p:nvPr/>
        </p:nvSpPr>
        <p:spPr>
          <a:xfrm rot="5400000">
            <a:off x="7071040" y="2959787"/>
            <a:ext cx="239126" cy="301462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809461" y="4586657"/>
            <a:ext cx="29001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R</a:t>
            </a:r>
            <a:r>
              <a:rPr lang="de-DE" smtClean="0"/>
              <a:t>obust data available</a:t>
            </a:r>
            <a:endParaRPr lang="en-US"/>
          </a:p>
        </p:txBody>
      </p:sp>
      <p:sp>
        <p:nvSpPr>
          <p:cNvPr id="12" name="Right Brace 11"/>
          <p:cNvSpPr/>
          <p:nvPr/>
        </p:nvSpPr>
        <p:spPr>
          <a:xfrm rot="5400000">
            <a:off x="4596453" y="4179065"/>
            <a:ext cx="239125" cy="576064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67404" y="4586657"/>
            <a:ext cx="13933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R</a:t>
            </a:r>
            <a:r>
              <a:rPr lang="de-DE" smtClean="0"/>
              <a:t>egion of</a:t>
            </a:r>
          </a:p>
          <a:p>
            <a:r>
              <a:rPr lang="de-DE" smtClean="0"/>
              <a:t>interest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41174" y="1453132"/>
            <a:ext cx="350756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N</a:t>
            </a:r>
            <a:r>
              <a:rPr lang="de-DE" smtClean="0"/>
              <a:t>eed to perform precision</a:t>
            </a:r>
          </a:p>
          <a:p>
            <a:r>
              <a:rPr lang="de-DE" smtClean="0"/>
              <a:t>measurements with very</a:t>
            </a:r>
          </a:p>
          <a:p>
            <a:r>
              <a:rPr lang="de-DE" smtClean="0"/>
              <a:t>low charm X-sections.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de-DE" smtClean="0"/>
              <a:t>High collision rate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endParaRPr lang="de-DE"/>
          </a:p>
          <a:p>
            <a:r>
              <a:rPr lang="de-DE" smtClean="0">
                <a:solidFill>
                  <a:srgbClr val="FF0000"/>
                </a:solidFill>
              </a:rPr>
              <a:t>N</a:t>
            </a:r>
            <a:r>
              <a:rPr lang="de-DE" smtClean="0"/>
              <a:t>eed to measure open </a:t>
            </a:r>
          </a:p>
          <a:p>
            <a:r>
              <a:rPr lang="de-DE" smtClean="0"/>
              <a:t>charm and </a:t>
            </a:r>
            <a:r>
              <a:rPr lang="de-DE"/>
              <a:t>J</a:t>
            </a:r>
            <a:r>
              <a:rPr lang="de-DE"/>
              <a:t>/</a:t>
            </a:r>
            <a:r>
              <a:rPr lang="de-DE" smtClean="0">
                <a:sym typeface="Symbol" panose="05050102010706020507" pitchFamily="18" charset="2"/>
              </a:rPr>
              <a:t>.</a:t>
            </a:r>
          </a:p>
          <a:p>
            <a:r>
              <a:rPr lang="de-DE" smtClean="0">
                <a:sym typeface="Symbol" panose="05050102010706020507" pitchFamily="18" charset="2"/>
              </a:rPr>
              <a:t>=&gt; Next generation instrument.</a:t>
            </a:r>
            <a:endParaRPr lang="de-DE" smtClean="0"/>
          </a:p>
        </p:txBody>
      </p:sp>
      <p:sp>
        <p:nvSpPr>
          <p:cNvPr id="16" name="TextBox 15"/>
          <p:cNvSpPr txBox="1"/>
          <p:nvPr/>
        </p:nvSpPr>
        <p:spPr>
          <a:xfrm>
            <a:off x="1194918" y="5975147"/>
            <a:ext cx="6466129" cy="43088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Required: A unique set of accelerator and detector</a:t>
            </a:r>
            <a:endParaRPr lang="en-US"/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2509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849"/>
    </mc:Choice>
    <mc:Fallback>
      <p:transition spd="slow" advTm="53849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 possible technology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  <p:pic>
        <p:nvPicPr>
          <p:cNvPr id="8194" name="Picture 2" descr="http://www.fair-center.eu/typo3temp/pics/1a990fe62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06876"/>
            <a:ext cx="4105400" cy="2942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4473" y="775988"/>
            <a:ext cx="37998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F</a:t>
            </a:r>
            <a:r>
              <a:rPr lang="de-DE" smtClean="0"/>
              <a:t>AIR @ Darmstadt/Germany</a:t>
            </a:r>
            <a:endParaRPr lang="en-US"/>
          </a:p>
        </p:txBody>
      </p:sp>
      <p:pic>
        <p:nvPicPr>
          <p:cNvPr id="7" name="Grafik 23" descr="http://www.fair-center.eu/fileadmin/fair/experiments/CBM/setup/Experiment_mit_HADES_1_beab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21" r="3089" b="8609"/>
          <a:stretch/>
        </p:blipFill>
        <p:spPr bwMode="auto">
          <a:xfrm>
            <a:off x="4643438" y="1154767"/>
            <a:ext cx="3522564" cy="29943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Oval 5"/>
          <p:cNvSpPr/>
          <p:nvPr/>
        </p:nvSpPr>
        <p:spPr>
          <a:xfrm>
            <a:off x="2771800" y="2204864"/>
            <a:ext cx="432048" cy="43204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203848" y="2449682"/>
            <a:ext cx="1584176" cy="432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88024" y="763432"/>
            <a:ext cx="30572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T</a:t>
            </a:r>
            <a:r>
              <a:rPr lang="de-DE" smtClean="0"/>
              <a:t>he CBM - Experiment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8313" y="4200332"/>
            <a:ext cx="19431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B</a:t>
            </a:r>
            <a:r>
              <a:rPr lang="de-DE" smtClean="0"/>
              <a:t>eam energy:</a:t>
            </a:r>
          </a:p>
          <a:p>
            <a:endParaRPr lang="de-DE" sz="100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643438" y="4204901"/>
            <a:ext cx="409599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D</a:t>
            </a:r>
            <a:r>
              <a:rPr lang="de-DE" smtClean="0"/>
              <a:t>etector (design performance):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4647659"/>
                  </p:ext>
                </p:extLst>
              </p:nvPr>
            </p:nvGraphicFramePr>
            <p:xfrm>
              <a:off x="4693534" y="4708163"/>
              <a:ext cx="4004379" cy="11125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08112"/>
                    <a:gridCol w="1368152"/>
                    <a:gridCol w="1628115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Au+Au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p+A</a:t>
                          </a:r>
                          <a:endParaRPr lang="en-US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sz="1800" smtClean="0">
                                    <a:latin typeface="Cambria Math" panose="02040503050406030204" pitchFamily="18" charset="0"/>
                                  </a:rPr>
                                  <m:t>𝐽</m:t>
                                </m:r>
                                <m:r>
                                  <a:rPr lang="de-DE" sz="180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m:rPr>
                                    <m:sty m:val="p"/>
                                  </m:rPr>
                                  <a:rPr lang="de-DE" sz="1800" smtClean="0">
                                    <a:latin typeface="Cambria Math" panose="02040503050406030204" pitchFamily="18" charset="0"/>
                                  </a:rPr>
                                  <m:t>Ψ</m:t>
                                </m:r>
                              </m:oMath>
                            </m:oMathPara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800" smtClean="0"/>
                            <a:t>10</a:t>
                          </a:r>
                          <a:r>
                            <a:rPr lang="de-DE" sz="1800" baseline="30000" smtClean="0"/>
                            <a:t>7</a:t>
                          </a:r>
                          <a:r>
                            <a:rPr lang="de-DE" sz="1800" smtClean="0"/>
                            <a:t> coll/s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800" smtClean="0"/>
                            <a:t>&gt;&gt;10</a:t>
                          </a:r>
                          <a:r>
                            <a:rPr lang="de-DE" sz="1800" baseline="30000" smtClean="0"/>
                            <a:t>7 </a:t>
                          </a:r>
                          <a:r>
                            <a:rPr lang="de-DE" sz="1800" smtClean="0"/>
                            <a:t>coll/s</a:t>
                          </a:r>
                          <a:r>
                            <a:rPr lang="de-DE" sz="1800" baseline="30000" smtClean="0"/>
                            <a:t> </a:t>
                          </a:r>
                          <a:endParaRPr lang="en-US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D</a:t>
                          </a:r>
                          <a:r>
                            <a:rPr lang="de-DE" baseline="30000" smtClean="0"/>
                            <a:t>+,-,0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800" smtClean="0"/>
                            <a:t>10</a:t>
                          </a:r>
                          <a:r>
                            <a:rPr lang="de-DE" sz="1800" baseline="30000" smtClean="0"/>
                            <a:t>5</a:t>
                          </a:r>
                          <a:r>
                            <a:rPr lang="de-DE" sz="1800" smtClean="0"/>
                            <a:t> coll/s</a:t>
                          </a:r>
                          <a:endParaRPr lang="en-US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800" smtClean="0"/>
                            <a:t>10</a:t>
                          </a:r>
                          <a:r>
                            <a:rPr lang="de-DE" sz="1800" baseline="30000" smtClean="0"/>
                            <a:t>7</a:t>
                          </a:r>
                          <a:r>
                            <a:rPr lang="de-DE" sz="1800" smtClean="0"/>
                            <a:t> coll/s</a:t>
                          </a:r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 1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64647659"/>
                  </p:ext>
                </p:extLst>
              </p:nvPr>
            </p:nvGraphicFramePr>
            <p:xfrm>
              <a:off x="4693534" y="4708163"/>
              <a:ext cx="4004379" cy="111252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008112"/>
                    <a:gridCol w="1368152"/>
                    <a:gridCol w="1628115"/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Au+Au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p+A</a:t>
                          </a:r>
                          <a:endParaRPr lang="en-US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4"/>
                          <a:stretch>
                            <a:fillRect l="-602" t="-108197" r="-298795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800" smtClean="0"/>
                            <a:t>10</a:t>
                          </a:r>
                          <a:r>
                            <a:rPr lang="de-DE" sz="1800" baseline="30000" smtClean="0"/>
                            <a:t>7</a:t>
                          </a:r>
                          <a:r>
                            <a:rPr lang="de-DE" sz="1800" smtClean="0"/>
                            <a:t> coll/s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de-DE" sz="1800" smtClean="0"/>
                            <a:t>&gt;&gt;10</a:t>
                          </a:r>
                          <a:r>
                            <a:rPr lang="de-DE" sz="1800" baseline="30000" smtClean="0"/>
                            <a:t>7 </a:t>
                          </a:r>
                          <a:r>
                            <a:rPr lang="de-DE" sz="1800" smtClean="0"/>
                            <a:t>coll/s</a:t>
                          </a:r>
                          <a:r>
                            <a:rPr lang="de-DE" sz="1800" baseline="30000" smtClean="0"/>
                            <a:t> </a:t>
                          </a:r>
                          <a:endParaRPr lang="en-US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mtClean="0"/>
                            <a:t>D</a:t>
                          </a:r>
                          <a:r>
                            <a:rPr lang="de-DE" baseline="30000" smtClean="0"/>
                            <a:t>+,-,0</a:t>
                          </a:r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800" smtClean="0"/>
                            <a:t>10</a:t>
                          </a:r>
                          <a:r>
                            <a:rPr lang="de-DE" sz="1800" baseline="30000" smtClean="0"/>
                            <a:t>5</a:t>
                          </a:r>
                          <a:r>
                            <a:rPr lang="de-DE" sz="1800" smtClean="0"/>
                            <a:t> coll/s</a:t>
                          </a:r>
                          <a:endParaRPr lang="en-US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sz="1800" smtClean="0"/>
                            <a:t>10</a:t>
                          </a:r>
                          <a:r>
                            <a:rPr lang="de-DE" sz="1800" baseline="30000" smtClean="0"/>
                            <a:t>7</a:t>
                          </a:r>
                          <a:r>
                            <a:rPr lang="de-DE" sz="1800" smtClean="0"/>
                            <a:t> coll/s</a:t>
                          </a:r>
                          <a:endParaRPr lang="en-US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93636"/>
              </p:ext>
            </p:extLst>
          </p:nvPr>
        </p:nvGraphicFramePr>
        <p:xfrm>
          <a:off x="154577" y="4708163"/>
          <a:ext cx="4057383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45467"/>
                <a:gridCol w="1320706"/>
                <a:gridCol w="1591210"/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Au+Au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p+A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SIS</a:t>
                      </a:r>
                      <a:r>
                        <a:rPr lang="de-DE" baseline="0" smtClean="0"/>
                        <a:t>100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smtClean="0"/>
                        <a:t>~12 AGeV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smtClean="0"/>
                        <a:t>~30 GeV</a:t>
                      </a:r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mtClean="0"/>
                        <a:t>SIS300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smtClean="0"/>
                        <a:t>~35 AGeV</a:t>
                      </a:r>
                      <a:endParaRPr lang="en-US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smtClean="0"/>
                        <a:t>~90 GeV</a:t>
                      </a:r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1756991" y="6130976"/>
            <a:ext cx="5178021" cy="43088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CBM@SIS100 will be available in 2021</a:t>
            </a:r>
            <a:endParaRPr lang="en-US"/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0475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0995"/>
    </mc:Choice>
    <mc:Fallback>
      <p:transition spd="slow" advTm="80995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Formation length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  <p:grpSp>
        <p:nvGrpSpPr>
          <p:cNvPr id="31" name="Group 30"/>
          <p:cNvGrpSpPr/>
          <p:nvPr/>
        </p:nvGrpSpPr>
        <p:grpSpPr>
          <a:xfrm>
            <a:off x="895315" y="350887"/>
            <a:ext cx="8145674" cy="5526385"/>
            <a:chOff x="-171037" y="350887"/>
            <a:chExt cx="9215505" cy="6252207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26" name="Object 2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60099803"/>
                    </p:ext>
                  </p:extLst>
                </p:nvPr>
              </p:nvGraphicFramePr>
              <p:xfrm>
                <a:off x="-171037" y="350887"/>
                <a:ext cx="7911027" cy="625220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5157" r:id="rId3" imgW="3769920" imgH="2979360" progId="">
                        <p:embed/>
                      </p:oleObj>
                    </mc:Choice>
                    <mc:Fallback>
                      <p:oleObj r:id="rId3" imgW="3769920" imgH="2979360" progId="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-171037" y="350887"/>
                              <a:ext cx="7911027" cy="625220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26" name="Object 25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460099803"/>
                    </p:ext>
                  </p:extLst>
                </p:nvPr>
              </p:nvGraphicFramePr>
              <p:xfrm>
                <a:off x="-171037" y="350887"/>
                <a:ext cx="7911027" cy="6252207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5128" r:id="rId5" imgW="3769920" imgH="2979360" progId="">
                        <p:embed/>
                      </p:oleObj>
                    </mc:Choice>
                    <mc:Fallback>
                      <p:oleObj r:id="rId5" imgW="3769920" imgH="2979360" progId="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-171037" y="350887"/>
                              <a:ext cx="7911027" cy="6252207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  <p:grpSp>
          <p:nvGrpSpPr>
            <p:cNvPr id="11" name="Group 10"/>
            <p:cNvGrpSpPr/>
            <p:nvPr/>
          </p:nvGrpSpPr>
          <p:grpSpPr>
            <a:xfrm>
              <a:off x="1475656" y="4631237"/>
              <a:ext cx="7533680" cy="661578"/>
              <a:chOff x="968687" y="4851635"/>
              <a:chExt cx="7509029" cy="661578"/>
            </a:xfrm>
          </p:grpSpPr>
          <p:cxnSp>
            <p:nvCxnSpPr>
              <p:cNvPr id="9" name="Straight Connector 8"/>
              <p:cNvCxnSpPr/>
              <p:nvPr/>
            </p:nvCxnSpPr>
            <p:spPr>
              <a:xfrm flipV="1">
                <a:off x="968687" y="5013176"/>
                <a:ext cx="6112675" cy="437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7081361" y="4851635"/>
                <a:ext cx="1396355" cy="66157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de-DE" sz="1600" smtClean="0"/>
                  <a:t>Distance</a:t>
                </a:r>
              </a:p>
              <a:p>
                <a:r>
                  <a:rPr lang="de-DE" sz="1600" smtClean="0"/>
                  <a:t>N-N in core</a:t>
                </a:r>
                <a:endParaRPr lang="en-US" sz="1600"/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1475656" y="2864985"/>
              <a:ext cx="7564617" cy="661578"/>
              <a:chOff x="966549" y="4690010"/>
              <a:chExt cx="7564616" cy="661578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>
                <a:off x="966549" y="4965993"/>
                <a:ext cx="6053723" cy="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7020271" y="4690010"/>
                <a:ext cx="1510894" cy="66157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Average </a:t>
                </a:r>
              </a:p>
              <a:p>
                <a:r>
                  <a:rPr lang="de-DE" sz="1600" smtClean="0"/>
                  <a:t>thickness Au</a:t>
                </a:r>
                <a:endParaRPr lang="en-US" sz="160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1475656" y="3886102"/>
              <a:ext cx="7568812" cy="661578"/>
              <a:chOff x="897212" y="4690010"/>
              <a:chExt cx="7568811" cy="661578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 flipV="1">
                <a:off x="897212" y="5013176"/>
                <a:ext cx="6123060" cy="11820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7020271" y="4690010"/>
                <a:ext cx="1445752" cy="661578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z="1600" smtClean="0"/>
                  <a:t>Average </a:t>
                </a:r>
              </a:p>
              <a:p>
                <a:r>
                  <a:rPr lang="de-DE" sz="1600" smtClean="0"/>
                  <a:t>thickness Si</a:t>
                </a:r>
                <a:endParaRPr lang="en-US" sz="160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1743823" y="1429130"/>
              <a:ext cx="1161027" cy="80085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de-DE" sz="2000" smtClean="0"/>
                <a:t>CBM@</a:t>
              </a:r>
            </a:p>
            <a:p>
              <a:r>
                <a:rPr lang="de-DE" sz="2000" smtClean="0"/>
                <a:t>SIS100</a:t>
              </a:r>
              <a:endParaRPr lang="en-US" sz="2000"/>
            </a:p>
          </p:txBody>
        </p:sp>
        <p:cxnSp>
          <p:nvCxnSpPr>
            <p:cNvPr id="22" name="Straight Connector 21"/>
            <p:cNvCxnSpPr/>
            <p:nvPr/>
          </p:nvCxnSpPr>
          <p:spPr>
            <a:xfrm flipV="1">
              <a:off x="3059832" y="931577"/>
              <a:ext cx="0" cy="4401414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3290564" y="1457328"/>
              <a:ext cx="1161027" cy="800858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de-DE" sz="2000" smtClean="0"/>
                <a:t>CBM@</a:t>
              </a:r>
            </a:p>
            <a:p>
              <a:r>
                <a:rPr lang="de-DE" sz="2000" smtClean="0"/>
                <a:t>SIS300</a:t>
              </a:r>
              <a:endParaRPr lang="en-US" sz="2000"/>
            </a:p>
          </p:txBody>
        </p:sp>
        <p:cxnSp>
          <p:nvCxnSpPr>
            <p:cNvPr id="24" name="Straight Connector 23"/>
            <p:cNvCxnSpPr/>
            <p:nvPr/>
          </p:nvCxnSpPr>
          <p:spPr>
            <a:xfrm flipV="1">
              <a:off x="4740262" y="908720"/>
              <a:ext cx="0" cy="4401414"/>
            </a:xfrm>
            <a:prstGeom prst="line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 rot="18957453">
                  <a:off x="6358272" y="2424353"/>
                  <a:ext cx="1103792" cy="33013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200" i="1">
                                <a:latin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de-DE" sz="1200" i="1">
                                <a:latin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  <m:r>
                          <a:rPr lang="de-DE" sz="1200" i="1">
                            <a:latin typeface="Cambria Math" panose="02040503050406030204" pitchFamily="18" charset="0"/>
                          </a:rPr>
                          <m:t>≈</m:t>
                        </m:r>
                        <m:r>
                          <a:rPr lang="de-DE" sz="1200" b="0" i="1" smtClean="0">
                            <a:latin typeface="Cambria Math" panose="02040503050406030204" pitchFamily="18" charset="0"/>
                          </a:rPr>
                          <m:t>0.5</m:t>
                        </m:r>
                        <m:r>
                          <a:rPr lang="de-DE" sz="12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de-DE" sz="1200">
                            <a:latin typeface="Cambria Math" panose="02040503050406030204" pitchFamily="18" charset="0"/>
                          </a:rPr>
                          <m:t>fm</m:t>
                        </m:r>
                      </m:oMath>
                    </m:oMathPara>
                  </a14:m>
                  <a:endParaRPr lang="en-US" sz="1200"/>
                </a:p>
              </p:txBody>
            </p:sp>
          </mc:Choice>
          <mc:Fallback xmlns="">
            <p:sp>
              <p:nvSpPr>
                <p:cNvPr id="7" name="Rectangle 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8957453">
                  <a:off x="6358272" y="2424353"/>
                  <a:ext cx="1103792" cy="330137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1" name="Right Arrow 20"/>
            <p:cNvSpPr/>
            <p:nvPr/>
          </p:nvSpPr>
          <p:spPr>
            <a:xfrm>
              <a:off x="5580113" y="764704"/>
              <a:ext cx="2689245" cy="78559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DE" sz="2000" smtClean="0"/>
                <a:t>World data</a:t>
              </a:r>
              <a:endParaRPr lang="en-US" sz="200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25313" y="1457328"/>
              <a:ext cx="791065" cy="45265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2000" smtClean="0"/>
                <a:t>SPS</a:t>
              </a:r>
              <a:endParaRPr lang="en-US" sz="200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232215" y="5816463"/>
            <a:ext cx="6498895" cy="76944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CBM@SIS100 covers the most interesting energy</a:t>
            </a:r>
          </a:p>
          <a:p>
            <a:r>
              <a:rPr lang="de-DE" smtClean="0"/>
              <a:t>range for measuring </a:t>
            </a:r>
            <a:r>
              <a:rPr lang="de-DE"/>
              <a:t>J</a:t>
            </a:r>
            <a:r>
              <a:rPr lang="de-DE"/>
              <a:t>/</a:t>
            </a:r>
            <a:r>
              <a:rPr lang="de-DE" smtClean="0">
                <a:sym typeface="Symbol" panose="05050102010706020507" pitchFamily="18" charset="2"/>
              </a:rPr>
              <a:t> dissociation.</a:t>
            </a:r>
            <a:endParaRPr lang="en-US"/>
          </a:p>
        </p:txBody>
      </p:sp>
      <p:sp>
        <p:nvSpPr>
          <p:cNvPr id="27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6849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107"/>
    </mc:Choice>
    <mc:Fallback>
      <p:transition spd="slow" advTm="3910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What means quark gluon plasma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pic>
        <p:nvPicPr>
          <p:cNvPr id="6" name="Grafik 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54" y="1055159"/>
            <a:ext cx="5688632" cy="3837231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/>
        </p:nvSpPr>
        <p:spPr>
          <a:xfrm>
            <a:off x="395536" y="5398274"/>
            <a:ext cx="4960012" cy="1107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H</a:t>
            </a:r>
            <a:r>
              <a:rPr lang="de-DE" smtClean="0"/>
              <a:t>adronic phase:</a:t>
            </a:r>
          </a:p>
          <a:p>
            <a:r>
              <a:rPr lang="de-DE" smtClean="0"/>
              <a:t>2 or 3 quarks are confined to hadrons.</a:t>
            </a:r>
          </a:p>
          <a:p>
            <a:r>
              <a:rPr lang="de-DE" smtClean="0"/>
              <a:t>They cannot be separated</a:t>
            </a:r>
            <a:endParaRPr lang="en-US"/>
          </a:p>
        </p:txBody>
      </p:sp>
      <p:cxnSp>
        <p:nvCxnSpPr>
          <p:cNvPr id="9" name="Straight Arrow Connector 8"/>
          <p:cNvCxnSpPr>
            <a:stCxn id="7" idx="0"/>
          </p:cNvCxnSpPr>
          <p:nvPr/>
        </p:nvCxnSpPr>
        <p:spPr>
          <a:xfrm flipH="1" flipV="1">
            <a:off x="2506053" y="3598172"/>
            <a:ext cx="369489" cy="180010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948169" y="1923375"/>
            <a:ext cx="3749744" cy="110799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Q</a:t>
            </a:r>
            <a:r>
              <a:rPr lang="de-DE" smtClean="0"/>
              <a:t>uark Gluon Plasma:</a:t>
            </a:r>
          </a:p>
          <a:p>
            <a:r>
              <a:rPr lang="de-DE" smtClean="0"/>
              <a:t>Numerous quarks move</a:t>
            </a:r>
          </a:p>
          <a:p>
            <a:r>
              <a:rPr lang="de-DE" smtClean="0"/>
              <a:t>freely in „common potential“.</a:t>
            </a:r>
            <a:endParaRPr lang="en-US"/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flipH="1" flipV="1">
            <a:off x="4283968" y="2362180"/>
            <a:ext cx="664201" cy="1151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794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046"/>
    </mc:Choice>
    <mc:Fallback>
      <p:transition spd="slow" advTm="93046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CBM design features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>
                <a:latin typeface="Cambria" panose="02040503050406030204" pitchFamily="18" charset="0"/>
              </a:rPr>
              <a:pPr>
                <a:defRPr/>
              </a:pPr>
              <a:t>20</a:t>
            </a:fld>
            <a:endParaRPr lang="de-DE">
              <a:latin typeface="Cambria" panose="02040503050406030204" pitchFamily="18" charset="0"/>
            </a:endParaRPr>
          </a:p>
        </p:txBody>
      </p:sp>
      <p:pic>
        <p:nvPicPr>
          <p:cNvPr id="5" name="Grafik 23" descr="http://www.fair-center.eu/fileadmin/fair/experiments/CBM/setup/Experiment_mit_HADES_1_beab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21" r="3089" b="8609"/>
          <a:stretch/>
        </p:blipFill>
        <p:spPr bwMode="auto">
          <a:xfrm>
            <a:off x="251520" y="764704"/>
            <a:ext cx="3522564" cy="29943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4067944" y="764704"/>
                <a:ext cx="3026791" cy="31393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E</a:t>
                </a:r>
                <a:r>
                  <a:rPr lang="de-DE" smtClean="0">
                    <a:latin typeface="Cambria" panose="02040503050406030204" pitchFamily="18" charset="0"/>
                  </a:rPr>
                  <a:t>lectron spectrometer: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Ψ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de-DE" b="0" i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de-DE" b="0" i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de-DE" b="0" i="0" smtClean="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mtClean="0">
                  <a:latin typeface="Cambria" panose="02040503050406030204" pitchFamily="18" charset="0"/>
                </a:endParaRPr>
              </a:p>
              <a:p>
                <a:endParaRPr lang="en-US" smtClean="0">
                  <a:latin typeface="Cambria" panose="02040503050406030204" pitchFamily="18" charset="0"/>
                </a:endParaRPr>
              </a:p>
              <a:p>
                <a:r>
                  <a:rPr lang="de-DE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M</a:t>
                </a:r>
                <a:r>
                  <a:rPr lang="de-DE" smtClean="0">
                    <a:latin typeface="Cambria" panose="02040503050406030204" pitchFamily="18" charset="0"/>
                  </a:rPr>
                  <a:t>uon spectrometer</a:t>
                </a:r>
                <a:r>
                  <a:rPr lang="de-DE">
                    <a:latin typeface="Cambria" panose="02040503050406030204" pitchFamily="18" charset="0"/>
                  </a:rPr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de-DE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>
                          <a:latin typeface="Cambria Math" panose="02040503050406030204" pitchFamily="18" charset="0"/>
                        </a:rPr>
                        <m:t>Ψ</m:t>
                      </m:r>
                      <m:r>
                        <a:rPr lang="de-DE">
                          <a:latin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µ</m:t>
                          </m:r>
                        </m:e>
                        <m:sup>
                          <m:r>
                            <a:rPr lang="de-DE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de-DE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0" smtClean="0">
                              <a:latin typeface="Cambria Math" panose="02040503050406030204" pitchFamily="18" charset="0"/>
                            </a:rPr>
                            <m:t>µ</m:t>
                          </m:r>
                        </m:e>
                        <m:sup>
                          <m:r>
                            <a:rPr lang="de-DE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mtClean="0">
                  <a:latin typeface="Cambria" panose="02040503050406030204" pitchFamily="18" charset="0"/>
                </a:endParaRPr>
              </a:p>
              <a:p>
                <a:pPr/>
                <a:endParaRPr lang="en-US" smtClean="0">
                  <a:latin typeface="Cambria" panose="02040503050406030204" pitchFamily="18" charset="0"/>
                </a:endParaRPr>
              </a:p>
              <a:p>
                <a:pPr/>
                <a:r>
                  <a:rPr lang="de-DE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E</a:t>
                </a:r>
                <a:r>
                  <a:rPr lang="de-DE" smtClean="0">
                    <a:latin typeface="Cambria" panose="02040503050406030204" pitchFamily="18" charset="0"/>
                  </a:rPr>
                  <a:t>M – calorimeter: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de-DE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>
                          <a:latin typeface="Cambria Math" panose="02040503050406030204" pitchFamily="18" charset="0"/>
                        </a:rPr>
                        <m:t>Ψ</m:t>
                      </m:r>
                      <m:r>
                        <a:rPr lang="de-DE"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𝛾</m:t>
                      </m:r>
                      <m:r>
                        <a:rPr lang="de-DE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>
                  <a:latin typeface="Cambria" panose="02040503050406030204" pitchFamily="18" charset="0"/>
                </a:endParaRPr>
              </a:p>
              <a:p>
                <a:endParaRPr lang="en-US"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764704"/>
                <a:ext cx="3026791" cy="3139321"/>
              </a:xfrm>
              <a:prstGeom prst="rect">
                <a:avLst/>
              </a:prstGeom>
              <a:blipFill rotWithShape="0">
                <a:blip r:embed="rId3"/>
                <a:stretch>
                  <a:fillRect l="-2616" t="-11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Arrow Connector 7"/>
          <p:cNvCxnSpPr/>
          <p:nvPr/>
        </p:nvCxnSpPr>
        <p:spPr>
          <a:xfrm flipH="1">
            <a:off x="2123728" y="980728"/>
            <a:ext cx="1944216" cy="50405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2012802" y="1938320"/>
            <a:ext cx="2055142" cy="3235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2893443" y="2273752"/>
            <a:ext cx="1174501" cy="8144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3480693" y="3651761"/>
                <a:ext cx="5544615" cy="769441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>
                    <a:latin typeface="Cambria" panose="02040503050406030204" pitchFamily="18" charset="0"/>
                  </a:rPr>
                  <a:t>Systematic errors can be controlled.</a:t>
                </a:r>
                <a:endParaRPr lang="en-US">
                  <a:latin typeface="Cambria" panose="02040503050406030204" pitchFamily="18" charset="0"/>
                </a:endParaRPr>
              </a:p>
              <a:p>
                <a:r>
                  <a:rPr lang="de-DE" smtClean="0">
                    <a:latin typeface="Cambria" panose="02040503050406030204" pitchFamily="18" charset="0"/>
                  </a:rPr>
                  <a:t>=&gt; Suited for precision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de-DE" smtClean="0">
                    <a:latin typeface="Cambria" panose="02040503050406030204" pitchFamily="18" charset="0"/>
                  </a:rPr>
                  <a:t> measurements.</a:t>
                </a: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0693" y="3651761"/>
                <a:ext cx="5544615" cy="769441"/>
              </a:xfrm>
              <a:prstGeom prst="rect">
                <a:avLst/>
              </a:prstGeom>
              <a:blipFill rotWithShape="0">
                <a:blip r:embed="rId4"/>
                <a:stretch>
                  <a:fillRect l="-1429" t="-5556" b="-158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228700" y="4688514"/>
                <a:ext cx="8280344" cy="14157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H</a:t>
                </a:r>
                <a:r>
                  <a:rPr lang="de-DE" smtClean="0">
                    <a:latin typeface="Cambria" panose="02040503050406030204" pitchFamily="18" charset="0"/>
                  </a:rPr>
                  <a:t>igh precision, high rate vertex detector + Time of flight detector: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mtClean="0">
                    <a:latin typeface="Cambria" panose="020405030504060302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de-DE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000" smtClean="0">
                    <a:latin typeface="Cambria" panose="02040503050406030204" pitchFamily="18" charset="0"/>
                  </a:rPr>
                  <a:t>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de-DE" sz="20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de-DE" sz="2000" i="1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𝐾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2000" i="1">
                        <a:latin typeface="Cambria Math" panose="02040503050406030204" pitchFamily="18" charset="0"/>
                      </a:rPr>
                      <m:t>𝜋</m:t>
                    </m:r>
                    <m:r>
                      <a:rPr lang="de-DE" sz="2000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mtClean="0">
                    <a:latin typeface="Cambria" panose="02040503050406030204" pitchFamily="18" charset="0"/>
                  </a:rPr>
                  <a:t> </a:t>
                </a:r>
                <a:endParaRPr lang="en-US"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700" y="4688514"/>
                <a:ext cx="8280344" cy="1415772"/>
              </a:xfrm>
              <a:prstGeom prst="rect">
                <a:avLst/>
              </a:prstGeom>
              <a:blipFill rotWithShape="0">
                <a:blip r:embed="rId5"/>
                <a:stretch>
                  <a:fillRect l="-957" t="-3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/>
          <p:nvPr/>
        </p:nvCxnSpPr>
        <p:spPr>
          <a:xfrm flipV="1">
            <a:off x="683568" y="2204864"/>
            <a:ext cx="0" cy="24836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3040373" y="5805917"/>
                <a:ext cx="5544615" cy="769441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DE" smtClean="0">
                    <a:latin typeface="Cambria" panose="02040503050406030204" pitchFamily="18" charset="0"/>
                  </a:rPr>
                  <a:t>Open charm can be measured.</a:t>
                </a:r>
              </a:p>
              <a:p>
                <a:r>
                  <a:rPr lang="de-DE" smtClean="0">
                    <a:latin typeface="Cambria" panose="02040503050406030204" pitchFamily="18" charset="0"/>
                  </a:rPr>
                  <a:t>Suited to extract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c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b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</m:acc>
                  </m:oMath>
                </a14:m>
                <a:r>
                  <a:rPr lang="de-DE" smtClean="0">
                    <a:latin typeface="Cambria" panose="02040503050406030204" pitchFamily="18" charset="0"/>
                  </a:rPr>
                  <a:t> cross sections.</a:t>
                </a: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0373" y="5805917"/>
                <a:ext cx="5544615" cy="769441"/>
              </a:xfrm>
              <a:prstGeom prst="rect">
                <a:avLst/>
              </a:prstGeom>
              <a:blipFill rotWithShape="0">
                <a:blip r:embed="rId6"/>
                <a:stretch>
                  <a:fillRect l="-1430" t="-4724" b="-14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2115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5144"/>
    </mc:Choice>
    <mc:Fallback>
      <p:transition spd="slow" advTm="85144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Measurement uncertainties?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729" y="2081384"/>
            <a:ext cx="5585595" cy="381642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>
                <a:off x="4560681" y="620688"/>
                <a:ext cx="4346639" cy="110799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L</a:t>
                </a:r>
                <a:r>
                  <a:rPr lang="de-DE" smtClean="0">
                    <a:latin typeface="Cambria" panose="02040503050406030204" pitchFamily="18" charset="0"/>
                  </a:rPr>
                  <a:t>ow beam energy (e.g. 15 GeV)</a:t>
                </a:r>
              </a:p>
              <a:p>
                <a:pPr marL="342900" indent="-342900">
                  <a:buFont typeface="Symbol" panose="05050102010706020507" pitchFamily="18" charset="2"/>
                  <a:buChar char="Þ"/>
                </a:pPr>
                <a:r>
                  <a:rPr lang="de-DE" smtClean="0">
                    <a:latin typeface="Cambria" panose="02040503050406030204" pitchFamily="18" charset="0"/>
                  </a:rPr>
                  <a:t>fast formation of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endParaRPr lang="en-US" smtClean="0">
                  <a:latin typeface="Cambria" panose="02040503050406030204" pitchFamily="18" charset="0"/>
                </a:endParaRPr>
              </a:p>
              <a:p>
                <a:pPr marL="342900" indent="-342900">
                  <a:buFont typeface="Symbol" panose="05050102010706020507" pitchFamily="18" charset="2"/>
                  <a:buChar char="Þ"/>
                </a:pP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mtClean="0">
                    <a:latin typeface="Cambria" panose="02040503050406030204" pitchFamily="18" charset="0"/>
                  </a:rPr>
                  <a:t> </a:t>
                </a:r>
                <a:r>
                  <a:rPr lang="en-US" smtClean="0">
                    <a:latin typeface="Cambria" panose="02040503050406030204" pitchFamily="18" charset="0"/>
                  </a:rPr>
                  <a:t>path small w.r.t.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mtClean="0">
                    <a:latin typeface="Cambria" panose="02040503050406030204" pitchFamily="18" charset="0"/>
                  </a:rPr>
                  <a:t> path</a:t>
                </a:r>
                <a:endParaRPr lang="en-US"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60681" y="620688"/>
                <a:ext cx="4346639" cy="1107996"/>
              </a:xfrm>
              <a:prstGeom prst="rect">
                <a:avLst/>
              </a:prstGeom>
              <a:blipFill rotWithShape="0">
                <a:blip r:embed="rId4"/>
                <a:stretch>
                  <a:fillRect l="-1678" t="-3261" b="-9783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2" name="Straight Arrow Connector 231"/>
          <p:cNvCxnSpPr>
            <a:stCxn id="52" idx="2"/>
          </p:cNvCxnSpPr>
          <p:nvPr/>
        </p:nvCxnSpPr>
        <p:spPr>
          <a:xfrm flipH="1">
            <a:off x="6228184" y="1728684"/>
            <a:ext cx="505817" cy="71274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Arrow Connector 233"/>
          <p:cNvCxnSpPr>
            <a:stCxn id="52" idx="2"/>
          </p:cNvCxnSpPr>
          <p:nvPr/>
        </p:nvCxnSpPr>
        <p:spPr>
          <a:xfrm>
            <a:off x="6734001" y="1728684"/>
            <a:ext cx="479470" cy="3527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18" name="Picture 2" descr="https://openclipart.org/image/2400px/svg_to_png/200606/primary-ok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784" y="855804"/>
            <a:ext cx="558536" cy="55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0" name="Group 249"/>
          <p:cNvGrpSpPr/>
          <p:nvPr/>
        </p:nvGrpSpPr>
        <p:grpSpPr>
          <a:xfrm>
            <a:off x="707088" y="1461782"/>
            <a:ext cx="3619127" cy="1860314"/>
            <a:chOff x="707088" y="1461782"/>
            <a:chExt cx="3619127" cy="1860314"/>
          </a:xfrm>
        </p:grpSpPr>
        <p:cxnSp>
          <p:nvCxnSpPr>
            <p:cNvPr id="237" name="Straight Arrow Connector 236"/>
            <p:cNvCxnSpPr/>
            <p:nvPr/>
          </p:nvCxnSpPr>
          <p:spPr>
            <a:xfrm>
              <a:off x="3823920" y="2231223"/>
              <a:ext cx="502295" cy="109087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39" name="TextBox 238"/>
                <p:cNvSpPr txBox="1"/>
                <p:nvPr/>
              </p:nvSpPr>
              <p:spPr>
                <a:xfrm>
                  <a:off x="707088" y="1461782"/>
                  <a:ext cx="3113677" cy="76944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mtClean="0">
                      <a:solidFill>
                        <a:srgbClr val="FF0000"/>
                      </a:solidFill>
                      <a:latin typeface="Cambria" panose="02040503050406030204" pitchFamily="18" charset="0"/>
                    </a:rPr>
                    <a:t>M</a:t>
                  </a:r>
                  <a:r>
                    <a:rPr lang="de-DE" smtClean="0">
                      <a:latin typeface="Cambria" panose="02040503050406030204" pitchFamily="18" charset="0"/>
                    </a:rPr>
                    <a:t>ay be measured</a:t>
                  </a:r>
                </a:p>
                <a:p>
                  <a:r>
                    <a:rPr lang="de-DE" smtClean="0">
                      <a:latin typeface="Cambria" panose="02040503050406030204" pitchFamily="18" charset="0"/>
                    </a:rPr>
                    <a:t>Measure </a:t>
                  </a:r>
                  <a14:m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Ψ</m:t>
                      </m:r>
                    </m:oMath>
                  </a14:m>
                  <a:r>
                    <a:rPr lang="en-US" smtClean="0">
                      <a:latin typeface="Cambria" panose="02040503050406030204" pitchFamily="18" charset="0"/>
                    </a:rPr>
                    <a:t> </a:t>
                  </a:r>
                  <a:r>
                    <a:rPr lang="en-US" smtClean="0">
                      <a:latin typeface="Cambria" panose="02040503050406030204" pitchFamily="18" charset="0"/>
                    </a:rPr>
                    <a:t>and D</a:t>
                  </a:r>
                  <a:endParaRPr lang="en-US" smtClean="0">
                    <a:latin typeface="Cambria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239" name="TextBox 23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7088" y="1461782"/>
                  <a:ext cx="3113677" cy="769441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2339" t="-4688" b="-14063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0" name="Picture 2" descr="https://openclipart.org/image/2400px/svg_to_png/200606/primary-ok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6753" y="1579944"/>
              <a:ext cx="558536" cy="558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1" name="Group 250"/>
          <p:cNvGrpSpPr/>
          <p:nvPr/>
        </p:nvGrpSpPr>
        <p:grpSpPr>
          <a:xfrm>
            <a:off x="132315" y="2564430"/>
            <a:ext cx="3691233" cy="2336019"/>
            <a:chOff x="132315" y="2564430"/>
            <a:chExt cx="3691233" cy="2336019"/>
          </a:xfrm>
        </p:grpSpPr>
        <p:cxnSp>
          <p:nvCxnSpPr>
            <p:cNvPr id="241" name="Straight Arrow Connector 240"/>
            <p:cNvCxnSpPr/>
            <p:nvPr/>
          </p:nvCxnSpPr>
          <p:spPr>
            <a:xfrm>
              <a:off x="3245992" y="4688088"/>
              <a:ext cx="577556" cy="21236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43" name="TextBox 242"/>
                <p:cNvSpPr txBox="1"/>
                <p:nvPr/>
              </p:nvSpPr>
              <p:spPr>
                <a:xfrm>
                  <a:off x="132315" y="2564430"/>
                  <a:ext cx="3113677" cy="2123658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mtClean="0">
                      <a:solidFill>
                        <a:srgbClr val="FF0000"/>
                      </a:solidFill>
                      <a:latin typeface="Cambria" panose="02040503050406030204" pitchFamily="18" charset="0"/>
                    </a:rPr>
                    <a:t>C</a:t>
                  </a:r>
                  <a:r>
                    <a:rPr lang="de-DE" smtClean="0">
                      <a:latin typeface="Cambria" panose="02040503050406030204" pitchFamily="18" charset="0"/>
                    </a:rPr>
                    <a:t>lose to </a:t>
                  </a:r>
                  <a14:m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de-DE" i="1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̅"/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acc>
                    </m:oMath>
                  </a14:m>
                  <a:r>
                    <a:rPr lang="de-DE" smtClean="0">
                      <a:latin typeface="Cambria" panose="02040503050406030204" pitchFamily="18" charset="0"/>
                    </a:rPr>
                    <a:t> threshold. </a:t>
                  </a:r>
                </a:p>
                <a:p>
                  <a:r>
                    <a:rPr lang="de-DE" smtClean="0">
                      <a:latin typeface="Cambria" panose="02040503050406030204" pitchFamily="18" charset="0"/>
                    </a:rPr>
                    <a:t>Protons unlike to produce</a:t>
                  </a:r>
                  <a:r>
                    <a:rPr lang="de-DE"/>
                    <a:t> </a:t>
                  </a:r>
                  <a14:m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de-DE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>
                          <a:latin typeface="Cambria Math" panose="02040503050406030204" pitchFamily="18" charset="0"/>
                        </a:rPr>
                        <m:t>Ψ</m:t>
                      </m:r>
                    </m:oMath>
                  </a14:m>
                  <a:r>
                    <a:rPr lang="en-US" smtClean="0">
                      <a:latin typeface="Cambria" panose="02040503050406030204" pitchFamily="18" charset="0"/>
                    </a:rPr>
                    <a:t> </a:t>
                  </a:r>
                  <a:r>
                    <a:rPr lang="en-US" smtClean="0">
                      <a:latin typeface="Cambria" panose="02040503050406030204" pitchFamily="18" charset="0"/>
                    </a:rPr>
                    <a:t>in </a:t>
                  </a:r>
                </a:p>
                <a:p>
                  <a:r>
                    <a:rPr lang="en-US" smtClean="0">
                      <a:latin typeface="Cambria" panose="02040503050406030204" pitchFamily="18" charset="0"/>
                    </a:rPr>
                    <a:t>second interaction.</a:t>
                  </a:r>
                </a:p>
                <a:p>
                  <a:r>
                    <a:rPr lang="de-DE" smtClean="0">
                      <a:latin typeface="Cambria" panose="02040503050406030204" pitchFamily="18" charset="0"/>
                    </a:rPr>
                    <a:t>=&gt; </a:t>
                  </a:r>
                  <a14:m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de-DE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>
                          <a:latin typeface="Cambria Math" panose="02040503050406030204" pitchFamily="18" charset="0"/>
                        </a:rPr>
                        <m:t>Ψ</m:t>
                      </m:r>
                    </m:oMath>
                  </a14:m>
                  <a:r>
                    <a:rPr lang="en-US" smtClean="0">
                      <a:latin typeface="Cambria" panose="02040503050406030204" pitchFamily="18" charset="0"/>
                    </a:rPr>
                    <a:t> </a:t>
                  </a:r>
                  <a:r>
                    <a:rPr lang="en-US" smtClean="0">
                      <a:latin typeface="Cambria" panose="02040503050406030204" pitchFamily="18" charset="0"/>
                    </a:rPr>
                    <a:t>production in first collision.</a:t>
                  </a:r>
                  <a:endParaRPr lang="en-US" smtClean="0">
                    <a:latin typeface="Cambria" panose="02040503050406030204" pitchFamily="18" charset="0"/>
                  </a:endParaRPr>
                </a:p>
              </p:txBody>
            </p:sp>
          </mc:Choice>
          <mc:Fallback>
            <p:sp>
              <p:nvSpPr>
                <p:cNvPr id="243" name="TextBox 2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2315" y="2564430"/>
                  <a:ext cx="3113677" cy="2123658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l="-2344" t="-1714" r="-2930" b="-4571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246" name="Picture 2" descr="https://openclipart.org/image/2400px/svg_to_png/200606/primary-ok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1437" y="3180387"/>
              <a:ext cx="558536" cy="5585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49" name="TextBox 248"/>
          <p:cNvSpPr txBox="1"/>
          <p:nvPr/>
        </p:nvSpPr>
        <p:spPr>
          <a:xfrm>
            <a:off x="487057" y="6213010"/>
            <a:ext cx="7972731" cy="430887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de-DE" smtClean="0"/>
              <a:t>CBM seems particularly well suited to answer these questions.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60033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755"/>
    </mc:Choice>
    <mc:Fallback>
      <p:transition spd="slow" advTm="1167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24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Different models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69" y="1412776"/>
            <a:ext cx="8677225" cy="23117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828001"/>
            <a:ext cx="2086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D. Kharzeev, H. Satz</a:t>
            </a:r>
          </a:p>
          <a:p>
            <a:r>
              <a:rPr lang="de-DE" sz="1600" smtClean="0"/>
              <a:t>PLB 1995</a:t>
            </a:r>
            <a:endParaRPr lang="en-US" sz="1600"/>
          </a:p>
        </p:txBody>
      </p:sp>
      <p:sp>
        <p:nvSpPr>
          <p:cNvPr id="7" name="TextBox 6"/>
          <p:cNvSpPr txBox="1"/>
          <p:nvPr/>
        </p:nvSpPr>
        <p:spPr>
          <a:xfrm>
            <a:off x="3381882" y="828001"/>
            <a:ext cx="1576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K. Haglin et al. </a:t>
            </a:r>
          </a:p>
          <a:p>
            <a:r>
              <a:rPr lang="de-DE" sz="1600" smtClean="0"/>
              <a:t>PRC 2000</a:t>
            </a:r>
            <a:endParaRPr lang="en-US" sz="1600"/>
          </a:p>
        </p:txBody>
      </p:sp>
      <p:sp>
        <p:nvSpPr>
          <p:cNvPr id="8" name="TextBox 7"/>
          <p:cNvSpPr txBox="1"/>
          <p:nvPr/>
        </p:nvSpPr>
        <p:spPr>
          <a:xfrm>
            <a:off x="6451916" y="828001"/>
            <a:ext cx="16113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R. Molina et al. </a:t>
            </a:r>
          </a:p>
          <a:p>
            <a:r>
              <a:rPr lang="de-DE" sz="1600" smtClean="0"/>
              <a:t>PRC 2012</a:t>
            </a:r>
            <a:endParaRPr lang="en-US" sz="1600"/>
          </a:p>
        </p:txBody>
      </p:sp>
      <p:sp>
        <p:nvSpPr>
          <p:cNvPr id="9" name="TextBox 8"/>
          <p:cNvSpPr txBox="1"/>
          <p:nvPr/>
        </p:nvSpPr>
        <p:spPr>
          <a:xfrm rot="5400000">
            <a:off x="7016566" y="2340723"/>
            <a:ext cx="361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P. P. Bhaduri, ICMUHD, Sikkim India, </a:t>
            </a:r>
          </a:p>
          <a:p>
            <a:r>
              <a:rPr lang="de-DE" sz="1600" smtClean="0"/>
              <a:t>June 22, 2016</a:t>
            </a:r>
            <a:endParaRPr lang="en-US" sz="16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114782" y="3650488"/>
                <a:ext cx="2871408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</a:rPr>
                  <a:t>A</a:t>
                </a:r>
                <a:r>
                  <a:rPr lang="de-DE" smtClean="0"/>
                  <a:t>ssumptions:</a:t>
                </a:r>
              </a:p>
              <a:p>
                <a:endParaRPr lang="de-DE"/>
              </a:p>
              <a:p>
                <a:r>
                  <a:rPr lang="de-DE" b="1" smtClean="0"/>
                  <a:t>G</a:t>
                </a:r>
                <a:r>
                  <a:rPr lang="de-DE" sz="1800" smtClean="0"/>
                  <a:t>luonic</a:t>
                </a:r>
                <a:r>
                  <a:rPr lang="de-DE" smtClean="0"/>
                  <a:t> </a:t>
                </a:r>
                <a:r>
                  <a:rPr lang="de-DE" sz="1800" smtClean="0"/>
                  <a:t>dissociation</a:t>
                </a:r>
              </a:p>
              <a:p>
                <a:r>
                  <a:rPr lang="de-DE" b="1" smtClean="0"/>
                  <a:t>H</a:t>
                </a:r>
                <a:r>
                  <a:rPr lang="de-DE" sz="1800" smtClean="0"/>
                  <a:t>adronic dissociation negligible</a:t>
                </a:r>
              </a:p>
              <a:p>
                <a:endParaRPr lang="de-DE" sz="1800" smtClean="0"/>
              </a:p>
              <a:p>
                <a:r>
                  <a:rPr lang="de-DE" smtClean="0"/>
                  <a:t>=&gt; Mostly no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/>
                  <a:t> </a:t>
                </a:r>
                <a:r>
                  <a:rPr lang="de-DE" smtClean="0"/>
                  <a:t>dissociation</a:t>
                </a:r>
                <a:endParaRPr lang="en-US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782" y="3650488"/>
                <a:ext cx="2871408" cy="2677656"/>
              </a:xfrm>
              <a:prstGeom prst="rect">
                <a:avLst/>
              </a:prstGeom>
              <a:blipFill rotWithShape="0">
                <a:blip r:embed="rId3"/>
                <a:stretch>
                  <a:fillRect l="-2760" t="-1367" b="-387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3008343" y="3643376"/>
                <a:ext cx="3075825" cy="26161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</a:rPr>
                  <a:t>A</a:t>
                </a:r>
                <a:r>
                  <a:rPr lang="de-DE" smtClean="0"/>
                  <a:t>ssumptions:</a:t>
                </a:r>
              </a:p>
              <a:p>
                <a:endParaRPr lang="de-DE" smtClean="0"/>
              </a:p>
              <a:p>
                <a:r>
                  <a:rPr lang="de-DE" b="1" smtClean="0"/>
                  <a:t>S</a:t>
                </a:r>
                <a:r>
                  <a:rPr lang="de-DE" sz="1800" smtClean="0"/>
                  <a:t>ubstantial hadronic dissociation:</a:t>
                </a:r>
              </a:p>
              <a:p>
                <a:r>
                  <a:rPr lang="de-DE" sz="1800" smtClean="0"/>
                  <a:t>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sz="1800" b="0" i="0" smtClean="0">
                        <a:latin typeface="Cambria Math" panose="02040503050406030204" pitchFamily="18" charset="0"/>
                      </a:rPr>
                      <m:t>Ψ</m:t>
                    </m:r>
                    <m:r>
                      <a:rPr lang="de-DE" sz="1800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de-DE" sz="1800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de-DE" sz="1800" b="0" i="0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acc>
                  </m:oMath>
                </a14:m>
                <a:r>
                  <a:rPr lang="de-DE" sz="1800" smtClean="0"/>
                  <a:t> </a:t>
                </a:r>
              </a:p>
              <a:p>
                <a:endParaRPr lang="de-DE" sz="1800" smtClean="0"/>
              </a:p>
              <a:p>
                <a:r>
                  <a:rPr lang="de-DE" smtClean="0"/>
                  <a:t>=&gt; Sizable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/>
                  <a:t> </a:t>
                </a:r>
                <a:r>
                  <a:rPr lang="de-DE" smtClean="0"/>
                  <a:t>dissociation.</a:t>
                </a:r>
                <a:endParaRPr lang="en-US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8343" y="3643376"/>
                <a:ext cx="3075825" cy="2616101"/>
              </a:xfrm>
              <a:prstGeom prst="rect">
                <a:avLst/>
              </a:prstGeom>
              <a:blipFill rotWithShape="0">
                <a:blip r:embed="rId4"/>
                <a:stretch>
                  <a:fillRect l="-2574" t="-1399" b="-3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6012160" y="3650488"/>
                <a:ext cx="3414206" cy="27699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</a:rPr>
                  <a:t>A</a:t>
                </a:r>
                <a:r>
                  <a:rPr lang="de-DE" smtClean="0"/>
                  <a:t>ssumptions:</a:t>
                </a:r>
              </a:p>
              <a:p>
                <a:endParaRPr lang="de-DE" smtClean="0"/>
              </a:p>
              <a:p>
                <a:r>
                  <a:rPr lang="de-DE" b="1" smtClean="0"/>
                  <a:t>H</a:t>
                </a:r>
                <a:r>
                  <a:rPr lang="de-DE" sz="1800" smtClean="0"/>
                  <a:t>adronic dissociation</a:t>
                </a:r>
              </a:p>
              <a:p>
                <a:r>
                  <a:rPr lang="de-DE" b="1" smtClean="0"/>
                  <a:t>M</a:t>
                </a:r>
                <a:r>
                  <a:rPr lang="de-DE" sz="1800" smtClean="0"/>
                  <a:t>ultiple channels</a:t>
                </a:r>
              </a:p>
              <a:p>
                <a:r>
                  <a:rPr lang="de-DE" sz="2400" b="1" smtClean="0"/>
                  <a:t>F</a:t>
                </a:r>
                <a:r>
                  <a:rPr lang="de-DE" sz="1800" smtClean="0"/>
                  <a:t>ermi motion.</a:t>
                </a:r>
              </a:p>
              <a:p>
                <a:endParaRPr lang="de-DE" sz="1800" smtClean="0"/>
              </a:p>
              <a:p>
                <a:r>
                  <a:rPr lang="de-DE" smtClean="0"/>
                  <a:t>=&gt; Sizable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/>
                  <a:t> </a:t>
                </a:r>
                <a:r>
                  <a:rPr lang="de-DE" smtClean="0"/>
                  <a:t>dissociation.</a:t>
                </a:r>
                <a:endParaRPr lang="en-US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3650488"/>
                <a:ext cx="3414206" cy="2769989"/>
              </a:xfrm>
              <a:prstGeom prst="rect">
                <a:avLst/>
              </a:prstGeom>
              <a:blipFill rotWithShape="0">
                <a:blip r:embed="rId5"/>
                <a:stretch>
                  <a:fillRect l="-2679" t="-1322" b="-37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/>
          <p:nvPr/>
        </p:nvCxnSpPr>
        <p:spPr>
          <a:xfrm>
            <a:off x="2986189" y="549275"/>
            <a:ext cx="0" cy="6048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868144" y="549275"/>
            <a:ext cx="0" cy="6048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195736" y="3356992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2061226" y="3375937"/>
                <a:ext cx="10329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mtClean="0"/>
                  <a:t>faster </a:t>
                </a:r>
                <a14:m>
                  <m:oMath xmlns:m="http://schemas.openxmlformats.org/officeDocument/2006/math">
                    <m:r>
                      <a:rPr lang="de-DE" sz="14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sz="1400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sz="140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z="1400" smtClean="0"/>
                  <a:t> </a:t>
                </a:r>
                <a:endParaRPr lang="en-US" sz="1400"/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61226" y="3375937"/>
                <a:ext cx="1032975" cy="307777"/>
              </a:xfrm>
              <a:prstGeom prst="rect">
                <a:avLst/>
              </a:prstGeom>
              <a:blipFill rotWithShape="0">
                <a:blip r:embed="rId6"/>
                <a:stretch>
                  <a:fillRect l="-1765" t="-4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>
          <a:xfrm flipV="1">
            <a:off x="464408" y="1289267"/>
            <a:ext cx="3905" cy="5370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 rot="16200000">
                <a:off x="-324542" y="1122626"/>
                <a:ext cx="112082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smtClean="0"/>
                  <a:t>more </a:t>
                </a:r>
                <a14:m>
                  <m:oMath xmlns:m="http://schemas.openxmlformats.org/officeDocument/2006/math">
                    <m:r>
                      <a:rPr lang="de-DE" sz="14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sz="1400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sz="1400">
                        <a:latin typeface="Cambria Math" panose="02040503050406030204" pitchFamily="18" charset="0"/>
                      </a:rPr>
                      <m:t>Ψ</m:t>
                    </m:r>
                    <m:r>
                      <a:rPr lang="de-DE" sz="1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1400" smtClean="0"/>
              </a:p>
              <a:p>
                <a:r>
                  <a:rPr lang="en-US" sz="1400" smtClean="0"/>
                  <a:t>dissociation</a:t>
                </a:r>
                <a:endParaRPr lang="en-US" sz="140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324542" y="1122626"/>
                <a:ext cx="1120820" cy="523220"/>
              </a:xfrm>
              <a:prstGeom prst="rect">
                <a:avLst/>
              </a:prstGeom>
              <a:blipFill rotWithShape="0">
                <a:blip r:embed="rId7"/>
                <a:stretch>
                  <a:fillRect l="-2326" t="-1630" r="-10465" b="-16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30028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5386"/>
    </mc:Choice>
    <mc:Fallback>
      <p:transition spd="slow" advTm="125386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Model separation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836712"/>
            <a:ext cx="5976664" cy="40744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960764" y="2410966"/>
            <a:ext cx="24272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Surviving J/Psi [1]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792947" y="981888"/>
            <a:ext cx="4235455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Gluonic =&gt; Mostly no absorption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20904525">
            <a:off x="3462910" y="2643190"/>
            <a:ext cx="13147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Hadronic</a:t>
            </a:r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016132" y="4599335"/>
            <a:ext cx="102956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2359948" y="4583952"/>
            <a:ext cx="1152129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55138" y="4615212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smtClean="0"/>
              <a:t>slower</a:t>
            </a:r>
            <a:endParaRPr lang="en-US" sz="1800"/>
          </a:p>
        </p:txBody>
      </p:sp>
      <p:sp>
        <p:nvSpPr>
          <p:cNvPr id="13" name="TextBox 12"/>
          <p:cNvSpPr txBox="1"/>
          <p:nvPr/>
        </p:nvSpPr>
        <p:spPr>
          <a:xfrm>
            <a:off x="4150042" y="4621356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smtClean="0"/>
              <a:t>faster</a:t>
            </a:r>
            <a:endParaRPr lang="en-US" sz="1800"/>
          </a:p>
        </p:txBody>
      </p:sp>
      <p:sp>
        <p:nvSpPr>
          <p:cNvPr id="14" name="TextBox 13"/>
          <p:cNvSpPr txBox="1"/>
          <p:nvPr/>
        </p:nvSpPr>
        <p:spPr>
          <a:xfrm>
            <a:off x="2616854" y="4867656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smtClean="0"/>
              <a:t>than center of mass</a:t>
            </a:r>
            <a:endParaRPr lang="en-US" sz="1800"/>
          </a:p>
        </p:txBody>
      </p:sp>
      <p:sp>
        <p:nvSpPr>
          <p:cNvPr id="15" name="TextBox 14"/>
          <p:cNvSpPr txBox="1"/>
          <p:nvPr/>
        </p:nvSpPr>
        <p:spPr>
          <a:xfrm>
            <a:off x="1756682" y="3567273"/>
            <a:ext cx="15969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Preliminary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8774" y="5618891"/>
            <a:ext cx="5626605" cy="76944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CBM should be able to distinguish different </a:t>
            </a:r>
          </a:p>
          <a:p>
            <a:r>
              <a:rPr lang="de-DE" smtClean="0"/>
              <a:t>dissociation mechanisms (to be confirmed)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rot="5400000">
            <a:off x="6970303" y="3490328"/>
            <a:ext cx="36102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P. P. Bhaduri, ICMUHD, Sikkim India, </a:t>
            </a:r>
          </a:p>
          <a:p>
            <a:r>
              <a:rPr lang="de-DE" sz="1600" smtClean="0"/>
              <a:t>June 22, 2016</a:t>
            </a:r>
            <a:endParaRPr lang="en-US" sz="160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357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803"/>
    </mc:Choice>
    <mc:Fallback>
      <p:transition spd="slow" advTm="40803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Summary and conclusion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16993" y="1257148"/>
                <a:ext cx="8280920" cy="53860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J/</a:t>
                </a:r>
                <a:r>
                  <a:rPr lang="en-US" smtClean="0">
                    <a:solidFill>
                      <a:srgbClr val="FF0000"/>
                    </a:solidFill>
                    <a:latin typeface="Cambria" panose="02040503050406030204" pitchFamily="18" charset="0"/>
                    <a:sym typeface="Symbol" panose="05050102010706020507" pitchFamily="18" charset="2"/>
                  </a:rPr>
                  <a:t></a:t>
                </a:r>
                <a:r>
                  <a:rPr lang="en-US" smtClean="0">
                    <a:latin typeface="Cambria" panose="02040503050406030204" pitchFamily="18" charset="0"/>
                  </a:rPr>
                  <a:t> suppression forms a classic probe for a </a:t>
                </a:r>
              </a:p>
              <a:p>
                <a:r>
                  <a:rPr lang="en-US" smtClean="0">
                    <a:latin typeface="Cambria" panose="02040503050406030204" pitchFamily="18" charset="0"/>
                  </a:rPr>
                  <a:t>phase transition from hadronic matter to QGP</a:t>
                </a:r>
              </a:p>
              <a:p>
                <a:endParaRPr lang="en-US" sz="1000" smtClean="0">
                  <a:latin typeface="Cambria" panose="02040503050406030204" pitchFamily="18" charset="0"/>
                </a:endParaRPr>
              </a:p>
              <a:p>
                <a:r>
                  <a:rPr lang="en-US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I</a:t>
                </a:r>
                <a:r>
                  <a:rPr lang="en-US" smtClean="0">
                    <a:latin typeface="Cambria" panose="02040503050406030204" pitchFamily="18" charset="0"/>
                  </a:rPr>
                  <a:t>nterpretation of known </a:t>
                </a:r>
                <a:r>
                  <a:rPr lang="en-US">
                    <a:latin typeface="Cambria" panose="02040503050406030204" pitchFamily="18" charset="0"/>
                  </a:rPr>
                  <a:t>J</a:t>
                </a:r>
                <a:r>
                  <a:rPr lang="en-US" smtClean="0">
                    <a:latin typeface="Cambria" panose="02040503050406030204" pitchFamily="18" charset="0"/>
                  </a:rPr>
                  <a:t>/</a:t>
                </a:r>
                <a:r>
                  <a:rPr lang="en-US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 suppression is </a:t>
                </a:r>
                <a:r>
                  <a:rPr lang="en-US" smtClean="0">
                    <a:latin typeface="Cambria" panose="02040503050406030204" pitchFamily="18" charset="0"/>
                  </a:rPr>
                  <a:t>hampered by unknown X-section for hadronic J/</a:t>
                </a:r>
                <a:r>
                  <a:rPr lang="en-US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</a:t>
                </a:r>
                <a:r>
                  <a:rPr lang="en-US" smtClean="0">
                    <a:latin typeface="Cambria" panose="02040503050406030204" pitchFamily="18" charset="0"/>
                  </a:rPr>
                  <a:t> dissociation.</a:t>
                </a:r>
              </a:p>
              <a:p>
                <a:endParaRPr lang="en-US" sz="1000" smtClean="0">
                  <a:latin typeface="Cambria" panose="02040503050406030204" pitchFamily="18" charset="0"/>
                </a:endParaRPr>
              </a:p>
              <a:p>
                <a:r>
                  <a:rPr lang="en-US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M</a:t>
                </a:r>
                <a:r>
                  <a:rPr lang="en-US" smtClean="0">
                    <a:latin typeface="Cambria" panose="02040503050406030204" pitchFamily="18" charset="0"/>
                  </a:rPr>
                  <a:t>easurement so far impossible: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mtClean="0">
                    <a:latin typeface="Cambria" panose="02040503050406030204" pitchFamily="18" charset="0"/>
                  </a:rPr>
                  <a:t> is boosted out of</a:t>
                </a:r>
              </a:p>
              <a:p>
                <a:r>
                  <a:rPr lang="en-US" smtClean="0">
                    <a:latin typeface="Cambria" panose="02040503050406030204" pitchFamily="18" charset="0"/>
                  </a:rPr>
                  <a:t>nuclear core before forming J/</a:t>
                </a:r>
                <a:r>
                  <a:rPr lang="en-US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</a:t>
                </a:r>
                <a:r>
                  <a:rPr lang="en-US" smtClean="0">
                    <a:latin typeface="Cambria" panose="02040503050406030204" pitchFamily="18" charset="0"/>
                  </a:rPr>
                  <a:t>.</a:t>
                </a:r>
              </a:p>
              <a:p>
                <a:endParaRPr lang="en-US" sz="1000" smtClean="0">
                  <a:latin typeface="Cambria" panose="02040503050406030204" pitchFamily="18" charset="0"/>
                </a:endParaRPr>
              </a:p>
              <a:p>
                <a:r>
                  <a:rPr lang="en-US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M</a:t>
                </a:r>
                <a:r>
                  <a:rPr lang="en-US" smtClean="0">
                    <a:latin typeface="Cambria" panose="02040503050406030204" pitchFamily="18" charset="0"/>
                  </a:rPr>
                  <a:t>easurements with CBM with p-A at SIS100 beam energies may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mtClean="0">
                    <a:latin typeface="Cambria" panose="02040503050406030204" pitchFamily="18" charset="0"/>
                  </a:rPr>
                  <a:t>provide necessary knowledge on hadronic J/</a:t>
                </a:r>
                <a:r>
                  <a:rPr lang="en-US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</a:t>
                </a:r>
                <a:r>
                  <a:rPr lang="en-US" smtClean="0">
                    <a:latin typeface="Cambria" panose="02040503050406030204" pitchFamily="18" charset="0"/>
                  </a:rPr>
                  <a:t> dissociation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mtClean="0">
                    <a:latin typeface="Cambria" panose="02040503050406030204" pitchFamily="18" charset="0"/>
                  </a:rPr>
                  <a:t>allow for understanding J/</a:t>
                </a:r>
                <a:r>
                  <a:rPr lang="en-US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</a:t>
                </a:r>
                <a:r>
                  <a:rPr lang="en-US" smtClean="0">
                    <a:latin typeface="Cambria" panose="02040503050406030204" pitchFamily="18" charset="0"/>
                  </a:rPr>
                  <a:t> dissociation process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mtClean="0">
                    <a:latin typeface="Cambria" panose="02040503050406030204" pitchFamily="18" charset="0"/>
                  </a:rPr>
                  <a:t>help to interpret existing data on J/</a:t>
                </a:r>
                <a:r>
                  <a:rPr lang="en-US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</a:t>
                </a:r>
                <a:r>
                  <a:rPr lang="en-US" smtClean="0">
                    <a:latin typeface="Cambria" panose="02040503050406030204" pitchFamily="18" charset="0"/>
                  </a:rPr>
                  <a:t> suppression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000">
                  <a:latin typeface="Cambria" panose="02040503050406030204" pitchFamily="18" charset="0"/>
                </a:endParaRPr>
              </a:p>
              <a:p>
                <a:r>
                  <a:rPr lang="en-US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E</a:t>
                </a:r>
                <a:r>
                  <a:rPr lang="en-US" smtClean="0">
                    <a:latin typeface="Cambria" panose="02040503050406030204" pitchFamily="18" charset="0"/>
                  </a:rPr>
                  <a:t>xcluding hadronic </a:t>
                </a:r>
                <a:r>
                  <a:rPr lang="en-US">
                    <a:latin typeface="Cambria" panose="02040503050406030204" pitchFamily="18" charset="0"/>
                  </a:rPr>
                  <a:t>J/</a:t>
                </a:r>
                <a:r>
                  <a:rPr lang="en-US">
                    <a:latin typeface="Cambria" panose="02040503050406030204" pitchFamily="18" charset="0"/>
                    <a:sym typeface="Symbol" panose="05050102010706020507" pitchFamily="18" charset="2"/>
                  </a:rPr>
                  <a:t></a:t>
                </a:r>
                <a:r>
                  <a:rPr lang="en-US">
                    <a:latin typeface="Cambria" panose="02040503050406030204" pitchFamily="18" charset="0"/>
                  </a:rPr>
                  <a:t> </a:t>
                </a:r>
                <a:r>
                  <a:rPr lang="en-US" smtClean="0">
                    <a:latin typeface="Cambria" panose="02040503050406030204" pitchFamily="18" charset="0"/>
                  </a:rPr>
                  <a:t>suppression would support QGP as origin of the known </a:t>
                </a:r>
                <a:r>
                  <a:rPr lang="en-US">
                    <a:latin typeface="Cambria" panose="02040503050406030204" pitchFamily="18" charset="0"/>
                  </a:rPr>
                  <a:t>J</a:t>
                </a:r>
                <a:r>
                  <a:rPr lang="en-US">
                    <a:latin typeface="Cambria" panose="02040503050406030204" pitchFamily="18" charset="0"/>
                  </a:rPr>
                  <a:t>/</a:t>
                </a:r>
                <a:r>
                  <a:rPr lang="en-US" smtClean="0">
                    <a:latin typeface="Cambria" panose="02040503050406030204" pitchFamily="18" charset="0"/>
                    <a:sym typeface="Symbol" panose="05050102010706020507" pitchFamily="18" charset="2"/>
                  </a:rPr>
                  <a:t>.</a:t>
                </a:r>
                <a:endParaRPr lang="en-US" smtClean="0">
                  <a:latin typeface="Cambria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1000">
                  <a:latin typeface="Cambria" panose="02040503050406030204" pitchFamily="18" charset="0"/>
                </a:endParaRPr>
              </a:p>
              <a:p>
                <a:endParaRPr lang="en-US" sz="200" smtClean="0">
                  <a:latin typeface="Cambria" panose="02040503050406030204" pitchFamily="18" charset="0"/>
                </a:endParaRPr>
              </a:p>
              <a:p>
                <a:r>
                  <a:rPr lang="en-US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D</a:t>
                </a:r>
                <a:r>
                  <a:rPr lang="en-US" smtClean="0">
                    <a:latin typeface="Cambria" panose="02040503050406030204" pitchFamily="18" charset="0"/>
                  </a:rPr>
                  <a:t>edicated feasibility studies started. Stay tuned.</a:t>
                </a:r>
                <a:endParaRPr lang="en-US">
                  <a:solidFill>
                    <a:srgbClr val="FF0000"/>
                  </a:solidFill>
                  <a:latin typeface="Cambria" panose="02040503050406030204" pitchFamily="18" charset="0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93" y="1257148"/>
                <a:ext cx="8280920" cy="5386090"/>
              </a:xfrm>
              <a:prstGeom prst="rect">
                <a:avLst/>
              </a:prstGeom>
              <a:blipFill rotWithShape="0">
                <a:blip r:embed="rId3"/>
                <a:stretch>
                  <a:fillRect l="-957" t="-792" r="-1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3111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9708"/>
    </mc:Choice>
    <mc:Fallback>
      <p:transition spd="slow" advTm="897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How to produce QGP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806747" y="1559206"/>
            <a:ext cx="7200800" cy="4378041"/>
            <a:chOff x="204" y="1525"/>
            <a:chExt cx="4581" cy="2585"/>
          </a:xfrm>
        </p:grpSpPr>
        <p:pic>
          <p:nvPicPr>
            <p:cNvPr id="7" name="Picture 4" descr="AU 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1525"/>
              <a:ext cx="4581" cy="2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711" y="3821"/>
              <a:ext cx="2977" cy="218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1800" dirty="0" err="1">
                  <a:solidFill>
                    <a:srgbClr val="CCFF66"/>
                  </a:solidFill>
                </a:rPr>
                <a:t>UrQMD</a:t>
              </a:r>
              <a:r>
                <a:rPr lang="de-DE" sz="1800" dirty="0">
                  <a:solidFill>
                    <a:srgbClr val="CCFF66"/>
                  </a:solidFill>
                </a:rPr>
                <a:t> </a:t>
              </a:r>
              <a:r>
                <a:rPr lang="de-DE" sz="1800" dirty="0" err="1">
                  <a:solidFill>
                    <a:srgbClr val="CCFF66"/>
                  </a:solidFill>
                </a:rPr>
                <a:t>transport</a:t>
              </a:r>
              <a:r>
                <a:rPr lang="de-DE" sz="1800" dirty="0">
                  <a:solidFill>
                    <a:srgbClr val="CCFF66"/>
                  </a:solidFill>
                </a:rPr>
                <a:t> </a:t>
              </a:r>
              <a:r>
                <a:rPr lang="de-DE" sz="1800" dirty="0" err="1">
                  <a:solidFill>
                    <a:srgbClr val="CCFF66"/>
                  </a:solidFill>
                </a:rPr>
                <a:t>calculation</a:t>
              </a:r>
              <a:r>
                <a:rPr lang="de-DE" sz="1800" dirty="0">
                  <a:solidFill>
                    <a:srgbClr val="CCFF66"/>
                  </a:solidFill>
                </a:rPr>
                <a:t>  U+U 23 </a:t>
              </a:r>
              <a:r>
                <a:rPr lang="de-DE" sz="1800" dirty="0" err="1">
                  <a:solidFill>
                    <a:srgbClr val="CCFF66"/>
                  </a:solidFill>
                </a:rPr>
                <a:t>AGeV</a:t>
              </a:r>
              <a:endParaRPr lang="de-DE" sz="1800" dirty="0">
                <a:solidFill>
                  <a:srgbClr val="CCFF66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935649" y="789765"/>
            <a:ext cx="6056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N</a:t>
            </a:r>
            <a:r>
              <a:rPr lang="de-DE" smtClean="0"/>
              <a:t>eed high temperatures </a:t>
            </a:r>
            <a:r>
              <a:rPr lang="de-DE" smtClean="0"/>
              <a:t>and/or </a:t>
            </a:r>
            <a:r>
              <a:rPr lang="de-DE" smtClean="0"/>
              <a:t>high pressure.</a:t>
            </a:r>
          </a:p>
          <a:p>
            <a:r>
              <a:rPr lang="de-DE" smtClean="0">
                <a:solidFill>
                  <a:srgbClr val="FF0000"/>
                </a:solidFill>
              </a:rPr>
              <a:t>I</a:t>
            </a:r>
            <a:r>
              <a:rPr lang="de-DE" smtClean="0"/>
              <a:t>dea: Collide heavy ions at high beam energies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06747" y="6148019"/>
            <a:ext cx="7047122" cy="43088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Nuclear fireball created may undergo phase transition. </a:t>
            </a:r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1773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6989"/>
    </mc:Choice>
    <mc:Fallback>
      <p:transition spd="slow" advTm="6698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How to recognize QGP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  <p:grpSp>
        <p:nvGrpSpPr>
          <p:cNvPr id="6" name="Group 9"/>
          <p:cNvGrpSpPr>
            <a:grpSpLocks/>
          </p:cNvGrpSpPr>
          <p:nvPr/>
        </p:nvGrpSpPr>
        <p:grpSpPr bwMode="auto">
          <a:xfrm>
            <a:off x="251520" y="692697"/>
            <a:ext cx="5544616" cy="3384376"/>
            <a:chOff x="204" y="1525"/>
            <a:chExt cx="4581" cy="2585"/>
          </a:xfrm>
        </p:grpSpPr>
        <p:pic>
          <p:nvPicPr>
            <p:cNvPr id="7" name="Picture 4" descr="AU 2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1525"/>
              <a:ext cx="4581" cy="25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711" y="3821"/>
              <a:ext cx="3036" cy="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de-DE" sz="1400" dirty="0" err="1">
                  <a:solidFill>
                    <a:srgbClr val="CCFF66"/>
                  </a:solidFill>
                </a:rPr>
                <a:t>UrQMD</a:t>
              </a:r>
              <a:r>
                <a:rPr lang="de-DE" sz="1400" dirty="0">
                  <a:solidFill>
                    <a:srgbClr val="CCFF66"/>
                  </a:solidFill>
                </a:rPr>
                <a:t> </a:t>
              </a:r>
              <a:r>
                <a:rPr lang="de-DE" sz="1400" dirty="0" err="1">
                  <a:solidFill>
                    <a:srgbClr val="CCFF66"/>
                  </a:solidFill>
                </a:rPr>
                <a:t>transport</a:t>
              </a:r>
              <a:r>
                <a:rPr lang="de-DE" sz="1400" dirty="0">
                  <a:solidFill>
                    <a:srgbClr val="CCFF66"/>
                  </a:solidFill>
                </a:rPr>
                <a:t> </a:t>
              </a:r>
              <a:r>
                <a:rPr lang="de-DE" sz="1400" dirty="0" err="1">
                  <a:solidFill>
                    <a:srgbClr val="CCFF66"/>
                  </a:solidFill>
                </a:rPr>
                <a:t>calculation</a:t>
              </a:r>
              <a:r>
                <a:rPr lang="de-DE" sz="1400" dirty="0">
                  <a:solidFill>
                    <a:srgbClr val="CCFF66"/>
                  </a:solidFill>
                </a:rPr>
                <a:t>  U+U 23 </a:t>
              </a:r>
              <a:r>
                <a:rPr lang="de-DE" sz="1400" dirty="0" err="1">
                  <a:solidFill>
                    <a:srgbClr val="CCFF66"/>
                  </a:solidFill>
                </a:rPr>
                <a:t>AGeV</a:t>
              </a:r>
              <a:endParaRPr lang="de-DE" sz="1400" dirty="0">
                <a:solidFill>
                  <a:srgbClr val="CCFF66"/>
                </a:solidFill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44402" y="4293096"/>
            <a:ext cx="787201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solidFill>
                  <a:srgbClr val="FF0000"/>
                </a:solidFill>
              </a:rPr>
              <a:t>C</a:t>
            </a:r>
            <a:r>
              <a:rPr lang="de-DE" smtClean="0"/>
              <a:t>hallenge: </a:t>
            </a:r>
          </a:p>
          <a:p>
            <a:r>
              <a:rPr lang="de-DE" smtClean="0"/>
              <a:t>Nuclear fireball cools down before reaching detector</a:t>
            </a:r>
          </a:p>
          <a:p>
            <a:r>
              <a:rPr lang="de-DE" smtClean="0"/>
              <a:t>Most information is lost during cooling</a:t>
            </a:r>
          </a:p>
          <a:p>
            <a:endParaRPr lang="de-DE"/>
          </a:p>
          <a:p>
            <a:r>
              <a:rPr lang="de-DE" smtClean="0">
                <a:solidFill>
                  <a:srgbClr val="FF0000"/>
                </a:solidFill>
              </a:rPr>
              <a:t>I</a:t>
            </a:r>
            <a:r>
              <a:rPr lang="de-DE" smtClean="0"/>
              <a:t>dea: </a:t>
            </a:r>
          </a:p>
          <a:p>
            <a:r>
              <a:rPr lang="de-DE" smtClean="0"/>
              <a:t>Find probes, which carry information out.</a:t>
            </a:r>
            <a:endParaRPr 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1933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292"/>
    </mc:Choice>
    <mc:Fallback>
      <p:transition spd="slow" advTm="40292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mtClean="0"/>
                  <a:t> as a probe for a phase transition</a:t>
                </a:r>
                <a:endParaRPr lang="en-US"/>
              </a:p>
            </p:txBody>
          </p:sp>
        </mc:Choice>
        <mc:Fallback xmlns=""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t="-7792" b="-298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0BE5BE1-4896-4BF5-9D8F-B3A166AB6A5A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sp>
        <p:nvSpPr>
          <p:cNvPr id="7" name="Ellipse 6"/>
          <p:cNvSpPr/>
          <p:nvPr/>
        </p:nvSpPr>
        <p:spPr>
          <a:xfrm>
            <a:off x="622706" y="2848280"/>
            <a:ext cx="1656184" cy="15676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llipse 7"/>
          <p:cNvSpPr/>
          <p:nvPr/>
        </p:nvSpPr>
        <p:spPr>
          <a:xfrm>
            <a:off x="622706" y="2852936"/>
            <a:ext cx="165618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1043608" y="2996952"/>
            <a:ext cx="7040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mtClean="0">
                <a:sym typeface="Wingdings" panose="05000000000000000000" pitchFamily="2" charset="2"/>
              </a:rPr>
              <a:t></a:t>
            </a:r>
            <a:endParaRPr lang="en-US" sz="4800"/>
          </a:p>
        </p:txBody>
      </p:sp>
      <p:sp>
        <p:nvSpPr>
          <p:cNvPr id="6" name="Rechteck 5"/>
          <p:cNvSpPr/>
          <p:nvPr/>
        </p:nvSpPr>
        <p:spPr>
          <a:xfrm>
            <a:off x="1043607" y="3452308"/>
            <a:ext cx="7040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>
                <a:sym typeface="Wingdings" panose="05000000000000000000" pitchFamily="2" charset="2"/>
              </a:rPr>
              <a:t></a:t>
            </a:r>
            <a:endParaRPr lang="en-US" sz="4800"/>
          </a:p>
        </p:txBody>
      </p:sp>
      <p:sp>
        <p:nvSpPr>
          <p:cNvPr id="10" name="Ellipse 6"/>
          <p:cNvSpPr/>
          <p:nvPr/>
        </p:nvSpPr>
        <p:spPr>
          <a:xfrm>
            <a:off x="4788024" y="2848280"/>
            <a:ext cx="1656184" cy="15676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7"/>
          <p:cNvSpPr/>
          <p:nvPr/>
        </p:nvSpPr>
        <p:spPr>
          <a:xfrm>
            <a:off x="4788024" y="2852936"/>
            <a:ext cx="165618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feld 4"/>
          <p:cNvSpPr txBox="1"/>
          <p:nvPr/>
        </p:nvSpPr>
        <p:spPr>
          <a:xfrm>
            <a:off x="5208926" y="2996952"/>
            <a:ext cx="7040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mtClean="0">
                <a:sym typeface="Wingdings" panose="05000000000000000000" pitchFamily="2" charset="2"/>
              </a:rPr>
              <a:t></a:t>
            </a:r>
            <a:endParaRPr lang="en-US" sz="4800"/>
          </a:p>
        </p:txBody>
      </p:sp>
      <p:sp>
        <p:nvSpPr>
          <p:cNvPr id="13" name="Rechteck 5"/>
          <p:cNvSpPr/>
          <p:nvPr/>
        </p:nvSpPr>
        <p:spPr>
          <a:xfrm>
            <a:off x="5208925" y="3452308"/>
            <a:ext cx="7040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>
                <a:sym typeface="Wingdings" panose="05000000000000000000" pitchFamily="2" charset="2"/>
              </a:rPr>
              <a:t></a:t>
            </a:r>
            <a:endParaRPr lang="en-US" sz="4800"/>
          </a:p>
        </p:txBody>
      </p:sp>
      <p:sp>
        <p:nvSpPr>
          <p:cNvPr id="14" name="Textfeld 12"/>
          <p:cNvSpPr txBox="1"/>
          <p:nvPr/>
        </p:nvSpPr>
        <p:spPr>
          <a:xfrm>
            <a:off x="6200391" y="4535906"/>
            <a:ext cx="487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chemeClr val="accent2"/>
                </a:solidFill>
                <a:sym typeface="Wingdings" panose="05000000000000000000" pitchFamily="2" charset="2"/>
              </a:rPr>
              <a:t></a:t>
            </a:r>
            <a:endParaRPr lang="en-US" sz="2800" b="1">
              <a:solidFill>
                <a:schemeClr val="accent2"/>
              </a:solidFill>
            </a:endParaRPr>
          </a:p>
        </p:txBody>
      </p:sp>
      <p:sp>
        <p:nvSpPr>
          <p:cNvPr id="15" name="Rechteck 13"/>
          <p:cNvSpPr/>
          <p:nvPr/>
        </p:nvSpPr>
        <p:spPr>
          <a:xfrm>
            <a:off x="5201678" y="1946449"/>
            <a:ext cx="4876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  <a:sym typeface="Wingdings" panose="05000000000000000000" pitchFamily="2" charset="2"/>
              </a:rPr>
              <a:t></a:t>
            </a:r>
            <a:endParaRPr lang="en-US" sz="2800" b="1">
              <a:solidFill>
                <a:schemeClr val="accent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68313" y="816974"/>
            <a:ext cx="15343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Initial idea: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1907704" y="2351326"/>
                <a:ext cx="1811137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̅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</m:acc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⇒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𝐽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</a:rPr>
                        <m:t>Ψ</m:t>
                      </m:r>
                    </m:oMath>
                  </m:oMathPara>
                </a14:m>
                <a:endParaRPr lang="en-US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351326"/>
                <a:ext cx="1811137" cy="430887"/>
              </a:xfrm>
              <a:prstGeom prst="rect">
                <a:avLst/>
              </a:prstGeom>
              <a:blipFill rotWithShape="0">
                <a:blip r:embed="rId4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68313" y="5015278"/>
                <a:ext cx="2476960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</a:rPr>
                  <a:t>H</a:t>
                </a:r>
                <a:r>
                  <a:rPr lang="de-DE" smtClean="0"/>
                  <a:t>adronic medium:</a:t>
                </a:r>
              </a:p>
              <a:p>
                <a:endParaRPr lang="de-DE" smtClean="0"/>
              </a:p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en-US" smtClean="0"/>
                  <a:t> likely to bind</a:t>
                </a:r>
              </a:p>
              <a:p>
                <a:r>
                  <a:rPr lang="de-DE" smtClean="0"/>
                  <a:t>to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en-US" smtClean="0"/>
                  <a:t> particle.</a:t>
                </a:r>
                <a:endParaRPr lang="en-US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313" y="5015278"/>
                <a:ext cx="2476960" cy="1446550"/>
              </a:xfrm>
              <a:prstGeom prst="rect">
                <a:avLst/>
              </a:prstGeom>
              <a:blipFill rotWithShape="0">
                <a:blip r:embed="rId5"/>
                <a:stretch>
                  <a:fillRect l="-3202" t="-2532" r="-2463" b="-80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643438" y="5042312"/>
                <a:ext cx="2805576" cy="14465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</a:rPr>
                  <a:t>Q</a:t>
                </a:r>
                <a:r>
                  <a:rPr lang="de-DE" smtClean="0"/>
                  <a:t>uark Gluon Plasma</a:t>
                </a:r>
              </a:p>
              <a:p>
                <a:endParaRPr lang="de-DE" smtClean="0"/>
              </a:p>
              <a:p>
                <a:r>
                  <a:rPr lang="de-DE" smtClean="0"/>
                  <a:t>Binding not possible</a:t>
                </a:r>
              </a:p>
              <a:p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de-DE" smtClean="0"/>
                  <a:t> dissapear</a:t>
                </a:r>
                <a:endParaRPr lang="en-US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438" y="5042312"/>
                <a:ext cx="2805576" cy="1446550"/>
              </a:xfrm>
              <a:prstGeom prst="rect">
                <a:avLst/>
              </a:prstGeom>
              <a:blipFill rotWithShape="0">
                <a:blip r:embed="rId6"/>
                <a:stretch>
                  <a:fillRect l="-2826" t="-2532" r="-2174" b="-8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 rot="5400000">
            <a:off x="6495298" y="3597116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smtClean="0"/>
              <a:t>T. Matsui, H. Satz, “J/</a:t>
            </a:r>
            <a:r>
              <a:rPr lang="el-GR" sz="1200"/>
              <a:t>ψ </a:t>
            </a:r>
            <a:r>
              <a:rPr lang="en-US" sz="1200"/>
              <a:t>suppression by quark-gluon plasma </a:t>
            </a:r>
            <a:r>
              <a:rPr lang="en-US" sz="1200" smtClean="0"/>
              <a:t>formation”, Phys. Let. B, Vol 178, PP 416-422 (1986)</a:t>
            </a:r>
            <a:endParaRPr lang="en-US" sz="12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5689312" y="1946449"/>
                <a:ext cx="46705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</a:rPr>
                        <m:t>𝐷</m:t>
                      </m:r>
                    </m:oMath>
                  </m:oMathPara>
                </a14:m>
                <a:endParaRPr lang="en-US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9312" y="1946449"/>
                <a:ext cx="467051" cy="43088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6637542" y="4055622"/>
                <a:ext cx="46705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acc>
                    </m:oMath>
                  </m:oMathPara>
                </a14:m>
                <a:endParaRPr lang="en-US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7542" y="4055622"/>
                <a:ext cx="467051" cy="430887"/>
              </a:xfrm>
              <a:prstGeom prst="rect">
                <a:avLst/>
              </a:prstGeom>
              <a:blipFill rotWithShape="0">
                <a:blip r:embed="rId8"/>
                <a:stretch>
                  <a:fillRect r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982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1347"/>
    </mc:Choice>
    <mc:Fallback>
      <p:transition spd="slow" advTm="10134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2.74746E-6 L 0.00087 -0.0638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319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3.7037E-6 L -0.03854 -0.15463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7" y="-7731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11111E-6 L 0.06389 0.14583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5" grpId="0"/>
      <p:bldP spid="6" grpId="0"/>
      <p:bldP spid="6" grpId="1"/>
      <p:bldP spid="10" grpId="0" animBg="1"/>
      <p:bldP spid="11" grpId="0" animBg="1"/>
      <p:bldP spid="12" grpId="0"/>
      <p:bldP spid="12" grpId="1"/>
      <p:bldP spid="13" grpId="0"/>
      <p:bldP spid="13" grpId="1"/>
      <p:bldP spid="14" grpId="0"/>
      <p:bldP spid="15" grpId="0"/>
      <p:bldP spid="18" grpId="0"/>
      <p:bldP spid="19" grpId="0"/>
      <p:bldP spid="20" grpId="0"/>
      <p:bldP spid="9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J/Psi suppression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0BE5BE1-4896-4BF5-9D8F-B3A166AB6A5A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sp>
        <p:nvSpPr>
          <p:cNvPr id="11" name="Rectangle 10"/>
          <p:cNvSpPr/>
          <p:nvPr/>
        </p:nvSpPr>
        <p:spPr>
          <a:xfrm rot="5400000">
            <a:off x="6345106" y="3262082"/>
            <a:ext cx="50760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800" smtClean="0">
                <a:latin typeface="CMR9"/>
              </a:rPr>
              <a:t>NA50 Eur</a:t>
            </a:r>
            <a:r>
              <a:rPr lang="fr-FR" sz="1800">
                <a:latin typeface="CMR9"/>
              </a:rPr>
              <a:t>. Phys. J. C 39, 335–345 (2005)</a:t>
            </a:r>
            <a:endParaRPr lang="en-US" sz="1800"/>
          </a:p>
        </p:txBody>
      </p:sp>
      <p:grpSp>
        <p:nvGrpSpPr>
          <p:cNvPr id="21" name="Group 20"/>
          <p:cNvGrpSpPr/>
          <p:nvPr/>
        </p:nvGrpSpPr>
        <p:grpSpPr>
          <a:xfrm>
            <a:off x="468313" y="764704"/>
            <a:ext cx="7254749" cy="4997456"/>
            <a:chOff x="191905" y="538375"/>
            <a:chExt cx="8327681" cy="603582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1560" y="766699"/>
              <a:ext cx="5534025" cy="561022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261444" y="1130541"/>
              <a:ext cx="2258142" cy="48324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2000" smtClean="0">
                  <a:solidFill>
                    <a:srgbClr val="FF0000"/>
                  </a:solidFill>
                </a:rPr>
                <a:t>N</a:t>
              </a:r>
              <a:r>
                <a:rPr lang="de-DE" sz="2000" smtClean="0"/>
                <a:t>o suppression</a:t>
              </a:r>
              <a:endParaRPr lang="en-US" sz="200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2046720" y="1688132"/>
              <a:ext cx="2652810" cy="35329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de-DE" sz="1400" smtClean="0"/>
                <a:t>Observed/Expected J/Psi</a:t>
              </a:r>
              <a:endParaRPr lang="en-US" sz="1400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1618928" y="6165304"/>
              <a:ext cx="2737048" cy="0"/>
            </a:xfrm>
            <a:prstGeom prst="straightConnector1">
              <a:avLst/>
            </a:prstGeom>
            <a:ln w="28575">
              <a:solidFill>
                <a:srgbClr val="3333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749841" y="6165304"/>
              <a:ext cx="2541515" cy="4088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de-DE" sz="1600" smtClean="0">
                  <a:solidFill>
                    <a:srgbClr val="3333FF"/>
                  </a:solidFill>
                </a:rPr>
                <a:t>More energy in fireball</a:t>
              </a:r>
              <a:endParaRPr lang="en-US" sz="1600">
                <a:solidFill>
                  <a:srgbClr val="3333FF"/>
                </a:solidFill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611560" y="1144164"/>
              <a:ext cx="0" cy="2376264"/>
            </a:xfrm>
            <a:prstGeom prst="straightConnector1">
              <a:avLst/>
            </a:prstGeom>
            <a:ln w="28575">
              <a:solidFill>
                <a:srgbClr val="3333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rot="16200000">
              <a:off x="-1108627" y="2095556"/>
              <a:ext cx="2989688" cy="388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smtClean="0">
                  <a:solidFill>
                    <a:srgbClr val="3333FF"/>
                  </a:solidFill>
                </a:rPr>
                <a:t>More J/Psi / N-N collision</a:t>
              </a:r>
              <a:endParaRPr lang="en-US" sz="1600">
                <a:solidFill>
                  <a:srgbClr val="3333FF"/>
                </a:solidFill>
              </a:endParaRPr>
            </a:p>
          </p:txBody>
        </p:sp>
        <p:sp>
          <p:nvSpPr>
            <p:cNvPr id="18" name="Left Brace 17"/>
            <p:cNvSpPr/>
            <p:nvPr/>
          </p:nvSpPr>
          <p:spPr>
            <a:xfrm flipH="1">
              <a:off x="5968938" y="1615753"/>
              <a:ext cx="270997" cy="1381200"/>
            </a:xfrm>
            <a:prstGeom prst="leftBrac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9" name="Left Brace 18"/>
            <p:cNvSpPr/>
            <p:nvPr/>
          </p:nvSpPr>
          <p:spPr>
            <a:xfrm flipH="1">
              <a:off x="5968937" y="1076217"/>
              <a:ext cx="270997" cy="539536"/>
            </a:xfrm>
            <a:prstGeom prst="leftBrace">
              <a:avLst/>
            </a:prstGeom>
            <a:ln w="28575">
              <a:solidFill>
                <a:srgbClr val="3333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261445" y="1925131"/>
              <a:ext cx="1799964" cy="85497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de-DE" sz="2000" smtClean="0">
                  <a:solidFill>
                    <a:srgbClr val="FF0000"/>
                  </a:solidFill>
                </a:rPr>
                <a:t>S</a:t>
              </a:r>
              <a:r>
                <a:rPr lang="de-DE" sz="2000" smtClean="0"/>
                <a:t>ignificant </a:t>
              </a:r>
            </a:p>
            <a:p>
              <a:r>
                <a:rPr lang="de-DE" sz="2000" smtClean="0"/>
                <a:t>suppression</a:t>
              </a:r>
              <a:endParaRPr lang="en-US" sz="200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637589" y="5889705"/>
                <a:ext cx="7263527" cy="769441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de-DE" smtClean="0"/>
                  <a:t>Observation of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de-DE" smtClean="0"/>
                  <a:t> suppression is commonly accepted.</a:t>
                </a:r>
              </a:p>
              <a:p>
                <a:r>
                  <a:rPr lang="de-DE" smtClean="0"/>
                  <a:t>What about the origin? </a:t>
                </a:r>
                <a:endParaRPr lang="en-US"/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89" y="5889705"/>
                <a:ext cx="7263527" cy="769441"/>
              </a:xfrm>
              <a:prstGeom prst="rect">
                <a:avLst/>
              </a:prstGeom>
              <a:blipFill rotWithShape="0">
                <a:blip r:embed="rId3"/>
                <a:stretch>
                  <a:fillRect l="-1092" t="-4762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5262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2405"/>
    </mc:Choice>
    <mc:Fallback>
      <p:transition spd="slow" advTm="9240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Alternative </a:t>
            </a:r>
            <a:r>
              <a:rPr lang="de-DE" smtClean="0"/>
              <a:t>explanation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  <p:sp>
        <p:nvSpPr>
          <p:cNvPr id="5" name="Ellipse 6"/>
          <p:cNvSpPr/>
          <p:nvPr/>
        </p:nvSpPr>
        <p:spPr>
          <a:xfrm>
            <a:off x="622706" y="2560248"/>
            <a:ext cx="1656184" cy="15676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Ellipse 7"/>
          <p:cNvSpPr/>
          <p:nvPr/>
        </p:nvSpPr>
        <p:spPr>
          <a:xfrm>
            <a:off x="622706" y="2564904"/>
            <a:ext cx="165618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4"/>
          <p:cNvSpPr txBox="1"/>
          <p:nvPr/>
        </p:nvSpPr>
        <p:spPr>
          <a:xfrm>
            <a:off x="1043608" y="2708920"/>
            <a:ext cx="7040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mtClean="0">
                <a:sym typeface="Wingdings" panose="05000000000000000000" pitchFamily="2" charset="2"/>
              </a:rPr>
              <a:t></a:t>
            </a:r>
            <a:endParaRPr lang="en-US" sz="4800"/>
          </a:p>
        </p:txBody>
      </p:sp>
      <p:sp>
        <p:nvSpPr>
          <p:cNvPr id="8" name="Rechteck 5"/>
          <p:cNvSpPr/>
          <p:nvPr/>
        </p:nvSpPr>
        <p:spPr>
          <a:xfrm>
            <a:off x="1043607" y="3164276"/>
            <a:ext cx="7040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>
                <a:sym typeface="Wingdings" panose="05000000000000000000" pitchFamily="2" charset="2"/>
              </a:rPr>
              <a:t></a:t>
            </a:r>
            <a:endParaRPr lang="en-US" sz="4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323528" y="764704"/>
                <a:ext cx="4227183" cy="18264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</a:rPr>
                  <a:t>A</a:t>
                </a:r>
                <a:r>
                  <a:rPr lang="de-DE" smtClean="0"/>
                  <a:t>lternative </a:t>
                </a:r>
                <a:r>
                  <a:rPr lang="de-DE" smtClean="0"/>
                  <a:t>explanation </a:t>
                </a:r>
                <a:r>
                  <a:rPr lang="de-DE" smtClean="0"/>
                  <a:t>(1):</a:t>
                </a:r>
              </a:p>
              <a:p>
                <a:endParaRPr lang="de-DE"/>
              </a:p>
              <a:p>
                <a:r>
                  <a:rPr lang="de-DE" smtClean="0"/>
                  <a:t>Modification of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de-DE" smtClean="0"/>
                  <a:t> production</a:t>
                </a:r>
              </a:p>
              <a:p>
                <a:r>
                  <a:rPr lang="de-DE" smtClean="0"/>
                  <a:t>cross section in nuclear matter.</a:t>
                </a:r>
                <a:endParaRPr lang="de-DE" smtClean="0"/>
              </a:p>
              <a:p>
                <a:endParaRPr lang="en-US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764704"/>
                <a:ext cx="4227183" cy="1826462"/>
              </a:xfrm>
              <a:prstGeom prst="rect">
                <a:avLst/>
              </a:prstGeom>
              <a:blipFill rotWithShape="0">
                <a:blip r:embed="rId3"/>
                <a:stretch>
                  <a:fillRect l="-1873"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Ellipse 6"/>
          <p:cNvSpPr/>
          <p:nvPr/>
        </p:nvSpPr>
        <p:spPr>
          <a:xfrm>
            <a:off x="6156176" y="2560248"/>
            <a:ext cx="1656184" cy="15676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Ellipse 7"/>
          <p:cNvSpPr/>
          <p:nvPr/>
        </p:nvSpPr>
        <p:spPr>
          <a:xfrm>
            <a:off x="6156176" y="2564904"/>
            <a:ext cx="165618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feld 4"/>
          <p:cNvSpPr txBox="1"/>
          <p:nvPr/>
        </p:nvSpPr>
        <p:spPr>
          <a:xfrm>
            <a:off x="6804248" y="2687109"/>
            <a:ext cx="7040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smtClean="0">
                <a:sym typeface="Wingdings" panose="05000000000000000000" pitchFamily="2" charset="2"/>
              </a:rPr>
              <a:t></a:t>
            </a:r>
            <a:endParaRPr lang="en-US" sz="4800"/>
          </a:p>
        </p:txBody>
      </p:sp>
      <p:sp>
        <p:nvSpPr>
          <p:cNvPr id="13" name="Rechteck 5"/>
          <p:cNvSpPr/>
          <p:nvPr/>
        </p:nvSpPr>
        <p:spPr>
          <a:xfrm>
            <a:off x="6804247" y="3142465"/>
            <a:ext cx="70403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>
                <a:sym typeface="Wingdings" panose="05000000000000000000" pitchFamily="2" charset="2"/>
              </a:rPr>
              <a:t></a:t>
            </a:r>
            <a:endParaRPr lang="en-US" sz="48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4937874" y="764704"/>
                <a:ext cx="3882597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smtClean="0">
                    <a:solidFill>
                      <a:srgbClr val="FF0000"/>
                    </a:solidFill>
                  </a:rPr>
                  <a:t>A</a:t>
                </a:r>
                <a:r>
                  <a:rPr lang="de-DE" smtClean="0"/>
                  <a:t>lternative </a:t>
                </a:r>
                <a:r>
                  <a:rPr lang="de-DE" smtClean="0"/>
                  <a:t>explanation </a:t>
                </a:r>
                <a:r>
                  <a:rPr lang="de-DE" smtClean="0"/>
                  <a:t>(2):</a:t>
                </a:r>
              </a:p>
              <a:p>
                <a:endParaRPr lang="de-DE"/>
              </a:p>
              <a:p>
                <a:r>
                  <a:rPr lang="de-DE" smtClean="0"/>
                  <a:t>Destruction of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de-DE" smtClean="0"/>
                  <a:t> by collision with nuclear matter.</a:t>
                </a:r>
              </a:p>
              <a:p>
                <a:endParaRPr lang="en-US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7874" y="764704"/>
                <a:ext cx="3882597" cy="1785104"/>
              </a:xfrm>
              <a:prstGeom prst="rect">
                <a:avLst/>
              </a:prstGeom>
              <a:blipFill rotWithShape="0">
                <a:blip r:embed="rId4"/>
                <a:stretch>
                  <a:fillRect l="-2041" t="-17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323528" y="4293096"/>
                <a:ext cx="3436262" cy="1785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mtClean="0"/>
                  <a:t>The production of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de-DE" smtClean="0"/>
                  <a:t> is </a:t>
                </a:r>
              </a:p>
              <a:p>
                <a:r>
                  <a:rPr lang="de-DE" smtClean="0"/>
                  <a:t>modified.</a:t>
                </a:r>
              </a:p>
              <a:p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de-DE" smtClean="0"/>
                  <a:t> suppression is trivial</a:t>
                </a:r>
              </a:p>
              <a:p>
                <a:r>
                  <a:rPr lang="de-DE" smtClean="0"/>
                  <a:t>consequence.</a:t>
                </a:r>
              </a:p>
              <a:p>
                <a:endParaRPr lang="en-US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4293096"/>
                <a:ext cx="3436262" cy="1785104"/>
              </a:xfrm>
              <a:prstGeom prst="rect">
                <a:avLst/>
              </a:prstGeom>
              <a:blipFill rotWithShape="0">
                <a:blip r:embed="rId5"/>
                <a:stretch>
                  <a:fillRect l="-2305" t="-2048" r="-1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4944770" y="4293096"/>
                <a:ext cx="3826689" cy="17851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de-DE" smtClean="0"/>
                  <a:t> is formed but destroyed</a:t>
                </a:r>
              </a:p>
              <a:p>
                <a:r>
                  <a:rPr lang="de-DE" smtClean="0"/>
                  <a:t>by normal nuclear matter.</a:t>
                </a:r>
              </a:p>
              <a:p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de-DE" smtClean="0"/>
                  <a:t> suppression occurs in </a:t>
                </a:r>
              </a:p>
              <a:p>
                <a:r>
                  <a:rPr lang="de-DE" smtClean="0"/>
                  <a:t>absence of QGP.</a:t>
                </a:r>
              </a:p>
              <a:p>
                <a:endParaRPr lang="en-US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4770" y="4293096"/>
                <a:ext cx="3826689" cy="1785104"/>
              </a:xfrm>
              <a:prstGeom prst="rect">
                <a:avLst/>
              </a:prstGeom>
              <a:blipFill rotWithShape="0">
                <a:blip r:embed="rId6"/>
                <a:stretch>
                  <a:fillRect l="-2070" t="-20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>
          <a:xfrm>
            <a:off x="4591043" y="764704"/>
            <a:ext cx="0" cy="49685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1140482" y="2810002"/>
            <a:ext cx="471168" cy="969247"/>
            <a:chOff x="1140482" y="3098034"/>
            <a:chExt cx="471168" cy="96924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1179602" y="3131177"/>
              <a:ext cx="432048" cy="93610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1140482" y="3098034"/>
              <a:ext cx="471168" cy="94996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907330" y="5891798"/>
            <a:ext cx="7062318" cy="769441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de-DE" smtClean="0"/>
              <a:t>To confirm/rule out alternative </a:t>
            </a:r>
            <a:r>
              <a:rPr lang="de-DE" smtClean="0"/>
              <a:t>explanations</a:t>
            </a:r>
            <a:r>
              <a:rPr lang="de-DE" smtClean="0"/>
              <a:t>, additional </a:t>
            </a:r>
          </a:p>
          <a:p>
            <a:r>
              <a:rPr lang="de-DE" smtClean="0"/>
              <a:t>measurements are needed. </a:t>
            </a: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411871" y="3068960"/>
            <a:ext cx="491326" cy="47095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>
                <a:solidFill>
                  <a:srgbClr val="FF0000"/>
                </a:solidFill>
              </a:rPr>
              <a:t>h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29927" y="2361109"/>
            <a:ext cx="444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smtClean="0">
                <a:solidFill>
                  <a:srgbClr val="3333FF"/>
                </a:solidFill>
                <a:sym typeface="Wingdings" panose="05000000000000000000" pitchFamily="2" charset="2"/>
              </a:rPr>
              <a:t></a:t>
            </a:r>
            <a:endParaRPr lang="en-US" sz="2400" b="1">
              <a:solidFill>
                <a:srgbClr val="3333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02896" y="3559799"/>
            <a:ext cx="444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smtClean="0">
                <a:solidFill>
                  <a:srgbClr val="3333FF"/>
                </a:solidFill>
                <a:sym typeface="Wingdings" panose="05000000000000000000" pitchFamily="2" charset="2"/>
              </a:rPr>
              <a:t></a:t>
            </a:r>
            <a:endParaRPr lang="en-US" sz="2400" b="1">
              <a:solidFill>
                <a:srgbClr val="3333FF"/>
              </a:solidFill>
            </a:endParaRPr>
          </a:p>
        </p:txBody>
      </p:sp>
      <p:sp>
        <p:nvSpPr>
          <p:cNvPr id="28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705762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3632"/>
    </mc:Choice>
    <mc:Fallback>
      <p:transition spd="slow" advTm="1036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382 -0.00069 -0.00764 -0.00116 -0.01146 -0.00162 L -0.04444 -0.00463 C -0.04635 -0.00509 -0.04844 -0.00486 -0.05 -0.00625 C -0.0526 -0.0081 -0.05226 -0.0125 -0.05347 -0.01528 C -0.05486 -0.01852 -0.05712 -0.02083 -0.05799 -0.02431 C -0.06094 -0.03588 -0.05694 -0.02176 -0.06146 -0.03356 C -0.06198 -0.03495 -0.0618 -0.03681 -0.0625 -0.03796 C -0.06458 -0.04143 -0.06753 -0.04352 -0.06944 -0.04722 C -0.07257 -0.05347 -0.07326 -0.05625 -0.07726 -0.06065 C -0.0783 -0.06204 -0.07951 -0.06273 -0.08073 -0.06389 C -0.08142 -0.06528 -0.08212 -0.06713 -0.08299 -0.06829 C -0.08403 -0.06968 -0.08559 -0.06991 -0.08646 -0.0713 C -0.08715 -0.07268 -0.08698 -0.07454 -0.0875 -0.07593 C -0.08906 -0.07986 -0.09028 -0.08148 -0.09323 -0.08356 C -0.09496 -0.08472 -0.09948 -0.08588 -0.10121 -0.08657 C -0.10226 -0.08704 -0.10364 -0.08727 -0.10451 -0.08796 C -0.10555 -0.08889 -0.10608 -0.09005 -0.10677 -0.09097 L -0.10451 -0.08657 " pathEditMode="relative" ptsTypes="AAAAAAAAAAAAAAAAAAAA">
                                      <p:cBhvr>
                                        <p:cTn id="3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382 0.00092 -0.00764 0.00208 -0.01146 0.00301 C -0.02604 0.00601 -0.04983 0.00555 -0.06024 0.00601 C -0.06354 0.01226 -0.06424 0.01527 -0.06823 0.01967 C -0.06927 0.02083 -0.07049 0.02176 -0.0717 0.02268 C -0.0724 0.0243 -0.07292 0.02615 -0.07396 0.02731 C -0.07483 0.02824 -0.07639 0.02801 -0.07743 0.0287 C -0.07934 0.03009 -0.08125 0.03171 -0.08299 0.03333 C -0.0842 0.03426 -0.08524 0.03541 -0.08646 0.03634 C -0.08802 0.0375 -0.08958 0.03819 -0.09097 0.03935 C -0.09219 0.04027 -0.09323 0.04143 -0.09445 0.04236 C -0.09583 0.04351 -0.0974 0.04467 -0.09896 0.04537 C -0.10122 0.04676 -0.10573 0.04838 -0.10573 0.04838 C -0.10729 0.05046 -0.10868 0.05301 -0.11042 0.05463 C -0.11129 0.05555 -0.11267 0.05532 -0.11372 0.05601 C -0.11545 0.0574 -0.11667 0.05926 -0.11823 0.06064 C -0.11979 0.0618 -0.12135 0.0625 -0.12292 0.06365 C -0.12882 0.06828 -0.12379 0.06504 -0.12969 0.07129 C -0.13038 0.07199 -0.13125 0.07222 -0.13195 0.07291 L -0.13299 0.07291 " pathEditMode="relative" ptsTypes="AAAAAAAAAAAAAAAAAAAAA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2" grpId="1"/>
      <p:bldP spid="13" grpId="1"/>
      <p:bldP spid="13" grpId="2"/>
      <p:bldP spid="14" grpId="0"/>
      <p:bldP spid="15" grpId="0"/>
      <p:bldP spid="16" grpId="0"/>
      <p:bldP spid="26" grpId="0" animBg="1"/>
      <p:bldP spid="17" grpId="0" animBg="1"/>
      <p:bldP spid="19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p-A as system of measuring CME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49119" y="764704"/>
                <a:ext cx="8488862" cy="56323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W</a:t>
                </a:r>
                <a:r>
                  <a:rPr lang="de-DE" sz="2400" smtClean="0">
                    <a:latin typeface="Cambria" panose="02040503050406030204" pitchFamily="18" charset="0"/>
                  </a:rPr>
                  <a:t>hat do we know: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400">
                        <a:latin typeface="Cambria Math" panose="02040503050406030204" pitchFamily="18" charset="0"/>
                      </a:rPr>
                      <m:t>J</m:t>
                    </m:r>
                    <m:r>
                      <a:rPr lang="de-DE" sz="24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sz="240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de-DE" sz="2400" smtClean="0">
                    <a:latin typeface="Cambria" panose="02040503050406030204" pitchFamily="18" charset="0"/>
                  </a:rPr>
                  <a:t> dissapears… but we don‘t know why.</a:t>
                </a:r>
              </a:p>
              <a:p>
                <a:r>
                  <a:rPr lang="de-DE" sz="240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H</a:t>
                </a:r>
                <a:r>
                  <a:rPr lang="de-DE" sz="2400" smtClean="0">
                    <a:latin typeface="Cambria" panose="02040503050406030204" pitchFamily="18" charset="0"/>
                  </a:rPr>
                  <a:t>ow to find out?</a:t>
                </a:r>
              </a:p>
              <a:p>
                <a:endParaRPr lang="de-DE" sz="2400" smtClean="0">
                  <a:latin typeface="Cambria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sz="2400" b="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sz="24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4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de-DE" sz="2400" smtClean="0">
                    <a:latin typeface="Cambria" panose="02040503050406030204" pitchFamily="18" charset="0"/>
                  </a:rPr>
                  <a:t> production: </a:t>
                </a:r>
              </a:p>
              <a:p>
                <a:r>
                  <a:rPr lang="de-DE" sz="2400" smtClean="0">
                    <a:latin typeface="Cambria" panose="02040503050406030204" pitchFamily="18" charset="0"/>
                  </a:rPr>
                  <a:t>Measure all particles containing charm quarks</a:t>
                </a:r>
              </a:p>
              <a:p>
                <a:r>
                  <a:rPr lang="de-DE" sz="2400" smtClean="0">
                    <a:latin typeface="Cambria" panose="02040503050406030204" pitchFamily="18" charset="0"/>
                  </a:rPr>
                  <a:t>(Easy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400" b="0" i="0" smtClean="0">
                        <a:latin typeface="Cambria Math" panose="02040503050406030204" pitchFamily="18" charset="0"/>
                      </a:rPr>
                      <m:t>J</m:t>
                    </m:r>
                    <m:r>
                      <a:rPr lang="de-DE" sz="24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sz="2400" b="0" i="0" smtClean="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de-DE" sz="2400" smtClean="0">
                    <a:latin typeface="Cambria" panose="02040503050406030204" pitchFamily="18" charset="0"/>
                  </a:rPr>
                  <a:t>, hard for open charm)</a:t>
                </a:r>
              </a:p>
              <a:p>
                <a:endParaRPr lang="de-DE" sz="2400">
                  <a:latin typeface="Cambria" panose="02040503050406030204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smtClean="0">
                    <a:latin typeface="Cambria" panose="02040503050406030204" pitchFamily="18" charset="0"/>
                  </a:rPr>
                  <a:t>Destruction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400">
                        <a:latin typeface="Cambria Math" panose="02040503050406030204" pitchFamily="18" charset="0"/>
                      </a:rPr>
                      <m:t>J</m:t>
                    </m:r>
                    <m:r>
                      <a:rPr lang="de-DE" sz="240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sz="2400">
                        <a:latin typeface="Cambria Math" panose="02040503050406030204" pitchFamily="18" charset="0"/>
                      </a:rPr>
                      <m:t>Ψ</m:t>
                    </m:r>
                  </m:oMath>
                </a14:m>
                <a:r>
                  <a:rPr lang="de-DE" sz="2400" smtClean="0">
                    <a:latin typeface="Cambria" panose="02040503050406030204" pitchFamily="18" charset="0"/>
                  </a:rPr>
                  <a:t>:</a:t>
                </a:r>
              </a:p>
              <a:p>
                <a:r>
                  <a:rPr lang="de-DE" sz="2400" smtClean="0">
                    <a:latin typeface="Cambria" panose="02040503050406030204" pitchFamily="18" charset="0"/>
                  </a:rPr>
                  <a:t>Check, if the presence of hadrons changes relative amount of </a:t>
                </a:r>
              </a:p>
              <a:p>
                <a:r>
                  <a:rPr lang="de-DE" sz="2400" smtClean="0">
                    <a:latin typeface="Cambria" panose="02040503050406030204" pitchFamily="18" charset="0"/>
                  </a:rPr>
                  <a:t>charm particles.</a:t>
                </a:r>
              </a:p>
              <a:p>
                <a:endParaRPr lang="de-DE" sz="2400">
                  <a:latin typeface="Cambria" panose="02040503050406030204" pitchFamily="18" charset="0"/>
                </a:endParaRPr>
              </a:p>
              <a:p>
                <a:r>
                  <a:rPr lang="de-DE" sz="2400" smtClean="0">
                    <a:solidFill>
                      <a:srgbClr val="FF0000"/>
                    </a:solidFill>
                    <a:latin typeface="Cambria" panose="02040503050406030204" pitchFamily="18" charset="0"/>
                  </a:rPr>
                  <a:t>S</a:t>
                </a:r>
                <a:r>
                  <a:rPr lang="de-DE" sz="2400" smtClean="0">
                    <a:latin typeface="Cambria" panose="02040503050406030204" pitchFamily="18" charset="0"/>
                  </a:rPr>
                  <a:t>uited collision system: p-A collisions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sz="240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de-DE" sz="2400" i="1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̅"/>
                        <m:ctrlPr>
                          <a:rPr lang="de-DE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240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</m:oMath>
                </a14:m>
                <a:r>
                  <a:rPr lang="de-DE" sz="2400" smtClean="0">
                    <a:latin typeface="Cambria" panose="02040503050406030204" pitchFamily="18" charset="0"/>
                  </a:rPr>
                  <a:t> is produced in p-N collision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smtClean="0">
                    <a:latin typeface="Cambria" panose="02040503050406030204" pitchFamily="18" charset="0"/>
                  </a:rPr>
                  <a:t>Charm particle travels remaining nuclear core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de-DE" sz="2400" smtClean="0">
                    <a:latin typeface="Cambria" panose="02040503050406030204" pitchFamily="18" charset="0"/>
                  </a:rPr>
                  <a:t>Nuclear core does not contain QGP (no energy to produce it) </a:t>
                </a: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119" y="764704"/>
                <a:ext cx="8488862" cy="5632311"/>
              </a:xfrm>
              <a:prstGeom prst="rect">
                <a:avLst/>
              </a:prstGeom>
              <a:blipFill rotWithShape="0">
                <a:blip r:embed="rId3"/>
                <a:stretch>
                  <a:fillRect l="-1149" t="-866" r="-144" b="-151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92130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2438"/>
    </mc:Choice>
    <mc:Fallback>
      <p:transition spd="slow" advTm="924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 smtClean="0"/>
                  <a:t>Measuring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𝜎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Ψ</m:t>
                    </m:r>
                    <m:r>
                      <a:rPr lang="de-DE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de-DE">
                        <a:latin typeface="Cambria Math" panose="02040503050406030204" pitchFamily="18" charset="0"/>
                      </a:rPr>
                      <m:t>N</m:t>
                    </m:r>
                    <m:r>
                      <a:rPr lang="de-DE">
                        <a:latin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de-DE">
                            <a:latin typeface="Cambria Math" panose="02040503050406030204" pitchFamily="18" charset="0"/>
                          </a:rPr>
                          <m:t>D</m:t>
                        </m:r>
                      </m:e>
                    </m:acc>
                    <m:r>
                      <a:rPr lang="de-DE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𝑋</m:t>
                    </m:r>
                    <m:r>
                      <a:rPr lang="de-DE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3"/>
                <a:stretch>
                  <a:fillRect t="-18182" b="-415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2298B24-29AC-464F-B886-34241378A982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  <p:sp>
        <p:nvSpPr>
          <p:cNvPr id="9" name="Oval 8"/>
          <p:cNvSpPr/>
          <p:nvPr/>
        </p:nvSpPr>
        <p:spPr>
          <a:xfrm>
            <a:off x="4904269" y="1826069"/>
            <a:ext cx="3851920" cy="38519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004048" y="355108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36095" y="2711740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287147" y="2268940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921960" y="3280095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5421584" y="4250479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6041573" y="4958782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6614205" y="3812235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7064508" y="314089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7496555" y="225211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8011883" y="297204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7546839" y="386149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7610924" y="4811952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6804156" y="4684188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743545" y="559874"/>
            <a:ext cx="4283968" cy="2753248"/>
            <a:chOff x="743545" y="559874"/>
            <a:chExt cx="4283968" cy="2753248"/>
          </a:xfrm>
        </p:grpSpPr>
        <p:sp>
          <p:nvSpPr>
            <p:cNvPr id="44" name="Cloud Callout 43"/>
            <p:cNvSpPr/>
            <p:nvPr/>
          </p:nvSpPr>
          <p:spPr>
            <a:xfrm>
              <a:off x="743545" y="559874"/>
              <a:ext cx="4283968" cy="2753248"/>
            </a:xfrm>
            <a:prstGeom prst="cloudCallout">
              <a:avLst>
                <a:gd name="adj1" fmla="val 45468"/>
                <a:gd name="adj2" fmla="val 56034"/>
              </a:avLst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2031" y="1115991"/>
              <a:ext cx="2467791" cy="1482939"/>
            </a:xfrm>
            <a:prstGeom prst="rect">
              <a:avLst/>
            </a:prstGeom>
          </p:spPr>
        </p:pic>
      </p:grpSp>
      <p:sp>
        <p:nvSpPr>
          <p:cNvPr id="8" name="Oval 7"/>
          <p:cNvSpPr/>
          <p:nvPr/>
        </p:nvSpPr>
        <p:spPr>
          <a:xfrm>
            <a:off x="1187624" y="3551083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8019667" y="3578496"/>
            <a:ext cx="432047" cy="401893"/>
          </a:xfrm>
          <a:prstGeom prst="ellipse">
            <a:avLst/>
          </a:prstGeom>
          <a:solidFill>
            <a:srgbClr val="3333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2051720" y="1115991"/>
            <a:ext cx="576064" cy="148293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473620" y="1484784"/>
            <a:ext cx="0" cy="76733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213891" y="1041130"/>
            <a:ext cx="2430474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de-DE" smtClean="0"/>
              <a:t>Proton or Neutron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5334" y="4064668"/>
            <a:ext cx="10166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mtClean="0"/>
              <a:t>Proton</a:t>
            </a:r>
            <a:endParaRPr lang="en-US"/>
          </a:p>
        </p:txBody>
      </p:sp>
      <p:sp>
        <p:nvSpPr>
          <p:cNvPr id="45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1258888" y="6621463"/>
            <a:ext cx="6769100" cy="236537"/>
          </a:xfrm>
        </p:spPr>
        <p:txBody>
          <a:bodyPr/>
          <a:lstStyle/>
          <a:p>
            <a:pPr>
              <a:defRPr/>
            </a:pPr>
            <a:r>
              <a:rPr lang="de-DE" smtClean="0"/>
              <a:t>M. Deveaux, </a:t>
            </a:r>
            <a:r>
              <a:rPr lang="en-US"/>
              <a:t>ICNFP2016</a:t>
            </a:r>
            <a:r>
              <a:rPr lang="de-DE"/>
              <a:t>, 6-14 July 2016</a:t>
            </a:r>
            <a:r>
              <a:rPr lang="de-DE"/>
              <a:t>, </a:t>
            </a:r>
            <a:r>
              <a:rPr lang="de-DE"/>
              <a:t>Orthodox Academy of Creta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7385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556"/>
    </mc:Choice>
    <mc:Fallback>
      <p:transition spd="slow" advTm="175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0741E-7 L 0.37795 -0.004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89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4|6.2|5.5|12.3|9.7|5|16.9|19.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5|11|11.2|5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1|19.7|11.4|3.4|3.2|9.1|8.1|10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6|15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8|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|3.3|11.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7|2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2.8|34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8|18.4|10.7|45.6"/>
</p:tagLst>
</file>

<file path=ppt/theme/theme1.xml><?xml version="1.0" encoding="utf-8"?>
<a:theme xmlns:a="http://schemas.openxmlformats.org/drawingml/2006/main" name="Deveaux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andard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Standarddesign">
  <a:themeElements>
    <a:clrScheme name="2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tandard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Deveaux</Template>
  <TotalTime>0</TotalTime>
  <Words>1415</Words>
  <Application>Microsoft Office PowerPoint</Application>
  <PresentationFormat>On-screen Show (4:3)</PresentationFormat>
  <Paragraphs>363</Paragraphs>
  <Slides>24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Times New Roman</vt:lpstr>
      <vt:lpstr>Wingdings</vt:lpstr>
      <vt:lpstr>Arial</vt:lpstr>
      <vt:lpstr>Cambria Math</vt:lpstr>
      <vt:lpstr>Symbol</vt:lpstr>
      <vt:lpstr>Cambria</vt:lpstr>
      <vt:lpstr>CMR9</vt:lpstr>
      <vt:lpstr>Deveaux</vt:lpstr>
      <vt:lpstr>2_Standarddesign</vt:lpstr>
      <vt:lpstr>Photo Editor Photo</vt:lpstr>
      <vt:lpstr>PowerPoint Presentation</vt:lpstr>
      <vt:lpstr>What means quark gluon plasma</vt:lpstr>
      <vt:lpstr>How to produce QGP</vt:lpstr>
      <vt:lpstr>How to recognize QGP</vt:lpstr>
      <vt:lpstr>J/Ψ as a probe for a phase transition</vt:lpstr>
      <vt:lpstr>J/Psi suppression</vt:lpstr>
      <vt:lpstr>Alternative explanation</vt:lpstr>
      <vt:lpstr>p-A as system of measuring CME</vt:lpstr>
      <vt:lpstr>Measuring σ(J/Ψ+N→D ̅+X)</vt:lpstr>
      <vt:lpstr>Measuring σ(J/Ψ+N→D+D ̅)</vt:lpstr>
      <vt:lpstr>Measuring σ(J/Ψ+N→D+D ̅)</vt:lpstr>
      <vt:lpstr>Measuring σ(J/Ψ+N→D+D ̅)</vt:lpstr>
      <vt:lpstr>Measurement uncertainties?</vt:lpstr>
      <vt:lpstr>Formation length</vt:lpstr>
      <vt:lpstr>Experimental proposal for SPS (1990s)</vt:lpstr>
      <vt:lpstr>Measurements, initial proposal</vt:lpstr>
      <vt:lpstr>Direct measurements – the challenge</vt:lpstr>
      <vt:lpstr>A possible technology</vt:lpstr>
      <vt:lpstr>Formation length</vt:lpstr>
      <vt:lpstr>CBM design features</vt:lpstr>
      <vt:lpstr>Measurement uncertainties?</vt:lpstr>
      <vt:lpstr>Different models</vt:lpstr>
      <vt:lpstr>Model separation</vt:lpstr>
      <vt:lpstr>Summary and 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deveaux</dc:creator>
  <cp:lastModifiedBy>deveaux</cp:lastModifiedBy>
  <cp:revision>262</cp:revision>
  <cp:lastPrinted>2014-09-10T11:47:29Z</cp:lastPrinted>
  <dcterms:created xsi:type="dcterms:W3CDTF">2013-09-02T17:49:10Z</dcterms:created>
  <dcterms:modified xsi:type="dcterms:W3CDTF">2016-07-13T04:35:43Z</dcterms:modified>
</cp:coreProperties>
</file>