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0" r:id="rId4"/>
    <p:sldId id="307" r:id="rId5"/>
    <p:sldId id="289" r:id="rId6"/>
    <p:sldId id="258" r:id="rId7"/>
    <p:sldId id="296" r:id="rId8"/>
    <p:sldId id="300" r:id="rId9"/>
    <p:sldId id="271" r:id="rId10"/>
    <p:sldId id="310" r:id="rId11"/>
    <p:sldId id="308" r:id="rId12"/>
    <p:sldId id="311" r:id="rId13"/>
    <p:sldId id="314" r:id="rId14"/>
    <p:sldId id="309" r:id="rId15"/>
    <p:sldId id="312" r:id="rId16"/>
    <p:sldId id="313" r:id="rId17"/>
    <p:sldId id="304" r:id="rId18"/>
    <p:sldId id="298" r:id="rId19"/>
    <p:sldId id="306" r:id="rId20"/>
    <p:sldId id="299" r:id="rId21"/>
    <p:sldId id="303" r:id="rId22"/>
    <p:sldId id="305" r:id="rId23"/>
    <p:sldId id="302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93F6D"/>
    <a:srgbClr val="E46C0A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5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215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8B629-C4B1-A443-A66D-9C2F10134D64}" type="datetimeFigureOut">
              <a:rPr lang="en-US" smtClean="0"/>
              <a:t>7/9/16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76723-19FE-2E4C-8D1F-7CDA2A2C7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83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Traditional – organizers doing something FOR teachers</a:t>
            </a:r>
            <a:r>
              <a:rPr lang="en-US" baseline="0" dirty="0" smtClean="0"/>
              <a:t>; short-</a:t>
            </a:r>
            <a:r>
              <a:rPr lang="en-US" baseline="0" dirty="0" err="1" smtClean="0"/>
              <a:t>ish</a:t>
            </a:r>
            <a:r>
              <a:rPr lang="en-US" baseline="0" dirty="0" smtClean="0"/>
              <a:t>, one-shot program;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76723-19FE-2E4C-8D1F-7CDA2A2C78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405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Non-traditional from the get-go because of the SSC,</a:t>
            </a:r>
            <a:r>
              <a:rPr lang="en-US" baseline="0" dirty="0" smtClean="0"/>
              <a:t> the LHC and </a:t>
            </a:r>
            <a:r>
              <a:rPr lang="en-US" baseline="0" smtClean="0"/>
              <a:t>the need by </a:t>
            </a:r>
            <a:r>
              <a:rPr lang="en-US" baseline="0" dirty="0" smtClean="0"/>
              <a:t>NSF for an community-wide, LHC </a:t>
            </a:r>
            <a:r>
              <a:rPr lang="en-US" baseline="0" smtClean="0"/>
              <a:t>wide anyway. </a:t>
            </a:r>
            <a:r>
              <a:rPr lang="en-US" baseline="0" dirty="0" smtClean="0"/>
              <a:t>Broader Impacts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76723-19FE-2E4C-8D1F-7CDA2A2C78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767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Teilchwnwelt</a:t>
            </a:r>
            <a:r>
              <a:rPr lang="en-US" baseline="0" dirty="0" smtClean="0"/>
              <a:t> – 26 institutions, universities, institutes, lab</a:t>
            </a:r>
          </a:p>
          <a:p>
            <a:endParaRPr lang="en-US" baseline="0" dirty="0" smtClean="0"/>
          </a:p>
          <a:p>
            <a:r>
              <a:rPr lang="en-US" dirty="0" smtClean="0"/>
              <a:t>HISPARC – 7 clusters, 8 universities, 100 detector stations</a:t>
            </a:r>
          </a:p>
          <a:p>
            <a:endParaRPr lang="en-US" dirty="0" smtClean="0"/>
          </a:p>
          <a:p>
            <a:r>
              <a:rPr lang="en-US" dirty="0" smtClean="0"/>
              <a:t>IRIS</a:t>
            </a:r>
            <a:r>
              <a:rPr lang="en-US" baseline="0" dirty="0" smtClean="0"/>
              <a:t> – 183 schools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76723-19FE-2E4C-8D1F-7CDA2A2C783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30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D423-71EA-6843-9708-56C9FAEF1D48}" type="datetimeFigureOut">
              <a:rPr lang="en-US" smtClean="0"/>
              <a:t>7/9/16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232F-4D68-824C-AD72-750EC27CD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71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D423-71EA-6843-9708-56C9FAEF1D48}" type="datetimeFigureOut">
              <a:rPr lang="en-US" smtClean="0"/>
              <a:t>7/9/16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232F-4D68-824C-AD72-750EC27CD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73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D423-71EA-6843-9708-56C9FAEF1D48}" type="datetimeFigureOut">
              <a:rPr lang="en-US" smtClean="0"/>
              <a:t>7/9/16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232F-4D68-824C-AD72-750EC27CD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91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D423-71EA-6843-9708-56C9FAEF1D48}" type="datetimeFigureOut">
              <a:rPr lang="en-US" smtClean="0"/>
              <a:t>7/9/16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232F-4D68-824C-AD72-750EC27CD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570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D423-71EA-6843-9708-56C9FAEF1D48}" type="datetimeFigureOut">
              <a:rPr lang="en-US" smtClean="0"/>
              <a:t>7/9/16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232F-4D68-824C-AD72-750EC27CD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73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D423-71EA-6843-9708-56C9FAEF1D48}" type="datetimeFigureOut">
              <a:rPr lang="en-US" smtClean="0"/>
              <a:t>7/9/16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232F-4D68-824C-AD72-750EC27CD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92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D423-71EA-6843-9708-56C9FAEF1D48}" type="datetimeFigureOut">
              <a:rPr lang="en-US" smtClean="0"/>
              <a:t>7/9/16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232F-4D68-824C-AD72-750EC27CD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75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D423-71EA-6843-9708-56C9FAEF1D48}" type="datetimeFigureOut">
              <a:rPr lang="en-US" smtClean="0"/>
              <a:t>7/9/16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232F-4D68-824C-AD72-750EC27CD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937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D423-71EA-6843-9708-56C9FAEF1D48}" type="datetimeFigureOut">
              <a:rPr lang="en-US" smtClean="0"/>
              <a:t>7/9/16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232F-4D68-824C-AD72-750EC27CD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28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D423-71EA-6843-9708-56C9FAEF1D48}" type="datetimeFigureOut">
              <a:rPr lang="en-US" smtClean="0"/>
              <a:t>7/9/16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232F-4D68-824C-AD72-750EC27CD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466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D423-71EA-6843-9708-56C9FAEF1D48}" type="datetimeFigureOut">
              <a:rPr lang="en-US" smtClean="0"/>
              <a:t>7/9/16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232F-4D68-824C-AD72-750EC27CD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2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6D423-71EA-6843-9708-56C9FAEF1D48}" type="datetimeFigureOut">
              <a:rPr lang="en-US" smtClean="0"/>
              <a:t>7/9/16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9232F-4D68-824C-AD72-750EC27CD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52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12.png"/><Relationship Id="rId5" Type="http://schemas.openxmlformats.org/officeDocument/2006/relationships/image" Target="../media/image13.tiff"/><Relationship Id="rId6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://www.nextgenscience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://www.nextgenscience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37357"/>
            <a:ext cx="7772400" cy="1470025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Forging New, Non-Traditional Partnerships among Physicists, Teachers and Students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1847557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  <a:latin typeface="Helvetica"/>
                <a:cs typeface="Helvetica"/>
              </a:rPr>
              <a:t>Marjorie Bardeen, Fermilab</a:t>
            </a:r>
          </a:p>
          <a:p>
            <a:endParaRPr lang="en-US" sz="2400" b="1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r>
              <a:rPr lang="en-US" sz="1900" b="1" dirty="0" smtClean="0">
                <a:solidFill>
                  <a:schemeClr val="tx2"/>
                </a:solidFill>
                <a:latin typeface="Helvetica"/>
                <a:cs typeface="Helvetica"/>
              </a:rPr>
              <a:t>(</a:t>
            </a:r>
            <a:r>
              <a:rPr lang="en-US" sz="1900" b="1" dirty="0" err="1" smtClean="0">
                <a:solidFill>
                  <a:schemeClr val="tx2"/>
                </a:solidFill>
                <a:latin typeface="Helvetica"/>
                <a:cs typeface="Helvetica"/>
              </a:rPr>
              <a:t>mbardeen@fnal.gov</a:t>
            </a:r>
            <a:r>
              <a:rPr lang="en-US" sz="1900" b="1" dirty="0" smtClean="0">
                <a:solidFill>
                  <a:schemeClr val="tx2"/>
                </a:solidFill>
                <a:latin typeface="Helvetica"/>
                <a:cs typeface="Helvetica"/>
              </a:rPr>
              <a:t>)</a:t>
            </a:r>
          </a:p>
          <a:p>
            <a:endParaRPr lang="en-US" dirty="0"/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20" y="41871"/>
            <a:ext cx="8461248" cy="1371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88449" y="3184951"/>
            <a:ext cx="2767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quarknet.i2u2.org</a:t>
            </a:r>
            <a:endParaRPr lang="en-US" sz="24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qnet-logo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100" y="6195948"/>
            <a:ext cx="3657600" cy="62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960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Where Teachers “Meet QuarkNet”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Contact point within a distributed program</a:t>
            </a: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Participants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form their center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Meet local interests and needs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Supported by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staff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teachers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Variety of formats and activities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Local Centers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753063"/>
            <a:ext cx="8229600" cy="174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275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599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Year 1: Teacher Research Experiences</a:t>
            </a:r>
          </a:p>
          <a:p>
            <a:pPr marL="0" indent="0" algn="ctr">
              <a:buNone/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Research Experience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090" y="2323520"/>
            <a:ext cx="2905502" cy="344671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054937" y="2917044"/>
            <a:ext cx="4451110" cy="2271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rgbClr val="CC0033"/>
              </a:buClr>
              <a:buFont typeface="Arial"/>
              <a:buChar char="•"/>
            </a:pPr>
            <a:r>
              <a:rPr lang="en-US" sz="2400" b="1" dirty="0">
                <a:solidFill>
                  <a:srgbClr val="376092"/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Construct &amp; test detector components.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rgbClr val="CC0033"/>
              </a:buClr>
              <a:buFont typeface="Arial"/>
              <a:buChar char="•"/>
            </a:pPr>
            <a:r>
              <a:rPr lang="en-US" sz="2400" b="1" dirty="0">
                <a:solidFill>
                  <a:srgbClr val="376092"/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Analyze data &amp; conduct simulation studies</a:t>
            </a:r>
            <a:r>
              <a:rPr lang="en-US" sz="2400" b="1" dirty="0" smtClean="0">
                <a:solidFill>
                  <a:srgbClr val="376092"/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rgbClr val="CC0033"/>
              </a:buClr>
              <a:buFont typeface="Arial"/>
              <a:buChar char="•"/>
            </a:pPr>
            <a:r>
              <a:rPr lang="en-US" sz="2400" b="1" dirty="0" smtClean="0">
                <a:solidFill>
                  <a:srgbClr val="376092"/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. . . . </a:t>
            </a:r>
            <a:endParaRPr lang="en-US" sz="2400" b="1" dirty="0">
              <a:solidFill>
                <a:srgbClr val="376092"/>
              </a:solidFill>
              <a:latin typeface="Helvetica" pitchFamily="1" charset="0"/>
              <a:ea typeface="Times" pitchFamily="1" charset="0"/>
              <a:cs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392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Year 2: Typical Activities</a:t>
            </a:r>
          </a:p>
          <a:p>
            <a:pPr marL="0" indent="0" algn="ctr">
              <a:buNone/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All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include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a study of particle physics:</a:t>
            </a: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Lectures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Experiments</a:t>
            </a:r>
          </a:p>
          <a:p>
            <a:endParaRPr lang="en-US" sz="2400" b="1" dirty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All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include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classroom transfer:</a:t>
            </a: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Activities</a:t>
            </a: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Investigations</a:t>
            </a: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3321" y="454116"/>
            <a:ext cx="57947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Associate Teacher Institute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0092" y="2994275"/>
            <a:ext cx="2428870" cy="904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576"/>
              </a:spcBef>
              <a:buClr>
                <a:srgbClr val="CC0000"/>
              </a:buClr>
              <a:buFont typeface="Arial"/>
              <a:buChar char="•"/>
            </a:pPr>
            <a:r>
              <a:rPr lang="en-US" sz="2400" b="1" dirty="0" smtClean="0">
                <a:solidFill>
                  <a:srgbClr val="376092"/>
                </a:solidFill>
                <a:latin typeface="Helvetica"/>
                <a:cs typeface="Helvetica"/>
              </a:rPr>
              <a:t>Data </a:t>
            </a:r>
            <a:r>
              <a:rPr lang="en-US" sz="2400" b="1" dirty="0">
                <a:solidFill>
                  <a:srgbClr val="376092"/>
                </a:solidFill>
                <a:latin typeface="Helvetica"/>
                <a:cs typeface="Helvetica"/>
              </a:rPr>
              <a:t>analysis</a:t>
            </a:r>
          </a:p>
          <a:p>
            <a:pPr marL="285750" indent="-285750">
              <a:spcBef>
                <a:spcPts val="576"/>
              </a:spcBef>
              <a:buClr>
                <a:srgbClr val="CC0000"/>
              </a:buClr>
              <a:buFont typeface="Arial"/>
              <a:buChar char="•"/>
            </a:pPr>
            <a:r>
              <a:rPr lang="fr-FR" sz="2400" b="1" dirty="0" smtClean="0">
                <a:solidFill>
                  <a:srgbClr val="376092"/>
                </a:solidFill>
                <a:latin typeface="Helvetica"/>
                <a:cs typeface="Helvetica"/>
              </a:rPr>
              <a:t>Tours </a:t>
            </a:r>
            <a:endParaRPr lang="en-US" sz="2400" dirty="0">
              <a:solidFill>
                <a:srgbClr val="376092"/>
              </a:solidFill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90092" y="4730256"/>
            <a:ext cx="2428870" cy="90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576"/>
              </a:spcBef>
              <a:buClr>
                <a:srgbClr val="CC0000"/>
              </a:buClr>
              <a:buFont typeface="Arial"/>
              <a:buChar char="•"/>
            </a:pPr>
            <a:r>
              <a:rPr lang="en-US" sz="2400" b="1" dirty="0" smtClean="0">
                <a:solidFill>
                  <a:srgbClr val="376092"/>
                </a:solidFill>
                <a:latin typeface="Helvetica"/>
                <a:cs typeface="Helvetica"/>
              </a:rPr>
              <a:t>Lesson </a:t>
            </a:r>
            <a:r>
              <a:rPr lang="en-US" sz="2400" b="1" dirty="0">
                <a:solidFill>
                  <a:srgbClr val="376092"/>
                </a:solidFill>
                <a:latin typeface="Helvetica"/>
                <a:cs typeface="Helvetica"/>
              </a:rPr>
              <a:t>plans</a:t>
            </a:r>
          </a:p>
          <a:p>
            <a:pPr marL="285750" indent="-285750">
              <a:spcBef>
                <a:spcPts val="576"/>
              </a:spcBef>
              <a:buClr>
                <a:srgbClr val="CC0000"/>
              </a:buClr>
              <a:buFont typeface="Arial"/>
              <a:buChar char="•"/>
            </a:pPr>
            <a:r>
              <a:rPr lang="en-US" sz="2400" b="1" dirty="0" smtClean="0">
                <a:solidFill>
                  <a:srgbClr val="376092"/>
                </a:solidFill>
                <a:latin typeface="Helvetica"/>
                <a:cs typeface="Helvetica"/>
              </a:rPr>
              <a:t>Demos</a:t>
            </a:r>
            <a:endParaRPr lang="en-US" sz="2400" dirty="0">
              <a:solidFill>
                <a:srgbClr val="37609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651527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Year 3+: Three Basic Formats 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+ Student Research Teams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  <a:p>
            <a:pPr>
              <a:spcBef>
                <a:spcPts val="0"/>
              </a:spcBef>
              <a:buClr>
                <a:srgbClr val="CC0000"/>
              </a:buClr>
            </a:pPr>
            <a:r>
              <a:rPr lang="en-US" sz="2400" b="1" dirty="0">
                <a:solidFill>
                  <a:srgbClr val="376092"/>
                </a:solidFill>
                <a:latin typeface="Helvetica"/>
                <a:cs typeface="Helvetica"/>
              </a:rPr>
              <a:t>Physics </a:t>
            </a:r>
            <a:r>
              <a:rPr lang="en-US" sz="2400" b="1" dirty="0" smtClean="0">
                <a:solidFill>
                  <a:srgbClr val="376092"/>
                </a:solidFill>
                <a:latin typeface="Helvetica"/>
                <a:cs typeface="Helvetica"/>
              </a:rPr>
              <a:t>Alliance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rgbClr val="376092"/>
                </a:solidFill>
                <a:latin typeface="Helvetica"/>
                <a:cs typeface="Helvetica"/>
              </a:rPr>
              <a:t>One</a:t>
            </a:r>
            <a:r>
              <a:rPr lang="en-US" sz="2400" b="1" dirty="0">
                <a:solidFill>
                  <a:srgbClr val="376092"/>
                </a:solidFill>
                <a:latin typeface="Helvetica"/>
                <a:cs typeface="Helvetica"/>
              </a:rPr>
              <a:t>-week </a:t>
            </a:r>
            <a:r>
              <a:rPr lang="en-US" sz="2400" b="1" dirty="0" smtClean="0">
                <a:solidFill>
                  <a:srgbClr val="376092"/>
                </a:solidFill>
                <a:latin typeface="Helvetica"/>
                <a:cs typeface="Helvetica"/>
              </a:rPr>
              <a:t>workshop (summer/several days during the academic year)</a:t>
            </a:r>
            <a:endParaRPr lang="en-US" sz="2400" b="1" dirty="0">
              <a:solidFill>
                <a:srgbClr val="376092"/>
              </a:solidFill>
              <a:latin typeface="Helvetica"/>
              <a:cs typeface="Helvetica"/>
            </a:endParaRP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rgbClr val="376092"/>
                </a:solidFill>
                <a:latin typeface="Helvetica"/>
                <a:cs typeface="Helvetica"/>
              </a:rPr>
              <a:t>An </a:t>
            </a:r>
            <a:r>
              <a:rPr lang="en-US" sz="2400" b="1" dirty="0">
                <a:solidFill>
                  <a:srgbClr val="376092"/>
                </a:solidFill>
                <a:latin typeface="Helvetica"/>
                <a:cs typeface="Helvetica"/>
              </a:rPr>
              <a:t>expanded program with a QuarkNet one-week program as the core </a:t>
            </a: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78074" y="412244"/>
            <a:ext cx="57947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Follow-on Program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23422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600"/>
              </a:spcAft>
              <a:buClr>
                <a:srgbClr val="CC0000"/>
              </a:buClr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Learning Fundamental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Physics by: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Helvetica" pitchFamily="1" charset="0"/>
              <a:ea typeface="Times" pitchFamily="1" charset="0"/>
              <a:cs typeface="Times" pitchFamily="1" charset="0"/>
            </a:endParaRPr>
          </a:p>
          <a:p>
            <a:pPr marL="0" indent="0">
              <a:spcBef>
                <a:spcPts val="0"/>
              </a:spcBef>
              <a:buClr>
                <a:srgbClr val="CC0000"/>
              </a:buClr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Helvetica" pitchFamily="1" charset="0"/>
              <a:ea typeface="Times" pitchFamily="1" charset="0"/>
              <a:cs typeface="Times" pitchFamily="1" charset="0"/>
            </a:endParaRPr>
          </a:p>
          <a:p>
            <a:pPr marL="338138" indent="-338138">
              <a:spcBef>
                <a:spcPts val="0"/>
              </a:spcBef>
              <a:spcAft>
                <a:spcPts val="600"/>
              </a:spcAft>
              <a:buClr>
                <a:srgbClr val="CC0000"/>
              </a:buClr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Covering topics in 21th century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physics.</a:t>
            </a:r>
          </a:p>
          <a:p>
            <a:pPr marL="338138" indent="-338138">
              <a:spcBef>
                <a:spcPts val="0"/>
              </a:spcBef>
              <a:spcAft>
                <a:spcPts val="600"/>
              </a:spcAft>
              <a:buClr>
                <a:srgbClr val="CC0000"/>
              </a:buClr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Analyzing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real data delivered online. </a:t>
            </a:r>
          </a:p>
          <a:p>
            <a:pPr marL="338138" lvl="1" indent="-338138">
              <a:spcAft>
                <a:spcPts val="600"/>
              </a:spcAft>
              <a:buClr>
                <a:srgbClr val="CC0000"/>
              </a:buClr>
              <a:buFontTx/>
              <a:buChar char="•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Collaborating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with students worldwide.</a:t>
            </a:r>
          </a:p>
          <a:p>
            <a:pPr marL="338138" lvl="1" indent="-338138">
              <a:spcAft>
                <a:spcPts val="600"/>
              </a:spcAft>
              <a:buClr>
                <a:srgbClr val="CC0000"/>
              </a:buClr>
              <a:buFontTx/>
              <a:buChar char="•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Participating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in inquiry-oriented investigations.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ea typeface="Times" pitchFamily="1" charset="0"/>
              <a:cs typeface="Times" pitchFamily="1" charset="0"/>
            </a:endParaRPr>
          </a:p>
          <a:p>
            <a:pPr marL="338138" lvl="1" indent="-338138">
              <a:spcAft>
                <a:spcPts val="600"/>
              </a:spcAft>
              <a:buClr>
                <a:srgbClr val="CC0000"/>
              </a:buClr>
              <a:buFontTx/>
              <a:buChar char="•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Experimenting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using classroom cosmic ray detectors.</a:t>
            </a:r>
          </a:p>
          <a:p>
            <a:pPr marL="338138" lvl="1" indent="-338138">
              <a:spcAft>
                <a:spcPts val="600"/>
              </a:spcAft>
              <a:buClr>
                <a:srgbClr val="CC0000"/>
              </a:buClr>
              <a:buFontTx/>
              <a:buChar char="•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Visiting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Helvetica" pitchFamily="1" charset="0"/>
                <a:ea typeface="Times" pitchFamily="1" charset="0"/>
                <a:cs typeface="Times" pitchFamily="1" charset="0"/>
              </a:rPr>
              <a:t>research groups &amp; experiments.</a:t>
            </a:r>
            <a:endParaRPr lang="en-US" sz="2400" b="1" i="1" dirty="0">
              <a:solidFill>
                <a:schemeClr val="accent1">
                  <a:lumMod val="75000"/>
                </a:schemeClr>
              </a:solidFill>
              <a:latin typeface="Helvetica" pitchFamily="1" charset="0"/>
              <a:ea typeface="Times" pitchFamily="1" charset="0"/>
              <a:cs typeface="Times" pitchFamily="1" charset="0"/>
            </a:endParaRPr>
          </a:p>
          <a:p>
            <a:pPr marL="338138" indent="-338138" algn="ctr">
              <a:buNone/>
            </a:pPr>
            <a:endParaRPr lang="en-US" sz="2400" b="1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For Students</a:t>
            </a:r>
            <a:endParaRPr lang="en-US" sz="3200" b="1" i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80688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physicsmasterclasses.org/exercises/CMS/imgs/mcfl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" y="5211327"/>
            <a:ext cx="8351520" cy="154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Participating in International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Masterclasses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  <a:p>
            <a:pPr>
              <a:buClr>
                <a:srgbClr val="CC0033"/>
              </a:buClr>
              <a:buFont typeface="Arial" pitchFamily="34" charset="0"/>
              <a:buChar char="•"/>
            </a:pPr>
            <a:r>
              <a:rPr lang="en-US" sz="2200" b="1" dirty="0">
                <a:solidFill>
                  <a:srgbClr val="376092"/>
                </a:solidFill>
                <a:latin typeface="Helvetica"/>
                <a:cs typeface="Helvetica"/>
              </a:rPr>
              <a:t>Students + Physicists + Teachers </a:t>
            </a:r>
            <a:r>
              <a:rPr lang="en-US" sz="2200" b="1" dirty="0">
                <a:solidFill>
                  <a:srgbClr val="376092"/>
                </a:solidFill>
                <a:latin typeface="Helvetica"/>
                <a:cs typeface="Helvetica"/>
                <a:sym typeface="Wingdings" pitchFamily="2" charset="2"/>
              </a:rPr>
              <a:t> </a:t>
            </a:r>
            <a:r>
              <a:rPr lang="en-US" sz="2200" b="1" dirty="0" err="1">
                <a:solidFill>
                  <a:srgbClr val="376092"/>
                </a:solidFill>
                <a:latin typeface="Helvetica"/>
                <a:cs typeface="Helvetica"/>
                <a:sym typeface="Wingdings" pitchFamily="2" charset="2"/>
              </a:rPr>
              <a:t>Masterclass</a:t>
            </a:r>
            <a:r>
              <a:rPr lang="en-US" sz="2200" b="1" dirty="0">
                <a:solidFill>
                  <a:srgbClr val="376092"/>
                </a:solidFill>
                <a:latin typeface="Helvetica"/>
                <a:cs typeface="Helvetica"/>
                <a:sym typeface="Wingdings" pitchFamily="2" charset="2"/>
              </a:rPr>
              <a:t> Institute</a:t>
            </a:r>
          </a:p>
          <a:p>
            <a:pPr>
              <a:buClr>
                <a:srgbClr val="CC0033"/>
              </a:buClr>
              <a:buFont typeface="Arial" pitchFamily="34" charset="0"/>
              <a:buChar char="•"/>
            </a:pPr>
            <a:r>
              <a:rPr lang="en-US" sz="2200" b="1" i="1" dirty="0">
                <a:solidFill>
                  <a:srgbClr val="376092"/>
                </a:solidFill>
                <a:latin typeface="Helvetica"/>
                <a:cs typeface="Helvetica"/>
                <a:sym typeface="Wingdings" pitchFamily="2" charset="2"/>
              </a:rPr>
              <a:t>N</a:t>
            </a:r>
            <a:r>
              <a:rPr lang="en-US" sz="2200" b="1" dirty="0">
                <a:solidFill>
                  <a:srgbClr val="376092"/>
                </a:solidFill>
                <a:latin typeface="Helvetica"/>
                <a:cs typeface="Helvetica"/>
                <a:sym typeface="Wingdings" pitchFamily="2" charset="2"/>
              </a:rPr>
              <a:t> institutes on one day (</a:t>
            </a:r>
            <a:r>
              <a:rPr lang="en-US" sz="2200" b="1" i="1" dirty="0">
                <a:solidFill>
                  <a:srgbClr val="376092"/>
                </a:solidFill>
                <a:latin typeface="Helvetica"/>
                <a:cs typeface="Helvetica"/>
                <a:sym typeface="Wingdings" pitchFamily="2" charset="2"/>
              </a:rPr>
              <a:t>N </a:t>
            </a:r>
            <a:r>
              <a:rPr lang="en-US" sz="2200" b="1" dirty="0">
                <a:solidFill>
                  <a:srgbClr val="376092"/>
                </a:solidFill>
                <a:latin typeface="Helvetica"/>
                <a:cs typeface="Helvetica"/>
                <a:sym typeface="Wingdings" pitchFamily="2" charset="2"/>
              </a:rPr>
              <a:t>&lt; 5)</a:t>
            </a:r>
          </a:p>
          <a:p>
            <a:pPr marL="688975" lvl="1" indent="-354013">
              <a:buClr>
                <a:srgbClr val="CC0033"/>
              </a:buClr>
              <a:buFont typeface="Arial" pitchFamily="34" charset="0"/>
              <a:buChar char="•"/>
            </a:pPr>
            <a:r>
              <a:rPr lang="en-US" sz="2200" b="1" dirty="0">
                <a:solidFill>
                  <a:srgbClr val="376092"/>
                </a:solidFill>
                <a:latin typeface="Helvetica"/>
                <a:cs typeface="Helvetica"/>
                <a:sym typeface="Wingdings" pitchFamily="2" charset="2"/>
              </a:rPr>
              <a:t>Learn about particles physics.</a:t>
            </a:r>
          </a:p>
          <a:p>
            <a:pPr marL="688975" lvl="1" indent="-354013">
              <a:buClr>
                <a:srgbClr val="CC0033"/>
              </a:buClr>
              <a:buFont typeface="Arial" pitchFamily="34" charset="0"/>
              <a:buChar char="•"/>
            </a:pPr>
            <a:r>
              <a:rPr lang="en-US" sz="2200" b="1" dirty="0">
                <a:solidFill>
                  <a:srgbClr val="376092"/>
                </a:solidFill>
                <a:latin typeface="Helvetica"/>
                <a:cs typeface="Helvetica"/>
                <a:sym typeface="Wingdings" pitchFamily="2" charset="2"/>
              </a:rPr>
              <a:t>Analyze data and combine.  Upload results.</a:t>
            </a:r>
          </a:p>
          <a:p>
            <a:pPr>
              <a:buClr>
                <a:srgbClr val="CC0033"/>
              </a:buClr>
              <a:buFont typeface="Arial" pitchFamily="34" charset="0"/>
              <a:buChar char="•"/>
            </a:pPr>
            <a:r>
              <a:rPr lang="en-US" sz="2200" b="1" dirty="0">
                <a:solidFill>
                  <a:srgbClr val="376092"/>
                </a:solidFill>
                <a:latin typeface="Helvetica"/>
                <a:cs typeface="Helvetica"/>
                <a:sym typeface="Wingdings" pitchFamily="2" charset="2"/>
              </a:rPr>
              <a:t>Videoconference with CERN or </a:t>
            </a:r>
            <a:r>
              <a:rPr lang="en-US" sz="2200" b="1" dirty="0" smtClean="0">
                <a:solidFill>
                  <a:srgbClr val="376092"/>
                </a:solidFill>
                <a:latin typeface="Helvetica"/>
                <a:cs typeface="Helvetica"/>
                <a:sym typeface="Wingdings" pitchFamily="2" charset="2"/>
              </a:rPr>
              <a:t>Fermilab</a:t>
            </a:r>
          </a:p>
          <a:p>
            <a:pPr>
              <a:spcBef>
                <a:spcPts val="528"/>
              </a:spcBef>
              <a:buClr>
                <a:srgbClr val="CC0033"/>
              </a:buClr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  <a:sym typeface="Wingdings" pitchFamily="2" charset="2"/>
              </a:rPr>
              <a:t>March 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  <a:sym typeface="Wingdings" pitchFamily="2" charset="2"/>
              </a:rPr>
              <a:t>is 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  <a:sym typeface="Wingdings" pitchFamily="2" charset="2"/>
              </a:rPr>
              <a:t>“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  <a:sym typeface="Wingdings" pitchFamily="2" charset="2"/>
              </a:rPr>
              <a:t>M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  <a:sym typeface="Wingdings" pitchFamily="2" charset="2"/>
              </a:rPr>
              <a:t>asterclass 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  <a:sym typeface="Wingdings" pitchFamily="2" charset="2"/>
              </a:rPr>
              <a:t>season.”</a:t>
            </a: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For Students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126699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376092"/>
                </a:solidFill>
                <a:latin typeface="Helvetica"/>
                <a:cs typeface="Helvetica"/>
              </a:rPr>
              <a:t>Studying Cosmic Rays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800" b="1" dirty="0" smtClean="0">
              <a:solidFill>
                <a:srgbClr val="376092"/>
              </a:solidFill>
              <a:latin typeface="Helvetica"/>
              <a:cs typeface="Helvetica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376092"/>
                </a:solidFill>
                <a:latin typeface="Helvetica"/>
                <a:cs typeface="Helvetica"/>
              </a:rPr>
              <a:t>Hands-on experience with tools </a:t>
            </a:r>
            <a:endParaRPr lang="en-US" sz="2400" b="1" dirty="0" smtClean="0">
              <a:solidFill>
                <a:srgbClr val="376092"/>
              </a:solidFill>
              <a:latin typeface="Helvetica"/>
              <a:cs typeface="Helvetica"/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en-US" sz="2400" b="1" u="sng" dirty="0" smtClean="0">
                <a:solidFill>
                  <a:srgbClr val="376092"/>
                </a:solidFill>
                <a:latin typeface="Helvetica"/>
                <a:cs typeface="Helvetica"/>
              </a:rPr>
              <a:t>just </a:t>
            </a:r>
            <a:r>
              <a:rPr lang="en-US" sz="2400" b="1" u="sng" dirty="0">
                <a:solidFill>
                  <a:srgbClr val="376092"/>
                </a:solidFill>
                <a:latin typeface="Helvetica"/>
                <a:cs typeface="Helvetica"/>
              </a:rPr>
              <a:t>like</a:t>
            </a:r>
            <a:r>
              <a:rPr lang="en-US" sz="2400" b="1" dirty="0">
                <a:solidFill>
                  <a:srgbClr val="376092"/>
                </a:solidFill>
                <a:latin typeface="Helvetica"/>
                <a:cs typeface="Helvetica"/>
              </a:rPr>
              <a:t> </a:t>
            </a:r>
            <a:r>
              <a:rPr lang="en-US" sz="2400" b="1" dirty="0" smtClean="0">
                <a:solidFill>
                  <a:srgbClr val="376092"/>
                </a:solidFill>
                <a:latin typeface="Helvetica"/>
                <a:cs typeface="Helvetica"/>
              </a:rPr>
              <a:t>particle physics experiments</a:t>
            </a:r>
          </a:p>
          <a:p>
            <a:pPr marL="0" indent="0" algn="ctr">
              <a:buClr>
                <a:srgbClr val="CC0000"/>
              </a:buClr>
              <a:buNone/>
            </a:pPr>
            <a:r>
              <a:rPr lang="en-US" sz="2400" b="1" dirty="0" smtClean="0">
                <a:solidFill>
                  <a:srgbClr val="CC0000"/>
                </a:solidFill>
                <a:latin typeface="Helvetica"/>
                <a:cs typeface="Helvetica"/>
              </a:rPr>
              <a:t>Detectors  -   Analysis Tools  -  Collaboration</a:t>
            </a:r>
            <a:endParaRPr lang="en-US" sz="2400" b="1" dirty="0">
              <a:solidFill>
                <a:srgbClr val="CC0000"/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endParaRPr lang="en-US" sz="2400" b="1" dirty="0">
              <a:solidFill>
                <a:srgbClr val="376092"/>
              </a:solidFill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For Students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11" name="Picture 11" descr="http://www.quantumdiaries.org/wp-content/uploads/2011/04/quarknetdetectorlowr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259" y="3946464"/>
            <a:ext cx="2897023" cy="2534090"/>
          </a:xfrm>
          <a:prstGeom prst="rect">
            <a:avLst/>
          </a:prstGeom>
          <a:solidFill>
            <a:srgbClr val="0000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</p:pic>
      <p:pic>
        <p:nvPicPr>
          <p:cNvPr id="12" name="Picture 11" descr="project map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879" y="3946464"/>
            <a:ext cx="3560722" cy="253409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18677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Opportunities to:</a:t>
            </a:r>
          </a:p>
          <a:p>
            <a:pPr marL="0" indent="0" algn="ctr">
              <a:buNone/>
            </a:pPr>
            <a:endParaRPr lang="en-US" sz="2400" b="1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Learn science by doing science, not just reading about science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.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Go right to the experts; talk directly with physicists.</a:t>
            </a: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Collaborate with students worldwide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.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Experience the environment of a scientific collaboration.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Conduct their own scientific investigations.</a:t>
            </a:r>
            <a:endParaRPr lang="en-US" sz="2000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>
              <a:buClr>
                <a:srgbClr val="CC0000"/>
              </a:buClr>
            </a:pPr>
            <a:endParaRPr lang="en-US" sz="2400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What Students Get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40588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chemeClr val="tx2"/>
                </a:solidFill>
                <a:latin typeface="Helvetica"/>
                <a:cs typeface="Helvetica"/>
              </a:rPr>
              <a:t>Opportunities to:</a:t>
            </a:r>
          </a:p>
          <a:p>
            <a:pPr marL="0" indent="0" algn="ctr">
              <a:buNone/>
            </a:pPr>
            <a:endParaRPr lang="en-US" sz="2800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Share their passion for particle physics.</a:t>
            </a:r>
          </a:p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“Recruit” the next generation of 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scientists . . . and new students for their department.</a:t>
            </a:r>
            <a:endParaRPr lang="en-US" sz="2400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Get help in their ongoing research from an interested and eager team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.</a:t>
            </a:r>
          </a:p>
          <a:p>
            <a:pPr>
              <a:buClr>
                <a:schemeClr val="accent2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Use sophisticated cosmic ray experiments to inspire undergraduate and graduate students.</a:t>
            </a:r>
            <a:endParaRPr lang="en-US" sz="24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What Physicists Get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83150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chemeClr val="tx2"/>
                </a:solidFill>
                <a:latin typeface="Helvetica"/>
                <a:cs typeface="Helvetica"/>
              </a:rPr>
              <a:t>Opportunities to:</a:t>
            </a:r>
          </a:p>
          <a:p>
            <a:pPr marL="0" indent="0" algn="ctr">
              <a:buNone/>
            </a:pPr>
            <a:endParaRPr lang="en-US" sz="2800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>
              <a:buClr>
                <a:schemeClr val="accent2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Learn from </a:t>
            </a: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the challenges and opportunities of teaching high school physics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.</a:t>
            </a:r>
          </a:p>
          <a:p>
            <a:pPr>
              <a:buClr>
                <a:schemeClr val="accent2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Reach out to their communities.</a:t>
            </a:r>
            <a:endParaRPr lang="en-US" sz="2400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Participate in a credible, impactful outreach program that is highly regarded by our funding agencies.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What Physicists Get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379334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7378" y="2370727"/>
            <a:ext cx="4374247" cy="208359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Context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The Collaboration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Benefits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Others too</a:t>
            </a: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Overview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275862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Opportunities to Work:</a:t>
            </a:r>
          </a:p>
          <a:p>
            <a:pPr marL="0" indent="0" algn="ctr">
              <a:buNone/>
            </a:pPr>
            <a:endParaRPr lang="en-US" sz="2400" b="1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With physicists who are passionate about the work they do.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With </a:t>
            </a: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real 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data . . . with </a:t>
            </a: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all of the joys and frustrations that accompany that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.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On </a:t>
            </a: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"real-world" problems that don't necessarily have 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clear </a:t>
            </a: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"back of the book" 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answers.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On building </a:t>
            </a: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things! 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(e.g., detector components or classroom cosmic ray detectors)</a:t>
            </a:r>
            <a:endParaRPr lang="en-US" sz="2400" dirty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What Teachers Get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62566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Opportunities to:</a:t>
            </a:r>
          </a:p>
          <a:p>
            <a:pPr marL="0" indent="0" algn="ctr">
              <a:buNone/>
            </a:pPr>
            <a:endParaRPr lang="en-US" sz="2400" b="1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Study topics in 21st century physics.</a:t>
            </a: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Learn science by doing science, not just reading about science.</a:t>
            </a: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Have a sense of wonder about the universe.</a:t>
            </a:r>
          </a:p>
          <a:p>
            <a:pPr marL="0" indent="0">
              <a:buClr>
                <a:srgbClr val="CC0000"/>
              </a:buClr>
              <a:buNone/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----</a:t>
            </a: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Challenge even the brightest students.</a:t>
            </a: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Motivate students to potentially pursue physics or some STEM field.</a:t>
            </a:r>
            <a:endParaRPr lang="en-US" sz="2000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What Teachers Get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028274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15690"/>
            <a:ext cx="8460745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n-US" altLang="en-US" sz="2800" b="1" dirty="0">
                <a:solidFill>
                  <a:schemeClr val="tx2"/>
                </a:solidFill>
                <a:latin typeface="Helvetica" charset="0"/>
                <a:cs typeface="Times" charset="0"/>
              </a:rPr>
              <a:t>QuarkNet </a:t>
            </a:r>
            <a:r>
              <a:rPr lang="en-US" altLang="en-US" sz="2800" b="1" dirty="0" smtClean="0">
                <a:solidFill>
                  <a:schemeClr val="tx2"/>
                </a:solidFill>
                <a:latin typeface="Helvetica" charset="0"/>
                <a:cs typeface="Times" charset="0"/>
              </a:rPr>
              <a:t>– a strong outreach program </a:t>
            </a:r>
            <a:r>
              <a:rPr lang="en-US" altLang="en-US" sz="2800" b="1" dirty="0">
                <a:solidFill>
                  <a:schemeClr val="tx2"/>
                </a:solidFill>
                <a:latin typeface="Helvetica" charset="0"/>
                <a:cs typeface="Times" charset="0"/>
              </a:rPr>
              <a:t>that </a:t>
            </a:r>
            <a:r>
              <a:rPr lang="en-US" altLang="en-US" sz="2800" b="1" dirty="0" smtClean="0">
                <a:solidFill>
                  <a:schemeClr val="tx2"/>
                </a:solidFill>
                <a:latin typeface="Helvetica" charset="0"/>
                <a:cs typeface="Times" charset="0"/>
              </a:rPr>
              <a:t>benefits </a:t>
            </a:r>
            <a:r>
              <a:rPr lang="en-US" altLang="en-US" sz="2800" b="1" dirty="0" smtClean="0">
                <a:solidFill>
                  <a:srgbClr val="193F6D"/>
                </a:solidFill>
                <a:latin typeface="Helvetica" charset="0"/>
                <a:cs typeface="Times" charset="0"/>
              </a:rPr>
              <a:t>teachers</a:t>
            </a:r>
            <a:r>
              <a:rPr lang="en-US" altLang="en-US" sz="2800" b="1" dirty="0" smtClean="0">
                <a:solidFill>
                  <a:schemeClr val="tx2"/>
                </a:solidFill>
                <a:latin typeface="Helvetica" charset="0"/>
                <a:cs typeface="Times" charset="0"/>
              </a:rPr>
              <a:t>, students &amp; physicists</a:t>
            </a:r>
            <a:endParaRPr lang="en-US" altLang="en-US" sz="2800" b="1" dirty="0">
              <a:solidFill>
                <a:schemeClr val="tx2"/>
              </a:solidFill>
              <a:latin typeface="Helvetica" charset="0"/>
              <a:cs typeface="Times" charset="0"/>
            </a:endParaRPr>
          </a:p>
          <a:p>
            <a:pPr lvl="1">
              <a:lnSpc>
                <a:spcPct val="110000"/>
              </a:lnSpc>
              <a:buClr>
                <a:srgbClr val="FF0000"/>
              </a:buClr>
            </a:pPr>
            <a:endParaRPr lang="en-US" altLang="en-US" sz="2200" b="1" dirty="0">
              <a:solidFill>
                <a:schemeClr val="tx2">
                  <a:lumMod val="75000"/>
                </a:schemeClr>
              </a:solidFill>
              <a:latin typeface="Helvetica" charset="0"/>
              <a:cs typeface="Times" charset="0"/>
            </a:endParaRPr>
          </a:p>
          <a:p>
            <a:pPr marL="457200" lvl="1" indent="0">
              <a:lnSpc>
                <a:spcPct val="110000"/>
              </a:lnSpc>
              <a:buClr>
                <a:srgbClr val="CC0000"/>
              </a:buClr>
              <a:buNone/>
            </a:pPr>
            <a:r>
              <a:rPr lang="en-US" sz="2400" b="1" dirty="0" smtClean="0">
                <a:solidFill>
                  <a:srgbClr val="193F6D"/>
                </a:solidFill>
                <a:latin typeface="Helvetica"/>
                <a:cs typeface="Helvetica"/>
              </a:rPr>
              <a:t>“The </a:t>
            </a:r>
            <a:r>
              <a:rPr lang="en-US" sz="2400" b="1" dirty="0">
                <a:solidFill>
                  <a:srgbClr val="193F6D"/>
                </a:solidFill>
                <a:latin typeface="Helvetica"/>
                <a:cs typeface="Helvetica"/>
              </a:rPr>
              <a:t>QuarkNet program offers a unique way to extend the excitement of particle physics to teachers and students everywhere in the United States. It is a jewel of the NSF portfolio</a:t>
            </a:r>
            <a:r>
              <a:rPr lang="en-US" sz="2400" b="1" dirty="0" smtClean="0">
                <a:solidFill>
                  <a:srgbClr val="193F6D"/>
                </a:solidFill>
                <a:latin typeface="Helvetica"/>
                <a:cs typeface="Helvetica"/>
              </a:rPr>
              <a:t>.”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 </a:t>
            </a:r>
            <a:r>
              <a:rPr lang="en-US" altLang="en-US" sz="2400" b="1" dirty="0">
                <a:solidFill>
                  <a:srgbClr val="000090"/>
                </a:solidFill>
                <a:latin typeface="Helvetica"/>
                <a:cs typeface="Helvetica"/>
              </a:rPr>
              <a:t/>
            </a:r>
            <a:br>
              <a:rPr lang="en-US" altLang="en-US" sz="2400" b="1" dirty="0">
                <a:solidFill>
                  <a:srgbClr val="000090"/>
                </a:solidFill>
                <a:latin typeface="Helvetica"/>
                <a:cs typeface="Helvetica"/>
              </a:rPr>
            </a:br>
            <a:endParaRPr lang="en-US" altLang="en-US" sz="2400" b="1" dirty="0" smtClean="0">
              <a:solidFill>
                <a:srgbClr val="000090"/>
              </a:solidFill>
              <a:latin typeface="Helvetica"/>
              <a:cs typeface="Helvetica"/>
            </a:endParaRPr>
          </a:p>
          <a:p>
            <a:pPr marL="457200" lvl="1" indent="0" algn="ctr">
              <a:lnSpc>
                <a:spcPct val="110000"/>
              </a:lnSpc>
              <a:buClr>
                <a:srgbClr val="CC0000"/>
              </a:buClr>
              <a:buNone/>
            </a:pPr>
            <a:r>
              <a:rPr lang="en-US" b="1" dirty="0" smtClean="0">
                <a:solidFill>
                  <a:schemeClr val="tx2"/>
                </a:solidFill>
                <a:latin typeface="Helvetica" charset="0"/>
                <a:cs typeface="Times" charset="0"/>
              </a:rPr>
              <a:t>Could you adapt our model?</a:t>
            </a:r>
            <a:endParaRPr lang="en-US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3656" y="412244"/>
            <a:ext cx="561919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chemeClr val="tx2"/>
                </a:solidFill>
                <a:latin typeface="Helvetica" charset="0"/>
              </a:rPr>
              <a:t>The QuarkNet Collaboration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17435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err="1" smtClean="0">
                <a:solidFill>
                  <a:schemeClr val="tx2"/>
                </a:solidFill>
                <a:latin typeface="Helvetica"/>
                <a:cs typeface="Helvetica"/>
              </a:rPr>
              <a:t>Teilchenwelt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, Germany (2010)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800" b="1" dirty="0">
                <a:solidFill>
                  <a:schemeClr val="tx2"/>
                </a:solidFill>
                <a:latin typeface="Helvetica"/>
                <a:cs typeface="Helvetica"/>
              </a:rPr>
              <a:t>http://</a:t>
            </a:r>
            <a:r>
              <a:rPr lang="en-US" sz="1800" b="1" dirty="0" err="1">
                <a:solidFill>
                  <a:schemeClr val="tx2"/>
                </a:solidFill>
                <a:latin typeface="Helvetica"/>
                <a:cs typeface="Helvetica"/>
              </a:rPr>
              <a:t>www.teilchenwelt.de</a:t>
            </a:r>
            <a:endParaRPr lang="en-US" sz="1800" b="1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HISPARC, The Netherlands (2001)</a:t>
            </a:r>
          </a:p>
          <a:p>
            <a:pPr marL="0" indent="0">
              <a:buNone/>
            </a:pPr>
            <a:r>
              <a:rPr lang="en-US" sz="1800" b="1" dirty="0">
                <a:solidFill>
                  <a:schemeClr val="tx2"/>
                </a:solidFill>
                <a:latin typeface="Helvetica"/>
                <a:cs typeface="Helvetica"/>
              </a:rPr>
              <a:t>http://</a:t>
            </a:r>
            <a:r>
              <a:rPr lang="en-US" sz="1800" b="1" dirty="0" err="1">
                <a:solidFill>
                  <a:schemeClr val="tx2"/>
                </a:solidFill>
                <a:latin typeface="Helvetica"/>
                <a:cs typeface="Helvetica"/>
              </a:rPr>
              <a:t>www.hisparc.nl</a:t>
            </a:r>
            <a:endParaRPr lang="en-US" sz="1800" b="1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- - - - </a:t>
            </a:r>
            <a:endParaRPr lang="en-US" sz="2400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Institute for Research in Schools, UK (2016)</a:t>
            </a:r>
          </a:p>
          <a:p>
            <a:pPr marL="0" indent="0">
              <a:buNone/>
            </a:pPr>
            <a:r>
              <a:rPr lang="en-US" sz="1800" b="1" dirty="0">
                <a:solidFill>
                  <a:schemeClr val="tx2"/>
                </a:solidFill>
                <a:latin typeface="Helvetica"/>
                <a:cs typeface="Helvetica"/>
              </a:rPr>
              <a:t>http://</a:t>
            </a:r>
            <a:r>
              <a:rPr lang="en-US" sz="1800" b="1" dirty="0" err="1">
                <a:solidFill>
                  <a:schemeClr val="tx2"/>
                </a:solidFill>
                <a:latin typeface="Helvetica"/>
                <a:cs typeface="Helvetica"/>
              </a:rPr>
              <a:t>www.researchinschools.org</a:t>
            </a:r>
            <a:endParaRPr lang="en-US" sz="1800" b="1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We Are Not Alone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01037" y="4722116"/>
            <a:ext cx="8000090" cy="1646985"/>
            <a:chOff x="601037" y="4494668"/>
            <a:chExt cx="8000090" cy="1646985"/>
          </a:xfrm>
        </p:grpSpPr>
        <p:grpSp>
          <p:nvGrpSpPr>
            <p:cNvPr id="19" name="Group 18"/>
            <p:cNvGrpSpPr/>
            <p:nvPr/>
          </p:nvGrpSpPr>
          <p:grpSpPr>
            <a:xfrm>
              <a:off x="3730502" y="4508372"/>
              <a:ext cx="2188279" cy="1633281"/>
              <a:chOff x="3730502" y="4508372"/>
              <a:chExt cx="2188279" cy="1633281"/>
            </a:xfrm>
          </p:grpSpPr>
          <p:pic>
            <p:nvPicPr>
              <p:cNvPr id="8" name="Picture 7" descr="10929140_784006678346840_2207700710393528794_n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30502" y="4508372"/>
                <a:ext cx="2188279" cy="163328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4938300" y="5833876"/>
                <a:ext cx="97934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HISPARC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6000018" y="4508372"/>
              <a:ext cx="2601109" cy="1629040"/>
              <a:chOff x="6000018" y="4508372"/>
              <a:chExt cx="2601109" cy="1629040"/>
            </a:xfrm>
          </p:grpSpPr>
          <p:pic>
            <p:nvPicPr>
              <p:cNvPr id="7" name="Picture 6" descr="iris.tiff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89"/>
              <a:stretch/>
            </p:blipFill>
            <p:spPr>
              <a:xfrm>
                <a:off x="6000018" y="4508372"/>
                <a:ext cx="2601109" cy="162904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6028138" y="4536851"/>
                <a:ext cx="528062" cy="3013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IRIS</a:t>
                </a:r>
                <a:endParaRPr lang="en-US" sz="1400" b="1" dirty="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01037" y="4494668"/>
              <a:ext cx="3059627" cy="1646985"/>
              <a:chOff x="601037" y="4494669"/>
              <a:chExt cx="3013137" cy="1651236"/>
            </a:xfrm>
          </p:grpSpPr>
          <p:pic>
            <p:nvPicPr>
              <p:cNvPr id="9" name="Picture 8" descr="csm_312011_Vermittlerworkshopgruppe_NTWGlueck_fd67726782.jpg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112" r="26063"/>
              <a:stretch/>
            </p:blipFill>
            <p:spPr>
              <a:xfrm>
                <a:off x="601037" y="4494669"/>
                <a:ext cx="3013137" cy="165123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651073" y="5833876"/>
                <a:ext cx="1198941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err="1" smtClean="0">
                    <a:solidFill>
                      <a:schemeClr val="bg1"/>
                    </a:solidFill>
                  </a:rPr>
                  <a:t>Teichenwelt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43447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229601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Next Generation Science Standards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Science and Engineering Practices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 </a:t>
            </a: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95082" y="412244"/>
            <a:ext cx="567776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National Education Efforts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accordion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6421" y="2704540"/>
            <a:ext cx="3338708" cy="34178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199" y="2775666"/>
            <a:ext cx="543399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2400" dirty="0">
                <a:solidFill>
                  <a:schemeClr val="tx2"/>
                </a:solidFill>
              </a:rPr>
              <a:t>“. . . to make science education more closely resemble the way scientists work and think.</a:t>
            </a:r>
          </a:p>
          <a:p>
            <a:pPr>
              <a:buClr>
                <a:schemeClr val="accent2"/>
              </a:buClr>
            </a:pPr>
            <a:r>
              <a:rPr lang="en-US" sz="2400" dirty="0">
                <a:solidFill>
                  <a:schemeClr val="tx2"/>
                </a:solidFill>
              </a:rPr>
              <a:t>. . . students will gradually deepen</a:t>
            </a:r>
          </a:p>
          <a:p>
            <a:pPr>
              <a:buClr>
                <a:schemeClr val="accent2"/>
              </a:buClr>
            </a:pPr>
            <a:r>
              <a:rPr lang="en-US" sz="2400" dirty="0">
                <a:solidFill>
                  <a:schemeClr val="tx2"/>
                </a:solidFill>
              </a:rPr>
              <a:t>their understanding of scientific ideas by engaging in practices that scientists and engineers generally use.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6625" y="5783450"/>
            <a:ext cx="65990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Next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Generation Science Standards: </a:t>
            </a:r>
            <a:r>
              <a:rPr lang="en-US" dirty="0">
                <a:hlinkClick r:id="rId4"/>
              </a:rPr>
              <a:t>http://www.nextgenscience.org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69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229601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Next Generation Science Standards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Science and Engineering Practices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 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“The </a:t>
            </a:r>
            <a:r>
              <a:rPr lang="en-US" sz="2400" dirty="0">
                <a:solidFill>
                  <a:schemeClr val="tx2"/>
                </a:solidFill>
              </a:rPr>
              <a:t>practices better explain and 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0" indent="0">
              <a:buClr>
                <a:schemeClr val="accent2"/>
              </a:buClr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extend </a:t>
            </a:r>
            <a:r>
              <a:rPr lang="en-US" sz="2400" dirty="0">
                <a:solidFill>
                  <a:schemeClr val="tx2"/>
                </a:solidFill>
              </a:rPr>
              <a:t>what is meant by </a:t>
            </a:r>
            <a:r>
              <a:rPr lang="en-US" sz="2400" dirty="0" smtClean="0">
                <a:solidFill>
                  <a:schemeClr val="tx2"/>
                </a:solidFill>
              </a:rPr>
              <a:t>‘inquiry’ 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in </a:t>
            </a:r>
            <a:r>
              <a:rPr lang="en-US" sz="2400" dirty="0">
                <a:solidFill>
                  <a:schemeClr val="tx2"/>
                </a:solidFill>
              </a:rPr>
              <a:t>science and the range of cognitive, 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0" indent="0">
              <a:buClr>
                <a:schemeClr val="accent2"/>
              </a:buClr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social</a:t>
            </a:r>
            <a:r>
              <a:rPr lang="en-US" sz="2400" dirty="0">
                <a:solidFill>
                  <a:schemeClr val="tx2"/>
                </a:solidFill>
              </a:rPr>
              <a:t>, and physical practices 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0" indent="0">
              <a:buClr>
                <a:schemeClr val="accent2"/>
              </a:buClr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that </a:t>
            </a:r>
            <a:r>
              <a:rPr lang="en-US" sz="2400" dirty="0">
                <a:solidFill>
                  <a:schemeClr val="tx2"/>
                </a:solidFill>
              </a:rPr>
              <a:t>it </a:t>
            </a:r>
            <a:r>
              <a:rPr lang="en-US" sz="2400" dirty="0" smtClean="0">
                <a:solidFill>
                  <a:schemeClr val="tx2"/>
                </a:solidFill>
              </a:rPr>
              <a:t>requires.”</a:t>
            </a:r>
            <a:endParaRPr lang="en-US" sz="2400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95082" y="412244"/>
            <a:ext cx="567776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National Education Efforts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accordion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2092" y="2704540"/>
            <a:ext cx="3338708" cy="34178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4850" y="5676772"/>
            <a:ext cx="659905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endParaRPr lang="en-US" sz="2400" dirty="0"/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Next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Generation Science Standards: </a:t>
            </a:r>
            <a:r>
              <a:rPr lang="en-US" dirty="0">
                <a:hlinkClick r:id="rId4"/>
              </a:rPr>
              <a:t>http://www.nextgenscience.org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259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. . . lends itself to non-traditional </a:t>
            </a:r>
          </a:p>
          <a:p>
            <a:pPr marL="0" indent="0" algn="ctr">
              <a:buNone/>
            </a:pPr>
            <a:r>
              <a:rPr lang="en-US" sz="2800" b="1" dirty="0">
                <a:solidFill>
                  <a:schemeClr val="tx2"/>
                </a:solidFill>
                <a:latin typeface="Helvetica"/>
                <a:cs typeface="Helvetica"/>
              </a:rPr>
              <a:t>e</a:t>
            </a: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ducation (outreach) programs.</a:t>
            </a:r>
          </a:p>
          <a:p>
            <a:pPr marL="0" indent="0" algn="ctr">
              <a:buNone/>
            </a:pPr>
            <a:endParaRPr lang="en-US" sz="2800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 algn="ctr">
              <a:buNone/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Large collaborations &amp; facilities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Long </a:t>
            </a: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development 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&amp; </a:t>
            </a: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run times</a:t>
            </a:r>
          </a:p>
          <a:p>
            <a:pPr marL="0" indent="0" algn="ctr">
              <a:buNone/>
            </a:pPr>
            <a:endParaRPr lang="en-US" sz="2400" b="1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Central management with 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istributed </a:t>
            </a: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work nationally 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&amp; </a:t>
            </a: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internationally</a:t>
            </a:r>
          </a:p>
          <a:p>
            <a:pPr marL="0" indent="0" algn="ctr">
              <a:buNone/>
            </a:pPr>
            <a:endParaRPr lang="en-US" sz="2400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 algn="ctr">
              <a:buClr>
                <a:srgbClr val="CC0000"/>
              </a:buClr>
              <a:buNone/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(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more than 160 U.S. universities, institutes &amp; labs)</a:t>
            </a:r>
          </a:p>
          <a:p>
            <a:pPr marL="0" indent="0" algn="ctr">
              <a:buNone/>
            </a:pPr>
            <a:endParaRPr lang="en-US" sz="2400" b="1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79004" y="412244"/>
            <a:ext cx="629384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Nature of HEP Research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369045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QuarkNet – starting its 19</a:t>
            </a:r>
            <a:r>
              <a:rPr lang="en-US" sz="2800" b="1" baseline="30000" dirty="0" smtClean="0">
                <a:solidFill>
                  <a:schemeClr val="tx2"/>
                </a:solidFill>
                <a:latin typeface="Helvetica"/>
                <a:cs typeface="Helvetica"/>
              </a:rPr>
              <a:t>th</a:t>
            </a: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 year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A long-term professional development program 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for physics teachers supported by the 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particle physics research community</a:t>
            </a:r>
          </a:p>
          <a:p>
            <a:pPr marL="0" indent="0" algn="ctr">
              <a:buNone/>
            </a:pPr>
            <a:endParaRPr lang="en-US" sz="2400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Helvetica"/>
                <a:cs typeface="Helvetica"/>
              </a:rPr>
              <a:t>50+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 centers at universities &amp; labs across the U.S.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Helvetica"/>
                <a:cs typeface="Helvetica"/>
              </a:rPr>
              <a:t>82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 physicists as volunteer mentors</a:t>
            </a:r>
          </a:p>
          <a:p>
            <a:pPr marL="0" indent="0" algn="ctr">
              <a:spcAft>
                <a:spcPts val="1800"/>
              </a:spcAft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Helvetica"/>
                <a:cs typeface="Helvetica"/>
              </a:rPr>
              <a:t>563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 active teachers &amp; their students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Helvetica"/>
                <a:cs typeface="Helvetica"/>
              </a:rPr>
              <a:t>+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 international outreach</a:t>
            </a:r>
          </a:p>
          <a:p>
            <a:pPr marL="0" indent="0">
              <a:buNone/>
            </a:pPr>
            <a:endParaRPr lang="en-US" sz="2400" b="1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33364" y="412244"/>
            <a:ext cx="593948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The QuarkNet Collaboration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69750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traight Connector 68"/>
          <p:cNvCxnSpPr/>
          <p:nvPr/>
        </p:nvCxnSpPr>
        <p:spPr>
          <a:xfrm>
            <a:off x="3732245" y="4100304"/>
            <a:ext cx="346781" cy="0"/>
          </a:xfrm>
          <a:prstGeom prst="line">
            <a:avLst/>
          </a:prstGeom>
          <a:ln w="6350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4016" y="412244"/>
            <a:ext cx="600883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The QuarkNet Collaboration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9088" y="1614920"/>
            <a:ext cx="8294537" cy="1947526"/>
            <a:chOff x="389088" y="1633874"/>
            <a:chExt cx="8294537" cy="1947526"/>
          </a:xfrm>
        </p:grpSpPr>
        <p:grpSp>
          <p:nvGrpSpPr>
            <p:cNvPr id="11" name="Group 10"/>
            <p:cNvGrpSpPr/>
            <p:nvPr/>
          </p:nvGrpSpPr>
          <p:grpSpPr>
            <a:xfrm>
              <a:off x="389088" y="1633874"/>
              <a:ext cx="8294537" cy="1947526"/>
              <a:chOff x="389088" y="1633874"/>
              <a:chExt cx="8294537" cy="1947526"/>
            </a:xfrm>
          </p:grpSpPr>
          <p:sp>
            <p:nvSpPr>
              <p:cNvPr id="13" name="AutoShape 19"/>
              <p:cNvSpPr>
                <a:spLocks noChangeArrowheads="1"/>
              </p:cNvSpPr>
              <p:nvPr/>
            </p:nvSpPr>
            <p:spPr bwMode="auto">
              <a:xfrm>
                <a:off x="1715424" y="2468563"/>
                <a:ext cx="471488" cy="274637"/>
              </a:xfrm>
              <a:prstGeom prst="leftRightArrow">
                <a:avLst>
                  <a:gd name="adj1" fmla="val 50000"/>
                  <a:gd name="adj2" fmla="val 34335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tIns="91440" bIns="91440" anchor="ctr"/>
              <a:lstStyle/>
              <a:p>
                <a:endParaRPr lang="en-US"/>
              </a:p>
            </p:txBody>
          </p:sp>
          <p:sp>
            <p:nvSpPr>
              <p:cNvPr id="14" name="Text Box 20"/>
              <p:cNvSpPr txBox="1">
                <a:spLocks noChangeArrowheads="1"/>
              </p:cNvSpPr>
              <p:nvPr/>
            </p:nvSpPr>
            <p:spPr bwMode="auto">
              <a:xfrm>
                <a:off x="389088" y="2289175"/>
                <a:ext cx="1204912" cy="682625"/>
              </a:xfrm>
              <a:prstGeom prst="rect">
                <a:avLst/>
              </a:prstGeom>
              <a:solidFill>
                <a:srgbClr val="E46C0A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91440" bIns="91440">
                <a:spAutoFit/>
              </a:bodyPr>
              <a:lstStyle/>
              <a:p>
                <a:pPr algn="ctr"/>
                <a:r>
                  <a:rPr lang="en-US" altLang="en-US" sz="1600" b="1" dirty="0">
                    <a:solidFill>
                      <a:schemeClr val="bg1"/>
                    </a:solidFill>
                    <a:latin typeface="Helvetica" charset="0"/>
                  </a:rPr>
                  <a:t>Advisory Group</a:t>
                </a:r>
              </a:p>
            </p:txBody>
          </p:sp>
          <p:sp>
            <p:nvSpPr>
              <p:cNvPr id="15" name="Text Box 21"/>
              <p:cNvSpPr txBox="1">
                <a:spLocks noChangeArrowheads="1"/>
              </p:cNvSpPr>
              <p:nvPr/>
            </p:nvSpPr>
            <p:spPr bwMode="auto">
              <a:xfrm>
                <a:off x="7277100" y="2286000"/>
                <a:ext cx="1406525" cy="682625"/>
              </a:xfrm>
              <a:prstGeom prst="rect">
                <a:avLst/>
              </a:prstGeom>
              <a:solidFill>
                <a:srgbClr val="E46C0A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tIns="91440" bIns="91440">
                <a:spAutoFit/>
              </a:bodyPr>
              <a:lstStyle/>
              <a:p>
                <a:pPr algn="ctr"/>
                <a:r>
                  <a:rPr lang="en-US" altLang="en-US" sz="1600" b="1" dirty="0">
                    <a:solidFill>
                      <a:schemeClr val="bg1"/>
                    </a:solidFill>
                    <a:latin typeface="Helvetica" charset="0"/>
                  </a:rPr>
                  <a:t>Outside Evaluators</a:t>
                </a:r>
                <a:endParaRPr lang="en-US" altLang="en-US" sz="1600" b="1" dirty="0">
                  <a:solidFill>
                    <a:schemeClr val="bg1"/>
                  </a:solidFill>
                  <a:latin typeface="Arial" charset="0"/>
                </a:endParaRPr>
              </a:p>
            </p:txBody>
          </p:sp>
          <p:sp>
            <p:nvSpPr>
              <p:cNvPr id="16" name="Line 22"/>
              <p:cNvSpPr>
                <a:spLocks noChangeShapeType="1"/>
              </p:cNvSpPr>
              <p:nvPr/>
            </p:nvSpPr>
            <p:spPr bwMode="auto">
              <a:xfrm>
                <a:off x="7064375" y="2238375"/>
                <a:ext cx="0" cy="809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tIns="91440" bIns="91440" anchor="ctr"/>
              <a:lstStyle/>
              <a:p>
                <a:endParaRPr lang="en-US"/>
              </a:p>
            </p:txBody>
          </p:sp>
          <p:grpSp>
            <p:nvGrpSpPr>
              <p:cNvPr id="17" name="Group 42"/>
              <p:cNvGrpSpPr>
                <a:grpSpLocks/>
              </p:cNvGrpSpPr>
              <p:nvPr/>
            </p:nvGrpSpPr>
            <p:grpSpPr bwMode="auto">
              <a:xfrm>
                <a:off x="2274442" y="2241551"/>
                <a:ext cx="4468812" cy="738188"/>
                <a:chOff x="1750" y="1125"/>
                <a:chExt cx="2554" cy="465"/>
              </a:xfrm>
            </p:grpSpPr>
            <p:sp>
              <p:nvSpPr>
                <p:cNvPr id="20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1750" y="1207"/>
                  <a:ext cx="659" cy="295"/>
                </a:xfrm>
                <a:prstGeom prst="rect">
                  <a:avLst/>
                </a:prstGeom>
                <a:solidFill>
                  <a:srgbClr val="E46C0A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square" tIns="91440" bIns="91440">
                  <a:spAutoFit/>
                </a:bodyPr>
                <a:lstStyle>
                  <a:lvl1pPr defTabSz="1030288">
                    <a:tabLst>
                      <a:tab pos="912813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1pPr>
                  <a:lvl2pPr marL="749300" defTabSz="1030288">
                    <a:tabLst>
                      <a:tab pos="912813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2pPr>
                  <a:lvl3pPr defTabSz="1030288">
                    <a:tabLst>
                      <a:tab pos="912813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3pPr>
                  <a:lvl4pPr defTabSz="1030288">
                    <a:tabLst>
                      <a:tab pos="912813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4pPr>
                  <a:lvl5pPr defTabSz="1030288">
                    <a:tabLst>
                      <a:tab pos="912813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5pPr>
                  <a:lvl6pPr defTabSz="1030288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912813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6pPr>
                  <a:lvl7pPr defTabSz="1030288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912813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7pPr>
                  <a:lvl8pPr defTabSz="1030288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912813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8pPr>
                  <a:lvl9pPr defTabSz="1030288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912813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altLang="en-US" sz="1800" b="1" dirty="0">
                      <a:solidFill>
                        <a:schemeClr val="bg1"/>
                      </a:solidFill>
                      <a:latin typeface="Helvetica" charset="0"/>
                    </a:rPr>
                    <a:t>4 PIs</a:t>
                  </a:r>
                  <a:endParaRPr lang="en-US" altLang="en-US" sz="1800" b="1" dirty="0">
                    <a:solidFill>
                      <a:schemeClr val="bg1"/>
                    </a:solidFill>
                    <a:latin typeface="Arial" charset="0"/>
                  </a:endParaRPr>
                </a:p>
              </p:txBody>
            </p:sp>
            <p:sp>
              <p:nvSpPr>
                <p:cNvPr id="21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3626" y="1125"/>
                  <a:ext cx="678" cy="465"/>
                </a:xfrm>
                <a:prstGeom prst="rect">
                  <a:avLst/>
                </a:prstGeom>
                <a:solidFill>
                  <a:srgbClr val="33CC33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square" tIns="91440" bIns="91440">
                  <a:spAutoFit/>
                </a:bodyPr>
                <a:lstStyle>
                  <a:lvl1pPr>
                    <a:tabLst>
                      <a:tab pos="914400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1pPr>
                  <a:lvl2pPr marL="914400" indent="-457200">
                    <a:tabLst>
                      <a:tab pos="914400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2pPr>
                  <a:lvl3pPr marL="1433513" indent="-457200">
                    <a:tabLst>
                      <a:tab pos="914400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3pPr>
                  <a:lvl4pPr marL="2005013" indent="-457200">
                    <a:tabLst>
                      <a:tab pos="914400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4pPr>
                  <a:lvl5pPr marL="2576513" indent="-457200">
                    <a:tabLst>
                      <a:tab pos="914400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5pPr>
                  <a:lvl6pPr marL="3033713" indent="-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914400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6pPr>
                  <a:lvl7pPr marL="3490913" indent="-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914400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7pPr>
                  <a:lvl8pPr marL="3948113" indent="-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914400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8pPr>
                  <a:lvl9pPr marL="4405313" indent="-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914400" algn="l"/>
                    </a:tabLst>
                    <a:defRPr sz="2400">
                      <a:solidFill>
                        <a:schemeClr val="tx1"/>
                      </a:solidFill>
                      <a:latin typeface="Times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altLang="en-US" sz="1800" b="1" dirty="0" smtClean="0">
                      <a:solidFill>
                        <a:schemeClr val="bg1"/>
                      </a:solidFill>
                      <a:latin typeface="Helvetica" charset="0"/>
                    </a:rPr>
                    <a:t>3 </a:t>
                  </a:r>
                  <a:r>
                    <a:rPr lang="en-US" altLang="en-US" sz="1800" b="1" dirty="0">
                      <a:solidFill>
                        <a:schemeClr val="bg1"/>
                      </a:solidFill>
                      <a:latin typeface="Helvetica" charset="0"/>
                    </a:rPr>
                    <a:t>Staff </a:t>
                  </a:r>
                  <a:r>
                    <a:rPr lang="en-US" altLang="en-US" sz="1800" b="1" dirty="0" smtClean="0">
                      <a:solidFill>
                        <a:schemeClr val="bg1"/>
                      </a:solidFill>
                      <a:latin typeface="Helvetica" charset="0"/>
                    </a:rPr>
                    <a:t>Teachers</a:t>
                  </a:r>
                  <a:endParaRPr lang="en-US" altLang="en-US" sz="1800" b="1" dirty="0">
                    <a:solidFill>
                      <a:schemeClr val="bg1"/>
                    </a:solidFill>
                    <a:latin typeface="Arial" charset="0"/>
                  </a:endParaRPr>
                </a:p>
              </p:txBody>
            </p:sp>
            <p:sp>
              <p:nvSpPr>
                <p:cNvPr id="22" name="AutoShape 45"/>
                <p:cNvSpPr>
                  <a:spLocks noChangeArrowheads="1"/>
                </p:cNvSpPr>
                <p:nvPr/>
              </p:nvSpPr>
              <p:spPr bwMode="auto">
                <a:xfrm>
                  <a:off x="2482" y="1267"/>
                  <a:ext cx="297" cy="173"/>
                </a:xfrm>
                <a:prstGeom prst="leftRightArrow">
                  <a:avLst>
                    <a:gd name="adj1" fmla="val 50000"/>
                    <a:gd name="adj2" fmla="val 34335"/>
                  </a:avLst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tIns="91440" bIns="91440" anchor="ctr"/>
                <a:lstStyle/>
                <a:p>
                  <a:endParaRPr lang="en-US"/>
                </a:p>
              </p:txBody>
            </p:sp>
          </p:grpSp>
          <p:sp>
            <p:nvSpPr>
              <p:cNvPr id="18" name="Line 52"/>
              <p:cNvSpPr>
                <a:spLocks noChangeShapeType="1"/>
              </p:cNvSpPr>
              <p:nvPr/>
            </p:nvSpPr>
            <p:spPr bwMode="auto">
              <a:xfrm>
                <a:off x="4452938" y="3203575"/>
                <a:ext cx="0" cy="3778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Text Box 57"/>
              <p:cNvSpPr txBox="1">
                <a:spLocks noChangeArrowheads="1"/>
              </p:cNvSpPr>
              <p:nvPr/>
            </p:nvSpPr>
            <p:spPr bwMode="auto">
              <a:xfrm>
                <a:off x="2843880" y="1633874"/>
                <a:ext cx="3416846" cy="523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en-US" sz="2800" b="1" dirty="0">
                    <a:solidFill>
                      <a:schemeClr val="tx2"/>
                    </a:solidFill>
                    <a:latin typeface="Helvetica" charset="0"/>
                  </a:rPr>
                  <a:t>Management Chart</a:t>
                </a:r>
                <a:endParaRPr lang="en-US" altLang="en-US" sz="2800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2" name="Text Box 44"/>
            <p:cNvSpPr txBox="1">
              <a:spLocks noChangeArrowheads="1"/>
            </p:cNvSpPr>
            <p:nvPr/>
          </p:nvSpPr>
          <p:spPr bwMode="auto">
            <a:xfrm>
              <a:off x="4222436" y="2238375"/>
              <a:ext cx="1334501" cy="738664"/>
            </a:xfrm>
            <a:prstGeom prst="rect">
              <a:avLst/>
            </a:prstGeom>
            <a:solidFill>
              <a:srgbClr val="E46C0A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tIns="91440" bIns="91440">
              <a:spAutoFit/>
            </a:bodyPr>
            <a:lstStyle>
              <a:lvl1pPr>
                <a:tabLst>
                  <a:tab pos="914400" algn="l"/>
                </a:tabLs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914400" indent="-457200">
                <a:tabLst>
                  <a:tab pos="914400" algn="l"/>
                </a:tabLs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433513" indent="-457200">
                <a:tabLst>
                  <a:tab pos="914400" algn="l"/>
                </a:tabLs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2005013" indent="-457200">
                <a:tabLst>
                  <a:tab pos="914400" algn="l"/>
                </a:tabLs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576513" indent="-457200">
                <a:tabLst>
                  <a:tab pos="914400" algn="l"/>
                </a:tabLs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3033713" indent="-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14400" algn="l"/>
                </a:tabLs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3490913" indent="-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14400" algn="l"/>
                </a:tabLs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948113" indent="-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14400" algn="l"/>
                </a:tabLs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4405313" indent="-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14400" algn="l"/>
                </a:tabLs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en-US" sz="1800" b="1" dirty="0" smtClean="0">
                  <a:solidFill>
                    <a:schemeClr val="bg1"/>
                  </a:solidFill>
                  <a:latin typeface="Helvetica" charset="0"/>
                </a:rPr>
                <a:t>3 IT/Tech</a:t>
              </a:r>
            </a:p>
            <a:p>
              <a:pPr algn="ctr"/>
              <a:r>
                <a:rPr lang="en-US" altLang="en-US" sz="1800" b="1" dirty="0" smtClean="0">
                  <a:solidFill>
                    <a:schemeClr val="bg1"/>
                  </a:solidFill>
                  <a:latin typeface="Helvetica" charset="0"/>
                </a:rPr>
                <a:t>Staff</a:t>
              </a:r>
              <a:endParaRPr lang="en-US" altLang="en-US" sz="18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24" name="Group 16"/>
          <p:cNvGrpSpPr>
            <a:grpSpLocks/>
          </p:cNvGrpSpPr>
          <p:nvPr/>
        </p:nvGrpSpPr>
        <p:grpSpPr bwMode="auto">
          <a:xfrm>
            <a:off x="4913912" y="4648200"/>
            <a:ext cx="2328862" cy="669925"/>
            <a:chOff x="3167" y="2601"/>
            <a:chExt cx="1494" cy="485"/>
          </a:xfrm>
        </p:grpSpPr>
        <p:sp>
          <p:nvSpPr>
            <p:cNvPr id="57" name="Line 17"/>
            <p:cNvSpPr>
              <a:spLocks noChangeShapeType="1"/>
            </p:cNvSpPr>
            <p:nvPr/>
          </p:nvSpPr>
          <p:spPr bwMode="auto">
            <a:xfrm>
              <a:off x="3920" y="2601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tIns="91440" bIns="91440" anchor="ctr"/>
            <a:lstStyle/>
            <a:p>
              <a:endParaRPr lang="en-US"/>
            </a:p>
          </p:txBody>
        </p:sp>
        <p:sp>
          <p:nvSpPr>
            <p:cNvPr id="58" name="Text Box 18"/>
            <p:cNvSpPr txBox="1">
              <a:spLocks noChangeArrowheads="1"/>
            </p:cNvSpPr>
            <p:nvPr/>
          </p:nvSpPr>
          <p:spPr bwMode="auto">
            <a:xfrm>
              <a:off x="3167" y="2747"/>
              <a:ext cx="1494" cy="339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tIns="91440" bIns="91440">
              <a:spAutoFit/>
            </a:bodyPr>
            <a:lstStyle/>
            <a:p>
              <a:pPr algn="ctr"/>
              <a:r>
                <a:rPr lang="en-US" altLang="en-US" sz="1800" b="1" dirty="0">
                  <a:solidFill>
                    <a:schemeClr val="bg1"/>
                  </a:solidFill>
                  <a:latin typeface="Helvetica" charset="0"/>
                </a:rPr>
                <a:t>2 Lead Teachers</a:t>
              </a:r>
              <a:endParaRPr lang="en-US" altLang="en-US" sz="18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34" name="Group 2"/>
          <p:cNvGrpSpPr>
            <a:grpSpLocks/>
          </p:cNvGrpSpPr>
          <p:nvPr/>
        </p:nvGrpSpPr>
        <p:grpSpPr bwMode="auto">
          <a:xfrm>
            <a:off x="1105642" y="3576808"/>
            <a:ext cx="679450" cy="852487"/>
            <a:chOff x="521" y="1968"/>
            <a:chExt cx="428" cy="537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55" name="Line 3"/>
            <p:cNvSpPr>
              <a:spLocks noChangeShapeType="1"/>
            </p:cNvSpPr>
            <p:nvPr/>
          </p:nvSpPr>
          <p:spPr bwMode="auto">
            <a:xfrm>
              <a:off x="713" y="1968"/>
              <a:ext cx="0" cy="19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tIns="91440" bIns="91440" anchor="ctr"/>
            <a:lstStyle/>
            <a:p>
              <a:endParaRPr lang="en-US"/>
            </a:p>
          </p:txBody>
        </p:sp>
        <p:sp>
          <p:nvSpPr>
            <p:cNvPr id="56" name="Text Box 4"/>
            <p:cNvSpPr txBox="1">
              <a:spLocks noChangeArrowheads="1"/>
            </p:cNvSpPr>
            <p:nvPr/>
          </p:nvSpPr>
          <p:spPr bwMode="auto">
            <a:xfrm>
              <a:off x="521" y="2153"/>
              <a:ext cx="428" cy="352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tIns="91440" bIns="91440">
              <a:spAutoFit/>
            </a:bodyPr>
            <a:lstStyle/>
            <a:p>
              <a:pPr algn="ctr"/>
              <a:r>
                <a:rPr lang="en-US" altLang="en-US" sz="1200" b="1" dirty="0">
                  <a:solidFill>
                    <a:schemeClr val="bg1"/>
                  </a:solidFill>
                  <a:latin typeface="Helvetica" charset="0"/>
                </a:rPr>
                <a:t>Center 1</a:t>
              </a:r>
            </a:p>
          </p:txBody>
        </p:sp>
      </p:grp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4113213" y="3870495"/>
            <a:ext cx="719137" cy="558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rgbClr val="4F81BD"/>
            </a:solidFill>
            <a:miter lim="800000"/>
            <a:headEnd/>
            <a:tailEnd/>
          </a:ln>
          <a:effectLst/>
          <a:extLst/>
        </p:spPr>
        <p:txBody>
          <a:bodyPr tIns="91440" bIns="91440">
            <a:spAutoFit/>
          </a:bodyPr>
          <a:lstStyle/>
          <a:p>
            <a:pPr algn="ctr"/>
            <a:r>
              <a:rPr lang="en-US" altLang="en-US" sz="1200" b="1">
                <a:solidFill>
                  <a:schemeClr val="bg1"/>
                </a:solidFill>
                <a:latin typeface="Helvetica" charset="0"/>
              </a:rPr>
              <a:t>Typical Center</a:t>
            </a:r>
            <a:endParaRPr lang="en-US" alt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36" name="Group 8"/>
          <p:cNvGrpSpPr>
            <a:grpSpLocks/>
          </p:cNvGrpSpPr>
          <p:nvPr/>
        </p:nvGrpSpPr>
        <p:grpSpPr bwMode="auto">
          <a:xfrm>
            <a:off x="2050712" y="3578395"/>
            <a:ext cx="715962" cy="850900"/>
            <a:chOff x="1097" y="1967"/>
            <a:chExt cx="451" cy="536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51" name="Line 9"/>
            <p:cNvSpPr>
              <a:spLocks noChangeShapeType="1"/>
            </p:cNvSpPr>
            <p:nvPr/>
          </p:nvSpPr>
          <p:spPr bwMode="auto">
            <a:xfrm>
              <a:off x="1327" y="1967"/>
              <a:ext cx="0" cy="19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tIns="91440" bIns="91440" anchor="ctr"/>
            <a:lstStyle/>
            <a:p>
              <a:endParaRPr lang="en-US"/>
            </a:p>
          </p:txBody>
        </p:sp>
        <p:sp>
          <p:nvSpPr>
            <p:cNvPr id="52" name="Text Box 10"/>
            <p:cNvSpPr txBox="1">
              <a:spLocks noChangeArrowheads="1"/>
            </p:cNvSpPr>
            <p:nvPr/>
          </p:nvSpPr>
          <p:spPr bwMode="auto">
            <a:xfrm>
              <a:off x="1097" y="2151"/>
              <a:ext cx="451" cy="352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tIns="91440" bIns="91440">
              <a:spAutoFit/>
            </a:bodyPr>
            <a:lstStyle/>
            <a:p>
              <a:pPr algn="ctr"/>
              <a:r>
                <a:rPr lang="en-US" altLang="en-US" sz="1200" b="1" dirty="0">
                  <a:solidFill>
                    <a:schemeClr val="bg1"/>
                  </a:solidFill>
                  <a:latin typeface="Helvetica" charset="0"/>
                </a:rPr>
                <a:t>Center 2</a:t>
              </a:r>
              <a:endParaRPr lang="en-US" altLang="en-US" sz="12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50" name="Text Box 25"/>
          <p:cNvSpPr txBox="1">
            <a:spLocks noChangeArrowheads="1"/>
          </p:cNvSpPr>
          <p:nvPr/>
        </p:nvSpPr>
        <p:spPr bwMode="auto">
          <a:xfrm>
            <a:off x="5443538" y="3870495"/>
            <a:ext cx="695325" cy="558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rgbClr val="4F81BD"/>
            </a:solidFill>
            <a:miter lim="800000"/>
            <a:headEnd/>
            <a:tailEnd/>
          </a:ln>
          <a:effectLst/>
          <a:extLst/>
        </p:spPr>
        <p:txBody>
          <a:bodyPr tIns="91440" bIns="91440">
            <a:spAutoFit/>
          </a:bodyPr>
          <a:lstStyle/>
          <a:p>
            <a:pPr algn="ctr"/>
            <a:r>
              <a:rPr lang="en-US" altLang="en-US" sz="1200" b="1" dirty="0">
                <a:solidFill>
                  <a:schemeClr val="bg1"/>
                </a:solidFill>
                <a:latin typeface="Helvetica" charset="0"/>
              </a:rPr>
              <a:t>Center </a:t>
            </a:r>
            <a:r>
              <a:rPr lang="en-US" altLang="en-US" sz="1200" b="1" dirty="0" smtClean="0">
                <a:solidFill>
                  <a:schemeClr val="bg1"/>
                </a:solidFill>
                <a:latin typeface="Helvetica" charset="0"/>
              </a:rPr>
              <a:t>48</a:t>
            </a:r>
            <a:endParaRPr lang="en-US" altLang="en-US" sz="12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8" name="Text Box 28"/>
          <p:cNvSpPr txBox="1">
            <a:spLocks noChangeArrowheads="1"/>
          </p:cNvSpPr>
          <p:nvPr/>
        </p:nvSpPr>
        <p:spPr bwMode="auto">
          <a:xfrm>
            <a:off x="2955213" y="3870495"/>
            <a:ext cx="708025" cy="558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rgbClr val="4F81BD"/>
            </a:solidFill>
            <a:miter lim="800000"/>
            <a:headEnd/>
            <a:tailEnd/>
          </a:ln>
          <a:effectLst/>
          <a:extLst/>
        </p:spPr>
        <p:txBody>
          <a:bodyPr tIns="91440" bIns="91440">
            <a:spAutoFit/>
          </a:bodyPr>
          <a:lstStyle/>
          <a:p>
            <a:pPr algn="ctr"/>
            <a:r>
              <a:rPr lang="en-US" altLang="en-US" sz="1200" b="1" dirty="0">
                <a:solidFill>
                  <a:schemeClr val="bg1"/>
                </a:solidFill>
                <a:latin typeface="Helvetica" charset="0"/>
              </a:rPr>
              <a:t>Center 3</a:t>
            </a:r>
          </a:p>
        </p:txBody>
      </p:sp>
      <p:sp>
        <p:nvSpPr>
          <p:cNvPr id="46" name="Text Box 31"/>
          <p:cNvSpPr txBox="1">
            <a:spLocks noChangeArrowheads="1"/>
          </p:cNvSpPr>
          <p:nvPr/>
        </p:nvSpPr>
        <p:spPr bwMode="auto">
          <a:xfrm>
            <a:off x="6324600" y="3870495"/>
            <a:ext cx="698500" cy="558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rgbClr val="4F81BD"/>
            </a:solidFill>
            <a:miter lim="800000"/>
            <a:headEnd/>
            <a:tailEnd/>
          </a:ln>
          <a:effectLst/>
          <a:extLst/>
        </p:spPr>
        <p:txBody>
          <a:bodyPr tIns="91440" bIns="91440">
            <a:spAutoFit/>
          </a:bodyPr>
          <a:lstStyle/>
          <a:p>
            <a:pPr algn="ctr"/>
            <a:r>
              <a:rPr lang="en-US" altLang="en-US" sz="1200" b="1" dirty="0">
                <a:solidFill>
                  <a:schemeClr val="bg1"/>
                </a:solidFill>
                <a:latin typeface="Helvetica" charset="0"/>
              </a:rPr>
              <a:t>Center </a:t>
            </a:r>
            <a:r>
              <a:rPr lang="en-US" altLang="en-US" sz="1200" b="1" dirty="0" smtClean="0">
                <a:solidFill>
                  <a:schemeClr val="bg1"/>
                </a:solidFill>
                <a:latin typeface="Helvetica" charset="0"/>
              </a:rPr>
              <a:t>49</a:t>
            </a:r>
            <a:endParaRPr lang="en-US" altLang="en-US" sz="12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4" name="Text Box 34"/>
          <p:cNvSpPr txBox="1">
            <a:spLocks noChangeArrowheads="1"/>
          </p:cNvSpPr>
          <p:nvPr/>
        </p:nvSpPr>
        <p:spPr bwMode="auto">
          <a:xfrm>
            <a:off x="7239000" y="3870495"/>
            <a:ext cx="695325" cy="558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rgbClr val="4F81BD"/>
            </a:solidFill>
            <a:miter lim="800000"/>
            <a:headEnd/>
            <a:tailEnd/>
          </a:ln>
          <a:effectLst/>
          <a:extLst/>
        </p:spPr>
        <p:txBody>
          <a:bodyPr tIns="91440" bIns="91440">
            <a:spAutoFit/>
          </a:bodyPr>
          <a:lstStyle/>
          <a:p>
            <a:pPr algn="ctr"/>
            <a:r>
              <a:rPr lang="en-US" altLang="en-US" sz="1200" b="1" dirty="0">
                <a:solidFill>
                  <a:schemeClr val="bg1"/>
                </a:solidFill>
                <a:latin typeface="Helvetica" charset="0"/>
              </a:rPr>
              <a:t>Center </a:t>
            </a:r>
            <a:r>
              <a:rPr lang="en-US" altLang="en-US" sz="1200" b="1" dirty="0" smtClean="0">
                <a:solidFill>
                  <a:schemeClr val="bg1"/>
                </a:solidFill>
                <a:latin typeface="Helvetica" charset="0"/>
              </a:rPr>
              <a:t>50</a:t>
            </a:r>
            <a:endParaRPr lang="en-US" altLang="en-US" sz="1200" b="1" dirty="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6" name="Group 35"/>
          <p:cNvGrpSpPr>
            <a:grpSpLocks/>
          </p:cNvGrpSpPr>
          <p:nvPr/>
        </p:nvGrpSpPr>
        <p:grpSpPr bwMode="auto">
          <a:xfrm>
            <a:off x="3065976" y="5303838"/>
            <a:ext cx="3036411" cy="868362"/>
            <a:chOff x="1879" y="3066"/>
            <a:chExt cx="2027" cy="58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9" name="Text Box 36"/>
            <p:cNvSpPr txBox="1">
              <a:spLocks noChangeArrowheads="1"/>
            </p:cNvSpPr>
            <p:nvPr/>
          </p:nvSpPr>
          <p:spPr bwMode="auto">
            <a:xfrm>
              <a:off x="1879" y="3335"/>
              <a:ext cx="1933" cy="315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tIns="91440" bIns="91440">
              <a:spAutoFit/>
            </a:bodyPr>
            <a:lstStyle/>
            <a:p>
              <a:pPr algn="ctr"/>
              <a:r>
                <a:rPr lang="en-US" altLang="en-US" b="1" dirty="0" smtClean="0">
                  <a:solidFill>
                    <a:schemeClr val="bg1"/>
                  </a:solidFill>
                  <a:latin typeface="Helvetica" charset="0"/>
                </a:rPr>
                <a:t>8-10</a:t>
              </a:r>
              <a:r>
                <a:rPr lang="en-US" altLang="en-US" sz="1800" b="1" dirty="0" smtClean="0">
                  <a:solidFill>
                    <a:schemeClr val="bg1"/>
                  </a:solidFill>
                  <a:latin typeface="Helvetica" charset="0"/>
                </a:rPr>
                <a:t> </a:t>
              </a:r>
              <a:r>
                <a:rPr lang="en-US" altLang="en-US" sz="1800" b="1" dirty="0">
                  <a:solidFill>
                    <a:schemeClr val="bg1"/>
                  </a:solidFill>
                  <a:latin typeface="Helvetica" charset="0"/>
                </a:rPr>
                <a:t>Associate Teachers</a:t>
              </a:r>
              <a:endParaRPr lang="en-US" altLang="en-US" sz="2000" b="1" dirty="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0" name="Line 37"/>
            <p:cNvSpPr>
              <a:spLocks noChangeShapeType="1"/>
            </p:cNvSpPr>
            <p:nvPr/>
          </p:nvSpPr>
          <p:spPr bwMode="auto">
            <a:xfrm>
              <a:off x="2056" y="3066"/>
              <a:ext cx="0" cy="13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tIns="91440" bIns="91440" anchor="ctr"/>
            <a:lstStyle/>
            <a:p>
              <a:endParaRPr lang="en-US"/>
            </a:p>
          </p:txBody>
        </p:sp>
        <p:sp>
          <p:nvSpPr>
            <p:cNvPr id="31" name="Line 38"/>
            <p:cNvSpPr>
              <a:spLocks noChangeShapeType="1"/>
            </p:cNvSpPr>
            <p:nvPr/>
          </p:nvSpPr>
          <p:spPr bwMode="auto">
            <a:xfrm>
              <a:off x="3906" y="3070"/>
              <a:ext cx="0" cy="13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tIns="91440" bIns="91440" anchor="ctr"/>
            <a:lstStyle/>
            <a:p>
              <a:endParaRPr lang="en-US"/>
            </a:p>
          </p:txBody>
        </p:sp>
        <p:sp>
          <p:nvSpPr>
            <p:cNvPr id="32" name="Line 39"/>
            <p:cNvSpPr>
              <a:spLocks noChangeShapeType="1"/>
            </p:cNvSpPr>
            <p:nvPr/>
          </p:nvSpPr>
          <p:spPr bwMode="auto">
            <a:xfrm>
              <a:off x="2050" y="3200"/>
              <a:ext cx="1831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tIns="91440" bIns="91440" anchor="ctr"/>
            <a:lstStyle/>
            <a:p>
              <a:endParaRPr lang="en-US"/>
            </a:p>
          </p:txBody>
        </p:sp>
        <p:sp>
          <p:nvSpPr>
            <p:cNvPr id="33" name="Line 40"/>
            <p:cNvSpPr>
              <a:spLocks noChangeShapeType="1"/>
            </p:cNvSpPr>
            <p:nvPr/>
          </p:nvSpPr>
          <p:spPr bwMode="auto">
            <a:xfrm>
              <a:off x="2834" y="3202"/>
              <a:ext cx="0" cy="14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tIns="91440" bIns="91440" anchor="ctr"/>
            <a:lstStyle/>
            <a:p>
              <a:endParaRPr lang="en-US"/>
            </a:p>
          </p:txBody>
        </p:sp>
      </p:grpSp>
      <p:sp>
        <p:nvSpPr>
          <p:cNvPr id="27" name="AutoShape 41"/>
          <p:cNvSpPr>
            <a:spLocks noChangeArrowheads="1"/>
          </p:cNvSpPr>
          <p:nvPr/>
        </p:nvSpPr>
        <p:spPr bwMode="auto">
          <a:xfrm>
            <a:off x="4264584" y="4983163"/>
            <a:ext cx="471488" cy="274637"/>
          </a:xfrm>
          <a:prstGeom prst="leftRightArrow">
            <a:avLst>
              <a:gd name="adj1" fmla="val 50000"/>
              <a:gd name="adj2" fmla="val 34335"/>
            </a:avLst>
          </a:prstGeom>
          <a:solidFill>
            <a:srgbClr val="FFFF00"/>
          </a:solidFill>
          <a:ln w="9525">
            <a:solidFill>
              <a:srgbClr val="4F81B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28" name="Line 46"/>
          <p:cNvSpPr>
            <a:spLocks noChangeShapeType="1"/>
          </p:cNvSpPr>
          <p:nvPr/>
        </p:nvSpPr>
        <p:spPr bwMode="auto">
          <a:xfrm>
            <a:off x="3317191" y="4648199"/>
            <a:ext cx="2770505" cy="31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Line 49"/>
          <p:cNvSpPr>
            <a:spLocks noChangeShapeType="1"/>
          </p:cNvSpPr>
          <p:nvPr/>
        </p:nvSpPr>
        <p:spPr bwMode="auto">
          <a:xfrm>
            <a:off x="2909157" y="2821085"/>
            <a:ext cx="0" cy="3793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Line 50"/>
          <p:cNvSpPr>
            <a:spLocks noChangeShapeType="1"/>
          </p:cNvSpPr>
          <p:nvPr/>
        </p:nvSpPr>
        <p:spPr bwMode="auto">
          <a:xfrm>
            <a:off x="2909157" y="3200400"/>
            <a:ext cx="31741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Line 51"/>
          <p:cNvSpPr>
            <a:spLocks noChangeShapeType="1"/>
          </p:cNvSpPr>
          <p:nvPr/>
        </p:nvSpPr>
        <p:spPr bwMode="auto">
          <a:xfrm>
            <a:off x="6083300" y="2965450"/>
            <a:ext cx="1588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Line 48"/>
          <p:cNvSpPr>
            <a:spLocks noChangeShapeType="1"/>
          </p:cNvSpPr>
          <p:nvPr/>
        </p:nvSpPr>
        <p:spPr bwMode="auto">
          <a:xfrm>
            <a:off x="1407775" y="3581400"/>
            <a:ext cx="616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Text Box 15"/>
          <p:cNvSpPr txBox="1">
            <a:spLocks noChangeArrowheads="1"/>
          </p:cNvSpPr>
          <p:nvPr/>
        </p:nvSpPr>
        <p:spPr bwMode="auto">
          <a:xfrm>
            <a:off x="2558251" y="4841824"/>
            <a:ext cx="1489075" cy="468364"/>
          </a:xfrm>
          <a:prstGeom prst="rect">
            <a:avLst/>
          </a:prstGeom>
          <a:solidFill>
            <a:srgbClr val="E46C0A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tIns="91440" bIns="91440">
            <a:spAutoFit/>
          </a:bodyPr>
          <a:lstStyle/>
          <a:p>
            <a:pPr algn="ctr"/>
            <a:r>
              <a:rPr lang="en-US" altLang="en-US" sz="1800" b="1" dirty="0">
                <a:solidFill>
                  <a:schemeClr val="bg1"/>
                </a:solidFill>
                <a:latin typeface="Helvetica" charset="0"/>
              </a:rPr>
              <a:t>2 Mentors</a:t>
            </a:r>
            <a:endParaRPr lang="en-US" alt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6" name="Line 14"/>
          <p:cNvSpPr>
            <a:spLocks noChangeShapeType="1"/>
          </p:cNvSpPr>
          <p:nvPr/>
        </p:nvSpPr>
        <p:spPr bwMode="auto">
          <a:xfrm>
            <a:off x="3310416" y="4651375"/>
            <a:ext cx="0" cy="20314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67" name="Line 40"/>
          <p:cNvSpPr>
            <a:spLocks noChangeShapeType="1"/>
          </p:cNvSpPr>
          <p:nvPr/>
        </p:nvSpPr>
        <p:spPr bwMode="auto">
          <a:xfrm>
            <a:off x="4483289" y="4419601"/>
            <a:ext cx="0" cy="2285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tIns="91440" bIns="91440" anchor="ctr"/>
          <a:lstStyle/>
          <a:p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>
            <a:off x="4884796" y="4100304"/>
            <a:ext cx="517327" cy="0"/>
          </a:xfrm>
          <a:prstGeom prst="line">
            <a:avLst/>
          </a:prstGeom>
          <a:ln w="6350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Line 3"/>
          <p:cNvSpPr>
            <a:spLocks noChangeShapeType="1"/>
          </p:cNvSpPr>
          <p:nvPr/>
        </p:nvSpPr>
        <p:spPr bwMode="auto">
          <a:xfrm>
            <a:off x="3300150" y="3581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72" name="Line 3"/>
          <p:cNvSpPr>
            <a:spLocks noChangeShapeType="1"/>
          </p:cNvSpPr>
          <p:nvPr/>
        </p:nvSpPr>
        <p:spPr bwMode="auto">
          <a:xfrm>
            <a:off x="4455134" y="354752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73" name="Line 3"/>
          <p:cNvSpPr>
            <a:spLocks noChangeShapeType="1"/>
          </p:cNvSpPr>
          <p:nvPr/>
        </p:nvSpPr>
        <p:spPr bwMode="auto">
          <a:xfrm>
            <a:off x="5816273" y="3581246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74" name="Line 3"/>
          <p:cNvSpPr>
            <a:spLocks noChangeShapeType="1"/>
          </p:cNvSpPr>
          <p:nvPr/>
        </p:nvSpPr>
        <p:spPr bwMode="auto">
          <a:xfrm>
            <a:off x="6665394" y="3581246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75" name="Line 3"/>
          <p:cNvSpPr>
            <a:spLocks noChangeShapeType="1"/>
          </p:cNvSpPr>
          <p:nvPr/>
        </p:nvSpPr>
        <p:spPr bwMode="auto">
          <a:xfrm>
            <a:off x="7576745" y="3576711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64" name="Line 51"/>
          <p:cNvSpPr>
            <a:spLocks noChangeShapeType="1"/>
          </p:cNvSpPr>
          <p:nvPr/>
        </p:nvSpPr>
        <p:spPr bwMode="auto">
          <a:xfrm>
            <a:off x="4956156" y="2972005"/>
            <a:ext cx="1588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9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What makes it non-traditional? It’s . . .</a:t>
            </a:r>
            <a:endParaRPr lang="en-US" sz="2400" b="1" dirty="0">
              <a:solidFill>
                <a:schemeClr val="tx2"/>
              </a:solidFill>
              <a:latin typeface="Helvetica"/>
              <a:cs typeface="Helvetica"/>
            </a:endParaRP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About building lasting relationships.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18 years old.</a:t>
            </a:r>
          </a:p>
          <a:p>
            <a:pPr>
              <a:buClr>
                <a:srgbClr val="CC0000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A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 partnership between physicists &amp; teachers top to bottom. 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An open door for teachers into our research community.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About teachers &amp; student teams making meaningful contributions to HEP experiments.</a:t>
            </a:r>
          </a:p>
          <a:p>
            <a:pPr>
              <a:buClr>
                <a:srgbClr val="CC0000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Bringing 21</a:t>
            </a:r>
            <a:r>
              <a:rPr lang="en-US" sz="2400" b="1" baseline="30000" dirty="0" smtClean="0">
                <a:solidFill>
                  <a:schemeClr val="tx2"/>
                </a:solidFill>
                <a:latin typeface="Helvetica"/>
                <a:cs typeface="Helvetica"/>
              </a:rPr>
              <a:t>st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 century physics into classrooms.</a:t>
            </a:r>
          </a:p>
          <a:p>
            <a:pPr>
              <a:buClr>
                <a:srgbClr val="CC0000"/>
              </a:buClr>
            </a:pPr>
            <a:endParaRPr lang="en-US" sz="2400" b="1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endParaRPr lang="en-US" sz="2400" b="1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33364" y="412244"/>
            <a:ext cx="593948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The QuarkNet Collaboration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777792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2942" y="1615690"/>
            <a:ext cx="570385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chemeClr val="tx2"/>
                </a:solidFill>
                <a:latin typeface="Helvetica"/>
                <a:cs typeface="Helvetica"/>
              </a:rPr>
              <a:t>E</a:t>
            </a:r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ngagement with Scientific Investigations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b="1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pPr>
              <a:spcBef>
                <a:spcPts val="0"/>
              </a:spcBef>
              <a:buClr>
                <a:schemeClr val="accent2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Research internships</a:t>
            </a:r>
          </a:p>
          <a:p>
            <a:pPr>
              <a:buClr>
                <a:schemeClr val="accent2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Research-based workshops</a:t>
            </a:r>
          </a:p>
          <a:p>
            <a:pPr>
              <a:buClr>
                <a:schemeClr val="accent2"/>
              </a:buClr>
            </a:pPr>
            <a:r>
              <a:rPr lang="en-US" sz="2400" b="1" dirty="0" err="1" smtClean="0">
                <a:solidFill>
                  <a:schemeClr val="tx2"/>
                </a:solidFill>
                <a:latin typeface="Helvetica"/>
                <a:cs typeface="Helvetica"/>
              </a:rPr>
              <a:t>Masterclasses</a:t>
            </a:r>
            <a:endParaRPr lang="en-US" sz="2400" b="1" dirty="0" smtClean="0">
              <a:solidFill>
                <a:schemeClr val="tx2"/>
              </a:solidFill>
              <a:latin typeface="Helvetica"/>
              <a:cs typeface="Helvetica"/>
            </a:endParaRPr>
          </a:p>
          <a:p>
            <a:pPr>
              <a:buClr>
                <a:schemeClr val="accent2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Cosmic ray detectors</a:t>
            </a:r>
          </a:p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Access to online datasets</a:t>
            </a:r>
          </a:p>
          <a:p>
            <a:pPr>
              <a:buClr>
                <a:schemeClr val="accent2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Data-based </a:t>
            </a: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i</a:t>
            </a: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nstructional materials</a:t>
            </a:r>
          </a:p>
          <a:p>
            <a:pPr>
              <a:buClr>
                <a:schemeClr val="accent2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Helvetica"/>
                <a:cs typeface="Helvetica"/>
              </a:rPr>
              <a:t>Ongoing </a:t>
            </a:r>
            <a:r>
              <a:rPr lang="en-US" sz="2400" b="1" dirty="0">
                <a:solidFill>
                  <a:schemeClr val="tx2"/>
                </a:solidFill>
                <a:latin typeface="Helvetica"/>
                <a:cs typeface="Helvetica"/>
              </a:rPr>
              <a:t>support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5" y="41871"/>
            <a:ext cx="8461248" cy="137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70" y="412244"/>
            <a:ext cx="52538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  <a:latin typeface="Helvetica"/>
                <a:cs typeface="Helvetica"/>
              </a:rPr>
              <a:t>QuarkNet Program</a:t>
            </a:r>
            <a:endParaRPr lang="en-US" sz="32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660" y="6483802"/>
            <a:ext cx="361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  <a:latin typeface="Helvetica"/>
                <a:cs typeface="Helvetica"/>
              </a:rPr>
              <a:t>M. Bardeen, ICNFP, July 2016</a:t>
            </a:r>
            <a:endParaRPr lang="en-US" sz="1400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07519" y="1737537"/>
            <a:ext cx="1893887" cy="4108080"/>
            <a:chOff x="607519" y="1737537"/>
            <a:chExt cx="1893887" cy="4108080"/>
          </a:xfrm>
        </p:grpSpPr>
        <p:pic>
          <p:nvPicPr>
            <p:cNvPr id="10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519" y="1737537"/>
              <a:ext cx="1890712" cy="1295400"/>
            </a:xfrm>
            <a:prstGeom prst="rect">
              <a:avLst/>
            </a:prstGeom>
            <a:noFill/>
            <a:ln w="12700" cmpd="sng">
              <a:solidFill>
                <a:srgbClr val="00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281" y="3177359"/>
              <a:ext cx="1885950" cy="1362075"/>
            </a:xfrm>
            <a:prstGeom prst="rect">
              <a:avLst/>
            </a:prstGeom>
            <a:noFill/>
            <a:ln w="12700" cmpd="sng">
              <a:solidFill>
                <a:srgbClr val="00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281" y="4702617"/>
              <a:ext cx="1889125" cy="1143000"/>
            </a:xfrm>
            <a:prstGeom prst="rect">
              <a:avLst/>
            </a:prstGeom>
            <a:noFill/>
            <a:ln w="12700" cmpd="sng">
              <a:solidFill>
                <a:srgbClr val="00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997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2423</TotalTime>
  <Words>1254</Words>
  <Application>Microsoft Macintosh PowerPoint</Application>
  <PresentationFormat>On-screen Show (4:3)</PresentationFormat>
  <Paragraphs>230</Paragraphs>
  <Slides>23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Forging New, Non-Traditional Partnerships among Physicists, Teachers and Students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e-Labs</dc:title>
  <dc:creator>Marge Bardeen</dc:creator>
  <cp:lastModifiedBy>Marge Bardeen</cp:lastModifiedBy>
  <cp:revision>339</cp:revision>
  <cp:lastPrinted>2016-05-03T12:38:38Z</cp:lastPrinted>
  <dcterms:created xsi:type="dcterms:W3CDTF">2016-04-28T14:25:00Z</dcterms:created>
  <dcterms:modified xsi:type="dcterms:W3CDTF">2016-07-09T12:32:49Z</dcterms:modified>
</cp:coreProperties>
</file>