
<file path=[Content_Types].xml><?xml version="1.0" encoding="utf-8"?>
<Types xmlns="http://schemas.openxmlformats.org/package/2006/content-types">
  <Default Extension="png" ContentType="image/png"/>
  <Default Extension="bin" ContentType="application/vnd.openxmlformats-officedocument.oleObject"/>
  <Default Extension="mp3" ContentType="audio/unknown"/>
  <Default Extension="jpeg" ContentType="image/jpeg"/>
  <Default Extension="emf" ContentType="image/x-emf"/>
  <Default Extension="rels" ContentType="application/vnd.openxmlformats-package.relationships+xml"/>
  <Default Extension="xml" ContentType="application/xml"/>
  <Default Extension="wav" ContentType="audio/wav"/>
  <Default Extension="wdp" ContentType="image/vnd.ms-photo"/>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4.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5.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6.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7.xml" ContentType="application/vnd.openxmlformats-officedocument.theme+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8.xml" ContentType="application/vnd.openxmlformats-officedocument.theme+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9.xml" ContentType="application/vnd.openxmlformats-officedocument.theme+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theme/theme10.xml" ContentType="application/vnd.openxmlformats-officedocument.theme+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theme/theme11.xml" ContentType="application/vnd.openxmlformats-officedocument.theme+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theme/theme12.xml" ContentType="application/vnd.openxmlformats-officedocument.theme+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theme/theme13.xml" ContentType="application/vnd.openxmlformats-officedocument.theme+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theme/theme14.xml" ContentType="application/vnd.openxmlformats-officedocument.theme+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theme/theme15.xml" ContentType="application/vnd.openxmlformats-officedocument.theme+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theme/theme16.xml" ContentType="application/vnd.openxmlformats-officedocument.theme+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theme/theme17.xml" ContentType="application/vnd.openxmlformats-officedocument.theme+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theme/theme18.xml" ContentType="application/vnd.openxmlformats-officedocument.theme+xml"/>
  <Override PartName="/ppt/theme/theme19.xml" ContentType="application/vnd.openxmlformats-officedocument.theme+xml"/>
  <Override PartName="/ppt/theme/theme2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media/image17.jpg" ContentType="image/jpg"/>
  <Override PartName="/ppt/media/image18.jpg" ContentType="image/jpg"/>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media/image50.jpg" ContentType="image/jpg"/>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tags/tag1.xml" ContentType="application/vnd.openxmlformats-officedocument.presentationml.tags+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44" r:id="rId2"/>
    <p:sldMasterId id="2147483768" r:id="rId3"/>
    <p:sldMasterId id="2147483780" r:id="rId4"/>
    <p:sldMasterId id="2147483795" r:id="rId5"/>
    <p:sldMasterId id="2147483807" r:id="rId6"/>
    <p:sldMasterId id="2147483819" r:id="rId7"/>
    <p:sldMasterId id="2147483833" r:id="rId8"/>
    <p:sldMasterId id="2147483852" r:id="rId9"/>
    <p:sldMasterId id="2147483877" r:id="rId10"/>
    <p:sldMasterId id="2147483889" r:id="rId11"/>
    <p:sldMasterId id="2147483901" r:id="rId12"/>
    <p:sldMasterId id="2147483913" r:id="rId13"/>
    <p:sldMasterId id="2147483925" r:id="rId14"/>
    <p:sldMasterId id="2147483937" r:id="rId15"/>
    <p:sldMasterId id="2147483949" r:id="rId16"/>
    <p:sldMasterId id="2147483961" r:id="rId17"/>
    <p:sldMasterId id="2147483973" r:id="rId18"/>
  </p:sldMasterIdLst>
  <p:notesMasterIdLst>
    <p:notesMasterId r:id="rId111"/>
  </p:notesMasterIdLst>
  <p:handoutMasterIdLst>
    <p:handoutMasterId r:id="rId112"/>
  </p:handoutMasterIdLst>
  <p:sldIdLst>
    <p:sldId id="256" r:id="rId19"/>
    <p:sldId id="307" r:id="rId20"/>
    <p:sldId id="280" r:id="rId21"/>
    <p:sldId id="344" r:id="rId22"/>
    <p:sldId id="435" r:id="rId23"/>
    <p:sldId id="433" r:id="rId24"/>
    <p:sldId id="440" r:id="rId25"/>
    <p:sldId id="318" r:id="rId26"/>
    <p:sldId id="278" r:id="rId27"/>
    <p:sldId id="372" r:id="rId28"/>
    <p:sldId id="425" r:id="rId29"/>
    <p:sldId id="442" r:id="rId30"/>
    <p:sldId id="299" r:id="rId31"/>
    <p:sldId id="319" r:id="rId32"/>
    <p:sldId id="427" r:id="rId33"/>
    <p:sldId id="424" r:id="rId34"/>
    <p:sldId id="329" r:id="rId35"/>
    <p:sldId id="330" r:id="rId36"/>
    <p:sldId id="436" r:id="rId37"/>
    <p:sldId id="331" r:id="rId38"/>
    <p:sldId id="400" r:id="rId39"/>
    <p:sldId id="388" r:id="rId40"/>
    <p:sldId id="385" r:id="rId41"/>
    <p:sldId id="398" r:id="rId42"/>
    <p:sldId id="404" r:id="rId43"/>
    <p:sldId id="405" r:id="rId44"/>
    <p:sldId id="381" r:id="rId45"/>
    <p:sldId id="389" r:id="rId46"/>
    <p:sldId id="383" r:id="rId47"/>
    <p:sldId id="328" r:id="rId48"/>
    <p:sldId id="382" r:id="rId49"/>
    <p:sldId id="401" r:id="rId50"/>
    <p:sldId id="386" r:id="rId51"/>
    <p:sldId id="337" r:id="rId52"/>
    <p:sldId id="441" r:id="rId53"/>
    <p:sldId id="438" r:id="rId54"/>
    <p:sldId id="394" r:id="rId55"/>
    <p:sldId id="439" r:id="rId56"/>
    <p:sldId id="336" r:id="rId57"/>
    <p:sldId id="342" r:id="rId58"/>
    <p:sldId id="339" r:id="rId59"/>
    <p:sldId id="340" r:id="rId60"/>
    <p:sldId id="341" r:id="rId61"/>
    <p:sldId id="326" r:id="rId62"/>
    <p:sldId id="327" r:id="rId63"/>
    <p:sldId id="338" r:id="rId64"/>
    <p:sldId id="391" r:id="rId65"/>
    <p:sldId id="332" r:id="rId66"/>
    <p:sldId id="402" r:id="rId67"/>
    <p:sldId id="371" r:id="rId68"/>
    <p:sldId id="392" r:id="rId69"/>
    <p:sldId id="406" r:id="rId70"/>
    <p:sldId id="352" r:id="rId71"/>
    <p:sldId id="353" r:id="rId72"/>
    <p:sldId id="354" r:id="rId73"/>
    <p:sldId id="355" r:id="rId74"/>
    <p:sldId id="357" r:id="rId75"/>
    <p:sldId id="358" r:id="rId76"/>
    <p:sldId id="368" r:id="rId77"/>
    <p:sldId id="369" r:id="rId78"/>
    <p:sldId id="370" r:id="rId79"/>
    <p:sldId id="356" r:id="rId80"/>
    <p:sldId id="359" r:id="rId81"/>
    <p:sldId id="376" r:id="rId82"/>
    <p:sldId id="375" r:id="rId83"/>
    <p:sldId id="377" r:id="rId84"/>
    <p:sldId id="437" r:id="rId85"/>
    <p:sldId id="432" r:id="rId86"/>
    <p:sldId id="397" r:id="rId87"/>
    <p:sldId id="431" r:id="rId88"/>
    <p:sldId id="378" r:id="rId89"/>
    <p:sldId id="403" r:id="rId90"/>
    <p:sldId id="351" r:id="rId91"/>
    <p:sldId id="409" r:id="rId92"/>
    <p:sldId id="374" r:id="rId93"/>
    <p:sldId id="410" r:id="rId94"/>
    <p:sldId id="414" r:id="rId95"/>
    <p:sldId id="416" r:id="rId96"/>
    <p:sldId id="417" r:id="rId97"/>
    <p:sldId id="418" r:id="rId98"/>
    <p:sldId id="420" r:id="rId99"/>
    <p:sldId id="419" r:id="rId100"/>
    <p:sldId id="421" r:id="rId101"/>
    <p:sldId id="422" r:id="rId102"/>
    <p:sldId id="443" r:id="rId103"/>
    <p:sldId id="434" r:id="rId104"/>
    <p:sldId id="430" r:id="rId105"/>
    <p:sldId id="426" r:id="rId106"/>
    <p:sldId id="412" r:id="rId107"/>
    <p:sldId id="429" r:id="rId108"/>
    <p:sldId id="413" r:id="rId109"/>
    <p:sldId id="387" r:id="rId110"/>
  </p:sldIdLst>
  <p:sldSz cx="9144000" cy="6858000" type="screen4x3"/>
  <p:notesSz cx="6794500" cy="9931400"/>
  <p:defaultTextStyle>
    <a:defPPr>
      <a:defRPr lang="en-US"/>
    </a:defPPr>
    <a:lvl1pPr marL="0" algn="l" defTabSz="910753" rtl="0" eaLnBrk="1" latinLnBrk="0" hangingPunct="1">
      <a:defRPr sz="1800" kern="1200">
        <a:solidFill>
          <a:schemeClr val="tx1"/>
        </a:solidFill>
        <a:latin typeface="+mn-lt"/>
        <a:ea typeface="+mn-ea"/>
        <a:cs typeface="+mn-cs"/>
      </a:defRPr>
    </a:lvl1pPr>
    <a:lvl2pPr marL="455373" algn="l" defTabSz="910753" rtl="0" eaLnBrk="1" latinLnBrk="0" hangingPunct="1">
      <a:defRPr sz="1800" kern="1200">
        <a:solidFill>
          <a:schemeClr val="tx1"/>
        </a:solidFill>
        <a:latin typeface="+mn-lt"/>
        <a:ea typeface="+mn-ea"/>
        <a:cs typeface="+mn-cs"/>
      </a:defRPr>
    </a:lvl2pPr>
    <a:lvl3pPr marL="910753" algn="l" defTabSz="910753" rtl="0" eaLnBrk="1" latinLnBrk="0" hangingPunct="1">
      <a:defRPr sz="1800" kern="1200">
        <a:solidFill>
          <a:schemeClr val="tx1"/>
        </a:solidFill>
        <a:latin typeface="+mn-lt"/>
        <a:ea typeface="+mn-ea"/>
        <a:cs typeface="+mn-cs"/>
      </a:defRPr>
    </a:lvl3pPr>
    <a:lvl4pPr marL="1366137" algn="l" defTabSz="910753" rtl="0" eaLnBrk="1" latinLnBrk="0" hangingPunct="1">
      <a:defRPr sz="1800" kern="1200">
        <a:solidFill>
          <a:schemeClr val="tx1"/>
        </a:solidFill>
        <a:latin typeface="+mn-lt"/>
        <a:ea typeface="+mn-ea"/>
        <a:cs typeface="+mn-cs"/>
      </a:defRPr>
    </a:lvl4pPr>
    <a:lvl5pPr marL="1821503" algn="l" defTabSz="910753" rtl="0" eaLnBrk="1" latinLnBrk="0" hangingPunct="1">
      <a:defRPr sz="1800" kern="1200">
        <a:solidFill>
          <a:schemeClr val="tx1"/>
        </a:solidFill>
        <a:latin typeface="+mn-lt"/>
        <a:ea typeface="+mn-ea"/>
        <a:cs typeface="+mn-cs"/>
      </a:defRPr>
    </a:lvl5pPr>
    <a:lvl6pPr marL="2276885" algn="l" defTabSz="910753" rtl="0" eaLnBrk="1" latinLnBrk="0" hangingPunct="1">
      <a:defRPr sz="1800" kern="1200">
        <a:solidFill>
          <a:schemeClr val="tx1"/>
        </a:solidFill>
        <a:latin typeface="+mn-lt"/>
        <a:ea typeface="+mn-ea"/>
        <a:cs typeface="+mn-cs"/>
      </a:defRPr>
    </a:lvl6pPr>
    <a:lvl7pPr marL="2732259" algn="l" defTabSz="910753" rtl="0" eaLnBrk="1" latinLnBrk="0" hangingPunct="1">
      <a:defRPr sz="1800" kern="1200">
        <a:solidFill>
          <a:schemeClr val="tx1"/>
        </a:solidFill>
        <a:latin typeface="+mn-lt"/>
        <a:ea typeface="+mn-ea"/>
        <a:cs typeface="+mn-cs"/>
      </a:defRPr>
    </a:lvl7pPr>
    <a:lvl8pPr marL="3187626" algn="l" defTabSz="910753" rtl="0" eaLnBrk="1" latinLnBrk="0" hangingPunct="1">
      <a:defRPr sz="1800" kern="1200">
        <a:solidFill>
          <a:schemeClr val="tx1"/>
        </a:solidFill>
        <a:latin typeface="+mn-lt"/>
        <a:ea typeface="+mn-ea"/>
        <a:cs typeface="+mn-cs"/>
      </a:defRPr>
    </a:lvl8pPr>
    <a:lvl9pPr marL="3643013" algn="l" defTabSz="910753"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Beste aller Welten" id="{1ECF52DC-1232-4040-AA8E-D1A0A613D4A6}">
          <p14:sldIdLst>
            <p14:sldId id="256"/>
            <p14:sldId id="307"/>
            <p14:sldId id="280"/>
            <p14:sldId id="344"/>
            <p14:sldId id="435"/>
            <p14:sldId id="433"/>
            <p14:sldId id="440"/>
            <p14:sldId id="318"/>
            <p14:sldId id="278"/>
            <p14:sldId id="372"/>
            <p14:sldId id="425"/>
            <p14:sldId id="442"/>
            <p14:sldId id="299"/>
          </p14:sldIdLst>
        </p14:section>
        <p14:section name="Finetune" id="{8636BA65-A2A3-4EA5-A9D6-7AA1023613E7}">
          <p14:sldIdLst>
            <p14:sldId id="319"/>
            <p14:sldId id="427"/>
            <p14:sldId id="424"/>
            <p14:sldId id="329"/>
            <p14:sldId id="330"/>
            <p14:sldId id="436"/>
            <p14:sldId id="331"/>
            <p14:sldId id="400"/>
            <p14:sldId id="388"/>
            <p14:sldId id="385"/>
            <p14:sldId id="398"/>
            <p14:sldId id="404"/>
            <p14:sldId id="405"/>
            <p14:sldId id="381"/>
            <p14:sldId id="389"/>
            <p14:sldId id="383"/>
            <p14:sldId id="328"/>
            <p14:sldId id="382"/>
            <p14:sldId id="401"/>
            <p14:sldId id="386"/>
            <p14:sldId id="337"/>
            <p14:sldId id="441"/>
            <p14:sldId id="438"/>
            <p14:sldId id="394"/>
            <p14:sldId id="439"/>
            <p14:sldId id="336"/>
            <p14:sldId id="342"/>
            <p14:sldId id="339"/>
            <p14:sldId id="340"/>
            <p14:sldId id="341"/>
            <p14:sldId id="326"/>
            <p14:sldId id="327"/>
            <p14:sldId id="338"/>
            <p14:sldId id="391"/>
            <p14:sldId id="332"/>
            <p14:sldId id="402"/>
            <p14:sldId id="371"/>
            <p14:sldId id="392"/>
            <p14:sldId id="406"/>
          </p14:sldIdLst>
        </p14:section>
        <p14:section name="Extra Dim" id="{86A1E28F-8AA5-499E-BF39-39A01BC1BA2C}">
          <p14:sldIdLst>
            <p14:sldId id="352"/>
            <p14:sldId id="353"/>
            <p14:sldId id="354"/>
            <p14:sldId id="355"/>
            <p14:sldId id="357"/>
            <p14:sldId id="358"/>
            <p14:sldId id="368"/>
            <p14:sldId id="369"/>
            <p14:sldId id="370"/>
            <p14:sldId id="356"/>
          </p14:sldIdLst>
        </p14:section>
        <p14:section name="Antrop" id="{0713A190-4B02-4B6F-99A4-E958227C3C19}">
          <p14:sldIdLst>
            <p14:sldId id="359"/>
            <p14:sldId id="376"/>
            <p14:sldId id="375"/>
            <p14:sldId id="377"/>
            <p14:sldId id="437"/>
            <p14:sldId id="432"/>
            <p14:sldId id="397"/>
            <p14:sldId id="431"/>
            <p14:sldId id="378"/>
          </p14:sldIdLst>
        </p14:section>
        <p14:section name="Multivers" id="{E076EB9B-6095-4733-B244-D6209B5B8B0E}">
          <p14:sldIdLst>
            <p14:sldId id="403"/>
            <p14:sldId id="351"/>
            <p14:sldId id="409"/>
            <p14:sldId id="374"/>
            <p14:sldId id="410"/>
            <p14:sldId id="414"/>
            <p14:sldId id="416"/>
            <p14:sldId id="417"/>
            <p14:sldId id="418"/>
            <p14:sldId id="420"/>
            <p14:sldId id="419"/>
            <p14:sldId id="421"/>
            <p14:sldId id="422"/>
            <p14:sldId id="443"/>
            <p14:sldId id="434"/>
            <p14:sldId id="430"/>
          </p14:sldIdLst>
        </p14:section>
        <p14:section name="Sum" id="{ABEE64EA-90F4-4F7B-B8A1-CE447E0A7BA8}">
          <p14:sldIdLst>
            <p14:sldId id="426"/>
            <p14:sldId id="412"/>
            <p14:sldId id="429"/>
            <p14:sldId id="413"/>
            <p14:sldId id="387"/>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050A64"/>
    <a:srgbClr val="000099"/>
    <a:srgbClr val="0000FF"/>
    <a:srgbClr val="050A5A"/>
    <a:srgbClr val="05145C"/>
    <a:srgbClr val="000066"/>
    <a:srgbClr val="0058DA"/>
    <a:srgbClr val="008000"/>
    <a:srgbClr val="EF0000"/>
    <a:srgbClr val="274E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0" autoAdjust="0"/>
    <p:restoredTop sz="95405" autoAdjust="0"/>
  </p:normalViewPr>
  <p:slideViewPr>
    <p:cSldViewPr showGuides="1">
      <p:cViewPr>
        <p:scale>
          <a:sx n="130" d="100"/>
          <a:sy n="130" d="100"/>
        </p:scale>
        <p:origin x="-1074" y="-14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50" d="100"/>
        <a:sy n="15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8.xml"/><Relationship Id="rId21" Type="http://schemas.openxmlformats.org/officeDocument/2006/relationships/slide" Target="slides/slide3.xml"/><Relationship Id="rId42" Type="http://schemas.openxmlformats.org/officeDocument/2006/relationships/slide" Target="slides/slide24.xml"/><Relationship Id="rId47" Type="http://schemas.openxmlformats.org/officeDocument/2006/relationships/slide" Target="slides/slide29.xml"/><Relationship Id="rId63" Type="http://schemas.openxmlformats.org/officeDocument/2006/relationships/slide" Target="slides/slide45.xml"/><Relationship Id="rId68" Type="http://schemas.openxmlformats.org/officeDocument/2006/relationships/slide" Target="slides/slide50.xml"/><Relationship Id="rId84" Type="http://schemas.openxmlformats.org/officeDocument/2006/relationships/slide" Target="slides/slide66.xml"/><Relationship Id="rId89" Type="http://schemas.openxmlformats.org/officeDocument/2006/relationships/slide" Target="slides/slide71.xml"/><Relationship Id="rId112" Type="http://schemas.openxmlformats.org/officeDocument/2006/relationships/handoutMaster" Target="handoutMasters/handoutMaster1.xml"/><Relationship Id="rId16" Type="http://schemas.openxmlformats.org/officeDocument/2006/relationships/slideMaster" Target="slideMasters/slideMaster16.xml"/><Relationship Id="rId107" Type="http://schemas.openxmlformats.org/officeDocument/2006/relationships/slide" Target="slides/slide89.xml"/><Relationship Id="rId11" Type="http://schemas.openxmlformats.org/officeDocument/2006/relationships/slideMaster" Target="slideMasters/slideMaster11.xml"/><Relationship Id="rId24" Type="http://schemas.openxmlformats.org/officeDocument/2006/relationships/slide" Target="slides/slide6.xml"/><Relationship Id="rId32" Type="http://schemas.openxmlformats.org/officeDocument/2006/relationships/slide" Target="slides/slide14.xml"/><Relationship Id="rId37" Type="http://schemas.openxmlformats.org/officeDocument/2006/relationships/slide" Target="slides/slide19.xml"/><Relationship Id="rId40" Type="http://schemas.openxmlformats.org/officeDocument/2006/relationships/slide" Target="slides/slide22.xml"/><Relationship Id="rId45" Type="http://schemas.openxmlformats.org/officeDocument/2006/relationships/slide" Target="slides/slide27.xml"/><Relationship Id="rId53" Type="http://schemas.openxmlformats.org/officeDocument/2006/relationships/slide" Target="slides/slide35.xml"/><Relationship Id="rId58" Type="http://schemas.openxmlformats.org/officeDocument/2006/relationships/slide" Target="slides/slide40.xml"/><Relationship Id="rId66" Type="http://schemas.openxmlformats.org/officeDocument/2006/relationships/slide" Target="slides/slide48.xml"/><Relationship Id="rId74" Type="http://schemas.openxmlformats.org/officeDocument/2006/relationships/slide" Target="slides/slide56.xml"/><Relationship Id="rId79" Type="http://schemas.openxmlformats.org/officeDocument/2006/relationships/slide" Target="slides/slide61.xml"/><Relationship Id="rId87" Type="http://schemas.openxmlformats.org/officeDocument/2006/relationships/slide" Target="slides/slide69.xml"/><Relationship Id="rId102" Type="http://schemas.openxmlformats.org/officeDocument/2006/relationships/slide" Target="slides/slide84.xml"/><Relationship Id="rId110" Type="http://schemas.openxmlformats.org/officeDocument/2006/relationships/slide" Target="slides/slide92.xml"/><Relationship Id="rId115" Type="http://schemas.openxmlformats.org/officeDocument/2006/relationships/theme" Target="theme/theme1.xml"/><Relationship Id="rId5" Type="http://schemas.openxmlformats.org/officeDocument/2006/relationships/slideMaster" Target="slideMasters/slideMaster5.xml"/><Relationship Id="rId61" Type="http://schemas.openxmlformats.org/officeDocument/2006/relationships/slide" Target="slides/slide43.xml"/><Relationship Id="rId82" Type="http://schemas.openxmlformats.org/officeDocument/2006/relationships/slide" Target="slides/slide64.xml"/><Relationship Id="rId90" Type="http://schemas.openxmlformats.org/officeDocument/2006/relationships/slide" Target="slides/slide72.xml"/><Relationship Id="rId95" Type="http://schemas.openxmlformats.org/officeDocument/2006/relationships/slide" Target="slides/slide77.xml"/><Relationship Id="rId19" Type="http://schemas.openxmlformats.org/officeDocument/2006/relationships/slide" Target="slides/slide1.xml"/><Relationship Id="rId14" Type="http://schemas.openxmlformats.org/officeDocument/2006/relationships/slideMaster" Target="slideMasters/slideMaster14.xml"/><Relationship Id="rId22" Type="http://schemas.openxmlformats.org/officeDocument/2006/relationships/slide" Target="slides/slide4.xml"/><Relationship Id="rId27" Type="http://schemas.openxmlformats.org/officeDocument/2006/relationships/slide" Target="slides/slide9.xml"/><Relationship Id="rId30" Type="http://schemas.openxmlformats.org/officeDocument/2006/relationships/slide" Target="slides/slide12.xml"/><Relationship Id="rId35" Type="http://schemas.openxmlformats.org/officeDocument/2006/relationships/slide" Target="slides/slide17.xml"/><Relationship Id="rId43" Type="http://schemas.openxmlformats.org/officeDocument/2006/relationships/slide" Target="slides/slide25.xml"/><Relationship Id="rId48" Type="http://schemas.openxmlformats.org/officeDocument/2006/relationships/slide" Target="slides/slide30.xml"/><Relationship Id="rId56" Type="http://schemas.openxmlformats.org/officeDocument/2006/relationships/slide" Target="slides/slide38.xml"/><Relationship Id="rId64" Type="http://schemas.openxmlformats.org/officeDocument/2006/relationships/slide" Target="slides/slide46.xml"/><Relationship Id="rId69" Type="http://schemas.openxmlformats.org/officeDocument/2006/relationships/slide" Target="slides/slide51.xml"/><Relationship Id="rId77" Type="http://schemas.openxmlformats.org/officeDocument/2006/relationships/slide" Target="slides/slide59.xml"/><Relationship Id="rId100" Type="http://schemas.openxmlformats.org/officeDocument/2006/relationships/slide" Target="slides/slide82.xml"/><Relationship Id="rId105" Type="http://schemas.openxmlformats.org/officeDocument/2006/relationships/slide" Target="slides/slide87.xml"/><Relationship Id="rId113" Type="http://schemas.openxmlformats.org/officeDocument/2006/relationships/presProps" Target="presProps.xml"/><Relationship Id="rId8" Type="http://schemas.openxmlformats.org/officeDocument/2006/relationships/slideMaster" Target="slideMasters/slideMaster8.xml"/><Relationship Id="rId51" Type="http://schemas.openxmlformats.org/officeDocument/2006/relationships/slide" Target="slides/slide33.xml"/><Relationship Id="rId72" Type="http://schemas.openxmlformats.org/officeDocument/2006/relationships/slide" Target="slides/slide54.xml"/><Relationship Id="rId80" Type="http://schemas.openxmlformats.org/officeDocument/2006/relationships/slide" Target="slides/slide62.xml"/><Relationship Id="rId85" Type="http://schemas.openxmlformats.org/officeDocument/2006/relationships/slide" Target="slides/slide67.xml"/><Relationship Id="rId93" Type="http://schemas.openxmlformats.org/officeDocument/2006/relationships/slide" Target="slides/slide75.xml"/><Relationship Id="rId98" Type="http://schemas.openxmlformats.org/officeDocument/2006/relationships/slide" Target="slides/slide80.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7.xml"/><Relationship Id="rId33" Type="http://schemas.openxmlformats.org/officeDocument/2006/relationships/slide" Target="slides/slide15.xml"/><Relationship Id="rId38" Type="http://schemas.openxmlformats.org/officeDocument/2006/relationships/slide" Target="slides/slide20.xml"/><Relationship Id="rId46" Type="http://schemas.openxmlformats.org/officeDocument/2006/relationships/slide" Target="slides/slide28.xml"/><Relationship Id="rId59" Type="http://schemas.openxmlformats.org/officeDocument/2006/relationships/slide" Target="slides/slide41.xml"/><Relationship Id="rId67" Type="http://schemas.openxmlformats.org/officeDocument/2006/relationships/slide" Target="slides/slide49.xml"/><Relationship Id="rId103" Type="http://schemas.openxmlformats.org/officeDocument/2006/relationships/slide" Target="slides/slide85.xml"/><Relationship Id="rId108" Type="http://schemas.openxmlformats.org/officeDocument/2006/relationships/slide" Target="slides/slide90.xml"/><Relationship Id="rId116" Type="http://schemas.openxmlformats.org/officeDocument/2006/relationships/tableStyles" Target="tableStyles.xml"/><Relationship Id="rId20" Type="http://schemas.openxmlformats.org/officeDocument/2006/relationships/slide" Target="slides/slide2.xml"/><Relationship Id="rId41" Type="http://schemas.openxmlformats.org/officeDocument/2006/relationships/slide" Target="slides/slide23.xml"/><Relationship Id="rId54" Type="http://schemas.openxmlformats.org/officeDocument/2006/relationships/slide" Target="slides/slide36.xml"/><Relationship Id="rId62" Type="http://schemas.openxmlformats.org/officeDocument/2006/relationships/slide" Target="slides/slide44.xml"/><Relationship Id="rId70" Type="http://schemas.openxmlformats.org/officeDocument/2006/relationships/slide" Target="slides/slide52.xml"/><Relationship Id="rId75" Type="http://schemas.openxmlformats.org/officeDocument/2006/relationships/slide" Target="slides/slide57.xml"/><Relationship Id="rId83" Type="http://schemas.openxmlformats.org/officeDocument/2006/relationships/slide" Target="slides/slide65.xml"/><Relationship Id="rId88" Type="http://schemas.openxmlformats.org/officeDocument/2006/relationships/slide" Target="slides/slide70.xml"/><Relationship Id="rId91" Type="http://schemas.openxmlformats.org/officeDocument/2006/relationships/slide" Target="slides/slide73.xml"/><Relationship Id="rId96" Type="http://schemas.openxmlformats.org/officeDocument/2006/relationships/slide" Target="slides/slide78.xml"/><Relationship Id="rId11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 Target="slides/slide5.xml"/><Relationship Id="rId28" Type="http://schemas.openxmlformats.org/officeDocument/2006/relationships/slide" Target="slides/slide10.xml"/><Relationship Id="rId36" Type="http://schemas.openxmlformats.org/officeDocument/2006/relationships/slide" Target="slides/slide18.xml"/><Relationship Id="rId49" Type="http://schemas.openxmlformats.org/officeDocument/2006/relationships/slide" Target="slides/slide31.xml"/><Relationship Id="rId57" Type="http://schemas.openxmlformats.org/officeDocument/2006/relationships/slide" Target="slides/slide39.xml"/><Relationship Id="rId106" Type="http://schemas.openxmlformats.org/officeDocument/2006/relationships/slide" Target="slides/slide88.xml"/><Relationship Id="rId114" Type="http://schemas.openxmlformats.org/officeDocument/2006/relationships/viewProps" Target="viewProps.xml"/><Relationship Id="rId10" Type="http://schemas.openxmlformats.org/officeDocument/2006/relationships/slideMaster" Target="slideMasters/slideMaster10.xml"/><Relationship Id="rId31" Type="http://schemas.openxmlformats.org/officeDocument/2006/relationships/slide" Target="slides/slide13.xml"/><Relationship Id="rId44" Type="http://schemas.openxmlformats.org/officeDocument/2006/relationships/slide" Target="slides/slide26.xml"/><Relationship Id="rId52" Type="http://schemas.openxmlformats.org/officeDocument/2006/relationships/slide" Target="slides/slide34.xml"/><Relationship Id="rId60" Type="http://schemas.openxmlformats.org/officeDocument/2006/relationships/slide" Target="slides/slide42.xml"/><Relationship Id="rId65" Type="http://schemas.openxmlformats.org/officeDocument/2006/relationships/slide" Target="slides/slide47.xml"/><Relationship Id="rId73" Type="http://schemas.openxmlformats.org/officeDocument/2006/relationships/slide" Target="slides/slide55.xml"/><Relationship Id="rId78" Type="http://schemas.openxmlformats.org/officeDocument/2006/relationships/slide" Target="slides/slide60.xml"/><Relationship Id="rId81" Type="http://schemas.openxmlformats.org/officeDocument/2006/relationships/slide" Target="slides/slide63.xml"/><Relationship Id="rId86" Type="http://schemas.openxmlformats.org/officeDocument/2006/relationships/slide" Target="slides/slide68.xml"/><Relationship Id="rId94" Type="http://schemas.openxmlformats.org/officeDocument/2006/relationships/slide" Target="slides/slide76.xml"/><Relationship Id="rId99" Type="http://schemas.openxmlformats.org/officeDocument/2006/relationships/slide" Target="slides/slide81.xml"/><Relationship Id="rId101" Type="http://schemas.openxmlformats.org/officeDocument/2006/relationships/slide" Target="slides/slide83.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39" Type="http://schemas.openxmlformats.org/officeDocument/2006/relationships/slide" Target="slides/slide21.xml"/><Relationship Id="rId109" Type="http://schemas.openxmlformats.org/officeDocument/2006/relationships/slide" Target="slides/slide91.xml"/><Relationship Id="rId34" Type="http://schemas.openxmlformats.org/officeDocument/2006/relationships/slide" Target="slides/slide16.xml"/><Relationship Id="rId50" Type="http://schemas.openxmlformats.org/officeDocument/2006/relationships/slide" Target="slides/slide32.xml"/><Relationship Id="rId55" Type="http://schemas.openxmlformats.org/officeDocument/2006/relationships/slide" Target="slides/slide37.xml"/><Relationship Id="rId76" Type="http://schemas.openxmlformats.org/officeDocument/2006/relationships/slide" Target="slides/slide58.xml"/><Relationship Id="rId97" Type="http://schemas.openxmlformats.org/officeDocument/2006/relationships/slide" Target="slides/slide79.xml"/><Relationship Id="rId104" Type="http://schemas.openxmlformats.org/officeDocument/2006/relationships/slide" Target="slides/slide86.xml"/><Relationship Id="rId7" Type="http://schemas.openxmlformats.org/officeDocument/2006/relationships/slideMaster" Target="slideMasters/slideMaster7.xml"/><Relationship Id="rId71" Type="http://schemas.openxmlformats.org/officeDocument/2006/relationships/slide" Target="slides/slide53.xml"/><Relationship Id="rId92" Type="http://schemas.openxmlformats.org/officeDocument/2006/relationships/slide" Target="slides/slide74.xml"/><Relationship Id="rId2" Type="http://schemas.openxmlformats.org/officeDocument/2006/relationships/slideMaster" Target="slideMasters/slideMaster2.xml"/><Relationship Id="rId29"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4.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4813" cy="496889"/>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8101" y="1"/>
            <a:ext cx="2944813" cy="496889"/>
          </a:xfrm>
          <a:prstGeom prst="rect">
            <a:avLst/>
          </a:prstGeom>
        </p:spPr>
        <p:txBody>
          <a:bodyPr vert="horz" lIns="91440" tIns="45720" rIns="91440" bIns="45720" rtlCol="0"/>
          <a:lstStyle>
            <a:lvl1pPr algn="r">
              <a:defRPr sz="1200"/>
            </a:lvl1pPr>
          </a:lstStyle>
          <a:p>
            <a:fld id="{A189997E-1067-4F45-8DFC-201E5953EAB8}" type="datetimeFigureOut">
              <a:rPr lang="en-GB" smtClean="0"/>
              <a:t>15/07/2016</a:t>
            </a:fld>
            <a:endParaRPr lang="en-GB"/>
          </a:p>
        </p:txBody>
      </p:sp>
      <p:sp>
        <p:nvSpPr>
          <p:cNvPr id="4" name="Footer Placeholder 3"/>
          <p:cNvSpPr>
            <a:spLocks noGrp="1"/>
          </p:cNvSpPr>
          <p:nvPr>
            <p:ph type="ftr" sz="quarter" idx="2"/>
          </p:nvPr>
        </p:nvSpPr>
        <p:spPr>
          <a:xfrm>
            <a:off x="1" y="9432925"/>
            <a:ext cx="2944813" cy="496889"/>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8101" y="9432925"/>
            <a:ext cx="2944813" cy="496889"/>
          </a:xfrm>
          <a:prstGeom prst="rect">
            <a:avLst/>
          </a:prstGeom>
        </p:spPr>
        <p:txBody>
          <a:bodyPr vert="horz" lIns="91440" tIns="45720" rIns="91440" bIns="45720" rtlCol="0" anchor="b"/>
          <a:lstStyle>
            <a:lvl1pPr algn="r">
              <a:defRPr sz="1200"/>
            </a:lvl1pPr>
          </a:lstStyle>
          <a:p>
            <a:fld id="{023EF093-CCD3-4DEF-907D-CE2477C06391}" type="slidenum">
              <a:rPr lang="en-GB" smtClean="0"/>
              <a:t>‹#›</a:t>
            </a:fld>
            <a:endParaRPr lang="en-GB"/>
          </a:p>
        </p:txBody>
      </p:sp>
    </p:spTree>
    <p:extLst>
      <p:ext uri="{BB962C8B-B14F-4D97-AF65-F5344CB8AC3E}">
        <p14:creationId xmlns:p14="http://schemas.microsoft.com/office/powerpoint/2010/main" val="2542172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4813" cy="496889"/>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8101" y="1"/>
            <a:ext cx="2944813" cy="496889"/>
          </a:xfrm>
          <a:prstGeom prst="rect">
            <a:avLst/>
          </a:prstGeom>
        </p:spPr>
        <p:txBody>
          <a:bodyPr vert="horz" lIns="91440" tIns="45720" rIns="91440" bIns="45720" rtlCol="0"/>
          <a:lstStyle>
            <a:lvl1pPr algn="r">
              <a:defRPr sz="1200"/>
            </a:lvl1pPr>
          </a:lstStyle>
          <a:p>
            <a:fld id="{0E76C148-335E-41CC-9AF3-4A40C7BBB661}" type="datetimeFigureOut">
              <a:rPr lang="en-GB" smtClean="0"/>
              <a:t>15/07/2016</a:t>
            </a:fld>
            <a:endParaRPr lang="en-GB"/>
          </a:p>
        </p:txBody>
      </p:sp>
      <p:sp>
        <p:nvSpPr>
          <p:cNvPr id="4" name="Slide Image Placeholder 3"/>
          <p:cNvSpPr>
            <a:spLocks noGrp="1" noRot="1" noChangeAspect="1"/>
          </p:cNvSpPr>
          <p:nvPr>
            <p:ph type="sldImg" idx="2"/>
          </p:nvPr>
        </p:nvSpPr>
        <p:spPr>
          <a:xfrm>
            <a:off x="914400" y="744538"/>
            <a:ext cx="4965700" cy="372427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18050"/>
            <a:ext cx="5435600" cy="446881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1" y="9432925"/>
            <a:ext cx="2944813" cy="496889"/>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8101" y="9432925"/>
            <a:ext cx="2944813" cy="496889"/>
          </a:xfrm>
          <a:prstGeom prst="rect">
            <a:avLst/>
          </a:prstGeom>
        </p:spPr>
        <p:txBody>
          <a:bodyPr vert="horz" lIns="91440" tIns="45720" rIns="91440" bIns="45720" rtlCol="0" anchor="b"/>
          <a:lstStyle>
            <a:lvl1pPr algn="r">
              <a:defRPr sz="1200"/>
            </a:lvl1pPr>
          </a:lstStyle>
          <a:p>
            <a:fld id="{C12DDC8E-D55E-4D82-8A8E-2885A9F07AAF}" type="slidenum">
              <a:rPr lang="en-GB" smtClean="0"/>
              <a:t>‹#›</a:t>
            </a:fld>
            <a:endParaRPr lang="en-GB"/>
          </a:p>
        </p:txBody>
      </p:sp>
    </p:spTree>
    <p:extLst>
      <p:ext uri="{BB962C8B-B14F-4D97-AF65-F5344CB8AC3E}">
        <p14:creationId xmlns:p14="http://schemas.microsoft.com/office/powerpoint/2010/main" val="1928376092"/>
      </p:ext>
    </p:extLst>
  </p:cSld>
  <p:clrMap bg1="lt1" tx1="dk1" bg2="lt2" tx2="dk2" accent1="accent1" accent2="accent2" accent3="accent3" accent4="accent4" accent5="accent5" accent6="accent6" hlink="hlink" folHlink="folHlink"/>
  <p:notesStyle>
    <a:lvl1pPr marL="0" algn="l" defTabSz="910753" rtl="0" eaLnBrk="1" latinLnBrk="0" hangingPunct="1">
      <a:defRPr sz="1200" kern="1200">
        <a:solidFill>
          <a:schemeClr val="tx1"/>
        </a:solidFill>
        <a:latin typeface="+mn-lt"/>
        <a:ea typeface="+mn-ea"/>
        <a:cs typeface="+mn-cs"/>
      </a:defRPr>
    </a:lvl1pPr>
    <a:lvl2pPr marL="455373" algn="l" defTabSz="910753" rtl="0" eaLnBrk="1" latinLnBrk="0" hangingPunct="1">
      <a:defRPr sz="1200" kern="1200">
        <a:solidFill>
          <a:schemeClr val="tx1"/>
        </a:solidFill>
        <a:latin typeface="+mn-lt"/>
        <a:ea typeface="+mn-ea"/>
        <a:cs typeface="+mn-cs"/>
      </a:defRPr>
    </a:lvl2pPr>
    <a:lvl3pPr marL="910753" algn="l" defTabSz="910753" rtl="0" eaLnBrk="1" latinLnBrk="0" hangingPunct="1">
      <a:defRPr sz="1200" kern="1200">
        <a:solidFill>
          <a:schemeClr val="tx1"/>
        </a:solidFill>
        <a:latin typeface="+mn-lt"/>
        <a:ea typeface="+mn-ea"/>
        <a:cs typeface="+mn-cs"/>
      </a:defRPr>
    </a:lvl3pPr>
    <a:lvl4pPr marL="1366137" algn="l" defTabSz="910753" rtl="0" eaLnBrk="1" latinLnBrk="0" hangingPunct="1">
      <a:defRPr sz="1200" kern="1200">
        <a:solidFill>
          <a:schemeClr val="tx1"/>
        </a:solidFill>
        <a:latin typeface="+mn-lt"/>
        <a:ea typeface="+mn-ea"/>
        <a:cs typeface="+mn-cs"/>
      </a:defRPr>
    </a:lvl4pPr>
    <a:lvl5pPr marL="1821503" algn="l" defTabSz="910753" rtl="0" eaLnBrk="1" latinLnBrk="0" hangingPunct="1">
      <a:defRPr sz="1200" kern="1200">
        <a:solidFill>
          <a:schemeClr val="tx1"/>
        </a:solidFill>
        <a:latin typeface="+mn-lt"/>
        <a:ea typeface="+mn-ea"/>
        <a:cs typeface="+mn-cs"/>
      </a:defRPr>
    </a:lvl5pPr>
    <a:lvl6pPr marL="2276885" algn="l" defTabSz="910753" rtl="0" eaLnBrk="1" latinLnBrk="0" hangingPunct="1">
      <a:defRPr sz="1200" kern="1200">
        <a:solidFill>
          <a:schemeClr val="tx1"/>
        </a:solidFill>
        <a:latin typeface="+mn-lt"/>
        <a:ea typeface="+mn-ea"/>
        <a:cs typeface="+mn-cs"/>
      </a:defRPr>
    </a:lvl6pPr>
    <a:lvl7pPr marL="2732259" algn="l" defTabSz="910753" rtl="0" eaLnBrk="1" latinLnBrk="0" hangingPunct="1">
      <a:defRPr sz="1200" kern="1200">
        <a:solidFill>
          <a:schemeClr val="tx1"/>
        </a:solidFill>
        <a:latin typeface="+mn-lt"/>
        <a:ea typeface="+mn-ea"/>
        <a:cs typeface="+mn-cs"/>
      </a:defRPr>
    </a:lvl7pPr>
    <a:lvl8pPr marL="3187626" algn="l" defTabSz="910753" rtl="0" eaLnBrk="1" latinLnBrk="0" hangingPunct="1">
      <a:defRPr sz="1200" kern="1200">
        <a:solidFill>
          <a:schemeClr val="tx1"/>
        </a:solidFill>
        <a:latin typeface="+mn-lt"/>
        <a:ea typeface="+mn-ea"/>
        <a:cs typeface="+mn-cs"/>
      </a:defRPr>
    </a:lvl8pPr>
    <a:lvl9pPr marL="3643013" algn="l" defTabSz="91075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3" Type="http://schemas.openxmlformats.org/officeDocument/2006/relationships/hyperlink" Target="http://de.wikipedia.org/wiki/Immunisierungsstrategie" TargetMode="External"/><Relationship Id="rId2" Type="http://schemas.openxmlformats.org/officeDocument/2006/relationships/slide" Target="../slides/slide85.xml"/><Relationship Id="rId1" Type="http://schemas.openxmlformats.org/officeDocument/2006/relationships/notesMaster" Target="../notesMasters/notesMaster1.xml"/><Relationship Id="rId5" Type="http://schemas.openxmlformats.org/officeDocument/2006/relationships/hyperlink" Target="http://www.inf.fu-berlin.de/lehre/WS06/pmo/eng/Popper-OpenSociety.pdf" TargetMode="External"/><Relationship Id="rId4" Type="http://schemas.openxmlformats.org/officeDocument/2006/relationships/hyperlink" Target="http://de.wikipedia.org/wiki/Verst&#228;rktes_Dogma" TargetMode="External"/></Relationships>
</file>

<file path=ppt/notesSlides/_rels/notesSlide53.xml.rels><?xml version="1.0" encoding="UTF-8" standalone="yes"?>
<Relationships xmlns="http://schemas.openxmlformats.org/package/2006/relationships"><Relationship Id="rId3" Type="http://schemas.openxmlformats.org/officeDocument/2006/relationships/hyperlink" Target="http://de.wikipedia.org/wiki/Immunisierungsstrategie" TargetMode="External"/><Relationship Id="rId2" Type="http://schemas.openxmlformats.org/officeDocument/2006/relationships/slide" Target="../slides/slide86.xml"/><Relationship Id="rId1" Type="http://schemas.openxmlformats.org/officeDocument/2006/relationships/notesMaster" Target="../notesMasters/notesMaster1.xml"/><Relationship Id="rId5" Type="http://schemas.openxmlformats.org/officeDocument/2006/relationships/hyperlink" Target="http://www.inf.fu-berlin.de/lehre/WS06/pmo/eng/Popper-OpenSociety.pdf" TargetMode="External"/><Relationship Id="rId4" Type="http://schemas.openxmlformats.org/officeDocument/2006/relationships/hyperlink" Target="http://de.wikipedia.org/wiki/Verst&#228;rktes_Dogma" TargetMode="Externa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pPr marL="0" marR="0" indent="0" algn="l" defTabSz="910753" rtl="0" eaLnBrk="1" fontAlgn="auto" latinLnBrk="0" hangingPunct="1">
              <a:lnSpc>
                <a:spcPct val="100000"/>
              </a:lnSpc>
              <a:spcBef>
                <a:spcPts val="0"/>
              </a:spcBef>
              <a:spcAft>
                <a:spcPts val="0"/>
              </a:spcAft>
              <a:buClrTx/>
              <a:buSzTx/>
              <a:buFontTx/>
              <a:buNone/>
              <a:tabLst/>
              <a:defRPr/>
            </a:pPr>
            <a:r>
              <a:rPr lang="de-DE" dirty="0" smtClean="0"/>
              <a:t>Sonate:</a:t>
            </a:r>
          </a:p>
          <a:p>
            <a:pPr marL="0" marR="0" indent="0" algn="l" defTabSz="910753" rtl="0" eaLnBrk="1" fontAlgn="auto" latinLnBrk="0" hangingPunct="1">
              <a:lnSpc>
                <a:spcPct val="100000"/>
              </a:lnSpc>
              <a:spcBef>
                <a:spcPts val="0"/>
              </a:spcBef>
              <a:spcAft>
                <a:spcPts val="0"/>
              </a:spcAft>
              <a:buClrTx/>
              <a:buSzTx/>
              <a:buFontTx/>
              <a:buNone/>
              <a:tabLst/>
              <a:defRPr/>
            </a:pPr>
            <a:r>
              <a:rPr lang="de-DE" dirty="0" err="1" smtClean="0"/>
              <a:t>Alleg</a:t>
            </a:r>
            <a:r>
              <a:rPr lang="de-DE" dirty="0" smtClean="0"/>
              <a:t> - Largo - </a:t>
            </a:r>
            <a:r>
              <a:rPr lang="de-DE" dirty="0" err="1" smtClean="0"/>
              <a:t>Alleg</a:t>
            </a:r>
            <a:endParaRPr lang="de-DE" dirty="0" smtClean="0"/>
          </a:p>
          <a:p>
            <a:pPr marL="0" marR="0" indent="0" algn="l" defTabSz="910753" rtl="0" eaLnBrk="1" fontAlgn="auto" latinLnBrk="0" hangingPunct="1">
              <a:lnSpc>
                <a:spcPct val="100000"/>
              </a:lnSpc>
              <a:spcBef>
                <a:spcPts val="0"/>
              </a:spcBef>
              <a:spcAft>
                <a:spcPts val="0"/>
              </a:spcAft>
              <a:buClrTx/>
              <a:buSzTx/>
              <a:buFontTx/>
              <a:buNone/>
              <a:tabLst/>
              <a:defRPr/>
            </a:pPr>
            <a:r>
              <a:rPr lang="de-DE" dirty="0" err="1" smtClean="0"/>
              <a:t>Meta</a:t>
            </a:r>
            <a:r>
              <a:rPr lang="de-DE" dirty="0" smtClean="0"/>
              <a:t> - Physik - </a:t>
            </a:r>
            <a:r>
              <a:rPr lang="de-DE" dirty="0" err="1" smtClean="0"/>
              <a:t>Meta</a:t>
            </a:r>
            <a:endParaRPr lang="en-GB" dirty="0" smtClean="0"/>
          </a:p>
          <a:p>
            <a:pPr marL="0" marR="0" indent="0" algn="l" defTabSz="910753" rtl="0" eaLnBrk="1" fontAlgn="auto" latinLnBrk="0" hangingPunct="1">
              <a:lnSpc>
                <a:spcPct val="100000"/>
              </a:lnSpc>
              <a:spcBef>
                <a:spcPts val="0"/>
              </a:spcBef>
              <a:spcAft>
                <a:spcPts val="0"/>
              </a:spcAft>
              <a:buClrTx/>
              <a:buSzTx/>
              <a:buFontTx/>
              <a:buNone/>
              <a:tabLst/>
              <a:defRPr/>
            </a:pPr>
            <a:endParaRPr lang="en-GB" dirty="0" smtClean="0"/>
          </a:p>
          <a:p>
            <a:pPr marL="0" marR="0" indent="0" algn="l" defTabSz="910753" rtl="0" eaLnBrk="1" fontAlgn="auto" latinLnBrk="0" hangingPunct="1">
              <a:lnSpc>
                <a:spcPct val="100000"/>
              </a:lnSpc>
              <a:spcBef>
                <a:spcPts val="0"/>
              </a:spcBef>
              <a:spcAft>
                <a:spcPts val="0"/>
              </a:spcAft>
              <a:buClrTx/>
              <a:buSzTx/>
              <a:buFontTx/>
              <a:buNone/>
              <a:tabLst/>
              <a:defRPr/>
            </a:pPr>
            <a:r>
              <a:rPr lang="en-GB" dirty="0" smtClean="0"/>
              <a:t>XL: </a:t>
            </a:r>
            <a:r>
              <a:rPr lang="de-DE" noProof="0" dirty="0" smtClean="0"/>
              <a:t>Hypothesen 2x</a:t>
            </a:r>
            <a:endParaRPr lang="en-GB" dirty="0" smtClean="0"/>
          </a:p>
          <a:p>
            <a:r>
              <a:rPr lang="en-GB" dirty="0" smtClean="0"/>
              <a:t>Nukleosynthese 2x</a:t>
            </a:r>
          </a:p>
        </p:txBody>
      </p:sp>
      <p:sp>
        <p:nvSpPr>
          <p:cNvPr id="4" name="Slide Number Placeholder 3"/>
          <p:cNvSpPr>
            <a:spLocks noGrp="1"/>
          </p:cNvSpPr>
          <p:nvPr>
            <p:ph type="sldNum" sz="quarter" idx="10"/>
          </p:nvPr>
        </p:nvSpPr>
        <p:spPr/>
        <p:txBody>
          <a:bodyPr/>
          <a:lstStyle/>
          <a:p>
            <a:fld id="{C12DDC8E-D55E-4D82-8A8E-2885A9F07AAF}" type="slidenum">
              <a:rPr lang="en-GB" smtClean="0"/>
              <a:t>1</a:t>
            </a:fld>
            <a:endParaRPr lang="en-GB" dirty="0"/>
          </a:p>
        </p:txBody>
      </p:sp>
    </p:spTree>
    <p:extLst>
      <p:ext uri="{BB962C8B-B14F-4D97-AF65-F5344CB8AC3E}">
        <p14:creationId xmlns:p14="http://schemas.microsoft.com/office/powerpoint/2010/main" val="5615800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de-DE" sz="1200" dirty="0" smtClean="0"/>
              <a:t>Die Beste aller Welten</a:t>
            </a:r>
          </a:p>
          <a:p>
            <a:r>
              <a:rPr lang="de-DE" sz="1200" dirty="0" smtClean="0"/>
              <a:t>Einstein: Hatte Gott eine Wahl?</a:t>
            </a:r>
          </a:p>
          <a:p>
            <a:r>
              <a:rPr lang="de-DE" dirty="0" smtClean="0"/>
              <a:t>M Rees, Just 6 </a:t>
            </a:r>
            <a:r>
              <a:rPr lang="de-DE" dirty="0" err="1" smtClean="0"/>
              <a:t>Nrs</a:t>
            </a:r>
            <a:endParaRPr lang="de-DE" dirty="0" smtClean="0"/>
          </a:p>
        </p:txBody>
      </p:sp>
      <p:sp>
        <p:nvSpPr>
          <p:cNvPr id="4" name="Slide Number Placeholder 3"/>
          <p:cNvSpPr>
            <a:spLocks noGrp="1"/>
          </p:cNvSpPr>
          <p:nvPr>
            <p:ph type="sldNum" sz="quarter" idx="10"/>
          </p:nvPr>
        </p:nvSpPr>
        <p:spPr/>
        <p:txBody>
          <a:bodyPr/>
          <a:lstStyle/>
          <a:p>
            <a:fld id="{C12DDC8E-D55E-4D82-8A8E-2885A9F07AAF}" type="slidenum">
              <a:rPr lang="en-GB" smtClean="0"/>
              <a:t>15</a:t>
            </a:fld>
            <a:endParaRPr lang="en-GB"/>
          </a:p>
        </p:txBody>
      </p:sp>
    </p:spTree>
    <p:extLst>
      <p:ext uri="{BB962C8B-B14F-4D97-AF65-F5344CB8AC3E}">
        <p14:creationId xmlns:p14="http://schemas.microsoft.com/office/powerpoint/2010/main" val="18706565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de-DE" sz="1200" dirty="0" smtClean="0"/>
              <a:t>Die Beste aller Welten</a:t>
            </a:r>
          </a:p>
          <a:p>
            <a:r>
              <a:rPr lang="de-DE" sz="1200" dirty="0" smtClean="0"/>
              <a:t>Einstein: Hatte Gott eine Wahl?</a:t>
            </a:r>
          </a:p>
          <a:p>
            <a:r>
              <a:rPr lang="de-DE" dirty="0" smtClean="0"/>
              <a:t>M Rees, Just 6 </a:t>
            </a:r>
            <a:r>
              <a:rPr lang="de-DE" smtClean="0"/>
              <a:t>Nrs</a:t>
            </a:r>
            <a:endParaRPr lang="de-DE" dirty="0" smtClean="0"/>
          </a:p>
        </p:txBody>
      </p:sp>
      <p:sp>
        <p:nvSpPr>
          <p:cNvPr id="4" name="Slide Number Placeholder 3"/>
          <p:cNvSpPr>
            <a:spLocks noGrp="1"/>
          </p:cNvSpPr>
          <p:nvPr>
            <p:ph type="sldNum" sz="quarter" idx="10"/>
          </p:nvPr>
        </p:nvSpPr>
        <p:spPr/>
        <p:txBody>
          <a:bodyPr/>
          <a:lstStyle/>
          <a:p>
            <a:fld id="{C12DDC8E-D55E-4D82-8A8E-2885A9F07AAF}" type="slidenum">
              <a:rPr lang="en-GB" smtClean="0"/>
              <a:t>16</a:t>
            </a:fld>
            <a:endParaRPr lang="en-GB"/>
          </a:p>
        </p:txBody>
      </p:sp>
    </p:spTree>
    <p:extLst>
      <p:ext uri="{BB962C8B-B14F-4D97-AF65-F5344CB8AC3E}">
        <p14:creationId xmlns:p14="http://schemas.microsoft.com/office/powerpoint/2010/main" val="18706565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Ehrenfest (1920) “How do the fundamental</a:t>
            </a:r>
          </a:p>
          <a:p>
            <a:r>
              <a:rPr lang="en-US" sz="1200" b="0" i="0" u="none" strike="noStrike" kern="1200" baseline="0" dirty="0" smtClean="0">
                <a:solidFill>
                  <a:schemeClr val="tx1"/>
                </a:solidFill>
                <a:latin typeface="+mn-lt"/>
                <a:ea typeface="+mn-ea"/>
                <a:cs typeface="+mn-cs"/>
              </a:rPr>
              <a:t>laws of physics make manifest that</a:t>
            </a:r>
          </a:p>
          <a:p>
            <a:r>
              <a:rPr lang="de-DE" sz="1200" b="0" i="0" u="none" strike="noStrike" kern="1200" baseline="0" dirty="0" smtClean="0">
                <a:solidFill>
                  <a:schemeClr val="tx1"/>
                </a:solidFill>
                <a:latin typeface="+mn-lt"/>
                <a:ea typeface="+mn-ea"/>
                <a:cs typeface="+mn-cs"/>
              </a:rPr>
              <a:t>Space </a:t>
            </a:r>
            <a:r>
              <a:rPr lang="de-DE" sz="1200" b="0" i="0" u="none" strike="noStrike" kern="1200" baseline="0" dirty="0" err="1" smtClean="0">
                <a:solidFill>
                  <a:schemeClr val="tx1"/>
                </a:solidFill>
                <a:latin typeface="+mn-lt"/>
                <a:ea typeface="+mn-ea"/>
                <a:cs typeface="+mn-cs"/>
              </a:rPr>
              <a:t>has</a:t>
            </a:r>
            <a:r>
              <a:rPr lang="de-DE" sz="1200" b="0" i="0" u="none" strike="noStrike" kern="1200" baseline="0" dirty="0" smtClean="0">
                <a:solidFill>
                  <a:schemeClr val="tx1"/>
                </a:solidFill>
                <a:latin typeface="+mn-lt"/>
                <a:ea typeface="+mn-ea"/>
                <a:cs typeface="+mn-cs"/>
              </a:rPr>
              <a:t> 3 </a:t>
            </a:r>
            <a:r>
              <a:rPr lang="de-DE" sz="1200" b="0" i="0" u="none" strike="noStrike" kern="1200" baseline="0" dirty="0" err="1" smtClean="0">
                <a:solidFill>
                  <a:schemeClr val="tx1"/>
                </a:solidFill>
                <a:latin typeface="+mn-lt"/>
                <a:ea typeface="+mn-ea"/>
                <a:cs typeface="+mn-cs"/>
              </a:rPr>
              <a:t>dimensions</a:t>
            </a:r>
            <a:r>
              <a:rPr lang="de-DE" sz="1200" b="0" i="0" u="none" strike="noStrike" kern="1200" baseline="0" dirty="0" smtClean="0">
                <a:solidFill>
                  <a:schemeClr val="tx1"/>
                </a:solidFill>
                <a:latin typeface="+mn-lt"/>
                <a:ea typeface="+mn-ea"/>
                <a:cs typeface="+mn-cs"/>
              </a:rPr>
              <a:t>?"</a:t>
            </a:r>
            <a:endParaRPr lang="de-DE" dirty="0"/>
          </a:p>
        </p:txBody>
      </p:sp>
      <p:sp>
        <p:nvSpPr>
          <p:cNvPr id="4" name="Slide Number Placeholder 3"/>
          <p:cNvSpPr>
            <a:spLocks noGrp="1"/>
          </p:cNvSpPr>
          <p:nvPr>
            <p:ph type="sldNum" sz="quarter" idx="10"/>
          </p:nvPr>
        </p:nvSpPr>
        <p:spPr/>
        <p:txBody>
          <a:bodyPr/>
          <a:lstStyle/>
          <a:p>
            <a:fld id="{C12DDC8E-D55E-4D82-8A8E-2885A9F07AAF}" type="slidenum">
              <a:rPr lang="en-GB" smtClean="0"/>
              <a:t>18</a:t>
            </a:fld>
            <a:endParaRPr lang="en-GB"/>
          </a:p>
        </p:txBody>
      </p:sp>
    </p:spTree>
    <p:extLst>
      <p:ext uri="{BB962C8B-B14F-4D97-AF65-F5344CB8AC3E}">
        <p14:creationId xmlns:p14="http://schemas.microsoft.com/office/powerpoint/2010/main" val="10274782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smtClean="0"/>
              <a:t>XS</a:t>
            </a:r>
            <a:endParaRPr lang="de-DE" dirty="0"/>
          </a:p>
        </p:txBody>
      </p:sp>
      <p:sp>
        <p:nvSpPr>
          <p:cNvPr id="4" name="Slide Number Placeholder 3"/>
          <p:cNvSpPr>
            <a:spLocks noGrp="1"/>
          </p:cNvSpPr>
          <p:nvPr>
            <p:ph type="sldNum" sz="quarter" idx="10"/>
          </p:nvPr>
        </p:nvSpPr>
        <p:spPr/>
        <p:txBody>
          <a:bodyPr/>
          <a:lstStyle/>
          <a:p>
            <a:fld id="{C12DDC8E-D55E-4D82-8A8E-2885A9F07AAF}" type="slidenum">
              <a:rPr lang="en-GB" smtClean="0"/>
              <a:t>20</a:t>
            </a:fld>
            <a:endParaRPr lang="en-GB"/>
          </a:p>
        </p:txBody>
      </p:sp>
    </p:spTree>
    <p:extLst>
      <p:ext uri="{BB962C8B-B14F-4D97-AF65-F5344CB8AC3E}">
        <p14:creationId xmlns:p14="http://schemas.microsoft.com/office/powerpoint/2010/main" val="32583745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4434BBE7-9D55-423B-A0DB-246C80A0686E}" type="slidenum">
              <a:rPr lang="de-DE"/>
              <a:pPr/>
              <a:t>22</a:t>
            </a:fld>
            <a:endParaRPr lang="de-DE"/>
          </a:p>
        </p:txBody>
      </p:sp>
      <p:sp>
        <p:nvSpPr>
          <p:cNvPr id="542722" name="Rectangle 2"/>
          <p:cNvSpPr>
            <a:spLocks noGrp="1" noRot="1" noChangeAspect="1" noChangeArrowheads="1" noTextEdit="1"/>
          </p:cNvSpPr>
          <p:nvPr>
            <p:ph type="sldImg"/>
          </p:nvPr>
        </p:nvSpPr>
        <p:spPr>
          <a:xfrm>
            <a:off x="914400" y="744538"/>
            <a:ext cx="4965700" cy="3724275"/>
          </a:xfrm>
          <a:ln/>
        </p:spPr>
      </p:sp>
      <p:sp>
        <p:nvSpPr>
          <p:cNvPr id="542723" name="Rectangle 3"/>
          <p:cNvSpPr>
            <a:spLocks noGrp="1" noChangeArrowheads="1"/>
          </p:cNvSpPr>
          <p:nvPr>
            <p:ph type="body" idx="1"/>
          </p:nvPr>
        </p:nvSpPr>
        <p:spPr/>
        <p:txBody>
          <a:bodyPr/>
          <a:lstStyle/>
          <a:p>
            <a:endParaRPr lang="de-D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A8BD00ED-E6C0-44B6-B78F-88703E882B32}" type="slidenum">
              <a:rPr lang="de-DE">
                <a:solidFill>
                  <a:prstClr val="black"/>
                </a:solidFill>
              </a:rPr>
              <a:pPr/>
              <a:t>23</a:t>
            </a:fld>
            <a:endParaRPr lang="de-DE">
              <a:solidFill>
                <a:prstClr val="black"/>
              </a:solidFill>
            </a:endParaRPr>
          </a:p>
        </p:txBody>
      </p:sp>
      <p:sp>
        <p:nvSpPr>
          <p:cNvPr id="1195010" name="Rectangle 2"/>
          <p:cNvSpPr>
            <a:spLocks noGrp="1" noRot="1" noChangeAspect="1" noChangeArrowheads="1" noTextEdit="1"/>
          </p:cNvSpPr>
          <p:nvPr>
            <p:ph type="sldImg"/>
          </p:nvPr>
        </p:nvSpPr>
        <p:spPr>
          <a:xfrm>
            <a:off x="1236663" y="374650"/>
            <a:ext cx="3767137" cy="2824163"/>
          </a:xfrm>
          <a:ln/>
        </p:spPr>
      </p:sp>
      <p:sp>
        <p:nvSpPr>
          <p:cNvPr id="1195011" name="Rectangle 3"/>
          <p:cNvSpPr>
            <a:spLocks noGrp="1" noChangeArrowheads="1"/>
          </p:cNvSpPr>
          <p:nvPr>
            <p:ph type="body" idx="1"/>
          </p:nvPr>
        </p:nvSpPr>
        <p:spPr>
          <a:xfrm>
            <a:off x="666286" y="3268929"/>
            <a:ext cx="844496" cy="388245"/>
          </a:xfrm>
        </p:spPr>
        <p:txBody>
          <a:bodyPr/>
          <a:lstStyle/>
          <a:p>
            <a:r>
              <a:rPr lang="de-DE" dirty="0" smtClean="0"/>
              <a:t>XS</a:t>
            </a:r>
            <a:endParaRPr lang="en-GB"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smtClean="0"/>
              <a:t>XS</a:t>
            </a:r>
            <a:endParaRPr lang="de-DE" dirty="0"/>
          </a:p>
        </p:txBody>
      </p:sp>
      <p:sp>
        <p:nvSpPr>
          <p:cNvPr id="4" name="Slide Number Placeholder 3"/>
          <p:cNvSpPr>
            <a:spLocks noGrp="1"/>
          </p:cNvSpPr>
          <p:nvPr>
            <p:ph type="sldNum" sz="quarter" idx="10"/>
          </p:nvPr>
        </p:nvSpPr>
        <p:spPr/>
        <p:txBody>
          <a:bodyPr/>
          <a:lstStyle/>
          <a:p>
            <a:fld id="{C12DDC8E-D55E-4D82-8A8E-2885A9F07AAF}" type="slidenum">
              <a:rPr lang="en-GB" smtClean="0"/>
              <a:t>24</a:t>
            </a:fld>
            <a:endParaRPr lang="en-GB"/>
          </a:p>
        </p:txBody>
      </p:sp>
    </p:spTree>
    <p:extLst>
      <p:ext uri="{BB962C8B-B14F-4D97-AF65-F5344CB8AC3E}">
        <p14:creationId xmlns:p14="http://schemas.microsoft.com/office/powerpoint/2010/main" val="19501370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3890" name="Rectangle 7"/>
          <p:cNvSpPr>
            <a:spLocks noGrp="1" noChangeArrowheads="1"/>
          </p:cNvSpPr>
          <p:nvPr>
            <p:ph type="sldNum" sz="quarter" idx="5"/>
          </p:nvPr>
        </p:nvSpPr>
        <p:spPr>
          <a:xfrm>
            <a:off x="6461185" y="9504345"/>
            <a:ext cx="333315" cy="427057"/>
          </a:xfrm>
        </p:spPr>
        <p:txBody>
          <a:bodyPr/>
          <a:lstStyle/>
          <a:p>
            <a:pPr defTabSz="915909">
              <a:defRPr/>
            </a:pPr>
            <a:fld id="{711278B6-E272-45C5-A453-E2EFAE060234}" type="slidenum">
              <a:rPr lang="en-GB" smtClean="0"/>
              <a:pPr defTabSz="915909">
                <a:defRPr/>
              </a:pPr>
              <a:t>26</a:t>
            </a:fld>
            <a:endParaRPr lang="en-GB" smtClean="0"/>
          </a:p>
        </p:txBody>
      </p:sp>
      <p:sp>
        <p:nvSpPr>
          <p:cNvPr id="933891" name="Rectangle 2"/>
          <p:cNvSpPr>
            <a:spLocks noGrp="1" noRot="1" noChangeAspect="1" noChangeArrowheads="1" noTextEdit="1"/>
          </p:cNvSpPr>
          <p:nvPr>
            <p:ph type="sldImg"/>
          </p:nvPr>
        </p:nvSpPr>
        <p:spPr>
          <a:xfrm>
            <a:off x="914400" y="744538"/>
            <a:ext cx="4965700" cy="3724275"/>
          </a:xfrm>
          <a:ln/>
        </p:spPr>
      </p:sp>
      <p:sp>
        <p:nvSpPr>
          <p:cNvPr id="933892" name="Rectangle 3"/>
          <p:cNvSpPr>
            <a:spLocks noGrp="1" noChangeArrowheads="1"/>
          </p:cNvSpPr>
          <p:nvPr>
            <p:ph type="body" idx="1"/>
          </p:nvPr>
        </p:nvSpPr>
        <p:spPr>
          <a:xfrm>
            <a:off x="666067" y="3269012"/>
            <a:ext cx="126144" cy="404374"/>
          </a:xfrm>
          <a:noFill/>
          <a:ln/>
        </p:spPr>
        <p:txBody>
          <a:bodyPr/>
          <a:lstStyle/>
          <a:p>
            <a:pPr eaLnBrk="1" hangingPunct="1"/>
            <a:r>
              <a:rPr lang="de-DE" sz="1200" b="0" i="0" u="none" strike="noStrike" kern="1200" baseline="0" dirty="0" smtClean="0">
                <a:solidFill>
                  <a:schemeClr val="tx1"/>
                </a:solidFill>
                <a:latin typeface="+mn-lt"/>
                <a:ea typeface="+mn-ea"/>
                <a:cs typeface="+mn-cs"/>
              </a:rPr>
              <a:t>PLANCK kosmologische Parameter: arXiv:1303.5076</a:t>
            </a:r>
            <a:endParaRPr lang="en-GB"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3890" name="Rectangle 7"/>
          <p:cNvSpPr>
            <a:spLocks noGrp="1" noChangeArrowheads="1"/>
          </p:cNvSpPr>
          <p:nvPr>
            <p:ph type="sldNum" sz="quarter" idx="5"/>
          </p:nvPr>
        </p:nvSpPr>
        <p:spPr>
          <a:xfrm>
            <a:off x="6461185" y="9504345"/>
            <a:ext cx="333315" cy="427057"/>
          </a:xfrm>
        </p:spPr>
        <p:txBody>
          <a:bodyPr/>
          <a:lstStyle/>
          <a:p>
            <a:pPr defTabSz="915909">
              <a:defRPr/>
            </a:pPr>
            <a:fld id="{711278B6-E272-45C5-A453-E2EFAE060234}" type="slidenum">
              <a:rPr lang="en-GB" smtClean="0"/>
              <a:pPr defTabSz="915909">
                <a:defRPr/>
              </a:pPr>
              <a:t>27</a:t>
            </a:fld>
            <a:endParaRPr lang="en-GB" smtClean="0"/>
          </a:p>
        </p:txBody>
      </p:sp>
      <p:sp>
        <p:nvSpPr>
          <p:cNvPr id="933891" name="Rectangle 2"/>
          <p:cNvSpPr>
            <a:spLocks noGrp="1" noRot="1" noChangeAspect="1" noChangeArrowheads="1" noTextEdit="1"/>
          </p:cNvSpPr>
          <p:nvPr>
            <p:ph type="sldImg"/>
          </p:nvPr>
        </p:nvSpPr>
        <p:spPr>
          <a:xfrm>
            <a:off x="914400" y="744538"/>
            <a:ext cx="4965700" cy="3724275"/>
          </a:xfrm>
          <a:ln/>
        </p:spPr>
      </p:sp>
      <p:sp>
        <p:nvSpPr>
          <p:cNvPr id="933892" name="Rectangle 3"/>
          <p:cNvSpPr>
            <a:spLocks noGrp="1" noChangeArrowheads="1"/>
          </p:cNvSpPr>
          <p:nvPr>
            <p:ph type="body" idx="1"/>
          </p:nvPr>
        </p:nvSpPr>
        <p:spPr>
          <a:xfrm>
            <a:off x="666067" y="3269012"/>
            <a:ext cx="126144" cy="404374"/>
          </a:xfrm>
          <a:noFill/>
          <a:ln/>
        </p:spPr>
        <p:txBody>
          <a:bodyPr/>
          <a:lstStyle/>
          <a:p>
            <a:pPr eaLnBrk="1" hangingPunct="1"/>
            <a:r>
              <a:rPr lang="de-DE" sz="1200" b="0" i="0" u="none" strike="noStrike" kern="1200" baseline="0" dirty="0" smtClean="0">
                <a:solidFill>
                  <a:schemeClr val="tx1"/>
                </a:solidFill>
                <a:latin typeface="+mn-lt"/>
                <a:ea typeface="+mn-ea"/>
                <a:cs typeface="+mn-cs"/>
              </a:rPr>
              <a:t>PLANCK kosmologische Parameter: arXiv:1303.5076</a:t>
            </a:r>
            <a:endParaRPr lang="en-GB"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3890" name="Rectangle 7"/>
          <p:cNvSpPr>
            <a:spLocks noGrp="1" noChangeArrowheads="1"/>
          </p:cNvSpPr>
          <p:nvPr>
            <p:ph type="sldNum" sz="quarter" idx="5"/>
          </p:nvPr>
        </p:nvSpPr>
        <p:spPr>
          <a:xfrm>
            <a:off x="6461185" y="9504345"/>
            <a:ext cx="333315" cy="427057"/>
          </a:xfrm>
        </p:spPr>
        <p:txBody>
          <a:bodyPr/>
          <a:lstStyle/>
          <a:p>
            <a:pPr defTabSz="915909">
              <a:defRPr/>
            </a:pPr>
            <a:fld id="{711278B6-E272-45C5-A453-E2EFAE060234}" type="slidenum">
              <a:rPr lang="en-GB" smtClean="0"/>
              <a:pPr defTabSz="915909">
                <a:defRPr/>
              </a:pPr>
              <a:t>29</a:t>
            </a:fld>
            <a:endParaRPr lang="en-GB" smtClean="0"/>
          </a:p>
        </p:txBody>
      </p:sp>
      <p:sp>
        <p:nvSpPr>
          <p:cNvPr id="933891" name="Rectangle 2"/>
          <p:cNvSpPr>
            <a:spLocks noGrp="1" noRot="1" noChangeAspect="1" noChangeArrowheads="1" noTextEdit="1"/>
          </p:cNvSpPr>
          <p:nvPr>
            <p:ph type="sldImg"/>
          </p:nvPr>
        </p:nvSpPr>
        <p:spPr>
          <a:xfrm>
            <a:off x="914400" y="744538"/>
            <a:ext cx="4965700" cy="3724275"/>
          </a:xfrm>
          <a:ln/>
        </p:spPr>
      </p:sp>
      <p:sp>
        <p:nvSpPr>
          <p:cNvPr id="933892" name="Rectangle 3"/>
          <p:cNvSpPr>
            <a:spLocks noGrp="1" noChangeArrowheads="1"/>
          </p:cNvSpPr>
          <p:nvPr>
            <p:ph type="body" idx="1"/>
          </p:nvPr>
        </p:nvSpPr>
        <p:spPr>
          <a:xfrm>
            <a:off x="666067" y="3269012"/>
            <a:ext cx="126144" cy="404374"/>
          </a:xfrm>
          <a:noFill/>
          <a:ln/>
        </p:spPr>
        <p:txBody>
          <a:bodyPr/>
          <a:lstStyle/>
          <a:p>
            <a:pPr eaLnBrk="1" hangingPunct="1"/>
            <a:r>
              <a:rPr lang="en-GB" dirty="0" smtClean="0"/>
              <a:t>XS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de-DE" dirty="0" smtClean="0"/>
              <a:t>Fragen, Probleme,</a:t>
            </a:r>
            <a:r>
              <a:rPr lang="de-DE" baseline="0" dirty="0" smtClean="0"/>
              <a:t> Nachdenken</a:t>
            </a:r>
          </a:p>
          <a:p>
            <a:r>
              <a:rPr lang="de-DE" baseline="0" dirty="0" smtClean="0"/>
              <a:t>auch Hypothesen + Kontroverse</a:t>
            </a:r>
          </a:p>
          <a:p>
            <a:r>
              <a:rPr lang="de-DE" baseline="0" dirty="0" smtClean="0"/>
              <a:t>KEINE Mystik + C </a:t>
            </a:r>
            <a:r>
              <a:rPr lang="de-DE" baseline="0" dirty="0" err="1" smtClean="0"/>
              <a:t>Chauvinism</a:t>
            </a:r>
            <a:endParaRPr lang="de-DE" baseline="0" dirty="0" smtClean="0"/>
          </a:p>
        </p:txBody>
      </p:sp>
      <p:sp>
        <p:nvSpPr>
          <p:cNvPr id="4" name="Slide Number Placeholder 3"/>
          <p:cNvSpPr>
            <a:spLocks noGrp="1"/>
          </p:cNvSpPr>
          <p:nvPr>
            <p:ph type="sldNum" sz="quarter" idx="10"/>
          </p:nvPr>
        </p:nvSpPr>
        <p:spPr/>
        <p:txBody>
          <a:bodyPr/>
          <a:lstStyle/>
          <a:p>
            <a:fld id="{C12DDC8E-D55E-4D82-8A8E-2885A9F07AAF}" type="slidenum">
              <a:rPr lang="en-GB" smtClean="0">
                <a:solidFill>
                  <a:prstClr val="black"/>
                </a:solidFill>
              </a:rPr>
              <a:pPr/>
              <a:t>2</a:t>
            </a:fld>
            <a:endParaRPr lang="en-GB" dirty="0">
              <a:solidFill>
                <a:prstClr val="black"/>
              </a:solidFill>
            </a:endParaRPr>
          </a:p>
        </p:txBody>
      </p:sp>
    </p:spTree>
    <p:extLst>
      <p:ext uri="{BB962C8B-B14F-4D97-AF65-F5344CB8AC3E}">
        <p14:creationId xmlns:p14="http://schemas.microsoft.com/office/powerpoint/2010/main" val="12344619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de-DE" dirty="0" smtClean="0"/>
              <a:t>Inflation = Hubble-Konstante</a:t>
            </a:r>
          </a:p>
          <a:p>
            <a:r>
              <a:rPr lang="de-DE" sz="1200" b="0" i="0" u="none" strike="noStrike" kern="1200" baseline="0" dirty="0" smtClean="0">
                <a:solidFill>
                  <a:schemeClr val="tx1"/>
                </a:solidFill>
                <a:latin typeface="+mn-lt"/>
                <a:ea typeface="+mn-ea"/>
                <a:cs typeface="+mn-cs"/>
              </a:rPr>
              <a:t>S. Weinberg, Phys. </a:t>
            </a:r>
            <a:r>
              <a:rPr lang="de-DE" sz="1200" b="0" i="0" u="none" strike="noStrike" kern="1200" baseline="0" dirty="0" err="1" smtClean="0">
                <a:solidFill>
                  <a:schemeClr val="tx1"/>
                </a:solidFill>
                <a:latin typeface="+mn-lt"/>
                <a:ea typeface="+mn-ea"/>
                <a:cs typeface="+mn-cs"/>
              </a:rPr>
              <a:t>Rev</a:t>
            </a:r>
            <a:r>
              <a:rPr lang="de-DE" sz="1200" b="0" i="0" u="none" strike="noStrike" kern="1200" baseline="0" dirty="0" smtClean="0">
                <a:solidFill>
                  <a:schemeClr val="tx1"/>
                </a:solidFill>
                <a:latin typeface="+mn-lt"/>
                <a:ea typeface="+mn-ea"/>
                <a:cs typeface="+mn-cs"/>
              </a:rPr>
              <a:t>. </a:t>
            </a:r>
            <a:r>
              <a:rPr lang="de-DE" sz="1200" b="0" i="0" u="none" strike="noStrike" kern="1200" baseline="0" dirty="0" err="1" smtClean="0">
                <a:solidFill>
                  <a:schemeClr val="tx1"/>
                </a:solidFill>
                <a:latin typeface="+mn-lt"/>
                <a:ea typeface="+mn-ea"/>
                <a:cs typeface="+mn-cs"/>
              </a:rPr>
              <a:t>Lett</a:t>
            </a:r>
            <a:r>
              <a:rPr lang="de-DE" sz="1200" b="0" i="0" u="none" strike="noStrike" kern="1200" baseline="0" dirty="0" smtClean="0">
                <a:solidFill>
                  <a:schemeClr val="tx1"/>
                </a:solidFill>
                <a:latin typeface="+mn-lt"/>
                <a:ea typeface="+mn-ea"/>
                <a:cs typeface="+mn-cs"/>
              </a:rPr>
              <a:t>. 59, 2607 (1987).</a:t>
            </a:r>
            <a:endParaRPr lang="de-DE" dirty="0"/>
          </a:p>
        </p:txBody>
      </p:sp>
      <p:sp>
        <p:nvSpPr>
          <p:cNvPr id="4" name="Slide Number Placeholder 3"/>
          <p:cNvSpPr>
            <a:spLocks noGrp="1"/>
          </p:cNvSpPr>
          <p:nvPr>
            <p:ph type="sldNum" sz="quarter" idx="10"/>
          </p:nvPr>
        </p:nvSpPr>
        <p:spPr/>
        <p:txBody>
          <a:bodyPr/>
          <a:lstStyle/>
          <a:p>
            <a:fld id="{C12DDC8E-D55E-4D82-8A8E-2885A9F07AAF}" type="slidenum">
              <a:rPr lang="en-GB" smtClean="0"/>
              <a:t>30</a:t>
            </a:fld>
            <a:endParaRPr lang="en-GB"/>
          </a:p>
        </p:txBody>
      </p:sp>
    </p:spTree>
    <p:extLst>
      <p:ext uri="{BB962C8B-B14F-4D97-AF65-F5344CB8AC3E}">
        <p14:creationId xmlns:p14="http://schemas.microsoft.com/office/powerpoint/2010/main" val="7988000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smtClean="0"/>
              <a:t>XS</a:t>
            </a:r>
            <a:endParaRPr lang="de-DE" dirty="0"/>
          </a:p>
        </p:txBody>
      </p:sp>
      <p:sp>
        <p:nvSpPr>
          <p:cNvPr id="4" name="Slide Number Placeholder 3"/>
          <p:cNvSpPr>
            <a:spLocks noGrp="1"/>
          </p:cNvSpPr>
          <p:nvPr>
            <p:ph type="sldNum" sz="quarter" idx="10"/>
          </p:nvPr>
        </p:nvSpPr>
        <p:spPr/>
        <p:txBody>
          <a:bodyPr/>
          <a:lstStyle/>
          <a:p>
            <a:fld id="{C12DDC8E-D55E-4D82-8A8E-2885A9F07AAF}" type="slidenum">
              <a:rPr lang="en-GB" smtClean="0"/>
              <a:t>37</a:t>
            </a:fld>
            <a:endParaRPr lang="en-GB"/>
          </a:p>
        </p:txBody>
      </p:sp>
    </p:spTree>
    <p:extLst>
      <p:ext uri="{BB962C8B-B14F-4D97-AF65-F5344CB8AC3E}">
        <p14:creationId xmlns:p14="http://schemas.microsoft.com/office/powerpoint/2010/main" val="7786594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smtClean="0"/>
              <a:t>XS</a:t>
            </a:r>
            <a:endParaRPr lang="de-DE" dirty="0"/>
          </a:p>
        </p:txBody>
      </p:sp>
      <p:sp>
        <p:nvSpPr>
          <p:cNvPr id="4" name="Slide Number Placeholder 3"/>
          <p:cNvSpPr>
            <a:spLocks noGrp="1"/>
          </p:cNvSpPr>
          <p:nvPr>
            <p:ph type="sldNum" sz="quarter" idx="10"/>
          </p:nvPr>
        </p:nvSpPr>
        <p:spPr/>
        <p:txBody>
          <a:bodyPr/>
          <a:lstStyle/>
          <a:p>
            <a:fld id="{C12DDC8E-D55E-4D82-8A8E-2885A9F07AAF}" type="slidenum">
              <a:rPr lang="en-GB" smtClean="0"/>
              <a:t>44</a:t>
            </a:fld>
            <a:endParaRPr lang="en-GB"/>
          </a:p>
        </p:txBody>
      </p:sp>
    </p:spTree>
    <p:extLst>
      <p:ext uri="{BB962C8B-B14F-4D97-AF65-F5344CB8AC3E}">
        <p14:creationId xmlns:p14="http://schemas.microsoft.com/office/powerpoint/2010/main" val="32144012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de-DE" dirty="0" smtClean="0"/>
              <a:t>XL</a:t>
            </a:r>
            <a:endParaRPr lang="de-DE" dirty="0"/>
          </a:p>
        </p:txBody>
      </p:sp>
      <p:sp>
        <p:nvSpPr>
          <p:cNvPr id="4" name="Slide Number Placeholder 3"/>
          <p:cNvSpPr>
            <a:spLocks noGrp="1"/>
          </p:cNvSpPr>
          <p:nvPr>
            <p:ph type="sldNum" sz="quarter" idx="10"/>
          </p:nvPr>
        </p:nvSpPr>
        <p:spPr/>
        <p:txBody>
          <a:bodyPr/>
          <a:lstStyle/>
          <a:p>
            <a:fld id="{C12DDC8E-D55E-4D82-8A8E-2885A9F07AAF}" type="slidenum">
              <a:rPr lang="en-GB" smtClean="0"/>
              <a:t>47</a:t>
            </a:fld>
            <a:endParaRPr lang="en-GB"/>
          </a:p>
        </p:txBody>
      </p:sp>
    </p:spTree>
    <p:extLst>
      <p:ext uri="{BB962C8B-B14F-4D97-AF65-F5344CB8AC3E}">
        <p14:creationId xmlns:p14="http://schemas.microsoft.com/office/powerpoint/2010/main" val="104586669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de-DE" dirty="0" smtClean="0"/>
              <a:t>XL</a:t>
            </a:r>
          </a:p>
          <a:p>
            <a:r>
              <a:rPr lang="en-US" sz="1200" b="0" i="0" u="none" strike="noStrike" kern="1200" baseline="0" dirty="0" err="1" smtClean="0">
                <a:solidFill>
                  <a:schemeClr val="tx1"/>
                </a:solidFill>
                <a:latin typeface="+mn-lt"/>
                <a:ea typeface="+mn-ea"/>
                <a:cs typeface="+mn-cs"/>
              </a:rPr>
              <a:t>Livio</a:t>
            </a:r>
            <a:r>
              <a:rPr lang="en-US" sz="1200" b="0" i="0" u="none" strike="noStrike" kern="1200" baseline="0" dirty="0" smtClean="0">
                <a:solidFill>
                  <a:schemeClr val="tx1"/>
                </a:solidFill>
                <a:latin typeface="+mn-lt"/>
                <a:ea typeface="+mn-ea"/>
                <a:cs typeface="+mn-cs"/>
              </a:rPr>
              <a:t>, M.; </a:t>
            </a:r>
            <a:r>
              <a:rPr lang="en-US" sz="1200" b="0" i="0" u="none" strike="noStrike" kern="1200" baseline="0" dirty="0" err="1" smtClean="0">
                <a:solidFill>
                  <a:schemeClr val="tx1"/>
                </a:solidFill>
                <a:latin typeface="+mn-lt"/>
                <a:ea typeface="+mn-ea"/>
                <a:cs typeface="+mn-cs"/>
              </a:rPr>
              <a:t>Hollowell</a:t>
            </a:r>
            <a:r>
              <a:rPr lang="en-US" sz="1200" b="0" i="0" u="none" strike="noStrike" kern="1200" baseline="0" dirty="0" smtClean="0">
                <a:solidFill>
                  <a:schemeClr val="tx1"/>
                </a:solidFill>
                <a:latin typeface="+mn-lt"/>
                <a:ea typeface="+mn-ea"/>
                <a:cs typeface="+mn-cs"/>
              </a:rPr>
              <a:t>, D.; Weiss, A.; </a:t>
            </a:r>
            <a:r>
              <a:rPr lang="en-US" sz="1200" b="0" i="0" u="none" strike="noStrike" kern="1200" baseline="0" dirty="0" err="1" smtClean="0">
                <a:solidFill>
                  <a:schemeClr val="tx1"/>
                </a:solidFill>
                <a:latin typeface="+mn-lt"/>
                <a:ea typeface="+mn-ea"/>
                <a:cs typeface="+mn-cs"/>
              </a:rPr>
              <a:t>Truran</a:t>
            </a:r>
            <a:r>
              <a:rPr lang="en-US" sz="1200" b="0" i="0" u="none" strike="noStrike" kern="1200" baseline="0" dirty="0" smtClean="0">
                <a:solidFill>
                  <a:schemeClr val="tx1"/>
                </a:solidFill>
                <a:latin typeface="+mn-lt"/>
                <a:ea typeface="+mn-ea"/>
                <a:cs typeface="+mn-cs"/>
              </a:rPr>
              <a:t>, J. W. (27 July 1989). “The anthropic significance of the existence of an excited state of 12C”. </a:t>
            </a:r>
            <a:r>
              <a:rPr lang="en-US" sz="1200" b="0" i="1" u="none" strike="noStrike" kern="1200" baseline="0" dirty="0" smtClean="0">
                <a:solidFill>
                  <a:schemeClr val="tx1"/>
                </a:solidFill>
                <a:latin typeface="+mn-lt"/>
                <a:ea typeface="+mn-ea"/>
                <a:cs typeface="+mn-cs"/>
              </a:rPr>
              <a:t>Nature </a:t>
            </a:r>
            <a:r>
              <a:rPr lang="en-US" sz="1200" b="1" i="0" u="none" strike="noStrike" kern="1200" baseline="0" dirty="0" smtClean="0">
                <a:solidFill>
                  <a:schemeClr val="tx1"/>
                </a:solidFill>
                <a:latin typeface="+mn-lt"/>
                <a:ea typeface="+mn-ea"/>
                <a:cs typeface="+mn-cs"/>
              </a:rPr>
              <a:t>340 </a:t>
            </a:r>
            <a:r>
              <a:rPr lang="en-US" sz="1200" b="0" i="0" u="none" strike="noStrike" kern="1200" baseline="0" dirty="0" smtClean="0">
                <a:solidFill>
                  <a:schemeClr val="tx1"/>
                </a:solidFill>
                <a:latin typeface="+mn-lt"/>
                <a:ea typeface="+mn-ea"/>
                <a:cs typeface="+mn-cs"/>
              </a:rPr>
              <a:t>(6231): 281–284.</a:t>
            </a:r>
          </a:p>
          <a:p>
            <a:r>
              <a:rPr lang="en-US" sz="1200" b="0" i="0" u="none" strike="noStrike" kern="1200" baseline="0" dirty="0" smtClean="0">
                <a:solidFill>
                  <a:schemeClr val="tx1"/>
                </a:solidFill>
                <a:latin typeface="+mn-lt"/>
                <a:ea typeface="+mn-ea"/>
                <a:cs typeface="+mn-cs"/>
              </a:rPr>
              <a:t>Weinberg 2007: </a:t>
            </a:r>
            <a:r>
              <a:rPr lang="de-DE" sz="1200" b="0" i="0" u="none" strike="noStrike" kern="1200" baseline="0" dirty="0" smtClean="0">
                <a:solidFill>
                  <a:srgbClr val="000000"/>
                </a:solidFill>
                <a:latin typeface="+mn-lt"/>
                <a:ea typeface="Cambria Math"/>
                <a:cs typeface="+mn-cs"/>
              </a:rPr>
              <a:t>2</a:t>
            </a:r>
            <a:r>
              <a:rPr lang="el-GR" sz="1200" kern="1200" dirty="0" smtClean="0">
                <a:solidFill>
                  <a:srgbClr val="000000"/>
                </a:solidFill>
                <a:latin typeface="+mn-lt"/>
                <a:ea typeface="Cambria Math"/>
                <a:cs typeface="+mn-cs"/>
              </a:rPr>
              <a:t>α </a:t>
            </a:r>
            <a:r>
              <a:rPr lang="el-GR" sz="1200" dirty="0" smtClean="0">
                <a:solidFill>
                  <a:srgbClr val="000000"/>
                </a:solidFill>
                <a:ea typeface="Cambria Math"/>
              </a:rPr>
              <a:t>→</a:t>
            </a:r>
            <a:r>
              <a:rPr lang="de-DE" sz="1200" kern="1200" dirty="0" smtClean="0">
                <a:solidFill>
                  <a:srgbClr val="000000"/>
                </a:solidFill>
                <a:latin typeface="+mn-lt"/>
                <a:ea typeface="Cambria Math"/>
                <a:cs typeface="+mn-cs"/>
              </a:rPr>
              <a:t> 8B , 3</a:t>
            </a:r>
            <a:r>
              <a:rPr lang="el-GR" sz="1200" kern="1200" dirty="0" smtClean="0">
                <a:solidFill>
                  <a:srgbClr val="000000"/>
                </a:solidFill>
                <a:latin typeface="+mn-lt"/>
                <a:ea typeface="Cambria Math"/>
                <a:cs typeface="+mn-cs"/>
              </a:rPr>
              <a:t>α </a:t>
            </a:r>
            <a:r>
              <a:rPr lang="el-GR" sz="1200" dirty="0" smtClean="0">
                <a:solidFill>
                  <a:srgbClr val="000000"/>
                </a:solidFill>
                <a:ea typeface="Cambria Math"/>
              </a:rPr>
              <a:t>→</a:t>
            </a:r>
            <a:r>
              <a:rPr lang="de-DE" sz="1200" kern="1200" dirty="0" smtClean="0">
                <a:solidFill>
                  <a:srgbClr val="000000"/>
                </a:solidFill>
                <a:latin typeface="+mn-lt"/>
                <a:ea typeface="Cambria Math"/>
                <a:cs typeface="+mn-cs"/>
              </a:rPr>
              <a:t> 12C , 4</a:t>
            </a:r>
            <a:r>
              <a:rPr lang="el-GR" sz="1200" kern="1200" dirty="0" smtClean="0">
                <a:solidFill>
                  <a:srgbClr val="000000"/>
                </a:solidFill>
                <a:latin typeface="+mn-lt"/>
                <a:ea typeface="Cambria Math"/>
                <a:cs typeface="+mn-cs"/>
              </a:rPr>
              <a:t>α </a:t>
            </a:r>
            <a:r>
              <a:rPr lang="el-GR" sz="1200" dirty="0" smtClean="0">
                <a:solidFill>
                  <a:srgbClr val="000000"/>
                </a:solidFill>
                <a:ea typeface="Cambria Math"/>
              </a:rPr>
              <a:t>→</a:t>
            </a:r>
            <a:r>
              <a:rPr lang="de-DE" sz="1200" kern="1200" dirty="0" smtClean="0">
                <a:solidFill>
                  <a:srgbClr val="000000"/>
                </a:solidFill>
                <a:latin typeface="+mn-lt"/>
                <a:ea typeface="Cambria Math"/>
                <a:cs typeface="+mn-cs"/>
              </a:rPr>
              <a:t> 16O   </a:t>
            </a:r>
            <a:r>
              <a:rPr lang="de-DE" sz="1200" kern="1200" dirty="0" err="1" smtClean="0">
                <a:solidFill>
                  <a:srgbClr val="000000"/>
                </a:solidFill>
                <a:latin typeface="+mn-lt"/>
                <a:ea typeface="Cambria Math"/>
                <a:cs typeface="+mn-cs"/>
              </a:rPr>
              <a:t>natural</a:t>
            </a:r>
            <a:r>
              <a:rPr lang="de-DE" sz="1200" kern="1200" dirty="0" smtClean="0">
                <a:solidFill>
                  <a:srgbClr val="000000"/>
                </a:solidFill>
                <a:latin typeface="+mn-lt"/>
                <a:ea typeface="Cambria Math"/>
                <a:cs typeface="+mn-cs"/>
              </a:rPr>
              <a:t/>
            </a:r>
            <a:br>
              <a:rPr lang="de-DE" sz="1200" kern="1200" dirty="0" smtClean="0">
                <a:solidFill>
                  <a:srgbClr val="000000"/>
                </a:solidFill>
                <a:latin typeface="+mn-lt"/>
                <a:ea typeface="Cambria Math"/>
                <a:cs typeface="+mn-cs"/>
              </a:rPr>
            </a:br>
            <a:r>
              <a:rPr lang="de-DE" sz="1200" kern="1200" dirty="0" smtClean="0">
                <a:solidFill>
                  <a:srgbClr val="000000"/>
                </a:solidFill>
                <a:latin typeface="+mn-lt"/>
                <a:ea typeface="Cambria Math"/>
                <a:cs typeface="+mn-cs"/>
              </a:rPr>
              <a:t/>
            </a:r>
            <a:br>
              <a:rPr lang="de-DE" sz="1200" kern="1200" dirty="0" smtClean="0">
                <a:solidFill>
                  <a:srgbClr val="000000"/>
                </a:solidFill>
                <a:latin typeface="+mn-lt"/>
                <a:ea typeface="Cambria Math"/>
                <a:cs typeface="+mn-cs"/>
              </a:rPr>
            </a:br>
            <a:endParaRPr lang="de-DE" dirty="0"/>
          </a:p>
        </p:txBody>
      </p:sp>
      <p:sp>
        <p:nvSpPr>
          <p:cNvPr id="4" name="Slide Number Placeholder 3"/>
          <p:cNvSpPr>
            <a:spLocks noGrp="1"/>
          </p:cNvSpPr>
          <p:nvPr>
            <p:ph type="sldNum" sz="quarter" idx="10"/>
          </p:nvPr>
        </p:nvSpPr>
        <p:spPr/>
        <p:txBody>
          <a:bodyPr/>
          <a:lstStyle/>
          <a:p>
            <a:fld id="{C12DDC8E-D55E-4D82-8A8E-2885A9F07AAF}" type="slidenum">
              <a:rPr lang="en-GB" smtClean="0"/>
              <a:t>48</a:t>
            </a:fld>
            <a:endParaRPr lang="en-GB"/>
          </a:p>
        </p:txBody>
      </p:sp>
    </p:spTree>
    <p:extLst>
      <p:ext uri="{BB962C8B-B14F-4D97-AF65-F5344CB8AC3E}">
        <p14:creationId xmlns:p14="http://schemas.microsoft.com/office/powerpoint/2010/main" val="30570508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smtClean="0"/>
              <a:t>XS</a:t>
            </a:r>
            <a:endParaRPr lang="de-DE" dirty="0"/>
          </a:p>
        </p:txBody>
      </p:sp>
      <p:sp>
        <p:nvSpPr>
          <p:cNvPr id="4" name="Slide Number Placeholder 3"/>
          <p:cNvSpPr>
            <a:spLocks noGrp="1"/>
          </p:cNvSpPr>
          <p:nvPr>
            <p:ph type="sldNum" sz="quarter" idx="10"/>
          </p:nvPr>
        </p:nvSpPr>
        <p:spPr/>
        <p:txBody>
          <a:bodyPr/>
          <a:lstStyle/>
          <a:p>
            <a:fld id="{C12DDC8E-D55E-4D82-8A8E-2885A9F07AAF}" type="slidenum">
              <a:rPr lang="en-GB" smtClean="0"/>
              <a:t>49</a:t>
            </a:fld>
            <a:endParaRPr lang="en-GB"/>
          </a:p>
        </p:txBody>
      </p:sp>
    </p:spTree>
    <p:extLst>
      <p:ext uri="{BB962C8B-B14F-4D97-AF65-F5344CB8AC3E}">
        <p14:creationId xmlns:p14="http://schemas.microsoft.com/office/powerpoint/2010/main" val="409667046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de-DE" dirty="0" smtClean="0"/>
              <a:t>XS</a:t>
            </a:r>
          </a:p>
          <a:p>
            <a:r>
              <a:rPr lang="de-DE" dirty="0" smtClean="0"/>
              <a:t>zu jung: kein CNO + Metalle</a:t>
            </a:r>
          </a:p>
          <a:p>
            <a:r>
              <a:rPr lang="de-DE" dirty="0" smtClean="0"/>
              <a:t>zu</a:t>
            </a:r>
            <a:r>
              <a:rPr lang="de-DE" baseline="0" dirty="0" smtClean="0"/>
              <a:t> alt: Sterne ausgebrannt, Planetensysteme zerfallen</a:t>
            </a:r>
            <a:endParaRPr lang="de-DE" dirty="0"/>
          </a:p>
        </p:txBody>
      </p:sp>
      <p:sp>
        <p:nvSpPr>
          <p:cNvPr id="4" name="Slide Number Placeholder 3"/>
          <p:cNvSpPr>
            <a:spLocks noGrp="1"/>
          </p:cNvSpPr>
          <p:nvPr>
            <p:ph type="sldNum" sz="quarter" idx="10"/>
          </p:nvPr>
        </p:nvSpPr>
        <p:spPr/>
        <p:txBody>
          <a:bodyPr/>
          <a:lstStyle/>
          <a:p>
            <a:fld id="{C12DDC8E-D55E-4D82-8A8E-2885A9F07AAF}" type="slidenum">
              <a:rPr lang="en-GB" smtClean="0"/>
              <a:t>51</a:t>
            </a:fld>
            <a:endParaRPr lang="en-GB"/>
          </a:p>
        </p:txBody>
      </p:sp>
    </p:spTree>
    <p:extLst>
      <p:ext uri="{BB962C8B-B14F-4D97-AF65-F5344CB8AC3E}">
        <p14:creationId xmlns:p14="http://schemas.microsoft.com/office/powerpoint/2010/main" val="162781577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de-DE" dirty="0" smtClean="0"/>
              <a:t>M Rees, Just 6 </a:t>
            </a:r>
            <a:r>
              <a:rPr lang="de-DE" dirty="0" err="1" smtClean="0"/>
              <a:t>nrs</a:t>
            </a:r>
            <a:endParaRPr lang="de-DE" dirty="0" smtClean="0"/>
          </a:p>
          <a:p>
            <a:r>
              <a:rPr lang="de-DE" dirty="0" err="1" smtClean="0"/>
              <a:t>no</a:t>
            </a:r>
            <a:r>
              <a:rPr lang="de-DE" dirty="0" smtClean="0"/>
              <a:t> Carbon </a:t>
            </a:r>
            <a:r>
              <a:rPr lang="de-DE" dirty="0" err="1" smtClean="0"/>
              <a:t>dominance</a:t>
            </a:r>
            <a:endParaRPr lang="de-DE" dirty="0"/>
          </a:p>
        </p:txBody>
      </p:sp>
      <p:sp>
        <p:nvSpPr>
          <p:cNvPr id="4" name="Slide Number Placeholder 3"/>
          <p:cNvSpPr>
            <a:spLocks noGrp="1"/>
          </p:cNvSpPr>
          <p:nvPr>
            <p:ph type="sldNum" sz="quarter" idx="10"/>
          </p:nvPr>
        </p:nvSpPr>
        <p:spPr/>
        <p:txBody>
          <a:bodyPr/>
          <a:lstStyle/>
          <a:p>
            <a:fld id="{C12DDC8E-D55E-4D82-8A8E-2885A9F07AAF}" type="slidenum">
              <a:rPr lang="en-GB" smtClean="0">
                <a:solidFill>
                  <a:prstClr val="black"/>
                </a:solidFill>
              </a:rPr>
              <a:pPr/>
              <a:t>52</a:t>
            </a:fld>
            <a:endParaRPr lang="en-GB">
              <a:solidFill>
                <a:prstClr val="black"/>
              </a:solidFill>
            </a:endParaRPr>
          </a:p>
        </p:txBody>
      </p:sp>
    </p:spTree>
    <p:extLst>
      <p:ext uri="{BB962C8B-B14F-4D97-AF65-F5344CB8AC3E}">
        <p14:creationId xmlns:p14="http://schemas.microsoft.com/office/powerpoint/2010/main" val="18706565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129E45AD-0384-47FB-A0F2-D8DFC0D89271}" type="slidenum">
              <a:rPr lang="de-DE">
                <a:solidFill>
                  <a:prstClr val="black"/>
                </a:solidFill>
              </a:rPr>
              <a:pPr/>
              <a:t>53</a:t>
            </a:fld>
            <a:endParaRPr lang="de-DE">
              <a:solidFill>
                <a:prstClr val="black"/>
              </a:solidFill>
            </a:endParaRPr>
          </a:p>
        </p:txBody>
      </p:sp>
      <p:sp>
        <p:nvSpPr>
          <p:cNvPr id="1025026" name="Rectangle 2"/>
          <p:cNvSpPr>
            <a:spLocks noGrp="1" noRot="1" noChangeAspect="1" noChangeArrowheads="1" noTextEdit="1"/>
          </p:cNvSpPr>
          <p:nvPr>
            <p:ph type="sldImg"/>
          </p:nvPr>
        </p:nvSpPr>
        <p:spPr>
          <a:xfrm>
            <a:off x="1239838" y="379413"/>
            <a:ext cx="3760787" cy="2819400"/>
          </a:xfrm>
          <a:ln/>
        </p:spPr>
      </p:sp>
      <p:sp>
        <p:nvSpPr>
          <p:cNvPr id="1025027" name="Rectangle 3"/>
          <p:cNvSpPr>
            <a:spLocks noGrp="1" noChangeArrowheads="1"/>
          </p:cNvSpPr>
          <p:nvPr>
            <p:ph type="body" idx="1"/>
          </p:nvPr>
        </p:nvSpPr>
        <p:spPr>
          <a:xfrm>
            <a:off x="680735" y="4714860"/>
            <a:ext cx="846102" cy="388245"/>
          </a:xfrm>
        </p:spPr>
        <p:txBody>
          <a:bodyPr/>
          <a:lstStyle/>
          <a:p>
            <a:r>
              <a:rPr lang="de-DE" dirty="0" smtClean="0"/>
              <a:t>XM</a:t>
            </a:r>
            <a:endParaRPr lang="de-DE"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DDA45EB7-82AC-40C8-8888-45D2988EB0F2}" type="slidenum">
              <a:rPr lang="de-DE">
                <a:solidFill>
                  <a:prstClr val="black"/>
                </a:solidFill>
              </a:rPr>
              <a:pPr/>
              <a:t>54</a:t>
            </a:fld>
            <a:endParaRPr lang="de-DE">
              <a:solidFill>
                <a:prstClr val="black"/>
              </a:solidFill>
            </a:endParaRPr>
          </a:p>
        </p:txBody>
      </p:sp>
      <p:sp>
        <p:nvSpPr>
          <p:cNvPr id="1033218" name="Rectangle 7"/>
          <p:cNvSpPr txBox="1">
            <a:spLocks noGrp="1" noChangeArrowheads="1"/>
          </p:cNvSpPr>
          <p:nvPr/>
        </p:nvSpPr>
        <p:spPr bwMode="auto">
          <a:xfrm>
            <a:off x="3848401" y="9431316"/>
            <a:ext cx="2944497" cy="498487"/>
          </a:xfrm>
          <a:prstGeom prst="rect">
            <a:avLst/>
          </a:prstGeom>
          <a:noFill/>
          <a:ln w="9525">
            <a:noFill/>
            <a:miter lim="800000"/>
            <a:headEnd/>
            <a:tailEnd/>
          </a:ln>
        </p:spPr>
        <p:txBody>
          <a:bodyPr lIns="96328" tIns="48162" rIns="96328" bIns="48162" anchor="b"/>
          <a:lstStyle/>
          <a:p>
            <a:pPr algn="r" defTabSz="963607" eaLnBrk="0" fontAlgn="base" hangingPunct="0">
              <a:spcBef>
                <a:spcPct val="0"/>
              </a:spcBef>
              <a:spcAft>
                <a:spcPct val="0"/>
              </a:spcAft>
            </a:pPr>
            <a:fld id="{B908BC7C-1850-414C-820F-E196CF3A6FE4}" type="slidenum">
              <a:rPr lang="en-US" sz="1300">
                <a:solidFill>
                  <a:prstClr val="black"/>
                </a:solidFill>
                <a:latin typeface="Times New Roman" pitchFamily="18" charset="0"/>
              </a:rPr>
              <a:pPr algn="r" defTabSz="963607" eaLnBrk="0" fontAlgn="base" hangingPunct="0">
                <a:spcBef>
                  <a:spcPct val="0"/>
                </a:spcBef>
                <a:spcAft>
                  <a:spcPct val="0"/>
                </a:spcAft>
              </a:pPr>
              <a:t>54</a:t>
            </a:fld>
            <a:endParaRPr lang="en-US" sz="1300" dirty="0">
              <a:solidFill>
                <a:prstClr val="black"/>
              </a:solidFill>
              <a:latin typeface="Times New Roman" pitchFamily="18" charset="0"/>
            </a:endParaRPr>
          </a:p>
        </p:txBody>
      </p:sp>
      <p:sp>
        <p:nvSpPr>
          <p:cNvPr id="1033219" name="Rectangle 2"/>
          <p:cNvSpPr>
            <a:spLocks noGrp="1" noRot="1" noChangeAspect="1" noChangeArrowheads="1" noTextEdit="1"/>
          </p:cNvSpPr>
          <p:nvPr>
            <p:ph type="sldImg"/>
          </p:nvPr>
        </p:nvSpPr>
        <p:spPr>
          <a:xfrm>
            <a:off x="915988" y="741363"/>
            <a:ext cx="4972050" cy="3729037"/>
          </a:xfrm>
          <a:ln/>
        </p:spPr>
      </p:sp>
      <p:sp>
        <p:nvSpPr>
          <p:cNvPr id="1033220" name="Rectangle 3"/>
          <p:cNvSpPr>
            <a:spLocks noGrp="1" noChangeArrowheads="1"/>
          </p:cNvSpPr>
          <p:nvPr>
            <p:ph type="body" idx="1"/>
          </p:nvPr>
        </p:nvSpPr>
        <p:spPr>
          <a:xfrm>
            <a:off x="907113" y="4719654"/>
            <a:ext cx="4980279" cy="4470409"/>
          </a:xfrm>
          <a:solidFill>
            <a:srgbClr val="FFFFFF"/>
          </a:solidFill>
          <a:ln>
            <a:solidFill>
              <a:srgbClr val="000000"/>
            </a:solidFill>
            <a:headEnd/>
            <a:tailEnd/>
          </a:ln>
        </p:spPr>
        <p:txBody>
          <a:bodyPr lIns="96328" tIns="48162" rIns="96328" bIns="48162"/>
          <a:lstStyle/>
          <a:p>
            <a:r>
              <a:rPr lang="de-DE" dirty="0" smtClean="0"/>
              <a:t>XM</a:t>
            </a:r>
            <a:endParaRPr lang="de-DE"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de-DE" sz="1200" dirty="0" smtClean="0"/>
              <a:t>verfasst auf</a:t>
            </a:r>
            <a:r>
              <a:rPr lang="de-DE" sz="1200" baseline="0" dirty="0" smtClean="0"/>
              <a:t> Bitte</a:t>
            </a:r>
            <a:r>
              <a:rPr lang="de-DE" sz="1200" dirty="0" smtClean="0"/>
              <a:t> der Kurfürstin</a:t>
            </a:r>
          </a:p>
          <a:p>
            <a:r>
              <a:rPr lang="de-DE" sz="1200" dirty="0" smtClean="0"/>
              <a:t>Sophie Charlotte von Brandenburg.</a:t>
            </a:r>
          </a:p>
          <a:p>
            <a:pPr marL="0" marR="0" indent="0" algn="l" defTabSz="910753" rtl="0" eaLnBrk="1" fontAlgn="auto" latinLnBrk="0" hangingPunct="1">
              <a:lnSpc>
                <a:spcPct val="100000"/>
              </a:lnSpc>
              <a:spcBef>
                <a:spcPts val="0"/>
              </a:spcBef>
              <a:spcAft>
                <a:spcPts val="0"/>
              </a:spcAft>
              <a:buClrTx/>
              <a:buSzTx/>
              <a:buFontTx/>
              <a:buNone/>
              <a:tabLst/>
              <a:defRPr/>
            </a:pPr>
            <a:r>
              <a:rPr lang="de-DE" sz="1200" dirty="0" smtClean="0"/>
              <a:t>einziges zu Leibniz‘ Lebzeiten veröffentlichtes Werk</a:t>
            </a:r>
          </a:p>
          <a:p>
            <a:r>
              <a:rPr lang="de-DE" dirty="0" smtClean="0"/>
              <a:t>1700 Gründung der </a:t>
            </a:r>
            <a:r>
              <a:rPr lang="de-DE" dirty="0" err="1" smtClean="0"/>
              <a:t>Societät</a:t>
            </a:r>
            <a:r>
              <a:rPr lang="de-DE" dirty="0" smtClean="0"/>
              <a:t> der Wissenschaften zu Berlin,</a:t>
            </a:r>
          </a:p>
          <a:p>
            <a:r>
              <a:rPr lang="de-DE" dirty="0" smtClean="0"/>
              <a:t>heute Berlin-Brandenburgische Akademie der Wissenschaften</a:t>
            </a:r>
          </a:p>
          <a:p>
            <a:r>
              <a:rPr lang="de-DE" sz="1200" dirty="0" smtClean="0"/>
              <a:t>Leibniz erster Präsident auf Lebenszeit</a:t>
            </a:r>
          </a:p>
        </p:txBody>
      </p:sp>
      <p:sp>
        <p:nvSpPr>
          <p:cNvPr id="4" name="Slide Number Placeholder 3"/>
          <p:cNvSpPr>
            <a:spLocks noGrp="1"/>
          </p:cNvSpPr>
          <p:nvPr>
            <p:ph type="sldNum" sz="quarter" idx="10"/>
          </p:nvPr>
        </p:nvSpPr>
        <p:spPr/>
        <p:txBody>
          <a:bodyPr/>
          <a:lstStyle/>
          <a:p>
            <a:fld id="{C12DDC8E-D55E-4D82-8A8E-2885A9F07AAF}" type="slidenum">
              <a:rPr lang="en-GB" smtClean="0"/>
              <a:t>3</a:t>
            </a:fld>
            <a:endParaRPr lang="en-GB"/>
          </a:p>
        </p:txBody>
      </p:sp>
    </p:spTree>
    <p:extLst>
      <p:ext uri="{BB962C8B-B14F-4D97-AF65-F5344CB8AC3E}">
        <p14:creationId xmlns:p14="http://schemas.microsoft.com/office/powerpoint/2010/main" val="77347216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16A9E63E-CC3D-40AE-A9C5-ABFC5DAE8E0D}" type="slidenum">
              <a:rPr lang="de-DE">
                <a:solidFill>
                  <a:prstClr val="black"/>
                </a:solidFill>
              </a:rPr>
              <a:pPr/>
              <a:t>55</a:t>
            </a:fld>
            <a:endParaRPr lang="de-DE">
              <a:solidFill>
                <a:prstClr val="black"/>
              </a:solidFill>
            </a:endParaRPr>
          </a:p>
        </p:txBody>
      </p:sp>
      <p:sp>
        <p:nvSpPr>
          <p:cNvPr id="1029122" name="Rectangle 7"/>
          <p:cNvSpPr txBox="1">
            <a:spLocks noGrp="1" noChangeArrowheads="1"/>
          </p:cNvSpPr>
          <p:nvPr/>
        </p:nvSpPr>
        <p:spPr bwMode="auto">
          <a:xfrm>
            <a:off x="3848401" y="9431316"/>
            <a:ext cx="2944497" cy="498487"/>
          </a:xfrm>
          <a:prstGeom prst="rect">
            <a:avLst/>
          </a:prstGeom>
          <a:noFill/>
          <a:ln w="9525">
            <a:noFill/>
            <a:miter lim="800000"/>
            <a:headEnd/>
            <a:tailEnd/>
          </a:ln>
        </p:spPr>
        <p:txBody>
          <a:bodyPr lIns="96328" tIns="48162" rIns="96328" bIns="48162" anchor="b"/>
          <a:lstStyle/>
          <a:p>
            <a:pPr algn="r" defTabSz="963607" eaLnBrk="0" fontAlgn="base" hangingPunct="0">
              <a:spcBef>
                <a:spcPct val="0"/>
              </a:spcBef>
              <a:spcAft>
                <a:spcPct val="0"/>
              </a:spcAft>
            </a:pPr>
            <a:fld id="{A5E19D7C-C5DC-4D32-ABCE-B4D38EF3F0D3}" type="slidenum">
              <a:rPr lang="en-US" sz="1300">
                <a:solidFill>
                  <a:prstClr val="black"/>
                </a:solidFill>
                <a:latin typeface="Times New Roman" pitchFamily="18" charset="0"/>
              </a:rPr>
              <a:pPr algn="r" defTabSz="963607" eaLnBrk="0" fontAlgn="base" hangingPunct="0">
                <a:spcBef>
                  <a:spcPct val="0"/>
                </a:spcBef>
                <a:spcAft>
                  <a:spcPct val="0"/>
                </a:spcAft>
              </a:pPr>
              <a:t>55</a:t>
            </a:fld>
            <a:endParaRPr lang="en-US" sz="1300" dirty="0">
              <a:solidFill>
                <a:prstClr val="black"/>
              </a:solidFill>
              <a:latin typeface="Times New Roman" pitchFamily="18" charset="0"/>
            </a:endParaRPr>
          </a:p>
        </p:txBody>
      </p:sp>
      <p:sp>
        <p:nvSpPr>
          <p:cNvPr id="1029123" name="Rectangle 2"/>
          <p:cNvSpPr>
            <a:spLocks noGrp="1" noRot="1" noChangeAspect="1" noChangeArrowheads="1" noTextEdit="1"/>
          </p:cNvSpPr>
          <p:nvPr>
            <p:ph type="sldImg"/>
          </p:nvPr>
        </p:nvSpPr>
        <p:spPr>
          <a:xfrm>
            <a:off x="915988" y="741363"/>
            <a:ext cx="4972050" cy="3729037"/>
          </a:xfrm>
          <a:ln/>
        </p:spPr>
      </p:sp>
      <p:sp>
        <p:nvSpPr>
          <p:cNvPr id="1029124" name="Rectangle 3"/>
          <p:cNvSpPr>
            <a:spLocks noGrp="1" noChangeArrowheads="1"/>
          </p:cNvSpPr>
          <p:nvPr>
            <p:ph type="body" idx="1"/>
          </p:nvPr>
        </p:nvSpPr>
        <p:spPr>
          <a:xfrm>
            <a:off x="907113" y="4719654"/>
            <a:ext cx="4980279" cy="4470409"/>
          </a:xfrm>
          <a:solidFill>
            <a:srgbClr val="FFFFFF"/>
          </a:solidFill>
          <a:ln>
            <a:solidFill>
              <a:srgbClr val="000000"/>
            </a:solidFill>
            <a:headEnd/>
            <a:tailEnd/>
          </a:ln>
        </p:spPr>
        <p:txBody>
          <a:bodyPr lIns="96328" tIns="48162" rIns="96328" bIns="48162"/>
          <a:lstStyle/>
          <a:p>
            <a:endParaRPr lang="de-DE"/>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6CE1543C-07CA-4DA3-A226-47713AB6507F}" type="slidenum">
              <a:rPr lang="de-DE">
                <a:solidFill>
                  <a:prstClr val="black"/>
                </a:solidFill>
              </a:rPr>
              <a:pPr/>
              <a:t>57</a:t>
            </a:fld>
            <a:endParaRPr lang="de-DE">
              <a:solidFill>
                <a:prstClr val="black"/>
              </a:solidFill>
            </a:endParaRPr>
          </a:p>
        </p:txBody>
      </p:sp>
      <p:sp>
        <p:nvSpPr>
          <p:cNvPr id="1269762" name="Rectangle 2"/>
          <p:cNvSpPr>
            <a:spLocks noGrp="1" noRot="1" noChangeAspect="1" noChangeArrowheads="1" noTextEdit="1"/>
          </p:cNvSpPr>
          <p:nvPr>
            <p:ph type="sldImg"/>
          </p:nvPr>
        </p:nvSpPr>
        <p:spPr>
          <a:xfrm>
            <a:off x="1239838" y="379413"/>
            <a:ext cx="3756025" cy="2817812"/>
          </a:xfrm>
          <a:ln/>
        </p:spPr>
      </p:sp>
      <p:sp>
        <p:nvSpPr>
          <p:cNvPr id="1269763" name="Rectangle 3"/>
          <p:cNvSpPr>
            <a:spLocks noGrp="1" noChangeArrowheads="1"/>
          </p:cNvSpPr>
          <p:nvPr>
            <p:ph type="body" idx="1"/>
          </p:nvPr>
        </p:nvSpPr>
        <p:spPr>
          <a:xfrm>
            <a:off x="680735" y="4714860"/>
            <a:ext cx="865368" cy="401026"/>
          </a:xfrm>
        </p:spPr>
        <p:txBody>
          <a:bodyPr/>
          <a:lstStyle/>
          <a:p>
            <a:endParaRPr lang="de-DE"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8EF03226-0ACE-42B4-950D-11E4A507850B}" type="slidenum">
              <a:rPr lang="de-DE">
                <a:solidFill>
                  <a:prstClr val="black"/>
                </a:solidFill>
              </a:rPr>
              <a:pPr/>
              <a:t>58</a:t>
            </a:fld>
            <a:endParaRPr lang="de-DE">
              <a:solidFill>
                <a:prstClr val="black"/>
              </a:solidFill>
            </a:endParaRPr>
          </a:p>
        </p:txBody>
      </p:sp>
      <p:sp>
        <p:nvSpPr>
          <p:cNvPr id="1035266" name="Rectangle 2"/>
          <p:cNvSpPr>
            <a:spLocks noGrp="1" noRot="1" noChangeAspect="1" noChangeArrowheads="1" noTextEdit="1"/>
          </p:cNvSpPr>
          <p:nvPr>
            <p:ph type="sldImg"/>
          </p:nvPr>
        </p:nvSpPr>
        <p:spPr>
          <a:xfrm>
            <a:off x="1239838" y="379413"/>
            <a:ext cx="3760787" cy="2819400"/>
          </a:xfrm>
          <a:ln/>
        </p:spPr>
      </p:sp>
      <p:sp>
        <p:nvSpPr>
          <p:cNvPr id="1035267" name="Rectangle 3"/>
          <p:cNvSpPr>
            <a:spLocks noGrp="1" noChangeArrowheads="1"/>
          </p:cNvSpPr>
          <p:nvPr>
            <p:ph type="body" idx="1"/>
          </p:nvPr>
        </p:nvSpPr>
        <p:spPr>
          <a:xfrm>
            <a:off x="680736" y="4714860"/>
            <a:ext cx="2401837" cy="2054662"/>
          </a:xfrm>
        </p:spPr>
        <p:txBody>
          <a:bodyPr/>
          <a:lstStyle/>
          <a:p>
            <a:r>
              <a:rPr lang="de-DE" b="1">
                <a:solidFill>
                  <a:srgbClr val="0000CC"/>
                </a:solidFill>
              </a:rPr>
              <a:t>QED:	s ~ a2  / E2</a:t>
            </a:r>
          </a:p>
          <a:p>
            <a:r>
              <a:rPr lang="de-DE" b="1">
                <a:solidFill>
                  <a:srgbClr val="0000CC"/>
                </a:solidFill>
              </a:rPr>
              <a:t> schwache Ww., Gravitation: [GN] = [GF] = E-2 :</a:t>
            </a:r>
          </a:p>
          <a:p>
            <a:r>
              <a:rPr lang="de-DE" b="1">
                <a:solidFill>
                  <a:srgbClr val="0000CC"/>
                </a:solidFill>
              </a:rPr>
              <a:t>     	s ~ G2 </a:t>
            </a:r>
            <a:r>
              <a:rPr lang="de-DE" b="1">
                <a:solidFill>
                  <a:srgbClr val="0000CC"/>
                </a:solidFill>
                <a:sym typeface="Symbol" pitchFamily="18" charset="2"/>
              </a:rPr>
              <a:t></a:t>
            </a:r>
            <a:r>
              <a:rPr lang="de-DE" b="1">
                <a:solidFill>
                  <a:srgbClr val="0000CC"/>
                </a:solidFill>
              </a:rPr>
              <a:t> E2</a:t>
            </a:r>
          </a:p>
          <a:p>
            <a:r>
              <a:rPr lang="de-DE" b="1">
                <a:solidFill>
                  <a:srgbClr val="0000CC"/>
                </a:solidFill>
              </a:rPr>
              <a:t>QED:	s ~ a2  / E2</a:t>
            </a:r>
          </a:p>
          <a:p>
            <a:r>
              <a:rPr lang="de-DE" b="1">
                <a:solidFill>
                  <a:srgbClr val="0000CC"/>
                </a:solidFill>
              </a:rPr>
              <a:t>schwache Ww., Gravitation: [GN] = [GF] = E-2 :</a:t>
            </a:r>
          </a:p>
          <a:p>
            <a:r>
              <a:rPr lang="de-DE" b="1">
                <a:solidFill>
                  <a:srgbClr val="0000CC"/>
                </a:solidFill>
              </a:rPr>
              <a:t>     	         s ~ G2 </a:t>
            </a:r>
            <a:r>
              <a:rPr lang="de-DE" b="1">
                <a:solidFill>
                  <a:srgbClr val="0000CC"/>
                </a:solidFill>
                <a:sym typeface="Symbol" pitchFamily="18" charset="2"/>
              </a:rPr>
              <a:t></a:t>
            </a:r>
            <a:r>
              <a:rPr lang="de-DE" b="1">
                <a:solidFill>
                  <a:srgbClr val="0000CC"/>
                </a:solidFill>
              </a:rPr>
              <a:t> E2</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F0750533-430B-44CA-991B-AD3320BBD132}" type="slidenum">
              <a:rPr lang="de-DE"/>
              <a:pPr/>
              <a:t>59</a:t>
            </a:fld>
            <a:endParaRPr lang="de-DE"/>
          </a:p>
        </p:txBody>
      </p:sp>
      <p:sp>
        <p:nvSpPr>
          <p:cNvPr id="377858" name="Rectangle 2"/>
          <p:cNvSpPr>
            <a:spLocks noGrp="1" noRot="1" noChangeAspect="1" noChangeArrowheads="1" noTextEdit="1"/>
          </p:cNvSpPr>
          <p:nvPr>
            <p:ph type="sldImg"/>
          </p:nvPr>
        </p:nvSpPr>
        <p:spPr>
          <a:xfrm>
            <a:off x="1235075" y="374650"/>
            <a:ext cx="3762375" cy="2822575"/>
          </a:xfrm>
          <a:ln/>
        </p:spPr>
      </p:sp>
      <p:sp>
        <p:nvSpPr>
          <p:cNvPr id="377859" name="Rectangle 3"/>
          <p:cNvSpPr>
            <a:spLocks noGrp="1" noChangeArrowheads="1"/>
          </p:cNvSpPr>
          <p:nvPr>
            <p:ph type="body" idx="1"/>
          </p:nvPr>
        </p:nvSpPr>
        <p:spPr>
          <a:xfrm>
            <a:off x="666995" y="3267337"/>
            <a:ext cx="852351" cy="391279"/>
          </a:xfrm>
        </p:spPr>
        <p:txBody>
          <a:bodyPr/>
          <a:lstStyle/>
          <a:p>
            <a:endParaRPr lang="de-DE"/>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956CA1C2-0A1B-432A-A472-FDE3D798CA06}" type="slidenum">
              <a:rPr lang="de-DE"/>
              <a:pPr/>
              <a:t>60</a:t>
            </a:fld>
            <a:endParaRPr lang="de-DE"/>
          </a:p>
        </p:txBody>
      </p:sp>
      <p:sp>
        <p:nvSpPr>
          <p:cNvPr id="379906" name="Rectangle 2"/>
          <p:cNvSpPr>
            <a:spLocks noGrp="1" noRot="1" noChangeAspect="1" noChangeArrowheads="1" noTextEdit="1"/>
          </p:cNvSpPr>
          <p:nvPr>
            <p:ph type="sldImg"/>
          </p:nvPr>
        </p:nvSpPr>
        <p:spPr>
          <a:xfrm>
            <a:off x="1238250" y="379413"/>
            <a:ext cx="3756025" cy="2817812"/>
          </a:xfrm>
          <a:ln/>
        </p:spPr>
      </p:sp>
      <p:sp>
        <p:nvSpPr>
          <p:cNvPr id="379907" name="Rectangle 3"/>
          <p:cNvSpPr>
            <a:spLocks noGrp="1" noChangeArrowheads="1"/>
          </p:cNvSpPr>
          <p:nvPr>
            <p:ph type="body" idx="1"/>
          </p:nvPr>
        </p:nvSpPr>
        <p:spPr>
          <a:xfrm>
            <a:off x="680666" y="4715375"/>
            <a:ext cx="852352" cy="389738"/>
          </a:xfrm>
        </p:spPr>
        <p:txBody>
          <a:bodyPr/>
          <a:lstStyle/>
          <a:p>
            <a:endParaRPr lang="de-DE"/>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D071AB75-AED4-4333-8F77-5F13ACB8FBAD}" type="slidenum">
              <a:rPr lang="de-DE"/>
              <a:pPr/>
              <a:t>61</a:t>
            </a:fld>
            <a:endParaRPr lang="de-DE"/>
          </a:p>
        </p:txBody>
      </p:sp>
      <p:sp>
        <p:nvSpPr>
          <p:cNvPr id="381954" name="Rectangle 2"/>
          <p:cNvSpPr>
            <a:spLocks noGrp="1" noRot="1" noChangeAspect="1" noChangeArrowheads="1" noTextEdit="1"/>
          </p:cNvSpPr>
          <p:nvPr>
            <p:ph type="sldImg"/>
          </p:nvPr>
        </p:nvSpPr>
        <p:spPr>
          <a:xfrm>
            <a:off x="1235075" y="374650"/>
            <a:ext cx="3762375" cy="2822575"/>
          </a:xfrm>
          <a:ln/>
        </p:spPr>
      </p:sp>
      <p:sp>
        <p:nvSpPr>
          <p:cNvPr id="381955" name="Rectangle 3"/>
          <p:cNvSpPr>
            <a:spLocks noGrp="1" noChangeArrowheads="1"/>
          </p:cNvSpPr>
          <p:nvPr>
            <p:ph type="body" idx="1"/>
          </p:nvPr>
        </p:nvSpPr>
        <p:spPr>
          <a:xfrm>
            <a:off x="666995" y="3267337"/>
            <a:ext cx="852351" cy="391279"/>
          </a:xfrm>
        </p:spPr>
        <p:txBody>
          <a:bodyPr/>
          <a:lstStyle/>
          <a:p>
            <a:endParaRPr lang="en-GB"/>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pPr marL="0" marR="0" indent="0" algn="l" defTabSz="910753" rtl="0" eaLnBrk="1" fontAlgn="auto" latinLnBrk="0" hangingPunct="1">
              <a:lnSpc>
                <a:spcPct val="100000"/>
              </a:lnSpc>
              <a:spcBef>
                <a:spcPts val="0"/>
              </a:spcBef>
              <a:spcAft>
                <a:spcPts val="0"/>
              </a:spcAft>
              <a:buClrTx/>
              <a:buSzTx/>
              <a:buFontTx/>
              <a:buNone/>
              <a:tabLst/>
              <a:defRPr/>
            </a:pPr>
            <a:r>
              <a:rPr lang="de-DE" dirty="0" err="1" smtClean="0"/>
              <a:t>no</a:t>
            </a:r>
            <a:r>
              <a:rPr lang="de-DE" dirty="0" smtClean="0"/>
              <a:t> C </a:t>
            </a:r>
            <a:r>
              <a:rPr lang="de-DE" dirty="0" err="1" smtClean="0"/>
              <a:t>chauvinism</a:t>
            </a:r>
            <a:endParaRPr lang="de-DE" dirty="0" smtClean="0"/>
          </a:p>
          <a:p>
            <a:pPr marL="0" marR="0" indent="0" algn="l" defTabSz="910753" rtl="0" eaLnBrk="1" fontAlgn="auto" latinLnBrk="0" hangingPunct="1">
              <a:lnSpc>
                <a:spcPct val="100000"/>
              </a:lnSpc>
              <a:spcBef>
                <a:spcPts val="0"/>
              </a:spcBef>
              <a:spcAft>
                <a:spcPts val="0"/>
              </a:spcAft>
              <a:buClrTx/>
              <a:buSzTx/>
              <a:buFontTx/>
              <a:buNone/>
              <a:tabLst/>
              <a:defRPr/>
            </a:pPr>
            <a:r>
              <a:rPr lang="de-DE" dirty="0" smtClean="0"/>
              <a:t>Weinberg, Living in </a:t>
            </a:r>
            <a:r>
              <a:rPr lang="de-DE" dirty="0" err="1" smtClean="0"/>
              <a:t>the</a:t>
            </a:r>
            <a:r>
              <a:rPr lang="de-DE" dirty="0" smtClean="0"/>
              <a:t> Multiverse,</a:t>
            </a:r>
            <a:r>
              <a:rPr lang="de-DE" baseline="0" dirty="0" smtClean="0"/>
              <a:t> </a:t>
            </a:r>
            <a:r>
              <a:rPr lang="de-DE" dirty="0" err="1" smtClean="0"/>
              <a:t>arXiv:hep-th</a:t>
            </a:r>
            <a:r>
              <a:rPr lang="de-DE" dirty="0" smtClean="0"/>
              <a:t>/0511037</a:t>
            </a:r>
          </a:p>
          <a:p>
            <a:r>
              <a:rPr lang="en-US" sz="1200" b="0" i="0" u="none" strike="noStrike" kern="1200" baseline="0" dirty="0" smtClean="0">
                <a:solidFill>
                  <a:schemeClr val="tx1"/>
                </a:solidFill>
                <a:latin typeface="+mn-lt"/>
                <a:ea typeface="+mn-ea"/>
                <a:cs typeface="+mn-cs"/>
              </a:rPr>
              <a:t>Weinberg, Anthropic bound on the cosmological constant. </a:t>
            </a:r>
            <a:r>
              <a:rPr lang="en-US" sz="1200" b="0" i="1" u="none" strike="noStrike" kern="1200" baseline="0" dirty="0" smtClean="0">
                <a:solidFill>
                  <a:schemeClr val="tx1"/>
                </a:solidFill>
                <a:latin typeface="+mn-lt"/>
                <a:ea typeface="+mn-ea"/>
                <a:cs typeface="+mn-cs"/>
              </a:rPr>
              <a:t>Physical Review Letters </a:t>
            </a:r>
            <a:r>
              <a:rPr lang="en-US" sz="1200" b="1" i="0" u="none" strike="noStrike" kern="1200" baseline="0" dirty="0" smtClean="0">
                <a:solidFill>
                  <a:schemeClr val="tx1"/>
                </a:solidFill>
                <a:latin typeface="+mn-lt"/>
                <a:ea typeface="+mn-ea"/>
                <a:cs typeface="+mn-cs"/>
              </a:rPr>
              <a:t>59, </a:t>
            </a:r>
            <a:r>
              <a:rPr lang="de-DE" sz="1200" b="0" i="0" u="none" strike="noStrike" kern="1200" baseline="0" dirty="0" smtClean="0">
                <a:solidFill>
                  <a:schemeClr val="tx1"/>
                </a:solidFill>
                <a:latin typeface="+mn-lt"/>
                <a:ea typeface="+mn-ea"/>
                <a:cs typeface="+mn-cs"/>
              </a:rPr>
              <a:t>22 (1987) 2607–2610.</a:t>
            </a:r>
            <a:endParaRPr lang="de-DE" dirty="0" smtClean="0"/>
          </a:p>
        </p:txBody>
      </p:sp>
      <p:sp>
        <p:nvSpPr>
          <p:cNvPr id="4" name="Slide Number Placeholder 3"/>
          <p:cNvSpPr>
            <a:spLocks noGrp="1"/>
          </p:cNvSpPr>
          <p:nvPr>
            <p:ph type="sldNum" sz="quarter" idx="10"/>
          </p:nvPr>
        </p:nvSpPr>
        <p:spPr/>
        <p:txBody>
          <a:bodyPr/>
          <a:lstStyle/>
          <a:p>
            <a:fld id="{C12DDC8E-D55E-4D82-8A8E-2885A9F07AAF}" type="slidenum">
              <a:rPr lang="en-GB" smtClean="0"/>
              <a:t>65</a:t>
            </a:fld>
            <a:endParaRPr lang="en-GB"/>
          </a:p>
        </p:txBody>
      </p:sp>
    </p:spTree>
    <p:extLst>
      <p:ext uri="{BB962C8B-B14F-4D97-AF65-F5344CB8AC3E}">
        <p14:creationId xmlns:p14="http://schemas.microsoft.com/office/powerpoint/2010/main" val="385572234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quoted by Michael Duff in: New Scientist, 30. June 1988 p. 70.</a:t>
            </a:r>
            <a:endParaRPr lang="de-DE" dirty="0"/>
          </a:p>
        </p:txBody>
      </p:sp>
      <p:sp>
        <p:nvSpPr>
          <p:cNvPr id="4" name="Slide Number Placeholder 3"/>
          <p:cNvSpPr>
            <a:spLocks noGrp="1"/>
          </p:cNvSpPr>
          <p:nvPr>
            <p:ph type="sldNum" sz="quarter" idx="10"/>
          </p:nvPr>
        </p:nvSpPr>
        <p:spPr/>
        <p:txBody>
          <a:bodyPr/>
          <a:lstStyle/>
          <a:p>
            <a:fld id="{C12DDC8E-D55E-4D82-8A8E-2885A9F07AAF}" type="slidenum">
              <a:rPr lang="en-GB" smtClean="0"/>
              <a:t>66</a:t>
            </a:fld>
            <a:endParaRPr lang="en-GB"/>
          </a:p>
        </p:txBody>
      </p:sp>
    </p:spTree>
    <p:extLst>
      <p:ext uri="{BB962C8B-B14F-4D97-AF65-F5344CB8AC3E}">
        <p14:creationId xmlns:p14="http://schemas.microsoft.com/office/powerpoint/2010/main" val="9074516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quoted by Michael Duff in: New Scientist, 30. June 1988 p. 70.</a:t>
            </a:r>
            <a:endParaRPr lang="de-DE" dirty="0"/>
          </a:p>
        </p:txBody>
      </p:sp>
      <p:sp>
        <p:nvSpPr>
          <p:cNvPr id="4" name="Slide Number Placeholder 3"/>
          <p:cNvSpPr>
            <a:spLocks noGrp="1"/>
          </p:cNvSpPr>
          <p:nvPr>
            <p:ph type="sldNum" sz="quarter" idx="10"/>
          </p:nvPr>
        </p:nvSpPr>
        <p:spPr/>
        <p:txBody>
          <a:bodyPr/>
          <a:lstStyle/>
          <a:p>
            <a:fld id="{C12DDC8E-D55E-4D82-8A8E-2885A9F07AAF}" type="slidenum">
              <a:rPr lang="en-GB" smtClean="0"/>
              <a:t>67</a:t>
            </a:fld>
            <a:endParaRPr lang="en-GB"/>
          </a:p>
        </p:txBody>
      </p:sp>
    </p:spTree>
    <p:extLst>
      <p:ext uri="{BB962C8B-B14F-4D97-AF65-F5344CB8AC3E}">
        <p14:creationId xmlns:p14="http://schemas.microsoft.com/office/powerpoint/2010/main" val="9074516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de-DE" sz="1200" dirty="0" smtClean="0"/>
              <a:t>aber:</a:t>
            </a:r>
            <a:r>
              <a:rPr lang="de-DE" sz="1200" baseline="0" dirty="0" smtClean="0"/>
              <a:t> 4.3.2009: </a:t>
            </a:r>
            <a:r>
              <a:rPr lang="de-DE" sz="1200" kern="1200" dirty="0" smtClean="0">
                <a:solidFill>
                  <a:schemeClr val="tx1"/>
                </a:solidFill>
                <a:effectLst/>
                <a:latin typeface="+mn-lt"/>
                <a:ea typeface="+mn-ea"/>
                <a:cs typeface="+mn-cs"/>
              </a:rPr>
              <a:t>Symposion der Österreichischen Akademie der Wissenschaften (ÖAW),</a:t>
            </a:r>
          </a:p>
          <a:p>
            <a:r>
              <a:rPr lang="de-DE" sz="1200" kern="1200" smtClean="0">
                <a:solidFill>
                  <a:schemeClr val="tx1"/>
                </a:solidFill>
                <a:effectLst/>
                <a:latin typeface="+mn-lt"/>
                <a:ea typeface="+mn-ea"/>
                <a:cs typeface="+mn-cs"/>
              </a:rPr>
              <a:t>Schönborn-Rede </a:t>
            </a:r>
            <a:r>
              <a:rPr lang="de-DE" sz="1200" kern="1200" dirty="0" smtClean="0">
                <a:solidFill>
                  <a:schemeClr val="tx1"/>
                </a:solidFill>
                <a:effectLst/>
                <a:latin typeface="+mn-lt"/>
                <a:ea typeface="+mn-ea"/>
                <a:cs typeface="+mn-cs"/>
              </a:rPr>
              <a:t>aus Anlass des Darwin-Jahres über "Schöpfung und Evolution". </a:t>
            </a:r>
            <a:endParaRPr lang="de-DE" sz="1200" dirty="0" smtClean="0"/>
          </a:p>
        </p:txBody>
      </p:sp>
      <p:sp>
        <p:nvSpPr>
          <p:cNvPr id="4" name="Slide Number Placeholder 3"/>
          <p:cNvSpPr>
            <a:spLocks noGrp="1"/>
          </p:cNvSpPr>
          <p:nvPr>
            <p:ph type="sldNum" sz="quarter" idx="10"/>
          </p:nvPr>
        </p:nvSpPr>
        <p:spPr/>
        <p:txBody>
          <a:bodyPr/>
          <a:lstStyle/>
          <a:p>
            <a:fld id="{C12DDC8E-D55E-4D82-8A8E-2885A9F07AAF}" type="slidenum">
              <a:rPr lang="en-GB" smtClean="0">
                <a:solidFill>
                  <a:prstClr val="black"/>
                </a:solidFill>
              </a:rPr>
              <a:pPr/>
              <a:t>68</a:t>
            </a:fld>
            <a:endParaRPr lang="en-GB">
              <a:solidFill>
                <a:prstClr val="black"/>
              </a:solidFill>
            </a:endParaRPr>
          </a:p>
        </p:txBody>
      </p:sp>
    </p:spTree>
    <p:extLst>
      <p:ext uri="{BB962C8B-B14F-4D97-AF65-F5344CB8AC3E}">
        <p14:creationId xmlns:p14="http://schemas.microsoft.com/office/powerpoint/2010/main" val="7154341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de-DE" b="1" dirty="0" smtClean="0"/>
              <a:t>sucht Weltformel</a:t>
            </a:r>
            <a:r>
              <a:rPr lang="de-DE" b="1" baseline="0" dirty="0" smtClean="0"/>
              <a:t> !</a:t>
            </a:r>
          </a:p>
          <a:p>
            <a:r>
              <a:rPr lang="de-DE" b="1" dirty="0" smtClean="0"/>
              <a:t>Hoffmann</a:t>
            </a:r>
            <a:r>
              <a:rPr lang="de-DE" dirty="0" smtClean="0"/>
              <a:t> Ende der 30er</a:t>
            </a:r>
          </a:p>
          <a:p>
            <a:r>
              <a:rPr lang="de-DE" b="1" dirty="0" smtClean="0"/>
              <a:t>Straus</a:t>
            </a:r>
            <a:r>
              <a:rPr lang="de-DE" dirty="0" smtClean="0"/>
              <a:t> Paper 1944-48,</a:t>
            </a:r>
            <a:r>
              <a:rPr lang="de-DE" baseline="0" dirty="0" smtClean="0"/>
              <a:t> Princeton 50-</a:t>
            </a:r>
            <a:r>
              <a:rPr lang="de-DE" dirty="0" smtClean="0"/>
              <a:t>53</a:t>
            </a:r>
            <a:endParaRPr lang="de-DE" dirty="0"/>
          </a:p>
        </p:txBody>
      </p:sp>
      <p:sp>
        <p:nvSpPr>
          <p:cNvPr id="4" name="Slide Number Placeholder 3"/>
          <p:cNvSpPr>
            <a:spLocks noGrp="1"/>
          </p:cNvSpPr>
          <p:nvPr>
            <p:ph type="sldNum" sz="quarter" idx="10"/>
          </p:nvPr>
        </p:nvSpPr>
        <p:spPr/>
        <p:txBody>
          <a:bodyPr/>
          <a:lstStyle/>
          <a:p>
            <a:fld id="{C12DDC8E-D55E-4D82-8A8E-2885A9F07AAF}" type="slidenum">
              <a:rPr lang="en-GB" smtClean="0"/>
              <a:t>4</a:t>
            </a:fld>
            <a:endParaRPr lang="en-GB"/>
          </a:p>
        </p:txBody>
      </p:sp>
    </p:spTree>
    <p:extLst>
      <p:ext uri="{BB962C8B-B14F-4D97-AF65-F5344CB8AC3E}">
        <p14:creationId xmlns:p14="http://schemas.microsoft.com/office/powerpoint/2010/main" val="23209807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de-DE" b="1" dirty="0" smtClean="0"/>
              <a:t>statistisch</a:t>
            </a:r>
            <a:endParaRPr lang="de-DE" b="1" dirty="0"/>
          </a:p>
        </p:txBody>
      </p:sp>
      <p:sp>
        <p:nvSpPr>
          <p:cNvPr id="4" name="Slide Number Placeholder 3"/>
          <p:cNvSpPr>
            <a:spLocks noGrp="1"/>
          </p:cNvSpPr>
          <p:nvPr>
            <p:ph type="sldNum" sz="quarter" idx="10"/>
          </p:nvPr>
        </p:nvSpPr>
        <p:spPr/>
        <p:txBody>
          <a:bodyPr/>
          <a:lstStyle/>
          <a:p>
            <a:fld id="{C12DDC8E-D55E-4D82-8A8E-2885A9F07AAF}" type="slidenum">
              <a:rPr lang="en-GB" smtClean="0"/>
              <a:t>69</a:t>
            </a:fld>
            <a:endParaRPr lang="en-GB"/>
          </a:p>
        </p:txBody>
      </p:sp>
    </p:spTree>
    <p:extLst>
      <p:ext uri="{BB962C8B-B14F-4D97-AF65-F5344CB8AC3E}">
        <p14:creationId xmlns:p14="http://schemas.microsoft.com/office/powerpoint/2010/main" val="126570100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nb-NO" sz="1200" b="0" i="0" u="none" strike="noStrike" kern="1200" baseline="0" dirty="0" smtClean="0">
                <a:solidFill>
                  <a:schemeClr val="tx1"/>
                </a:solidFill>
                <a:latin typeface="+mn-lt"/>
                <a:ea typeface="+mn-ea"/>
                <a:cs typeface="+mn-cs"/>
              </a:rPr>
              <a:t>Joseph Silk, </a:t>
            </a:r>
            <a:r>
              <a:rPr lang="en-US" sz="1200" b="0" i="0" u="none" strike="noStrike" kern="1200" baseline="0" dirty="0" smtClean="0">
                <a:solidFill>
                  <a:schemeClr val="tx1"/>
                </a:solidFill>
                <a:latin typeface="+mn-lt"/>
                <a:ea typeface="+mn-ea"/>
                <a:cs typeface="+mn-cs"/>
              </a:rPr>
              <a:t>Our place in the Multiverse, Nature, </a:t>
            </a:r>
            <a:r>
              <a:rPr lang="nb-NO" sz="1200" b="0" i="0" u="none" strike="noStrike" kern="1200" baseline="0" dirty="0" smtClean="0">
                <a:solidFill>
                  <a:schemeClr val="tx1"/>
                </a:solidFill>
                <a:latin typeface="+mn-lt"/>
                <a:ea typeface="+mn-ea"/>
                <a:cs typeface="+mn-cs"/>
              </a:rPr>
              <a:t>September 14, 2006  </a:t>
            </a:r>
            <a:r>
              <a:rPr lang="en-US" sz="1200" b="1" i="0" u="none" strike="noStrike" kern="1200" baseline="0" dirty="0" smtClean="0">
                <a:solidFill>
                  <a:schemeClr val="tx1"/>
                </a:solidFill>
                <a:latin typeface="+mn-lt"/>
                <a:ea typeface="+mn-ea"/>
                <a:cs typeface="+mn-cs"/>
              </a:rPr>
              <a:t>443 </a:t>
            </a:r>
            <a:r>
              <a:rPr lang="en-US" sz="1200" b="0" i="0" u="none" strike="noStrike" kern="1200" baseline="0" dirty="0" smtClean="0">
                <a:solidFill>
                  <a:schemeClr val="tx1"/>
                </a:solidFill>
                <a:latin typeface="+mn-lt"/>
                <a:ea typeface="+mn-ea"/>
                <a:cs typeface="+mn-cs"/>
              </a:rPr>
              <a:t>(7108).</a:t>
            </a:r>
          </a:p>
          <a:p>
            <a:pPr marL="0" marR="0" indent="0" algn="l" defTabSz="910753" rtl="0" eaLnBrk="1" fontAlgn="auto" latinLnBrk="0" hangingPunct="1">
              <a:lnSpc>
                <a:spcPct val="100000"/>
              </a:lnSpc>
              <a:spcBef>
                <a:spcPts val="0"/>
              </a:spcBef>
              <a:spcAft>
                <a:spcPts val="0"/>
              </a:spcAft>
              <a:buClrTx/>
              <a:buSzTx/>
              <a:buFontTx/>
              <a:buNone/>
              <a:tabLst/>
              <a:defRPr/>
            </a:pPr>
            <a:r>
              <a:rPr lang="en-US" sz="1200" dirty="0" smtClean="0"/>
              <a:t>Bernard J. </a:t>
            </a:r>
            <a:r>
              <a:rPr lang="en-US" sz="1200" dirty="0" err="1" smtClean="0"/>
              <a:t>Carr</a:t>
            </a:r>
            <a:r>
              <a:rPr lang="en-US" sz="1200" dirty="0" smtClean="0"/>
              <a:t>, Martin Rees,</a:t>
            </a:r>
            <a:br>
              <a:rPr lang="en-US" sz="1200" dirty="0" smtClean="0"/>
            </a:br>
            <a:r>
              <a:rPr lang="en-US" sz="1200" dirty="0" smtClean="0"/>
              <a:t>The anthropic principle and the structure of the physical world,</a:t>
            </a:r>
            <a:br>
              <a:rPr lang="en-US" sz="1200" dirty="0" smtClean="0"/>
            </a:br>
            <a:r>
              <a:rPr lang="en-US" sz="1200" dirty="0" smtClean="0"/>
              <a:t>Nature Vol. 278 </a:t>
            </a:r>
            <a:r>
              <a:rPr lang="en-US" sz="1200" dirty="0" err="1" smtClean="0"/>
              <a:t>Nr</a:t>
            </a:r>
            <a:r>
              <a:rPr lang="en-US" sz="1200" dirty="0" smtClean="0"/>
              <a:t>. 5705 (April 1979) 605–612.</a:t>
            </a:r>
            <a:endParaRPr lang="de-DE" sz="1200" dirty="0" smtClean="0"/>
          </a:p>
        </p:txBody>
      </p:sp>
      <p:sp>
        <p:nvSpPr>
          <p:cNvPr id="4" name="Slide Number Placeholder 3"/>
          <p:cNvSpPr>
            <a:spLocks noGrp="1"/>
          </p:cNvSpPr>
          <p:nvPr>
            <p:ph type="sldNum" sz="quarter" idx="10"/>
          </p:nvPr>
        </p:nvSpPr>
        <p:spPr/>
        <p:txBody>
          <a:bodyPr/>
          <a:lstStyle/>
          <a:p>
            <a:fld id="{C12DDC8E-D55E-4D82-8A8E-2885A9F07AAF}" type="slidenum">
              <a:rPr lang="en-GB" smtClean="0"/>
              <a:t>70</a:t>
            </a:fld>
            <a:endParaRPr lang="en-GB"/>
          </a:p>
        </p:txBody>
      </p:sp>
    </p:spTree>
    <p:extLst>
      <p:ext uri="{BB962C8B-B14F-4D97-AF65-F5344CB8AC3E}">
        <p14:creationId xmlns:p14="http://schemas.microsoft.com/office/powerpoint/2010/main" val="71543417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de-DE" sz="1200" b="1" dirty="0" smtClean="0"/>
              <a:t>10</a:t>
            </a:r>
            <a:r>
              <a:rPr lang="de-DE" sz="1200" b="1" baseline="30000" dirty="0" smtClean="0"/>
              <a:t>500</a:t>
            </a:r>
            <a:r>
              <a:rPr lang="de-DE" sz="1200" baseline="0" dirty="0" smtClean="0"/>
              <a:t>:</a:t>
            </a:r>
          </a:p>
          <a:p>
            <a:r>
              <a:rPr lang="en-US" sz="1200" b="0" i="0" u="none" strike="noStrike" kern="1200" baseline="0" dirty="0" smtClean="0">
                <a:solidFill>
                  <a:schemeClr val="tx1"/>
                </a:solidFill>
                <a:latin typeface="+mn-lt"/>
                <a:ea typeface="+mn-ea"/>
                <a:cs typeface="+mn-cs"/>
              </a:rPr>
              <a:t>R. </a:t>
            </a:r>
            <a:r>
              <a:rPr lang="en-US" sz="1200" b="0" i="0" u="none" strike="noStrike" kern="1200" baseline="0" dirty="0" err="1" smtClean="0">
                <a:solidFill>
                  <a:schemeClr val="tx1"/>
                </a:solidFill>
                <a:latin typeface="+mn-lt"/>
                <a:ea typeface="+mn-ea"/>
                <a:cs typeface="+mn-cs"/>
              </a:rPr>
              <a:t>Bousso</a:t>
            </a:r>
            <a:r>
              <a:rPr lang="en-US" sz="1200" b="0" i="0" u="none" strike="noStrike" kern="1200" baseline="0" dirty="0" smtClean="0">
                <a:solidFill>
                  <a:schemeClr val="tx1"/>
                </a:solidFill>
                <a:latin typeface="+mn-lt"/>
                <a:ea typeface="+mn-ea"/>
                <a:cs typeface="+mn-cs"/>
              </a:rPr>
              <a:t> and J. </a:t>
            </a:r>
            <a:r>
              <a:rPr lang="en-US" sz="1200" b="0" i="0" u="none" strike="noStrike" kern="1200" baseline="0" dirty="0" err="1" smtClean="0">
                <a:solidFill>
                  <a:schemeClr val="tx1"/>
                </a:solidFill>
                <a:latin typeface="+mn-lt"/>
                <a:ea typeface="+mn-ea"/>
                <a:cs typeface="+mn-cs"/>
              </a:rPr>
              <a:t>Polchinski</a:t>
            </a:r>
            <a:r>
              <a:rPr lang="en-US" sz="1200" b="0" i="0" u="none" strike="noStrike" kern="1200" baseline="0" dirty="0" smtClean="0">
                <a:solidFill>
                  <a:schemeClr val="tx1"/>
                </a:solidFill>
                <a:latin typeface="+mn-lt"/>
                <a:ea typeface="+mn-ea"/>
                <a:cs typeface="+mn-cs"/>
              </a:rPr>
              <a:t>, JHEP 0006, 006 (2000)</a:t>
            </a:r>
          </a:p>
          <a:p>
            <a:r>
              <a:rPr lang="en-US" sz="1200" b="0" i="0" u="none" strike="noStrike" kern="1200" baseline="0" dirty="0" smtClean="0">
                <a:solidFill>
                  <a:schemeClr val="tx1"/>
                </a:solidFill>
                <a:latin typeface="+mn-lt"/>
                <a:ea typeface="+mn-ea"/>
                <a:cs typeface="+mn-cs"/>
              </a:rPr>
              <a:t>S. K. Ashok and M. Douglas, JHEP 0401, 060 (2004)</a:t>
            </a:r>
            <a:endParaRPr lang="de-DE" dirty="0"/>
          </a:p>
        </p:txBody>
      </p:sp>
      <p:sp>
        <p:nvSpPr>
          <p:cNvPr id="4" name="Slide Number Placeholder 3"/>
          <p:cNvSpPr>
            <a:spLocks noGrp="1"/>
          </p:cNvSpPr>
          <p:nvPr>
            <p:ph type="sldNum" sz="quarter" idx="10"/>
          </p:nvPr>
        </p:nvSpPr>
        <p:spPr/>
        <p:txBody>
          <a:bodyPr/>
          <a:lstStyle/>
          <a:p>
            <a:fld id="{C12DDC8E-D55E-4D82-8A8E-2885A9F07AAF}" type="slidenum">
              <a:rPr lang="en-GB" smtClean="0"/>
              <a:t>73</a:t>
            </a:fld>
            <a:endParaRPr lang="en-GB"/>
          </a:p>
        </p:txBody>
      </p:sp>
    </p:spTree>
    <p:extLst>
      <p:ext uri="{BB962C8B-B14F-4D97-AF65-F5344CB8AC3E}">
        <p14:creationId xmlns:p14="http://schemas.microsoft.com/office/powerpoint/2010/main" val="300869263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12DDC8E-D55E-4D82-8A8E-2885A9F07AAF}" type="slidenum">
              <a:rPr lang="en-GB" smtClean="0">
                <a:solidFill>
                  <a:prstClr val="black"/>
                </a:solidFill>
              </a:rPr>
              <a:pPr/>
              <a:t>74</a:t>
            </a:fld>
            <a:endParaRPr lang="en-GB" dirty="0">
              <a:solidFill>
                <a:prstClr val="black"/>
              </a:solidFill>
            </a:endParaRPr>
          </a:p>
        </p:txBody>
      </p:sp>
    </p:spTree>
    <p:extLst>
      <p:ext uri="{BB962C8B-B14F-4D97-AF65-F5344CB8AC3E}">
        <p14:creationId xmlns:p14="http://schemas.microsoft.com/office/powerpoint/2010/main" val="56158002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de-DE" sz="1200" b="0" i="0" u="none" strike="noStrike" kern="1200" baseline="0" dirty="0" smtClean="0">
                <a:solidFill>
                  <a:schemeClr val="tx1"/>
                </a:solidFill>
                <a:latin typeface="+mn-lt"/>
                <a:ea typeface="+mn-ea"/>
                <a:cs typeface="+mn-cs"/>
              </a:rPr>
              <a:t>XS</a:t>
            </a:r>
          </a:p>
          <a:p>
            <a:r>
              <a:rPr lang="de-DE" sz="1200" b="0" i="0" u="none" strike="noStrike" kern="1200" baseline="0" dirty="0" smtClean="0">
                <a:solidFill>
                  <a:schemeClr val="tx1"/>
                </a:solidFill>
                <a:latin typeface="+mn-lt"/>
                <a:ea typeface="+mn-ea"/>
                <a:cs typeface="+mn-cs"/>
              </a:rPr>
              <a:t>A. D. Linde, Phys. </a:t>
            </a:r>
            <a:r>
              <a:rPr lang="de-DE" sz="1200" b="0" i="0" u="none" strike="noStrike" kern="1200" baseline="0" dirty="0" err="1" smtClean="0">
                <a:solidFill>
                  <a:schemeClr val="tx1"/>
                </a:solidFill>
                <a:latin typeface="+mn-lt"/>
                <a:ea typeface="+mn-ea"/>
                <a:cs typeface="+mn-cs"/>
              </a:rPr>
              <a:t>Lett</a:t>
            </a:r>
            <a:r>
              <a:rPr lang="de-DE" sz="1200" b="0" i="0" u="none" strike="noStrike" kern="1200" baseline="0" dirty="0" smtClean="0">
                <a:solidFill>
                  <a:schemeClr val="tx1"/>
                </a:solidFill>
                <a:latin typeface="+mn-lt"/>
                <a:ea typeface="+mn-ea"/>
                <a:cs typeface="+mn-cs"/>
              </a:rPr>
              <a:t>. 129B, 177 (1983); A. </a:t>
            </a:r>
            <a:r>
              <a:rPr lang="de-DE" sz="1200" b="0" i="0" u="none" strike="noStrike" kern="1200" baseline="0" dirty="0" err="1" smtClean="0">
                <a:solidFill>
                  <a:schemeClr val="tx1"/>
                </a:solidFill>
                <a:latin typeface="+mn-lt"/>
                <a:ea typeface="+mn-ea"/>
                <a:cs typeface="+mn-cs"/>
              </a:rPr>
              <a:t>Vilenkin</a:t>
            </a:r>
            <a:r>
              <a:rPr lang="de-DE" sz="1200" b="0" i="0" u="none" strike="noStrike" kern="1200" baseline="0" dirty="0" smtClean="0">
                <a:solidFill>
                  <a:schemeClr val="tx1"/>
                </a:solidFill>
                <a:latin typeface="+mn-lt"/>
                <a:ea typeface="+mn-ea"/>
                <a:cs typeface="+mn-cs"/>
              </a:rPr>
              <a:t>, Phys. </a:t>
            </a:r>
            <a:r>
              <a:rPr lang="de-DE" sz="1200" b="0" i="0" u="none" strike="noStrike" kern="1200" baseline="0" dirty="0" err="1" smtClean="0">
                <a:solidFill>
                  <a:schemeClr val="tx1"/>
                </a:solidFill>
                <a:latin typeface="+mn-lt"/>
                <a:ea typeface="+mn-ea"/>
                <a:cs typeface="+mn-cs"/>
              </a:rPr>
              <a:t>Rev</a:t>
            </a:r>
            <a:r>
              <a:rPr lang="de-DE" sz="1200" b="0" i="0" u="none" strike="noStrike" kern="1200" baseline="0" dirty="0" smtClean="0">
                <a:solidFill>
                  <a:schemeClr val="tx1"/>
                </a:solidFill>
                <a:latin typeface="+mn-lt"/>
                <a:ea typeface="+mn-ea"/>
                <a:cs typeface="+mn-cs"/>
              </a:rPr>
              <a:t>. D 27, 2848</a:t>
            </a:r>
          </a:p>
          <a:p>
            <a:r>
              <a:rPr lang="fr-FR" sz="1200" b="0" i="0" u="none" strike="noStrike" kern="1200" baseline="0" dirty="0" smtClean="0">
                <a:solidFill>
                  <a:schemeClr val="tx1"/>
                </a:solidFill>
                <a:latin typeface="+mn-lt"/>
                <a:ea typeface="+mn-ea"/>
                <a:cs typeface="+mn-cs"/>
              </a:rPr>
              <a:t>(1983); A. D. Linde, Phys. </a:t>
            </a:r>
            <a:r>
              <a:rPr lang="fr-FR" sz="1200" b="0" i="0" u="none" strike="noStrike" kern="1200" baseline="0" dirty="0" err="1" smtClean="0">
                <a:solidFill>
                  <a:schemeClr val="tx1"/>
                </a:solidFill>
                <a:latin typeface="+mn-lt"/>
                <a:ea typeface="+mn-ea"/>
                <a:cs typeface="+mn-cs"/>
              </a:rPr>
              <a:t>Lett</a:t>
            </a:r>
            <a:r>
              <a:rPr lang="fr-FR" sz="1200" b="0" i="0" u="none" strike="noStrike" kern="1200" baseline="0" dirty="0" smtClean="0">
                <a:solidFill>
                  <a:schemeClr val="tx1"/>
                </a:solidFill>
                <a:latin typeface="+mn-lt"/>
                <a:ea typeface="+mn-ea"/>
                <a:cs typeface="+mn-cs"/>
              </a:rPr>
              <a:t>. B 175, 305 (1986); Phys. Scripta T15, 100 (1987);</a:t>
            </a:r>
          </a:p>
          <a:p>
            <a:r>
              <a:rPr lang="de-DE" sz="1200" b="0" i="0" u="none" strike="noStrike" kern="1200" baseline="0" dirty="0" smtClean="0">
                <a:solidFill>
                  <a:schemeClr val="tx1"/>
                </a:solidFill>
                <a:latin typeface="+mn-lt"/>
                <a:ea typeface="+mn-ea"/>
                <a:cs typeface="+mn-cs"/>
              </a:rPr>
              <a:t>Phys. </a:t>
            </a:r>
            <a:r>
              <a:rPr lang="de-DE" sz="1200" b="0" i="0" u="none" strike="noStrike" kern="1200" baseline="0" dirty="0" err="1" smtClean="0">
                <a:solidFill>
                  <a:schemeClr val="tx1"/>
                </a:solidFill>
                <a:latin typeface="+mn-lt"/>
                <a:ea typeface="+mn-ea"/>
                <a:cs typeface="+mn-cs"/>
              </a:rPr>
              <a:t>Lett</a:t>
            </a:r>
            <a:r>
              <a:rPr lang="de-DE" sz="1200" b="0" i="0" u="none" strike="noStrike" kern="1200" baseline="0" dirty="0" smtClean="0">
                <a:solidFill>
                  <a:schemeClr val="tx1"/>
                </a:solidFill>
                <a:latin typeface="+mn-lt"/>
                <a:ea typeface="+mn-ea"/>
                <a:cs typeface="+mn-cs"/>
              </a:rPr>
              <a:t>. B202, 194 (1988).</a:t>
            </a:r>
          </a:p>
          <a:p>
            <a:r>
              <a:rPr lang="en-US" sz="1200" b="0" i="0" u="none" strike="noStrike" kern="1200" baseline="0" dirty="0" smtClean="0">
                <a:solidFill>
                  <a:schemeClr val="tx1"/>
                </a:solidFill>
                <a:latin typeface="+mn-lt"/>
                <a:ea typeface="+mn-ea"/>
                <a:cs typeface="+mn-cs"/>
              </a:rPr>
              <a:t>A. D. Linde, in The Very Early Universe, ed. G. W. Gibbons, S. W. Hawking, and</a:t>
            </a:r>
          </a:p>
          <a:p>
            <a:r>
              <a:rPr lang="en-US" sz="1200" b="0" i="0" u="none" strike="noStrike" kern="1200" baseline="0" dirty="0" smtClean="0">
                <a:solidFill>
                  <a:schemeClr val="tx1"/>
                </a:solidFill>
                <a:latin typeface="+mn-lt"/>
                <a:ea typeface="+mn-ea"/>
                <a:cs typeface="+mn-cs"/>
              </a:rPr>
              <a:t>S. </a:t>
            </a:r>
            <a:r>
              <a:rPr lang="en-US" sz="1200" b="0" i="0" u="none" strike="noStrike" kern="1200" baseline="0" dirty="0" err="1" smtClean="0">
                <a:solidFill>
                  <a:schemeClr val="tx1"/>
                </a:solidFill>
                <a:latin typeface="+mn-lt"/>
                <a:ea typeface="+mn-ea"/>
                <a:cs typeface="+mn-cs"/>
              </a:rPr>
              <a:t>Siklos</a:t>
            </a:r>
            <a:r>
              <a:rPr lang="en-US" sz="1200" b="0" i="0" u="none" strike="noStrike" kern="1200" baseline="0" dirty="0" smtClean="0">
                <a:solidFill>
                  <a:schemeClr val="tx1"/>
                </a:solidFill>
                <a:latin typeface="+mn-lt"/>
                <a:ea typeface="+mn-ea"/>
                <a:cs typeface="+mn-cs"/>
              </a:rPr>
              <a:t> (Cambridge University Press, 1983); Rept. </a:t>
            </a:r>
            <a:r>
              <a:rPr lang="en-US" sz="1200" b="0" i="0" u="none" strike="noStrike" kern="1200" baseline="0" dirty="0" err="1" smtClean="0">
                <a:solidFill>
                  <a:schemeClr val="tx1"/>
                </a:solidFill>
                <a:latin typeface="+mn-lt"/>
                <a:ea typeface="+mn-ea"/>
                <a:cs typeface="+mn-cs"/>
              </a:rPr>
              <a:t>Progr</a:t>
            </a:r>
            <a:r>
              <a:rPr lang="en-US" sz="1200" b="0" i="0" u="none" strike="noStrike" kern="1200" baseline="0" dirty="0" smtClean="0">
                <a:solidFill>
                  <a:schemeClr val="tx1"/>
                </a:solidFill>
                <a:latin typeface="+mn-lt"/>
                <a:ea typeface="+mn-ea"/>
                <a:cs typeface="+mn-cs"/>
              </a:rPr>
              <a:t>. Phys. 47, 925 (1984).</a:t>
            </a:r>
            <a:endParaRPr lang="de-DE" dirty="0"/>
          </a:p>
        </p:txBody>
      </p:sp>
      <p:sp>
        <p:nvSpPr>
          <p:cNvPr id="4" name="Slide Number Placeholder 3"/>
          <p:cNvSpPr>
            <a:spLocks noGrp="1"/>
          </p:cNvSpPr>
          <p:nvPr>
            <p:ph type="sldNum" sz="quarter" idx="10"/>
          </p:nvPr>
        </p:nvSpPr>
        <p:spPr/>
        <p:txBody>
          <a:bodyPr/>
          <a:lstStyle/>
          <a:p>
            <a:fld id="{C12DDC8E-D55E-4D82-8A8E-2885A9F07AAF}" type="slidenum">
              <a:rPr lang="en-GB" smtClean="0"/>
              <a:t>75</a:t>
            </a:fld>
            <a:endParaRPr lang="en-GB"/>
          </a:p>
        </p:txBody>
      </p:sp>
    </p:spTree>
    <p:extLst>
      <p:ext uri="{BB962C8B-B14F-4D97-AF65-F5344CB8AC3E}">
        <p14:creationId xmlns:p14="http://schemas.microsoft.com/office/powerpoint/2010/main" val="297567927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t>Cosmos</a:t>
            </a:r>
            <a:r>
              <a:rPr lang="en-US" sz="120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harmonic world system</a:t>
            </a:r>
          </a:p>
        </p:txBody>
      </p:sp>
      <p:sp>
        <p:nvSpPr>
          <p:cNvPr id="4" name="Slide Number Placeholder 3"/>
          <p:cNvSpPr>
            <a:spLocks noGrp="1"/>
          </p:cNvSpPr>
          <p:nvPr>
            <p:ph type="sldNum" sz="quarter" idx="10"/>
          </p:nvPr>
        </p:nvSpPr>
        <p:spPr/>
        <p:txBody>
          <a:bodyPr/>
          <a:lstStyle/>
          <a:p>
            <a:fld id="{C12DDC8E-D55E-4D82-8A8E-2885A9F07AAF}" type="slidenum">
              <a:rPr lang="en-GB" smtClean="0">
                <a:solidFill>
                  <a:prstClr val="black"/>
                </a:solidFill>
              </a:rPr>
              <a:pPr/>
              <a:t>78</a:t>
            </a:fld>
            <a:endParaRPr lang="en-GB">
              <a:solidFill>
                <a:prstClr val="black"/>
              </a:solidFill>
            </a:endParaRPr>
          </a:p>
        </p:txBody>
      </p:sp>
    </p:spTree>
    <p:extLst>
      <p:ext uri="{BB962C8B-B14F-4D97-AF65-F5344CB8AC3E}">
        <p14:creationId xmlns:p14="http://schemas.microsoft.com/office/powerpoint/2010/main" val="305193466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de-DE" b="1" dirty="0" smtClean="0"/>
              <a:t>dummer Zufall:</a:t>
            </a:r>
          </a:p>
          <a:p>
            <a:r>
              <a:rPr lang="de-DE" sz="1200" noProof="0" dirty="0" smtClean="0"/>
              <a:t>Größe + Distanz Sonne - Erde - Mond:</a:t>
            </a:r>
            <a:br>
              <a:rPr lang="de-DE" sz="1200" noProof="0" dirty="0" smtClean="0"/>
            </a:br>
            <a:r>
              <a:rPr lang="de-DE" sz="1200" noProof="0" dirty="0" smtClean="0"/>
              <a:t>exakte</a:t>
            </a:r>
            <a:r>
              <a:rPr lang="de-DE" sz="1200" baseline="0" noProof="0" dirty="0" smtClean="0"/>
              <a:t> Bedeckung bei Sonnenfinsternis</a:t>
            </a:r>
            <a:endParaRPr lang="de-DE" noProof="0" dirty="0"/>
          </a:p>
        </p:txBody>
      </p:sp>
      <p:sp>
        <p:nvSpPr>
          <p:cNvPr id="4" name="Slide Number Placeholder 3"/>
          <p:cNvSpPr>
            <a:spLocks noGrp="1"/>
          </p:cNvSpPr>
          <p:nvPr>
            <p:ph type="sldNum" sz="quarter" idx="10"/>
          </p:nvPr>
        </p:nvSpPr>
        <p:spPr/>
        <p:txBody>
          <a:bodyPr/>
          <a:lstStyle/>
          <a:p>
            <a:fld id="{C12DDC8E-D55E-4D82-8A8E-2885A9F07AAF}" type="slidenum">
              <a:rPr lang="en-GB" smtClean="0">
                <a:solidFill>
                  <a:prstClr val="black"/>
                </a:solidFill>
              </a:rPr>
              <a:pPr/>
              <a:t>79</a:t>
            </a:fld>
            <a:endParaRPr lang="en-GB">
              <a:solidFill>
                <a:prstClr val="black"/>
              </a:solidFill>
            </a:endParaRPr>
          </a:p>
        </p:txBody>
      </p:sp>
    </p:spTree>
    <p:extLst>
      <p:ext uri="{BB962C8B-B14F-4D97-AF65-F5344CB8AC3E}">
        <p14:creationId xmlns:p14="http://schemas.microsoft.com/office/powerpoint/2010/main" val="74270304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fld id="{C12DDC8E-D55E-4D82-8A8E-2885A9F07AAF}" type="slidenum">
              <a:rPr lang="en-GB" smtClean="0">
                <a:solidFill>
                  <a:prstClr val="black"/>
                </a:solidFill>
              </a:rPr>
              <a:pPr/>
              <a:t>80</a:t>
            </a:fld>
            <a:endParaRPr lang="en-GB">
              <a:solidFill>
                <a:prstClr val="black"/>
              </a:solidFill>
            </a:endParaRPr>
          </a:p>
        </p:txBody>
      </p:sp>
    </p:spTree>
    <p:extLst>
      <p:ext uri="{BB962C8B-B14F-4D97-AF65-F5344CB8AC3E}">
        <p14:creationId xmlns:p14="http://schemas.microsoft.com/office/powerpoint/2010/main" val="74270304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de-DE" dirty="0" smtClean="0"/>
              <a:t>XL</a:t>
            </a:r>
          </a:p>
          <a:p>
            <a:r>
              <a:rPr lang="de-DE" dirty="0" smtClean="0"/>
              <a:t>www.philos-website.de/index_g.htm?autoren/epikur_g.htm~main2</a:t>
            </a:r>
          </a:p>
          <a:p>
            <a:r>
              <a:rPr lang="de-DE" dirty="0" smtClean="0"/>
              <a:t>Epikur, Briefe, Sprüche, Werkfragmente, Griechisch/Deutsch. Übersetzt und herausgegeben von Hans-Wolfgang </a:t>
            </a:r>
            <a:r>
              <a:rPr lang="de-DE" dirty="0" err="1" smtClean="0"/>
              <a:t>Krautz</a:t>
            </a:r>
            <a:r>
              <a:rPr lang="de-DE" dirty="0" smtClean="0"/>
              <a:t/>
            </a:r>
            <a:br>
              <a:rPr lang="de-DE" dirty="0" smtClean="0"/>
            </a:br>
            <a:r>
              <a:rPr lang="de-DE" dirty="0" smtClean="0"/>
              <a:t>Reclams Universalbibliothek Nr. 9984 (Brief an Herodot, S. 7, 9, 11) © 1980 Philipp Reclam jun., Stuttgart</a:t>
            </a: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www.epicurus.net/en/herodotus.html</a:t>
            </a: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www.epicurus.net/en/pythocles.html</a:t>
            </a:r>
          </a:p>
          <a:p>
            <a:endParaRPr lang="de-DE" dirty="0" smtClean="0"/>
          </a:p>
          <a:p>
            <a:pPr marL="0" marR="0" indent="0" algn="l" defTabSz="910753" rtl="0" eaLnBrk="1" fontAlgn="auto" latinLnBrk="0" hangingPunct="1">
              <a:lnSpc>
                <a:spcPct val="100000"/>
              </a:lnSpc>
              <a:spcBef>
                <a:spcPts val="0"/>
              </a:spcBef>
              <a:spcAft>
                <a:spcPts val="0"/>
              </a:spcAft>
              <a:buClrTx/>
              <a:buSzTx/>
              <a:buFontTx/>
              <a:buNone/>
              <a:tabLst/>
              <a:defRPr/>
            </a:pPr>
            <a:r>
              <a:rPr lang="de-DE" dirty="0" smtClean="0"/>
              <a:t>Kosmos - Universum</a:t>
            </a:r>
            <a:br>
              <a:rPr lang="de-DE" dirty="0" smtClean="0"/>
            </a:br>
            <a:r>
              <a:rPr lang="de-DE" dirty="0" err="1" smtClean="0"/>
              <a:t>Atomos</a:t>
            </a:r>
            <a:r>
              <a:rPr lang="de-DE" dirty="0" smtClean="0"/>
              <a:t> - Individuum</a:t>
            </a:r>
          </a:p>
        </p:txBody>
      </p:sp>
      <p:sp>
        <p:nvSpPr>
          <p:cNvPr id="4" name="Slide Number Placeholder 3"/>
          <p:cNvSpPr>
            <a:spLocks noGrp="1"/>
          </p:cNvSpPr>
          <p:nvPr>
            <p:ph type="sldNum" sz="quarter" idx="10"/>
          </p:nvPr>
        </p:nvSpPr>
        <p:spPr/>
        <p:txBody>
          <a:bodyPr/>
          <a:lstStyle/>
          <a:p>
            <a:fld id="{C12DDC8E-D55E-4D82-8A8E-2885A9F07AAF}" type="slidenum">
              <a:rPr lang="en-GB" smtClean="0">
                <a:solidFill>
                  <a:prstClr val="black"/>
                </a:solidFill>
              </a:rPr>
              <a:pPr/>
              <a:t>81</a:t>
            </a:fld>
            <a:endParaRPr lang="en-GB">
              <a:solidFill>
                <a:prstClr val="black"/>
              </a:solidFill>
            </a:endParaRPr>
          </a:p>
        </p:txBody>
      </p:sp>
    </p:spTree>
    <p:extLst>
      <p:ext uri="{BB962C8B-B14F-4D97-AF65-F5344CB8AC3E}">
        <p14:creationId xmlns:p14="http://schemas.microsoft.com/office/powerpoint/2010/main" val="19443096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de-DE" dirty="0" smtClean="0"/>
              <a:t>www.philos-website.de/index_g.htm?autoren/epikur_g.htm~main2</a:t>
            </a:r>
          </a:p>
          <a:p>
            <a:r>
              <a:rPr lang="de-DE" dirty="0" smtClean="0"/>
              <a:t>Epikur, Briefe, Sprüche, Werkfragmente, Griechisch/Deutsch. Übersetzt und herausgegeben von Hans-Wolfgang </a:t>
            </a:r>
            <a:r>
              <a:rPr lang="de-DE" dirty="0" err="1" smtClean="0"/>
              <a:t>Krautz</a:t>
            </a:r>
            <a:r>
              <a:rPr lang="de-DE" dirty="0" smtClean="0"/>
              <a:t/>
            </a:r>
            <a:br>
              <a:rPr lang="de-DE" dirty="0" smtClean="0"/>
            </a:br>
            <a:r>
              <a:rPr lang="de-DE" dirty="0" smtClean="0"/>
              <a:t>Reclams Universalbibliothek Nr. 9984 (Brief an Herodot, S. 7, 9, 11) © 1980 Philipp Reclam jun., Stuttgart</a:t>
            </a:r>
          </a:p>
          <a:p>
            <a:pPr marL="0" marR="0" indent="0" algn="l" defTabSz="914400" rtl="0" eaLnBrk="1" fontAlgn="auto" latinLnBrk="0" hangingPunct="1">
              <a:lnSpc>
                <a:spcPct val="100000"/>
              </a:lnSpc>
              <a:spcBef>
                <a:spcPts val="0"/>
              </a:spcBef>
              <a:spcAft>
                <a:spcPts val="0"/>
              </a:spcAft>
              <a:buClrTx/>
              <a:buSzTx/>
              <a:buFontTx/>
              <a:buNone/>
              <a:tabLst/>
              <a:defRPr/>
            </a:pPr>
            <a:r>
              <a:rPr lang="de-DE" smtClean="0"/>
              <a:t>www.epicurus.net/en/herodotus.html</a:t>
            </a:r>
            <a:endParaRPr lang="de-DE"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www.epicurus.net/en/pythocles.html</a:t>
            </a:r>
          </a:p>
          <a:p>
            <a:endParaRPr lang="de-DE" dirty="0" smtClean="0"/>
          </a:p>
        </p:txBody>
      </p:sp>
      <p:sp>
        <p:nvSpPr>
          <p:cNvPr id="4" name="Slide Number Placeholder 3"/>
          <p:cNvSpPr>
            <a:spLocks noGrp="1"/>
          </p:cNvSpPr>
          <p:nvPr>
            <p:ph type="sldNum" sz="quarter" idx="10"/>
          </p:nvPr>
        </p:nvSpPr>
        <p:spPr/>
        <p:txBody>
          <a:bodyPr/>
          <a:lstStyle/>
          <a:p>
            <a:fld id="{C12DDC8E-D55E-4D82-8A8E-2885A9F07AAF}" type="slidenum">
              <a:rPr lang="en-GB" smtClean="0">
                <a:solidFill>
                  <a:prstClr val="black"/>
                </a:solidFill>
              </a:rPr>
              <a:pPr/>
              <a:t>82</a:t>
            </a:fld>
            <a:endParaRPr lang="en-GB">
              <a:solidFill>
                <a:prstClr val="black"/>
              </a:solidFill>
            </a:endParaRPr>
          </a:p>
        </p:txBody>
      </p:sp>
    </p:spTree>
    <p:extLst>
      <p:ext uri="{BB962C8B-B14F-4D97-AF65-F5344CB8AC3E}">
        <p14:creationId xmlns:p14="http://schemas.microsoft.com/office/powerpoint/2010/main" val="1944309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en-GB" b="1" dirty="0" smtClean="0"/>
              <a:t>Einstein !</a:t>
            </a:r>
            <a:endParaRPr lang="en-GB" b="1" dirty="0"/>
          </a:p>
        </p:txBody>
      </p:sp>
      <p:sp>
        <p:nvSpPr>
          <p:cNvPr id="4" name="Slide Number Placeholder 3"/>
          <p:cNvSpPr>
            <a:spLocks noGrp="1"/>
          </p:cNvSpPr>
          <p:nvPr>
            <p:ph type="sldNum" sz="quarter" idx="10"/>
          </p:nvPr>
        </p:nvSpPr>
        <p:spPr/>
        <p:txBody>
          <a:bodyPr/>
          <a:lstStyle/>
          <a:p>
            <a:fld id="{C12DDC8E-D55E-4D82-8A8E-2885A9F07AAF}" type="slidenum">
              <a:rPr lang="en-GB" smtClean="0">
                <a:solidFill>
                  <a:prstClr val="black"/>
                </a:solidFill>
              </a:rPr>
              <a:pPr/>
              <a:t>8</a:t>
            </a:fld>
            <a:endParaRPr lang="en-GB">
              <a:solidFill>
                <a:prstClr val="black"/>
              </a:solidFill>
            </a:endParaRPr>
          </a:p>
        </p:txBody>
      </p:sp>
    </p:spTree>
    <p:extLst>
      <p:ext uri="{BB962C8B-B14F-4D97-AF65-F5344CB8AC3E}">
        <p14:creationId xmlns:p14="http://schemas.microsoft.com/office/powerpoint/2010/main" val="56158002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de-DE" dirty="0" smtClean="0"/>
              <a:t>www.epicurus.net/en/herodotus.html</a:t>
            </a:r>
          </a:p>
          <a:p>
            <a:r>
              <a:rPr lang="de-DE" dirty="0" smtClean="0"/>
              <a:t>www.epicurus.net/en/pythocles.html</a:t>
            </a:r>
            <a:endParaRPr lang="de-DE" dirty="0"/>
          </a:p>
        </p:txBody>
      </p:sp>
      <p:sp>
        <p:nvSpPr>
          <p:cNvPr id="4" name="Slide Number Placeholder 3"/>
          <p:cNvSpPr>
            <a:spLocks noGrp="1"/>
          </p:cNvSpPr>
          <p:nvPr>
            <p:ph type="sldNum" sz="quarter" idx="10"/>
          </p:nvPr>
        </p:nvSpPr>
        <p:spPr/>
        <p:txBody>
          <a:bodyPr/>
          <a:lstStyle/>
          <a:p>
            <a:fld id="{C12DDC8E-D55E-4D82-8A8E-2885A9F07AAF}" type="slidenum">
              <a:rPr lang="en-GB" smtClean="0">
                <a:solidFill>
                  <a:prstClr val="black"/>
                </a:solidFill>
              </a:rPr>
              <a:pPr/>
              <a:t>83</a:t>
            </a:fld>
            <a:endParaRPr lang="en-GB">
              <a:solidFill>
                <a:prstClr val="black"/>
              </a:solidFill>
            </a:endParaRPr>
          </a:p>
        </p:txBody>
      </p:sp>
    </p:spTree>
    <p:extLst>
      <p:ext uri="{BB962C8B-B14F-4D97-AF65-F5344CB8AC3E}">
        <p14:creationId xmlns:p14="http://schemas.microsoft.com/office/powerpoint/2010/main" val="19443096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en-US" sz="1200" b="0" dirty="0" smtClean="0">
                <a:solidFill>
                  <a:srgbClr val="C00000"/>
                </a:solidFill>
              </a:rPr>
              <a:t>XL feign - frame</a:t>
            </a:r>
            <a:endParaRPr lang="de-DE" b="0" dirty="0"/>
          </a:p>
        </p:txBody>
      </p:sp>
      <p:sp>
        <p:nvSpPr>
          <p:cNvPr id="4" name="Slide Number Placeholder 3"/>
          <p:cNvSpPr>
            <a:spLocks noGrp="1"/>
          </p:cNvSpPr>
          <p:nvPr>
            <p:ph type="sldNum" sz="quarter" idx="10"/>
          </p:nvPr>
        </p:nvSpPr>
        <p:spPr/>
        <p:txBody>
          <a:bodyPr/>
          <a:lstStyle/>
          <a:p>
            <a:fld id="{C12DDC8E-D55E-4D82-8A8E-2885A9F07AAF}" type="slidenum">
              <a:rPr lang="en-GB" smtClean="0"/>
              <a:t>84</a:t>
            </a:fld>
            <a:endParaRPr lang="en-GB"/>
          </a:p>
        </p:txBody>
      </p:sp>
    </p:spTree>
    <p:extLst>
      <p:ext uri="{BB962C8B-B14F-4D97-AF65-F5344CB8AC3E}">
        <p14:creationId xmlns:p14="http://schemas.microsoft.com/office/powerpoint/2010/main" val="63684886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de-DE" sz="1200" u="none" kern="1200" baseline="0" dirty="0" smtClean="0">
                <a:solidFill>
                  <a:schemeClr val="tx1"/>
                </a:solidFill>
                <a:effectLst/>
                <a:latin typeface="+mn-lt"/>
                <a:ea typeface="+mn-ea"/>
                <a:cs typeface="+mn-cs"/>
                <a:hlinkClick r:id="rId3"/>
              </a:rPr>
              <a:t>XL </a:t>
            </a:r>
          </a:p>
          <a:p>
            <a:r>
              <a:rPr lang="de-DE" sz="1200" u="sng" kern="1200" dirty="0" smtClean="0">
                <a:solidFill>
                  <a:schemeClr val="tx1"/>
                </a:solidFill>
                <a:effectLst/>
                <a:latin typeface="+mn-lt"/>
                <a:ea typeface="+mn-ea"/>
                <a:cs typeface="+mn-cs"/>
                <a:hlinkClick r:id="rId3"/>
              </a:rPr>
              <a:t>http://</a:t>
            </a:r>
            <a:r>
              <a:rPr lang="de-DE" sz="1200" u="none" kern="1200" baseline="0" dirty="0" smtClean="0">
                <a:solidFill>
                  <a:schemeClr val="tx1"/>
                </a:solidFill>
                <a:effectLst/>
                <a:latin typeface="+mn-lt"/>
                <a:ea typeface="+mn-ea"/>
                <a:cs typeface="+mn-cs"/>
                <a:hlinkClick r:id="rId3"/>
              </a:rPr>
              <a:t>de.wikipedia.org/wiki/Immunisierungsstrategie</a:t>
            </a:r>
            <a:r>
              <a:rPr lang="de-DE" sz="1200" kern="1200" dirty="0" smtClean="0">
                <a:solidFill>
                  <a:schemeClr val="tx1"/>
                </a:solidFill>
                <a:effectLst/>
                <a:latin typeface="+mn-lt"/>
                <a:ea typeface="+mn-ea"/>
                <a:cs typeface="+mn-cs"/>
              </a:rPr>
              <a:t>,</a:t>
            </a:r>
            <a:br>
              <a:rPr lang="de-DE" sz="1200" kern="1200" dirty="0" smtClean="0">
                <a:solidFill>
                  <a:schemeClr val="tx1"/>
                </a:solidFill>
                <a:effectLst/>
                <a:latin typeface="+mn-lt"/>
                <a:ea typeface="+mn-ea"/>
                <a:cs typeface="+mn-cs"/>
              </a:rPr>
            </a:br>
            <a:r>
              <a:rPr lang="de-DE" sz="1200" u="sng" kern="1200" dirty="0" smtClean="0">
                <a:solidFill>
                  <a:schemeClr val="tx1"/>
                </a:solidFill>
                <a:effectLst/>
                <a:latin typeface="+mn-lt"/>
                <a:ea typeface="+mn-ea"/>
                <a:cs typeface="+mn-cs"/>
                <a:hlinkClick r:id="rId4"/>
              </a:rPr>
              <a:t>http://de.wikipedia.org/</a:t>
            </a:r>
            <a:r>
              <a:rPr lang="de-DE" sz="1200" u="sng" kern="1200" dirty="0" err="1" smtClean="0">
                <a:solidFill>
                  <a:schemeClr val="tx1"/>
                </a:solidFill>
                <a:effectLst/>
                <a:latin typeface="+mn-lt"/>
                <a:ea typeface="+mn-ea"/>
                <a:cs typeface="+mn-cs"/>
                <a:hlinkClick r:id="rId4"/>
              </a:rPr>
              <a:t>wiki</a:t>
            </a:r>
            <a:r>
              <a:rPr lang="de-DE" sz="1200" u="sng" kern="1200" dirty="0" smtClean="0">
                <a:solidFill>
                  <a:schemeClr val="tx1"/>
                </a:solidFill>
                <a:effectLst/>
                <a:latin typeface="+mn-lt"/>
                <a:ea typeface="+mn-ea"/>
                <a:cs typeface="+mn-cs"/>
                <a:hlinkClick r:id="rId4"/>
              </a:rPr>
              <a:t>/</a:t>
            </a:r>
            <a:r>
              <a:rPr lang="de-DE" sz="1200" u="sng" kern="1200" dirty="0" err="1" smtClean="0">
                <a:solidFill>
                  <a:schemeClr val="tx1"/>
                </a:solidFill>
                <a:effectLst/>
                <a:latin typeface="+mn-lt"/>
                <a:ea typeface="+mn-ea"/>
                <a:cs typeface="+mn-cs"/>
                <a:hlinkClick r:id="rId4"/>
              </a:rPr>
              <a:t>Verstärktes_Dogma</a:t>
            </a:r>
            <a:endParaRPr lang="de-DE"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Karl R. Popper: </a:t>
            </a:r>
            <a:r>
              <a:rPr lang="en-US" sz="1200" i="1" u="sng" kern="1200" dirty="0" smtClean="0">
                <a:solidFill>
                  <a:schemeClr val="tx1"/>
                </a:solidFill>
                <a:effectLst/>
                <a:latin typeface="+mn-lt"/>
                <a:ea typeface="+mn-ea"/>
                <a:cs typeface="+mn-cs"/>
                <a:hlinkClick r:id="rId5"/>
              </a:rPr>
              <a:t>The Open Society and Its Enemies</a:t>
            </a:r>
            <a:r>
              <a:rPr lang="en-US" sz="1200" u="sng" kern="1200" dirty="0" smtClean="0">
                <a:solidFill>
                  <a:schemeClr val="tx1"/>
                </a:solidFill>
                <a:effectLst/>
                <a:latin typeface="+mn-lt"/>
                <a:ea typeface="+mn-ea"/>
                <a:cs typeface="+mn-cs"/>
                <a:hlinkClick r:id="rId5"/>
              </a:rPr>
              <a:t>.</a:t>
            </a:r>
            <a:r>
              <a:rPr lang="en-US" sz="1200" kern="1200" dirty="0" smtClean="0">
                <a:solidFill>
                  <a:schemeClr val="tx1"/>
                </a:solidFill>
                <a:effectLst/>
                <a:latin typeface="+mn-lt"/>
                <a:ea typeface="+mn-ea"/>
                <a:cs typeface="+mn-cs"/>
              </a:rPr>
              <a:t> 4. </a:t>
            </a:r>
            <a:r>
              <a:rPr lang="en-US" sz="1200" kern="1200" dirty="0" err="1" smtClean="0">
                <a:solidFill>
                  <a:schemeClr val="tx1"/>
                </a:solidFill>
                <a:effectLst/>
                <a:latin typeface="+mn-lt"/>
                <a:ea typeface="+mn-ea"/>
                <a:cs typeface="+mn-cs"/>
              </a:rPr>
              <a:t>Auflage</a:t>
            </a:r>
            <a:r>
              <a:rPr lang="en-US" sz="1200" kern="1200" dirty="0" smtClean="0">
                <a:solidFill>
                  <a:schemeClr val="tx1"/>
                </a:solidFill>
                <a:effectLst/>
                <a:latin typeface="+mn-lt"/>
                <a:ea typeface="+mn-ea"/>
                <a:cs typeface="+mn-cs"/>
              </a:rPr>
              <a:t>. London 1962, S. 242.</a:t>
            </a:r>
            <a:endParaRPr lang="de-DE" dirty="0"/>
          </a:p>
        </p:txBody>
      </p:sp>
      <p:sp>
        <p:nvSpPr>
          <p:cNvPr id="4" name="Slide Number Placeholder 3"/>
          <p:cNvSpPr>
            <a:spLocks noGrp="1"/>
          </p:cNvSpPr>
          <p:nvPr>
            <p:ph type="sldNum" sz="quarter" idx="10"/>
          </p:nvPr>
        </p:nvSpPr>
        <p:spPr/>
        <p:txBody>
          <a:bodyPr/>
          <a:lstStyle/>
          <a:p>
            <a:fld id="{C12DDC8E-D55E-4D82-8A8E-2885A9F07AAF}" type="slidenum">
              <a:rPr lang="en-GB" smtClean="0">
                <a:solidFill>
                  <a:prstClr val="black"/>
                </a:solidFill>
              </a:rPr>
              <a:pPr/>
              <a:t>85</a:t>
            </a:fld>
            <a:endParaRPr lang="en-GB">
              <a:solidFill>
                <a:prstClr val="black"/>
              </a:solidFill>
            </a:endParaRPr>
          </a:p>
        </p:txBody>
      </p:sp>
    </p:spTree>
    <p:extLst>
      <p:ext uri="{BB962C8B-B14F-4D97-AF65-F5344CB8AC3E}">
        <p14:creationId xmlns:p14="http://schemas.microsoft.com/office/powerpoint/2010/main" val="267215482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de-DE" sz="1200" u="none" kern="1200" baseline="0" dirty="0" smtClean="0">
                <a:solidFill>
                  <a:schemeClr val="tx1"/>
                </a:solidFill>
                <a:effectLst/>
                <a:latin typeface="+mn-lt"/>
                <a:ea typeface="+mn-ea"/>
                <a:cs typeface="+mn-cs"/>
                <a:hlinkClick r:id="rId3"/>
              </a:rPr>
              <a:t>XL </a:t>
            </a:r>
          </a:p>
          <a:p>
            <a:r>
              <a:rPr lang="de-DE" sz="1200" u="sng" kern="1200" dirty="0" smtClean="0">
                <a:solidFill>
                  <a:schemeClr val="tx1"/>
                </a:solidFill>
                <a:effectLst/>
                <a:latin typeface="+mn-lt"/>
                <a:ea typeface="+mn-ea"/>
                <a:cs typeface="+mn-cs"/>
                <a:hlinkClick r:id="rId3"/>
              </a:rPr>
              <a:t>http://</a:t>
            </a:r>
            <a:r>
              <a:rPr lang="de-DE" sz="1200" u="none" kern="1200" baseline="0" dirty="0" smtClean="0">
                <a:solidFill>
                  <a:schemeClr val="tx1"/>
                </a:solidFill>
                <a:effectLst/>
                <a:latin typeface="+mn-lt"/>
                <a:ea typeface="+mn-ea"/>
                <a:cs typeface="+mn-cs"/>
                <a:hlinkClick r:id="rId3"/>
              </a:rPr>
              <a:t>de.wikipedia.org/wiki/Immunisierungsstrategie</a:t>
            </a:r>
            <a:r>
              <a:rPr lang="de-DE" sz="1200" kern="1200" dirty="0" smtClean="0">
                <a:solidFill>
                  <a:schemeClr val="tx1"/>
                </a:solidFill>
                <a:effectLst/>
                <a:latin typeface="+mn-lt"/>
                <a:ea typeface="+mn-ea"/>
                <a:cs typeface="+mn-cs"/>
              </a:rPr>
              <a:t>,</a:t>
            </a:r>
            <a:br>
              <a:rPr lang="de-DE" sz="1200" kern="1200" dirty="0" smtClean="0">
                <a:solidFill>
                  <a:schemeClr val="tx1"/>
                </a:solidFill>
                <a:effectLst/>
                <a:latin typeface="+mn-lt"/>
                <a:ea typeface="+mn-ea"/>
                <a:cs typeface="+mn-cs"/>
              </a:rPr>
            </a:br>
            <a:r>
              <a:rPr lang="de-DE" sz="1200" u="sng" kern="1200" dirty="0" smtClean="0">
                <a:solidFill>
                  <a:schemeClr val="tx1"/>
                </a:solidFill>
                <a:effectLst/>
                <a:latin typeface="+mn-lt"/>
                <a:ea typeface="+mn-ea"/>
                <a:cs typeface="+mn-cs"/>
                <a:hlinkClick r:id="rId4"/>
              </a:rPr>
              <a:t>http://de.wikipedia.org/</a:t>
            </a:r>
            <a:r>
              <a:rPr lang="de-DE" sz="1200" u="sng" kern="1200" dirty="0" err="1" smtClean="0">
                <a:solidFill>
                  <a:schemeClr val="tx1"/>
                </a:solidFill>
                <a:effectLst/>
                <a:latin typeface="+mn-lt"/>
                <a:ea typeface="+mn-ea"/>
                <a:cs typeface="+mn-cs"/>
                <a:hlinkClick r:id="rId4"/>
              </a:rPr>
              <a:t>wiki</a:t>
            </a:r>
            <a:r>
              <a:rPr lang="de-DE" sz="1200" u="sng" kern="1200" dirty="0" smtClean="0">
                <a:solidFill>
                  <a:schemeClr val="tx1"/>
                </a:solidFill>
                <a:effectLst/>
                <a:latin typeface="+mn-lt"/>
                <a:ea typeface="+mn-ea"/>
                <a:cs typeface="+mn-cs"/>
                <a:hlinkClick r:id="rId4"/>
              </a:rPr>
              <a:t>/</a:t>
            </a:r>
            <a:r>
              <a:rPr lang="de-DE" sz="1200" u="sng" kern="1200" dirty="0" err="1" smtClean="0">
                <a:solidFill>
                  <a:schemeClr val="tx1"/>
                </a:solidFill>
                <a:effectLst/>
                <a:latin typeface="+mn-lt"/>
                <a:ea typeface="+mn-ea"/>
                <a:cs typeface="+mn-cs"/>
                <a:hlinkClick r:id="rId4"/>
              </a:rPr>
              <a:t>Verstärktes_Dogma</a:t>
            </a:r>
            <a:endParaRPr lang="de-DE"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Karl R. Popper: </a:t>
            </a:r>
            <a:r>
              <a:rPr lang="en-US" sz="1200" i="1" u="sng" kern="1200" dirty="0" smtClean="0">
                <a:solidFill>
                  <a:schemeClr val="tx1"/>
                </a:solidFill>
                <a:effectLst/>
                <a:latin typeface="+mn-lt"/>
                <a:ea typeface="+mn-ea"/>
                <a:cs typeface="+mn-cs"/>
                <a:hlinkClick r:id="rId5"/>
              </a:rPr>
              <a:t>The Open Society and Its Enemies</a:t>
            </a:r>
            <a:r>
              <a:rPr lang="en-US" sz="1200" u="sng" kern="1200" dirty="0" smtClean="0">
                <a:solidFill>
                  <a:schemeClr val="tx1"/>
                </a:solidFill>
                <a:effectLst/>
                <a:latin typeface="+mn-lt"/>
                <a:ea typeface="+mn-ea"/>
                <a:cs typeface="+mn-cs"/>
                <a:hlinkClick r:id="rId5"/>
              </a:rPr>
              <a:t>.</a:t>
            </a:r>
            <a:r>
              <a:rPr lang="en-US" sz="1200" kern="1200" dirty="0" smtClean="0">
                <a:solidFill>
                  <a:schemeClr val="tx1"/>
                </a:solidFill>
                <a:effectLst/>
                <a:latin typeface="+mn-lt"/>
                <a:ea typeface="+mn-ea"/>
                <a:cs typeface="+mn-cs"/>
              </a:rPr>
              <a:t> 4. </a:t>
            </a:r>
            <a:r>
              <a:rPr lang="en-US" sz="1200" kern="1200" dirty="0" err="1" smtClean="0">
                <a:solidFill>
                  <a:schemeClr val="tx1"/>
                </a:solidFill>
                <a:effectLst/>
                <a:latin typeface="+mn-lt"/>
                <a:ea typeface="+mn-ea"/>
                <a:cs typeface="+mn-cs"/>
              </a:rPr>
              <a:t>Auflage</a:t>
            </a:r>
            <a:r>
              <a:rPr lang="en-US" sz="1200" kern="1200" dirty="0" smtClean="0">
                <a:solidFill>
                  <a:schemeClr val="tx1"/>
                </a:solidFill>
                <a:effectLst/>
                <a:latin typeface="+mn-lt"/>
                <a:ea typeface="+mn-ea"/>
                <a:cs typeface="+mn-cs"/>
              </a:rPr>
              <a:t>. London 1962, S. 242.</a:t>
            </a:r>
            <a:endParaRPr lang="de-DE" dirty="0"/>
          </a:p>
        </p:txBody>
      </p:sp>
      <p:sp>
        <p:nvSpPr>
          <p:cNvPr id="4" name="Slide Number Placeholder 3"/>
          <p:cNvSpPr>
            <a:spLocks noGrp="1"/>
          </p:cNvSpPr>
          <p:nvPr>
            <p:ph type="sldNum" sz="quarter" idx="10"/>
          </p:nvPr>
        </p:nvSpPr>
        <p:spPr/>
        <p:txBody>
          <a:bodyPr/>
          <a:lstStyle/>
          <a:p>
            <a:fld id="{C12DDC8E-D55E-4D82-8A8E-2885A9F07AAF}" type="slidenum">
              <a:rPr lang="en-GB" smtClean="0">
                <a:solidFill>
                  <a:prstClr val="black"/>
                </a:solidFill>
              </a:rPr>
              <a:pPr/>
              <a:t>86</a:t>
            </a:fld>
            <a:endParaRPr lang="en-GB">
              <a:solidFill>
                <a:prstClr val="black"/>
              </a:solidFill>
            </a:endParaRPr>
          </a:p>
        </p:txBody>
      </p:sp>
    </p:spTree>
    <p:extLst>
      <p:ext uri="{BB962C8B-B14F-4D97-AF65-F5344CB8AC3E}">
        <p14:creationId xmlns:p14="http://schemas.microsoft.com/office/powerpoint/2010/main" val="267215482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de-DE" smtClean="0"/>
              <a:t>XS</a:t>
            </a:r>
            <a:endParaRPr lang="de-DE" dirty="0"/>
          </a:p>
        </p:txBody>
      </p:sp>
      <p:sp>
        <p:nvSpPr>
          <p:cNvPr id="4" name="Slide Number Placeholder 3"/>
          <p:cNvSpPr>
            <a:spLocks noGrp="1"/>
          </p:cNvSpPr>
          <p:nvPr>
            <p:ph type="sldNum" sz="quarter" idx="10"/>
          </p:nvPr>
        </p:nvSpPr>
        <p:spPr/>
        <p:txBody>
          <a:bodyPr/>
          <a:lstStyle/>
          <a:p>
            <a:fld id="{C12DDC8E-D55E-4D82-8A8E-2885A9F07AAF}" type="slidenum">
              <a:rPr lang="en-GB" smtClean="0"/>
              <a:t>88</a:t>
            </a:fld>
            <a:endParaRPr lang="en-GB"/>
          </a:p>
        </p:txBody>
      </p:sp>
    </p:spTree>
    <p:extLst>
      <p:ext uri="{BB962C8B-B14F-4D97-AF65-F5344CB8AC3E}">
        <p14:creationId xmlns:p14="http://schemas.microsoft.com/office/powerpoint/2010/main" val="362007321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de-DE" dirty="0" smtClean="0"/>
              <a:t>Suche nach dem</a:t>
            </a:r>
            <a:r>
              <a:rPr lang="de-DE" baseline="0" dirty="0" smtClean="0"/>
              <a:t> </a:t>
            </a:r>
            <a:r>
              <a:rPr lang="de-DE" b="1" baseline="0" dirty="0" smtClean="0"/>
              <a:t>Gesetz</a:t>
            </a:r>
          </a:p>
          <a:p>
            <a:r>
              <a:rPr lang="de-DE" baseline="0" dirty="0" err="1" smtClean="0"/>
              <a:t>fundamentalist</a:t>
            </a:r>
            <a:endParaRPr lang="de-DE" dirty="0"/>
          </a:p>
        </p:txBody>
      </p:sp>
      <p:sp>
        <p:nvSpPr>
          <p:cNvPr id="4" name="Slide Number Placeholder 3"/>
          <p:cNvSpPr>
            <a:spLocks noGrp="1"/>
          </p:cNvSpPr>
          <p:nvPr>
            <p:ph type="sldNum" sz="quarter" idx="10"/>
          </p:nvPr>
        </p:nvSpPr>
        <p:spPr/>
        <p:txBody>
          <a:bodyPr/>
          <a:lstStyle/>
          <a:p>
            <a:fld id="{C12DDC8E-D55E-4D82-8A8E-2885A9F07AAF}" type="slidenum">
              <a:rPr lang="en-GB" smtClean="0"/>
              <a:t>89</a:t>
            </a:fld>
            <a:endParaRPr lang="en-GB"/>
          </a:p>
        </p:txBody>
      </p:sp>
    </p:spTree>
    <p:extLst>
      <p:ext uri="{BB962C8B-B14F-4D97-AF65-F5344CB8AC3E}">
        <p14:creationId xmlns:p14="http://schemas.microsoft.com/office/powerpoint/2010/main" val="294047332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de-DE" dirty="0" smtClean="0"/>
              <a:t>Suche nach dem</a:t>
            </a:r>
            <a:r>
              <a:rPr lang="de-DE" baseline="0" dirty="0" smtClean="0"/>
              <a:t> </a:t>
            </a:r>
            <a:r>
              <a:rPr lang="de-DE" b="1" baseline="0" dirty="0" smtClean="0"/>
              <a:t>Gesetz</a:t>
            </a:r>
          </a:p>
          <a:p>
            <a:r>
              <a:rPr lang="de-DE" baseline="0" dirty="0" err="1" smtClean="0"/>
              <a:t>fundamentalist</a:t>
            </a:r>
            <a:endParaRPr lang="de-DE" dirty="0"/>
          </a:p>
        </p:txBody>
      </p:sp>
      <p:sp>
        <p:nvSpPr>
          <p:cNvPr id="4" name="Slide Number Placeholder 3"/>
          <p:cNvSpPr>
            <a:spLocks noGrp="1"/>
          </p:cNvSpPr>
          <p:nvPr>
            <p:ph type="sldNum" sz="quarter" idx="10"/>
          </p:nvPr>
        </p:nvSpPr>
        <p:spPr/>
        <p:txBody>
          <a:bodyPr/>
          <a:lstStyle/>
          <a:p>
            <a:fld id="{C12DDC8E-D55E-4D82-8A8E-2885A9F07AAF}" type="slidenum">
              <a:rPr lang="en-GB" smtClean="0"/>
              <a:t>90</a:t>
            </a:fld>
            <a:endParaRPr lang="en-GB"/>
          </a:p>
        </p:txBody>
      </p:sp>
    </p:spTree>
    <p:extLst>
      <p:ext uri="{BB962C8B-B14F-4D97-AF65-F5344CB8AC3E}">
        <p14:creationId xmlns:p14="http://schemas.microsoft.com/office/powerpoint/2010/main" val="294047332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de-DE" dirty="0" smtClean="0"/>
              <a:t>Das </a:t>
            </a:r>
            <a:r>
              <a:rPr lang="de-DE" dirty="0" err="1" smtClean="0"/>
              <a:t>stehn</a:t>
            </a:r>
            <a:r>
              <a:rPr lang="de-DE" dirty="0" smtClean="0"/>
              <a:t> wir nun und sehn betroffen</a:t>
            </a:r>
          </a:p>
          <a:p>
            <a:r>
              <a:rPr lang="de-DE" dirty="0" smtClean="0"/>
              <a:t>den Vorhang zu + alle Fragen offen.</a:t>
            </a:r>
            <a:endParaRPr lang="de-DE" dirty="0"/>
          </a:p>
        </p:txBody>
      </p:sp>
      <p:sp>
        <p:nvSpPr>
          <p:cNvPr id="4" name="Slide Number Placeholder 3"/>
          <p:cNvSpPr>
            <a:spLocks noGrp="1"/>
          </p:cNvSpPr>
          <p:nvPr>
            <p:ph type="sldNum" sz="quarter" idx="10"/>
          </p:nvPr>
        </p:nvSpPr>
        <p:spPr/>
        <p:txBody>
          <a:bodyPr/>
          <a:lstStyle/>
          <a:p>
            <a:fld id="{C12DDC8E-D55E-4D82-8A8E-2885A9F07AAF}" type="slidenum">
              <a:rPr lang="en-GB" smtClean="0"/>
              <a:t>91</a:t>
            </a:fld>
            <a:endParaRPr lang="en-GB"/>
          </a:p>
        </p:txBody>
      </p:sp>
    </p:spTree>
    <p:extLst>
      <p:ext uri="{BB962C8B-B14F-4D97-AF65-F5344CB8AC3E}">
        <p14:creationId xmlns:p14="http://schemas.microsoft.com/office/powerpoint/2010/main" val="131329726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de-DE" b="1" err="1" smtClean="0"/>
              <a:t>poet</a:t>
            </a:r>
            <a:r>
              <a:rPr lang="de-DE" b="1" smtClean="0"/>
              <a:t>.</a:t>
            </a:r>
            <a:r>
              <a:rPr lang="de-DE" b="1" baseline="0" smtClean="0"/>
              <a:t> </a:t>
            </a:r>
            <a:r>
              <a:rPr lang="de-DE" b="1" smtClean="0"/>
              <a:t>Sprache !</a:t>
            </a:r>
            <a:endParaRPr lang="en-GB" b="1"/>
          </a:p>
        </p:txBody>
      </p:sp>
      <p:sp>
        <p:nvSpPr>
          <p:cNvPr id="4" name="Slide Number Placeholder 3"/>
          <p:cNvSpPr>
            <a:spLocks noGrp="1"/>
          </p:cNvSpPr>
          <p:nvPr>
            <p:ph type="sldNum" sz="quarter" idx="10"/>
          </p:nvPr>
        </p:nvSpPr>
        <p:spPr/>
        <p:txBody>
          <a:bodyPr/>
          <a:lstStyle/>
          <a:p>
            <a:fld id="{C12DDC8E-D55E-4D82-8A8E-2885A9F07AAF}" type="slidenum">
              <a:rPr lang="en-GB" smtClean="0">
                <a:solidFill>
                  <a:prstClr val="black"/>
                </a:solidFill>
              </a:rPr>
              <a:pPr/>
              <a:t>92</a:t>
            </a:fld>
            <a:endParaRPr lang="en-GB">
              <a:solidFill>
                <a:prstClr val="black"/>
              </a:solidFill>
            </a:endParaRPr>
          </a:p>
        </p:txBody>
      </p:sp>
    </p:spTree>
    <p:extLst>
      <p:ext uri="{BB962C8B-B14F-4D97-AF65-F5344CB8AC3E}">
        <p14:creationId xmlns:p14="http://schemas.microsoft.com/office/powerpoint/2010/main" val="8192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de-DE" dirty="0" smtClean="0"/>
              <a:t>XS</a:t>
            </a:r>
          </a:p>
          <a:p>
            <a:r>
              <a:rPr lang="de-DE" dirty="0" smtClean="0"/>
              <a:t>Aufsuchen: </a:t>
            </a:r>
            <a:r>
              <a:rPr lang="de-DE" dirty="0" err="1" smtClean="0"/>
              <a:t>Expt</a:t>
            </a:r>
            <a:r>
              <a:rPr lang="de-DE" dirty="0" smtClean="0"/>
              <a:t> - Induktion</a:t>
            </a:r>
          </a:p>
          <a:p>
            <a:r>
              <a:rPr lang="de-DE" dirty="0" smtClean="0"/>
              <a:t>Deduktion - Theorie</a:t>
            </a:r>
            <a:endParaRPr lang="en-GB" dirty="0"/>
          </a:p>
        </p:txBody>
      </p:sp>
      <p:sp>
        <p:nvSpPr>
          <p:cNvPr id="4" name="Slide Number Placeholder 3"/>
          <p:cNvSpPr>
            <a:spLocks noGrp="1"/>
          </p:cNvSpPr>
          <p:nvPr>
            <p:ph type="sldNum" sz="quarter" idx="10"/>
          </p:nvPr>
        </p:nvSpPr>
        <p:spPr/>
        <p:txBody>
          <a:bodyPr/>
          <a:lstStyle/>
          <a:p>
            <a:fld id="{C12DDC8E-D55E-4D82-8A8E-2885A9F07AAF}" type="slidenum">
              <a:rPr lang="en-GB" smtClean="0"/>
              <a:t>9</a:t>
            </a:fld>
            <a:endParaRPr lang="en-GB"/>
          </a:p>
        </p:txBody>
      </p:sp>
    </p:spTree>
    <p:extLst>
      <p:ext uri="{BB962C8B-B14F-4D97-AF65-F5344CB8AC3E}">
        <p14:creationId xmlns:p14="http://schemas.microsoft.com/office/powerpoint/2010/main" val="15581965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de-DE" b="1" dirty="0" err="1" smtClean="0"/>
              <a:t>Kosmoi</a:t>
            </a:r>
            <a:endParaRPr lang="de-DE" b="1" dirty="0"/>
          </a:p>
        </p:txBody>
      </p:sp>
      <p:sp>
        <p:nvSpPr>
          <p:cNvPr id="4" name="Slide Number Placeholder 3"/>
          <p:cNvSpPr>
            <a:spLocks noGrp="1"/>
          </p:cNvSpPr>
          <p:nvPr>
            <p:ph type="sldNum" sz="quarter" idx="10"/>
          </p:nvPr>
        </p:nvSpPr>
        <p:spPr/>
        <p:txBody>
          <a:bodyPr/>
          <a:lstStyle/>
          <a:p>
            <a:fld id="{C12DDC8E-D55E-4D82-8A8E-2885A9F07AAF}" type="slidenum">
              <a:rPr lang="en-GB" smtClean="0"/>
              <a:t>10</a:t>
            </a:fld>
            <a:endParaRPr lang="en-GB"/>
          </a:p>
        </p:txBody>
      </p:sp>
    </p:spTree>
    <p:extLst>
      <p:ext uri="{BB962C8B-B14F-4D97-AF65-F5344CB8AC3E}">
        <p14:creationId xmlns:p14="http://schemas.microsoft.com/office/powerpoint/2010/main" val="38018712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b="1" noProof="0" dirty="0" smtClean="0"/>
              <a:t>Kosmos</a:t>
            </a:r>
            <a:r>
              <a:rPr lang="de-DE" sz="1200" noProof="0" dirty="0" smtClean="0"/>
              <a:t> =</a:t>
            </a:r>
            <a:r>
              <a:rPr lang="de-DE" sz="1200" baseline="0" noProof="0" dirty="0" smtClean="0"/>
              <a:t> </a:t>
            </a:r>
            <a:r>
              <a:rPr lang="de-DE" sz="1200" noProof="0" dirty="0" err="1" smtClean="0"/>
              <a:t>harmon</a:t>
            </a:r>
            <a:r>
              <a:rPr lang="de-DE" sz="1200" noProof="0" dirty="0" smtClean="0"/>
              <a:t> Weltsystem</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b="1" dirty="0" smtClean="0"/>
              <a:t>Bach 1722/42</a:t>
            </a:r>
            <a:r>
              <a:rPr lang="de-DE" sz="1200" dirty="0" smtClean="0"/>
              <a:t>:</a:t>
            </a:r>
            <a:br>
              <a:rPr lang="de-DE" sz="1200" dirty="0" smtClean="0"/>
            </a:br>
            <a:r>
              <a:rPr lang="de-DE" sz="1200" dirty="0" smtClean="0"/>
              <a:t>Wohltemperierte Klavier</a:t>
            </a:r>
            <a:r>
              <a:rPr lang="de-DE" sz="1200" baseline="0" dirty="0" smtClean="0"/>
              <a:t> </a:t>
            </a:r>
            <a:r>
              <a:rPr lang="de-DE" sz="1200" dirty="0" smtClean="0"/>
              <a:t>vereint</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t>reine + pythagoreische Stimmung</a:t>
            </a:r>
          </a:p>
        </p:txBody>
      </p:sp>
      <p:sp>
        <p:nvSpPr>
          <p:cNvPr id="4" name="Slide Number Placeholder 3"/>
          <p:cNvSpPr>
            <a:spLocks noGrp="1"/>
          </p:cNvSpPr>
          <p:nvPr>
            <p:ph type="sldNum" sz="quarter" idx="10"/>
          </p:nvPr>
        </p:nvSpPr>
        <p:spPr/>
        <p:txBody>
          <a:bodyPr/>
          <a:lstStyle/>
          <a:p>
            <a:fld id="{C12DDC8E-D55E-4D82-8A8E-2885A9F07AAF}" type="slidenum">
              <a:rPr lang="en-GB" smtClean="0">
                <a:solidFill>
                  <a:prstClr val="black"/>
                </a:solidFill>
              </a:rPr>
              <a:pPr/>
              <a:t>11</a:t>
            </a:fld>
            <a:endParaRPr lang="en-GB">
              <a:solidFill>
                <a:prstClr val="black"/>
              </a:solidFill>
            </a:endParaRPr>
          </a:p>
        </p:txBody>
      </p:sp>
    </p:spTree>
    <p:extLst>
      <p:ext uri="{BB962C8B-B14F-4D97-AF65-F5344CB8AC3E}">
        <p14:creationId xmlns:p14="http://schemas.microsoft.com/office/powerpoint/2010/main" val="30519346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r>
              <a:rPr lang="de-DE" sz="1200" dirty="0" smtClean="0"/>
              <a:t>Die Beste aller Welten</a:t>
            </a:r>
          </a:p>
          <a:p>
            <a:r>
              <a:rPr lang="de-DE" sz="1200" dirty="0" smtClean="0"/>
              <a:t>Einstein: Hatte Gott eine Wahl?</a:t>
            </a:r>
          </a:p>
          <a:p>
            <a:r>
              <a:rPr lang="de-DE" dirty="0" smtClean="0"/>
              <a:t>M Rees, Just 6 </a:t>
            </a:r>
            <a:r>
              <a:rPr lang="de-DE" dirty="0" err="1" smtClean="0"/>
              <a:t>Nrs</a:t>
            </a:r>
            <a:endParaRPr lang="de-DE" dirty="0" smtClean="0"/>
          </a:p>
        </p:txBody>
      </p:sp>
      <p:sp>
        <p:nvSpPr>
          <p:cNvPr id="4" name="Slide Number Placeholder 3"/>
          <p:cNvSpPr>
            <a:spLocks noGrp="1"/>
          </p:cNvSpPr>
          <p:nvPr>
            <p:ph type="sldNum" sz="quarter" idx="10"/>
          </p:nvPr>
        </p:nvSpPr>
        <p:spPr/>
        <p:txBody>
          <a:bodyPr/>
          <a:lstStyle/>
          <a:p>
            <a:fld id="{C12DDC8E-D55E-4D82-8A8E-2885A9F07AAF}" type="slidenum">
              <a:rPr lang="en-GB" smtClean="0"/>
              <a:t>14</a:t>
            </a:fld>
            <a:endParaRPr lang="en-GB"/>
          </a:p>
        </p:txBody>
      </p:sp>
    </p:spTree>
    <p:extLst>
      <p:ext uri="{BB962C8B-B14F-4D97-AF65-F5344CB8AC3E}">
        <p14:creationId xmlns:p14="http://schemas.microsoft.com/office/powerpoint/2010/main" val="18706565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500"/>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5373" indent="0" algn="ctr">
              <a:buNone/>
              <a:defRPr>
                <a:solidFill>
                  <a:schemeClr val="tx1">
                    <a:tint val="75000"/>
                  </a:schemeClr>
                </a:solidFill>
              </a:defRPr>
            </a:lvl2pPr>
            <a:lvl3pPr marL="910753" indent="0" algn="ctr">
              <a:buNone/>
              <a:defRPr>
                <a:solidFill>
                  <a:schemeClr val="tx1">
                    <a:tint val="75000"/>
                  </a:schemeClr>
                </a:solidFill>
              </a:defRPr>
            </a:lvl3pPr>
            <a:lvl4pPr marL="1366137" indent="0" algn="ctr">
              <a:buNone/>
              <a:defRPr>
                <a:solidFill>
                  <a:schemeClr val="tx1">
                    <a:tint val="75000"/>
                  </a:schemeClr>
                </a:solidFill>
              </a:defRPr>
            </a:lvl4pPr>
            <a:lvl5pPr marL="1821503" indent="0" algn="ctr">
              <a:buNone/>
              <a:defRPr>
                <a:solidFill>
                  <a:schemeClr val="tx1">
                    <a:tint val="75000"/>
                  </a:schemeClr>
                </a:solidFill>
              </a:defRPr>
            </a:lvl5pPr>
            <a:lvl6pPr marL="2276885" indent="0" algn="ctr">
              <a:buNone/>
              <a:defRPr>
                <a:solidFill>
                  <a:schemeClr val="tx1">
                    <a:tint val="75000"/>
                  </a:schemeClr>
                </a:solidFill>
              </a:defRPr>
            </a:lvl6pPr>
            <a:lvl7pPr marL="2732259" indent="0" algn="ctr">
              <a:buNone/>
              <a:defRPr>
                <a:solidFill>
                  <a:schemeClr val="tx1">
                    <a:tint val="75000"/>
                  </a:schemeClr>
                </a:solidFill>
              </a:defRPr>
            </a:lvl7pPr>
            <a:lvl8pPr marL="3187626" indent="0" algn="ctr">
              <a:buNone/>
              <a:defRPr>
                <a:solidFill>
                  <a:schemeClr val="tx1">
                    <a:tint val="75000"/>
                  </a:schemeClr>
                </a:solidFill>
              </a:defRPr>
            </a:lvl8pPr>
            <a:lvl9pPr marL="3643013"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a:xfrm>
            <a:off x="251571" y="6502304"/>
            <a:ext cx="144855" cy="257062"/>
          </a:xfrm>
        </p:spPr>
        <p:txBody>
          <a:bodyPr wrap="none" lIns="71695" tIns="35848" rIns="71695" bIns="35848">
            <a:spAutoFit/>
          </a:bodyPr>
          <a:lstStyle/>
          <a:p>
            <a:endParaRPr lang="en-GB"/>
          </a:p>
        </p:txBody>
      </p:sp>
      <p:sp>
        <p:nvSpPr>
          <p:cNvPr id="5" name="Footer Placeholder 4"/>
          <p:cNvSpPr>
            <a:spLocks noGrp="1"/>
          </p:cNvSpPr>
          <p:nvPr>
            <p:ph type="ftr" sz="quarter" idx="11"/>
          </p:nvPr>
        </p:nvSpPr>
        <p:spPr>
          <a:xfrm>
            <a:off x="3970632" y="6502304"/>
            <a:ext cx="4083113" cy="257062"/>
          </a:xfrm>
        </p:spPr>
        <p:txBody>
          <a:bodyPr wrap="none" lIns="71695" tIns="35848" rIns="71695" bIns="35848">
            <a:spAutoFit/>
          </a:bodyPr>
          <a:lstStyle/>
          <a:p>
            <a:r>
              <a:rPr lang="de-DE" smtClean="0"/>
              <a:t>Thomas Naumann        Deutsches Elektronen-Synchrotron DESY</a:t>
            </a:r>
            <a:endParaRPr lang="en-GB" dirty="0"/>
          </a:p>
        </p:txBody>
      </p:sp>
      <p:sp>
        <p:nvSpPr>
          <p:cNvPr id="6" name="Slide Number Placeholder 5"/>
          <p:cNvSpPr>
            <a:spLocks noGrp="1"/>
          </p:cNvSpPr>
          <p:nvPr>
            <p:ph type="sldNum" sz="quarter" idx="12"/>
          </p:nvPr>
        </p:nvSpPr>
        <p:spPr>
          <a:xfrm>
            <a:off x="8637008" y="6502304"/>
            <a:ext cx="327533" cy="257062"/>
          </a:xfrm>
        </p:spPr>
        <p:txBody>
          <a:bodyPr wrap="none" lIns="71695" tIns="35848" rIns="71695" bIns="35848">
            <a:spAutoFit/>
          </a:bodyPr>
          <a:lstStyle/>
          <a:p>
            <a:fld id="{10F633DE-F6CC-4FE8-92FE-223BC299FAD7}" type="slidenum">
              <a:rPr lang="en-GB" smtClean="0"/>
              <a:t>‹#›</a:t>
            </a:fld>
            <a:endParaRPr lang="en-GB"/>
          </a:p>
        </p:txBody>
      </p:sp>
    </p:spTree>
    <p:extLst>
      <p:ext uri="{BB962C8B-B14F-4D97-AF65-F5344CB8AC3E}">
        <p14:creationId xmlns:p14="http://schemas.microsoft.com/office/powerpoint/2010/main" val="2218315981"/>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de-DE" smtClean="0"/>
              <a:t>Thomas Naumann        Deutsches Elektronen-Synchrotron DESY</a:t>
            </a:r>
            <a:endParaRPr lang="en-GB"/>
          </a:p>
        </p:txBody>
      </p:sp>
      <p:sp>
        <p:nvSpPr>
          <p:cNvPr id="6" name="Slide Number Placeholder 5"/>
          <p:cNvSpPr>
            <a:spLocks noGrp="1"/>
          </p:cNvSpPr>
          <p:nvPr>
            <p:ph type="sldNum" sz="quarter" idx="12"/>
          </p:nvPr>
        </p:nvSpPr>
        <p:spPr/>
        <p:txBody>
          <a:bodyPr/>
          <a:lstStyle/>
          <a:p>
            <a:fld id="{10F633DE-F6CC-4FE8-92FE-223BC299FAD7}" type="slidenum">
              <a:rPr lang="en-GB" smtClean="0"/>
              <a:t>‹#›</a:t>
            </a:fld>
            <a:endParaRPr lang="en-GB"/>
          </a:p>
        </p:txBody>
      </p:sp>
    </p:spTree>
    <p:extLst>
      <p:ext uri="{BB962C8B-B14F-4D97-AF65-F5344CB8AC3E}">
        <p14:creationId xmlns:p14="http://schemas.microsoft.com/office/powerpoint/2010/main" val="1181618756"/>
      </p:ext>
    </p:extLst>
  </p:cSld>
  <p:clrMapOvr>
    <a:masterClrMapping/>
  </p:clrMapOvr>
  <p:transition spd="med">
    <p:fade/>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6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6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536E826-92E7-433F-B2F2-99ED5A4C4A91}" type="datetimeFigureOut">
              <a:rPr lang="en-GB" smtClean="0">
                <a:solidFill>
                  <a:prstClr val="black">
                    <a:tint val="75000"/>
                  </a:prstClr>
                </a:solidFill>
              </a:rPr>
              <a:pPr/>
              <a:t>15/07/2016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1774B15-B422-4AD0-80AA-0FB6ED3199AF}"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136682706"/>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5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2EC745EA-A23F-42D6-A982-5ED98567659B}" type="datetime1">
              <a:rPr lang="en-GB" smtClean="0">
                <a:solidFill>
                  <a:prstClr val="black">
                    <a:tint val="75000"/>
                  </a:prstClr>
                </a:solidFill>
              </a:rPr>
              <a:pPr/>
              <a:t>15/07/2016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718805977"/>
      </p:ext>
    </p:extLst>
  </p:cSld>
  <p:clrMapOvr>
    <a:masterClrMapping/>
  </p:clrMapOvr>
  <p:transition spd="med">
    <p:fade/>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42365" y="13846"/>
            <a:ext cx="7659341" cy="830997"/>
          </a:xfrm>
        </p:spPr>
        <p:txBody>
          <a:bodyPr wrap="none">
            <a:spAutoFit/>
          </a:bodyPr>
          <a:lstStyle>
            <a:lvl1pPr>
              <a:defRPr sz="4800" b="1">
                <a:solidFill>
                  <a:srgbClr val="002060"/>
                </a:solidFill>
                <a:latin typeface="+mn-lt"/>
                <a:cs typeface="Arial" pitchFamily="34" charset="0"/>
              </a:defRPr>
            </a:lvl1pPr>
          </a:lstStyle>
          <a:p>
            <a:r>
              <a:rPr lang="en-US" dirty="0" smtClean="0"/>
              <a:t>Click to edit Master title style</a:t>
            </a:r>
            <a:endParaRPr lang="en-GB" dirty="0"/>
          </a:p>
        </p:txBody>
      </p:sp>
      <p:sp>
        <p:nvSpPr>
          <p:cNvPr id="3" name="Content Placeholder 2"/>
          <p:cNvSpPr>
            <a:spLocks noGrp="1"/>
          </p:cNvSpPr>
          <p:nvPr>
            <p:ph idx="1"/>
          </p:nvPr>
        </p:nvSpPr>
        <p:spPr>
          <a:xfrm>
            <a:off x="457200" y="1166018"/>
            <a:ext cx="8229600" cy="4999286"/>
          </a:xfrm>
        </p:spPr>
        <p:txBody>
          <a:bodyPr>
            <a:noAutofit/>
          </a:bodyPr>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1800">
                <a:latin typeface="Arial" pitchFamily="34" charset="0"/>
                <a:cs typeface="Arial" pitchFamily="34" charset="0"/>
              </a:defRPr>
            </a:lvl3pPr>
            <a:lvl4pPr>
              <a:defRPr sz="1600">
                <a:latin typeface="Arial" pitchFamily="34" charset="0"/>
                <a:cs typeface="Arial" pitchFamily="34" charset="0"/>
              </a:defRPr>
            </a:lvl4pPr>
            <a:lvl5pPr>
              <a:defRPr sz="1600">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B5E0C5F3-C9FE-4698-95A8-AE25EF381A68}" type="datetime1">
              <a:rPr lang="en-GB" smtClean="0">
                <a:solidFill>
                  <a:prstClr val="black">
                    <a:tint val="75000"/>
                  </a:prstClr>
                </a:solidFill>
              </a:rPr>
              <a:pPr/>
              <a:t>15/07/2016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043334493"/>
      </p:ext>
    </p:extLst>
  </p:cSld>
  <p:clrMapOvr>
    <a:masterClrMapping/>
  </p:clrMapOvr>
  <p:transition spd="med">
    <p:fade/>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3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2785F6D-886D-4DA3-9A16-E93897257078}" type="datetime1">
              <a:rPr lang="en-GB" smtClean="0">
                <a:solidFill>
                  <a:prstClr val="black">
                    <a:tint val="75000"/>
                  </a:prstClr>
                </a:solidFill>
              </a:rPr>
              <a:pPr/>
              <a:t>15/07/2016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15703342"/>
      </p:ext>
    </p:extLst>
  </p:cSld>
  <p:clrMapOvr>
    <a:masterClrMapping/>
  </p:clrMapOvr>
  <p:transition spd="med">
    <p:fade/>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2EE3C755-D012-416F-B6C0-F9B03EF1B071}" type="datetime1">
              <a:rPr lang="en-GB" smtClean="0">
                <a:solidFill>
                  <a:prstClr val="black">
                    <a:tint val="75000"/>
                  </a:prstClr>
                </a:solidFill>
              </a:rPr>
              <a:pPr/>
              <a:t>15/07/2016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120635993"/>
      </p:ext>
    </p:extLst>
  </p:cSld>
  <p:clrMapOvr>
    <a:masterClrMapping/>
  </p:clrMapOvr>
  <p:transition spd="med">
    <p:fade/>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40"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40"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88D2DD1-AD8C-4E95-BED5-E40D63EABB1A}" type="datetime1">
              <a:rPr lang="en-GB" smtClean="0">
                <a:solidFill>
                  <a:prstClr val="black">
                    <a:tint val="75000"/>
                  </a:prstClr>
                </a:solidFill>
              </a:rPr>
              <a:pPr/>
              <a:t>15/07/2016</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480160010"/>
      </p:ext>
    </p:extLst>
  </p:cSld>
  <p:clrMapOvr>
    <a:masterClrMapping/>
  </p:clrMapOvr>
  <p:transition spd="med">
    <p:fade/>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763F609-DB21-4A5C-A92A-AE9659B24A07}" type="datetime1">
              <a:rPr lang="en-GB" smtClean="0">
                <a:solidFill>
                  <a:prstClr val="black">
                    <a:tint val="75000"/>
                  </a:prstClr>
                </a:solidFill>
              </a:rPr>
              <a:pPr/>
              <a:t>15/07/2016</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614513730"/>
      </p:ext>
    </p:extLst>
  </p:cSld>
  <p:clrMapOvr>
    <a:masterClrMapping/>
  </p:clrMapOvr>
  <p:transition spd="med">
    <p:fade/>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2C299E-3666-4433-A6F4-95AB9B869EBC}" type="datetime1">
              <a:rPr lang="en-GB" smtClean="0">
                <a:solidFill>
                  <a:prstClr val="black">
                    <a:tint val="75000"/>
                  </a:prstClr>
                </a:solidFill>
              </a:rPr>
              <a:pPr/>
              <a:t>15/07/2016</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731138613"/>
      </p:ext>
    </p:extLst>
  </p:cSld>
  <p:clrMapOvr>
    <a:masterClrMapping/>
  </p:clrMapOvr>
  <p:transition spd="med">
    <p:fade/>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8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92A793-CE2B-4DA9-BA91-32989856D82C}" type="datetime1">
              <a:rPr lang="en-GB" smtClean="0">
                <a:solidFill>
                  <a:prstClr val="black">
                    <a:tint val="75000"/>
                  </a:prstClr>
                </a:solidFill>
              </a:rPr>
              <a:pPr/>
              <a:t>15/07/2016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212437192"/>
      </p:ext>
    </p:extLst>
  </p:cSld>
  <p:clrMapOvr>
    <a:masterClrMapping/>
  </p:clrMapOvr>
  <p:transition spd="med">
    <p:fade/>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AB1A4FE-155D-4289-A332-59FD18469817}" type="datetime1">
              <a:rPr lang="en-GB" smtClean="0">
                <a:solidFill>
                  <a:prstClr val="black">
                    <a:tint val="75000"/>
                  </a:prstClr>
                </a:solidFill>
              </a:rPr>
              <a:pPr/>
              <a:t>15/07/2016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154277710"/>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6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6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de-DE" smtClean="0"/>
              <a:t>Thomas Naumann        Deutsches Elektronen-Synchrotron DESY</a:t>
            </a:r>
            <a:endParaRPr lang="en-GB"/>
          </a:p>
        </p:txBody>
      </p:sp>
      <p:sp>
        <p:nvSpPr>
          <p:cNvPr id="6" name="Slide Number Placeholder 5"/>
          <p:cNvSpPr>
            <a:spLocks noGrp="1"/>
          </p:cNvSpPr>
          <p:nvPr>
            <p:ph type="sldNum" sz="quarter" idx="12"/>
          </p:nvPr>
        </p:nvSpPr>
        <p:spPr/>
        <p:txBody>
          <a:bodyPr/>
          <a:lstStyle/>
          <a:p>
            <a:fld id="{10F633DE-F6CC-4FE8-92FE-223BC299FAD7}" type="slidenum">
              <a:rPr lang="en-GB" smtClean="0"/>
              <a:t>‹#›</a:t>
            </a:fld>
            <a:endParaRPr lang="en-GB"/>
          </a:p>
        </p:txBody>
      </p:sp>
    </p:spTree>
    <p:extLst>
      <p:ext uri="{BB962C8B-B14F-4D97-AF65-F5344CB8AC3E}">
        <p14:creationId xmlns:p14="http://schemas.microsoft.com/office/powerpoint/2010/main" val="1757045677"/>
      </p:ext>
    </p:extLst>
  </p:cSld>
  <p:clrMapOvr>
    <a:masterClrMapping/>
  </p:clrMapOvr>
  <p:transition spd="med">
    <p:fade/>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B240649-9EFC-4450-BC80-E14C4EB04E5F}" type="datetime1">
              <a:rPr lang="en-GB" smtClean="0">
                <a:solidFill>
                  <a:prstClr val="black">
                    <a:tint val="75000"/>
                  </a:prstClr>
                </a:solidFill>
              </a:rPr>
              <a:pPr/>
              <a:t>15/07/2016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872966799"/>
      </p:ext>
    </p:extLst>
  </p:cSld>
  <p:clrMapOvr>
    <a:masterClrMapping/>
  </p:clrMapOvr>
  <p:transition spd="med">
    <p:fade/>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6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6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6933CE5-A596-4A6A-8D65-2B1D5F28C402}" type="datetime1">
              <a:rPr lang="en-GB" smtClean="0">
                <a:solidFill>
                  <a:prstClr val="black">
                    <a:tint val="75000"/>
                  </a:prstClr>
                </a:solidFill>
              </a:rPr>
              <a:pPr/>
              <a:t>15/07/2016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165917373"/>
      </p:ext>
    </p:extLst>
  </p:cSld>
  <p:clrMapOvr>
    <a:masterClrMapping/>
  </p:clrMapOvr>
  <p:transition spd="med">
    <p:fade/>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5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2EC745EA-A23F-42D6-A982-5ED98567659B}" type="datetime1">
              <a:rPr lang="en-GB" smtClean="0">
                <a:solidFill>
                  <a:prstClr val="black">
                    <a:tint val="75000"/>
                  </a:prstClr>
                </a:solidFill>
              </a:rPr>
              <a:pPr/>
              <a:t>15/07/2016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408178463"/>
      </p:ext>
    </p:extLst>
  </p:cSld>
  <p:clrMapOvr>
    <a:masterClrMapping/>
  </p:clrMapOvr>
  <p:transition spd="med">
    <p:fade/>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42365" y="13846"/>
            <a:ext cx="7659341" cy="830997"/>
          </a:xfrm>
        </p:spPr>
        <p:txBody>
          <a:bodyPr wrap="none">
            <a:spAutoFit/>
          </a:bodyPr>
          <a:lstStyle>
            <a:lvl1pPr>
              <a:defRPr sz="4800" b="1">
                <a:solidFill>
                  <a:srgbClr val="002060"/>
                </a:solidFill>
                <a:latin typeface="+mn-lt"/>
                <a:cs typeface="Arial" pitchFamily="34" charset="0"/>
              </a:defRPr>
            </a:lvl1pPr>
          </a:lstStyle>
          <a:p>
            <a:r>
              <a:rPr lang="en-US" dirty="0" smtClean="0"/>
              <a:t>Click to edit Master title style</a:t>
            </a:r>
            <a:endParaRPr lang="en-GB" dirty="0"/>
          </a:p>
        </p:txBody>
      </p:sp>
      <p:sp>
        <p:nvSpPr>
          <p:cNvPr id="3" name="Content Placeholder 2"/>
          <p:cNvSpPr>
            <a:spLocks noGrp="1"/>
          </p:cNvSpPr>
          <p:nvPr>
            <p:ph idx="1"/>
          </p:nvPr>
        </p:nvSpPr>
        <p:spPr>
          <a:xfrm>
            <a:off x="457200" y="1166018"/>
            <a:ext cx="8229600" cy="4999286"/>
          </a:xfrm>
        </p:spPr>
        <p:txBody>
          <a:bodyPr>
            <a:noAutofit/>
          </a:bodyPr>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1800">
                <a:latin typeface="Arial" pitchFamily="34" charset="0"/>
                <a:cs typeface="Arial" pitchFamily="34" charset="0"/>
              </a:defRPr>
            </a:lvl3pPr>
            <a:lvl4pPr>
              <a:defRPr sz="1600">
                <a:latin typeface="Arial" pitchFamily="34" charset="0"/>
                <a:cs typeface="Arial" pitchFamily="34" charset="0"/>
              </a:defRPr>
            </a:lvl4pPr>
            <a:lvl5pPr>
              <a:defRPr sz="1600">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B5E0C5F3-C9FE-4698-95A8-AE25EF381A68}" type="datetime1">
              <a:rPr lang="en-GB" smtClean="0">
                <a:solidFill>
                  <a:prstClr val="black">
                    <a:tint val="75000"/>
                  </a:prstClr>
                </a:solidFill>
              </a:rPr>
              <a:pPr/>
              <a:t>15/07/2016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087792215"/>
      </p:ext>
    </p:extLst>
  </p:cSld>
  <p:clrMapOvr>
    <a:masterClrMapping/>
  </p:clrMapOvr>
  <p:transition spd="med">
    <p:fade/>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3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2785F6D-886D-4DA3-9A16-E93897257078}" type="datetime1">
              <a:rPr lang="en-GB" smtClean="0">
                <a:solidFill>
                  <a:prstClr val="black">
                    <a:tint val="75000"/>
                  </a:prstClr>
                </a:solidFill>
              </a:rPr>
              <a:pPr/>
              <a:t>15/07/2016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544742287"/>
      </p:ext>
    </p:extLst>
  </p:cSld>
  <p:clrMapOvr>
    <a:masterClrMapping/>
  </p:clrMapOvr>
  <p:transition spd="med">
    <p:fade/>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2EE3C755-D012-416F-B6C0-F9B03EF1B071}" type="datetime1">
              <a:rPr lang="en-GB" smtClean="0">
                <a:solidFill>
                  <a:prstClr val="black">
                    <a:tint val="75000"/>
                  </a:prstClr>
                </a:solidFill>
              </a:rPr>
              <a:pPr/>
              <a:t>15/07/2016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126926486"/>
      </p:ext>
    </p:extLst>
  </p:cSld>
  <p:clrMapOvr>
    <a:masterClrMapping/>
  </p:clrMapOvr>
  <p:transition spd="med">
    <p:fade/>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40"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40"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88D2DD1-AD8C-4E95-BED5-E40D63EABB1A}" type="datetime1">
              <a:rPr lang="en-GB" smtClean="0">
                <a:solidFill>
                  <a:prstClr val="black">
                    <a:tint val="75000"/>
                  </a:prstClr>
                </a:solidFill>
              </a:rPr>
              <a:pPr/>
              <a:t>15/07/2016</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170852959"/>
      </p:ext>
    </p:extLst>
  </p:cSld>
  <p:clrMapOvr>
    <a:masterClrMapping/>
  </p:clrMapOvr>
  <p:transition spd="med">
    <p:fade/>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763F609-DB21-4A5C-A92A-AE9659B24A07}" type="datetime1">
              <a:rPr lang="en-GB" smtClean="0">
                <a:solidFill>
                  <a:prstClr val="black">
                    <a:tint val="75000"/>
                  </a:prstClr>
                </a:solidFill>
              </a:rPr>
              <a:pPr/>
              <a:t>15/07/2016</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935020709"/>
      </p:ext>
    </p:extLst>
  </p:cSld>
  <p:clrMapOvr>
    <a:masterClrMapping/>
  </p:clrMapOvr>
  <p:transition spd="med">
    <p:fade/>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2C299E-3666-4433-A6F4-95AB9B869EBC}" type="datetime1">
              <a:rPr lang="en-GB" smtClean="0">
                <a:solidFill>
                  <a:prstClr val="black">
                    <a:tint val="75000"/>
                  </a:prstClr>
                </a:solidFill>
              </a:rPr>
              <a:pPr/>
              <a:t>15/07/2016</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047743228"/>
      </p:ext>
    </p:extLst>
  </p:cSld>
  <p:clrMapOvr>
    <a:masterClrMapping/>
  </p:clrMapOvr>
  <p:transition spd="med">
    <p:fade/>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8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92A793-CE2B-4DA9-BA91-32989856D82C}" type="datetime1">
              <a:rPr lang="en-GB" smtClean="0">
                <a:solidFill>
                  <a:prstClr val="black">
                    <a:tint val="75000"/>
                  </a:prstClr>
                </a:solidFill>
              </a:rPr>
              <a:pPr/>
              <a:t>15/07/2016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890187678"/>
      </p:ext>
    </p:extLst>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500"/>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5373" indent="0" algn="ctr">
              <a:buNone/>
              <a:defRPr>
                <a:solidFill>
                  <a:schemeClr val="tx1">
                    <a:tint val="75000"/>
                  </a:schemeClr>
                </a:solidFill>
              </a:defRPr>
            </a:lvl2pPr>
            <a:lvl3pPr marL="910753" indent="0" algn="ctr">
              <a:buNone/>
              <a:defRPr>
                <a:solidFill>
                  <a:schemeClr val="tx1">
                    <a:tint val="75000"/>
                  </a:schemeClr>
                </a:solidFill>
              </a:defRPr>
            </a:lvl3pPr>
            <a:lvl4pPr marL="1366137" indent="0" algn="ctr">
              <a:buNone/>
              <a:defRPr>
                <a:solidFill>
                  <a:schemeClr val="tx1">
                    <a:tint val="75000"/>
                  </a:schemeClr>
                </a:solidFill>
              </a:defRPr>
            </a:lvl4pPr>
            <a:lvl5pPr marL="1821503" indent="0" algn="ctr">
              <a:buNone/>
              <a:defRPr>
                <a:solidFill>
                  <a:schemeClr val="tx1">
                    <a:tint val="75000"/>
                  </a:schemeClr>
                </a:solidFill>
              </a:defRPr>
            </a:lvl5pPr>
            <a:lvl6pPr marL="2276885" indent="0" algn="ctr">
              <a:buNone/>
              <a:defRPr>
                <a:solidFill>
                  <a:schemeClr val="tx1">
                    <a:tint val="75000"/>
                  </a:schemeClr>
                </a:solidFill>
              </a:defRPr>
            </a:lvl6pPr>
            <a:lvl7pPr marL="2732259" indent="0" algn="ctr">
              <a:buNone/>
              <a:defRPr>
                <a:solidFill>
                  <a:schemeClr val="tx1">
                    <a:tint val="75000"/>
                  </a:schemeClr>
                </a:solidFill>
              </a:defRPr>
            </a:lvl7pPr>
            <a:lvl8pPr marL="3187626" indent="0" algn="ctr">
              <a:buNone/>
              <a:defRPr>
                <a:solidFill>
                  <a:schemeClr val="tx1">
                    <a:tint val="75000"/>
                  </a:schemeClr>
                </a:solidFill>
              </a:defRPr>
            </a:lvl8pPr>
            <a:lvl9pPr marL="3643013"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916982467"/>
      </p:ext>
    </p:extLst>
  </p:cSld>
  <p:clrMapOvr>
    <a:masterClrMapping/>
  </p:clrMapOvr>
  <p:transition spd="med">
    <p:fade/>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AB1A4FE-155D-4289-A332-59FD18469817}" type="datetime1">
              <a:rPr lang="en-GB" smtClean="0">
                <a:solidFill>
                  <a:prstClr val="black">
                    <a:tint val="75000"/>
                  </a:prstClr>
                </a:solidFill>
              </a:rPr>
              <a:pPr/>
              <a:t>15/07/2016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230611931"/>
      </p:ext>
    </p:extLst>
  </p:cSld>
  <p:clrMapOvr>
    <a:masterClrMapping/>
  </p:clrMapOvr>
  <p:transition spd="med">
    <p:fade/>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B240649-9EFC-4450-BC80-E14C4EB04E5F}" type="datetime1">
              <a:rPr lang="en-GB" smtClean="0">
                <a:solidFill>
                  <a:prstClr val="black">
                    <a:tint val="75000"/>
                  </a:prstClr>
                </a:solidFill>
              </a:rPr>
              <a:pPr/>
              <a:t>15/07/2016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967521812"/>
      </p:ext>
    </p:extLst>
  </p:cSld>
  <p:clrMapOvr>
    <a:masterClrMapping/>
  </p:clrMapOvr>
  <p:transition spd="med">
    <p:fade/>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6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6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6933CE5-A596-4A6A-8D65-2B1D5F28C402}" type="datetime1">
              <a:rPr lang="en-GB" smtClean="0">
                <a:solidFill>
                  <a:prstClr val="black">
                    <a:tint val="75000"/>
                  </a:prstClr>
                </a:solidFill>
              </a:rPr>
              <a:pPr/>
              <a:t>15/07/2016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915228629"/>
      </p:ext>
    </p:extLst>
  </p:cSld>
  <p:clrMapOvr>
    <a:masterClrMapping/>
  </p:clrMapOvr>
  <p:transition spd="med">
    <p:fade/>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500"/>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5373" indent="0" algn="ctr">
              <a:buNone/>
              <a:defRPr>
                <a:solidFill>
                  <a:schemeClr val="tx1">
                    <a:tint val="75000"/>
                  </a:schemeClr>
                </a:solidFill>
              </a:defRPr>
            </a:lvl2pPr>
            <a:lvl3pPr marL="910753" indent="0" algn="ctr">
              <a:buNone/>
              <a:defRPr>
                <a:solidFill>
                  <a:schemeClr val="tx1">
                    <a:tint val="75000"/>
                  </a:schemeClr>
                </a:solidFill>
              </a:defRPr>
            </a:lvl3pPr>
            <a:lvl4pPr marL="1366137" indent="0" algn="ctr">
              <a:buNone/>
              <a:defRPr>
                <a:solidFill>
                  <a:schemeClr val="tx1">
                    <a:tint val="75000"/>
                  </a:schemeClr>
                </a:solidFill>
              </a:defRPr>
            </a:lvl4pPr>
            <a:lvl5pPr marL="1821503" indent="0" algn="ctr">
              <a:buNone/>
              <a:defRPr>
                <a:solidFill>
                  <a:schemeClr val="tx1">
                    <a:tint val="75000"/>
                  </a:schemeClr>
                </a:solidFill>
              </a:defRPr>
            </a:lvl5pPr>
            <a:lvl6pPr marL="2276885" indent="0" algn="ctr">
              <a:buNone/>
              <a:defRPr>
                <a:solidFill>
                  <a:schemeClr val="tx1">
                    <a:tint val="75000"/>
                  </a:schemeClr>
                </a:solidFill>
              </a:defRPr>
            </a:lvl6pPr>
            <a:lvl7pPr marL="2732259" indent="0" algn="ctr">
              <a:buNone/>
              <a:defRPr>
                <a:solidFill>
                  <a:schemeClr val="tx1">
                    <a:tint val="75000"/>
                  </a:schemeClr>
                </a:solidFill>
              </a:defRPr>
            </a:lvl7pPr>
            <a:lvl8pPr marL="3187626" indent="0" algn="ctr">
              <a:buNone/>
              <a:defRPr>
                <a:solidFill>
                  <a:schemeClr val="tx1">
                    <a:tint val="75000"/>
                  </a:schemeClr>
                </a:solidFill>
              </a:defRPr>
            </a:lvl8pPr>
            <a:lvl9pPr marL="3643013"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a:xfrm>
            <a:off x="251571" y="6502304"/>
            <a:ext cx="144855" cy="257062"/>
          </a:xfrm>
        </p:spPr>
        <p:txBody>
          <a:bodyPr wrap="none" lIns="71695" tIns="35848" rIns="71695" bIns="35848">
            <a:spAutoFit/>
          </a:bodyPr>
          <a:lstStyle/>
          <a:p>
            <a:endParaRPr lang="en-GB">
              <a:solidFill>
                <a:prstClr val="black">
                  <a:tint val="75000"/>
                </a:prstClr>
              </a:solidFill>
            </a:endParaRPr>
          </a:p>
        </p:txBody>
      </p:sp>
      <p:sp>
        <p:nvSpPr>
          <p:cNvPr id="5" name="Footer Placeholder 4"/>
          <p:cNvSpPr>
            <a:spLocks noGrp="1"/>
          </p:cNvSpPr>
          <p:nvPr>
            <p:ph type="ftr" sz="quarter" idx="11"/>
          </p:nvPr>
        </p:nvSpPr>
        <p:spPr>
          <a:xfrm>
            <a:off x="3970632" y="6502304"/>
            <a:ext cx="4083113" cy="257062"/>
          </a:xfrm>
        </p:spPr>
        <p:txBody>
          <a:bodyPr wrap="none" lIns="71695" tIns="35848" rIns="71695" bIns="35848">
            <a:spAutoFit/>
          </a:bodyPr>
          <a:lstStyle/>
          <a:p>
            <a:r>
              <a:rPr lang="de-DE" smtClean="0">
                <a:solidFill>
                  <a:prstClr val="black">
                    <a:tint val="75000"/>
                  </a:prstClr>
                </a:solidFill>
              </a:rPr>
              <a:t>Thomas Naumann        Deutsches Elektronen-Synchrotron DESY</a:t>
            </a:r>
            <a:endParaRPr lang="en-GB" dirty="0">
              <a:solidFill>
                <a:prstClr val="black">
                  <a:tint val="75000"/>
                </a:prstClr>
              </a:solidFill>
            </a:endParaRPr>
          </a:p>
        </p:txBody>
      </p:sp>
      <p:sp>
        <p:nvSpPr>
          <p:cNvPr id="6" name="Slide Number Placeholder 5"/>
          <p:cNvSpPr>
            <a:spLocks noGrp="1"/>
          </p:cNvSpPr>
          <p:nvPr>
            <p:ph type="sldNum" sz="quarter" idx="12"/>
          </p:nvPr>
        </p:nvSpPr>
        <p:spPr>
          <a:xfrm>
            <a:off x="8637008" y="6502304"/>
            <a:ext cx="327533" cy="257062"/>
          </a:xfrm>
        </p:spPr>
        <p:txBody>
          <a:bodyPr wrap="none" lIns="71695" tIns="35848" rIns="71695" bIns="35848">
            <a:spAutoFit/>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158891863"/>
      </p:ext>
    </p:extLst>
  </p:cSld>
  <p:clrMapOvr>
    <a:masterClrMapping/>
  </p:clrMapOvr>
  <p:transition spd="med">
    <p:fade/>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42721" y="14055"/>
            <a:ext cx="7658608" cy="830633"/>
          </a:xfrm>
        </p:spPr>
        <p:txBody>
          <a:bodyPr wrap="none">
            <a:spAutoFit/>
          </a:bodyPr>
          <a:lstStyle>
            <a:lvl1pPr>
              <a:defRPr sz="4800" b="1">
                <a:solidFill>
                  <a:srgbClr val="002060"/>
                </a:solidFill>
                <a:latin typeface="+mn-lt"/>
                <a:cs typeface="Arial" pitchFamily="34" charset="0"/>
              </a:defRPr>
            </a:lvl1pPr>
          </a:lstStyle>
          <a:p>
            <a:r>
              <a:rPr lang="en-GB" noProof="0" smtClean="0"/>
              <a:t>Click to edit Master title style</a:t>
            </a:r>
            <a:endParaRPr lang="en-GB" noProof="0"/>
          </a:p>
        </p:txBody>
      </p:sp>
      <p:sp>
        <p:nvSpPr>
          <p:cNvPr id="3" name="Content Placeholder 2"/>
          <p:cNvSpPr>
            <a:spLocks noGrp="1"/>
          </p:cNvSpPr>
          <p:nvPr>
            <p:ph idx="1"/>
          </p:nvPr>
        </p:nvSpPr>
        <p:spPr>
          <a:xfrm>
            <a:off x="457200" y="1166018"/>
            <a:ext cx="8229600" cy="4999286"/>
          </a:xfrm>
        </p:spPr>
        <p:txBody>
          <a:bodyPr>
            <a:noAutofit/>
          </a:bodyPr>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1800">
                <a:latin typeface="Arial" pitchFamily="34" charset="0"/>
                <a:cs typeface="Arial" pitchFamily="34" charset="0"/>
              </a:defRPr>
            </a:lvl3pPr>
            <a:lvl4pPr>
              <a:defRPr sz="1600">
                <a:latin typeface="Arial" pitchFamily="34" charset="0"/>
                <a:cs typeface="Arial" pitchFamily="34" charset="0"/>
              </a:defRPr>
            </a:lvl4pPr>
            <a:lvl5pPr>
              <a:defRPr sz="1600">
                <a:latin typeface="Arial" pitchFamily="34" charset="0"/>
                <a:cs typeface="Arial" pitchFamily="34" charset="0"/>
              </a:defRPr>
            </a:lvl5p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4" name="Date Placeholder 3"/>
          <p:cNvSpPr>
            <a:spLocks noGrp="1"/>
          </p:cNvSpPr>
          <p:nvPr>
            <p:ph type="dt" sz="half" idx="10"/>
          </p:nvPr>
        </p:nvSpPr>
        <p:spPr>
          <a:xfrm>
            <a:off x="5004069" y="6525575"/>
            <a:ext cx="1953234" cy="276635"/>
          </a:xfrm>
        </p:spPr>
        <p:txBody>
          <a:bodyPr wrap="none" lIns="71695" rIns="71695">
            <a:spAutoFit/>
          </a:bodyPr>
          <a:lstStyle/>
          <a:p>
            <a:r>
              <a:rPr lang="en-GB" dirty="0" smtClean="0">
                <a:solidFill>
                  <a:prstClr val="black">
                    <a:tint val="75000"/>
                  </a:prstClr>
                </a:solidFill>
              </a:rPr>
              <a:t>ICNFP, Crete, 24 August 2015</a:t>
            </a:r>
            <a:endParaRPr lang="en-GB" dirty="0">
              <a:solidFill>
                <a:prstClr val="black">
                  <a:tint val="75000"/>
                </a:prstClr>
              </a:solidFill>
            </a:endParaRPr>
          </a:p>
        </p:txBody>
      </p:sp>
      <p:sp>
        <p:nvSpPr>
          <p:cNvPr id="5" name="Footer Placeholder 4"/>
          <p:cNvSpPr>
            <a:spLocks noGrp="1"/>
          </p:cNvSpPr>
          <p:nvPr>
            <p:ph type="ftr" sz="quarter" idx="11"/>
          </p:nvPr>
        </p:nvSpPr>
        <p:spPr>
          <a:xfrm>
            <a:off x="395868" y="6536603"/>
            <a:ext cx="4083113" cy="276635"/>
          </a:xfrm>
        </p:spPr>
        <p:txBody>
          <a:bodyPr wrap="none" lIns="71695" rIns="71695">
            <a:spAutoFit/>
          </a:bodyPr>
          <a:lstStyle/>
          <a:p>
            <a:r>
              <a:rPr lang="de-DE" smtClean="0">
                <a:solidFill>
                  <a:prstClr val="black">
                    <a:tint val="75000"/>
                  </a:prstClr>
                </a:solidFill>
              </a:rPr>
              <a:t>Thomas Naumann        Deutsches Elektronen-Synchrotron DESY</a:t>
            </a:r>
            <a:endParaRPr lang="en-GB" dirty="0">
              <a:solidFill>
                <a:prstClr val="black">
                  <a:tint val="75000"/>
                </a:prstClr>
              </a:solidFill>
            </a:endParaRPr>
          </a:p>
        </p:txBody>
      </p:sp>
      <p:sp>
        <p:nvSpPr>
          <p:cNvPr id="6" name="Slide Number Placeholder 5"/>
          <p:cNvSpPr>
            <a:spLocks noGrp="1"/>
          </p:cNvSpPr>
          <p:nvPr>
            <p:ph type="sldNum" sz="quarter" idx="12"/>
          </p:nvPr>
        </p:nvSpPr>
        <p:spPr>
          <a:xfrm>
            <a:off x="8565002" y="6536603"/>
            <a:ext cx="327533" cy="276635"/>
          </a:xfrm>
        </p:spPr>
        <p:txBody>
          <a:bodyPr wrap="none" lIns="71695" rIns="71695">
            <a:spAutoFit/>
          </a:bodyPr>
          <a:lstStyle/>
          <a:p>
            <a:fld id="{10F633DE-F6CC-4FE8-92FE-223BC299FAD7}"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957596982"/>
      </p:ext>
    </p:extLst>
  </p:cSld>
  <p:clrMapOvr>
    <a:masterClrMapping/>
  </p:clrMapOvr>
  <p:transition spd="med">
    <p:fade/>
  </p:transition>
  <p:timing>
    <p:tnLst>
      <p:par>
        <p:cTn id="1" dur="indefinite" restart="never" nodeType="tmRoot"/>
      </p:par>
    </p:tnLst>
  </p:timing>
</p:sldLayout>
</file>

<file path=ppt/slideLayouts/slideLayout1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31"/>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61"/>
            <a:ext cx="7772400" cy="1500187"/>
          </a:xfrm>
        </p:spPr>
        <p:txBody>
          <a:bodyPr anchor="b"/>
          <a:lstStyle>
            <a:lvl1pPr marL="0" indent="0">
              <a:buNone/>
              <a:defRPr sz="2000">
                <a:solidFill>
                  <a:schemeClr val="tx1">
                    <a:tint val="75000"/>
                  </a:schemeClr>
                </a:solidFill>
              </a:defRPr>
            </a:lvl1pPr>
            <a:lvl2pPr marL="455373" indent="0">
              <a:buNone/>
              <a:defRPr sz="1800">
                <a:solidFill>
                  <a:schemeClr val="tx1">
                    <a:tint val="75000"/>
                  </a:schemeClr>
                </a:solidFill>
              </a:defRPr>
            </a:lvl2pPr>
            <a:lvl3pPr marL="910753" indent="0">
              <a:buNone/>
              <a:defRPr sz="1600">
                <a:solidFill>
                  <a:schemeClr val="tx1">
                    <a:tint val="75000"/>
                  </a:schemeClr>
                </a:solidFill>
              </a:defRPr>
            </a:lvl3pPr>
            <a:lvl4pPr marL="1366137" indent="0">
              <a:buNone/>
              <a:defRPr sz="1400">
                <a:solidFill>
                  <a:schemeClr val="tx1">
                    <a:tint val="75000"/>
                  </a:schemeClr>
                </a:solidFill>
              </a:defRPr>
            </a:lvl4pPr>
            <a:lvl5pPr marL="1821503" indent="0">
              <a:buNone/>
              <a:defRPr sz="1400">
                <a:solidFill>
                  <a:schemeClr val="tx1">
                    <a:tint val="75000"/>
                  </a:schemeClr>
                </a:solidFill>
              </a:defRPr>
            </a:lvl5pPr>
            <a:lvl6pPr marL="2276885" indent="0">
              <a:buNone/>
              <a:defRPr sz="1400">
                <a:solidFill>
                  <a:schemeClr val="tx1">
                    <a:tint val="75000"/>
                  </a:schemeClr>
                </a:solidFill>
              </a:defRPr>
            </a:lvl6pPr>
            <a:lvl7pPr marL="2732259" indent="0">
              <a:buNone/>
              <a:defRPr sz="1400">
                <a:solidFill>
                  <a:schemeClr val="tx1">
                    <a:tint val="75000"/>
                  </a:schemeClr>
                </a:solidFill>
              </a:defRPr>
            </a:lvl7pPr>
            <a:lvl8pPr marL="3187626" indent="0">
              <a:buNone/>
              <a:defRPr sz="1400">
                <a:solidFill>
                  <a:schemeClr val="tx1">
                    <a:tint val="75000"/>
                  </a:schemeClr>
                </a:solidFill>
              </a:defRPr>
            </a:lvl8pPr>
            <a:lvl9pPr marL="364301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245412240"/>
      </p:ext>
    </p:extLst>
  </p:cSld>
  <p:clrMapOvr>
    <a:masterClrMapping/>
  </p:clrMapOvr>
  <p:transition spd="med">
    <p:fade/>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4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4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261466717"/>
      </p:ext>
    </p:extLst>
  </p:cSld>
  <p:clrMapOvr>
    <a:masterClrMapping/>
  </p:clrMapOvr>
  <p:transition spd="med">
    <p:fade/>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6"/>
            <a:ext cx="4040188" cy="639762"/>
          </a:xfrm>
        </p:spPr>
        <p:txBody>
          <a:bodyPr anchor="b"/>
          <a:lstStyle>
            <a:lvl1pPr marL="0" indent="0">
              <a:buNone/>
              <a:defRPr sz="2400" b="1"/>
            </a:lvl1pPr>
            <a:lvl2pPr marL="455373" indent="0">
              <a:buNone/>
              <a:defRPr sz="2000" b="1"/>
            </a:lvl2pPr>
            <a:lvl3pPr marL="910753" indent="0">
              <a:buNone/>
              <a:defRPr sz="1800" b="1"/>
            </a:lvl3pPr>
            <a:lvl4pPr marL="1366137" indent="0">
              <a:buNone/>
              <a:defRPr sz="1600" b="1"/>
            </a:lvl4pPr>
            <a:lvl5pPr marL="1821503" indent="0">
              <a:buNone/>
              <a:defRPr sz="1600" b="1"/>
            </a:lvl5pPr>
            <a:lvl6pPr marL="2276885" indent="0">
              <a:buNone/>
              <a:defRPr sz="1600" b="1"/>
            </a:lvl6pPr>
            <a:lvl7pPr marL="2732259" indent="0">
              <a:buNone/>
              <a:defRPr sz="1600" b="1"/>
            </a:lvl7pPr>
            <a:lvl8pPr marL="3187626" indent="0">
              <a:buNone/>
              <a:defRPr sz="1600" b="1"/>
            </a:lvl8pPr>
            <a:lvl9pPr marL="364301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9"/>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85" y="1535116"/>
            <a:ext cx="4041775" cy="639762"/>
          </a:xfrm>
        </p:spPr>
        <p:txBody>
          <a:bodyPr anchor="b"/>
          <a:lstStyle>
            <a:lvl1pPr marL="0" indent="0">
              <a:buNone/>
              <a:defRPr sz="2400" b="1"/>
            </a:lvl1pPr>
            <a:lvl2pPr marL="455373" indent="0">
              <a:buNone/>
              <a:defRPr sz="2000" b="1"/>
            </a:lvl2pPr>
            <a:lvl3pPr marL="910753" indent="0">
              <a:buNone/>
              <a:defRPr sz="1800" b="1"/>
            </a:lvl3pPr>
            <a:lvl4pPr marL="1366137" indent="0">
              <a:buNone/>
              <a:defRPr sz="1600" b="1"/>
            </a:lvl4pPr>
            <a:lvl5pPr marL="1821503" indent="0">
              <a:buNone/>
              <a:defRPr sz="1600" b="1"/>
            </a:lvl5pPr>
            <a:lvl6pPr marL="2276885" indent="0">
              <a:buNone/>
              <a:defRPr sz="1600" b="1"/>
            </a:lvl6pPr>
            <a:lvl7pPr marL="2732259" indent="0">
              <a:buNone/>
              <a:defRPr sz="1600" b="1"/>
            </a:lvl7pPr>
            <a:lvl8pPr marL="3187626" indent="0">
              <a:buNone/>
              <a:defRPr sz="1600" b="1"/>
            </a:lvl8pPr>
            <a:lvl9pPr marL="364301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85" y="2174879"/>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endParaRPr lang="en-GB">
              <a:solidFill>
                <a:prstClr val="black">
                  <a:tint val="75000"/>
                </a:prstClr>
              </a:solidFill>
            </a:endParaRPr>
          </a:p>
        </p:txBody>
      </p:sp>
      <p:sp>
        <p:nvSpPr>
          <p:cNvPr id="8" name="Footer Placeholder 7"/>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699153241"/>
      </p:ext>
    </p:extLst>
  </p:cSld>
  <p:clrMapOvr>
    <a:masterClrMapping/>
  </p:clrMapOvr>
  <p:transition spd="med">
    <p:fade/>
  </p:transition>
</p:sldLayout>
</file>

<file path=ppt/slideLayouts/slideLayout1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endParaRPr lang="en-GB">
              <a:solidFill>
                <a:prstClr val="black">
                  <a:tint val="75000"/>
                </a:prstClr>
              </a:solidFill>
            </a:endParaRPr>
          </a:p>
        </p:txBody>
      </p:sp>
      <p:sp>
        <p:nvSpPr>
          <p:cNvPr id="4" name="Footer Placeholder 3"/>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618812204"/>
      </p:ext>
    </p:extLst>
  </p:cSld>
  <p:clrMapOvr>
    <a:masterClrMapping/>
  </p:clrMapOvr>
  <p:transition spd="med">
    <p:fade/>
  </p:transition>
</p:sldLayout>
</file>

<file path=ppt/slideLayouts/slideLayout1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solidFill>
                <a:prstClr val="black">
                  <a:tint val="75000"/>
                </a:prstClr>
              </a:solidFill>
            </a:endParaRPr>
          </a:p>
        </p:txBody>
      </p:sp>
      <p:sp>
        <p:nvSpPr>
          <p:cNvPr id="3" name="Footer Placeholder 2"/>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207590996"/>
      </p:ext>
    </p:extLst>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42721" y="14055"/>
            <a:ext cx="7658608" cy="830633"/>
          </a:xfrm>
        </p:spPr>
        <p:txBody>
          <a:bodyPr wrap="none">
            <a:spAutoFit/>
          </a:bodyPr>
          <a:lstStyle>
            <a:lvl1pPr>
              <a:defRPr sz="4800" b="1">
                <a:solidFill>
                  <a:srgbClr val="002060"/>
                </a:solidFill>
                <a:latin typeface="+mn-lt"/>
                <a:cs typeface="Arial" pitchFamily="34" charset="0"/>
              </a:defRPr>
            </a:lvl1pPr>
          </a:lstStyle>
          <a:p>
            <a:r>
              <a:rPr lang="en-US" dirty="0" smtClean="0"/>
              <a:t>Click to edit Master title style</a:t>
            </a:r>
            <a:endParaRPr lang="en-GB" dirty="0"/>
          </a:p>
        </p:txBody>
      </p:sp>
      <p:sp>
        <p:nvSpPr>
          <p:cNvPr id="3" name="Content Placeholder 2"/>
          <p:cNvSpPr>
            <a:spLocks noGrp="1"/>
          </p:cNvSpPr>
          <p:nvPr>
            <p:ph idx="1"/>
          </p:nvPr>
        </p:nvSpPr>
        <p:spPr>
          <a:xfrm>
            <a:off x="457200" y="1166018"/>
            <a:ext cx="8229600" cy="4999286"/>
          </a:xfrm>
        </p:spPr>
        <p:txBody>
          <a:bodyPr>
            <a:noAutofit/>
          </a:bodyPr>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1800">
                <a:latin typeface="Arial" pitchFamily="34" charset="0"/>
                <a:cs typeface="Arial" pitchFamily="34" charset="0"/>
              </a:defRPr>
            </a:lvl3pPr>
            <a:lvl4pPr>
              <a:defRPr sz="1600">
                <a:latin typeface="Arial" pitchFamily="34" charset="0"/>
                <a:cs typeface="Arial" pitchFamily="34" charset="0"/>
              </a:defRPr>
            </a:lvl4pPr>
            <a:lvl5pPr>
              <a:defRPr sz="1600">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820172795"/>
      </p:ext>
    </p:extLst>
  </p:cSld>
  <p:clrMapOvr>
    <a:masterClrMapping/>
  </p:clrMapOvr>
  <p:transition spd="med">
    <p:fade/>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47"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125"/>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47" y="1435103"/>
            <a:ext cx="3008313" cy="4691063"/>
          </a:xfrm>
        </p:spPr>
        <p:txBody>
          <a:bodyPr/>
          <a:lstStyle>
            <a:lvl1pPr marL="0" indent="0">
              <a:buNone/>
              <a:defRPr sz="1400"/>
            </a:lvl1pPr>
            <a:lvl2pPr marL="455373" indent="0">
              <a:buNone/>
              <a:defRPr sz="1200"/>
            </a:lvl2pPr>
            <a:lvl3pPr marL="910753" indent="0">
              <a:buNone/>
              <a:defRPr sz="1000"/>
            </a:lvl3pPr>
            <a:lvl4pPr marL="1366137" indent="0">
              <a:buNone/>
              <a:defRPr sz="900"/>
            </a:lvl4pPr>
            <a:lvl5pPr marL="1821503" indent="0">
              <a:buNone/>
              <a:defRPr sz="900"/>
            </a:lvl5pPr>
            <a:lvl6pPr marL="2276885" indent="0">
              <a:buNone/>
              <a:defRPr sz="900"/>
            </a:lvl6pPr>
            <a:lvl7pPr marL="2732259" indent="0">
              <a:buNone/>
              <a:defRPr sz="900"/>
            </a:lvl7pPr>
            <a:lvl8pPr marL="3187626" indent="0">
              <a:buNone/>
              <a:defRPr sz="900"/>
            </a:lvl8pPr>
            <a:lvl9pPr marL="364301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79644153"/>
      </p:ext>
    </p:extLst>
  </p:cSld>
  <p:clrMapOvr>
    <a:masterClrMapping/>
  </p:clrMapOvr>
  <p:transition spd="med">
    <p:fade/>
  </p:transition>
</p:sldLayout>
</file>

<file path=ppt/slideLayouts/slideLayout1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5373" indent="0">
              <a:buNone/>
              <a:defRPr sz="2800"/>
            </a:lvl2pPr>
            <a:lvl3pPr marL="910753" indent="0">
              <a:buNone/>
              <a:defRPr sz="2400"/>
            </a:lvl3pPr>
            <a:lvl4pPr marL="1366137" indent="0">
              <a:buNone/>
              <a:defRPr sz="2000"/>
            </a:lvl4pPr>
            <a:lvl5pPr marL="1821503" indent="0">
              <a:buNone/>
              <a:defRPr sz="2000"/>
            </a:lvl5pPr>
            <a:lvl6pPr marL="2276885" indent="0">
              <a:buNone/>
              <a:defRPr sz="2000"/>
            </a:lvl6pPr>
            <a:lvl7pPr marL="2732259" indent="0">
              <a:buNone/>
              <a:defRPr sz="2000"/>
            </a:lvl7pPr>
            <a:lvl8pPr marL="3187626" indent="0">
              <a:buNone/>
              <a:defRPr sz="2000"/>
            </a:lvl8pPr>
            <a:lvl9pPr marL="3643013"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5373" indent="0">
              <a:buNone/>
              <a:defRPr sz="1200"/>
            </a:lvl2pPr>
            <a:lvl3pPr marL="910753" indent="0">
              <a:buNone/>
              <a:defRPr sz="1000"/>
            </a:lvl3pPr>
            <a:lvl4pPr marL="1366137" indent="0">
              <a:buNone/>
              <a:defRPr sz="900"/>
            </a:lvl4pPr>
            <a:lvl5pPr marL="1821503" indent="0">
              <a:buNone/>
              <a:defRPr sz="900"/>
            </a:lvl5pPr>
            <a:lvl6pPr marL="2276885" indent="0">
              <a:buNone/>
              <a:defRPr sz="900"/>
            </a:lvl6pPr>
            <a:lvl7pPr marL="2732259" indent="0">
              <a:buNone/>
              <a:defRPr sz="900"/>
            </a:lvl7pPr>
            <a:lvl8pPr marL="3187626" indent="0">
              <a:buNone/>
              <a:defRPr sz="900"/>
            </a:lvl8pPr>
            <a:lvl9pPr marL="364301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559912700"/>
      </p:ext>
    </p:extLst>
  </p:cSld>
  <p:clrMapOvr>
    <a:masterClrMapping/>
  </p:clrMapOvr>
  <p:transition spd="med">
    <p:fade/>
  </p:transition>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950040584"/>
      </p:ext>
    </p:extLst>
  </p:cSld>
  <p:clrMapOvr>
    <a:masterClrMapping/>
  </p:clrMapOvr>
  <p:transition spd="med">
    <p:fade/>
  </p:transition>
</p:sldLayout>
</file>

<file path=ppt/slideLayouts/slideLayout1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6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6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873580063"/>
      </p:ext>
    </p:extLst>
  </p:cSld>
  <p:clrMapOvr>
    <a:masterClrMapping/>
  </p:clrMapOvr>
  <p:transition spd="med">
    <p:fade/>
  </p:transition>
</p:sldLayout>
</file>

<file path=ppt/slideLayouts/slideLayout1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500"/>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5373" indent="0" algn="ctr">
              <a:buNone/>
              <a:defRPr>
                <a:solidFill>
                  <a:schemeClr val="tx1">
                    <a:tint val="75000"/>
                  </a:schemeClr>
                </a:solidFill>
              </a:defRPr>
            </a:lvl2pPr>
            <a:lvl3pPr marL="910753" indent="0" algn="ctr">
              <a:buNone/>
              <a:defRPr>
                <a:solidFill>
                  <a:schemeClr val="tx1">
                    <a:tint val="75000"/>
                  </a:schemeClr>
                </a:solidFill>
              </a:defRPr>
            </a:lvl3pPr>
            <a:lvl4pPr marL="1366137" indent="0" algn="ctr">
              <a:buNone/>
              <a:defRPr>
                <a:solidFill>
                  <a:schemeClr val="tx1">
                    <a:tint val="75000"/>
                  </a:schemeClr>
                </a:solidFill>
              </a:defRPr>
            </a:lvl4pPr>
            <a:lvl5pPr marL="1821503" indent="0" algn="ctr">
              <a:buNone/>
              <a:defRPr>
                <a:solidFill>
                  <a:schemeClr val="tx1">
                    <a:tint val="75000"/>
                  </a:schemeClr>
                </a:solidFill>
              </a:defRPr>
            </a:lvl5pPr>
            <a:lvl6pPr marL="2276885" indent="0" algn="ctr">
              <a:buNone/>
              <a:defRPr>
                <a:solidFill>
                  <a:schemeClr val="tx1">
                    <a:tint val="75000"/>
                  </a:schemeClr>
                </a:solidFill>
              </a:defRPr>
            </a:lvl6pPr>
            <a:lvl7pPr marL="2732259" indent="0" algn="ctr">
              <a:buNone/>
              <a:defRPr>
                <a:solidFill>
                  <a:schemeClr val="tx1">
                    <a:tint val="75000"/>
                  </a:schemeClr>
                </a:solidFill>
              </a:defRPr>
            </a:lvl7pPr>
            <a:lvl8pPr marL="3187626" indent="0" algn="ctr">
              <a:buNone/>
              <a:defRPr>
                <a:solidFill>
                  <a:schemeClr val="tx1">
                    <a:tint val="75000"/>
                  </a:schemeClr>
                </a:solidFill>
              </a:defRPr>
            </a:lvl8pPr>
            <a:lvl9pPr marL="3643013"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a:xfrm>
            <a:off x="251571" y="6502304"/>
            <a:ext cx="144855" cy="257062"/>
          </a:xfrm>
        </p:spPr>
        <p:txBody>
          <a:bodyPr wrap="none" lIns="71695" tIns="35848" rIns="71695" bIns="35848">
            <a:spAutoFit/>
          </a:bodyPr>
          <a:lstStyle/>
          <a:p>
            <a:endParaRPr lang="en-GB">
              <a:solidFill>
                <a:prstClr val="black">
                  <a:tint val="75000"/>
                </a:prstClr>
              </a:solidFill>
            </a:endParaRPr>
          </a:p>
        </p:txBody>
      </p:sp>
      <p:sp>
        <p:nvSpPr>
          <p:cNvPr id="5" name="Footer Placeholder 4"/>
          <p:cNvSpPr>
            <a:spLocks noGrp="1"/>
          </p:cNvSpPr>
          <p:nvPr>
            <p:ph type="ftr" sz="quarter" idx="11"/>
          </p:nvPr>
        </p:nvSpPr>
        <p:spPr>
          <a:xfrm>
            <a:off x="3970632" y="6502304"/>
            <a:ext cx="4083113" cy="257062"/>
          </a:xfrm>
        </p:spPr>
        <p:txBody>
          <a:bodyPr wrap="none" lIns="71695" tIns="35848" rIns="71695" bIns="35848">
            <a:spAutoFit/>
          </a:bodyPr>
          <a:lstStyle/>
          <a:p>
            <a:r>
              <a:rPr lang="de-DE" smtClean="0">
                <a:solidFill>
                  <a:prstClr val="black">
                    <a:tint val="75000"/>
                  </a:prstClr>
                </a:solidFill>
              </a:rPr>
              <a:t>Thomas Naumann        Deutsches Elektronen-Synchrotron DESY</a:t>
            </a:r>
            <a:endParaRPr lang="en-GB" dirty="0">
              <a:solidFill>
                <a:prstClr val="black">
                  <a:tint val="75000"/>
                </a:prstClr>
              </a:solidFill>
            </a:endParaRPr>
          </a:p>
        </p:txBody>
      </p:sp>
      <p:sp>
        <p:nvSpPr>
          <p:cNvPr id="6" name="Slide Number Placeholder 5"/>
          <p:cNvSpPr>
            <a:spLocks noGrp="1"/>
          </p:cNvSpPr>
          <p:nvPr>
            <p:ph type="sldNum" sz="quarter" idx="12"/>
          </p:nvPr>
        </p:nvSpPr>
        <p:spPr>
          <a:xfrm>
            <a:off x="8637008" y="6502304"/>
            <a:ext cx="327533" cy="257062"/>
          </a:xfrm>
        </p:spPr>
        <p:txBody>
          <a:bodyPr wrap="none" lIns="71695" tIns="35848" rIns="71695" bIns="35848">
            <a:spAutoFit/>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931395417"/>
      </p:ext>
    </p:extLst>
  </p:cSld>
  <p:clrMapOvr>
    <a:masterClrMapping/>
  </p:clrMapOvr>
  <p:transition spd="med">
    <p:fade/>
  </p:transition>
</p:sldLayout>
</file>

<file path=ppt/slideLayouts/slideLayout1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42721" y="14055"/>
            <a:ext cx="7658608" cy="830633"/>
          </a:xfrm>
        </p:spPr>
        <p:txBody>
          <a:bodyPr wrap="none">
            <a:spAutoFit/>
          </a:bodyPr>
          <a:lstStyle>
            <a:lvl1pPr>
              <a:defRPr sz="4800" b="1">
                <a:solidFill>
                  <a:srgbClr val="002060"/>
                </a:solidFill>
                <a:latin typeface="+mn-lt"/>
                <a:cs typeface="Arial" pitchFamily="34" charset="0"/>
              </a:defRPr>
            </a:lvl1pPr>
          </a:lstStyle>
          <a:p>
            <a:r>
              <a:rPr lang="en-GB" noProof="0" smtClean="0"/>
              <a:t>Click to edit Master title style</a:t>
            </a:r>
            <a:endParaRPr lang="en-GB" noProof="0"/>
          </a:p>
        </p:txBody>
      </p:sp>
      <p:sp>
        <p:nvSpPr>
          <p:cNvPr id="3" name="Content Placeholder 2"/>
          <p:cNvSpPr>
            <a:spLocks noGrp="1"/>
          </p:cNvSpPr>
          <p:nvPr>
            <p:ph idx="1"/>
          </p:nvPr>
        </p:nvSpPr>
        <p:spPr>
          <a:xfrm>
            <a:off x="457200" y="1166018"/>
            <a:ext cx="8229600" cy="4999286"/>
          </a:xfrm>
        </p:spPr>
        <p:txBody>
          <a:bodyPr>
            <a:noAutofit/>
          </a:bodyPr>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1800">
                <a:latin typeface="Arial" pitchFamily="34" charset="0"/>
                <a:cs typeface="Arial" pitchFamily="34" charset="0"/>
              </a:defRPr>
            </a:lvl3pPr>
            <a:lvl4pPr>
              <a:defRPr sz="1600">
                <a:latin typeface="Arial" pitchFamily="34" charset="0"/>
                <a:cs typeface="Arial" pitchFamily="34" charset="0"/>
              </a:defRPr>
            </a:lvl4pPr>
            <a:lvl5pPr>
              <a:defRPr sz="1600">
                <a:latin typeface="Arial" pitchFamily="34" charset="0"/>
                <a:cs typeface="Arial" pitchFamily="34" charset="0"/>
              </a:defRPr>
            </a:lvl5p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4" name="Date Placeholder 3"/>
          <p:cNvSpPr>
            <a:spLocks noGrp="1"/>
          </p:cNvSpPr>
          <p:nvPr>
            <p:ph type="dt" sz="half" idx="10"/>
          </p:nvPr>
        </p:nvSpPr>
        <p:spPr>
          <a:xfrm>
            <a:off x="5004069" y="6525575"/>
            <a:ext cx="1953234" cy="276635"/>
          </a:xfrm>
        </p:spPr>
        <p:txBody>
          <a:bodyPr wrap="none" lIns="71695" rIns="71695">
            <a:spAutoFit/>
          </a:bodyPr>
          <a:lstStyle/>
          <a:p>
            <a:r>
              <a:rPr lang="en-GB" dirty="0" smtClean="0">
                <a:solidFill>
                  <a:prstClr val="black">
                    <a:tint val="75000"/>
                  </a:prstClr>
                </a:solidFill>
              </a:rPr>
              <a:t>ICNFP, Crete, 24 August 2015</a:t>
            </a:r>
            <a:endParaRPr lang="en-GB" dirty="0">
              <a:solidFill>
                <a:prstClr val="black">
                  <a:tint val="75000"/>
                </a:prstClr>
              </a:solidFill>
            </a:endParaRPr>
          </a:p>
        </p:txBody>
      </p:sp>
      <p:sp>
        <p:nvSpPr>
          <p:cNvPr id="5" name="Footer Placeholder 4"/>
          <p:cNvSpPr>
            <a:spLocks noGrp="1"/>
          </p:cNvSpPr>
          <p:nvPr>
            <p:ph type="ftr" sz="quarter" idx="11"/>
          </p:nvPr>
        </p:nvSpPr>
        <p:spPr>
          <a:xfrm>
            <a:off x="395868" y="6536603"/>
            <a:ext cx="4083113" cy="276635"/>
          </a:xfrm>
        </p:spPr>
        <p:txBody>
          <a:bodyPr wrap="none" lIns="71695" rIns="71695">
            <a:spAutoFit/>
          </a:bodyPr>
          <a:lstStyle/>
          <a:p>
            <a:r>
              <a:rPr lang="de-DE" smtClean="0">
                <a:solidFill>
                  <a:prstClr val="black">
                    <a:tint val="75000"/>
                  </a:prstClr>
                </a:solidFill>
              </a:rPr>
              <a:t>Thomas Naumann        Deutsches Elektronen-Synchrotron DESY</a:t>
            </a:r>
            <a:endParaRPr lang="en-GB" dirty="0">
              <a:solidFill>
                <a:prstClr val="black">
                  <a:tint val="75000"/>
                </a:prstClr>
              </a:solidFill>
            </a:endParaRPr>
          </a:p>
        </p:txBody>
      </p:sp>
      <p:sp>
        <p:nvSpPr>
          <p:cNvPr id="6" name="Slide Number Placeholder 5"/>
          <p:cNvSpPr>
            <a:spLocks noGrp="1"/>
          </p:cNvSpPr>
          <p:nvPr>
            <p:ph type="sldNum" sz="quarter" idx="12"/>
          </p:nvPr>
        </p:nvSpPr>
        <p:spPr>
          <a:xfrm>
            <a:off x="8565002" y="6536603"/>
            <a:ext cx="327533" cy="276635"/>
          </a:xfrm>
        </p:spPr>
        <p:txBody>
          <a:bodyPr wrap="none" lIns="71695" rIns="71695">
            <a:spAutoFit/>
          </a:bodyPr>
          <a:lstStyle/>
          <a:p>
            <a:fld id="{10F633DE-F6CC-4FE8-92FE-223BC299FAD7}"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181954034"/>
      </p:ext>
    </p:extLst>
  </p:cSld>
  <p:clrMapOvr>
    <a:masterClrMapping/>
  </p:clrMapOvr>
  <p:transition spd="med">
    <p:fade/>
  </p:transition>
  <p:timing>
    <p:tnLst>
      <p:par>
        <p:cTn id="1" dur="indefinite" restart="never" nodeType="tmRoot"/>
      </p:par>
    </p:tnLst>
  </p:timing>
</p:sldLayout>
</file>

<file path=ppt/slideLayouts/slideLayout1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31"/>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61"/>
            <a:ext cx="7772400" cy="1500187"/>
          </a:xfrm>
        </p:spPr>
        <p:txBody>
          <a:bodyPr anchor="b"/>
          <a:lstStyle>
            <a:lvl1pPr marL="0" indent="0">
              <a:buNone/>
              <a:defRPr sz="2000">
                <a:solidFill>
                  <a:schemeClr val="tx1">
                    <a:tint val="75000"/>
                  </a:schemeClr>
                </a:solidFill>
              </a:defRPr>
            </a:lvl1pPr>
            <a:lvl2pPr marL="455373" indent="0">
              <a:buNone/>
              <a:defRPr sz="1800">
                <a:solidFill>
                  <a:schemeClr val="tx1">
                    <a:tint val="75000"/>
                  </a:schemeClr>
                </a:solidFill>
              </a:defRPr>
            </a:lvl2pPr>
            <a:lvl3pPr marL="910753" indent="0">
              <a:buNone/>
              <a:defRPr sz="1600">
                <a:solidFill>
                  <a:schemeClr val="tx1">
                    <a:tint val="75000"/>
                  </a:schemeClr>
                </a:solidFill>
              </a:defRPr>
            </a:lvl3pPr>
            <a:lvl4pPr marL="1366137" indent="0">
              <a:buNone/>
              <a:defRPr sz="1400">
                <a:solidFill>
                  <a:schemeClr val="tx1">
                    <a:tint val="75000"/>
                  </a:schemeClr>
                </a:solidFill>
              </a:defRPr>
            </a:lvl4pPr>
            <a:lvl5pPr marL="1821503" indent="0">
              <a:buNone/>
              <a:defRPr sz="1400">
                <a:solidFill>
                  <a:schemeClr val="tx1">
                    <a:tint val="75000"/>
                  </a:schemeClr>
                </a:solidFill>
              </a:defRPr>
            </a:lvl5pPr>
            <a:lvl6pPr marL="2276885" indent="0">
              <a:buNone/>
              <a:defRPr sz="1400">
                <a:solidFill>
                  <a:schemeClr val="tx1">
                    <a:tint val="75000"/>
                  </a:schemeClr>
                </a:solidFill>
              </a:defRPr>
            </a:lvl6pPr>
            <a:lvl7pPr marL="2732259" indent="0">
              <a:buNone/>
              <a:defRPr sz="1400">
                <a:solidFill>
                  <a:schemeClr val="tx1">
                    <a:tint val="75000"/>
                  </a:schemeClr>
                </a:solidFill>
              </a:defRPr>
            </a:lvl7pPr>
            <a:lvl8pPr marL="3187626" indent="0">
              <a:buNone/>
              <a:defRPr sz="1400">
                <a:solidFill>
                  <a:schemeClr val="tx1">
                    <a:tint val="75000"/>
                  </a:schemeClr>
                </a:solidFill>
              </a:defRPr>
            </a:lvl8pPr>
            <a:lvl9pPr marL="364301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291177714"/>
      </p:ext>
    </p:extLst>
  </p:cSld>
  <p:clrMapOvr>
    <a:masterClrMapping/>
  </p:clrMapOvr>
  <p:transition spd="med">
    <p:fade/>
  </p:transition>
</p:sldLayout>
</file>

<file path=ppt/slideLayouts/slideLayout1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4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4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120559497"/>
      </p:ext>
    </p:extLst>
  </p:cSld>
  <p:clrMapOvr>
    <a:masterClrMapping/>
  </p:clrMapOvr>
  <p:transition spd="med">
    <p:fade/>
  </p:transition>
</p:sldLayout>
</file>

<file path=ppt/slideLayouts/slideLayout1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6"/>
            <a:ext cx="4040188" cy="639762"/>
          </a:xfrm>
        </p:spPr>
        <p:txBody>
          <a:bodyPr anchor="b"/>
          <a:lstStyle>
            <a:lvl1pPr marL="0" indent="0">
              <a:buNone/>
              <a:defRPr sz="2400" b="1"/>
            </a:lvl1pPr>
            <a:lvl2pPr marL="455373" indent="0">
              <a:buNone/>
              <a:defRPr sz="2000" b="1"/>
            </a:lvl2pPr>
            <a:lvl3pPr marL="910753" indent="0">
              <a:buNone/>
              <a:defRPr sz="1800" b="1"/>
            </a:lvl3pPr>
            <a:lvl4pPr marL="1366137" indent="0">
              <a:buNone/>
              <a:defRPr sz="1600" b="1"/>
            </a:lvl4pPr>
            <a:lvl5pPr marL="1821503" indent="0">
              <a:buNone/>
              <a:defRPr sz="1600" b="1"/>
            </a:lvl5pPr>
            <a:lvl6pPr marL="2276885" indent="0">
              <a:buNone/>
              <a:defRPr sz="1600" b="1"/>
            </a:lvl6pPr>
            <a:lvl7pPr marL="2732259" indent="0">
              <a:buNone/>
              <a:defRPr sz="1600" b="1"/>
            </a:lvl7pPr>
            <a:lvl8pPr marL="3187626" indent="0">
              <a:buNone/>
              <a:defRPr sz="1600" b="1"/>
            </a:lvl8pPr>
            <a:lvl9pPr marL="364301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9"/>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85" y="1535116"/>
            <a:ext cx="4041775" cy="639762"/>
          </a:xfrm>
        </p:spPr>
        <p:txBody>
          <a:bodyPr anchor="b"/>
          <a:lstStyle>
            <a:lvl1pPr marL="0" indent="0">
              <a:buNone/>
              <a:defRPr sz="2400" b="1"/>
            </a:lvl1pPr>
            <a:lvl2pPr marL="455373" indent="0">
              <a:buNone/>
              <a:defRPr sz="2000" b="1"/>
            </a:lvl2pPr>
            <a:lvl3pPr marL="910753" indent="0">
              <a:buNone/>
              <a:defRPr sz="1800" b="1"/>
            </a:lvl3pPr>
            <a:lvl4pPr marL="1366137" indent="0">
              <a:buNone/>
              <a:defRPr sz="1600" b="1"/>
            </a:lvl4pPr>
            <a:lvl5pPr marL="1821503" indent="0">
              <a:buNone/>
              <a:defRPr sz="1600" b="1"/>
            </a:lvl5pPr>
            <a:lvl6pPr marL="2276885" indent="0">
              <a:buNone/>
              <a:defRPr sz="1600" b="1"/>
            </a:lvl6pPr>
            <a:lvl7pPr marL="2732259" indent="0">
              <a:buNone/>
              <a:defRPr sz="1600" b="1"/>
            </a:lvl7pPr>
            <a:lvl8pPr marL="3187626" indent="0">
              <a:buNone/>
              <a:defRPr sz="1600" b="1"/>
            </a:lvl8pPr>
            <a:lvl9pPr marL="364301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85" y="2174879"/>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endParaRPr lang="en-GB">
              <a:solidFill>
                <a:prstClr val="black">
                  <a:tint val="75000"/>
                </a:prstClr>
              </a:solidFill>
            </a:endParaRPr>
          </a:p>
        </p:txBody>
      </p:sp>
      <p:sp>
        <p:nvSpPr>
          <p:cNvPr id="8" name="Footer Placeholder 7"/>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834926179"/>
      </p:ext>
    </p:extLst>
  </p:cSld>
  <p:clrMapOvr>
    <a:masterClrMapping/>
  </p:clrMapOvr>
  <p:transition spd="med">
    <p:fade/>
  </p:transition>
</p:sldLayout>
</file>

<file path=ppt/slideLayouts/slideLayout1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endParaRPr lang="en-GB">
              <a:solidFill>
                <a:prstClr val="black">
                  <a:tint val="75000"/>
                </a:prstClr>
              </a:solidFill>
            </a:endParaRPr>
          </a:p>
        </p:txBody>
      </p:sp>
      <p:sp>
        <p:nvSpPr>
          <p:cNvPr id="4" name="Footer Placeholder 3"/>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185483252"/>
      </p:ext>
    </p:extLst>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31"/>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61"/>
            <a:ext cx="7772400" cy="1500187"/>
          </a:xfrm>
        </p:spPr>
        <p:txBody>
          <a:bodyPr anchor="b"/>
          <a:lstStyle>
            <a:lvl1pPr marL="0" indent="0">
              <a:buNone/>
              <a:defRPr sz="2000">
                <a:solidFill>
                  <a:schemeClr val="tx1">
                    <a:tint val="75000"/>
                  </a:schemeClr>
                </a:solidFill>
              </a:defRPr>
            </a:lvl1pPr>
            <a:lvl2pPr marL="455373" indent="0">
              <a:buNone/>
              <a:defRPr sz="1800">
                <a:solidFill>
                  <a:schemeClr val="tx1">
                    <a:tint val="75000"/>
                  </a:schemeClr>
                </a:solidFill>
              </a:defRPr>
            </a:lvl2pPr>
            <a:lvl3pPr marL="910753" indent="0">
              <a:buNone/>
              <a:defRPr sz="1600">
                <a:solidFill>
                  <a:schemeClr val="tx1">
                    <a:tint val="75000"/>
                  </a:schemeClr>
                </a:solidFill>
              </a:defRPr>
            </a:lvl3pPr>
            <a:lvl4pPr marL="1366137" indent="0">
              <a:buNone/>
              <a:defRPr sz="1400">
                <a:solidFill>
                  <a:schemeClr val="tx1">
                    <a:tint val="75000"/>
                  </a:schemeClr>
                </a:solidFill>
              </a:defRPr>
            </a:lvl4pPr>
            <a:lvl5pPr marL="1821503" indent="0">
              <a:buNone/>
              <a:defRPr sz="1400">
                <a:solidFill>
                  <a:schemeClr val="tx1">
                    <a:tint val="75000"/>
                  </a:schemeClr>
                </a:solidFill>
              </a:defRPr>
            </a:lvl5pPr>
            <a:lvl6pPr marL="2276885" indent="0">
              <a:buNone/>
              <a:defRPr sz="1400">
                <a:solidFill>
                  <a:schemeClr val="tx1">
                    <a:tint val="75000"/>
                  </a:schemeClr>
                </a:solidFill>
              </a:defRPr>
            </a:lvl6pPr>
            <a:lvl7pPr marL="2732259" indent="0">
              <a:buNone/>
              <a:defRPr sz="1400">
                <a:solidFill>
                  <a:schemeClr val="tx1">
                    <a:tint val="75000"/>
                  </a:schemeClr>
                </a:solidFill>
              </a:defRPr>
            </a:lvl7pPr>
            <a:lvl8pPr marL="3187626" indent="0">
              <a:buNone/>
              <a:defRPr sz="1400">
                <a:solidFill>
                  <a:schemeClr val="tx1">
                    <a:tint val="75000"/>
                  </a:schemeClr>
                </a:solidFill>
              </a:defRPr>
            </a:lvl8pPr>
            <a:lvl9pPr marL="364301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03924674"/>
      </p:ext>
    </p:extLst>
  </p:cSld>
  <p:clrMapOvr>
    <a:masterClrMapping/>
  </p:clrMapOvr>
  <p:transition spd="med">
    <p:fade/>
  </p:transition>
</p:sldLayout>
</file>

<file path=ppt/slideLayouts/slideLayout1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solidFill>
                <a:prstClr val="black">
                  <a:tint val="75000"/>
                </a:prstClr>
              </a:solidFill>
            </a:endParaRPr>
          </a:p>
        </p:txBody>
      </p:sp>
      <p:sp>
        <p:nvSpPr>
          <p:cNvPr id="3" name="Footer Placeholder 2"/>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416807248"/>
      </p:ext>
    </p:extLst>
  </p:cSld>
  <p:clrMapOvr>
    <a:masterClrMapping/>
  </p:clrMapOvr>
  <p:transition spd="med">
    <p:fade/>
  </p:transition>
</p:sldLayout>
</file>

<file path=ppt/slideLayouts/slideLayout1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47"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125"/>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47" y="1435103"/>
            <a:ext cx="3008313" cy="4691063"/>
          </a:xfrm>
        </p:spPr>
        <p:txBody>
          <a:bodyPr/>
          <a:lstStyle>
            <a:lvl1pPr marL="0" indent="0">
              <a:buNone/>
              <a:defRPr sz="1400"/>
            </a:lvl1pPr>
            <a:lvl2pPr marL="455373" indent="0">
              <a:buNone/>
              <a:defRPr sz="1200"/>
            </a:lvl2pPr>
            <a:lvl3pPr marL="910753" indent="0">
              <a:buNone/>
              <a:defRPr sz="1000"/>
            </a:lvl3pPr>
            <a:lvl4pPr marL="1366137" indent="0">
              <a:buNone/>
              <a:defRPr sz="900"/>
            </a:lvl4pPr>
            <a:lvl5pPr marL="1821503" indent="0">
              <a:buNone/>
              <a:defRPr sz="900"/>
            </a:lvl5pPr>
            <a:lvl6pPr marL="2276885" indent="0">
              <a:buNone/>
              <a:defRPr sz="900"/>
            </a:lvl6pPr>
            <a:lvl7pPr marL="2732259" indent="0">
              <a:buNone/>
              <a:defRPr sz="900"/>
            </a:lvl7pPr>
            <a:lvl8pPr marL="3187626" indent="0">
              <a:buNone/>
              <a:defRPr sz="900"/>
            </a:lvl8pPr>
            <a:lvl9pPr marL="364301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299154432"/>
      </p:ext>
    </p:extLst>
  </p:cSld>
  <p:clrMapOvr>
    <a:masterClrMapping/>
  </p:clrMapOvr>
  <p:transition spd="med">
    <p:fade/>
  </p:transition>
</p:sldLayout>
</file>

<file path=ppt/slideLayouts/slideLayout1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5373" indent="0">
              <a:buNone/>
              <a:defRPr sz="2800"/>
            </a:lvl2pPr>
            <a:lvl3pPr marL="910753" indent="0">
              <a:buNone/>
              <a:defRPr sz="2400"/>
            </a:lvl3pPr>
            <a:lvl4pPr marL="1366137" indent="0">
              <a:buNone/>
              <a:defRPr sz="2000"/>
            </a:lvl4pPr>
            <a:lvl5pPr marL="1821503" indent="0">
              <a:buNone/>
              <a:defRPr sz="2000"/>
            </a:lvl5pPr>
            <a:lvl6pPr marL="2276885" indent="0">
              <a:buNone/>
              <a:defRPr sz="2000"/>
            </a:lvl6pPr>
            <a:lvl7pPr marL="2732259" indent="0">
              <a:buNone/>
              <a:defRPr sz="2000"/>
            </a:lvl7pPr>
            <a:lvl8pPr marL="3187626" indent="0">
              <a:buNone/>
              <a:defRPr sz="2000"/>
            </a:lvl8pPr>
            <a:lvl9pPr marL="3643013"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5373" indent="0">
              <a:buNone/>
              <a:defRPr sz="1200"/>
            </a:lvl2pPr>
            <a:lvl3pPr marL="910753" indent="0">
              <a:buNone/>
              <a:defRPr sz="1000"/>
            </a:lvl3pPr>
            <a:lvl4pPr marL="1366137" indent="0">
              <a:buNone/>
              <a:defRPr sz="900"/>
            </a:lvl4pPr>
            <a:lvl5pPr marL="1821503" indent="0">
              <a:buNone/>
              <a:defRPr sz="900"/>
            </a:lvl5pPr>
            <a:lvl6pPr marL="2276885" indent="0">
              <a:buNone/>
              <a:defRPr sz="900"/>
            </a:lvl6pPr>
            <a:lvl7pPr marL="2732259" indent="0">
              <a:buNone/>
              <a:defRPr sz="900"/>
            </a:lvl7pPr>
            <a:lvl8pPr marL="3187626" indent="0">
              <a:buNone/>
              <a:defRPr sz="900"/>
            </a:lvl8pPr>
            <a:lvl9pPr marL="364301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810212715"/>
      </p:ext>
    </p:extLst>
  </p:cSld>
  <p:clrMapOvr>
    <a:masterClrMapping/>
  </p:clrMapOvr>
  <p:transition spd="med">
    <p:fade/>
  </p:transition>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769750926"/>
      </p:ext>
    </p:extLst>
  </p:cSld>
  <p:clrMapOvr>
    <a:masterClrMapping/>
  </p:clrMapOvr>
  <p:transition spd="med">
    <p:fade/>
  </p:transition>
</p:sldLayout>
</file>

<file path=ppt/slideLayouts/slideLayout1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6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6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01108900"/>
      </p:ext>
    </p:extLst>
  </p:cSld>
  <p:clrMapOvr>
    <a:masterClrMapping/>
  </p:clrMapOvr>
  <p:transition spd="med">
    <p:fade/>
  </p:transition>
</p:sldLayout>
</file>

<file path=ppt/slideLayouts/slideLayout1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500"/>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5373" indent="0" algn="ctr">
              <a:buNone/>
              <a:defRPr>
                <a:solidFill>
                  <a:schemeClr val="tx1">
                    <a:tint val="75000"/>
                  </a:schemeClr>
                </a:solidFill>
              </a:defRPr>
            </a:lvl2pPr>
            <a:lvl3pPr marL="910753" indent="0" algn="ctr">
              <a:buNone/>
              <a:defRPr>
                <a:solidFill>
                  <a:schemeClr val="tx1">
                    <a:tint val="75000"/>
                  </a:schemeClr>
                </a:solidFill>
              </a:defRPr>
            </a:lvl3pPr>
            <a:lvl4pPr marL="1366137" indent="0" algn="ctr">
              <a:buNone/>
              <a:defRPr>
                <a:solidFill>
                  <a:schemeClr val="tx1">
                    <a:tint val="75000"/>
                  </a:schemeClr>
                </a:solidFill>
              </a:defRPr>
            </a:lvl4pPr>
            <a:lvl5pPr marL="1821503" indent="0" algn="ctr">
              <a:buNone/>
              <a:defRPr>
                <a:solidFill>
                  <a:schemeClr val="tx1">
                    <a:tint val="75000"/>
                  </a:schemeClr>
                </a:solidFill>
              </a:defRPr>
            </a:lvl5pPr>
            <a:lvl6pPr marL="2276885" indent="0" algn="ctr">
              <a:buNone/>
              <a:defRPr>
                <a:solidFill>
                  <a:schemeClr val="tx1">
                    <a:tint val="75000"/>
                  </a:schemeClr>
                </a:solidFill>
              </a:defRPr>
            </a:lvl6pPr>
            <a:lvl7pPr marL="2732259" indent="0" algn="ctr">
              <a:buNone/>
              <a:defRPr>
                <a:solidFill>
                  <a:schemeClr val="tx1">
                    <a:tint val="75000"/>
                  </a:schemeClr>
                </a:solidFill>
              </a:defRPr>
            </a:lvl7pPr>
            <a:lvl8pPr marL="3187626" indent="0" algn="ctr">
              <a:buNone/>
              <a:defRPr>
                <a:solidFill>
                  <a:schemeClr val="tx1">
                    <a:tint val="75000"/>
                  </a:schemeClr>
                </a:solidFill>
              </a:defRPr>
            </a:lvl8pPr>
            <a:lvl9pPr marL="3643013"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a:xfrm>
            <a:off x="251571" y="6502304"/>
            <a:ext cx="144855" cy="257062"/>
          </a:xfrm>
        </p:spPr>
        <p:txBody>
          <a:bodyPr wrap="none" lIns="71695" tIns="35848" rIns="71695" bIns="35848">
            <a:spAutoFit/>
          </a:bodyPr>
          <a:lstStyle/>
          <a:p>
            <a:endParaRPr lang="en-GB">
              <a:solidFill>
                <a:prstClr val="black">
                  <a:tint val="75000"/>
                </a:prstClr>
              </a:solidFill>
            </a:endParaRPr>
          </a:p>
        </p:txBody>
      </p:sp>
      <p:sp>
        <p:nvSpPr>
          <p:cNvPr id="5" name="Footer Placeholder 4"/>
          <p:cNvSpPr>
            <a:spLocks noGrp="1"/>
          </p:cNvSpPr>
          <p:nvPr>
            <p:ph type="ftr" sz="quarter" idx="11"/>
          </p:nvPr>
        </p:nvSpPr>
        <p:spPr>
          <a:xfrm>
            <a:off x="3970632" y="6502304"/>
            <a:ext cx="4083113" cy="257062"/>
          </a:xfrm>
        </p:spPr>
        <p:txBody>
          <a:bodyPr wrap="none" lIns="71695" tIns="35848" rIns="71695" bIns="35848">
            <a:spAutoFit/>
          </a:bodyPr>
          <a:lstStyle/>
          <a:p>
            <a:r>
              <a:rPr lang="de-DE" smtClean="0">
                <a:solidFill>
                  <a:prstClr val="black">
                    <a:tint val="75000"/>
                  </a:prstClr>
                </a:solidFill>
              </a:rPr>
              <a:t>Thomas Naumann        Deutsches Elektronen-Synchrotron DESY</a:t>
            </a:r>
            <a:endParaRPr lang="en-GB" dirty="0">
              <a:solidFill>
                <a:prstClr val="black">
                  <a:tint val="75000"/>
                </a:prstClr>
              </a:solidFill>
            </a:endParaRPr>
          </a:p>
        </p:txBody>
      </p:sp>
      <p:sp>
        <p:nvSpPr>
          <p:cNvPr id="6" name="Slide Number Placeholder 5"/>
          <p:cNvSpPr>
            <a:spLocks noGrp="1"/>
          </p:cNvSpPr>
          <p:nvPr>
            <p:ph type="sldNum" sz="quarter" idx="12"/>
          </p:nvPr>
        </p:nvSpPr>
        <p:spPr>
          <a:xfrm>
            <a:off x="8637008" y="6502304"/>
            <a:ext cx="327533" cy="257062"/>
          </a:xfrm>
        </p:spPr>
        <p:txBody>
          <a:bodyPr wrap="none" lIns="71695" tIns="35848" rIns="71695" bIns="35848">
            <a:spAutoFit/>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931395417"/>
      </p:ext>
    </p:extLst>
  </p:cSld>
  <p:clrMapOvr>
    <a:masterClrMapping/>
  </p:clrMapOvr>
  <p:transition spd="med">
    <p:fade/>
  </p:transition>
</p:sldLayout>
</file>

<file path=ppt/slideLayouts/slideLayout1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42721" y="14055"/>
            <a:ext cx="7658608" cy="830633"/>
          </a:xfrm>
        </p:spPr>
        <p:txBody>
          <a:bodyPr wrap="none">
            <a:spAutoFit/>
          </a:bodyPr>
          <a:lstStyle>
            <a:lvl1pPr>
              <a:defRPr sz="4800" b="1">
                <a:solidFill>
                  <a:srgbClr val="002060"/>
                </a:solidFill>
                <a:latin typeface="+mn-lt"/>
                <a:cs typeface="Arial" pitchFamily="34" charset="0"/>
              </a:defRPr>
            </a:lvl1pPr>
          </a:lstStyle>
          <a:p>
            <a:r>
              <a:rPr lang="en-GB" noProof="0" smtClean="0"/>
              <a:t>Click to edit Master title style</a:t>
            </a:r>
            <a:endParaRPr lang="en-GB" noProof="0"/>
          </a:p>
        </p:txBody>
      </p:sp>
      <p:sp>
        <p:nvSpPr>
          <p:cNvPr id="3" name="Content Placeholder 2"/>
          <p:cNvSpPr>
            <a:spLocks noGrp="1"/>
          </p:cNvSpPr>
          <p:nvPr>
            <p:ph idx="1"/>
          </p:nvPr>
        </p:nvSpPr>
        <p:spPr>
          <a:xfrm>
            <a:off x="457200" y="1166018"/>
            <a:ext cx="8229600" cy="4999286"/>
          </a:xfrm>
        </p:spPr>
        <p:txBody>
          <a:bodyPr>
            <a:noAutofit/>
          </a:bodyPr>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1800">
                <a:latin typeface="Arial" pitchFamily="34" charset="0"/>
                <a:cs typeface="Arial" pitchFamily="34" charset="0"/>
              </a:defRPr>
            </a:lvl3pPr>
            <a:lvl4pPr>
              <a:defRPr sz="1600">
                <a:latin typeface="Arial" pitchFamily="34" charset="0"/>
                <a:cs typeface="Arial" pitchFamily="34" charset="0"/>
              </a:defRPr>
            </a:lvl4pPr>
            <a:lvl5pPr>
              <a:defRPr sz="1600">
                <a:latin typeface="Arial" pitchFamily="34" charset="0"/>
                <a:cs typeface="Arial" pitchFamily="34" charset="0"/>
              </a:defRPr>
            </a:lvl5p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4" name="Date Placeholder 3"/>
          <p:cNvSpPr>
            <a:spLocks noGrp="1"/>
          </p:cNvSpPr>
          <p:nvPr>
            <p:ph type="dt" sz="half" idx="10"/>
          </p:nvPr>
        </p:nvSpPr>
        <p:spPr>
          <a:xfrm>
            <a:off x="5004069" y="6525575"/>
            <a:ext cx="1953234" cy="276635"/>
          </a:xfrm>
        </p:spPr>
        <p:txBody>
          <a:bodyPr wrap="none" lIns="71695" rIns="71695">
            <a:spAutoFit/>
          </a:bodyPr>
          <a:lstStyle/>
          <a:p>
            <a:r>
              <a:rPr lang="en-GB" dirty="0" smtClean="0">
                <a:solidFill>
                  <a:prstClr val="black">
                    <a:tint val="75000"/>
                  </a:prstClr>
                </a:solidFill>
              </a:rPr>
              <a:t>ICNFP, Crete, 24 August 2015</a:t>
            </a:r>
            <a:endParaRPr lang="en-GB" dirty="0">
              <a:solidFill>
                <a:prstClr val="black">
                  <a:tint val="75000"/>
                </a:prstClr>
              </a:solidFill>
            </a:endParaRPr>
          </a:p>
        </p:txBody>
      </p:sp>
      <p:sp>
        <p:nvSpPr>
          <p:cNvPr id="5" name="Footer Placeholder 4"/>
          <p:cNvSpPr>
            <a:spLocks noGrp="1"/>
          </p:cNvSpPr>
          <p:nvPr>
            <p:ph type="ftr" sz="quarter" idx="11"/>
          </p:nvPr>
        </p:nvSpPr>
        <p:spPr>
          <a:xfrm>
            <a:off x="395868" y="6536603"/>
            <a:ext cx="4083113" cy="276635"/>
          </a:xfrm>
        </p:spPr>
        <p:txBody>
          <a:bodyPr wrap="none" lIns="71695" rIns="71695">
            <a:spAutoFit/>
          </a:bodyPr>
          <a:lstStyle/>
          <a:p>
            <a:r>
              <a:rPr lang="de-DE" smtClean="0">
                <a:solidFill>
                  <a:prstClr val="black">
                    <a:tint val="75000"/>
                  </a:prstClr>
                </a:solidFill>
              </a:rPr>
              <a:t>Thomas Naumann        Deutsches Elektronen-Synchrotron DESY</a:t>
            </a:r>
            <a:endParaRPr lang="en-GB" dirty="0">
              <a:solidFill>
                <a:prstClr val="black">
                  <a:tint val="75000"/>
                </a:prstClr>
              </a:solidFill>
            </a:endParaRPr>
          </a:p>
        </p:txBody>
      </p:sp>
      <p:sp>
        <p:nvSpPr>
          <p:cNvPr id="6" name="Slide Number Placeholder 5"/>
          <p:cNvSpPr>
            <a:spLocks noGrp="1"/>
          </p:cNvSpPr>
          <p:nvPr>
            <p:ph type="sldNum" sz="quarter" idx="12"/>
          </p:nvPr>
        </p:nvSpPr>
        <p:spPr>
          <a:xfrm>
            <a:off x="8565002" y="6536603"/>
            <a:ext cx="327533" cy="276635"/>
          </a:xfrm>
        </p:spPr>
        <p:txBody>
          <a:bodyPr wrap="none" lIns="71695" rIns="71695">
            <a:spAutoFit/>
          </a:bodyPr>
          <a:lstStyle/>
          <a:p>
            <a:fld id="{10F633DE-F6CC-4FE8-92FE-223BC299FAD7}"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181954034"/>
      </p:ext>
    </p:extLst>
  </p:cSld>
  <p:clrMapOvr>
    <a:masterClrMapping/>
  </p:clrMapOvr>
  <p:transition spd="med">
    <p:fade/>
  </p:transition>
  <p:timing>
    <p:tnLst>
      <p:par>
        <p:cTn id="1" dur="indefinite" restart="never" nodeType="tmRoot"/>
      </p:par>
    </p:tnLst>
  </p:timing>
</p:sldLayout>
</file>

<file path=ppt/slideLayouts/slideLayout1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31"/>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61"/>
            <a:ext cx="7772400" cy="1500187"/>
          </a:xfrm>
        </p:spPr>
        <p:txBody>
          <a:bodyPr anchor="b"/>
          <a:lstStyle>
            <a:lvl1pPr marL="0" indent="0">
              <a:buNone/>
              <a:defRPr sz="2000">
                <a:solidFill>
                  <a:schemeClr val="tx1">
                    <a:tint val="75000"/>
                  </a:schemeClr>
                </a:solidFill>
              </a:defRPr>
            </a:lvl1pPr>
            <a:lvl2pPr marL="455373" indent="0">
              <a:buNone/>
              <a:defRPr sz="1800">
                <a:solidFill>
                  <a:schemeClr val="tx1">
                    <a:tint val="75000"/>
                  </a:schemeClr>
                </a:solidFill>
              </a:defRPr>
            </a:lvl2pPr>
            <a:lvl3pPr marL="910753" indent="0">
              <a:buNone/>
              <a:defRPr sz="1600">
                <a:solidFill>
                  <a:schemeClr val="tx1">
                    <a:tint val="75000"/>
                  </a:schemeClr>
                </a:solidFill>
              </a:defRPr>
            </a:lvl3pPr>
            <a:lvl4pPr marL="1366137" indent="0">
              <a:buNone/>
              <a:defRPr sz="1400">
                <a:solidFill>
                  <a:schemeClr val="tx1">
                    <a:tint val="75000"/>
                  </a:schemeClr>
                </a:solidFill>
              </a:defRPr>
            </a:lvl4pPr>
            <a:lvl5pPr marL="1821503" indent="0">
              <a:buNone/>
              <a:defRPr sz="1400">
                <a:solidFill>
                  <a:schemeClr val="tx1">
                    <a:tint val="75000"/>
                  </a:schemeClr>
                </a:solidFill>
              </a:defRPr>
            </a:lvl5pPr>
            <a:lvl6pPr marL="2276885" indent="0">
              <a:buNone/>
              <a:defRPr sz="1400">
                <a:solidFill>
                  <a:schemeClr val="tx1">
                    <a:tint val="75000"/>
                  </a:schemeClr>
                </a:solidFill>
              </a:defRPr>
            </a:lvl6pPr>
            <a:lvl7pPr marL="2732259" indent="0">
              <a:buNone/>
              <a:defRPr sz="1400">
                <a:solidFill>
                  <a:schemeClr val="tx1">
                    <a:tint val="75000"/>
                  </a:schemeClr>
                </a:solidFill>
              </a:defRPr>
            </a:lvl7pPr>
            <a:lvl8pPr marL="3187626" indent="0">
              <a:buNone/>
              <a:defRPr sz="1400">
                <a:solidFill>
                  <a:schemeClr val="tx1">
                    <a:tint val="75000"/>
                  </a:schemeClr>
                </a:solidFill>
              </a:defRPr>
            </a:lvl8pPr>
            <a:lvl9pPr marL="364301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291177714"/>
      </p:ext>
    </p:extLst>
  </p:cSld>
  <p:clrMapOvr>
    <a:masterClrMapping/>
  </p:clrMapOvr>
  <p:transition spd="med">
    <p:fade/>
  </p:transition>
</p:sldLayout>
</file>

<file path=ppt/slideLayouts/slideLayout1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4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4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120559497"/>
      </p:ext>
    </p:extLst>
  </p:cSld>
  <p:clrMapOvr>
    <a:masterClrMapping/>
  </p:clrMapOvr>
  <p:transition spd="med">
    <p:fade/>
  </p:transition>
</p:sldLayout>
</file>

<file path=ppt/slideLayouts/slideLayout1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6"/>
            <a:ext cx="4040188" cy="639762"/>
          </a:xfrm>
        </p:spPr>
        <p:txBody>
          <a:bodyPr anchor="b"/>
          <a:lstStyle>
            <a:lvl1pPr marL="0" indent="0">
              <a:buNone/>
              <a:defRPr sz="2400" b="1"/>
            </a:lvl1pPr>
            <a:lvl2pPr marL="455373" indent="0">
              <a:buNone/>
              <a:defRPr sz="2000" b="1"/>
            </a:lvl2pPr>
            <a:lvl3pPr marL="910753" indent="0">
              <a:buNone/>
              <a:defRPr sz="1800" b="1"/>
            </a:lvl3pPr>
            <a:lvl4pPr marL="1366137" indent="0">
              <a:buNone/>
              <a:defRPr sz="1600" b="1"/>
            </a:lvl4pPr>
            <a:lvl5pPr marL="1821503" indent="0">
              <a:buNone/>
              <a:defRPr sz="1600" b="1"/>
            </a:lvl5pPr>
            <a:lvl6pPr marL="2276885" indent="0">
              <a:buNone/>
              <a:defRPr sz="1600" b="1"/>
            </a:lvl6pPr>
            <a:lvl7pPr marL="2732259" indent="0">
              <a:buNone/>
              <a:defRPr sz="1600" b="1"/>
            </a:lvl7pPr>
            <a:lvl8pPr marL="3187626" indent="0">
              <a:buNone/>
              <a:defRPr sz="1600" b="1"/>
            </a:lvl8pPr>
            <a:lvl9pPr marL="364301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9"/>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85" y="1535116"/>
            <a:ext cx="4041775" cy="639762"/>
          </a:xfrm>
        </p:spPr>
        <p:txBody>
          <a:bodyPr anchor="b"/>
          <a:lstStyle>
            <a:lvl1pPr marL="0" indent="0">
              <a:buNone/>
              <a:defRPr sz="2400" b="1"/>
            </a:lvl1pPr>
            <a:lvl2pPr marL="455373" indent="0">
              <a:buNone/>
              <a:defRPr sz="2000" b="1"/>
            </a:lvl2pPr>
            <a:lvl3pPr marL="910753" indent="0">
              <a:buNone/>
              <a:defRPr sz="1800" b="1"/>
            </a:lvl3pPr>
            <a:lvl4pPr marL="1366137" indent="0">
              <a:buNone/>
              <a:defRPr sz="1600" b="1"/>
            </a:lvl4pPr>
            <a:lvl5pPr marL="1821503" indent="0">
              <a:buNone/>
              <a:defRPr sz="1600" b="1"/>
            </a:lvl5pPr>
            <a:lvl6pPr marL="2276885" indent="0">
              <a:buNone/>
              <a:defRPr sz="1600" b="1"/>
            </a:lvl6pPr>
            <a:lvl7pPr marL="2732259" indent="0">
              <a:buNone/>
              <a:defRPr sz="1600" b="1"/>
            </a:lvl7pPr>
            <a:lvl8pPr marL="3187626" indent="0">
              <a:buNone/>
              <a:defRPr sz="1600" b="1"/>
            </a:lvl8pPr>
            <a:lvl9pPr marL="364301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85" y="2174879"/>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endParaRPr lang="en-GB">
              <a:solidFill>
                <a:prstClr val="black">
                  <a:tint val="75000"/>
                </a:prstClr>
              </a:solidFill>
            </a:endParaRPr>
          </a:p>
        </p:txBody>
      </p:sp>
      <p:sp>
        <p:nvSpPr>
          <p:cNvPr id="8" name="Footer Placeholder 7"/>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834926179"/>
      </p:ext>
    </p:extLst>
  </p:cSld>
  <p:clrMapOvr>
    <a:masterClrMapping/>
  </p:clrMapOvr>
  <p:transition spd="med">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4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4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132532739"/>
      </p:ext>
    </p:extLst>
  </p:cSld>
  <p:clrMapOvr>
    <a:masterClrMapping/>
  </p:clrMapOvr>
  <p:transition spd="med">
    <p:fade/>
  </p:transition>
</p:sldLayout>
</file>

<file path=ppt/slideLayouts/slideLayout1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endParaRPr lang="en-GB">
              <a:solidFill>
                <a:prstClr val="black">
                  <a:tint val="75000"/>
                </a:prstClr>
              </a:solidFill>
            </a:endParaRPr>
          </a:p>
        </p:txBody>
      </p:sp>
      <p:sp>
        <p:nvSpPr>
          <p:cNvPr id="4" name="Footer Placeholder 3"/>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185483252"/>
      </p:ext>
    </p:extLst>
  </p:cSld>
  <p:clrMapOvr>
    <a:masterClrMapping/>
  </p:clrMapOvr>
  <p:transition spd="med">
    <p:fade/>
  </p:transition>
</p:sldLayout>
</file>

<file path=ppt/slideLayouts/slideLayout1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solidFill>
                <a:prstClr val="black">
                  <a:tint val="75000"/>
                </a:prstClr>
              </a:solidFill>
            </a:endParaRPr>
          </a:p>
        </p:txBody>
      </p:sp>
      <p:sp>
        <p:nvSpPr>
          <p:cNvPr id="3" name="Footer Placeholder 2"/>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416807248"/>
      </p:ext>
    </p:extLst>
  </p:cSld>
  <p:clrMapOvr>
    <a:masterClrMapping/>
  </p:clrMapOvr>
  <p:transition spd="med">
    <p:fade/>
  </p:transition>
</p:sldLayout>
</file>

<file path=ppt/slideLayouts/slideLayout1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47"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125"/>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47" y="1435103"/>
            <a:ext cx="3008313" cy="4691063"/>
          </a:xfrm>
        </p:spPr>
        <p:txBody>
          <a:bodyPr/>
          <a:lstStyle>
            <a:lvl1pPr marL="0" indent="0">
              <a:buNone/>
              <a:defRPr sz="1400"/>
            </a:lvl1pPr>
            <a:lvl2pPr marL="455373" indent="0">
              <a:buNone/>
              <a:defRPr sz="1200"/>
            </a:lvl2pPr>
            <a:lvl3pPr marL="910753" indent="0">
              <a:buNone/>
              <a:defRPr sz="1000"/>
            </a:lvl3pPr>
            <a:lvl4pPr marL="1366137" indent="0">
              <a:buNone/>
              <a:defRPr sz="900"/>
            </a:lvl4pPr>
            <a:lvl5pPr marL="1821503" indent="0">
              <a:buNone/>
              <a:defRPr sz="900"/>
            </a:lvl5pPr>
            <a:lvl6pPr marL="2276885" indent="0">
              <a:buNone/>
              <a:defRPr sz="900"/>
            </a:lvl6pPr>
            <a:lvl7pPr marL="2732259" indent="0">
              <a:buNone/>
              <a:defRPr sz="900"/>
            </a:lvl7pPr>
            <a:lvl8pPr marL="3187626" indent="0">
              <a:buNone/>
              <a:defRPr sz="900"/>
            </a:lvl8pPr>
            <a:lvl9pPr marL="364301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299154432"/>
      </p:ext>
    </p:extLst>
  </p:cSld>
  <p:clrMapOvr>
    <a:masterClrMapping/>
  </p:clrMapOvr>
  <p:transition spd="med">
    <p:fade/>
  </p:transition>
</p:sldLayout>
</file>

<file path=ppt/slideLayouts/slideLayout1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5373" indent="0">
              <a:buNone/>
              <a:defRPr sz="2800"/>
            </a:lvl2pPr>
            <a:lvl3pPr marL="910753" indent="0">
              <a:buNone/>
              <a:defRPr sz="2400"/>
            </a:lvl3pPr>
            <a:lvl4pPr marL="1366137" indent="0">
              <a:buNone/>
              <a:defRPr sz="2000"/>
            </a:lvl4pPr>
            <a:lvl5pPr marL="1821503" indent="0">
              <a:buNone/>
              <a:defRPr sz="2000"/>
            </a:lvl5pPr>
            <a:lvl6pPr marL="2276885" indent="0">
              <a:buNone/>
              <a:defRPr sz="2000"/>
            </a:lvl6pPr>
            <a:lvl7pPr marL="2732259" indent="0">
              <a:buNone/>
              <a:defRPr sz="2000"/>
            </a:lvl7pPr>
            <a:lvl8pPr marL="3187626" indent="0">
              <a:buNone/>
              <a:defRPr sz="2000"/>
            </a:lvl8pPr>
            <a:lvl9pPr marL="3643013"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5373" indent="0">
              <a:buNone/>
              <a:defRPr sz="1200"/>
            </a:lvl2pPr>
            <a:lvl3pPr marL="910753" indent="0">
              <a:buNone/>
              <a:defRPr sz="1000"/>
            </a:lvl3pPr>
            <a:lvl4pPr marL="1366137" indent="0">
              <a:buNone/>
              <a:defRPr sz="900"/>
            </a:lvl4pPr>
            <a:lvl5pPr marL="1821503" indent="0">
              <a:buNone/>
              <a:defRPr sz="900"/>
            </a:lvl5pPr>
            <a:lvl6pPr marL="2276885" indent="0">
              <a:buNone/>
              <a:defRPr sz="900"/>
            </a:lvl6pPr>
            <a:lvl7pPr marL="2732259" indent="0">
              <a:buNone/>
              <a:defRPr sz="900"/>
            </a:lvl7pPr>
            <a:lvl8pPr marL="3187626" indent="0">
              <a:buNone/>
              <a:defRPr sz="900"/>
            </a:lvl8pPr>
            <a:lvl9pPr marL="364301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810212715"/>
      </p:ext>
    </p:extLst>
  </p:cSld>
  <p:clrMapOvr>
    <a:masterClrMapping/>
  </p:clrMapOvr>
  <p:transition spd="med">
    <p:fade/>
  </p:transition>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769750926"/>
      </p:ext>
    </p:extLst>
  </p:cSld>
  <p:clrMapOvr>
    <a:masterClrMapping/>
  </p:clrMapOvr>
  <p:transition spd="med">
    <p:fade/>
  </p:transition>
</p:sldLayout>
</file>

<file path=ppt/slideLayouts/slideLayout1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6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6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01108900"/>
      </p:ext>
    </p:extLst>
  </p:cSld>
  <p:clrMapOvr>
    <a:masterClrMapping/>
  </p:clrMapOvr>
  <p:transition spd="med">
    <p:fade/>
  </p:transition>
</p:sldLayout>
</file>

<file path=ppt/slideLayouts/slideLayout1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500"/>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5373" indent="0" algn="ctr">
              <a:buNone/>
              <a:defRPr>
                <a:solidFill>
                  <a:schemeClr val="tx1">
                    <a:tint val="75000"/>
                  </a:schemeClr>
                </a:solidFill>
              </a:defRPr>
            </a:lvl2pPr>
            <a:lvl3pPr marL="910753" indent="0" algn="ctr">
              <a:buNone/>
              <a:defRPr>
                <a:solidFill>
                  <a:schemeClr val="tx1">
                    <a:tint val="75000"/>
                  </a:schemeClr>
                </a:solidFill>
              </a:defRPr>
            </a:lvl3pPr>
            <a:lvl4pPr marL="1366137" indent="0" algn="ctr">
              <a:buNone/>
              <a:defRPr>
                <a:solidFill>
                  <a:schemeClr val="tx1">
                    <a:tint val="75000"/>
                  </a:schemeClr>
                </a:solidFill>
              </a:defRPr>
            </a:lvl4pPr>
            <a:lvl5pPr marL="1821503" indent="0" algn="ctr">
              <a:buNone/>
              <a:defRPr>
                <a:solidFill>
                  <a:schemeClr val="tx1">
                    <a:tint val="75000"/>
                  </a:schemeClr>
                </a:solidFill>
              </a:defRPr>
            </a:lvl5pPr>
            <a:lvl6pPr marL="2276885" indent="0" algn="ctr">
              <a:buNone/>
              <a:defRPr>
                <a:solidFill>
                  <a:schemeClr val="tx1">
                    <a:tint val="75000"/>
                  </a:schemeClr>
                </a:solidFill>
              </a:defRPr>
            </a:lvl6pPr>
            <a:lvl7pPr marL="2732259" indent="0" algn="ctr">
              <a:buNone/>
              <a:defRPr>
                <a:solidFill>
                  <a:schemeClr val="tx1">
                    <a:tint val="75000"/>
                  </a:schemeClr>
                </a:solidFill>
              </a:defRPr>
            </a:lvl7pPr>
            <a:lvl8pPr marL="3187626" indent="0" algn="ctr">
              <a:buNone/>
              <a:defRPr>
                <a:solidFill>
                  <a:schemeClr val="tx1">
                    <a:tint val="75000"/>
                  </a:schemeClr>
                </a:solidFill>
              </a:defRPr>
            </a:lvl8pPr>
            <a:lvl9pPr marL="3643013"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a:xfrm>
            <a:off x="251571" y="6502304"/>
            <a:ext cx="144855" cy="257062"/>
          </a:xfrm>
        </p:spPr>
        <p:txBody>
          <a:bodyPr wrap="none" lIns="71695" tIns="35848" rIns="71695" bIns="35848">
            <a:spAutoFit/>
          </a:bodyPr>
          <a:lstStyle/>
          <a:p>
            <a:endParaRPr lang="en-GB">
              <a:solidFill>
                <a:prstClr val="black">
                  <a:tint val="75000"/>
                </a:prstClr>
              </a:solidFill>
            </a:endParaRPr>
          </a:p>
        </p:txBody>
      </p:sp>
      <p:sp>
        <p:nvSpPr>
          <p:cNvPr id="5" name="Footer Placeholder 4"/>
          <p:cNvSpPr>
            <a:spLocks noGrp="1"/>
          </p:cNvSpPr>
          <p:nvPr>
            <p:ph type="ftr" sz="quarter" idx="11"/>
          </p:nvPr>
        </p:nvSpPr>
        <p:spPr>
          <a:xfrm>
            <a:off x="3970632" y="6502304"/>
            <a:ext cx="4083113" cy="257062"/>
          </a:xfrm>
        </p:spPr>
        <p:txBody>
          <a:bodyPr wrap="none" lIns="71695" tIns="35848" rIns="71695" bIns="35848">
            <a:spAutoFit/>
          </a:bodyPr>
          <a:lstStyle/>
          <a:p>
            <a:r>
              <a:rPr lang="de-DE" smtClean="0">
                <a:solidFill>
                  <a:prstClr val="black">
                    <a:tint val="75000"/>
                  </a:prstClr>
                </a:solidFill>
              </a:rPr>
              <a:t>Thomas Naumann        Deutsches Elektronen-Synchrotron DESY</a:t>
            </a:r>
            <a:endParaRPr lang="en-GB" dirty="0">
              <a:solidFill>
                <a:prstClr val="black">
                  <a:tint val="75000"/>
                </a:prstClr>
              </a:solidFill>
            </a:endParaRPr>
          </a:p>
        </p:txBody>
      </p:sp>
      <p:sp>
        <p:nvSpPr>
          <p:cNvPr id="6" name="Slide Number Placeholder 5"/>
          <p:cNvSpPr>
            <a:spLocks noGrp="1"/>
          </p:cNvSpPr>
          <p:nvPr>
            <p:ph type="sldNum" sz="quarter" idx="12"/>
          </p:nvPr>
        </p:nvSpPr>
        <p:spPr>
          <a:xfrm>
            <a:off x="8637008" y="6502304"/>
            <a:ext cx="327533" cy="257062"/>
          </a:xfrm>
        </p:spPr>
        <p:txBody>
          <a:bodyPr wrap="none" lIns="71695" tIns="35848" rIns="71695" bIns="35848">
            <a:spAutoFit/>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113889572"/>
      </p:ext>
    </p:extLst>
  </p:cSld>
  <p:clrMapOvr>
    <a:masterClrMapping/>
  </p:clrMapOvr>
  <p:transition spd="med">
    <p:fade/>
  </p:transition>
</p:sldLayout>
</file>

<file path=ppt/slideLayouts/slideLayout1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42721" y="14055"/>
            <a:ext cx="7658608" cy="830633"/>
          </a:xfrm>
        </p:spPr>
        <p:txBody>
          <a:bodyPr wrap="none">
            <a:spAutoFit/>
          </a:bodyPr>
          <a:lstStyle>
            <a:lvl1pPr>
              <a:defRPr sz="4800" b="1">
                <a:solidFill>
                  <a:srgbClr val="002060"/>
                </a:solidFill>
                <a:latin typeface="+mn-lt"/>
                <a:cs typeface="Arial" pitchFamily="34" charset="0"/>
              </a:defRPr>
            </a:lvl1pPr>
          </a:lstStyle>
          <a:p>
            <a:r>
              <a:rPr lang="en-GB" noProof="0" smtClean="0"/>
              <a:t>Click to edit Master title style</a:t>
            </a:r>
            <a:endParaRPr lang="en-GB" noProof="0"/>
          </a:p>
        </p:txBody>
      </p:sp>
      <p:sp>
        <p:nvSpPr>
          <p:cNvPr id="3" name="Content Placeholder 2"/>
          <p:cNvSpPr>
            <a:spLocks noGrp="1"/>
          </p:cNvSpPr>
          <p:nvPr>
            <p:ph idx="1"/>
          </p:nvPr>
        </p:nvSpPr>
        <p:spPr>
          <a:xfrm>
            <a:off x="457200" y="1166018"/>
            <a:ext cx="8229600" cy="4999286"/>
          </a:xfrm>
        </p:spPr>
        <p:txBody>
          <a:bodyPr>
            <a:noAutofit/>
          </a:bodyPr>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1800">
                <a:latin typeface="Arial" pitchFamily="34" charset="0"/>
                <a:cs typeface="Arial" pitchFamily="34" charset="0"/>
              </a:defRPr>
            </a:lvl3pPr>
            <a:lvl4pPr>
              <a:defRPr sz="1600">
                <a:latin typeface="Arial" pitchFamily="34" charset="0"/>
                <a:cs typeface="Arial" pitchFamily="34" charset="0"/>
              </a:defRPr>
            </a:lvl4pPr>
            <a:lvl5pPr>
              <a:defRPr sz="1600">
                <a:latin typeface="Arial" pitchFamily="34" charset="0"/>
                <a:cs typeface="Arial" pitchFamily="34" charset="0"/>
              </a:defRPr>
            </a:lvl5p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4" name="Date Placeholder 3"/>
          <p:cNvSpPr>
            <a:spLocks noGrp="1"/>
          </p:cNvSpPr>
          <p:nvPr>
            <p:ph type="dt" sz="half" idx="10"/>
          </p:nvPr>
        </p:nvSpPr>
        <p:spPr>
          <a:xfrm>
            <a:off x="5004069" y="6525575"/>
            <a:ext cx="1953234" cy="276635"/>
          </a:xfrm>
        </p:spPr>
        <p:txBody>
          <a:bodyPr wrap="none" lIns="71695" rIns="71695">
            <a:spAutoFit/>
          </a:bodyPr>
          <a:lstStyle/>
          <a:p>
            <a:r>
              <a:rPr lang="en-GB" dirty="0" smtClean="0">
                <a:solidFill>
                  <a:prstClr val="black">
                    <a:tint val="75000"/>
                  </a:prstClr>
                </a:solidFill>
              </a:rPr>
              <a:t>ICNFP, Crete, 24 August 2015</a:t>
            </a:r>
            <a:endParaRPr lang="en-GB" dirty="0">
              <a:solidFill>
                <a:prstClr val="black">
                  <a:tint val="75000"/>
                </a:prstClr>
              </a:solidFill>
            </a:endParaRPr>
          </a:p>
        </p:txBody>
      </p:sp>
      <p:sp>
        <p:nvSpPr>
          <p:cNvPr id="5" name="Footer Placeholder 4"/>
          <p:cNvSpPr>
            <a:spLocks noGrp="1"/>
          </p:cNvSpPr>
          <p:nvPr>
            <p:ph type="ftr" sz="quarter" idx="11"/>
          </p:nvPr>
        </p:nvSpPr>
        <p:spPr>
          <a:xfrm>
            <a:off x="395868" y="6536603"/>
            <a:ext cx="4083113" cy="276635"/>
          </a:xfrm>
        </p:spPr>
        <p:txBody>
          <a:bodyPr wrap="none" lIns="71695" rIns="71695">
            <a:spAutoFit/>
          </a:bodyPr>
          <a:lstStyle/>
          <a:p>
            <a:r>
              <a:rPr lang="de-DE" smtClean="0">
                <a:solidFill>
                  <a:prstClr val="black">
                    <a:tint val="75000"/>
                  </a:prstClr>
                </a:solidFill>
              </a:rPr>
              <a:t>Thomas Naumann        Deutsches Elektronen-Synchrotron DESY</a:t>
            </a:r>
            <a:endParaRPr lang="en-GB" dirty="0">
              <a:solidFill>
                <a:prstClr val="black">
                  <a:tint val="75000"/>
                </a:prstClr>
              </a:solidFill>
            </a:endParaRPr>
          </a:p>
        </p:txBody>
      </p:sp>
      <p:sp>
        <p:nvSpPr>
          <p:cNvPr id="6" name="Slide Number Placeholder 5"/>
          <p:cNvSpPr>
            <a:spLocks noGrp="1"/>
          </p:cNvSpPr>
          <p:nvPr>
            <p:ph type="sldNum" sz="quarter" idx="12"/>
          </p:nvPr>
        </p:nvSpPr>
        <p:spPr>
          <a:xfrm>
            <a:off x="8565002" y="6536603"/>
            <a:ext cx="327533" cy="276635"/>
          </a:xfrm>
        </p:spPr>
        <p:txBody>
          <a:bodyPr wrap="none" lIns="71695" rIns="71695">
            <a:spAutoFit/>
          </a:bodyPr>
          <a:lstStyle/>
          <a:p>
            <a:fld id="{10F633DE-F6CC-4FE8-92FE-223BC299FAD7}"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392657115"/>
      </p:ext>
    </p:extLst>
  </p:cSld>
  <p:clrMapOvr>
    <a:masterClrMapping/>
  </p:clrMapOvr>
  <p:transition spd="med">
    <p:fade/>
  </p:transition>
  <p:timing>
    <p:tnLst>
      <p:par>
        <p:cTn id="1" dur="indefinite" restart="never" nodeType="tmRoot"/>
      </p:par>
    </p:tnLst>
  </p:timing>
</p:sldLayout>
</file>

<file path=ppt/slideLayouts/slideLayout1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31"/>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61"/>
            <a:ext cx="7772400" cy="1500187"/>
          </a:xfrm>
        </p:spPr>
        <p:txBody>
          <a:bodyPr anchor="b"/>
          <a:lstStyle>
            <a:lvl1pPr marL="0" indent="0">
              <a:buNone/>
              <a:defRPr sz="2000">
                <a:solidFill>
                  <a:schemeClr val="tx1">
                    <a:tint val="75000"/>
                  </a:schemeClr>
                </a:solidFill>
              </a:defRPr>
            </a:lvl1pPr>
            <a:lvl2pPr marL="455373" indent="0">
              <a:buNone/>
              <a:defRPr sz="1800">
                <a:solidFill>
                  <a:schemeClr val="tx1">
                    <a:tint val="75000"/>
                  </a:schemeClr>
                </a:solidFill>
              </a:defRPr>
            </a:lvl2pPr>
            <a:lvl3pPr marL="910753" indent="0">
              <a:buNone/>
              <a:defRPr sz="1600">
                <a:solidFill>
                  <a:schemeClr val="tx1">
                    <a:tint val="75000"/>
                  </a:schemeClr>
                </a:solidFill>
              </a:defRPr>
            </a:lvl3pPr>
            <a:lvl4pPr marL="1366137" indent="0">
              <a:buNone/>
              <a:defRPr sz="1400">
                <a:solidFill>
                  <a:schemeClr val="tx1">
                    <a:tint val="75000"/>
                  </a:schemeClr>
                </a:solidFill>
              </a:defRPr>
            </a:lvl4pPr>
            <a:lvl5pPr marL="1821503" indent="0">
              <a:buNone/>
              <a:defRPr sz="1400">
                <a:solidFill>
                  <a:schemeClr val="tx1">
                    <a:tint val="75000"/>
                  </a:schemeClr>
                </a:solidFill>
              </a:defRPr>
            </a:lvl5pPr>
            <a:lvl6pPr marL="2276885" indent="0">
              <a:buNone/>
              <a:defRPr sz="1400">
                <a:solidFill>
                  <a:schemeClr val="tx1">
                    <a:tint val="75000"/>
                  </a:schemeClr>
                </a:solidFill>
              </a:defRPr>
            </a:lvl6pPr>
            <a:lvl7pPr marL="2732259" indent="0">
              <a:buNone/>
              <a:defRPr sz="1400">
                <a:solidFill>
                  <a:schemeClr val="tx1">
                    <a:tint val="75000"/>
                  </a:schemeClr>
                </a:solidFill>
              </a:defRPr>
            </a:lvl7pPr>
            <a:lvl8pPr marL="3187626" indent="0">
              <a:buNone/>
              <a:defRPr sz="1400">
                <a:solidFill>
                  <a:schemeClr val="tx1">
                    <a:tint val="75000"/>
                  </a:schemeClr>
                </a:solidFill>
              </a:defRPr>
            </a:lvl8pPr>
            <a:lvl9pPr marL="364301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635467885"/>
      </p:ext>
    </p:extLst>
  </p:cSld>
  <p:clrMapOvr>
    <a:masterClrMapping/>
  </p:clrMapOvr>
  <p:transition spd="med">
    <p:fade/>
  </p:transition>
</p:sldLayout>
</file>

<file path=ppt/slideLayouts/slideLayout1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4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4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68151452"/>
      </p:ext>
    </p:extLst>
  </p:cSld>
  <p:clrMapOvr>
    <a:masterClrMapping/>
  </p:clrMapOvr>
  <p:transition spd="med">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6"/>
            <a:ext cx="4040188" cy="639762"/>
          </a:xfrm>
        </p:spPr>
        <p:txBody>
          <a:bodyPr anchor="b"/>
          <a:lstStyle>
            <a:lvl1pPr marL="0" indent="0">
              <a:buNone/>
              <a:defRPr sz="2400" b="1"/>
            </a:lvl1pPr>
            <a:lvl2pPr marL="455373" indent="0">
              <a:buNone/>
              <a:defRPr sz="2000" b="1"/>
            </a:lvl2pPr>
            <a:lvl3pPr marL="910753" indent="0">
              <a:buNone/>
              <a:defRPr sz="1800" b="1"/>
            </a:lvl3pPr>
            <a:lvl4pPr marL="1366137" indent="0">
              <a:buNone/>
              <a:defRPr sz="1600" b="1"/>
            </a:lvl4pPr>
            <a:lvl5pPr marL="1821503" indent="0">
              <a:buNone/>
              <a:defRPr sz="1600" b="1"/>
            </a:lvl5pPr>
            <a:lvl6pPr marL="2276885" indent="0">
              <a:buNone/>
              <a:defRPr sz="1600" b="1"/>
            </a:lvl6pPr>
            <a:lvl7pPr marL="2732259" indent="0">
              <a:buNone/>
              <a:defRPr sz="1600" b="1"/>
            </a:lvl7pPr>
            <a:lvl8pPr marL="3187626" indent="0">
              <a:buNone/>
              <a:defRPr sz="1600" b="1"/>
            </a:lvl8pPr>
            <a:lvl9pPr marL="364301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9"/>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85" y="1535116"/>
            <a:ext cx="4041775" cy="639762"/>
          </a:xfrm>
        </p:spPr>
        <p:txBody>
          <a:bodyPr anchor="b"/>
          <a:lstStyle>
            <a:lvl1pPr marL="0" indent="0">
              <a:buNone/>
              <a:defRPr sz="2400" b="1"/>
            </a:lvl1pPr>
            <a:lvl2pPr marL="455373" indent="0">
              <a:buNone/>
              <a:defRPr sz="2000" b="1"/>
            </a:lvl2pPr>
            <a:lvl3pPr marL="910753" indent="0">
              <a:buNone/>
              <a:defRPr sz="1800" b="1"/>
            </a:lvl3pPr>
            <a:lvl4pPr marL="1366137" indent="0">
              <a:buNone/>
              <a:defRPr sz="1600" b="1"/>
            </a:lvl4pPr>
            <a:lvl5pPr marL="1821503" indent="0">
              <a:buNone/>
              <a:defRPr sz="1600" b="1"/>
            </a:lvl5pPr>
            <a:lvl6pPr marL="2276885" indent="0">
              <a:buNone/>
              <a:defRPr sz="1600" b="1"/>
            </a:lvl6pPr>
            <a:lvl7pPr marL="2732259" indent="0">
              <a:buNone/>
              <a:defRPr sz="1600" b="1"/>
            </a:lvl7pPr>
            <a:lvl8pPr marL="3187626" indent="0">
              <a:buNone/>
              <a:defRPr sz="1600" b="1"/>
            </a:lvl8pPr>
            <a:lvl9pPr marL="364301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85" y="2174879"/>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endParaRPr lang="en-GB">
              <a:solidFill>
                <a:prstClr val="black">
                  <a:tint val="75000"/>
                </a:prstClr>
              </a:solidFill>
            </a:endParaRPr>
          </a:p>
        </p:txBody>
      </p:sp>
      <p:sp>
        <p:nvSpPr>
          <p:cNvPr id="8" name="Footer Placeholder 7"/>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419249829"/>
      </p:ext>
    </p:extLst>
  </p:cSld>
  <p:clrMapOvr>
    <a:masterClrMapping/>
  </p:clrMapOvr>
  <p:transition spd="med">
    <p:fade/>
  </p:transition>
</p:sldLayout>
</file>

<file path=ppt/slideLayouts/slideLayout1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6"/>
            <a:ext cx="4040188" cy="639762"/>
          </a:xfrm>
        </p:spPr>
        <p:txBody>
          <a:bodyPr anchor="b"/>
          <a:lstStyle>
            <a:lvl1pPr marL="0" indent="0">
              <a:buNone/>
              <a:defRPr sz="2400" b="1"/>
            </a:lvl1pPr>
            <a:lvl2pPr marL="455373" indent="0">
              <a:buNone/>
              <a:defRPr sz="2000" b="1"/>
            </a:lvl2pPr>
            <a:lvl3pPr marL="910753" indent="0">
              <a:buNone/>
              <a:defRPr sz="1800" b="1"/>
            </a:lvl3pPr>
            <a:lvl4pPr marL="1366137" indent="0">
              <a:buNone/>
              <a:defRPr sz="1600" b="1"/>
            </a:lvl4pPr>
            <a:lvl5pPr marL="1821503" indent="0">
              <a:buNone/>
              <a:defRPr sz="1600" b="1"/>
            </a:lvl5pPr>
            <a:lvl6pPr marL="2276885" indent="0">
              <a:buNone/>
              <a:defRPr sz="1600" b="1"/>
            </a:lvl6pPr>
            <a:lvl7pPr marL="2732259" indent="0">
              <a:buNone/>
              <a:defRPr sz="1600" b="1"/>
            </a:lvl7pPr>
            <a:lvl8pPr marL="3187626" indent="0">
              <a:buNone/>
              <a:defRPr sz="1600" b="1"/>
            </a:lvl8pPr>
            <a:lvl9pPr marL="364301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9"/>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85" y="1535116"/>
            <a:ext cx="4041775" cy="639762"/>
          </a:xfrm>
        </p:spPr>
        <p:txBody>
          <a:bodyPr anchor="b"/>
          <a:lstStyle>
            <a:lvl1pPr marL="0" indent="0">
              <a:buNone/>
              <a:defRPr sz="2400" b="1"/>
            </a:lvl1pPr>
            <a:lvl2pPr marL="455373" indent="0">
              <a:buNone/>
              <a:defRPr sz="2000" b="1"/>
            </a:lvl2pPr>
            <a:lvl3pPr marL="910753" indent="0">
              <a:buNone/>
              <a:defRPr sz="1800" b="1"/>
            </a:lvl3pPr>
            <a:lvl4pPr marL="1366137" indent="0">
              <a:buNone/>
              <a:defRPr sz="1600" b="1"/>
            </a:lvl4pPr>
            <a:lvl5pPr marL="1821503" indent="0">
              <a:buNone/>
              <a:defRPr sz="1600" b="1"/>
            </a:lvl5pPr>
            <a:lvl6pPr marL="2276885" indent="0">
              <a:buNone/>
              <a:defRPr sz="1600" b="1"/>
            </a:lvl6pPr>
            <a:lvl7pPr marL="2732259" indent="0">
              <a:buNone/>
              <a:defRPr sz="1600" b="1"/>
            </a:lvl7pPr>
            <a:lvl8pPr marL="3187626" indent="0">
              <a:buNone/>
              <a:defRPr sz="1600" b="1"/>
            </a:lvl8pPr>
            <a:lvl9pPr marL="364301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85" y="2174879"/>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endParaRPr lang="en-GB">
              <a:solidFill>
                <a:prstClr val="black">
                  <a:tint val="75000"/>
                </a:prstClr>
              </a:solidFill>
            </a:endParaRPr>
          </a:p>
        </p:txBody>
      </p:sp>
      <p:sp>
        <p:nvSpPr>
          <p:cNvPr id="8" name="Footer Placeholder 7"/>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931972764"/>
      </p:ext>
    </p:extLst>
  </p:cSld>
  <p:clrMapOvr>
    <a:masterClrMapping/>
  </p:clrMapOvr>
  <p:transition spd="med">
    <p:fade/>
  </p:transition>
</p:sldLayout>
</file>

<file path=ppt/slideLayouts/slideLayout1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endParaRPr lang="en-GB">
              <a:solidFill>
                <a:prstClr val="black">
                  <a:tint val="75000"/>
                </a:prstClr>
              </a:solidFill>
            </a:endParaRPr>
          </a:p>
        </p:txBody>
      </p:sp>
      <p:sp>
        <p:nvSpPr>
          <p:cNvPr id="4" name="Footer Placeholder 3"/>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676648472"/>
      </p:ext>
    </p:extLst>
  </p:cSld>
  <p:clrMapOvr>
    <a:masterClrMapping/>
  </p:clrMapOvr>
  <p:transition spd="med">
    <p:fade/>
  </p:transition>
</p:sldLayout>
</file>

<file path=ppt/slideLayouts/slideLayout1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solidFill>
                <a:prstClr val="black">
                  <a:tint val="75000"/>
                </a:prstClr>
              </a:solidFill>
            </a:endParaRPr>
          </a:p>
        </p:txBody>
      </p:sp>
      <p:sp>
        <p:nvSpPr>
          <p:cNvPr id="3" name="Footer Placeholder 2"/>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413655391"/>
      </p:ext>
    </p:extLst>
  </p:cSld>
  <p:clrMapOvr>
    <a:masterClrMapping/>
  </p:clrMapOvr>
  <p:transition spd="med">
    <p:fade/>
  </p:transition>
</p:sldLayout>
</file>

<file path=ppt/slideLayouts/slideLayout1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47"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125"/>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47" y="1435103"/>
            <a:ext cx="3008313" cy="4691063"/>
          </a:xfrm>
        </p:spPr>
        <p:txBody>
          <a:bodyPr/>
          <a:lstStyle>
            <a:lvl1pPr marL="0" indent="0">
              <a:buNone/>
              <a:defRPr sz="1400"/>
            </a:lvl1pPr>
            <a:lvl2pPr marL="455373" indent="0">
              <a:buNone/>
              <a:defRPr sz="1200"/>
            </a:lvl2pPr>
            <a:lvl3pPr marL="910753" indent="0">
              <a:buNone/>
              <a:defRPr sz="1000"/>
            </a:lvl3pPr>
            <a:lvl4pPr marL="1366137" indent="0">
              <a:buNone/>
              <a:defRPr sz="900"/>
            </a:lvl4pPr>
            <a:lvl5pPr marL="1821503" indent="0">
              <a:buNone/>
              <a:defRPr sz="900"/>
            </a:lvl5pPr>
            <a:lvl6pPr marL="2276885" indent="0">
              <a:buNone/>
              <a:defRPr sz="900"/>
            </a:lvl6pPr>
            <a:lvl7pPr marL="2732259" indent="0">
              <a:buNone/>
              <a:defRPr sz="900"/>
            </a:lvl7pPr>
            <a:lvl8pPr marL="3187626" indent="0">
              <a:buNone/>
              <a:defRPr sz="900"/>
            </a:lvl8pPr>
            <a:lvl9pPr marL="364301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746627557"/>
      </p:ext>
    </p:extLst>
  </p:cSld>
  <p:clrMapOvr>
    <a:masterClrMapping/>
  </p:clrMapOvr>
  <p:transition spd="med">
    <p:fade/>
  </p:transition>
</p:sldLayout>
</file>

<file path=ppt/slideLayouts/slideLayout1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5373" indent="0">
              <a:buNone/>
              <a:defRPr sz="2800"/>
            </a:lvl2pPr>
            <a:lvl3pPr marL="910753" indent="0">
              <a:buNone/>
              <a:defRPr sz="2400"/>
            </a:lvl3pPr>
            <a:lvl4pPr marL="1366137" indent="0">
              <a:buNone/>
              <a:defRPr sz="2000"/>
            </a:lvl4pPr>
            <a:lvl5pPr marL="1821503" indent="0">
              <a:buNone/>
              <a:defRPr sz="2000"/>
            </a:lvl5pPr>
            <a:lvl6pPr marL="2276885" indent="0">
              <a:buNone/>
              <a:defRPr sz="2000"/>
            </a:lvl6pPr>
            <a:lvl7pPr marL="2732259" indent="0">
              <a:buNone/>
              <a:defRPr sz="2000"/>
            </a:lvl7pPr>
            <a:lvl8pPr marL="3187626" indent="0">
              <a:buNone/>
              <a:defRPr sz="2000"/>
            </a:lvl8pPr>
            <a:lvl9pPr marL="3643013"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5373" indent="0">
              <a:buNone/>
              <a:defRPr sz="1200"/>
            </a:lvl2pPr>
            <a:lvl3pPr marL="910753" indent="0">
              <a:buNone/>
              <a:defRPr sz="1000"/>
            </a:lvl3pPr>
            <a:lvl4pPr marL="1366137" indent="0">
              <a:buNone/>
              <a:defRPr sz="900"/>
            </a:lvl4pPr>
            <a:lvl5pPr marL="1821503" indent="0">
              <a:buNone/>
              <a:defRPr sz="900"/>
            </a:lvl5pPr>
            <a:lvl6pPr marL="2276885" indent="0">
              <a:buNone/>
              <a:defRPr sz="900"/>
            </a:lvl6pPr>
            <a:lvl7pPr marL="2732259" indent="0">
              <a:buNone/>
              <a:defRPr sz="900"/>
            </a:lvl7pPr>
            <a:lvl8pPr marL="3187626" indent="0">
              <a:buNone/>
              <a:defRPr sz="900"/>
            </a:lvl8pPr>
            <a:lvl9pPr marL="364301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474269397"/>
      </p:ext>
    </p:extLst>
  </p:cSld>
  <p:clrMapOvr>
    <a:masterClrMapping/>
  </p:clrMapOvr>
  <p:transition spd="med">
    <p:fade/>
  </p:transition>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638048008"/>
      </p:ext>
    </p:extLst>
  </p:cSld>
  <p:clrMapOvr>
    <a:masterClrMapping/>
  </p:clrMapOvr>
  <p:transition spd="med">
    <p:fade/>
  </p:transition>
</p:sldLayout>
</file>

<file path=ppt/slideLayouts/slideLayout1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6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6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602678538"/>
      </p:ext>
    </p:extLst>
  </p:cSld>
  <p:clrMapOvr>
    <a:masterClrMapping/>
  </p:clrMapOvr>
  <p:transition spd="med">
    <p:fade/>
  </p:transition>
</p:sldLayout>
</file>

<file path=ppt/slideLayouts/slideLayout1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500"/>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5373" indent="0" algn="ctr">
              <a:buNone/>
              <a:defRPr>
                <a:solidFill>
                  <a:schemeClr val="tx1">
                    <a:tint val="75000"/>
                  </a:schemeClr>
                </a:solidFill>
              </a:defRPr>
            </a:lvl2pPr>
            <a:lvl3pPr marL="910753" indent="0" algn="ctr">
              <a:buNone/>
              <a:defRPr>
                <a:solidFill>
                  <a:schemeClr val="tx1">
                    <a:tint val="75000"/>
                  </a:schemeClr>
                </a:solidFill>
              </a:defRPr>
            </a:lvl3pPr>
            <a:lvl4pPr marL="1366137" indent="0" algn="ctr">
              <a:buNone/>
              <a:defRPr>
                <a:solidFill>
                  <a:schemeClr val="tx1">
                    <a:tint val="75000"/>
                  </a:schemeClr>
                </a:solidFill>
              </a:defRPr>
            </a:lvl4pPr>
            <a:lvl5pPr marL="1821503" indent="0" algn="ctr">
              <a:buNone/>
              <a:defRPr>
                <a:solidFill>
                  <a:schemeClr val="tx1">
                    <a:tint val="75000"/>
                  </a:schemeClr>
                </a:solidFill>
              </a:defRPr>
            </a:lvl5pPr>
            <a:lvl6pPr marL="2276885" indent="0" algn="ctr">
              <a:buNone/>
              <a:defRPr>
                <a:solidFill>
                  <a:schemeClr val="tx1">
                    <a:tint val="75000"/>
                  </a:schemeClr>
                </a:solidFill>
              </a:defRPr>
            </a:lvl6pPr>
            <a:lvl7pPr marL="2732259" indent="0" algn="ctr">
              <a:buNone/>
              <a:defRPr>
                <a:solidFill>
                  <a:schemeClr val="tx1">
                    <a:tint val="75000"/>
                  </a:schemeClr>
                </a:solidFill>
              </a:defRPr>
            </a:lvl7pPr>
            <a:lvl8pPr marL="3187626" indent="0" algn="ctr">
              <a:buNone/>
              <a:defRPr>
                <a:solidFill>
                  <a:schemeClr val="tx1">
                    <a:tint val="75000"/>
                  </a:schemeClr>
                </a:solidFill>
              </a:defRPr>
            </a:lvl8pPr>
            <a:lvl9pPr marL="3643013"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2EC745EA-A23F-42D6-A982-5ED98567659B}" type="datetime1">
              <a:rPr lang="en-GB" smtClean="0">
                <a:solidFill>
                  <a:prstClr val="black">
                    <a:tint val="75000"/>
                  </a:prstClr>
                </a:solidFill>
              </a:rPr>
              <a:pPr/>
              <a:t>15/07/2016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031310389"/>
      </p:ext>
    </p:extLst>
  </p:cSld>
  <p:clrMapOvr>
    <a:masterClrMapping/>
  </p:clrMapOvr>
  <p:transition spd="med">
    <p:fade/>
  </p:transition>
</p:sldLayout>
</file>

<file path=ppt/slideLayouts/slideLayout1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42721" y="14055"/>
            <a:ext cx="7658608" cy="830633"/>
          </a:xfrm>
        </p:spPr>
        <p:txBody>
          <a:bodyPr wrap="none">
            <a:spAutoFit/>
          </a:bodyPr>
          <a:lstStyle>
            <a:lvl1pPr>
              <a:defRPr sz="4800" b="1">
                <a:solidFill>
                  <a:srgbClr val="002060"/>
                </a:solidFill>
                <a:latin typeface="+mn-lt"/>
                <a:cs typeface="Arial" pitchFamily="34" charset="0"/>
              </a:defRPr>
            </a:lvl1pPr>
          </a:lstStyle>
          <a:p>
            <a:r>
              <a:rPr lang="en-US" dirty="0" smtClean="0"/>
              <a:t>Click to edit Master title style</a:t>
            </a:r>
            <a:endParaRPr lang="en-GB" dirty="0"/>
          </a:p>
        </p:txBody>
      </p:sp>
      <p:sp>
        <p:nvSpPr>
          <p:cNvPr id="3" name="Content Placeholder 2"/>
          <p:cNvSpPr>
            <a:spLocks noGrp="1"/>
          </p:cNvSpPr>
          <p:nvPr>
            <p:ph idx="1"/>
          </p:nvPr>
        </p:nvSpPr>
        <p:spPr>
          <a:xfrm>
            <a:off x="457200" y="1166018"/>
            <a:ext cx="8229600" cy="4999286"/>
          </a:xfrm>
        </p:spPr>
        <p:txBody>
          <a:bodyPr>
            <a:noAutofit/>
          </a:bodyPr>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1800">
                <a:latin typeface="Arial" pitchFamily="34" charset="0"/>
                <a:cs typeface="Arial" pitchFamily="34" charset="0"/>
              </a:defRPr>
            </a:lvl3pPr>
            <a:lvl4pPr>
              <a:defRPr sz="1600">
                <a:latin typeface="Arial" pitchFamily="34" charset="0"/>
                <a:cs typeface="Arial" pitchFamily="34" charset="0"/>
              </a:defRPr>
            </a:lvl4pPr>
            <a:lvl5pPr>
              <a:defRPr sz="1600">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B5E0C5F3-C9FE-4698-95A8-AE25EF381A68}" type="datetime1">
              <a:rPr lang="en-GB" smtClean="0">
                <a:solidFill>
                  <a:prstClr val="black">
                    <a:tint val="75000"/>
                  </a:prstClr>
                </a:solidFill>
              </a:rPr>
              <a:pPr/>
              <a:t>15/07/2016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850327906"/>
      </p:ext>
    </p:extLst>
  </p:cSld>
  <p:clrMapOvr>
    <a:masterClrMapping/>
  </p:clrMapOvr>
  <p:transition spd="med">
    <p:fade/>
  </p:transition>
</p:sldLayout>
</file>

<file path=ppt/slideLayouts/slideLayout1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31"/>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61"/>
            <a:ext cx="7772400" cy="1500187"/>
          </a:xfrm>
        </p:spPr>
        <p:txBody>
          <a:bodyPr anchor="b"/>
          <a:lstStyle>
            <a:lvl1pPr marL="0" indent="0">
              <a:buNone/>
              <a:defRPr sz="2000">
                <a:solidFill>
                  <a:schemeClr val="tx1">
                    <a:tint val="75000"/>
                  </a:schemeClr>
                </a:solidFill>
              </a:defRPr>
            </a:lvl1pPr>
            <a:lvl2pPr marL="455373" indent="0">
              <a:buNone/>
              <a:defRPr sz="1800">
                <a:solidFill>
                  <a:schemeClr val="tx1">
                    <a:tint val="75000"/>
                  </a:schemeClr>
                </a:solidFill>
              </a:defRPr>
            </a:lvl2pPr>
            <a:lvl3pPr marL="910753" indent="0">
              <a:buNone/>
              <a:defRPr sz="1600">
                <a:solidFill>
                  <a:schemeClr val="tx1">
                    <a:tint val="75000"/>
                  </a:schemeClr>
                </a:solidFill>
              </a:defRPr>
            </a:lvl3pPr>
            <a:lvl4pPr marL="1366137" indent="0">
              <a:buNone/>
              <a:defRPr sz="1400">
                <a:solidFill>
                  <a:schemeClr val="tx1">
                    <a:tint val="75000"/>
                  </a:schemeClr>
                </a:solidFill>
              </a:defRPr>
            </a:lvl4pPr>
            <a:lvl5pPr marL="1821503" indent="0">
              <a:buNone/>
              <a:defRPr sz="1400">
                <a:solidFill>
                  <a:schemeClr val="tx1">
                    <a:tint val="75000"/>
                  </a:schemeClr>
                </a:solidFill>
              </a:defRPr>
            </a:lvl5pPr>
            <a:lvl6pPr marL="2276885" indent="0">
              <a:buNone/>
              <a:defRPr sz="1400">
                <a:solidFill>
                  <a:schemeClr val="tx1">
                    <a:tint val="75000"/>
                  </a:schemeClr>
                </a:solidFill>
              </a:defRPr>
            </a:lvl6pPr>
            <a:lvl7pPr marL="2732259" indent="0">
              <a:buNone/>
              <a:defRPr sz="1400">
                <a:solidFill>
                  <a:schemeClr val="tx1">
                    <a:tint val="75000"/>
                  </a:schemeClr>
                </a:solidFill>
              </a:defRPr>
            </a:lvl7pPr>
            <a:lvl8pPr marL="3187626" indent="0">
              <a:buNone/>
              <a:defRPr sz="1400">
                <a:solidFill>
                  <a:schemeClr val="tx1">
                    <a:tint val="75000"/>
                  </a:schemeClr>
                </a:solidFill>
              </a:defRPr>
            </a:lvl8pPr>
            <a:lvl9pPr marL="364301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2785F6D-886D-4DA3-9A16-E93897257078}" type="datetime1">
              <a:rPr lang="en-GB" smtClean="0">
                <a:solidFill>
                  <a:prstClr val="black">
                    <a:tint val="75000"/>
                  </a:prstClr>
                </a:solidFill>
              </a:rPr>
              <a:pPr/>
              <a:t>15/07/2016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281117581"/>
      </p:ext>
    </p:extLst>
  </p:cSld>
  <p:clrMapOvr>
    <a:masterClrMapping/>
  </p:clrMapOvr>
  <p:transition spd="med">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endParaRPr lang="en-GB">
              <a:solidFill>
                <a:prstClr val="black">
                  <a:tint val="75000"/>
                </a:prstClr>
              </a:solidFill>
            </a:endParaRPr>
          </a:p>
        </p:txBody>
      </p:sp>
      <p:sp>
        <p:nvSpPr>
          <p:cNvPr id="4" name="Footer Placeholder 3"/>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827067309"/>
      </p:ext>
    </p:extLst>
  </p:cSld>
  <p:clrMapOvr>
    <a:masterClrMapping/>
  </p:clrMapOvr>
  <p:transition spd="med">
    <p:fade/>
  </p:transition>
</p:sldLayout>
</file>

<file path=ppt/slideLayouts/slideLayout1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4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4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2EE3C755-D012-416F-B6C0-F9B03EF1B071}" type="datetime1">
              <a:rPr lang="en-GB" smtClean="0">
                <a:solidFill>
                  <a:prstClr val="black">
                    <a:tint val="75000"/>
                  </a:prstClr>
                </a:solidFill>
              </a:rPr>
              <a:pPr/>
              <a:t>15/07/2016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856787761"/>
      </p:ext>
    </p:extLst>
  </p:cSld>
  <p:clrMapOvr>
    <a:masterClrMapping/>
  </p:clrMapOvr>
  <p:transition spd="med">
    <p:fade/>
  </p:transition>
</p:sldLayout>
</file>

<file path=ppt/slideLayouts/slideLayout1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6"/>
            <a:ext cx="4040188" cy="639762"/>
          </a:xfrm>
        </p:spPr>
        <p:txBody>
          <a:bodyPr anchor="b"/>
          <a:lstStyle>
            <a:lvl1pPr marL="0" indent="0">
              <a:buNone/>
              <a:defRPr sz="2400" b="1"/>
            </a:lvl1pPr>
            <a:lvl2pPr marL="455373" indent="0">
              <a:buNone/>
              <a:defRPr sz="2000" b="1"/>
            </a:lvl2pPr>
            <a:lvl3pPr marL="910753" indent="0">
              <a:buNone/>
              <a:defRPr sz="1800" b="1"/>
            </a:lvl3pPr>
            <a:lvl4pPr marL="1366137" indent="0">
              <a:buNone/>
              <a:defRPr sz="1600" b="1"/>
            </a:lvl4pPr>
            <a:lvl5pPr marL="1821503" indent="0">
              <a:buNone/>
              <a:defRPr sz="1600" b="1"/>
            </a:lvl5pPr>
            <a:lvl6pPr marL="2276885" indent="0">
              <a:buNone/>
              <a:defRPr sz="1600" b="1"/>
            </a:lvl6pPr>
            <a:lvl7pPr marL="2732259" indent="0">
              <a:buNone/>
              <a:defRPr sz="1600" b="1"/>
            </a:lvl7pPr>
            <a:lvl8pPr marL="3187626" indent="0">
              <a:buNone/>
              <a:defRPr sz="1600" b="1"/>
            </a:lvl8pPr>
            <a:lvl9pPr marL="364301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9"/>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85" y="1535116"/>
            <a:ext cx="4041775" cy="639762"/>
          </a:xfrm>
        </p:spPr>
        <p:txBody>
          <a:bodyPr anchor="b"/>
          <a:lstStyle>
            <a:lvl1pPr marL="0" indent="0">
              <a:buNone/>
              <a:defRPr sz="2400" b="1"/>
            </a:lvl1pPr>
            <a:lvl2pPr marL="455373" indent="0">
              <a:buNone/>
              <a:defRPr sz="2000" b="1"/>
            </a:lvl2pPr>
            <a:lvl3pPr marL="910753" indent="0">
              <a:buNone/>
              <a:defRPr sz="1800" b="1"/>
            </a:lvl3pPr>
            <a:lvl4pPr marL="1366137" indent="0">
              <a:buNone/>
              <a:defRPr sz="1600" b="1"/>
            </a:lvl4pPr>
            <a:lvl5pPr marL="1821503" indent="0">
              <a:buNone/>
              <a:defRPr sz="1600" b="1"/>
            </a:lvl5pPr>
            <a:lvl6pPr marL="2276885" indent="0">
              <a:buNone/>
              <a:defRPr sz="1600" b="1"/>
            </a:lvl6pPr>
            <a:lvl7pPr marL="2732259" indent="0">
              <a:buNone/>
              <a:defRPr sz="1600" b="1"/>
            </a:lvl7pPr>
            <a:lvl8pPr marL="3187626" indent="0">
              <a:buNone/>
              <a:defRPr sz="1600" b="1"/>
            </a:lvl8pPr>
            <a:lvl9pPr marL="364301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85" y="2174879"/>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88D2DD1-AD8C-4E95-BED5-E40D63EABB1A}" type="datetime1">
              <a:rPr lang="en-GB" smtClean="0">
                <a:solidFill>
                  <a:prstClr val="black">
                    <a:tint val="75000"/>
                  </a:prstClr>
                </a:solidFill>
              </a:rPr>
              <a:pPr/>
              <a:t>15/07/2016</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917545861"/>
      </p:ext>
    </p:extLst>
  </p:cSld>
  <p:clrMapOvr>
    <a:masterClrMapping/>
  </p:clrMapOvr>
  <p:transition spd="med">
    <p:fade/>
  </p:transition>
</p:sldLayout>
</file>

<file path=ppt/slideLayouts/slideLayout1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763F609-DB21-4A5C-A92A-AE9659B24A07}" type="datetime1">
              <a:rPr lang="en-GB" smtClean="0">
                <a:solidFill>
                  <a:prstClr val="black">
                    <a:tint val="75000"/>
                  </a:prstClr>
                </a:solidFill>
              </a:rPr>
              <a:pPr/>
              <a:t>15/07/2016</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130613522"/>
      </p:ext>
    </p:extLst>
  </p:cSld>
  <p:clrMapOvr>
    <a:masterClrMapping/>
  </p:clrMapOvr>
  <p:transition spd="med">
    <p:fade/>
  </p:transition>
</p:sldLayout>
</file>

<file path=ppt/slideLayouts/slideLayout1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2C299E-3666-4433-A6F4-95AB9B869EBC}" type="datetime1">
              <a:rPr lang="en-GB" smtClean="0">
                <a:solidFill>
                  <a:prstClr val="black">
                    <a:tint val="75000"/>
                  </a:prstClr>
                </a:solidFill>
              </a:rPr>
              <a:pPr/>
              <a:t>15/07/2016</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47406083"/>
      </p:ext>
    </p:extLst>
  </p:cSld>
  <p:clrMapOvr>
    <a:masterClrMapping/>
  </p:clrMapOvr>
  <p:transition spd="med">
    <p:fade/>
  </p:transition>
</p:sldLayout>
</file>

<file path=ppt/slideLayouts/slideLayout1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47"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125"/>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47" y="1435103"/>
            <a:ext cx="3008313" cy="4691063"/>
          </a:xfrm>
        </p:spPr>
        <p:txBody>
          <a:bodyPr/>
          <a:lstStyle>
            <a:lvl1pPr marL="0" indent="0">
              <a:buNone/>
              <a:defRPr sz="1400"/>
            </a:lvl1pPr>
            <a:lvl2pPr marL="455373" indent="0">
              <a:buNone/>
              <a:defRPr sz="1200"/>
            </a:lvl2pPr>
            <a:lvl3pPr marL="910753" indent="0">
              <a:buNone/>
              <a:defRPr sz="1000"/>
            </a:lvl3pPr>
            <a:lvl4pPr marL="1366137" indent="0">
              <a:buNone/>
              <a:defRPr sz="900"/>
            </a:lvl4pPr>
            <a:lvl5pPr marL="1821503" indent="0">
              <a:buNone/>
              <a:defRPr sz="900"/>
            </a:lvl5pPr>
            <a:lvl6pPr marL="2276885" indent="0">
              <a:buNone/>
              <a:defRPr sz="900"/>
            </a:lvl6pPr>
            <a:lvl7pPr marL="2732259" indent="0">
              <a:buNone/>
              <a:defRPr sz="900"/>
            </a:lvl7pPr>
            <a:lvl8pPr marL="3187626" indent="0">
              <a:buNone/>
              <a:defRPr sz="900"/>
            </a:lvl8pPr>
            <a:lvl9pPr marL="364301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92A793-CE2B-4DA9-BA91-32989856D82C}" type="datetime1">
              <a:rPr lang="en-GB" smtClean="0">
                <a:solidFill>
                  <a:prstClr val="black">
                    <a:tint val="75000"/>
                  </a:prstClr>
                </a:solidFill>
              </a:rPr>
              <a:pPr/>
              <a:t>15/07/2016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425345126"/>
      </p:ext>
    </p:extLst>
  </p:cSld>
  <p:clrMapOvr>
    <a:masterClrMapping/>
  </p:clrMapOvr>
  <p:transition spd="med">
    <p:fade/>
  </p:transition>
</p:sldLayout>
</file>

<file path=ppt/slideLayouts/slideLayout1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5373" indent="0">
              <a:buNone/>
              <a:defRPr sz="2800"/>
            </a:lvl2pPr>
            <a:lvl3pPr marL="910753" indent="0">
              <a:buNone/>
              <a:defRPr sz="2400"/>
            </a:lvl3pPr>
            <a:lvl4pPr marL="1366137" indent="0">
              <a:buNone/>
              <a:defRPr sz="2000"/>
            </a:lvl4pPr>
            <a:lvl5pPr marL="1821503" indent="0">
              <a:buNone/>
              <a:defRPr sz="2000"/>
            </a:lvl5pPr>
            <a:lvl6pPr marL="2276885" indent="0">
              <a:buNone/>
              <a:defRPr sz="2000"/>
            </a:lvl6pPr>
            <a:lvl7pPr marL="2732259" indent="0">
              <a:buNone/>
              <a:defRPr sz="2000"/>
            </a:lvl7pPr>
            <a:lvl8pPr marL="3187626" indent="0">
              <a:buNone/>
              <a:defRPr sz="2000"/>
            </a:lvl8pPr>
            <a:lvl9pPr marL="3643013"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5373" indent="0">
              <a:buNone/>
              <a:defRPr sz="1200"/>
            </a:lvl2pPr>
            <a:lvl3pPr marL="910753" indent="0">
              <a:buNone/>
              <a:defRPr sz="1000"/>
            </a:lvl3pPr>
            <a:lvl4pPr marL="1366137" indent="0">
              <a:buNone/>
              <a:defRPr sz="900"/>
            </a:lvl4pPr>
            <a:lvl5pPr marL="1821503" indent="0">
              <a:buNone/>
              <a:defRPr sz="900"/>
            </a:lvl5pPr>
            <a:lvl6pPr marL="2276885" indent="0">
              <a:buNone/>
              <a:defRPr sz="900"/>
            </a:lvl6pPr>
            <a:lvl7pPr marL="2732259" indent="0">
              <a:buNone/>
              <a:defRPr sz="900"/>
            </a:lvl7pPr>
            <a:lvl8pPr marL="3187626" indent="0">
              <a:buNone/>
              <a:defRPr sz="900"/>
            </a:lvl8pPr>
            <a:lvl9pPr marL="364301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AB1A4FE-155D-4289-A332-59FD18469817}" type="datetime1">
              <a:rPr lang="en-GB" smtClean="0">
                <a:solidFill>
                  <a:prstClr val="black">
                    <a:tint val="75000"/>
                  </a:prstClr>
                </a:solidFill>
              </a:rPr>
              <a:pPr/>
              <a:t>15/07/2016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132217421"/>
      </p:ext>
    </p:extLst>
  </p:cSld>
  <p:clrMapOvr>
    <a:masterClrMapping/>
  </p:clrMapOvr>
  <p:transition spd="med">
    <p:fade/>
  </p:transition>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B240649-9EFC-4450-BC80-E14C4EB04E5F}" type="datetime1">
              <a:rPr lang="en-GB" smtClean="0">
                <a:solidFill>
                  <a:prstClr val="black">
                    <a:tint val="75000"/>
                  </a:prstClr>
                </a:solidFill>
              </a:rPr>
              <a:pPr/>
              <a:t>15/07/2016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134999902"/>
      </p:ext>
    </p:extLst>
  </p:cSld>
  <p:clrMapOvr>
    <a:masterClrMapping/>
  </p:clrMapOvr>
  <p:transition spd="med">
    <p:fade/>
  </p:transition>
</p:sldLayout>
</file>

<file path=ppt/slideLayouts/slideLayout1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6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6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6933CE5-A596-4A6A-8D65-2B1D5F28C402}" type="datetime1">
              <a:rPr lang="en-GB" smtClean="0">
                <a:solidFill>
                  <a:prstClr val="black">
                    <a:tint val="75000"/>
                  </a:prstClr>
                </a:solidFill>
              </a:rPr>
              <a:pPr/>
              <a:t>15/07/2016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199467187"/>
      </p:ext>
    </p:extLst>
  </p:cSld>
  <p:clrMapOvr>
    <a:masterClrMapping/>
  </p:clrMapOvr>
  <p:transition spd="med">
    <p:fade/>
  </p:transition>
</p:sldLayout>
</file>

<file path=ppt/slideLayouts/slideLayout178.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143000" y="1122363"/>
            <a:ext cx="6858000" cy="2387600"/>
          </a:xfrm>
        </p:spPr>
        <p:txBody>
          <a:bodyPr anchor="b"/>
          <a:lstStyle>
            <a:lvl1pPr algn="ctr">
              <a:defRPr sz="6000"/>
            </a:lvl1pPr>
          </a:lstStyle>
          <a:p>
            <a:r>
              <a:rPr lang="de-DE" smtClean="0"/>
              <a:t>Titelmasterformat durch Klicken bearbeiten</a:t>
            </a:r>
            <a:endParaRPr lang="de-DE"/>
          </a:p>
        </p:txBody>
      </p:sp>
      <p:sp>
        <p:nvSpPr>
          <p:cNvPr id="3" name="Untertitel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AC035D99-CBAC-4D63-8699-B76636B5985D}" type="datetimeFigureOut">
              <a:rPr lang="de-DE" smtClean="0">
                <a:solidFill>
                  <a:prstClr val="black">
                    <a:tint val="75000"/>
                  </a:prstClr>
                </a:solidFill>
              </a:rPr>
              <a:pPr/>
              <a:t>15.07.2016</a:t>
            </a:fld>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13434C64-9173-4E2A-ABBC-1343B513C33C}" type="slidenum">
              <a:rPr lang="de-DE" smtClean="0">
                <a:solidFill>
                  <a:prstClr val="black">
                    <a:tint val="75000"/>
                  </a:prstClr>
                </a:solidFill>
              </a:rPr>
              <a:pPr/>
              <a:t>‹#›</a:t>
            </a:fld>
            <a:endParaRPr lang="de-DE">
              <a:solidFill>
                <a:prstClr val="black">
                  <a:tint val="75000"/>
                </a:prstClr>
              </a:solidFill>
            </a:endParaRPr>
          </a:p>
        </p:txBody>
      </p:sp>
    </p:spTree>
    <p:extLst>
      <p:ext uri="{BB962C8B-B14F-4D97-AF65-F5344CB8AC3E}">
        <p14:creationId xmlns:p14="http://schemas.microsoft.com/office/powerpoint/2010/main" val="1234576989"/>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AC035D99-CBAC-4D63-8699-B76636B5985D}" type="datetimeFigureOut">
              <a:rPr lang="de-DE" smtClean="0">
                <a:solidFill>
                  <a:prstClr val="black">
                    <a:tint val="75000"/>
                  </a:prstClr>
                </a:solidFill>
              </a:rPr>
              <a:pPr/>
              <a:t>15.07.2016</a:t>
            </a:fld>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13434C64-9173-4E2A-ABBC-1343B513C33C}" type="slidenum">
              <a:rPr lang="de-DE" smtClean="0">
                <a:solidFill>
                  <a:prstClr val="black">
                    <a:tint val="75000"/>
                  </a:prstClr>
                </a:solidFill>
              </a:rPr>
              <a:pPr/>
              <a:t>‹#›</a:t>
            </a:fld>
            <a:endParaRPr lang="de-DE">
              <a:solidFill>
                <a:prstClr val="black">
                  <a:tint val="75000"/>
                </a:prstClr>
              </a:solidFill>
            </a:endParaRPr>
          </a:p>
        </p:txBody>
      </p:sp>
    </p:spTree>
    <p:extLst>
      <p:ext uri="{BB962C8B-B14F-4D97-AF65-F5344CB8AC3E}">
        <p14:creationId xmlns:p14="http://schemas.microsoft.com/office/powerpoint/2010/main" val="31107520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solidFill>
                <a:prstClr val="black">
                  <a:tint val="75000"/>
                </a:prstClr>
              </a:solidFill>
            </a:endParaRPr>
          </a:p>
        </p:txBody>
      </p:sp>
      <p:sp>
        <p:nvSpPr>
          <p:cNvPr id="3" name="Footer Placeholder 2"/>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951478472"/>
      </p:ext>
    </p:extLst>
  </p:cSld>
  <p:clrMapOvr>
    <a:masterClrMapping/>
  </p:clrMapOvr>
  <p:transition spd="med">
    <p:fade/>
  </p:transition>
</p:sldLayout>
</file>

<file path=ppt/slideLayouts/slideLayout180.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23887" y="1709768"/>
            <a:ext cx="7886700" cy="2852737"/>
          </a:xfrm>
        </p:spPr>
        <p:txBody>
          <a:bodyPr anchor="b"/>
          <a:lstStyle>
            <a:lvl1pPr>
              <a:defRPr sz="6000"/>
            </a:lvl1pPr>
          </a:lstStyle>
          <a:p>
            <a:r>
              <a:rPr lang="de-DE" smtClean="0"/>
              <a:t>Titelmasterformat durch Klicken bearbeiten</a:t>
            </a:r>
            <a:endParaRPr lang="de-DE"/>
          </a:p>
        </p:txBody>
      </p:sp>
      <p:sp>
        <p:nvSpPr>
          <p:cNvPr id="3" name="Textplatzhalter 2"/>
          <p:cNvSpPr>
            <a:spLocks noGrp="1"/>
          </p:cNvSpPr>
          <p:nvPr>
            <p:ph type="body" idx="1"/>
          </p:nvPr>
        </p:nvSpPr>
        <p:spPr>
          <a:xfrm>
            <a:off x="623887" y="458949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fld id="{AC035D99-CBAC-4D63-8699-B76636B5985D}" type="datetimeFigureOut">
              <a:rPr lang="de-DE" smtClean="0">
                <a:solidFill>
                  <a:prstClr val="black">
                    <a:tint val="75000"/>
                  </a:prstClr>
                </a:solidFill>
              </a:rPr>
              <a:pPr/>
              <a:t>15.07.2016</a:t>
            </a:fld>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13434C64-9173-4E2A-ABBC-1343B513C33C}" type="slidenum">
              <a:rPr lang="de-DE" smtClean="0">
                <a:solidFill>
                  <a:prstClr val="black">
                    <a:tint val="75000"/>
                  </a:prstClr>
                </a:solidFill>
              </a:rPr>
              <a:pPr/>
              <a:t>‹#›</a:t>
            </a:fld>
            <a:endParaRPr lang="de-DE">
              <a:solidFill>
                <a:prstClr val="black">
                  <a:tint val="75000"/>
                </a:prstClr>
              </a:solidFill>
            </a:endParaRPr>
          </a:p>
        </p:txBody>
      </p:sp>
    </p:spTree>
    <p:extLst>
      <p:ext uri="{BB962C8B-B14F-4D97-AF65-F5344CB8AC3E}">
        <p14:creationId xmlns:p14="http://schemas.microsoft.com/office/powerpoint/2010/main" val="3870176838"/>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628650" y="1825625"/>
            <a:ext cx="3886200" cy="435133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29150" y="1825625"/>
            <a:ext cx="3886200" cy="435133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AC035D99-CBAC-4D63-8699-B76636B5985D}" type="datetimeFigureOut">
              <a:rPr lang="de-DE" smtClean="0">
                <a:solidFill>
                  <a:prstClr val="black">
                    <a:tint val="75000"/>
                  </a:prstClr>
                </a:solidFill>
              </a:rPr>
              <a:pPr/>
              <a:t>15.07.2016</a:t>
            </a:fld>
            <a:endParaRPr lang="de-DE">
              <a:solidFill>
                <a:prstClr val="black">
                  <a:tint val="75000"/>
                </a:prstClr>
              </a:solidFill>
            </a:endParaRPr>
          </a:p>
        </p:txBody>
      </p:sp>
      <p:sp>
        <p:nvSpPr>
          <p:cNvPr id="6" name="Fußzeilenplatzhalter 5"/>
          <p:cNvSpPr>
            <a:spLocks noGrp="1"/>
          </p:cNvSpPr>
          <p:nvPr>
            <p:ph type="ftr" sz="quarter" idx="11"/>
          </p:nvPr>
        </p:nvSpPr>
        <p:spPr/>
        <p:txBody>
          <a:bodyPr/>
          <a:lstStyle/>
          <a:p>
            <a:endParaRPr lang="de-DE">
              <a:solidFill>
                <a:prstClr val="black">
                  <a:tint val="75000"/>
                </a:prstClr>
              </a:solidFill>
            </a:endParaRPr>
          </a:p>
        </p:txBody>
      </p:sp>
      <p:sp>
        <p:nvSpPr>
          <p:cNvPr id="7" name="Foliennummernplatzhalter 6"/>
          <p:cNvSpPr>
            <a:spLocks noGrp="1"/>
          </p:cNvSpPr>
          <p:nvPr>
            <p:ph type="sldNum" sz="quarter" idx="12"/>
          </p:nvPr>
        </p:nvSpPr>
        <p:spPr/>
        <p:txBody>
          <a:bodyPr/>
          <a:lstStyle/>
          <a:p>
            <a:fld id="{13434C64-9173-4E2A-ABBC-1343B513C33C}" type="slidenum">
              <a:rPr lang="de-DE" smtClean="0">
                <a:solidFill>
                  <a:prstClr val="black">
                    <a:tint val="75000"/>
                  </a:prstClr>
                </a:solidFill>
              </a:rPr>
              <a:pPr/>
              <a:t>‹#›</a:t>
            </a:fld>
            <a:endParaRPr lang="de-DE">
              <a:solidFill>
                <a:prstClr val="black">
                  <a:tint val="75000"/>
                </a:prstClr>
              </a:solidFill>
            </a:endParaRPr>
          </a:p>
        </p:txBody>
      </p:sp>
    </p:spTree>
    <p:extLst>
      <p:ext uri="{BB962C8B-B14F-4D97-AF65-F5344CB8AC3E}">
        <p14:creationId xmlns:p14="http://schemas.microsoft.com/office/powerpoint/2010/main" val="366435414"/>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629841" y="365129"/>
            <a:ext cx="7886700" cy="1325563"/>
          </a:xfrm>
        </p:spPr>
        <p:txBody>
          <a:bodyPr/>
          <a:lstStyle/>
          <a:p>
            <a:r>
              <a:rPr lang="de-DE" smtClean="0"/>
              <a:t>Titelmasterformat durch Klicken bearbeiten</a:t>
            </a:r>
            <a:endParaRPr lang="de-DE"/>
          </a:p>
        </p:txBody>
      </p:sp>
      <p:sp>
        <p:nvSpPr>
          <p:cNvPr id="3" name="Textplatzhalt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629842" y="2505075"/>
            <a:ext cx="3868340" cy="36845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29152"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29152" y="2505075"/>
            <a:ext cx="3887391" cy="36845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AC035D99-CBAC-4D63-8699-B76636B5985D}" type="datetimeFigureOut">
              <a:rPr lang="de-DE" smtClean="0">
                <a:solidFill>
                  <a:prstClr val="black">
                    <a:tint val="75000"/>
                  </a:prstClr>
                </a:solidFill>
              </a:rPr>
              <a:pPr/>
              <a:t>15.07.2016</a:t>
            </a:fld>
            <a:endParaRPr lang="de-DE">
              <a:solidFill>
                <a:prstClr val="black">
                  <a:tint val="75000"/>
                </a:prstClr>
              </a:solidFill>
            </a:endParaRPr>
          </a:p>
        </p:txBody>
      </p:sp>
      <p:sp>
        <p:nvSpPr>
          <p:cNvPr id="8" name="Fußzeilenplatzhalter 7"/>
          <p:cNvSpPr>
            <a:spLocks noGrp="1"/>
          </p:cNvSpPr>
          <p:nvPr>
            <p:ph type="ftr" sz="quarter" idx="11"/>
          </p:nvPr>
        </p:nvSpPr>
        <p:spPr/>
        <p:txBody>
          <a:bodyPr/>
          <a:lstStyle/>
          <a:p>
            <a:endParaRPr lang="de-DE">
              <a:solidFill>
                <a:prstClr val="black">
                  <a:tint val="75000"/>
                </a:prstClr>
              </a:solidFill>
            </a:endParaRPr>
          </a:p>
        </p:txBody>
      </p:sp>
      <p:sp>
        <p:nvSpPr>
          <p:cNvPr id="9" name="Foliennummernplatzhalter 8"/>
          <p:cNvSpPr>
            <a:spLocks noGrp="1"/>
          </p:cNvSpPr>
          <p:nvPr>
            <p:ph type="sldNum" sz="quarter" idx="12"/>
          </p:nvPr>
        </p:nvSpPr>
        <p:spPr/>
        <p:txBody>
          <a:bodyPr/>
          <a:lstStyle/>
          <a:p>
            <a:fld id="{13434C64-9173-4E2A-ABBC-1343B513C33C}" type="slidenum">
              <a:rPr lang="de-DE" smtClean="0">
                <a:solidFill>
                  <a:prstClr val="black">
                    <a:tint val="75000"/>
                  </a:prstClr>
                </a:solidFill>
              </a:rPr>
              <a:pPr/>
              <a:t>‹#›</a:t>
            </a:fld>
            <a:endParaRPr lang="de-DE">
              <a:solidFill>
                <a:prstClr val="black">
                  <a:tint val="75000"/>
                </a:prstClr>
              </a:solidFill>
            </a:endParaRPr>
          </a:p>
        </p:txBody>
      </p:sp>
    </p:spTree>
    <p:extLst>
      <p:ext uri="{BB962C8B-B14F-4D97-AF65-F5344CB8AC3E}">
        <p14:creationId xmlns:p14="http://schemas.microsoft.com/office/powerpoint/2010/main" val="478402966"/>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AC035D99-CBAC-4D63-8699-B76636B5985D}" type="datetimeFigureOut">
              <a:rPr lang="de-DE" smtClean="0">
                <a:solidFill>
                  <a:prstClr val="black">
                    <a:tint val="75000"/>
                  </a:prstClr>
                </a:solidFill>
              </a:rPr>
              <a:pPr/>
              <a:t>15.07.2016</a:t>
            </a:fld>
            <a:endParaRPr lang="de-DE">
              <a:solidFill>
                <a:prstClr val="black">
                  <a:tint val="75000"/>
                </a:prstClr>
              </a:solidFill>
            </a:endParaRPr>
          </a:p>
        </p:txBody>
      </p:sp>
      <p:sp>
        <p:nvSpPr>
          <p:cNvPr id="4" name="Fußzeilenplatzhalter 3"/>
          <p:cNvSpPr>
            <a:spLocks noGrp="1"/>
          </p:cNvSpPr>
          <p:nvPr>
            <p:ph type="ftr" sz="quarter" idx="11"/>
          </p:nvPr>
        </p:nvSpPr>
        <p:spPr/>
        <p:txBody>
          <a:bodyPr/>
          <a:lstStyle/>
          <a:p>
            <a:endParaRPr lang="de-DE">
              <a:solidFill>
                <a:prstClr val="black">
                  <a:tint val="75000"/>
                </a:prstClr>
              </a:solidFill>
            </a:endParaRPr>
          </a:p>
        </p:txBody>
      </p:sp>
      <p:sp>
        <p:nvSpPr>
          <p:cNvPr id="5" name="Foliennummernplatzhalter 4"/>
          <p:cNvSpPr>
            <a:spLocks noGrp="1"/>
          </p:cNvSpPr>
          <p:nvPr>
            <p:ph type="sldNum" sz="quarter" idx="12"/>
          </p:nvPr>
        </p:nvSpPr>
        <p:spPr/>
        <p:txBody>
          <a:bodyPr/>
          <a:lstStyle/>
          <a:p>
            <a:fld id="{13434C64-9173-4E2A-ABBC-1343B513C33C}" type="slidenum">
              <a:rPr lang="de-DE" smtClean="0">
                <a:solidFill>
                  <a:prstClr val="black">
                    <a:tint val="75000"/>
                  </a:prstClr>
                </a:solidFill>
              </a:rPr>
              <a:pPr/>
              <a:t>‹#›</a:t>
            </a:fld>
            <a:endParaRPr lang="de-DE">
              <a:solidFill>
                <a:prstClr val="black">
                  <a:tint val="75000"/>
                </a:prstClr>
              </a:solidFill>
            </a:endParaRPr>
          </a:p>
        </p:txBody>
      </p:sp>
    </p:spTree>
    <p:extLst>
      <p:ext uri="{BB962C8B-B14F-4D97-AF65-F5344CB8AC3E}">
        <p14:creationId xmlns:p14="http://schemas.microsoft.com/office/powerpoint/2010/main" val="2684926969"/>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AC035D99-CBAC-4D63-8699-B76636B5985D}" type="datetimeFigureOut">
              <a:rPr lang="de-DE" smtClean="0">
                <a:solidFill>
                  <a:prstClr val="black">
                    <a:tint val="75000"/>
                  </a:prstClr>
                </a:solidFill>
              </a:rPr>
              <a:pPr/>
              <a:t>15.07.2016</a:t>
            </a:fld>
            <a:endParaRPr lang="de-DE">
              <a:solidFill>
                <a:prstClr val="black">
                  <a:tint val="75000"/>
                </a:prstClr>
              </a:solidFill>
            </a:endParaRPr>
          </a:p>
        </p:txBody>
      </p:sp>
      <p:sp>
        <p:nvSpPr>
          <p:cNvPr id="3" name="Fußzeilenplatzhalter 2"/>
          <p:cNvSpPr>
            <a:spLocks noGrp="1"/>
          </p:cNvSpPr>
          <p:nvPr>
            <p:ph type="ftr" sz="quarter" idx="11"/>
          </p:nvPr>
        </p:nvSpPr>
        <p:spPr/>
        <p:txBody>
          <a:bodyPr/>
          <a:lstStyle/>
          <a:p>
            <a:endParaRPr lang="de-DE">
              <a:solidFill>
                <a:prstClr val="black">
                  <a:tint val="75000"/>
                </a:prstClr>
              </a:solidFill>
            </a:endParaRPr>
          </a:p>
        </p:txBody>
      </p:sp>
      <p:sp>
        <p:nvSpPr>
          <p:cNvPr id="4" name="Foliennummernplatzhalter 3"/>
          <p:cNvSpPr>
            <a:spLocks noGrp="1"/>
          </p:cNvSpPr>
          <p:nvPr>
            <p:ph type="sldNum" sz="quarter" idx="12"/>
          </p:nvPr>
        </p:nvSpPr>
        <p:spPr/>
        <p:txBody>
          <a:bodyPr/>
          <a:lstStyle/>
          <a:p>
            <a:fld id="{13434C64-9173-4E2A-ABBC-1343B513C33C}" type="slidenum">
              <a:rPr lang="de-DE" smtClean="0">
                <a:solidFill>
                  <a:prstClr val="black">
                    <a:tint val="75000"/>
                  </a:prstClr>
                </a:solidFill>
              </a:rPr>
              <a:pPr/>
              <a:t>‹#›</a:t>
            </a:fld>
            <a:endParaRPr lang="de-DE">
              <a:solidFill>
                <a:prstClr val="black">
                  <a:tint val="75000"/>
                </a:prstClr>
              </a:solidFill>
            </a:endParaRPr>
          </a:p>
        </p:txBody>
      </p:sp>
    </p:spTree>
    <p:extLst>
      <p:ext uri="{BB962C8B-B14F-4D97-AF65-F5344CB8AC3E}">
        <p14:creationId xmlns:p14="http://schemas.microsoft.com/office/powerpoint/2010/main" val="3030315934"/>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29841" y="457200"/>
            <a:ext cx="2949178" cy="1600200"/>
          </a:xfrm>
        </p:spPr>
        <p:txBody>
          <a:bodyPr anchor="b"/>
          <a:lstStyle>
            <a:lvl1pPr>
              <a:defRPr sz="3200"/>
            </a:lvl1pPr>
          </a:lstStyle>
          <a:p>
            <a:r>
              <a:rPr lang="de-DE" smtClean="0"/>
              <a:t>Titelmasterformat durch Klicken bearbeiten</a:t>
            </a:r>
            <a:endParaRPr lang="de-DE"/>
          </a:p>
        </p:txBody>
      </p:sp>
      <p:sp>
        <p:nvSpPr>
          <p:cNvPr id="3" name="Inhaltsplatzhalter 2"/>
          <p:cNvSpPr>
            <a:spLocks noGrp="1"/>
          </p:cNvSpPr>
          <p:nvPr>
            <p:ph idx="1"/>
          </p:nvPr>
        </p:nvSpPr>
        <p:spPr>
          <a:xfrm>
            <a:off x="3887391" y="98745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Textmasterformat bearbeiten</a:t>
            </a:r>
          </a:p>
        </p:txBody>
      </p:sp>
      <p:sp>
        <p:nvSpPr>
          <p:cNvPr id="5" name="Datumsplatzhalter 4"/>
          <p:cNvSpPr>
            <a:spLocks noGrp="1"/>
          </p:cNvSpPr>
          <p:nvPr>
            <p:ph type="dt" sz="half" idx="10"/>
          </p:nvPr>
        </p:nvSpPr>
        <p:spPr/>
        <p:txBody>
          <a:bodyPr/>
          <a:lstStyle/>
          <a:p>
            <a:fld id="{AC035D99-CBAC-4D63-8699-B76636B5985D}" type="datetimeFigureOut">
              <a:rPr lang="de-DE" smtClean="0">
                <a:solidFill>
                  <a:prstClr val="black">
                    <a:tint val="75000"/>
                  </a:prstClr>
                </a:solidFill>
              </a:rPr>
              <a:pPr/>
              <a:t>15.07.2016</a:t>
            </a:fld>
            <a:endParaRPr lang="de-DE">
              <a:solidFill>
                <a:prstClr val="black">
                  <a:tint val="75000"/>
                </a:prstClr>
              </a:solidFill>
            </a:endParaRPr>
          </a:p>
        </p:txBody>
      </p:sp>
      <p:sp>
        <p:nvSpPr>
          <p:cNvPr id="6" name="Fußzeilenplatzhalter 5"/>
          <p:cNvSpPr>
            <a:spLocks noGrp="1"/>
          </p:cNvSpPr>
          <p:nvPr>
            <p:ph type="ftr" sz="quarter" idx="11"/>
          </p:nvPr>
        </p:nvSpPr>
        <p:spPr/>
        <p:txBody>
          <a:bodyPr/>
          <a:lstStyle/>
          <a:p>
            <a:endParaRPr lang="de-DE">
              <a:solidFill>
                <a:prstClr val="black">
                  <a:tint val="75000"/>
                </a:prstClr>
              </a:solidFill>
            </a:endParaRPr>
          </a:p>
        </p:txBody>
      </p:sp>
      <p:sp>
        <p:nvSpPr>
          <p:cNvPr id="7" name="Foliennummernplatzhalter 6"/>
          <p:cNvSpPr>
            <a:spLocks noGrp="1"/>
          </p:cNvSpPr>
          <p:nvPr>
            <p:ph type="sldNum" sz="quarter" idx="12"/>
          </p:nvPr>
        </p:nvSpPr>
        <p:spPr/>
        <p:txBody>
          <a:bodyPr/>
          <a:lstStyle/>
          <a:p>
            <a:fld id="{13434C64-9173-4E2A-ABBC-1343B513C33C}" type="slidenum">
              <a:rPr lang="de-DE" smtClean="0">
                <a:solidFill>
                  <a:prstClr val="black">
                    <a:tint val="75000"/>
                  </a:prstClr>
                </a:solidFill>
              </a:rPr>
              <a:pPr/>
              <a:t>‹#›</a:t>
            </a:fld>
            <a:endParaRPr lang="de-DE">
              <a:solidFill>
                <a:prstClr val="black">
                  <a:tint val="75000"/>
                </a:prstClr>
              </a:solidFill>
            </a:endParaRPr>
          </a:p>
        </p:txBody>
      </p:sp>
    </p:spTree>
    <p:extLst>
      <p:ext uri="{BB962C8B-B14F-4D97-AF65-F5344CB8AC3E}">
        <p14:creationId xmlns:p14="http://schemas.microsoft.com/office/powerpoint/2010/main" val="645192013"/>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29841" y="457200"/>
            <a:ext cx="2949178" cy="1600200"/>
          </a:xfrm>
        </p:spPr>
        <p:txBody>
          <a:bodyPr anchor="b"/>
          <a:lstStyle>
            <a:lvl1pPr>
              <a:defRPr sz="3200"/>
            </a:lvl1pPr>
          </a:lstStyle>
          <a:p>
            <a:r>
              <a:rPr lang="de-DE" smtClean="0"/>
              <a:t>Titelmasterformat durch Klicken bearbeiten</a:t>
            </a:r>
            <a:endParaRPr lang="de-DE"/>
          </a:p>
        </p:txBody>
      </p:sp>
      <p:sp>
        <p:nvSpPr>
          <p:cNvPr id="3" name="Bildplatzhalter 2"/>
          <p:cNvSpPr>
            <a:spLocks noGrp="1"/>
          </p:cNvSpPr>
          <p:nvPr>
            <p:ph type="pic" idx="1"/>
          </p:nvPr>
        </p:nvSpPr>
        <p:spPr>
          <a:xfrm>
            <a:off x="3887391" y="98745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Textmasterformat bearbeiten</a:t>
            </a:r>
          </a:p>
        </p:txBody>
      </p:sp>
      <p:sp>
        <p:nvSpPr>
          <p:cNvPr id="5" name="Datumsplatzhalter 4"/>
          <p:cNvSpPr>
            <a:spLocks noGrp="1"/>
          </p:cNvSpPr>
          <p:nvPr>
            <p:ph type="dt" sz="half" idx="10"/>
          </p:nvPr>
        </p:nvSpPr>
        <p:spPr/>
        <p:txBody>
          <a:bodyPr/>
          <a:lstStyle/>
          <a:p>
            <a:fld id="{AC035D99-CBAC-4D63-8699-B76636B5985D}" type="datetimeFigureOut">
              <a:rPr lang="de-DE" smtClean="0">
                <a:solidFill>
                  <a:prstClr val="black">
                    <a:tint val="75000"/>
                  </a:prstClr>
                </a:solidFill>
              </a:rPr>
              <a:pPr/>
              <a:t>15.07.2016</a:t>
            </a:fld>
            <a:endParaRPr lang="de-DE">
              <a:solidFill>
                <a:prstClr val="black">
                  <a:tint val="75000"/>
                </a:prstClr>
              </a:solidFill>
            </a:endParaRPr>
          </a:p>
        </p:txBody>
      </p:sp>
      <p:sp>
        <p:nvSpPr>
          <p:cNvPr id="6" name="Fußzeilenplatzhalter 5"/>
          <p:cNvSpPr>
            <a:spLocks noGrp="1"/>
          </p:cNvSpPr>
          <p:nvPr>
            <p:ph type="ftr" sz="quarter" idx="11"/>
          </p:nvPr>
        </p:nvSpPr>
        <p:spPr/>
        <p:txBody>
          <a:bodyPr/>
          <a:lstStyle/>
          <a:p>
            <a:endParaRPr lang="de-DE">
              <a:solidFill>
                <a:prstClr val="black">
                  <a:tint val="75000"/>
                </a:prstClr>
              </a:solidFill>
            </a:endParaRPr>
          </a:p>
        </p:txBody>
      </p:sp>
      <p:sp>
        <p:nvSpPr>
          <p:cNvPr id="7" name="Foliennummernplatzhalter 6"/>
          <p:cNvSpPr>
            <a:spLocks noGrp="1"/>
          </p:cNvSpPr>
          <p:nvPr>
            <p:ph type="sldNum" sz="quarter" idx="12"/>
          </p:nvPr>
        </p:nvSpPr>
        <p:spPr/>
        <p:txBody>
          <a:bodyPr/>
          <a:lstStyle/>
          <a:p>
            <a:fld id="{13434C64-9173-4E2A-ABBC-1343B513C33C}" type="slidenum">
              <a:rPr lang="de-DE" smtClean="0">
                <a:solidFill>
                  <a:prstClr val="black">
                    <a:tint val="75000"/>
                  </a:prstClr>
                </a:solidFill>
              </a:rPr>
              <a:pPr/>
              <a:t>‹#›</a:t>
            </a:fld>
            <a:endParaRPr lang="de-DE">
              <a:solidFill>
                <a:prstClr val="black">
                  <a:tint val="75000"/>
                </a:prstClr>
              </a:solidFill>
            </a:endParaRPr>
          </a:p>
        </p:txBody>
      </p:sp>
    </p:spTree>
    <p:extLst>
      <p:ext uri="{BB962C8B-B14F-4D97-AF65-F5344CB8AC3E}">
        <p14:creationId xmlns:p14="http://schemas.microsoft.com/office/powerpoint/2010/main" val="2136923683"/>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AC035D99-CBAC-4D63-8699-B76636B5985D}" type="datetimeFigureOut">
              <a:rPr lang="de-DE" smtClean="0">
                <a:solidFill>
                  <a:prstClr val="black">
                    <a:tint val="75000"/>
                  </a:prstClr>
                </a:solidFill>
              </a:rPr>
              <a:pPr/>
              <a:t>15.07.2016</a:t>
            </a:fld>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13434C64-9173-4E2A-ABBC-1343B513C33C}" type="slidenum">
              <a:rPr lang="de-DE" smtClean="0">
                <a:solidFill>
                  <a:prstClr val="black">
                    <a:tint val="75000"/>
                  </a:prstClr>
                </a:solidFill>
              </a:rPr>
              <a:pPr/>
              <a:t>‹#›</a:t>
            </a:fld>
            <a:endParaRPr lang="de-DE">
              <a:solidFill>
                <a:prstClr val="black">
                  <a:tint val="75000"/>
                </a:prstClr>
              </a:solidFill>
            </a:endParaRPr>
          </a:p>
        </p:txBody>
      </p:sp>
    </p:spTree>
    <p:extLst>
      <p:ext uri="{BB962C8B-B14F-4D97-AF65-F5344CB8AC3E}">
        <p14:creationId xmlns:p14="http://schemas.microsoft.com/office/powerpoint/2010/main" val="1182732518"/>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543676" y="365125"/>
            <a:ext cx="1971675" cy="5811838"/>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628652" y="365125"/>
            <a:ext cx="5800725" cy="5811838"/>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AC035D99-CBAC-4D63-8699-B76636B5985D}" type="datetimeFigureOut">
              <a:rPr lang="de-DE" smtClean="0">
                <a:solidFill>
                  <a:prstClr val="black">
                    <a:tint val="75000"/>
                  </a:prstClr>
                </a:solidFill>
              </a:rPr>
              <a:pPr/>
              <a:t>15.07.2016</a:t>
            </a:fld>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13434C64-9173-4E2A-ABBC-1343B513C33C}" type="slidenum">
              <a:rPr lang="de-DE" smtClean="0">
                <a:solidFill>
                  <a:prstClr val="black">
                    <a:tint val="75000"/>
                  </a:prstClr>
                </a:solidFill>
              </a:rPr>
              <a:pPr/>
              <a:t>‹#›</a:t>
            </a:fld>
            <a:endParaRPr lang="de-DE">
              <a:solidFill>
                <a:prstClr val="black">
                  <a:tint val="75000"/>
                </a:prstClr>
              </a:solidFill>
            </a:endParaRPr>
          </a:p>
        </p:txBody>
      </p:sp>
    </p:spTree>
    <p:extLst>
      <p:ext uri="{BB962C8B-B14F-4D97-AF65-F5344CB8AC3E}">
        <p14:creationId xmlns:p14="http://schemas.microsoft.com/office/powerpoint/2010/main" val="71630435"/>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143000" y="1122363"/>
            <a:ext cx="6858000" cy="2387600"/>
          </a:xfrm>
        </p:spPr>
        <p:txBody>
          <a:bodyPr anchor="b"/>
          <a:lstStyle>
            <a:lvl1pPr algn="ctr">
              <a:defRPr sz="6000"/>
            </a:lvl1pPr>
          </a:lstStyle>
          <a:p>
            <a:r>
              <a:rPr lang="de-DE" smtClean="0"/>
              <a:t>Titelmasterformat durch Klicken bearbeiten</a:t>
            </a:r>
            <a:endParaRPr lang="de-DE"/>
          </a:p>
        </p:txBody>
      </p:sp>
      <p:sp>
        <p:nvSpPr>
          <p:cNvPr id="3" name="Untertitel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AC035D99-CBAC-4D63-8699-B76636B5985D}" type="datetimeFigureOut">
              <a:rPr lang="de-DE" smtClean="0">
                <a:solidFill>
                  <a:prstClr val="black">
                    <a:tint val="75000"/>
                  </a:prstClr>
                </a:solidFill>
              </a:rPr>
              <a:pPr/>
              <a:t>15.07.2016</a:t>
            </a:fld>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13434C64-9173-4E2A-ABBC-1343B513C33C}" type="slidenum">
              <a:rPr lang="de-DE" smtClean="0">
                <a:solidFill>
                  <a:prstClr val="black">
                    <a:tint val="75000"/>
                  </a:prstClr>
                </a:solidFill>
              </a:rPr>
              <a:pPr/>
              <a:t>‹#›</a:t>
            </a:fld>
            <a:endParaRPr lang="de-DE">
              <a:solidFill>
                <a:prstClr val="black">
                  <a:tint val="75000"/>
                </a:prstClr>
              </a:solidFill>
            </a:endParaRPr>
          </a:p>
        </p:txBody>
      </p:sp>
    </p:spTree>
    <p:extLst>
      <p:ext uri="{BB962C8B-B14F-4D97-AF65-F5344CB8AC3E}">
        <p14:creationId xmlns:p14="http://schemas.microsoft.com/office/powerpoint/2010/main" val="10146027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47"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125"/>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47" y="1435103"/>
            <a:ext cx="3008313" cy="4691063"/>
          </a:xfrm>
        </p:spPr>
        <p:txBody>
          <a:bodyPr/>
          <a:lstStyle>
            <a:lvl1pPr marL="0" indent="0">
              <a:buNone/>
              <a:defRPr sz="1400"/>
            </a:lvl1pPr>
            <a:lvl2pPr marL="455373" indent="0">
              <a:buNone/>
              <a:defRPr sz="1200"/>
            </a:lvl2pPr>
            <a:lvl3pPr marL="910753" indent="0">
              <a:buNone/>
              <a:defRPr sz="1000"/>
            </a:lvl3pPr>
            <a:lvl4pPr marL="1366137" indent="0">
              <a:buNone/>
              <a:defRPr sz="900"/>
            </a:lvl4pPr>
            <a:lvl5pPr marL="1821503" indent="0">
              <a:buNone/>
              <a:defRPr sz="900"/>
            </a:lvl5pPr>
            <a:lvl6pPr marL="2276885" indent="0">
              <a:buNone/>
              <a:defRPr sz="900"/>
            </a:lvl6pPr>
            <a:lvl7pPr marL="2732259" indent="0">
              <a:buNone/>
              <a:defRPr sz="900"/>
            </a:lvl7pPr>
            <a:lvl8pPr marL="3187626" indent="0">
              <a:buNone/>
              <a:defRPr sz="900"/>
            </a:lvl8pPr>
            <a:lvl9pPr marL="364301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296332220"/>
      </p:ext>
    </p:extLst>
  </p:cSld>
  <p:clrMapOvr>
    <a:masterClrMapping/>
  </p:clrMapOvr>
  <p:transition spd="med">
    <p:fade/>
  </p:transition>
</p:sldLayout>
</file>

<file path=ppt/slideLayouts/slideLayout190.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AC035D99-CBAC-4D63-8699-B76636B5985D}" type="datetimeFigureOut">
              <a:rPr lang="de-DE" smtClean="0">
                <a:solidFill>
                  <a:prstClr val="black">
                    <a:tint val="75000"/>
                  </a:prstClr>
                </a:solidFill>
              </a:rPr>
              <a:pPr/>
              <a:t>15.07.2016</a:t>
            </a:fld>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13434C64-9173-4E2A-ABBC-1343B513C33C}" type="slidenum">
              <a:rPr lang="de-DE" smtClean="0">
                <a:solidFill>
                  <a:prstClr val="black">
                    <a:tint val="75000"/>
                  </a:prstClr>
                </a:solidFill>
              </a:rPr>
              <a:pPr/>
              <a:t>‹#›</a:t>
            </a:fld>
            <a:endParaRPr lang="de-DE">
              <a:solidFill>
                <a:prstClr val="black">
                  <a:tint val="75000"/>
                </a:prstClr>
              </a:solidFill>
            </a:endParaRPr>
          </a:p>
        </p:txBody>
      </p:sp>
    </p:spTree>
    <p:extLst>
      <p:ext uri="{BB962C8B-B14F-4D97-AF65-F5344CB8AC3E}">
        <p14:creationId xmlns:p14="http://schemas.microsoft.com/office/powerpoint/2010/main" val="3678274516"/>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23888" y="1709739"/>
            <a:ext cx="7886700" cy="2852737"/>
          </a:xfrm>
        </p:spPr>
        <p:txBody>
          <a:bodyPr anchor="b"/>
          <a:lstStyle>
            <a:lvl1pPr>
              <a:defRPr sz="6000"/>
            </a:lvl1pPr>
          </a:lstStyle>
          <a:p>
            <a:r>
              <a:rPr lang="de-DE" smtClean="0"/>
              <a:t>Titelmasterformat durch Klicken bearbeiten</a:t>
            </a:r>
            <a:endParaRPr lang="de-DE"/>
          </a:p>
        </p:txBody>
      </p:sp>
      <p:sp>
        <p:nvSpPr>
          <p:cNvPr id="3" name="Textplatzhalter 2"/>
          <p:cNvSpPr>
            <a:spLocks noGrp="1"/>
          </p:cNvSpPr>
          <p:nvPr>
            <p:ph type="body" idx="1"/>
          </p:nvPr>
        </p:nvSpPr>
        <p:spPr>
          <a:xfrm>
            <a:off x="623888" y="4589464"/>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fld id="{AC035D99-CBAC-4D63-8699-B76636B5985D}" type="datetimeFigureOut">
              <a:rPr lang="de-DE" smtClean="0">
                <a:solidFill>
                  <a:prstClr val="black">
                    <a:tint val="75000"/>
                  </a:prstClr>
                </a:solidFill>
              </a:rPr>
              <a:pPr/>
              <a:t>15.07.2016</a:t>
            </a:fld>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13434C64-9173-4E2A-ABBC-1343B513C33C}" type="slidenum">
              <a:rPr lang="de-DE" smtClean="0">
                <a:solidFill>
                  <a:prstClr val="black">
                    <a:tint val="75000"/>
                  </a:prstClr>
                </a:solidFill>
              </a:rPr>
              <a:pPr/>
              <a:t>‹#›</a:t>
            </a:fld>
            <a:endParaRPr lang="de-DE">
              <a:solidFill>
                <a:prstClr val="black">
                  <a:tint val="75000"/>
                </a:prstClr>
              </a:solidFill>
            </a:endParaRPr>
          </a:p>
        </p:txBody>
      </p:sp>
    </p:spTree>
    <p:extLst>
      <p:ext uri="{BB962C8B-B14F-4D97-AF65-F5344CB8AC3E}">
        <p14:creationId xmlns:p14="http://schemas.microsoft.com/office/powerpoint/2010/main" val="901695429"/>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628650" y="1825625"/>
            <a:ext cx="3886200" cy="435133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29150" y="1825625"/>
            <a:ext cx="3886200" cy="435133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AC035D99-CBAC-4D63-8699-B76636B5985D}" type="datetimeFigureOut">
              <a:rPr lang="de-DE" smtClean="0">
                <a:solidFill>
                  <a:prstClr val="black">
                    <a:tint val="75000"/>
                  </a:prstClr>
                </a:solidFill>
              </a:rPr>
              <a:pPr/>
              <a:t>15.07.2016</a:t>
            </a:fld>
            <a:endParaRPr lang="de-DE">
              <a:solidFill>
                <a:prstClr val="black">
                  <a:tint val="75000"/>
                </a:prstClr>
              </a:solidFill>
            </a:endParaRPr>
          </a:p>
        </p:txBody>
      </p:sp>
      <p:sp>
        <p:nvSpPr>
          <p:cNvPr id="6" name="Fußzeilenplatzhalter 5"/>
          <p:cNvSpPr>
            <a:spLocks noGrp="1"/>
          </p:cNvSpPr>
          <p:nvPr>
            <p:ph type="ftr" sz="quarter" idx="11"/>
          </p:nvPr>
        </p:nvSpPr>
        <p:spPr/>
        <p:txBody>
          <a:bodyPr/>
          <a:lstStyle/>
          <a:p>
            <a:endParaRPr lang="de-DE">
              <a:solidFill>
                <a:prstClr val="black">
                  <a:tint val="75000"/>
                </a:prstClr>
              </a:solidFill>
            </a:endParaRPr>
          </a:p>
        </p:txBody>
      </p:sp>
      <p:sp>
        <p:nvSpPr>
          <p:cNvPr id="7" name="Foliennummernplatzhalter 6"/>
          <p:cNvSpPr>
            <a:spLocks noGrp="1"/>
          </p:cNvSpPr>
          <p:nvPr>
            <p:ph type="sldNum" sz="quarter" idx="12"/>
          </p:nvPr>
        </p:nvSpPr>
        <p:spPr/>
        <p:txBody>
          <a:bodyPr/>
          <a:lstStyle/>
          <a:p>
            <a:fld id="{13434C64-9173-4E2A-ABBC-1343B513C33C}" type="slidenum">
              <a:rPr lang="de-DE" smtClean="0">
                <a:solidFill>
                  <a:prstClr val="black">
                    <a:tint val="75000"/>
                  </a:prstClr>
                </a:solidFill>
              </a:rPr>
              <a:pPr/>
              <a:t>‹#›</a:t>
            </a:fld>
            <a:endParaRPr lang="de-DE">
              <a:solidFill>
                <a:prstClr val="black">
                  <a:tint val="75000"/>
                </a:prstClr>
              </a:solidFill>
            </a:endParaRPr>
          </a:p>
        </p:txBody>
      </p:sp>
    </p:spTree>
    <p:extLst>
      <p:ext uri="{BB962C8B-B14F-4D97-AF65-F5344CB8AC3E}">
        <p14:creationId xmlns:p14="http://schemas.microsoft.com/office/powerpoint/2010/main" val="18917740"/>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629841" y="365126"/>
            <a:ext cx="7886700" cy="1325563"/>
          </a:xfrm>
        </p:spPr>
        <p:txBody>
          <a:bodyPr/>
          <a:lstStyle/>
          <a:p>
            <a:r>
              <a:rPr lang="de-DE" smtClean="0"/>
              <a:t>Titelmasterformat durch Klicken bearbeiten</a:t>
            </a:r>
            <a:endParaRPr lang="de-DE"/>
          </a:p>
        </p:txBody>
      </p:sp>
      <p:sp>
        <p:nvSpPr>
          <p:cNvPr id="3" name="Textplatzhalt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629842" y="2505075"/>
            <a:ext cx="3868340" cy="36845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29150" y="2505075"/>
            <a:ext cx="3887391" cy="36845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AC035D99-CBAC-4D63-8699-B76636B5985D}" type="datetimeFigureOut">
              <a:rPr lang="de-DE" smtClean="0">
                <a:solidFill>
                  <a:prstClr val="black">
                    <a:tint val="75000"/>
                  </a:prstClr>
                </a:solidFill>
              </a:rPr>
              <a:pPr/>
              <a:t>15.07.2016</a:t>
            </a:fld>
            <a:endParaRPr lang="de-DE">
              <a:solidFill>
                <a:prstClr val="black">
                  <a:tint val="75000"/>
                </a:prstClr>
              </a:solidFill>
            </a:endParaRPr>
          </a:p>
        </p:txBody>
      </p:sp>
      <p:sp>
        <p:nvSpPr>
          <p:cNvPr id="8" name="Fußzeilenplatzhalter 7"/>
          <p:cNvSpPr>
            <a:spLocks noGrp="1"/>
          </p:cNvSpPr>
          <p:nvPr>
            <p:ph type="ftr" sz="quarter" idx="11"/>
          </p:nvPr>
        </p:nvSpPr>
        <p:spPr/>
        <p:txBody>
          <a:bodyPr/>
          <a:lstStyle/>
          <a:p>
            <a:endParaRPr lang="de-DE">
              <a:solidFill>
                <a:prstClr val="black">
                  <a:tint val="75000"/>
                </a:prstClr>
              </a:solidFill>
            </a:endParaRPr>
          </a:p>
        </p:txBody>
      </p:sp>
      <p:sp>
        <p:nvSpPr>
          <p:cNvPr id="9" name="Foliennummernplatzhalter 8"/>
          <p:cNvSpPr>
            <a:spLocks noGrp="1"/>
          </p:cNvSpPr>
          <p:nvPr>
            <p:ph type="sldNum" sz="quarter" idx="12"/>
          </p:nvPr>
        </p:nvSpPr>
        <p:spPr/>
        <p:txBody>
          <a:bodyPr/>
          <a:lstStyle/>
          <a:p>
            <a:fld id="{13434C64-9173-4E2A-ABBC-1343B513C33C}" type="slidenum">
              <a:rPr lang="de-DE" smtClean="0">
                <a:solidFill>
                  <a:prstClr val="black">
                    <a:tint val="75000"/>
                  </a:prstClr>
                </a:solidFill>
              </a:rPr>
              <a:pPr/>
              <a:t>‹#›</a:t>
            </a:fld>
            <a:endParaRPr lang="de-DE">
              <a:solidFill>
                <a:prstClr val="black">
                  <a:tint val="75000"/>
                </a:prstClr>
              </a:solidFill>
            </a:endParaRPr>
          </a:p>
        </p:txBody>
      </p:sp>
    </p:spTree>
    <p:extLst>
      <p:ext uri="{BB962C8B-B14F-4D97-AF65-F5344CB8AC3E}">
        <p14:creationId xmlns:p14="http://schemas.microsoft.com/office/powerpoint/2010/main" val="2726877250"/>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AC035D99-CBAC-4D63-8699-B76636B5985D}" type="datetimeFigureOut">
              <a:rPr lang="de-DE" smtClean="0">
                <a:solidFill>
                  <a:prstClr val="black">
                    <a:tint val="75000"/>
                  </a:prstClr>
                </a:solidFill>
              </a:rPr>
              <a:pPr/>
              <a:t>15.07.2016</a:t>
            </a:fld>
            <a:endParaRPr lang="de-DE">
              <a:solidFill>
                <a:prstClr val="black">
                  <a:tint val="75000"/>
                </a:prstClr>
              </a:solidFill>
            </a:endParaRPr>
          </a:p>
        </p:txBody>
      </p:sp>
      <p:sp>
        <p:nvSpPr>
          <p:cNvPr id="4" name="Fußzeilenplatzhalter 3"/>
          <p:cNvSpPr>
            <a:spLocks noGrp="1"/>
          </p:cNvSpPr>
          <p:nvPr>
            <p:ph type="ftr" sz="quarter" idx="11"/>
          </p:nvPr>
        </p:nvSpPr>
        <p:spPr/>
        <p:txBody>
          <a:bodyPr/>
          <a:lstStyle/>
          <a:p>
            <a:endParaRPr lang="de-DE">
              <a:solidFill>
                <a:prstClr val="black">
                  <a:tint val="75000"/>
                </a:prstClr>
              </a:solidFill>
            </a:endParaRPr>
          </a:p>
        </p:txBody>
      </p:sp>
      <p:sp>
        <p:nvSpPr>
          <p:cNvPr id="5" name="Foliennummernplatzhalter 4"/>
          <p:cNvSpPr>
            <a:spLocks noGrp="1"/>
          </p:cNvSpPr>
          <p:nvPr>
            <p:ph type="sldNum" sz="quarter" idx="12"/>
          </p:nvPr>
        </p:nvSpPr>
        <p:spPr/>
        <p:txBody>
          <a:bodyPr/>
          <a:lstStyle/>
          <a:p>
            <a:fld id="{13434C64-9173-4E2A-ABBC-1343B513C33C}" type="slidenum">
              <a:rPr lang="de-DE" smtClean="0">
                <a:solidFill>
                  <a:prstClr val="black">
                    <a:tint val="75000"/>
                  </a:prstClr>
                </a:solidFill>
              </a:rPr>
              <a:pPr/>
              <a:t>‹#›</a:t>
            </a:fld>
            <a:endParaRPr lang="de-DE">
              <a:solidFill>
                <a:prstClr val="black">
                  <a:tint val="75000"/>
                </a:prstClr>
              </a:solidFill>
            </a:endParaRPr>
          </a:p>
        </p:txBody>
      </p:sp>
    </p:spTree>
    <p:extLst>
      <p:ext uri="{BB962C8B-B14F-4D97-AF65-F5344CB8AC3E}">
        <p14:creationId xmlns:p14="http://schemas.microsoft.com/office/powerpoint/2010/main" val="3701137927"/>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AC035D99-CBAC-4D63-8699-B76636B5985D}" type="datetimeFigureOut">
              <a:rPr lang="de-DE" smtClean="0">
                <a:solidFill>
                  <a:prstClr val="black">
                    <a:tint val="75000"/>
                  </a:prstClr>
                </a:solidFill>
              </a:rPr>
              <a:pPr/>
              <a:t>15.07.2016</a:t>
            </a:fld>
            <a:endParaRPr lang="de-DE">
              <a:solidFill>
                <a:prstClr val="black">
                  <a:tint val="75000"/>
                </a:prstClr>
              </a:solidFill>
            </a:endParaRPr>
          </a:p>
        </p:txBody>
      </p:sp>
      <p:sp>
        <p:nvSpPr>
          <p:cNvPr id="3" name="Fußzeilenplatzhalter 2"/>
          <p:cNvSpPr>
            <a:spLocks noGrp="1"/>
          </p:cNvSpPr>
          <p:nvPr>
            <p:ph type="ftr" sz="quarter" idx="11"/>
          </p:nvPr>
        </p:nvSpPr>
        <p:spPr/>
        <p:txBody>
          <a:bodyPr/>
          <a:lstStyle/>
          <a:p>
            <a:endParaRPr lang="de-DE">
              <a:solidFill>
                <a:prstClr val="black">
                  <a:tint val="75000"/>
                </a:prstClr>
              </a:solidFill>
            </a:endParaRPr>
          </a:p>
        </p:txBody>
      </p:sp>
      <p:sp>
        <p:nvSpPr>
          <p:cNvPr id="4" name="Foliennummernplatzhalter 3"/>
          <p:cNvSpPr>
            <a:spLocks noGrp="1"/>
          </p:cNvSpPr>
          <p:nvPr>
            <p:ph type="sldNum" sz="quarter" idx="12"/>
          </p:nvPr>
        </p:nvSpPr>
        <p:spPr/>
        <p:txBody>
          <a:bodyPr/>
          <a:lstStyle/>
          <a:p>
            <a:fld id="{13434C64-9173-4E2A-ABBC-1343B513C33C}" type="slidenum">
              <a:rPr lang="de-DE" smtClean="0">
                <a:solidFill>
                  <a:prstClr val="black">
                    <a:tint val="75000"/>
                  </a:prstClr>
                </a:solidFill>
              </a:rPr>
              <a:pPr/>
              <a:t>‹#›</a:t>
            </a:fld>
            <a:endParaRPr lang="de-DE">
              <a:solidFill>
                <a:prstClr val="black">
                  <a:tint val="75000"/>
                </a:prstClr>
              </a:solidFill>
            </a:endParaRPr>
          </a:p>
        </p:txBody>
      </p:sp>
    </p:spTree>
    <p:extLst>
      <p:ext uri="{BB962C8B-B14F-4D97-AF65-F5344CB8AC3E}">
        <p14:creationId xmlns:p14="http://schemas.microsoft.com/office/powerpoint/2010/main" val="3497843393"/>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29841" y="457200"/>
            <a:ext cx="2949178" cy="1600200"/>
          </a:xfrm>
        </p:spPr>
        <p:txBody>
          <a:bodyPr anchor="b"/>
          <a:lstStyle>
            <a:lvl1pPr>
              <a:defRPr sz="3200"/>
            </a:lvl1pPr>
          </a:lstStyle>
          <a:p>
            <a:r>
              <a:rPr lang="de-DE" smtClean="0"/>
              <a:t>Titelmasterformat durch Klicken bearbeiten</a:t>
            </a:r>
            <a:endParaRPr lang="de-DE"/>
          </a:p>
        </p:txBody>
      </p:sp>
      <p:sp>
        <p:nvSpPr>
          <p:cNvPr id="3" name="Inhaltsplatzhalt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Textmasterformat bearbeiten</a:t>
            </a:r>
          </a:p>
        </p:txBody>
      </p:sp>
      <p:sp>
        <p:nvSpPr>
          <p:cNvPr id="5" name="Datumsplatzhalter 4"/>
          <p:cNvSpPr>
            <a:spLocks noGrp="1"/>
          </p:cNvSpPr>
          <p:nvPr>
            <p:ph type="dt" sz="half" idx="10"/>
          </p:nvPr>
        </p:nvSpPr>
        <p:spPr/>
        <p:txBody>
          <a:bodyPr/>
          <a:lstStyle/>
          <a:p>
            <a:fld id="{AC035D99-CBAC-4D63-8699-B76636B5985D}" type="datetimeFigureOut">
              <a:rPr lang="de-DE" smtClean="0">
                <a:solidFill>
                  <a:prstClr val="black">
                    <a:tint val="75000"/>
                  </a:prstClr>
                </a:solidFill>
              </a:rPr>
              <a:pPr/>
              <a:t>15.07.2016</a:t>
            </a:fld>
            <a:endParaRPr lang="de-DE">
              <a:solidFill>
                <a:prstClr val="black">
                  <a:tint val="75000"/>
                </a:prstClr>
              </a:solidFill>
            </a:endParaRPr>
          </a:p>
        </p:txBody>
      </p:sp>
      <p:sp>
        <p:nvSpPr>
          <p:cNvPr id="6" name="Fußzeilenplatzhalter 5"/>
          <p:cNvSpPr>
            <a:spLocks noGrp="1"/>
          </p:cNvSpPr>
          <p:nvPr>
            <p:ph type="ftr" sz="quarter" idx="11"/>
          </p:nvPr>
        </p:nvSpPr>
        <p:spPr/>
        <p:txBody>
          <a:bodyPr/>
          <a:lstStyle/>
          <a:p>
            <a:endParaRPr lang="de-DE">
              <a:solidFill>
                <a:prstClr val="black">
                  <a:tint val="75000"/>
                </a:prstClr>
              </a:solidFill>
            </a:endParaRPr>
          </a:p>
        </p:txBody>
      </p:sp>
      <p:sp>
        <p:nvSpPr>
          <p:cNvPr id="7" name="Foliennummernplatzhalter 6"/>
          <p:cNvSpPr>
            <a:spLocks noGrp="1"/>
          </p:cNvSpPr>
          <p:nvPr>
            <p:ph type="sldNum" sz="quarter" idx="12"/>
          </p:nvPr>
        </p:nvSpPr>
        <p:spPr/>
        <p:txBody>
          <a:bodyPr/>
          <a:lstStyle/>
          <a:p>
            <a:fld id="{13434C64-9173-4E2A-ABBC-1343B513C33C}" type="slidenum">
              <a:rPr lang="de-DE" smtClean="0">
                <a:solidFill>
                  <a:prstClr val="black">
                    <a:tint val="75000"/>
                  </a:prstClr>
                </a:solidFill>
              </a:rPr>
              <a:pPr/>
              <a:t>‹#›</a:t>
            </a:fld>
            <a:endParaRPr lang="de-DE">
              <a:solidFill>
                <a:prstClr val="black">
                  <a:tint val="75000"/>
                </a:prstClr>
              </a:solidFill>
            </a:endParaRPr>
          </a:p>
        </p:txBody>
      </p:sp>
    </p:spTree>
    <p:extLst>
      <p:ext uri="{BB962C8B-B14F-4D97-AF65-F5344CB8AC3E}">
        <p14:creationId xmlns:p14="http://schemas.microsoft.com/office/powerpoint/2010/main" val="2035386092"/>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29841" y="457200"/>
            <a:ext cx="2949178" cy="1600200"/>
          </a:xfrm>
        </p:spPr>
        <p:txBody>
          <a:bodyPr anchor="b"/>
          <a:lstStyle>
            <a:lvl1pPr>
              <a:defRPr sz="3200"/>
            </a:lvl1pPr>
          </a:lstStyle>
          <a:p>
            <a:r>
              <a:rPr lang="de-DE" smtClean="0"/>
              <a:t>Titelmasterformat durch Klicken bearbeiten</a:t>
            </a:r>
            <a:endParaRPr lang="de-DE"/>
          </a:p>
        </p:txBody>
      </p:sp>
      <p:sp>
        <p:nvSpPr>
          <p:cNvPr id="3" name="Bildplatzhalter 2"/>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Textmasterformat bearbeiten</a:t>
            </a:r>
          </a:p>
        </p:txBody>
      </p:sp>
      <p:sp>
        <p:nvSpPr>
          <p:cNvPr id="5" name="Datumsplatzhalter 4"/>
          <p:cNvSpPr>
            <a:spLocks noGrp="1"/>
          </p:cNvSpPr>
          <p:nvPr>
            <p:ph type="dt" sz="half" idx="10"/>
          </p:nvPr>
        </p:nvSpPr>
        <p:spPr/>
        <p:txBody>
          <a:bodyPr/>
          <a:lstStyle/>
          <a:p>
            <a:fld id="{AC035D99-CBAC-4D63-8699-B76636B5985D}" type="datetimeFigureOut">
              <a:rPr lang="de-DE" smtClean="0">
                <a:solidFill>
                  <a:prstClr val="black">
                    <a:tint val="75000"/>
                  </a:prstClr>
                </a:solidFill>
              </a:rPr>
              <a:pPr/>
              <a:t>15.07.2016</a:t>
            </a:fld>
            <a:endParaRPr lang="de-DE">
              <a:solidFill>
                <a:prstClr val="black">
                  <a:tint val="75000"/>
                </a:prstClr>
              </a:solidFill>
            </a:endParaRPr>
          </a:p>
        </p:txBody>
      </p:sp>
      <p:sp>
        <p:nvSpPr>
          <p:cNvPr id="6" name="Fußzeilenplatzhalter 5"/>
          <p:cNvSpPr>
            <a:spLocks noGrp="1"/>
          </p:cNvSpPr>
          <p:nvPr>
            <p:ph type="ftr" sz="quarter" idx="11"/>
          </p:nvPr>
        </p:nvSpPr>
        <p:spPr/>
        <p:txBody>
          <a:bodyPr/>
          <a:lstStyle/>
          <a:p>
            <a:endParaRPr lang="de-DE">
              <a:solidFill>
                <a:prstClr val="black">
                  <a:tint val="75000"/>
                </a:prstClr>
              </a:solidFill>
            </a:endParaRPr>
          </a:p>
        </p:txBody>
      </p:sp>
      <p:sp>
        <p:nvSpPr>
          <p:cNvPr id="7" name="Foliennummernplatzhalter 6"/>
          <p:cNvSpPr>
            <a:spLocks noGrp="1"/>
          </p:cNvSpPr>
          <p:nvPr>
            <p:ph type="sldNum" sz="quarter" idx="12"/>
          </p:nvPr>
        </p:nvSpPr>
        <p:spPr/>
        <p:txBody>
          <a:bodyPr/>
          <a:lstStyle/>
          <a:p>
            <a:fld id="{13434C64-9173-4E2A-ABBC-1343B513C33C}" type="slidenum">
              <a:rPr lang="de-DE" smtClean="0">
                <a:solidFill>
                  <a:prstClr val="black">
                    <a:tint val="75000"/>
                  </a:prstClr>
                </a:solidFill>
              </a:rPr>
              <a:pPr/>
              <a:t>‹#›</a:t>
            </a:fld>
            <a:endParaRPr lang="de-DE">
              <a:solidFill>
                <a:prstClr val="black">
                  <a:tint val="75000"/>
                </a:prstClr>
              </a:solidFill>
            </a:endParaRPr>
          </a:p>
        </p:txBody>
      </p:sp>
    </p:spTree>
    <p:extLst>
      <p:ext uri="{BB962C8B-B14F-4D97-AF65-F5344CB8AC3E}">
        <p14:creationId xmlns:p14="http://schemas.microsoft.com/office/powerpoint/2010/main" val="1063421527"/>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AC035D99-CBAC-4D63-8699-B76636B5985D}" type="datetimeFigureOut">
              <a:rPr lang="de-DE" smtClean="0">
                <a:solidFill>
                  <a:prstClr val="black">
                    <a:tint val="75000"/>
                  </a:prstClr>
                </a:solidFill>
              </a:rPr>
              <a:pPr/>
              <a:t>15.07.2016</a:t>
            </a:fld>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13434C64-9173-4E2A-ABBC-1343B513C33C}" type="slidenum">
              <a:rPr lang="de-DE" smtClean="0">
                <a:solidFill>
                  <a:prstClr val="black">
                    <a:tint val="75000"/>
                  </a:prstClr>
                </a:solidFill>
              </a:rPr>
              <a:pPr/>
              <a:t>‹#›</a:t>
            </a:fld>
            <a:endParaRPr lang="de-DE">
              <a:solidFill>
                <a:prstClr val="black">
                  <a:tint val="75000"/>
                </a:prstClr>
              </a:solidFill>
            </a:endParaRPr>
          </a:p>
        </p:txBody>
      </p:sp>
    </p:spTree>
    <p:extLst>
      <p:ext uri="{BB962C8B-B14F-4D97-AF65-F5344CB8AC3E}">
        <p14:creationId xmlns:p14="http://schemas.microsoft.com/office/powerpoint/2010/main" val="1045284487"/>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543675" y="365125"/>
            <a:ext cx="1971675" cy="5811838"/>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628650" y="365125"/>
            <a:ext cx="5800725" cy="5811838"/>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AC035D99-CBAC-4D63-8699-B76636B5985D}" type="datetimeFigureOut">
              <a:rPr lang="de-DE" smtClean="0">
                <a:solidFill>
                  <a:prstClr val="black">
                    <a:tint val="75000"/>
                  </a:prstClr>
                </a:solidFill>
              </a:rPr>
              <a:pPr/>
              <a:t>15.07.2016</a:t>
            </a:fld>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13434C64-9173-4E2A-ABBC-1343B513C33C}" type="slidenum">
              <a:rPr lang="de-DE" smtClean="0">
                <a:solidFill>
                  <a:prstClr val="black">
                    <a:tint val="75000"/>
                  </a:prstClr>
                </a:solidFill>
              </a:rPr>
              <a:pPr/>
              <a:t>‹#›</a:t>
            </a:fld>
            <a:endParaRPr lang="de-DE">
              <a:solidFill>
                <a:prstClr val="black">
                  <a:tint val="75000"/>
                </a:prstClr>
              </a:solidFill>
            </a:endParaRPr>
          </a:p>
        </p:txBody>
      </p:sp>
    </p:spTree>
    <p:extLst>
      <p:ext uri="{BB962C8B-B14F-4D97-AF65-F5344CB8AC3E}">
        <p14:creationId xmlns:p14="http://schemas.microsoft.com/office/powerpoint/2010/main" val="32124573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42721" y="14055"/>
            <a:ext cx="7658608" cy="830633"/>
          </a:xfrm>
        </p:spPr>
        <p:txBody>
          <a:bodyPr wrap="none">
            <a:spAutoFit/>
          </a:bodyPr>
          <a:lstStyle>
            <a:lvl1pPr>
              <a:defRPr sz="4800" b="1">
                <a:solidFill>
                  <a:srgbClr val="002060"/>
                </a:solidFill>
                <a:latin typeface="+mn-lt"/>
                <a:cs typeface="Arial" pitchFamily="34" charset="0"/>
              </a:defRPr>
            </a:lvl1pPr>
          </a:lstStyle>
          <a:p>
            <a:r>
              <a:rPr lang="en-GB" noProof="0" smtClean="0"/>
              <a:t>Click to edit Master title style</a:t>
            </a:r>
            <a:endParaRPr lang="en-GB" noProof="0"/>
          </a:p>
        </p:txBody>
      </p:sp>
      <p:sp>
        <p:nvSpPr>
          <p:cNvPr id="3" name="Content Placeholder 2"/>
          <p:cNvSpPr>
            <a:spLocks noGrp="1"/>
          </p:cNvSpPr>
          <p:nvPr>
            <p:ph idx="1"/>
          </p:nvPr>
        </p:nvSpPr>
        <p:spPr>
          <a:xfrm>
            <a:off x="457200" y="1166018"/>
            <a:ext cx="8229600" cy="4999286"/>
          </a:xfrm>
        </p:spPr>
        <p:txBody>
          <a:bodyPr>
            <a:noAutofit/>
          </a:bodyPr>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1800">
                <a:latin typeface="Arial" pitchFamily="34" charset="0"/>
                <a:cs typeface="Arial" pitchFamily="34" charset="0"/>
              </a:defRPr>
            </a:lvl3pPr>
            <a:lvl4pPr>
              <a:defRPr sz="1600">
                <a:latin typeface="Arial" pitchFamily="34" charset="0"/>
                <a:cs typeface="Arial" pitchFamily="34" charset="0"/>
              </a:defRPr>
            </a:lvl4pPr>
            <a:lvl5pPr>
              <a:defRPr sz="1600">
                <a:latin typeface="Arial" pitchFamily="34" charset="0"/>
                <a:cs typeface="Arial" pitchFamily="34" charset="0"/>
              </a:defRPr>
            </a:lvl5p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4" name="Date Placeholder 3"/>
          <p:cNvSpPr>
            <a:spLocks noGrp="1"/>
          </p:cNvSpPr>
          <p:nvPr>
            <p:ph type="dt" sz="half" idx="10"/>
          </p:nvPr>
        </p:nvSpPr>
        <p:spPr>
          <a:xfrm>
            <a:off x="5004069" y="6525575"/>
            <a:ext cx="1953234" cy="276635"/>
          </a:xfrm>
        </p:spPr>
        <p:txBody>
          <a:bodyPr wrap="none" lIns="71695" rIns="71695">
            <a:spAutoFit/>
          </a:bodyPr>
          <a:lstStyle/>
          <a:p>
            <a:r>
              <a:rPr lang="en-GB" dirty="0" smtClean="0"/>
              <a:t>ICNFP, Crete, 24 August 2015</a:t>
            </a:r>
            <a:endParaRPr lang="en-GB" dirty="0"/>
          </a:p>
        </p:txBody>
      </p:sp>
      <p:sp>
        <p:nvSpPr>
          <p:cNvPr id="5" name="Footer Placeholder 4"/>
          <p:cNvSpPr>
            <a:spLocks noGrp="1"/>
          </p:cNvSpPr>
          <p:nvPr>
            <p:ph type="ftr" sz="quarter" idx="11"/>
          </p:nvPr>
        </p:nvSpPr>
        <p:spPr>
          <a:xfrm>
            <a:off x="395868" y="6536603"/>
            <a:ext cx="4083113" cy="276635"/>
          </a:xfrm>
        </p:spPr>
        <p:txBody>
          <a:bodyPr wrap="none" lIns="71695" rIns="71695">
            <a:spAutoFit/>
          </a:bodyPr>
          <a:lstStyle/>
          <a:p>
            <a:r>
              <a:rPr lang="de-DE" smtClean="0"/>
              <a:t>Thomas Naumann        Deutsches Elektronen-Synchrotron DESY</a:t>
            </a:r>
            <a:endParaRPr lang="en-GB" dirty="0"/>
          </a:p>
        </p:txBody>
      </p:sp>
      <p:sp>
        <p:nvSpPr>
          <p:cNvPr id="6" name="Slide Number Placeholder 5"/>
          <p:cNvSpPr>
            <a:spLocks noGrp="1"/>
          </p:cNvSpPr>
          <p:nvPr>
            <p:ph type="sldNum" sz="quarter" idx="12"/>
          </p:nvPr>
        </p:nvSpPr>
        <p:spPr>
          <a:xfrm>
            <a:off x="8565002" y="6536603"/>
            <a:ext cx="327533" cy="276635"/>
          </a:xfrm>
        </p:spPr>
        <p:txBody>
          <a:bodyPr wrap="none" lIns="71695" rIns="71695">
            <a:spAutoFit/>
          </a:bodyPr>
          <a:lstStyle/>
          <a:p>
            <a:fld id="{10F633DE-F6CC-4FE8-92FE-223BC299FAD7}" type="slidenum">
              <a:rPr lang="en-GB" smtClean="0"/>
              <a:t>‹#›</a:t>
            </a:fld>
            <a:endParaRPr lang="en-GB" dirty="0"/>
          </a:p>
        </p:txBody>
      </p:sp>
    </p:spTree>
    <p:extLst>
      <p:ext uri="{BB962C8B-B14F-4D97-AF65-F5344CB8AC3E}">
        <p14:creationId xmlns:p14="http://schemas.microsoft.com/office/powerpoint/2010/main" val="1095684062"/>
      </p:ext>
    </p:extLst>
  </p:cSld>
  <p:clrMapOvr>
    <a:masterClrMapping/>
  </p:clrMapOvr>
  <p:transition spd="med">
    <p:fade/>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5373" indent="0">
              <a:buNone/>
              <a:defRPr sz="2800"/>
            </a:lvl2pPr>
            <a:lvl3pPr marL="910753" indent="0">
              <a:buNone/>
              <a:defRPr sz="2400"/>
            </a:lvl3pPr>
            <a:lvl4pPr marL="1366137" indent="0">
              <a:buNone/>
              <a:defRPr sz="2000"/>
            </a:lvl4pPr>
            <a:lvl5pPr marL="1821503" indent="0">
              <a:buNone/>
              <a:defRPr sz="2000"/>
            </a:lvl5pPr>
            <a:lvl6pPr marL="2276885" indent="0">
              <a:buNone/>
              <a:defRPr sz="2000"/>
            </a:lvl6pPr>
            <a:lvl7pPr marL="2732259" indent="0">
              <a:buNone/>
              <a:defRPr sz="2000"/>
            </a:lvl7pPr>
            <a:lvl8pPr marL="3187626" indent="0">
              <a:buNone/>
              <a:defRPr sz="2000"/>
            </a:lvl8pPr>
            <a:lvl9pPr marL="3643013"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5373" indent="0">
              <a:buNone/>
              <a:defRPr sz="1200"/>
            </a:lvl2pPr>
            <a:lvl3pPr marL="910753" indent="0">
              <a:buNone/>
              <a:defRPr sz="1000"/>
            </a:lvl3pPr>
            <a:lvl4pPr marL="1366137" indent="0">
              <a:buNone/>
              <a:defRPr sz="900"/>
            </a:lvl4pPr>
            <a:lvl5pPr marL="1821503" indent="0">
              <a:buNone/>
              <a:defRPr sz="900"/>
            </a:lvl5pPr>
            <a:lvl6pPr marL="2276885" indent="0">
              <a:buNone/>
              <a:defRPr sz="900"/>
            </a:lvl6pPr>
            <a:lvl7pPr marL="2732259" indent="0">
              <a:buNone/>
              <a:defRPr sz="900"/>
            </a:lvl7pPr>
            <a:lvl8pPr marL="3187626" indent="0">
              <a:buNone/>
              <a:defRPr sz="900"/>
            </a:lvl8pPr>
            <a:lvl9pPr marL="364301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959755642"/>
      </p:ext>
    </p:extLst>
  </p:cSld>
  <p:clrMapOvr>
    <a:masterClrMapping/>
  </p:clrMapOvr>
  <p:transition spd="med">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862647010"/>
      </p:ext>
    </p:extLst>
  </p:cSld>
  <p:clrMapOvr>
    <a:masterClrMapping/>
  </p:clrMapOvr>
  <p:transition spd="med">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6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6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601595331"/>
      </p:ext>
    </p:extLst>
  </p:cSld>
  <p:clrMapOvr>
    <a:masterClrMapping/>
  </p:clrMapOvr>
  <p:transition spd="med">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500"/>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5373" indent="0" algn="ctr">
              <a:buNone/>
              <a:defRPr>
                <a:solidFill>
                  <a:schemeClr val="tx1">
                    <a:tint val="75000"/>
                  </a:schemeClr>
                </a:solidFill>
              </a:defRPr>
            </a:lvl2pPr>
            <a:lvl3pPr marL="910753" indent="0" algn="ctr">
              <a:buNone/>
              <a:defRPr>
                <a:solidFill>
                  <a:schemeClr val="tx1">
                    <a:tint val="75000"/>
                  </a:schemeClr>
                </a:solidFill>
              </a:defRPr>
            </a:lvl3pPr>
            <a:lvl4pPr marL="1366137" indent="0" algn="ctr">
              <a:buNone/>
              <a:defRPr>
                <a:solidFill>
                  <a:schemeClr val="tx1">
                    <a:tint val="75000"/>
                  </a:schemeClr>
                </a:solidFill>
              </a:defRPr>
            </a:lvl4pPr>
            <a:lvl5pPr marL="1821503" indent="0" algn="ctr">
              <a:buNone/>
              <a:defRPr>
                <a:solidFill>
                  <a:schemeClr val="tx1">
                    <a:tint val="75000"/>
                  </a:schemeClr>
                </a:solidFill>
              </a:defRPr>
            </a:lvl5pPr>
            <a:lvl6pPr marL="2276885" indent="0" algn="ctr">
              <a:buNone/>
              <a:defRPr>
                <a:solidFill>
                  <a:schemeClr val="tx1">
                    <a:tint val="75000"/>
                  </a:schemeClr>
                </a:solidFill>
              </a:defRPr>
            </a:lvl6pPr>
            <a:lvl7pPr marL="2732259" indent="0" algn="ctr">
              <a:buNone/>
              <a:defRPr>
                <a:solidFill>
                  <a:schemeClr val="tx1">
                    <a:tint val="75000"/>
                  </a:schemeClr>
                </a:solidFill>
              </a:defRPr>
            </a:lvl7pPr>
            <a:lvl8pPr marL="3187626" indent="0" algn="ctr">
              <a:buNone/>
              <a:defRPr>
                <a:solidFill>
                  <a:schemeClr val="tx1">
                    <a:tint val="75000"/>
                  </a:schemeClr>
                </a:solidFill>
              </a:defRPr>
            </a:lvl8pPr>
            <a:lvl9pPr marL="3643013"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2EC745EA-A23F-42D6-A982-5ED98567659B}" type="datetime1">
              <a:rPr lang="en-GB" smtClean="0">
                <a:solidFill>
                  <a:prstClr val="black">
                    <a:tint val="75000"/>
                  </a:prstClr>
                </a:solidFill>
              </a:rPr>
              <a:pPr/>
              <a:t>15/07/2016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234486717"/>
      </p:ext>
    </p:extLst>
  </p:cSld>
  <p:clrMapOvr>
    <a:masterClrMapping/>
  </p:clrMapOvr>
  <p:transition spd="med">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42721" y="14055"/>
            <a:ext cx="7658608" cy="830633"/>
          </a:xfrm>
        </p:spPr>
        <p:txBody>
          <a:bodyPr wrap="none">
            <a:spAutoFit/>
          </a:bodyPr>
          <a:lstStyle>
            <a:lvl1pPr>
              <a:defRPr sz="4800" b="1">
                <a:solidFill>
                  <a:srgbClr val="002060"/>
                </a:solidFill>
                <a:latin typeface="+mn-lt"/>
                <a:cs typeface="Arial" pitchFamily="34" charset="0"/>
              </a:defRPr>
            </a:lvl1pPr>
          </a:lstStyle>
          <a:p>
            <a:r>
              <a:rPr lang="en-US" dirty="0" smtClean="0"/>
              <a:t>Click to edit Master title style</a:t>
            </a:r>
            <a:endParaRPr lang="en-GB" dirty="0"/>
          </a:p>
        </p:txBody>
      </p:sp>
      <p:sp>
        <p:nvSpPr>
          <p:cNvPr id="3" name="Content Placeholder 2"/>
          <p:cNvSpPr>
            <a:spLocks noGrp="1"/>
          </p:cNvSpPr>
          <p:nvPr>
            <p:ph idx="1"/>
          </p:nvPr>
        </p:nvSpPr>
        <p:spPr>
          <a:xfrm>
            <a:off x="457200" y="1166018"/>
            <a:ext cx="8229600" cy="4999286"/>
          </a:xfrm>
        </p:spPr>
        <p:txBody>
          <a:bodyPr>
            <a:noAutofit/>
          </a:bodyPr>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1800">
                <a:latin typeface="Arial" pitchFamily="34" charset="0"/>
                <a:cs typeface="Arial" pitchFamily="34" charset="0"/>
              </a:defRPr>
            </a:lvl3pPr>
            <a:lvl4pPr>
              <a:defRPr sz="1600">
                <a:latin typeface="Arial" pitchFamily="34" charset="0"/>
                <a:cs typeface="Arial" pitchFamily="34" charset="0"/>
              </a:defRPr>
            </a:lvl4pPr>
            <a:lvl5pPr>
              <a:defRPr sz="1600">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B5E0C5F3-C9FE-4698-95A8-AE25EF381A68}" type="datetime1">
              <a:rPr lang="en-GB" smtClean="0">
                <a:solidFill>
                  <a:prstClr val="black">
                    <a:tint val="75000"/>
                  </a:prstClr>
                </a:solidFill>
              </a:rPr>
              <a:pPr/>
              <a:t>15/07/2016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a:xfrm>
            <a:off x="6830889" y="6520289"/>
            <a:ext cx="2133600" cy="365125"/>
          </a:xfrm>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053587858"/>
      </p:ext>
    </p:extLst>
  </p:cSld>
  <p:clrMapOvr>
    <a:masterClrMapping/>
  </p:clrMapOvr>
  <p:transition spd="med">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31"/>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61"/>
            <a:ext cx="7772400" cy="1500187"/>
          </a:xfrm>
        </p:spPr>
        <p:txBody>
          <a:bodyPr anchor="b"/>
          <a:lstStyle>
            <a:lvl1pPr marL="0" indent="0">
              <a:buNone/>
              <a:defRPr sz="2000">
                <a:solidFill>
                  <a:schemeClr val="tx1">
                    <a:tint val="75000"/>
                  </a:schemeClr>
                </a:solidFill>
              </a:defRPr>
            </a:lvl1pPr>
            <a:lvl2pPr marL="455373" indent="0">
              <a:buNone/>
              <a:defRPr sz="1800">
                <a:solidFill>
                  <a:schemeClr val="tx1">
                    <a:tint val="75000"/>
                  </a:schemeClr>
                </a:solidFill>
              </a:defRPr>
            </a:lvl2pPr>
            <a:lvl3pPr marL="910753" indent="0">
              <a:buNone/>
              <a:defRPr sz="1600">
                <a:solidFill>
                  <a:schemeClr val="tx1">
                    <a:tint val="75000"/>
                  </a:schemeClr>
                </a:solidFill>
              </a:defRPr>
            </a:lvl3pPr>
            <a:lvl4pPr marL="1366137" indent="0">
              <a:buNone/>
              <a:defRPr sz="1400">
                <a:solidFill>
                  <a:schemeClr val="tx1">
                    <a:tint val="75000"/>
                  </a:schemeClr>
                </a:solidFill>
              </a:defRPr>
            </a:lvl4pPr>
            <a:lvl5pPr marL="1821503" indent="0">
              <a:buNone/>
              <a:defRPr sz="1400">
                <a:solidFill>
                  <a:schemeClr val="tx1">
                    <a:tint val="75000"/>
                  </a:schemeClr>
                </a:solidFill>
              </a:defRPr>
            </a:lvl5pPr>
            <a:lvl6pPr marL="2276885" indent="0">
              <a:buNone/>
              <a:defRPr sz="1400">
                <a:solidFill>
                  <a:schemeClr val="tx1">
                    <a:tint val="75000"/>
                  </a:schemeClr>
                </a:solidFill>
              </a:defRPr>
            </a:lvl6pPr>
            <a:lvl7pPr marL="2732259" indent="0">
              <a:buNone/>
              <a:defRPr sz="1400">
                <a:solidFill>
                  <a:schemeClr val="tx1">
                    <a:tint val="75000"/>
                  </a:schemeClr>
                </a:solidFill>
              </a:defRPr>
            </a:lvl7pPr>
            <a:lvl8pPr marL="3187626" indent="0">
              <a:buNone/>
              <a:defRPr sz="1400">
                <a:solidFill>
                  <a:schemeClr val="tx1">
                    <a:tint val="75000"/>
                  </a:schemeClr>
                </a:solidFill>
              </a:defRPr>
            </a:lvl8pPr>
            <a:lvl9pPr marL="364301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2785F6D-886D-4DA3-9A16-E93897257078}" type="datetime1">
              <a:rPr lang="en-GB" smtClean="0">
                <a:solidFill>
                  <a:prstClr val="black">
                    <a:tint val="75000"/>
                  </a:prstClr>
                </a:solidFill>
              </a:rPr>
              <a:pPr/>
              <a:t>15/07/2016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924247386"/>
      </p:ext>
    </p:extLst>
  </p:cSld>
  <p:clrMapOvr>
    <a:masterClrMapping/>
  </p:clrMapOvr>
  <p:transition spd="med">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4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4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2EE3C755-D012-416F-B6C0-F9B03EF1B071}" type="datetime1">
              <a:rPr lang="en-GB" smtClean="0">
                <a:solidFill>
                  <a:prstClr val="black">
                    <a:tint val="75000"/>
                  </a:prstClr>
                </a:solidFill>
              </a:rPr>
              <a:pPr/>
              <a:t>15/07/2016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994263032"/>
      </p:ext>
    </p:extLst>
  </p:cSld>
  <p:clrMapOvr>
    <a:masterClrMapping/>
  </p:clrMapOvr>
  <p:transition spd="med">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6"/>
            <a:ext cx="4040188" cy="639762"/>
          </a:xfrm>
        </p:spPr>
        <p:txBody>
          <a:bodyPr anchor="b"/>
          <a:lstStyle>
            <a:lvl1pPr marL="0" indent="0">
              <a:buNone/>
              <a:defRPr sz="2400" b="1"/>
            </a:lvl1pPr>
            <a:lvl2pPr marL="455373" indent="0">
              <a:buNone/>
              <a:defRPr sz="2000" b="1"/>
            </a:lvl2pPr>
            <a:lvl3pPr marL="910753" indent="0">
              <a:buNone/>
              <a:defRPr sz="1800" b="1"/>
            </a:lvl3pPr>
            <a:lvl4pPr marL="1366137" indent="0">
              <a:buNone/>
              <a:defRPr sz="1600" b="1"/>
            </a:lvl4pPr>
            <a:lvl5pPr marL="1821503" indent="0">
              <a:buNone/>
              <a:defRPr sz="1600" b="1"/>
            </a:lvl5pPr>
            <a:lvl6pPr marL="2276885" indent="0">
              <a:buNone/>
              <a:defRPr sz="1600" b="1"/>
            </a:lvl6pPr>
            <a:lvl7pPr marL="2732259" indent="0">
              <a:buNone/>
              <a:defRPr sz="1600" b="1"/>
            </a:lvl7pPr>
            <a:lvl8pPr marL="3187626" indent="0">
              <a:buNone/>
              <a:defRPr sz="1600" b="1"/>
            </a:lvl8pPr>
            <a:lvl9pPr marL="364301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9"/>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85" y="1535116"/>
            <a:ext cx="4041775" cy="639762"/>
          </a:xfrm>
        </p:spPr>
        <p:txBody>
          <a:bodyPr anchor="b"/>
          <a:lstStyle>
            <a:lvl1pPr marL="0" indent="0">
              <a:buNone/>
              <a:defRPr sz="2400" b="1"/>
            </a:lvl1pPr>
            <a:lvl2pPr marL="455373" indent="0">
              <a:buNone/>
              <a:defRPr sz="2000" b="1"/>
            </a:lvl2pPr>
            <a:lvl3pPr marL="910753" indent="0">
              <a:buNone/>
              <a:defRPr sz="1800" b="1"/>
            </a:lvl3pPr>
            <a:lvl4pPr marL="1366137" indent="0">
              <a:buNone/>
              <a:defRPr sz="1600" b="1"/>
            </a:lvl4pPr>
            <a:lvl5pPr marL="1821503" indent="0">
              <a:buNone/>
              <a:defRPr sz="1600" b="1"/>
            </a:lvl5pPr>
            <a:lvl6pPr marL="2276885" indent="0">
              <a:buNone/>
              <a:defRPr sz="1600" b="1"/>
            </a:lvl6pPr>
            <a:lvl7pPr marL="2732259" indent="0">
              <a:buNone/>
              <a:defRPr sz="1600" b="1"/>
            </a:lvl7pPr>
            <a:lvl8pPr marL="3187626" indent="0">
              <a:buNone/>
              <a:defRPr sz="1600" b="1"/>
            </a:lvl8pPr>
            <a:lvl9pPr marL="364301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85" y="2174879"/>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88D2DD1-AD8C-4E95-BED5-E40D63EABB1A}" type="datetime1">
              <a:rPr lang="en-GB" smtClean="0">
                <a:solidFill>
                  <a:prstClr val="black">
                    <a:tint val="75000"/>
                  </a:prstClr>
                </a:solidFill>
              </a:rPr>
              <a:pPr/>
              <a:t>15/07/2016</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892805671"/>
      </p:ext>
    </p:extLst>
  </p:cSld>
  <p:clrMapOvr>
    <a:masterClrMapping/>
  </p:clrMapOvr>
  <p:transition spd="med">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763F609-DB21-4A5C-A92A-AE9659B24A07}" type="datetime1">
              <a:rPr lang="en-GB" smtClean="0">
                <a:solidFill>
                  <a:prstClr val="black">
                    <a:tint val="75000"/>
                  </a:prstClr>
                </a:solidFill>
              </a:rPr>
              <a:pPr/>
              <a:t>15/07/2016</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96215144"/>
      </p:ext>
    </p:extLst>
  </p:cSld>
  <p:clrMapOvr>
    <a:masterClrMapping/>
  </p:clrMapOvr>
  <p:transition spd="med">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2C299E-3666-4433-A6F4-95AB9B869EBC}" type="datetime1">
              <a:rPr lang="en-GB" smtClean="0">
                <a:solidFill>
                  <a:prstClr val="black">
                    <a:tint val="75000"/>
                  </a:prstClr>
                </a:solidFill>
              </a:rPr>
              <a:pPr/>
              <a:t>15/07/2016</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266988238"/>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31"/>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61"/>
            <a:ext cx="7772400" cy="1500187"/>
          </a:xfrm>
        </p:spPr>
        <p:txBody>
          <a:bodyPr anchor="b"/>
          <a:lstStyle>
            <a:lvl1pPr marL="0" indent="0">
              <a:buNone/>
              <a:defRPr sz="2000">
                <a:solidFill>
                  <a:schemeClr val="tx1">
                    <a:tint val="75000"/>
                  </a:schemeClr>
                </a:solidFill>
              </a:defRPr>
            </a:lvl1pPr>
            <a:lvl2pPr marL="455373" indent="0">
              <a:buNone/>
              <a:defRPr sz="1800">
                <a:solidFill>
                  <a:schemeClr val="tx1">
                    <a:tint val="75000"/>
                  </a:schemeClr>
                </a:solidFill>
              </a:defRPr>
            </a:lvl2pPr>
            <a:lvl3pPr marL="910753" indent="0">
              <a:buNone/>
              <a:defRPr sz="1600">
                <a:solidFill>
                  <a:schemeClr val="tx1">
                    <a:tint val="75000"/>
                  </a:schemeClr>
                </a:solidFill>
              </a:defRPr>
            </a:lvl3pPr>
            <a:lvl4pPr marL="1366137" indent="0">
              <a:buNone/>
              <a:defRPr sz="1400">
                <a:solidFill>
                  <a:schemeClr val="tx1">
                    <a:tint val="75000"/>
                  </a:schemeClr>
                </a:solidFill>
              </a:defRPr>
            </a:lvl4pPr>
            <a:lvl5pPr marL="1821503" indent="0">
              <a:buNone/>
              <a:defRPr sz="1400">
                <a:solidFill>
                  <a:schemeClr val="tx1">
                    <a:tint val="75000"/>
                  </a:schemeClr>
                </a:solidFill>
              </a:defRPr>
            </a:lvl5pPr>
            <a:lvl6pPr marL="2276885" indent="0">
              <a:buNone/>
              <a:defRPr sz="1400">
                <a:solidFill>
                  <a:schemeClr val="tx1">
                    <a:tint val="75000"/>
                  </a:schemeClr>
                </a:solidFill>
              </a:defRPr>
            </a:lvl6pPr>
            <a:lvl7pPr marL="2732259" indent="0">
              <a:buNone/>
              <a:defRPr sz="1400">
                <a:solidFill>
                  <a:schemeClr val="tx1">
                    <a:tint val="75000"/>
                  </a:schemeClr>
                </a:solidFill>
              </a:defRPr>
            </a:lvl7pPr>
            <a:lvl8pPr marL="3187626" indent="0">
              <a:buNone/>
              <a:defRPr sz="1400">
                <a:solidFill>
                  <a:schemeClr val="tx1">
                    <a:tint val="75000"/>
                  </a:schemeClr>
                </a:solidFill>
              </a:defRPr>
            </a:lvl8pPr>
            <a:lvl9pPr marL="364301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de-DE" smtClean="0"/>
              <a:t>Thomas Naumann        Deutsches Elektronen-Synchrotron DESY</a:t>
            </a:r>
            <a:endParaRPr lang="en-GB"/>
          </a:p>
        </p:txBody>
      </p:sp>
      <p:sp>
        <p:nvSpPr>
          <p:cNvPr id="6" name="Slide Number Placeholder 5"/>
          <p:cNvSpPr>
            <a:spLocks noGrp="1"/>
          </p:cNvSpPr>
          <p:nvPr>
            <p:ph type="sldNum" sz="quarter" idx="12"/>
          </p:nvPr>
        </p:nvSpPr>
        <p:spPr/>
        <p:txBody>
          <a:bodyPr/>
          <a:lstStyle/>
          <a:p>
            <a:fld id="{10F633DE-F6CC-4FE8-92FE-223BC299FAD7}" type="slidenum">
              <a:rPr lang="en-GB" smtClean="0"/>
              <a:t>‹#›</a:t>
            </a:fld>
            <a:endParaRPr lang="en-GB"/>
          </a:p>
        </p:txBody>
      </p:sp>
    </p:spTree>
    <p:extLst>
      <p:ext uri="{BB962C8B-B14F-4D97-AF65-F5344CB8AC3E}">
        <p14:creationId xmlns:p14="http://schemas.microsoft.com/office/powerpoint/2010/main" val="1352877672"/>
      </p:ext>
    </p:extLst>
  </p:cSld>
  <p:clrMapOvr>
    <a:masterClrMapping/>
  </p:clrMapOvr>
  <p:transition spd="med">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47"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125"/>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47" y="1435103"/>
            <a:ext cx="3008313" cy="4691063"/>
          </a:xfrm>
        </p:spPr>
        <p:txBody>
          <a:bodyPr/>
          <a:lstStyle>
            <a:lvl1pPr marL="0" indent="0">
              <a:buNone/>
              <a:defRPr sz="1400"/>
            </a:lvl1pPr>
            <a:lvl2pPr marL="455373" indent="0">
              <a:buNone/>
              <a:defRPr sz="1200"/>
            </a:lvl2pPr>
            <a:lvl3pPr marL="910753" indent="0">
              <a:buNone/>
              <a:defRPr sz="1000"/>
            </a:lvl3pPr>
            <a:lvl4pPr marL="1366137" indent="0">
              <a:buNone/>
              <a:defRPr sz="900"/>
            </a:lvl4pPr>
            <a:lvl5pPr marL="1821503" indent="0">
              <a:buNone/>
              <a:defRPr sz="900"/>
            </a:lvl5pPr>
            <a:lvl6pPr marL="2276885" indent="0">
              <a:buNone/>
              <a:defRPr sz="900"/>
            </a:lvl6pPr>
            <a:lvl7pPr marL="2732259" indent="0">
              <a:buNone/>
              <a:defRPr sz="900"/>
            </a:lvl7pPr>
            <a:lvl8pPr marL="3187626" indent="0">
              <a:buNone/>
              <a:defRPr sz="900"/>
            </a:lvl8pPr>
            <a:lvl9pPr marL="364301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92A793-CE2B-4DA9-BA91-32989856D82C}" type="datetime1">
              <a:rPr lang="en-GB" smtClean="0">
                <a:solidFill>
                  <a:prstClr val="black">
                    <a:tint val="75000"/>
                  </a:prstClr>
                </a:solidFill>
              </a:rPr>
              <a:pPr/>
              <a:t>15/07/2016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107034194"/>
      </p:ext>
    </p:extLst>
  </p:cSld>
  <p:clrMapOvr>
    <a:masterClrMapping/>
  </p:clrMapOvr>
  <p:transition spd="med">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5373" indent="0">
              <a:buNone/>
              <a:defRPr sz="2800"/>
            </a:lvl2pPr>
            <a:lvl3pPr marL="910753" indent="0">
              <a:buNone/>
              <a:defRPr sz="2400"/>
            </a:lvl3pPr>
            <a:lvl4pPr marL="1366137" indent="0">
              <a:buNone/>
              <a:defRPr sz="2000"/>
            </a:lvl4pPr>
            <a:lvl5pPr marL="1821503" indent="0">
              <a:buNone/>
              <a:defRPr sz="2000"/>
            </a:lvl5pPr>
            <a:lvl6pPr marL="2276885" indent="0">
              <a:buNone/>
              <a:defRPr sz="2000"/>
            </a:lvl6pPr>
            <a:lvl7pPr marL="2732259" indent="0">
              <a:buNone/>
              <a:defRPr sz="2000"/>
            </a:lvl7pPr>
            <a:lvl8pPr marL="3187626" indent="0">
              <a:buNone/>
              <a:defRPr sz="2000"/>
            </a:lvl8pPr>
            <a:lvl9pPr marL="3643013"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5373" indent="0">
              <a:buNone/>
              <a:defRPr sz="1200"/>
            </a:lvl2pPr>
            <a:lvl3pPr marL="910753" indent="0">
              <a:buNone/>
              <a:defRPr sz="1000"/>
            </a:lvl3pPr>
            <a:lvl4pPr marL="1366137" indent="0">
              <a:buNone/>
              <a:defRPr sz="900"/>
            </a:lvl4pPr>
            <a:lvl5pPr marL="1821503" indent="0">
              <a:buNone/>
              <a:defRPr sz="900"/>
            </a:lvl5pPr>
            <a:lvl6pPr marL="2276885" indent="0">
              <a:buNone/>
              <a:defRPr sz="900"/>
            </a:lvl6pPr>
            <a:lvl7pPr marL="2732259" indent="0">
              <a:buNone/>
              <a:defRPr sz="900"/>
            </a:lvl7pPr>
            <a:lvl8pPr marL="3187626" indent="0">
              <a:buNone/>
              <a:defRPr sz="900"/>
            </a:lvl8pPr>
            <a:lvl9pPr marL="364301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AB1A4FE-155D-4289-A332-59FD18469817}" type="datetime1">
              <a:rPr lang="en-GB" smtClean="0">
                <a:solidFill>
                  <a:prstClr val="black">
                    <a:tint val="75000"/>
                  </a:prstClr>
                </a:solidFill>
              </a:rPr>
              <a:pPr/>
              <a:t>15/07/2016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101655514"/>
      </p:ext>
    </p:extLst>
  </p:cSld>
  <p:clrMapOvr>
    <a:masterClrMapping/>
  </p:clrMapOvr>
  <p:transition spd="med">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B240649-9EFC-4450-BC80-E14C4EB04E5F}" type="datetime1">
              <a:rPr lang="en-GB" smtClean="0">
                <a:solidFill>
                  <a:prstClr val="black">
                    <a:tint val="75000"/>
                  </a:prstClr>
                </a:solidFill>
              </a:rPr>
              <a:pPr/>
              <a:t>15/07/2016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833911829"/>
      </p:ext>
    </p:extLst>
  </p:cSld>
  <p:clrMapOvr>
    <a:masterClrMapping/>
  </p:clrMapOvr>
  <p:transition spd="med">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6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6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6933CE5-A596-4A6A-8D65-2B1D5F28C402}" type="datetime1">
              <a:rPr lang="en-GB" smtClean="0">
                <a:solidFill>
                  <a:prstClr val="black">
                    <a:tint val="75000"/>
                  </a:prstClr>
                </a:solidFill>
              </a:rPr>
              <a:pPr/>
              <a:t>15/07/2016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617276023"/>
      </p:ext>
    </p:extLst>
  </p:cSld>
  <p:clrMapOvr>
    <a:masterClrMapping/>
  </p:clrMapOvr>
  <p:transition spd="med">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1248900" y="526904"/>
            <a:ext cx="6947909" cy="430887"/>
          </a:xfrm>
        </p:spPr>
        <p:txBody>
          <a:bodyPr lIns="0" tIns="0" rIns="0" bIns="0"/>
          <a:lstStyle>
            <a:lvl1pPr>
              <a:defRPr sz="2800" b="0" i="0" u="none">
                <a:solidFill>
                  <a:schemeClr val="tx1"/>
                </a:solidFill>
                <a:latin typeface="Arial"/>
                <a:cs typeface="Arial"/>
              </a:defRPr>
            </a:lvl1pPr>
          </a:lstStyle>
          <a:p>
            <a:endParaRPr dirty="0"/>
          </a:p>
        </p:txBody>
      </p:sp>
      <p:sp>
        <p:nvSpPr>
          <p:cNvPr id="3" name="Holder 3"/>
          <p:cNvSpPr>
            <a:spLocks noGrp="1"/>
          </p:cNvSpPr>
          <p:nvPr>
            <p:ph type="body" idx="1"/>
          </p:nvPr>
        </p:nvSpPr>
        <p:spPr>
          <a:xfrm>
            <a:off x="1241060" y="1162175"/>
            <a:ext cx="6661881" cy="323165"/>
          </a:xfrm>
        </p:spPr>
        <p:txBody>
          <a:bodyPr lIns="0" tIns="0" rIns="0" bIns="0"/>
          <a:lstStyle>
            <a:lvl1pPr>
              <a:defRPr sz="2100" b="0" i="1">
                <a:solidFill>
                  <a:srgbClr val="00CC65"/>
                </a:solidFill>
                <a:latin typeface="Arial"/>
                <a:cs typeface="Arial"/>
              </a:defRPr>
            </a:lvl1pPr>
          </a:lstStyle>
          <a:p>
            <a:endParaRPr/>
          </a:p>
        </p:txBody>
      </p:sp>
      <p:sp>
        <p:nvSpPr>
          <p:cNvPr id="4" name="Holder 4"/>
          <p:cNvSpPr>
            <a:spLocks noGrp="1"/>
          </p:cNvSpPr>
          <p:nvPr>
            <p:ph type="ftr" sz="quarter" idx="5"/>
          </p:nvPr>
        </p:nvSpPr>
        <p:spPr>
          <a:xfrm>
            <a:off x="3108978" y="6377969"/>
            <a:ext cx="2926079" cy="276999"/>
          </a:xfrm>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5" name="Holder 5"/>
          <p:cNvSpPr>
            <a:spLocks noGrp="1"/>
          </p:cNvSpPr>
          <p:nvPr>
            <p:ph type="dt" sz="half" idx="6"/>
          </p:nvPr>
        </p:nvSpPr>
        <p:spPr>
          <a:xfrm>
            <a:off x="457200" y="6377969"/>
            <a:ext cx="2103120" cy="276999"/>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7/15/2016</a:t>
            </a:fld>
            <a:endParaRPr lang="en-US">
              <a:solidFill>
                <a:prstClr val="black">
                  <a:tint val="75000"/>
                </a:prstClr>
              </a:solidFill>
            </a:endParaRPr>
          </a:p>
        </p:txBody>
      </p:sp>
      <p:sp>
        <p:nvSpPr>
          <p:cNvPr id="6" name="Holder 6"/>
          <p:cNvSpPr>
            <a:spLocks noGrp="1"/>
          </p:cNvSpPr>
          <p:nvPr>
            <p:ph type="sldNum" sz="quarter" idx="7"/>
          </p:nvPr>
        </p:nvSpPr>
        <p:spPr/>
        <p:txBody>
          <a:bodyPr lIns="0" tIns="0" rIns="0" bIns="0"/>
          <a:lstStyle>
            <a:lvl1pPr>
              <a:defRPr sz="1200" b="0" i="0">
                <a:solidFill>
                  <a:srgbClr val="9A3300"/>
                </a:solidFill>
                <a:latin typeface="Arial"/>
                <a:cs typeface="Arial"/>
              </a:defRPr>
            </a:lvl1pPr>
          </a:lstStyle>
          <a:p>
            <a:pPr marL="107975"/>
            <a:fld id="{81D60167-4931-47E6-BA6A-407CBD079E47}" type="slidenum">
              <a:rPr lang="de-DE" spc="-4" smtClean="0"/>
              <a:pPr marL="107975"/>
              <a:t>‹#›</a:t>
            </a:fld>
            <a:endParaRPr lang="de-DE" spc="-4" dirty="0"/>
          </a:p>
        </p:txBody>
      </p:sp>
    </p:spTree>
    <p:extLst>
      <p:ext uri="{BB962C8B-B14F-4D97-AF65-F5344CB8AC3E}">
        <p14:creationId xmlns:p14="http://schemas.microsoft.com/office/powerpoint/2010/main" val="95600195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obj" preserve="1">
  <p:cSld name="Two Content">
    <p:bg>
      <p:bgPr>
        <a:solidFill>
          <a:schemeClr val="bg1"/>
        </a:solidFill>
        <a:effectLst/>
      </p:bgPr>
    </p:bg>
    <p:spTree>
      <p:nvGrpSpPr>
        <p:cNvPr id="1" name=""/>
        <p:cNvGrpSpPr/>
        <p:nvPr/>
      </p:nvGrpSpPr>
      <p:grpSpPr>
        <a:xfrm>
          <a:off x="0" y="0"/>
          <a:ext cx="0" cy="0"/>
          <a:chOff x="0" y="0"/>
          <a:chExt cx="0" cy="0"/>
        </a:xfrm>
      </p:grpSpPr>
      <p:sp>
        <p:nvSpPr>
          <p:cNvPr id="21" name="bk object 21"/>
          <p:cNvSpPr/>
          <p:nvPr/>
        </p:nvSpPr>
        <p:spPr>
          <a:xfrm>
            <a:off x="665192" y="4666894"/>
            <a:ext cx="2923039" cy="1868416"/>
          </a:xfrm>
          <a:prstGeom prst="rect">
            <a:avLst/>
          </a:prstGeom>
          <a:blipFill>
            <a:blip r:embed="rId2" cstate="print"/>
            <a:stretch>
              <a:fillRect/>
            </a:stretch>
          </a:blipFill>
        </p:spPr>
        <p:txBody>
          <a:bodyPr wrap="square" lIns="0" tIns="0" rIns="0" bIns="0" rtlCol="0"/>
          <a:lstStyle/>
          <a:p>
            <a:pPr defTabSz="801472"/>
            <a:endParaRPr sz="1600">
              <a:solidFill>
                <a:prstClr val="black"/>
              </a:solidFill>
            </a:endParaRPr>
          </a:p>
        </p:txBody>
      </p:sp>
      <p:sp>
        <p:nvSpPr>
          <p:cNvPr id="2" name="Holder 2"/>
          <p:cNvSpPr>
            <a:spLocks noGrp="1"/>
          </p:cNvSpPr>
          <p:nvPr>
            <p:ph type="title"/>
          </p:nvPr>
        </p:nvSpPr>
        <p:spPr>
          <a:xfrm>
            <a:off x="1098063" y="514852"/>
            <a:ext cx="6947909" cy="446548"/>
          </a:xfrm>
        </p:spPr>
        <p:txBody>
          <a:bodyPr lIns="0" tIns="0" rIns="0" bIns="0"/>
          <a:lstStyle>
            <a:lvl1pPr>
              <a:defRPr sz="2800" b="0" i="0" u="none" baseline="0">
                <a:solidFill>
                  <a:schemeClr val="tx1"/>
                </a:solidFill>
                <a:latin typeface="Arial"/>
                <a:cs typeface="Arial"/>
              </a:defRPr>
            </a:lvl1pPr>
          </a:lstStyle>
          <a:p>
            <a:endParaRPr dirty="0"/>
          </a:p>
        </p:txBody>
      </p:sp>
      <p:sp>
        <p:nvSpPr>
          <p:cNvPr id="3" name="Holder 3"/>
          <p:cNvSpPr>
            <a:spLocks noGrp="1"/>
          </p:cNvSpPr>
          <p:nvPr>
            <p:ph sz="half" idx="2"/>
          </p:nvPr>
        </p:nvSpPr>
        <p:spPr>
          <a:xfrm>
            <a:off x="532133" y="1597552"/>
            <a:ext cx="3977640" cy="369332"/>
          </a:xfrm>
          <a:prstGeom prst="rect">
            <a:avLst/>
          </a:prstGeom>
        </p:spPr>
        <p:txBody>
          <a:bodyPr wrap="square" lIns="0" tIns="0" rIns="0" bIns="0">
            <a:spAutoFit/>
          </a:bodyPr>
          <a:lstStyle>
            <a:lvl1pPr>
              <a:defRPr/>
            </a:lvl1pPr>
          </a:lstStyle>
          <a:p>
            <a:endParaRPr dirty="0"/>
          </a:p>
        </p:txBody>
      </p:sp>
      <p:sp>
        <p:nvSpPr>
          <p:cNvPr id="4" name="Holder 4"/>
          <p:cNvSpPr>
            <a:spLocks noGrp="1"/>
          </p:cNvSpPr>
          <p:nvPr>
            <p:ph sz="half" idx="3"/>
          </p:nvPr>
        </p:nvSpPr>
        <p:spPr>
          <a:xfrm>
            <a:off x="4709160" y="1577340"/>
            <a:ext cx="3977640" cy="369332"/>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a:xfrm>
            <a:off x="3108978" y="6377969"/>
            <a:ext cx="2926079" cy="276999"/>
          </a:xfrm>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6" name="Holder 6"/>
          <p:cNvSpPr>
            <a:spLocks noGrp="1"/>
          </p:cNvSpPr>
          <p:nvPr>
            <p:ph type="dt" sz="half" idx="6"/>
          </p:nvPr>
        </p:nvSpPr>
        <p:spPr>
          <a:xfrm>
            <a:off x="457200" y="6377969"/>
            <a:ext cx="2103120" cy="276999"/>
          </a:xfrm>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7/15/2016</a:t>
            </a:fld>
            <a:endParaRPr lang="en-US">
              <a:solidFill>
                <a:prstClr val="black">
                  <a:tint val="75000"/>
                </a:prstClr>
              </a:solidFill>
            </a:endParaRPr>
          </a:p>
        </p:txBody>
      </p:sp>
      <p:sp>
        <p:nvSpPr>
          <p:cNvPr id="7" name="Holder 7"/>
          <p:cNvSpPr>
            <a:spLocks noGrp="1"/>
          </p:cNvSpPr>
          <p:nvPr>
            <p:ph type="sldNum" sz="quarter" idx="7"/>
          </p:nvPr>
        </p:nvSpPr>
        <p:spPr/>
        <p:txBody>
          <a:bodyPr lIns="0" tIns="0" rIns="0" bIns="0"/>
          <a:lstStyle>
            <a:lvl1pPr>
              <a:defRPr sz="1200" b="0" i="0">
                <a:solidFill>
                  <a:srgbClr val="9A3300"/>
                </a:solidFill>
                <a:latin typeface="Arial"/>
                <a:cs typeface="Arial"/>
              </a:defRPr>
            </a:lvl1pPr>
          </a:lstStyle>
          <a:p>
            <a:pPr marL="107975"/>
            <a:fld id="{81D60167-4931-47E6-BA6A-407CBD079E47}" type="slidenum">
              <a:rPr lang="de-DE" spc="-4" smtClean="0"/>
              <a:pPr marL="107975"/>
              <a:t>‹#›</a:t>
            </a:fld>
            <a:endParaRPr lang="de-DE" spc="-4" dirty="0"/>
          </a:p>
        </p:txBody>
      </p:sp>
    </p:spTree>
    <p:extLst>
      <p:ext uri="{BB962C8B-B14F-4D97-AF65-F5344CB8AC3E}">
        <p14:creationId xmlns:p14="http://schemas.microsoft.com/office/powerpoint/2010/main" val="27357210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a:xfrm>
            <a:off x="7952354" y="6245465"/>
            <a:ext cx="211767" cy="184666"/>
          </a:xfrm>
        </p:spPr>
        <p:txBody>
          <a:bodyPr/>
          <a:lstStyle>
            <a:lvl1pPr>
              <a:defRPr/>
            </a:lvl1pPr>
          </a:lstStyle>
          <a:p>
            <a:fld id="{BF30B84E-6AFB-48BD-B450-0B28F9A256F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088762920"/>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500"/>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5373" indent="0" algn="ctr">
              <a:buNone/>
              <a:defRPr>
                <a:solidFill>
                  <a:schemeClr val="tx1">
                    <a:tint val="75000"/>
                  </a:schemeClr>
                </a:solidFill>
              </a:defRPr>
            </a:lvl2pPr>
            <a:lvl3pPr marL="910753" indent="0" algn="ctr">
              <a:buNone/>
              <a:defRPr>
                <a:solidFill>
                  <a:schemeClr val="tx1">
                    <a:tint val="75000"/>
                  </a:schemeClr>
                </a:solidFill>
              </a:defRPr>
            </a:lvl3pPr>
            <a:lvl4pPr marL="1366137" indent="0" algn="ctr">
              <a:buNone/>
              <a:defRPr>
                <a:solidFill>
                  <a:schemeClr val="tx1">
                    <a:tint val="75000"/>
                  </a:schemeClr>
                </a:solidFill>
              </a:defRPr>
            </a:lvl4pPr>
            <a:lvl5pPr marL="1821503" indent="0" algn="ctr">
              <a:buNone/>
              <a:defRPr>
                <a:solidFill>
                  <a:schemeClr val="tx1">
                    <a:tint val="75000"/>
                  </a:schemeClr>
                </a:solidFill>
              </a:defRPr>
            </a:lvl5pPr>
            <a:lvl6pPr marL="2276885" indent="0" algn="ctr">
              <a:buNone/>
              <a:defRPr>
                <a:solidFill>
                  <a:schemeClr val="tx1">
                    <a:tint val="75000"/>
                  </a:schemeClr>
                </a:solidFill>
              </a:defRPr>
            </a:lvl6pPr>
            <a:lvl7pPr marL="2732259" indent="0" algn="ctr">
              <a:buNone/>
              <a:defRPr>
                <a:solidFill>
                  <a:schemeClr val="tx1">
                    <a:tint val="75000"/>
                  </a:schemeClr>
                </a:solidFill>
              </a:defRPr>
            </a:lvl7pPr>
            <a:lvl8pPr marL="3187626" indent="0" algn="ctr">
              <a:buNone/>
              <a:defRPr>
                <a:solidFill>
                  <a:schemeClr val="tx1">
                    <a:tint val="75000"/>
                  </a:schemeClr>
                </a:solidFill>
              </a:defRPr>
            </a:lvl8pPr>
            <a:lvl9pPr marL="3643013"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a:xfrm>
            <a:off x="251571" y="6502304"/>
            <a:ext cx="144855" cy="257062"/>
          </a:xfrm>
        </p:spPr>
        <p:txBody>
          <a:bodyPr wrap="none" lIns="71695" tIns="35848" rIns="71695" bIns="35848">
            <a:spAutoFit/>
          </a:bodyPr>
          <a:lstStyle/>
          <a:p>
            <a:endParaRPr lang="en-GB">
              <a:solidFill>
                <a:prstClr val="black">
                  <a:tint val="75000"/>
                </a:prstClr>
              </a:solidFill>
            </a:endParaRPr>
          </a:p>
        </p:txBody>
      </p:sp>
      <p:sp>
        <p:nvSpPr>
          <p:cNvPr id="5" name="Footer Placeholder 4"/>
          <p:cNvSpPr>
            <a:spLocks noGrp="1"/>
          </p:cNvSpPr>
          <p:nvPr>
            <p:ph type="ftr" sz="quarter" idx="11"/>
          </p:nvPr>
        </p:nvSpPr>
        <p:spPr>
          <a:xfrm>
            <a:off x="3970632" y="6502304"/>
            <a:ext cx="4083113" cy="257062"/>
          </a:xfrm>
        </p:spPr>
        <p:txBody>
          <a:bodyPr wrap="none" lIns="71695" tIns="35848" rIns="71695" bIns="35848">
            <a:spAutoFit/>
          </a:bodyPr>
          <a:lstStyle/>
          <a:p>
            <a:r>
              <a:rPr lang="de-DE" smtClean="0">
                <a:solidFill>
                  <a:prstClr val="black">
                    <a:tint val="75000"/>
                  </a:prstClr>
                </a:solidFill>
              </a:rPr>
              <a:t>Thomas Naumann        Deutsches Elektronen-Synchrotron DESY</a:t>
            </a:r>
            <a:endParaRPr lang="en-GB" dirty="0">
              <a:solidFill>
                <a:prstClr val="black">
                  <a:tint val="75000"/>
                </a:prstClr>
              </a:solidFill>
            </a:endParaRPr>
          </a:p>
        </p:txBody>
      </p:sp>
      <p:sp>
        <p:nvSpPr>
          <p:cNvPr id="6" name="Slide Number Placeholder 5"/>
          <p:cNvSpPr>
            <a:spLocks noGrp="1"/>
          </p:cNvSpPr>
          <p:nvPr>
            <p:ph type="sldNum" sz="quarter" idx="12"/>
          </p:nvPr>
        </p:nvSpPr>
        <p:spPr>
          <a:xfrm>
            <a:off x="8637008" y="6502304"/>
            <a:ext cx="327533" cy="257062"/>
          </a:xfrm>
        </p:spPr>
        <p:txBody>
          <a:bodyPr wrap="none" lIns="71695" tIns="35848" rIns="71695" bIns="35848">
            <a:spAutoFit/>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022521504"/>
      </p:ext>
    </p:extLst>
  </p:cSld>
  <p:clrMapOvr>
    <a:masterClrMapping/>
  </p:clrMapOvr>
  <p:transition spd="med">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42721" y="14055"/>
            <a:ext cx="7658608" cy="830633"/>
          </a:xfrm>
        </p:spPr>
        <p:txBody>
          <a:bodyPr wrap="none">
            <a:spAutoFit/>
          </a:bodyPr>
          <a:lstStyle>
            <a:lvl1pPr>
              <a:defRPr sz="4800" b="1">
                <a:solidFill>
                  <a:srgbClr val="002060"/>
                </a:solidFill>
                <a:latin typeface="+mn-lt"/>
                <a:cs typeface="Arial" pitchFamily="34" charset="0"/>
              </a:defRPr>
            </a:lvl1pPr>
          </a:lstStyle>
          <a:p>
            <a:r>
              <a:rPr lang="en-GB" noProof="0" smtClean="0"/>
              <a:t>Click to edit Master title style</a:t>
            </a:r>
            <a:endParaRPr lang="en-GB" noProof="0"/>
          </a:p>
        </p:txBody>
      </p:sp>
      <p:sp>
        <p:nvSpPr>
          <p:cNvPr id="3" name="Content Placeholder 2"/>
          <p:cNvSpPr>
            <a:spLocks noGrp="1"/>
          </p:cNvSpPr>
          <p:nvPr>
            <p:ph idx="1"/>
          </p:nvPr>
        </p:nvSpPr>
        <p:spPr>
          <a:xfrm>
            <a:off x="457200" y="1166018"/>
            <a:ext cx="8229600" cy="4999286"/>
          </a:xfrm>
        </p:spPr>
        <p:txBody>
          <a:bodyPr>
            <a:noAutofit/>
          </a:bodyPr>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1800">
                <a:latin typeface="Arial" pitchFamily="34" charset="0"/>
                <a:cs typeface="Arial" pitchFamily="34" charset="0"/>
              </a:defRPr>
            </a:lvl3pPr>
            <a:lvl4pPr>
              <a:defRPr sz="1600">
                <a:latin typeface="Arial" pitchFamily="34" charset="0"/>
                <a:cs typeface="Arial" pitchFamily="34" charset="0"/>
              </a:defRPr>
            </a:lvl4pPr>
            <a:lvl5pPr>
              <a:defRPr sz="1600">
                <a:latin typeface="Arial" pitchFamily="34" charset="0"/>
                <a:cs typeface="Arial" pitchFamily="34" charset="0"/>
              </a:defRPr>
            </a:lvl5p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4" name="Date Placeholder 3"/>
          <p:cNvSpPr>
            <a:spLocks noGrp="1"/>
          </p:cNvSpPr>
          <p:nvPr>
            <p:ph type="dt" sz="half" idx="10"/>
          </p:nvPr>
        </p:nvSpPr>
        <p:spPr>
          <a:xfrm>
            <a:off x="5004069" y="6525575"/>
            <a:ext cx="1953234" cy="276635"/>
          </a:xfrm>
        </p:spPr>
        <p:txBody>
          <a:bodyPr wrap="none" lIns="71695" rIns="71695">
            <a:spAutoFit/>
          </a:bodyPr>
          <a:lstStyle/>
          <a:p>
            <a:r>
              <a:rPr lang="en-GB" dirty="0" smtClean="0">
                <a:solidFill>
                  <a:prstClr val="black">
                    <a:tint val="75000"/>
                  </a:prstClr>
                </a:solidFill>
              </a:rPr>
              <a:t>ICNFP, Crete, 24 August 2015</a:t>
            </a:r>
            <a:endParaRPr lang="en-GB" dirty="0">
              <a:solidFill>
                <a:prstClr val="black">
                  <a:tint val="75000"/>
                </a:prstClr>
              </a:solidFill>
            </a:endParaRPr>
          </a:p>
        </p:txBody>
      </p:sp>
      <p:sp>
        <p:nvSpPr>
          <p:cNvPr id="5" name="Footer Placeholder 4"/>
          <p:cNvSpPr>
            <a:spLocks noGrp="1"/>
          </p:cNvSpPr>
          <p:nvPr>
            <p:ph type="ftr" sz="quarter" idx="11"/>
          </p:nvPr>
        </p:nvSpPr>
        <p:spPr>
          <a:xfrm>
            <a:off x="395868" y="6536603"/>
            <a:ext cx="4083113" cy="276635"/>
          </a:xfrm>
        </p:spPr>
        <p:txBody>
          <a:bodyPr wrap="none" lIns="71695" rIns="71695">
            <a:spAutoFit/>
          </a:bodyPr>
          <a:lstStyle/>
          <a:p>
            <a:r>
              <a:rPr lang="de-DE" smtClean="0">
                <a:solidFill>
                  <a:prstClr val="black">
                    <a:tint val="75000"/>
                  </a:prstClr>
                </a:solidFill>
              </a:rPr>
              <a:t>Thomas Naumann        Deutsches Elektronen-Synchrotron DESY</a:t>
            </a:r>
            <a:endParaRPr lang="en-GB" dirty="0">
              <a:solidFill>
                <a:prstClr val="black">
                  <a:tint val="75000"/>
                </a:prstClr>
              </a:solidFill>
            </a:endParaRPr>
          </a:p>
        </p:txBody>
      </p:sp>
      <p:sp>
        <p:nvSpPr>
          <p:cNvPr id="6" name="Slide Number Placeholder 5"/>
          <p:cNvSpPr>
            <a:spLocks noGrp="1"/>
          </p:cNvSpPr>
          <p:nvPr>
            <p:ph type="sldNum" sz="quarter" idx="12"/>
          </p:nvPr>
        </p:nvSpPr>
        <p:spPr>
          <a:xfrm>
            <a:off x="8565002" y="6536603"/>
            <a:ext cx="327533" cy="276635"/>
          </a:xfrm>
        </p:spPr>
        <p:txBody>
          <a:bodyPr wrap="none" lIns="71695" rIns="71695">
            <a:spAutoFit/>
          </a:bodyPr>
          <a:lstStyle/>
          <a:p>
            <a:fld id="{10F633DE-F6CC-4FE8-92FE-223BC299FAD7}"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563209826"/>
      </p:ext>
    </p:extLst>
  </p:cSld>
  <p:clrMapOvr>
    <a:masterClrMapping/>
  </p:clrMapOvr>
  <p:transition spd="med">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31"/>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61"/>
            <a:ext cx="7772400" cy="1500187"/>
          </a:xfrm>
        </p:spPr>
        <p:txBody>
          <a:bodyPr anchor="b"/>
          <a:lstStyle>
            <a:lvl1pPr marL="0" indent="0">
              <a:buNone/>
              <a:defRPr sz="2000">
                <a:solidFill>
                  <a:schemeClr val="tx1">
                    <a:tint val="75000"/>
                  </a:schemeClr>
                </a:solidFill>
              </a:defRPr>
            </a:lvl1pPr>
            <a:lvl2pPr marL="455373" indent="0">
              <a:buNone/>
              <a:defRPr sz="1800">
                <a:solidFill>
                  <a:schemeClr val="tx1">
                    <a:tint val="75000"/>
                  </a:schemeClr>
                </a:solidFill>
              </a:defRPr>
            </a:lvl2pPr>
            <a:lvl3pPr marL="910753" indent="0">
              <a:buNone/>
              <a:defRPr sz="1600">
                <a:solidFill>
                  <a:schemeClr val="tx1">
                    <a:tint val="75000"/>
                  </a:schemeClr>
                </a:solidFill>
              </a:defRPr>
            </a:lvl3pPr>
            <a:lvl4pPr marL="1366137" indent="0">
              <a:buNone/>
              <a:defRPr sz="1400">
                <a:solidFill>
                  <a:schemeClr val="tx1">
                    <a:tint val="75000"/>
                  </a:schemeClr>
                </a:solidFill>
              </a:defRPr>
            </a:lvl4pPr>
            <a:lvl5pPr marL="1821503" indent="0">
              <a:buNone/>
              <a:defRPr sz="1400">
                <a:solidFill>
                  <a:schemeClr val="tx1">
                    <a:tint val="75000"/>
                  </a:schemeClr>
                </a:solidFill>
              </a:defRPr>
            </a:lvl5pPr>
            <a:lvl6pPr marL="2276885" indent="0">
              <a:buNone/>
              <a:defRPr sz="1400">
                <a:solidFill>
                  <a:schemeClr val="tx1">
                    <a:tint val="75000"/>
                  </a:schemeClr>
                </a:solidFill>
              </a:defRPr>
            </a:lvl6pPr>
            <a:lvl7pPr marL="2732259" indent="0">
              <a:buNone/>
              <a:defRPr sz="1400">
                <a:solidFill>
                  <a:schemeClr val="tx1">
                    <a:tint val="75000"/>
                  </a:schemeClr>
                </a:solidFill>
              </a:defRPr>
            </a:lvl7pPr>
            <a:lvl8pPr marL="3187626" indent="0">
              <a:buNone/>
              <a:defRPr sz="1400">
                <a:solidFill>
                  <a:schemeClr val="tx1">
                    <a:tint val="75000"/>
                  </a:schemeClr>
                </a:solidFill>
              </a:defRPr>
            </a:lvl8pPr>
            <a:lvl9pPr marL="364301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368207255"/>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4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4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de-DE" smtClean="0"/>
              <a:t>Thomas Naumann        Deutsches Elektronen-Synchrotron DESY</a:t>
            </a:r>
            <a:endParaRPr lang="en-GB"/>
          </a:p>
        </p:txBody>
      </p:sp>
      <p:sp>
        <p:nvSpPr>
          <p:cNvPr id="7" name="Slide Number Placeholder 6"/>
          <p:cNvSpPr>
            <a:spLocks noGrp="1"/>
          </p:cNvSpPr>
          <p:nvPr>
            <p:ph type="sldNum" sz="quarter" idx="12"/>
          </p:nvPr>
        </p:nvSpPr>
        <p:spPr/>
        <p:txBody>
          <a:bodyPr/>
          <a:lstStyle/>
          <a:p>
            <a:fld id="{10F633DE-F6CC-4FE8-92FE-223BC299FAD7}" type="slidenum">
              <a:rPr lang="en-GB" smtClean="0"/>
              <a:t>‹#›</a:t>
            </a:fld>
            <a:endParaRPr lang="en-GB"/>
          </a:p>
        </p:txBody>
      </p:sp>
    </p:spTree>
    <p:extLst>
      <p:ext uri="{BB962C8B-B14F-4D97-AF65-F5344CB8AC3E}">
        <p14:creationId xmlns:p14="http://schemas.microsoft.com/office/powerpoint/2010/main" val="2526686364"/>
      </p:ext>
    </p:extLst>
  </p:cSld>
  <p:clrMapOvr>
    <a:masterClrMapping/>
  </p:clrMapOvr>
  <p:transition spd="med">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4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4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871270041"/>
      </p:ext>
    </p:extLst>
  </p:cSld>
  <p:clrMapOvr>
    <a:masterClrMapping/>
  </p:clrMapOvr>
  <p:transition spd="med">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6"/>
            <a:ext cx="4040188" cy="639762"/>
          </a:xfrm>
        </p:spPr>
        <p:txBody>
          <a:bodyPr anchor="b"/>
          <a:lstStyle>
            <a:lvl1pPr marL="0" indent="0">
              <a:buNone/>
              <a:defRPr sz="2400" b="1"/>
            </a:lvl1pPr>
            <a:lvl2pPr marL="455373" indent="0">
              <a:buNone/>
              <a:defRPr sz="2000" b="1"/>
            </a:lvl2pPr>
            <a:lvl3pPr marL="910753" indent="0">
              <a:buNone/>
              <a:defRPr sz="1800" b="1"/>
            </a:lvl3pPr>
            <a:lvl4pPr marL="1366137" indent="0">
              <a:buNone/>
              <a:defRPr sz="1600" b="1"/>
            </a:lvl4pPr>
            <a:lvl5pPr marL="1821503" indent="0">
              <a:buNone/>
              <a:defRPr sz="1600" b="1"/>
            </a:lvl5pPr>
            <a:lvl6pPr marL="2276885" indent="0">
              <a:buNone/>
              <a:defRPr sz="1600" b="1"/>
            </a:lvl6pPr>
            <a:lvl7pPr marL="2732259" indent="0">
              <a:buNone/>
              <a:defRPr sz="1600" b="1"/>
            </a:lvl7pPr>
            <a:lvl8pPr marL="3187626" indent="0">
              <a:buNone/>
              <a:defRPr sz="1600" b="1"/>
            </a:lvl8pPr>
            <a:lvl9pPr marL="364301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9"/>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85" y="1535116"/>
            <a:ext cx="4041775" cy="639762"/>
          </a:xfrm>
        </p:spPr>
        <p:txBody>
          <a:bodyPr anchor="b"/>
          <a:lstStyle>
            <a:lvl1pPr marL="0" indent="0">
              <a:buNone/>
              <a:defRPr sz="2400" b="1"/>
            </a:lvl1pPr>
            <a:lvl2pPr marL="455373" indent="0">
              <a:buNone/>
              <a:defRPr sz="2000" b="1"/>
            </a:lvl2pPr>
            <a:lvl3pPr marL="910753" indent="0">
              <a:buNone/>
              <a:defRPr sz="1800" b="1"/>
            </a:lvl3pPr>
            <a:lvl4pPr marL="1366137" indent="0">
              <a:buNone/>
              <a:defRPr sz="1600" b="1"/>
            </a:lvl4pPr>
            <a:lvl5pPr marL="1821503" indent="0">
              <a:buNone/>
              <a:defRPr sz="1600" b="1"/>
            </a:lvl5pPr>
            <a:lvl6pPr marL="2276885" indent="0">
              <a:buNone/>
              <a:defRPr sz="1600" b="1"/>
            </a:lvl6pPr>
            <a:lvl7pPr marL="2732259" indent="0">
              <a:buNone/>
              <a:defRPr sz="1600" b="1"/>
            </a:lvl7pPr>
            <a:lvl8pPr marL="3187626" indent="0">
              <a:buNone/>
              <a:defRPr sz="1600" b="1"/>
            </a:lvl8pPr>
            <a:lvl9pPr marL="364301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85" y="2174879"/>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endParaRPr lang="en-GB">
              <a:solidFill>
                <a:prstClr val="black">
                  <a:tint val="75000"/>
                </a:prstClr>
              </a:solidFill>
            </a:endParaRPr>
          </a:p>
        </p:txBody>
      </p:sp>
      <p:sp>
        <p:nvSpPr>
          <p:cNvPr id="8" name="Footer Placeholder 7"/>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14575996"/>
      </p:ext>
    </p:extLst>
  </p:cSld>
  <p:clrMapOvr>
    <a:masterClrMapping/>
  </p:clrMapOvr>
  <p:transition spd="med">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endParaRPr lang="en-GB">
              <a:solidFill>
                <a:prstClr val="black">
                  <a:tint val="75000"/>
                </a:prstClr>
              </a:solidFill>
            </a:endParaRPr>
          </a:p>
        </p:txBody>
      </p:sp>
      <p:sp>
        <p:nvSpPr>
          <p:cNvPr id="4" name="Footer Placeholder 3"/>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887737364"/>
      </p:ext>
    </p:extLst>
  </p:cSld>
  <p:clrMapOvr>
    <a:masterClrMapping/>
  </p:clrMapOvr>
  <p:transition spd="med">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solidFill>
                <a:prstClr val="black">
                  <a:tint val="75000"/>
                </a:prstClr>
              </a:solidFill>
            </a:endParaRPr>
          </a:p>
        </p:txBody>
      </p:sp>
      <p:sp>
        <p:nvSpPr>
          <p:cNvPr id="3" name="Footer Placeholder 2"/>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661653760"/>
      </p:ext>
    </p:extLst>
  </p:cSld>
  <p:clrMapOvr>
    <a:masterClrMapping/>
  </p:clrMapOvr>
  <p:transition spd="med">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47"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125"/>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47" y="1435103"/>
            <a:ext cx="3008313" cy="4691063"/>
          </a:xfrm>
        </p:spPr>
        <p:txBody>
          <a:bodyPr/>
          <a:lstStyle>
            <a:lvl1pPr marL="0" indent="0">
              <a:buNone/>
              <a:defRPr sz="1400"/>
            </a:lvl1pPr>
            <a:lvl2pPr marL="455373" indent="0">
              <a:buNone/>
              <a:defRPr sz="1200"/>
            </a:lvl2pPr>
            <a:lvl3pPr marL="910753" indent="0">
              <a:buNone/>
              <a:defRPr sz="1000"/>
            </a:lvl3pPr>
            <a:lvl4pPr marL="1366137" indent="0">
              <a:buNone/>
              <a:defRPr sz="900"/>
            </a:lvl4pPr>
            <a:lvl5pPr marL="1821503" indent="0">
              <a:buNone/>
              <a:defRPr sz="900"/>
            </a:lvl5pPr>
            <a:lvl6pPr marL="2276885" indent="0">
              <a:buNone/>
              <a:defRPr sz="900"/>
            </a:lvl6pPr>
            <a:lvl7pPr marL="2732259" indent="0">
              <a:buNone/>
              <a:defRPr sz="900"/>
            </a:lvl7pPr>
            <a:lvl8pPr marL="3187626" indent="0">
              <a:buNone/>
              <a:defRPr sz="900"/>
            </a:lvl8pPr>
            <a:lvl9pPr marL="364301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693221079"/>
      </p:ext>
    </p:extLst>
  </p:cSld>
  <p:clrMapOvr>
    <a:masterClrMapping/>
  </p:clrMapOvr>
  <p:transition spd="med">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5373" indent="0">
              <a:buNone/>
              <a:defRPr sz="2800"/>
            </a:lvl2pPr>
            <a:lvl3pPr marL="910753" indent="0">
              <a:buNone/>
              <a:defRPr sz="2400"/>
            </a:lvl3pPr>
            <a:lvl4pPr marL="1366137" indent="0">
              <a:buNone/>
              <a:defRPr sz="2000"/>
            </a:lvl4pPr>
            <a:lvl5pPr marL="1821503" indent="0">
              <a:buNone/>
              <a:defRPr sz="2000"/>
            </a:lvl5pPr>
            <a:lvl6pPr marL="2276885" indent="0">
              <a:buNone/>
              <a:defRPr sz="2000"/>
            </a:lvl6pPr>
            <a:lvl7pPr marL="2732259" indent="0">
              <a:buNone/>
              <a:defRPr sz="2000"/>
            </a:lvl7pPr>
            <a:lvl8pPr marL="3187626" indent="0">
              <a:buNone/>
              <a:defRPr sz="2000"/>
            </a:lvl8pPr>
            <a:lvl9pPr marL="3643013"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5373" indent="0">
              <a:buNone/>
              <a:defRPr sz="1200"/>
            </a:lvl2pPr>
            <a:lvl3pPr marL="910753" indent="0">
              <a:buNone/>
              <a:defRPr sz="1000"/>
            </a:lvl3pPr>
            <a:lvl4pPr marL="1366137" indent="0">
              <a:buNone/>
              <a:defRPr sz="900"/>
            </a:lvl4pPr>
            <a:lvl5pPr marL="1821503" indent="0">
              <a:buNone/>
              <a:defRPr sz="900"/>
            </a:lvl5pPr>
            <a:lvl6pPr marL="2276885" indent="0">
              <a:buNone/>
              <a:defRPr sz="900"/>
            </a:lvl6pPr>
            <a:lvl7pPr marL="2732259" indent="0">
              <a:buNone/>
              <a:defRPr sz="900"/>
            </a:lvl7pPr>
            <a:lvl8pPr marL="3187626" indent="0">
              <a:buNone/>
              <a:defRPr sz="900"/>
            </a:lvl8pPr>
            <a:lvl9pPr marL="364301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097871106"/>
      </p:ext>
    </p:extLst>
  </p:cSld>
  <p:clrMapOvr>
    <a:masterClrMapping/>
  </p:clrMapOvr>
  <p:transition spd="med">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933191330"/>
      </p:ext>
    </p:extLst>
  </p:cSld>
  <p:clrMapOvr>
    <a:masterClrMapping/>
  </p:clrMapOvr>
  <p:transition spd="med">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6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6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756384053"/>
      </p:ext>
    </p:extLst>
  </p:cSld>
  <p:clrMapOvr>
    <a:masterClrMapping/>
  </p:clrMapOvr>
  <p:transition spd="med">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5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a:xfrm>
            <a:off x="251552" y="6502159"/>
            <a:ext cx="145471" cy="257369"/>
          </a:xfrm>
        </p:spPr>
        <p:txBody>
          <a:bodyPr wrap="none" lIns="72000" tIns="36000" rIns="72000" bIns="36000">
            <a:spAutoFit/>
          </a:bodyPr>
          <a:lstStyle/>
          <a:p>
            <a:endParaRPr lang="en-GB">
              <a:solidFill>
                <a:prstClr val="black">
                  <a:tint val="75000"/>
                </a:prstClr>
              </a:solidFill>
            </a:endParaRPr>
          </a:p>
        </p:txBody>
      </p:sp>
      <p:sp>
        <p:nvSpPr>
          <p:cNvPr id="5" name="Footer Placeholder 4"/>
          <p:cNvSpPr>
            <a:spLocks noGrp="1"/>
          </p:cNvSpPr>
          <p:nvPr>
            <p:ph type="ftr" sz="quarter" idx="11"/>
          </p:nvPr>
        </p:nvSpPr>
        <p:spPr>
          <a:xfrm>
            <a:off x="3970313" y="6502159"/>
            <a:ext cx="4083728" cy="257369"/>
          </a:xfrm>
        </p:spPr>
        <p:txBody>
          <a:bodyPr wrap="none" lIns="72000" tIns="36000" rIns="72000" bIns="36000">
            <a:spAutoFit/>
          </a:bodyPr>
          <a:lstStyle/>
          <a:p>
            <a:r>
              <a:rPr lang="de-DE" smtClean="0">
                <a:solidFill>
                  <a:prstClr val="black">
                    <a:tint val="75000"/>
                  </a:prstClr>
                </a:solidFill>
              </a:rPr>
              <a:t>Thomas Naumann        Deutsches Elektronen-Synchrotron DESY</a:t>
            </a:r>
            <a:endParaRPr lang="en-GB" dirty="0">
              <a:solidFill>
                <a:prstClr val="black">
                  <a:tint val="75000"/>
                </a:prstClr>
              </a:solidFill>
            </a:endParaRPr>
          </a:p>
        </p:txBody>
      </p:sp>
      <p:sp>
        <p:nvSpPr>
          <p:cNvPr id="6" name="Slide Number Placeholder 5"/>
          <p:cNvSpPr>
            <a:spLocks noGrp="1"/>
          </p:cNvSpPr>
          <p:nvPr>
            <p:ph type="sldNum" sz="quarter" idx="12"/>
          </p:nvPr>
        </p:nvSpPr>
        <p:spPr>
          <a:xfrm>
            <a:off x="8636367" y="6502159"/>
            <a:ext cx="328149" cy="257369"/>
          </a:xfrm>
        </p:spPr>
        <p:txBody>
          <a:bodyPr wrap="none" lIns="72000" tIns="36000" rIns="72000" bIns="36000">
            <a:spAutoFit/>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986075272"/>
      </p:ext>
    </p:extLst>
  </p:cSld>
  <p:clrMapOvr>
    <a:masterClrMapping/>
  </p:clrMapOvr>
  <p:transition spd="med">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42365" y="13846"/>
            <a:ext cx="7659341" cy="830997"/>
          </a:xfrm>
        </p:spPr>
        <p:txBody>
          <a:bodyPr wrap="none">
            <a:spAutoFit/>
          </a:bodyPr>
          <a:lstStyle>
            <a:lvl1pPr>
              <a:defRPr sz="4800" b="1">
                <a:solidFill>
                  <a:srgbClr val="002060"/>
                </a:solidFill>
                <a:latin typeface="+mn-lt"/>
                <a:cs typeface="Arial" pitchFamily="34" charset="0"/>
              </a:defRPr>
            </a:lvl1pPr>
          </a:lstStyle>
          <a:p>
            <a:r>
              <a:rPr lang="en-GB" noProof="0" smtClean="0"/>
              <a:t>Click to edit Master title style</a:t>
            </a:r>
            <a:endParaRPr lang="en-GB" noProof="0"/>
          </a:p>
        </p:txBody>
      </p:sp>
      <p:sp>
        <p:nvSpPr>
          <p:cNvPr id="3" name="Content Placeholder 2"/>
          <p:cNvSpPr>
            <a:spLocks noGrp="1"/>
          </p:cNvSpPr>
          <p:nvPr>
            <p:ph idx="1"/>
          </p:nvPr>
        </p:nvSpPr>
        <p:spPr>
          <a:xfrm>
            <a:off x="457200" y="1166018"/>
            <a:ext cx="8229600" cy="4999286"/>
          </a:xfrm>
        </p:spPr>
        <p:txBody>
          <a:bodyPr>
            <a:noAutofit/>
          </a:bodyPr>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1800">
                <a:latin typeface="Arial" pitchFamily="34" charset="0"/>
                <a:cs typeface="Arial" pitchFamily="34" charset="0"/>
              </a:defRPr>
            </a:lvl3pPr>
            <a:lvl4pPr>
              <a:defRPr sz="1600">
                <a:latin typeface="Arial" pitchFamily="34" charset="0"/>
                <a:cs typeface="Arial" pitchFamily="34" charset="0"/>
              </a:defRPr>
            </a:lvl4pPr>
            <a:lvl5pPr>
              <a:defRPr sz="1600">
                <a:latin typeface="Arial" pitchFamily="34" charset="0"/>
                <a:cs typeface="Arial" pitchFamily="34" charset="0"/>
              </a:defRPr>
            </a:lvl5p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4" name="Date Placeholder 3"/>
          <p:cNvSpPr>
            <a:spLocks noGrp="1"/>
          </p:cNvSpPr>
          <p:nvPr>
            <p:ph type="dt" sz="half" idx="10"/>
          </p:nvPr>
        </p:nvSpPr>
        <p:spPr>
          <a:xfrm>
            <a:off x="5004048" y="6525374"/>
            <a:ext cx="1953850" cy="276999"/>
          </a:xfrm>
        </p:spPr>
        <p:txBody>
          <a:bodyPr wrap="none" lIns="72000" rIns="72000">
            <a:spAutoFit/>
          </a:bodyPr>
          <a:lstStyle/>
          <a:p>
            <a:r>
              <a:rPr lang="en-GB" dirty="0" smtClean="0">
                <a:solidFill>
                  <a:prstClr val="black">
                    <a:tint val="75000"/>
                  </a:prstClr>
                </a:solidFill>
              </a:rPr>
              <a:t>ICNFP, Crete, 24 August 2015</a:t>
            </a:r>
            <a:endParaRPr lang="en-GB" dirty="0">
              <a:solidFill>
                <a:prstClr val="black">
                  <a:tint val="75000"/>
                </a:prstClr>
              </a:solidFill>
            </a:endParaRPr>
          </a:p>
        </p:txBody>
      </p:sp>
      <p:sp>
        <p:nvSpPr>
          <p:cNvPr id="5" name="Footer Placeholder 4"/>
          <p:cNvSpPr>
            <a:spLocks noGrp="1"/>
          </p:cNvSpPr>
          <p:nvPr>
            <p:ph type="ftr" sz="quarter" idx="11"/>
          </p:nvPr>
        </p:nvSpPr>
        <p:spPr>
          <a:xfrm>
            <a:off x="395552" y="6536407"/>
            <a:ext cx="4083728" cy="276999"/>
          </a:xfrm>
        </p:spPr>
        <p:txBody>
          <a:bodyPr wrap="none" lIns="72000" rIns="72000">
            <a:spAutoFit/>
          </a:bodyPr>
          <a:lstStyle/>
          <a:p>
            <a:r>
              <a:rPr lang="de-DE" smtClean="0">
                <a:solidFill>
                  <a:prstClr val="black">
                    <a:tint val="75000"/>
                  </a:prstClr>
                </a:solidFill>
              </a:rPr>
              <a:t>Thomas Naumann        Deutsches Elektronen-Synchrotron DESY</a:t>
            </a:r>
            <a:endParaRPr lang="en-GB" dirty="0">
              <a:solidFill>
                <a:prstClr val="black">
                  <a:tint val="75000"/>
                </a:prstClr>
              </a:solidFill>
            </a:endParaRPr>
          </a:p>
        </p:txBody>
      </p:sp>
      <p:sp>
        <p:nvSpPr>
          <p:cNvPr id="6" name="Slide Number Placeholder 5"/>
          <p:cNvSpPr>
            <a:spLocks noGrp="1"/>
          </p:cNvSpPr>
          <p:nvPr>
            <p:ph type="sldNum" sz="quarter" idx="12"/>
          </p:nvPr>
        </p:nvSpPr>
        <p:spPr>
          <a:xfrm>
            <a:off x="8564359" y="6536407"/>
            <a:ext cx="328149" cy="276999"/>
          </a:xfrm>
        </p:spPr>
        <p:txBody>
          <a:bodyPr wrap="none" lIns="72000" rIns="72000">
            <a:spAutoFit/>
          </a:bodyPr>
          <a:lstStyle/>
          <a:p>
            <a:fld id="{10F633DE-F6CC-4FE8-92FE-223BC299FAD7}"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259857680"/>
      </p:ext>
    </p:extLst>
  </p:cSld>
  <p:clrMapOvr>
    <a:masterClrMapping/>
  </p:clrMapOvr>
  <p:transition spd="med">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6"/>
            <a:ext cx="4040188" cy="639762"/>
          </a:xfrm>
        </p:spPr>
        <p:txBody>
          <a:bodyPr anchor="b"/>
          <a:lstStyle>
            <a:lvl1pPr marL="0" indent="0">
              <a:buNone/>
              <a:defRPr sz="2400" b="1"/>
            </a:lvl1pPr>
            <a:lvl2pPr marL="455373" indent="0">
              <a:buNone/>
              <a:defRPr sz="2000" b="1"/>
            </a:lvl2pPr>
            <a:lvl3pPr marL="910753" indent="0">
              <a:buNone/>
              <a:defRPr sz="1800" b="1"/>
            </a:lvl3pPr>
            <a:lvl4pPr marL="1366137" indent="0">
              <a:buNone/>
              <a:defRPr sz="1600" b="1"/>
            </a:lvl4pPr>
            <a:lvl5pPr marL="1821503" indent="0">
              <a:buNone/>
              <a:defRPr sz="1600" b="1"/>
            </a:lvl5pPr>
            <a:lvl6pPr marL="2276885" indent="0">
              <a:buNone/>
              <a:defRPr sz="1600" b="1"/>
            </a:lvl6pPr>
            <a:lvl7pPr marL="2732259" indent="0">
              <a:buNone/>
              <a:defRPr sz="1600" b="1"/>
            </a:lvl7pPr>
            <a:lvl8pPr marL="3187626" indent="0">
              <a:buNone/>
              <a:defRPr sz="1600" b="1"/>
            </a:lvl8pPr>
            <a:lvl9pPr marL="364301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9"/>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85" y="1535116"/>
            <a:ext cx="4041775" cy="639762"/>
          </a:xfrm>
        </p:spPr>
        <p:txBody>
          <a:bodyPr anchor="b"/>
          <a:lstStyle>
            <a:lvl1pPr marL="0" indent="0">
              <a:buNone/>
              <a:defRPr sz="2400" b="1"/>
            </a:lvl1pPr>
            <a:lvl2pPr marL="455373" indent="0">
              <a:buNone/>
              <a:defRPr sz="2000" b="1"/>
            </a:lvl2pPr>
            <a:lvl3pPr marL="910753" indent="0">
              <a:buNone/>
              <a:defRPr sz="1800" b="1"/>
            </a:lvl3pPr>
            <a:lvl4pPr marL="1366137" indent="0">
              <a:buNone/>
              <a:defRPr sz="1600" b="1"/>
            </a:lvl4pPr>
            <a:lvl5pPr marL="1821503" indent="0">
              <a:buNone/>
              <a:defRPr sz="1600" b="1"/>
            </a:lvl5pPr>
            <a:lvl6pPr marL="2276885" indent="0">
              <a:buNone/>
              <a:defRPr sz="1600" b="1"/>
            </a:lvl6pPr>
            <a:lvl7pPr marL="2732259" indent="0">
              <a:buNone/>
              <a:defRPr sz="1600" b="1"/>
            </a:lvl7pPr>
            <a:lvl8pPr marL="3187626" indent="0">
              <a:buNone/>
              <a:defRPr sz="1600" b="1"/>
            </a:lvl8pPr>
            <a:lvl9pPr marL="364301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85" y="2174879"/>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endParaRPr lang="en-GB"/>
          </a:p>
        </p:txBody>
      </p:sp>
      <p:sp>
        <p:nvSpPr>
          <p:cNvPr id="8" name="Footer Placeholder 7"/>
          <p:cNvSpPr>
            <a:spLocks noGrp="1"/>
          </p:cNvSpPr>
          <p:nvPr>
            <p:ph type="ftr" sz="quarter" idx="11"/>
          </p:nvPr>
        </p:nvSpPr>
        <p:spPr/>
        <p:txBody>
          <a:bodyPr/>
          <a:lstStyle/>
          <a:p>
            <a:r>
              <a:rPr lang="de-DE" smtClean="0"/>
              <a:t>Thomas Naumann        Deutsches Elektronen-Synchrotron DESY</a:t>
            </a:r>
            <a:endParaRPr lang="en-GB"/>
          </a:p>
        </p:txBody>
      </p:sp>
      <p:sp>
        <p:nvSpPr>
          <p:cNvPr id="9" name="Slide Number Placeholder 8"/>
          <p:cNvSpPr>
            <a:spLocks noGrp="1"/>
          </p:cNvSpPr>
          <p:nvPr>
            <p:ph type="sldNum" sz="quarter" idx="12"/>
          </p:nvPr>
        </p:nvSpPr>
        <p:spPr/>
        <p:txBody>
          <a:bodyPr/>
          <a:lstStyle/>
          <a:p>
            <a:fld id="{10F633DE-F6CC-4FE8-92FE-223BC299FAD7}" type="slidenum">
              <a:rPr lang="en-GB" smtClean="0"/>
              <a:t>‹#›</a:t>
            </a:fld>
            <a:endParaRPr lang="en-GB"/>
          </a:p>
        </p:txBody>
      </p:sp>
    </p:spTree>
    <p:extLst>
      <p:ext uri="{BB962C8B-B14F-4D97-AF65-F5344CB8AC3E}">
        <p14:creationId xmlns:p14="http://schemas.microsoft.com/office/powerpoint/2010/main" val="82513145"/>
      </p:ext>
    </p:extLst>
  </p:cSld>
  <p:clrMapOvr>
    <a:masterClrMapping/>
  </p:clrMapOvr>
  <p:transition spd="med">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3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679779116"/>
      </p:ext>
    </p:extLst>
  </p:cSld>
  <p:clrMapOvr>
    <a:masterClrMapping/>
  </p:clrMapOvr>
  <p:transition spd="med">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691372692"/>
      </p:ext>
    </p:extLst>
  </p:cSld>
  <p:clrMapOvr>
    <a:masterClrMapping/>
  </p:clrMapOvr>
  <p:transition spd="med">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40"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40"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endParaRPr lang="en-GB">
              <a:solidFill>
                <a:prstClr val="black">
                  <a:tint val="75000"/>
                </a:prstClr>
              </a:solidFill>
            </a:endParaRPr>
          </a:p>
        </p:txBody>
      </p:sp>
      <p:sp>
        <p:nvSpPr>
          <p:cNvPr id="8" name="Footer Placeholder 7"/>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276287911"/>
      </p:ext>
    </p:extLst>
  </p:cSld>
  <p:clrMapOvr>
    <a:masterClrMapping/>
  </p:clrMapOvr>
  <p:transition spd="med">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endParaRPr lang="en-GB">
              <a:solidFill>
                <a:prstClr val="black">
                  <a:tint val="75000"/>
                </a:prstClr>
              </a:solidFill>
            </a:endParaRPr>
          </a:p>
        </p:txBody>
      </p:sp>
      <p:sp>
        <p:nvSpPr>
          <p:cNvPr id="4" name="Footer Placeholder 3"/>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696573284"/>
      </p:ext>
    </p:extLst>
  </p:cSld>
  <p:clrMapOvr>
    <a:masterClrMapping/>
  </p:clrMapOvr>
  <p:transition spd="med">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solidFill>
                <a:prstClr val="black">
                  <a:tint val="75000"/>
                </a:prstClr>
              </a:solidFill>
            </a:endParaRPr>
          </a:p>
        </p:txBody>
      </p:sp>
      <p:sp>
        <p:nvSpPr>
          <p:cNvPr id="3" name="Footer Placeholder 2"/>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43291535"/>
      </p:ext>
    </p:extLst>
  </p:cSld>
  <p:clrMapOvr>
    <a:masterClrMapping/>
  </p:clrMapOvr>
  <p:transition spd="med">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8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449459355"/>
      </p:ext>
    </p:extLst>
  </p:cSld>
  <p:clrMapOvr>
    <a:masterClrMapping/>
  </p:clrMapOvr>
  <p:transition spd="med">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323267151"/>
      </p:ext>
    </p:extLst>
  </p:cSld>
  <p:clrMapOvr>
    <a:masterClrMapping/>
  </p:clrMapOvr>
  <p:transition spd="med">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936454768"/>
      </p:ext>
    </p:extLst>
  </p:cSld>
  <p:clrMapOvr>
    <a:masterClrMapping/>
  </p:clrMapOvr>
  <p:transition spd="med">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6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6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881423158"/>
      </p:ext>
    </p:extLst>
  </p:cSld>
  <p:clrMapOvr>
    <a:masterClrMapping/>
  </p:clrMapOvr>
  <p:transition spd="med">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3431" y="2130455"/>
            <a:ext cx="9470862" cy="769441"/>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Slide Number Placeholder 3"/>
          <p:cNvSpPr>
            <a:spLocks noGrp="1"/>
          </p:cNvSpPr>
          <p:nvPr>
            <p:ph type="sldNum" sz="quarter" idx="10"/>
          </p:nvPr>
        </p:nvSpPr>
        <p:spPr>
          <a:xfrm>
            <a:off x="8704800" y="6569105"/>
            <a:ext cx="404278" cy="246221"/>
          </a:xfrm>
        </p:spPr>
        <p:txBody>
          <a:bodyPr/>
          <a:lstStyle>
            <a:lvl1pPr>
              <a:defRPr/>
            </a:lvl1pPr>
          </a:lstStyle>
          <a:p>
            <a:fld id="{61CE4E35-99FE-4976-91E1-261E9E7FD21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880256207"/>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endParaRPr lang="en-GB"/>
          </a:p>
        </p:txBody>
      </p:sp>
      <p:sp>
        <p:nvSpPr>
          <p:cNvPr id="4" name="Footer Placeholder 3"/>
          <p:cNvSpPr>
            <a:spLocks noGrp="1"/>
          </p:cNvSpPr>
          <p:nvPr>
            <p:ph type="ftr" sz="quarter" idx="11"/>
          </p:nvPr>
        </p:nvSpPr>
        <p:spPr/>
        <p:txBody>
          <a:bodyPr/>
          <a:lstStyle/>
          <a:p>
            <a:r>
              <a:rPr lang="de-DE" smtClean="0"/>
              <a:t>Thomas Naumann        Deutsches Elektronen-Synchrotron DESY</a:t>
            </a:r>
            <a:endParaRPr lang="en-GB"/>
          </a:p>
        </p:txBody>
      </p:sp>
      <p:sp>
        <p:nvSpPr>
          <p:cNvPr id="5" name="Slide Number Placeholder 4"/>
          <p:cNvSpPr>
            <a:spLocks noGrp="1"/>
          </p:cNvSpPr>
          <p:nvPr>
            <p:ph type="sldNum" sz="quarter" idx="12"/>
          </p:nvPr>
        </p:nvSpPr>
        <p:spPr/>
        <p:txBody>
          <a:bodyPr/>
          <a:lstStyle/>
          <a:p>
            <a:fld id="{10F633DE-F6CC-4FE8-92FE-223BC299FAD7}" type="slidenum">
              <a:rPr lang="en-GB" smtClean="0"/>
              <a:t>‹#›</a:t>
            </a:fld>
            <a:endParaRPr lang="en-GB"/>
          </a:p>
        </p:txBody>
      </p:sp>
    </p:spTree>
    <p:extLst>
      <p:ext uri="{BB962C8B-B14F-4D97-AF65-F5344CB8AC3E}">
        <p14:creationId xmlns:p14="http://schemas.microsoft.com/office/powerpoint/2010/main" val="512808973"/>
      </p:ext>
    </p:extLst>
  </p:cSld>
  <p:clrMapOvr>
    <a:masterClrMapping/>
  </p:clrMapOvr>
  <p:transition spd="med">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80906" y="352455"/>
            <a:ext cx="9470862" cy="769441"/>
          </a:xfrm>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a:xfrm>
            <a:off x="8704800" y="6569105"/>
            <a:ext cx="404278" cy="246221"/>
          </a:xfrm>
        </p:spPr>
        <p:txBody>
          <a:bodyPr/>
          <a:lstStyle>
            <a:lvl1pPr>
              <a:defRPr/>
            </a:lvl1pPr>
          </a:lstStyle>
          <a:p>
            <a:fld id="{94031769-BE67-4C96-9B14-7FE81189AB86}"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736804099"/>
      </p:ext>
    </p:extLst>
  </p:cSld>
  <p:clrMapOvr>
    <a:masterClrMapping/>
  </p:clrMapOvr>
  <p:transitio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28" y="4406900"/>
            <a:ext cx="10774103" cy="707886"/>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a:xfrm>
            <a:off x="8704800" y="6569105"/>
            <a:ext cx="404278" cy="246221"/>
          </a:xfrm>
        </p:spPr>
        <p:txBody>
          <a:bodyPr/>
          <a:lstStyle>
            <a:lvl1pPr>
              <a:defRPr/>
            </a:lvl1pPr>
          </a:lstStyle>
          <a:p>
            <a:fld id="{9D663192-9148-4FAC-A240-7BD8179E240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300589898"/>
      </p:ext>
    </p:extLst>
  </p:cSld>
  <p:clrMapOvr>
    <a:masterClrMapping/>
  </p:clrMapOvr>
  <p:transition>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80906" y="352455"/>
            <a:ext cx="9470862" cy="769441"/>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338138" y="1603376"/>
            <a:ext cx="4038600" cy="4175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29138" y="1603376"/>
            <a:ext cx="4038600" cy="4175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a:xfrm>
            <a:off x="8704800" y="6569105"/>
            <a:ext cx="404278" cy="246221"/>
          </a:xfrm>
        </p:spPr>
        <p:txBody>
          <a:bodyPr/>
          <a:lstStyle>
            <a:lvl1pPr>
              <a:defRPr/>
            </a:lvl1pPr>
          </a:lstStyle>
          <a:p>
            <a:fld id="{C4CD7D95-7708-49B0-9167-D874E87A97E2}"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242236370"/>
      </p:ext>
    </p:extLst>
  </p:cSld>
  <p:clrMapOvr>
    <a:masterClrMapping/>
  </p:clrMapOvr>
  <p:transition>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3431" y="274668"/>
            <a:ext cx="9470862" cy="769441"/>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40"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40"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a:xfrm>
            <a:off x="8704800" y="6569105"/>
            <a:ext cx="404278" cy="246221"/>
          </a:xfrm>
        </p:spPr>
        <p:txBody>
          <a:bodyPr/>
          <a:lstStyle>
            <a:lvl1pPr>
              <a:defRPr/>
            </a:lvl1pPr>
          </a:lstStyle>
          <a:p>
            <a:fld id="{08125A8A-0503-4839-A25E-58405CD909D8}"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815432651"/>
      </p:ext>
    </p:extLst>
  </p:cSld>
  <p:clrMapOvr>
    <a:masterClrMapping/>
  </p:clrMapOvr>
  <p:transition>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80906" y="352455"/>
            <a:ext cx="9470862" cy="769441"/>
          </a:xfrm>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a:xfrm>
            <a:off x="8704800" y="6569105"/>
            <a:ext cx="404278" cy="246221"/>
          </a:xfrm>
        </p:spPr>
        <p:txBody>
          <a:bodyPr/>
          <a:lstStyle>
            <a:lvl1pPr>
              <a:defRPr/>
            </a:lvl1pPr>
          </a:lstStyle>
          <a:p>
            <a:fld id="{BF30B84E-6AFB-48BD-B450-0B28F9A256F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934079819"/>
      </p:ext>
    </p:extLst>
  </p:cSld>
  <p:clrMapOvr>
    <a:masterClrMapping/>
  </p:clrMapOvr>
  <p:transition>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a:xfrm>
            <a:off x="8704800" y="6569105"/>
            <a:ext cx="404278" cy="246221"/>
          </a:xfrm>
        </p:spPr>
        <p:txBody>
          <a:bodyPr/>
          <a:lstStyle>
            <a:lvl1pPr>
              <a:defRPr/>
            </a:lvl1pPr>
          </a:lstStyle>
          <a:p>
            <a:fld id="{9CD91E6B-C0C2-4969-9706-09EA0F44936E}"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554248976"/>
      </p:ext>
    </p:extLst>
  </p:cSld>
  <p:clrMapOvr>
    <a:masterClrMapping/>
  </p:clrMapOvr>
  <p:transition>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8" y="1034990"/>
            <a:ext cx="4414991" cy="40011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8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a:xfrm>
            <a:off x="8704800" y="6569105"/>
            <a:ext cx="404278" cy="246221"/>
          </a:xfrm>
        </p:spPr>
        <p:txBody>
          <a:bodyPr/>
          <a:lstStyle>
            <a:lvl1pPr>
              <a:defRPr/>
            </a:lvl1pPr>
          </a:lstStyle>
          <a:p>
            <a:fld id="{4330CA84-155C-4C50-AA99-E4B01A158B4E}"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962760866"/>
      </p:ext>
    </p:extLst>
  </p:cSld>
  <p:clrMapOvr>
    <a:masterClrMapping/>
  </p:clrMapOvr>
  <p:transition>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305" y="4967228"/>
            <a:ext cx="4414991" cy="40011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a:xfrm>
            <a:off x="8704800" y="6569105"/>
            <a:ext cx="404278" cy="246221"/>
          </a:xfrm>
        </p:spPr>
        <p:txBody>
          <a:bodyPr/>
          <a:lstStyle>
            <a:lvl1pPr>
              <a:defRPr/>
            </a:lvl1pPr>
          </a:lstStyle>
          <a:p>
            <a:fld id="{3DE778D2-77AF-4747-9AB8-2BB6468A2AA8}"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651908764"/>
      </p:ext>
    </p:extLst>
  </p:cSld>
  <p:clrMapOvr>
    <a:masterClrMapping/>
  </p:clrMapOvr>
  <p:transition>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280906" y="352455"/>
            <a:ext cx="9470862" cy="769441"/>
          </a:xfr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a:xfrm>
            <a:off x="8704800" y="6569105"/>
            <a:ext cx="404278" cy="246221"/>
          </a:xfrm>
        </p:spPr>
        <p:txBody>
          <a:bodyPr/>
          <a:lstStyle>
            <a:lvl1pPr>
              <a:defRPr/>
            </a:lvl1pPr>
          </a:lstStyle>
          <a:p>
            <a:fld id="{B7C62A9A-661A-4ED0-9E5F-5AE0DA46C580}"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047331747"/>
      </p:ext>
    </p:extLst>
  </p:cSld>
  <p:clrMapOvr>
    <a:masterClrMapping/>
  </p:clrMapOvr>
  <p:transition>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555527" y="-1623802"/>
            <a:ext cx="861774" cy="9378529"/>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508249" y="352455"/>
            <a:ext cx="10291763" cy="542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a:xfrm>
            <a:off x="8704800" y="6569105"/>
            <a:ext cx="404278" cy="246221"/>
          </a:xfrm>
        </p:spPr>
        <p:txBody>
          <a:bodyPr/>
          <a:lstStyle>
            <a:lvl1pPr>
              <a:defRPr/>
            </a:lvl1pPr>
          </a:lstStyle>
          <a:p>
            <a:fld id="{B8FE154C-B567-4CFB-A9DF-6AA817AB10B0}"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983172416"/>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p>
            <a:r>
              <a:rPr lang="de-DE" smtClean="0"/>
              <a:t>Thomas Naumann        Deutsches Elektronen-Synchrotron DESY</a:t>
            </a:r>
            <a:endParaRPr lang="en-GB"/>
          </a:p>
        </p:txBody>
      </p:sp>
      <p:sp>
        <p:nvSpPr>
          <p:cNvPr id="4" name="Slide Number Placeholder 3"/>
          <p:cNvSpPr>
            <a:spLocks noGrp="1"/>
          </p:cNvSpPr>
          <p:nvPr>
            <p:ph type="sldNum" sz="quarter" idx="12"/>
          </p:nvPr>
        </p:nvSpPr>
        <p:spPr/>
        <p:txBody>
          <a:bodyPr/>
          <a:lstStyle/>
          <a:p>
            <a:fld id="{10F633DE-F6CC-4FE8-92FE-223BC299FAD7}" type="slidenum">
              <a:rPr lang="en-GB" smtClean="0"/>
              <a:t>‹#›</a:t>
            </a:fld>
            <a:endParaRPr lang="en-GB"/>
          </a:p>
        </p:txBody>
      </p:sp>
    </p:spTree>
    <p:extLst>
      <p:ext uri="{BB962C8B-B14F-4D97-AF65-F5344CB8AC3E}">
        <p14:creationId xmlns:p14="http://schemas.microsoft.com/office/powerpoint/2010/main" val="3318452153"/>
      </p:ext>
    </p:extLst>
  </p:cSld>
  <p:clrMapOvr>
    <a:masterClrMapping/>
  </p:clrMapOvr>
  <p:transition spd="med">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80906" y="352455"/>
            <a:ext cx="9470862" cy="769441"/>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38138" y="1603376"/>
            <a:ext cx="4038600" cy="4175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29138" y="1603376"/>
            <a:ext cx="4038600" cy="4175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a:xfrm>
            <a:off x="8704800" y="6569105"/>
            <a:ext cx="404278" cy="246221"/>
          </a:xfrm>
        </p:spPr>
        <p:txBody>
          <a:bodyPr/>
          <a:lstStyle>
            <a:lvl1pPr>
              <a:defRPr/>
            </a:lvl1pPr>
          </a:lstStyle>
          <a:p>
            <a:fld id="{CC2BBDC6-75AC-46EA-808E-4CF075C516F0}"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237566976"/>
      </p:ext>
    </p:extLst>
  </p:cSld>
  <p:clrMapOvr>
    <a:masterClrMapping/>
  </p:clrMapOvr>
  <p:transition>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2508250" y="352455"/>
            <a:ext cx="13925550" cy="54260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Slide Number Placeholder 2"/>
          <p:cNvSpPr>
            <a:spLocks noGrp="1"/>
          </p:cNvSpPr>
          <p:nvPr>
            <p:ph type="sldNum" sz="quarter" idx="10"/>
          </p:nvPr>
        </p:nvSpPr>
        <p:spPr>
          <a:xfrm>
            <a:off x="8704800" y="6569105"/>
            <a:ext cx="404278" cy="246221"/>
          </a:xfrm>
        </p:spPr>
        <p:txBody>
          <a:bodyPr/>
          <a:lstStyle>
            <a:lvl1pPr>
              <a:defRPr/>
            </a:lvl1pPr>
          </a:lstStyle>
          <a:p>
            <a:fld id="{68087D6C-632E-4221-83C9-5763CB59A9F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656374489"/>
      </p:ext>
    </p:extLst>
  </p:cSld>
  <p:clrMapOvr>
    <a:masterClrMapping/>
  </p:clrMapOvr>
  <p:transitio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2881" y="2515814"/>
            <a:ext cx="8658240" cy="699307"/>
          </a:xfrm>
        </p:spPr>
        <p:txBody>
          <a:bodyPr/>
          <a:lstStyle/>
          <a:p>
            <a:r>
              <a:rPr lang="en-US" smtClean="0"/>
              <a:t>Click to edit Master title style</a:t>
            </a:r>
            <a:endParaRPr lang="de-DE"/>
          </a:p>
        </p:txBody>
      </p:sp>
      <p:sp>
        <p:nvSpPr>
          <p:cNvPr id="3" name="Subtitle 2"/>
          <p:cNvSpPr>
            <a:spLocks noGrp="1"/>
          </p:cNvSpPr>
          <p:nvPr>
            <p:ph type="subTitle" idx="1"/>
          </p:nvPr>
        </p:nvSpPr>
        <p:spPr>
          <a:xfrm>
            <a:off x="2338902" y="3886200"/>
            <a:ext cx="4466267" cy="4154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de-DE"/>
          </a:p>
        </p:txBody>
      </p:sp>
      <p:sp>
        <p:nvSpPr>
          <p:cNvPr id="4" name="Rectangle 4"/>
          <p:cNvSpPr>
            <a:spLocks noGrp="1" noChangeArrowheads="1"/>
          </p:cNvSpPr>
          <p:nvPr>
            <p:ph type="dt" sz="half" idx="10"/>
          </p:nvPr>
        </p:nvSpPr>
        <p:spPr>
          <a:ln/>
        </p:spPr>
        <p:txBody>
          <a:bodyPr/>
          <a:lstStyle>
            <a:lvl1pPr>
              <a:defRPr/>
            </a:lvl1pPr>
          </a:lstStyle>
          <a:p>
            <a:pPr>
              <a:defRPr/>
            </a:pPr>
            <a:fld id="{5C45F6C4-518A-44E4-B2C2-4BD984103725}" type="datetime1">
              <a:rPr lang="de-DE">
                <a:solidFill>
                  <a:srgbClr val="000000"/>
                </a:solidFill>
              </a:rPr>
              <a:pPr>
                <a:defRPr/>
              </a:pPr>
              <a:t>15.07.2016</a:t>
            </a:fld>
            <a:endParaRPr lang="de-DE">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de-DE">
                <a:solidFill>
                  <a:srgbClr val="000000"/>
                </a:solidFill>
              </a:rPr>
              <a:t>Teilchen und Kräfte</a:t>
            </a:r>
          </a:p>
        </p:txBody>
      </p:sp>
      <p:sp>
        <p:nvSpPr>
          <p:cNvPr id="6" name="Rectangle 6"/>
          <p:cNvSpPr>
            <a:spLocks noGrp="1" noChangeArrowheads="1"/>
          </p:cNvSpPr>
          <p:nvPr>
            <p:ph type="sldNum" sz="quarter" idx="12"/>
          </p:nvPr>
        </p:nvSpPr>
        <p:spPr>
          <a:ln/>
        </p:spPr>
        <p:txBody>
          <a:bodyPr/>
          <a:lstStyle>
            <a:lvl1pPr>
              <a:defRPr/>
            </a:lvl1pPr>
          </a:lstStyle>
          <a:p>
            <a:pPr>
              <a:defRPr/>
            </a:pPr>
            <a:fld id="{713B2AF0-0C9F-49D0-B1D2-68BBC00BE063}" type="slidenum">
              <a:rPr lang="de-DE">
                <a:solidFill>
                  <a:srgbClr val="000000"/>
                </a:solidFill>
              </a:rPr>
              <a:pPr>
                <a:defRPr/>
              </a:pPr>
              <a:t>‹#›</a:t>
            </a:fld>
            <a:endParaRPr lang="de-DE" sz="1400">
              <a:solidFill>
                <a:srgbClr val="000000"/>
              </a:solidFill>
              <a:latin typeface="Times New Roman" pitchFamily="18" charset="0"/>
            </a:endParaRPr>
          </a:p>
        </p:txBody>
      </p:sp>
    </p:spTree>
    <p:extLst>
      <p:ext uri="{BB962C8B-B14F-4D97-AF65-F5344CB8AC3E}">
        <p14:creationId xmlns:p14="http://schemas.microsoft.com/office/powerpoint/2010/main" val="2230218586"/>
      </p:ext>
    </p:extLst>
  </p:cSld>
  <p:clrMapOvr>
    <a:masterClrMapping/>
  </p:clrMapOvr>
  <p:transition>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43676" y="833064"/>
            <a:ext cx="8658240" cy="699307"/>
          </a:xfrm>
        </p:spPr>
        <p:txBody>
          <a:bodyPr/>
          <a:lstStyle/>
          <a:p>
            <a:r>
              <a:rPr lang="en-US" smtClean="0"/>
              <a:t>Click to edit Master title style</a:t>
            </a:r>
            <a:endParaRPr lang="de-DE"/>
          </a:p>
        </p:txBody>
      </p:sp>
      <p:sp>
        <p:nvSpPr>
          <p:cNvPr id="3" name="Content Placeholder 2"/>
          <p:cNvSpPr>
            <a:spLocks noGrp="1"/>
          </p:cNvSpPr>
          <p:nvPr>
            <p:ph idx="1"/>
          </p:nvPr>
        </p:nvSpPr>
        <p:spPr>
          <a:xfrm>
            <a:off x="685827" y="1981200"/>
            <a:ext cx="4176123" cy="17081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Rectangle 4"/>
          <p:cNvSpPr>
            <a:spLocks noGrp="1" noChangeArrowheads="1"/>
          </p:cNvSpPr>
          <p:nvPr>
            <p:ph type="dt" sz="half" idx="10"/>
          </p:nvPr>
        </p:nvSpPr>
        <p:spPr>
          <a:ln/>
        </p:spPr>
        <p:txBody>
          <a:bodyPr/>
          <a:lstStyle>
            <a:lvl1pPr>
              <a:defRPr/>
            </a:lvl1pPr>
          </a:lstStyle>
          <a:p>
            <a:pPr>
              <a:defRPr/>
            </a:pPr>
            <a:fld id="{5666F7FA-BDDA-4160-ADC4-D7A0D8E08B4C}" type="datetime1">
              <a:rPr lang="de-DE">
                <a:solidFill>
                  <a:srgbClr val="000000"/>
                </a:solidFill>
              </a:rPr>
              <a:pPr>
                <a:defRPr/>
              </a:pPr>
              <a:t>15.07.2016</a:t>
            </a:fld>
            <a:endParaRPr lang="de-DE">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de-DE">
                <a:solidFill>
                  <a:srgbClr val="000000"/>
                </a:solidFill>
              </a:rPr>
              <a:t>Teilchen und Kräfte</a:t>
            </a:r>
          </a:p>
        </p:txBody>
      </p:sp>
      <p:sp>
        <p:nvSpPr>
          <p:cNvPr id="6" name="Rectangle 6"/>
          <p:cNvSpPr>
            <a:spLocks noGrp="1" noChangeArrowheads="1"/>
          </p:cNvSpPr>
          <p:nvPr>
            <p:ph type="sldNum" sz="quarter" idx="12"/>
          </p:nvPr>
        </p:nvSpPr>
        <p:spPr>
          <a:ln/>
        </p:spPr>
        <p:txBody>
          <a:bodyPr/>
          <a:lstStyle>
            <a:lvl1pPr>
              <a:defRPr/>
            </a:lvl1pPr>
          </a:lstStyle>
          <a:p>
            <a:pPr>
              <a:defRPr/>
            </a:pPr>
            <a:fld id="{E60FD3A8-DC65-4DC4-AB4F-6A05B554DE29}" type="slidenum">
              <a:rPr lang="de-DE">
                <a:solidFill>
                  <a:srgbClr val="000000"/>
                </a:solidFill>
              </a:rPr>
              <a:pPr>
                <a:defRPr/>
              </a:pPr>
              <a:t>‹#›</a:t>
            </a:fld>
            <a:endParaRPr lang="de-DE" sz="1400">
              <a:solidFill>
                <a:srgbClr val="000000"/>
              </a:solidFill>
              <a:latin typeface="Times New Roman" pitchFamily="18" charset="0"/>
            </a:endParaRPr>
          </a:p>
        </p:txBody>
      </p:sp>
    </p:spTree>
    <p:extLst>
      <p:ext uri="{BB962C8B-B14F-4D97-AF65-F5344CB8AC3E}">
        <p14:creationId xmlns:p14="http://schemas.microsoft.com/office/powerpoint/2010/main" val="2398987876"/>
      </p:ext>
    </p:extLst>
  </p:cSld>
  <p:clrMapOvr>
    <a:masterClrMapping/>
  </p:clrMapOvr>
  <p:transition>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30"/>
            <a:ext cx="10267654" cy="641419"/>
          </a:xfrm>
        </p:spPr>
        <p:txBody>
          <a:bodyPr anchor="t"/>
          <a:lstStyle>
            <a:lvl1pPr algn="l">
              <a:defRPr sz="4000" b="1" cap="all"/>
            </a:lvl1pPr>
          </a:lstStyle>
          <a:p>
            <a:r>
              <a:rPr lang="en-US" smtClean="0"/>
              <a:t>Click to edit Master title style</a:t>
            </a:r>
            <a:endParaRPr lang="de-DE"/>
          </a:p>
        </p:txBody>
      </p:sp>
      <p:sp>
        <p:nvSpPr>
          <p:cNvPr id="3" name="Text Placeholder 2"/>
          <p:cNvSpPr>
            <a:spLocks noGrp="1"/>
          </p:cNvSpPr>
          <p:nvPr>
            <p:ph type="body" idx="1"/>
          </p:nvPr>
        </p:nvSpPr>
        <p:spPr>
          <a:xfrm>
            <a:off x="722313" y="4006831"/>
            <a:ext cx="3988572" cy="400099"/>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30CF990F-ADC8-4E78-BAD3-0EF3A554A737}" type="datetime1">
              <a:rPr lang="de-DE">
                <a:solidFill>
                  <a:srgbClr val="000000"/>
                </a:solidFill>
              </a:rPr>
              <a:pPr>
                <a:defRPr/>
              </a:pPr>
              <a:t>15.07.2016</a:t>
            </a:fld>
            <a:endParaRPr lang="de-DE">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de-DE">
                <a:solidFill>
                  <a:srgbClr val="000000"/>
                </a:solidFill>
              </a:rPr>
              <a:t>Teilchen und Kräfte</a:t>
            </a:r>
          </a:p>
        </p:txBody>
      </p:sp>
      <p:sp>
        <p:nvSpPr>
          <p:cNvPr id="6" name="Rectangle 6"/>
          <p:cNvSpPr>
            <a:spLocks noGrp="1" noChangeArrowheads="1"/>
          </p:cNvSpPr>
          <p:nvPr>
            <p:ph type="sldNum" sz="quarter" idx="12"/>
          </p:nvPr>
        </p:nvSpPr>
        <p:spPr>
          <a:ln/>
        </p:spPr>
        <p:txBody>
          <a:bodyPr/>
          <a:lstStyle>
            <a:lvl1pPr>
              <a:defRPr/>
            </a:lvl1pPr>
          </a:lstStyle>
          <a:p>
            <a:pPr>
              <a:defRPr/>
            </a:pPr>
            <a:fld id="{1C208668-C026-4A32-8312-746545A7DFB7}" type="slidenum">
              <a:rPr lang="de-DE">
                <a:solidFill>
                  <a:srgbClr val="000000"/>
                </a:solidFill>
              </a:rPr>
              <a:pPr>
                <a:defRPr/>
              </a:pPr>
              <a:t>‹#›</a:t>
            </a:fld>
            <a:endParaRPr lang="de-DE" sz="1400">
              <a:solidFill>
                <a:srgbClr val="000000"/>
              </a:solidFill>
              <a:latin typeface="Times New Roman" pitchFamily="18" charset="0"/>
            </a:endParaRPr>
          </a:p>
        </p:txBody>
      </p:sp>
    </p:spTree>
    <p:extLst>
      <p:ext uri="{BB962C8B-B14F-4D97-AF65-F5344CB8AC3E}">
        <p14:creationId xmlns:p14="http://schemas.microsoft.com/office/powerpoint/2010/main" val="2847246641"/>
      </p:ext>
    </p:extLst>
  </p:cSld>
  <p:clrMapOvr>
    <a:masterClrMapping/>
  </p:clrMapOvr>
  <p:transition>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43676" y="833064"/>
            <a:ext cx="8658240" cy="699307"/>
          </a:xfrm>
        </p:spPr>
        <p:txBody>
          <a:bodyPr/>
          <a:lstStyle/>
          <a:p>
            <a:r>
              <a:rPr lang="en-US" smtClean="0"/>
              <a:t>Click to edit Master title style</a:t>
            </a:r>
            <a:endParaRPr lang="de-DE"/>
          </a:p>
        </p:txBody>
      </p:sp>
      <p:sp>
        <p:nvSpPr>
          <p:cNvPr id="3" name="Content Placeholder 2"/>
          <p:cNvSpPr>
            <a:spLocks noGrp="1"/>
          </p:cNvSpPr>
          <p:nvPr>
            <p:ph sz="half" idx="1"/>
          </p:nvPr>
        </p:nvSpPr>
        <p:spPr>
          <a:xfrm>
            <a:off x="685815" y="1981200"/>
            <a:ext cx="5521043" cy="20005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Content Placeholder 3"/>
          <p:cNvSpPr>
            <a:spLocks noGrp="1"/>
          </p:cNvSpPr>
          <p:nvPr>
            <p:ph sz="half" idx="2"/>
          </p:nvPr>
        </p:nvSpPr>
        <p:spPr>
          <a:xfrm>
            <a:off x="4726005" y="1981200"/>
            <a:ext cx="5521043" cy="20005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Rectangle 4"/>
          <p:cNvSpPr>
            <a:spLocks noGrp="1" noChangeArrowheads="1"/>
          </p:cNvSpPr>
          <p:nvPr>
            <p:ph type="dt" sz="half" idx="10"/>
          </p:nvPr>
        </p:nvSpPr>
        <p:spPr>
          <a:ln/>
        </p:spPr>
        <p:txBody>
          <a:bodyPr/>
          <a:lstStyle>
            <a:lvl1pPr>
              <a:defRPr/>
            </a:lvl1pPr>
          </a:lstStyle>
          <a:p>
            <a:pPr>
              <a:defRPr/>
            </a:pPr>
            <a:fld id="{3998D16C-D038-4189-8700-2466558607F7}" type="datetime1">
              <a:rPr lang="de-DE">
                <a:solidFill>
                  <a:srgbClr val="000000"/>
                </a:solidFill>
              </a:rPr>
              <a:pPr>
                <a:defRPr/>
              </a:pPr>
              <a:t>15.07.2016</a:t>
            </a:fld>
            <a:endParaRPr lang="de-DE">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de-DE">
                <a:solidFill>
                  <a:srgbClr val="000000"/>
                </a:solidFill>
              </a:rPr>
              <a:t>Teilchen und Kräfte</a:t>
            </a:r>
          </a:p>
        </p:txBody>
      </p:sp>
      <p:sp>
        <p:nvSpPr>
          <p:cNvPr id="7" name="Rectangle 6"/>
          <p:cNvSpPr>
            <a:spLocks noGrp="1" noChangeArrowheads="1"/>
          </p:cNvSpPr>
          <p:nvPr>
            <p:ph type="sldNum" sz="quarter" idx="12"/>
          </p:nvPr>
        </p:nvSpPr>
        <p:spPr>
          <a:ln/>
        </p:spPr>
        <p:txBody>
          <a:bodyPr/>
          <a:lstStyle>
            <a:lvl1pPr>
              <a:defRPr/>
            </a:lvl1pPr>
          </a:lstStyle>
          <a:p>
            <a:pPr>
              <a:defRPr/>
            </a:pPr>
            <a:fld id="{462DD4F1-3EBB-4515-A08C-6202CEA273E0}" type="slidenum">
              <a:rPr lang="de-DE">
                <a:solidFill>
                  <a:srgbClr val="000000"/>
                </a:solidFill>
              </a:rPr>
              <a:pPr>
                <a:defRPr/>
              </a:pPr>
              <a:t>‹#›</a:t>
            </a:fld>
            <a:endParaRPr lang="de-DE" sz="1400">
              <a:solidFill>
                <a:srgbClr val="000000"/>
              </a:solidFill>
              <a:latin typeface="Times New Roman" pitchFamily="18" charset="0"/>
            </a:endParaRPr>
          </a:p>
        </p:txBody>
      </p:sp>
    </p:spTree>
    <p:extLst>
      <p:ext uri="{BB962C8B-B14F-4D97-AF65-F5344CB8AC3E}">
        <p14:creationId xmlns:p14="http://schemas.microsoft.com/office/powerpoint/2010/main" val="3075463162"/>
      </p:ext>
    </p:extLst>
  </p:cSld>
  <p:clrMapOvr>
    <a:masterClrMapping/>
  </p:clrMapOvr>
  <p:transition>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42881" y="496514"/>
            <a:ext cx="8658240" cy="699307"/>
          </a:xfrm>
        </p:spPr>
        <p:txBody>
          <a:bodyPr/>
          <a:lstStyle>
            <a:lvl1pPr>
              <a:defRPr/>
            </a:lvl1pPr>
          </a:lstStyle>
          <a:p>
            <a:r>
              <a:rPr lang="en-US" smtClean="0"/>
              <a:t>Click to edit Master title style</a:t>
            </a:r>
            <a:endParaRPr lang="de-DE"/>
          </a:p>
        </p:txBody>
      </p:sp>
      <p:sp>
        <p:nvSpPr>
          <p:cNvPr id="3" name="Text Placeholder 2"/>
          <p:cNvSpPr>
            <a:spLocks noGrp="1"/>
          </p:cNvSpPr>
          <p:nvPr>
            <p:ph type="body" idx="1"/>
          </p:nvPr>
        </p:nvSpPr>
        <p:spPr>
          <a:xfrm>
            <a:off x="457215" y="1713223"/>
            <a:ext cx="4993655" cy="4616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743586" cy="17543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Text Placeholder 4"/>
          <p:cNvSpPr>
            <a:spLocks noGrp="1"/>
          </p:cNvSpPr>
          <p:nvPr>
            <p:ph type="body" sz="quarter" idx="3"/>
          </p:nvPr>
        </p:nvSpPr>
        <p:spPr>
          <a:xfrm>
            <a:off x="4645041" y="1713223"/>
            <a:ext cx="4993655" cy="4616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743586" cy="17543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7" name="Rectangle 4"/>
          <p:cNvSpPr>
            <a:spLocks noGrp="1" noChangeArrowheads="1"/>
          </p:cNvSpPr>
          <p:nvPr>
            <p:ph type="dt" sz="half" idx="10"/>
          </p:nvPr>
        </p:nvSpPr>
        <p:spPr>
          <a:ln/>
        </p:spPr>
        <p:txBody>
          <a:bodyPr/>
          <a:lstStyle>
            <a:lvl1pPr>
              <a:defRPr/>
            </a:lvl1pPr>
          </a:lstStyle>
          <a:p>
            <a:pPr>
              <a:defRPr/>
            </a:pPr>
            <a:fld id="{922ABCCE-628E-45AE-812B-71D7FAF90425}" type="datetime1">
              <a:rPr lang="de-DE">
                <a:solidFill>
                  <a:srgbClr val="000000"/>
                </a:solidFill>
              </a:rPr>
              <a:pPr>
                <a:defRPr/>
              </a:pPr>
              <a:t>15.07.2016</a:t>
            </a:fld>
            <a:endParaRPr lang="de-DE">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de-DE">
                <a:solidFill>
                  <a:srgbClr val="000000"/>
                </a:solidFill>
              </a:rPr>
              <a:t>Teilchen und Kräfte</a:t>
            </a:r>
          </a:p>
        </p:txBody>
      </p:sp>
      <p:sp>
        <p:nvSpPr>
          <p:cNvPr id="9" name="Rectangle 6"/>
          <p:cNvSpPr>
            <a:spLocks noGrp="1" noChangeArrowheads="1"/>
          </p:cNvSpPr>
          <p:nvPr>
            <p:ph type="sldNum" sz="quarter" idx="12"/>
          </p:nvPr>
        </p:nvSpPr>
        <p:spPr>
          <a:ln/>
        </p:spPr>
        <p:txBody>
          <a:bodyPr/>
          <a:lstStyle>
            <a:lvl1pPr>
              <a:defRPr/>
            </a:lvl1pPr>
          </a:lstStyle>
          <a:p>
            <a:pPr>
              <a:defRPr/>
            </a:pPr>
            <a:fld id="{A72D5CDD-BB49-42BE-92DF-8FC4F862024C}" type="slidenum">
              <a:rPr lang="de-DE">
                <a:solidFill>
                  <a:srgbClr val="000000"/>
                </a:solidFill>
              </a:rPr>
              <a:pPr>
                <a:defRPr/>
              </a:pPr>
              <a:t>‹#›</a:t>
            </a:fld>
            <a:endParaRPr lang="de-DE" sz="1400">
              <a:solidFill>
                <a:srgbClr val="000000"/>
              </a:solidFill>
              <a:latin typeface="Times New Roman" pitchFamily="18" charset="0"/>
            </a:endParaRPr>
          </a:p>
        </p:txBody>
      </p:sp>
    </p:spTree>
    <p:extLst>
      <p:ext uri="{BB962C8B-B14F-4D97-AF65-F5344CB8AC3E}">
        <p14:creationId xmlns:p14="http://schemas.microsoft.com/office/powerpoint/2010/main" val="2557904641"/>
      </p:ext>
    </p:extLst>
  </p:cSld>
  <p:clrMapOvr>
    <a:masterClrMapping/>
  </p:clrMapOvr>
  <p:transition>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43676" y="833064"/>
            <a:ext cx="8658240" cy="699307"/>
          </a:xfrm>
        </p:spPr>
        <p:txBody>
          <a:bodyPr/>
          <a:lstStyle/>
          <a:p>
            <a:r>
              <a:rPr lang="en-US" smtClean="0"/>
              <a:t>Click to edit Master title style</a:t>
            </a:r>
            <a:endParaRPr lang="de-DE"/>
          </a:p>
        </p:txBody>
      </p:sp>
      <p:sp>
        <p:nvSpPr>
          <p:cNvPr id="3" name="Rectangle 4"/>
          <p:cNvSpPr>
            <a:spLocks noGrp="1" noChangeArrowheads="1"/>
          </p:cNvSpPr>
          <p:nvPr>
            <p:ph type="dt" sz="half" idx="10"/>
          </p:nvPr>
        </p:nvSpPr>
        <p:spPr>
          <a:ln/>
        </p:spPr>
        <p:txBody>
          <a:bodyPr/>
          <a:lstStyle>
            <a:lvl1pPr>
              <a:defRPr/>
            </a:lvl1pPr>
          </a:lstStyle>
          <a:p>
            <a:pPr>
              <a:defRPr/>
            </a:pPr>
            <a:fld id="{D5DE6A31-58E0-402F-A26A-5E398C320DCB}" type="datetime1">
              <a:rPr lang="de-DE">
                <a:solidFill>
                  <a:srgbClr val="000000"/>
                </a:solidFill>
              </a:rPr>
              <a:pPr>
                <a:defRPr/>
              </a:pPr>
              <a:t>15.07.2016</a:t>
            </a:fld>
            <a:endParaRPr lang="de-DE">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de-DE">
                <a:solidFill>
                  <a:srgbClr val="000000"/>
                </a:solidFill>
              </a:rPr>
              <a:t>Teilchen und Kräfte</a:t>
            </a:r>
          </a:p>
        </p:txBody>
      </p:sp>
      <p:sp>
        <p:nvSpPr>
          <p:cNvPr id="5" name="Rectangle 6"/>
          <p:cNvSpPr>
            <a:spLocks noGrp="1" noChangeArrowheads="1"/>
          </p:cNvSpPr>
          <p:nvPr>
            <p:ph type="sldNum" sz="quarter" idx="12"/>
          </p:nvPr>
        </p:nvSpPr>
        <p:spPr>
          <a:ln/>
        </p:spPr>
        <p:txBody>
          <a:bodyPr/>
          <a:lstStyle>
            <a:lvl1pPr>
              <a:defRPr/>
            </a:lvl1pPr>
          </a:lstStyle>
          <a:p>
            <a:pPr>
              <a:defRPr/>
            </a:pPr>
            <a:fld id="{4ABE9F0C-486F-41E6-AFF4-B815AED31D21}" type="slidenum">
              <a:rPr lang="de-DE">
                <a:solidFill>
                  <a:srgbClr val="000000"/>
                </a:solidFill>
              </a:rPr>
              <a:pPr>
                <a:defRPr/>
              </a:pPr>
              <a:t>‹#›</a:t>
            </a:fld>
            <a:endParaRPr lang="de-DE" sz="1400">
              <a:solidFill>
                <a:srgbClr val="000000"/>
              </a:solidFill>
              <a:latin typeface="Times New Roman" pitchFamily="18" charset="0"/>
            </a:endParaRPr>
          </a:p>
        </p:txBody>
      </p:sp>
    </p:spTree>
    <p:extLst>
      <p:ext uri="{BB962C8B-B14F-4D97-AF65-F5344CB8AC3E}">
        <p14:creationId xmlns:p14="http://schemas.microsoft.com/office/powerpoint/2010/main" val="1517189023"/>
      </p:ext>
    </p:extLst>
  </p:cSld>
  <p:clrMapOvr>
    <a:masterClrMapping/>
  </p:clrMapOvr>
  <p:transition>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76E0A5A2-6587-4375-B600-36C97AF49E88}" type="datetime1">
              <a:rPr lang="de-DE">
                <a:solidFill>
                  <a:srgbClr val="000000"/>
                </a:solidFill>
              </a:rPr>
              <a:pPr>
                <a:defRPr/>
              </a:pPr>
              <a:t>15.07.2016</a:t>
            </a:fld>
            <a:endParaRPr lang="de-DE">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de-DE">
                <a:solidFill>
                  <a:srgbClr val="000000"/>
                </a:solidFill>
              </a:rPr>
              <a:t>Teilchen und Kräfte</a:t>
            </a:r>
          </a:p>
        </p:txBody>
      </p:sp>
      <p:sp>
        <p:nvSpPr>
          <p:cNvPr id="4" name="Rectangle 6"/>
          <p:cNvSpPr>
            <a:spLocks noGrp="1" noChangeArrowheads="1"/>
          </p:cNvSpPr>
          <p:nvPr>
            <p:ph type="sldNum" sz="quarter" idx="12"/>
          </p:nvPr>
        </p:nvSpPr>
        <p:spPr>
          <a:ln/>
        </p:spPr>
        <p:txBody>
          <a:bodyPr/>
          <a:lstStyle>
            <a:lvl1pPr>
              <a:defRPr/>
            </a:lvl1pPr>
          </a:lstStyle>
          <a:p>
            <a:pPr>
              <a:defRPr/>
            </a:pPr>
            <a:fld id="{C875918E-DA61-4294-8B61-95D4DD5653ED}" type="slidenum">
              <a:rPr lang="de-DE">
                <a:solidFill>
                  <a:srgbClr val="000000"/>
                </a:solidFill>
              </a:rPr>
              <a:pPr>
                <a:defRPr/>
              </a:pPr>
              <a:t>‹#›</a:t>
            </a:fld>
            <a:endParaRPr lang="de-DE" sz="1400">
              <a:solidFill>
                <a:srgbClr val="000000"/>
              </a:solidFill>
              <a:latin typeface="Times New Roman" pitchFamily="18" charset="0"/>
            </a:endParaRPr>
          </a:p>
        </p:txBody>
      </p:sp>
    </p:spTree>
    <p:extLst>
      <p:ext uri="{BB962C8B-B14F-4D97-AF65-F5344CB8AC3E}">
        <p14:creationId xmlns:p14="http://schemas.microsoft.com/office/powerpoint/2010/main" val="987037294"/>
      </p:ext>
    </p:extLst>
  </p:cSld>
  <p:clrMapOvr>
    <a:masterClrMapping/>
  </p:clrMapOvr>
  <p:transition>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3" y="1083122"/>
            <a:ext cx="3987089" cy="351978"/>
          </a:xfrm>
        </p:spPr>
        <p:txBody>
          <a:bodyPr anchor="b"/>
          <a:lstStyle>
            <a:lvl1pPr algn="l">
              <a:defRPr sz="2000" b="1"/>
            </a:lvl1pPr>
          </a:lstStyle>
          <a:p>
            <a:r>
              <a:rPr lang="en-US" smtClean="0"/>
              <a:t>Click to edit Master title style</a:t>
            </a:r>
            <a:endParaRPr lang="de-DE"/>
          </a:p>
        </p:txBody>
      </p:sp>
      <p:sp>
        <p:nvSpPr>
          <p:cNvPr id="3" name="Content Placeholder 2"/>
          <p:cNvSpPr>
            <a:spLocks noGrp="1"/>
          </p:cNvSpPr>
          <p:nvPr>
            <p:ph idx="1"/>
          </p:nvPr>
        </p:nvSpPr>
        <p:spPr>
          <a:xfrm>
            <a:off x="3575049" y="273050"/>
            <a:ext cx="6280866" cy="228369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Text Placeholder 3"/>
          <p:cNvSpPr>
            <a:spLocks noGrp="1"/>
          </p:cNvSpPr>
          <p:nvPr>
            <p:ph type="body" sz="half" idx="2"/>
          </p:nvPr>
        </p:nvSpPr>
        <p:spPr>
          <a:xfrm>
            <a:off x="457218" y="1435100"/>
            <a:ext cx="2845631" cy="30776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5702C2E9-C8D5-4F9F-BA66-9D9A5A6EBC93}" type="datetime1">
              <a:rPr lang="de-DE">
                <a:solidFill>
                  <a:srgbClr val="000000"/>
                </a:solidFill>
              </a:rPr>
              <a:pPr>
                <a:defRPr/>
              </a:pPr>
              <a:t>15.07.2016</a:t>
            </a:fld>
            <a:endParaRPr lang="de-DE">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de-DE">
                <a:solidFill>
                  <a:srgbClr val="000000"/>
                </a:solidFill>
              </a:rPr>
              <a:t>Teilchen und Kräfte</a:t>
            </a:r>
          </a:p>
        </p:txBody>
      </p:sp>
      <p:sp>
        <p:nvSpPr>
          <p:cNvPr id="7" name="Rectangle 6"/>
          <p:cNvSpPr>
            <a:spLocks noGrp="1" noChangeArrowheads="1"/>
          </p:cNvSpPr>
          <p:nvPr>
            <p:ph type="sldNum" sz="quarter" idx="12"/>
          </p:nvPr>
        </p:nvSpPr>
        <p:spPr>
          <a:ln/>
        </p:spPr>
        <p:txBody>
          <a:bodyPr/>
          <a:lstStyle>
            <a:lvl1pPr>
              <a:defRPr/>
            </a:lvl1pPr>
          </a:lstStyle>
          <a:p>
            <a:pPr>
              <a:defRPr/>
            </a:pPr>
            <a:fld id="{20951BE3-FB7E-482E-B997-ABBA208C9894}" type="slidenum">
              <a:rPr lang="de-DE">
                <a:solidFill>
                  <a:srgbClr val="000000"/>
                </a:solidFill>
              </a:rPr>
              <a:pPr>
                <a:defRPr/>
              </a:pPr>
              <a:t>‹#›</a:t>
            </a:fld>
            <a:endParaRPr lang="de-DE" sz="1400">
              <a:solidFill>
                <a:srgbClr val="000000"/>
              </a:solidFill>
              <a:latin typeface="Times New Roman" pitchFamily="18" charset="0"/>
            </a:endParaRPr>
          </a:p>
        </p:txBody>
      </p:sp>
    </p:spTree>
    <p:extLst>
      <p:ext uri="{BB962C8B-B14F-4D97-AF65-F5344CB8AC3E}">
        <p14:creationId xmlns:p14="http://schemas.microsoft.com/office/powerpoint/2010/main" val="1047126883"/>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47"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125"/>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47" y="1435103"/>
            <a:ext cx="3008313" cy="4691063"/>
          </a:xfrm>
        </p:spPr>
        <p:txBody>
          <a:bodyPr/>
          <a:lstStyle>
            <a:lvl1pPr marL="0" indent="0">
              <a:buNone/>
              <a:defRPr sz="1400"/>
            </a:lvl1pPr>
            <a:lvl2pPr marL="455373" indent="0">
              <a:buNone/>
              <a:defRPr sz="1200"/>
            </a:lvl2pPr>
            <a:lvl3pPr marL="910753" indent="0">
              <a:buNone/>
              <a:defRPr sz="1000"/>
            </a:lvl3pPr>
            <a:lvl4pPr marL="1366137" indent="0">
              <a:buNone/>
              <a:defRPr sz="900"/>
            </a:lvl4pPr>
            <a:lvl5pPr marL="1821503" indent="0">
              <a:buNone/>
              <a:defRPr sz="900"/>
            </a:lvl5pPr>
            <a:lvl6pPr marL="2276885" indent="0">
              <a:buNone/>
              <a:defRPr sz="900"/>
            </a:lvl6pPr>
            <a:lvl7pPr marL="2732259" indent="0">
              <a:buNone/>
              <a:defRPr sz="900"/>
            </a:lvl7pPr>
            <a:lvl8pPr marL="3187626" indent="0">
              <a:buNone/>
              <a:defRPr sz="900"/>
            </a:lvl8pPr>
            <a:lvl9pPr marL="364301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de-DE" smtClean="0"/>
              <a:t>Thomas Naumann        Deutsches Elektronen-Synchrotron DESY</a:t>
            </a:r>
            <a:endParaRPr lang="en-GB"/>
          </a:p>
        </p:txBody>
      </p:sp>
      <p:sp>
        <p:nvSpPr>
          <p:cNvPr id="7" name="Slide Number Placeholder 6"/>
          <p:cNvSpPr>
            <a:spLocks noGrp="1"/>
          </p:cNvSpPr>
          <p:nvPr>
            <p:ph type="sldNum" sz="quarter" idx="12"/>
          </p:nvPr>
        </p:nvSpPr>
        <p:spPr/>
        <p:txBody>
          <a:bodyPr/>
          <a:lstStyle/>
          <a:p>
            <a:fld id="{10F633DE-F6CC-4FE8-92FE-223BC299FAD7}" type="slidenum">
              <a:rPr lang="en-GB" smtClean="0"/>
              <a:t>‹#›</a:t>
            </a:fld>
            <a:endParaRPr lang="en-GB"/>
          </a:p>
        </p:txBody>
      </p:sp>
    </p:spTree>
    <p:extLst>
      <p:ext uri="{BB962C8B-B14F-4D97-AF65-F5344CB8AC3E}">
        <p14:creationId xmlns:p14="http://schemas.microsoft.com/office/powerpoint/2010/main" val="1581934562"/>
      </p:ext>
    </p:extLst>
  </p:cSld>
  <p:clrMapOvr>
    <a:masterClrMapping/>
  </p:clrMapOvr>
  <p:transition spd="med">
    <p:fade/>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304" y="5015360"/>
            <a:ext cx="3987089" cy="351978"/>
          </a:xfrm>
        </p:spPr>
        <p:txBody>
          <a:bodyPr anchor="b"/>
          <a:lstStyle>
            <a:lvl1pPr algn="l">
              <a:defRPr sz="2000" b="1"/>
            </a:lvl1pPr>
          </a:lstStyle>
          <a:p>
            <a:r>
              <a:rPr lang="en-US" smtClean="0"/>
              <a:t>Click to edit Master title style</a:t>
            </a:r>
            <a:endParaRPr lang="de-DE"/>
          </a:p>
        </p:txBody>
      </p:sp>
      <p:sp>
        <p:nvSpPr>
          <p:cNvPr id="3" name="Picture Placeholder 2"/>
          <p:cNvSpPr>
            <a:spLocks noGrp="1"/>
          </p:cNvSpPr>
          <p:nvPr>
            <p:ph type="pic" idx="1"/>
          </p:nvPr>
        </p:nvSpPr>
        <p:spPr>
          <a:xfrm>
            <a:off x="1792287" y="612776"/>
            <a:ext cx="184710" cy="5847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smtClean="0"/>
          </a:p>
        </p:txBody>
      </p:sp>
      <p:sp>
        <p:nvSpPr>
          <p:cNvPr id="4" name="Text Placeholder 3"/>
          <p:cNvSpPr>
            <a:spLocks noGrp="1"/>
          </p:cNvSpPr>
          <p:nvPr>
            <p:ph type="body" sz="half" idx="2"/>
          </p:nvPr>
        </p:nvSpPr>
        <p:spPr>
          <a:xfrm>
            <a:off x="1792305" y="5367338"/>
            <a:ext cx="2845631" cy="30776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0E23D8C8-07FF-4AC4-9548-D67265B7B61B}" type="datetime1">
              <a:rPr lang="de-DE">
                <a:solidFill>
                  <a:srgbClr val="000000"/>
                </a:solidFill>
              </a:rPr>
              <a:pPr>
                <a:defRPr/>
              </a:pPr>
              <a:t>15.07.2016</a:t>
            </a:fld>
            <a:endParaRPr lang="de-DE">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de-DE">
                <a:solidFill>
                  <a:srgbClr val="000000"/>
                </a:solidFill>
              </a:rPr>
              <a:t>Teilchen und Kräfte</a:t>
            </a:r>
          </a:p>
        </p:txBody>
      </p:sp>
      <p:sp>
        <p:nvSpPr>
          <p:cNvPr id="7" name="Rectangle 6"/>
          <p:cNvSpPr>
            <a:spLocks noGrp="1" noChangeArrowheads="1"/>
          </p:cNvSpPr>
          <p:nvPr>
            <p:ph type="sldNum" sz="quarter" idx="12"/>
          </p:nvPr>
        </p:nvSpPr>
        <p:spPr>
          <a:ln/>
        </p:spPr>
        <p:txBody>
          <a:bodyPr/>
          <a:lstStyle>
            <a:lvl1pPr>
              <a:defRPr/>
            </a:lvl1pPr>
          </a:lstStyle>
          <a:p>
            <a:pPr>
              <a:defRPr/>
            </a:pPr>
            <a:fld id="{0C36A371-EB51-4B19-9D6A-143BEBECFECD}" type="slidenum">
              <a:rPr lang="de-DE">
                <a:solidFill>
                  <a:srgbClr val="000000"/>
                </a:solidFill>
              </a:rPr>
              <a:pPr>
                <a:defRPr/>
              </a:pPr>
              <a:t>‹#›</a:t>
            </a:fld>
            <a:endParaRPr lang="de-DE" sz="1400">
              <a:solidFill>
                <a:srgbClr val="000000"/>
              </a:solidFill>
              <a:latin typeface="Times New Roman" pitchFamily="18" charset="0"/>
            </a:endParaRPr>
          </a:p>
        </p:txBody>
      </p:sp>
    </p:spTree>
    <p:extLst>
      <p:ext uri="{BB962C8B-B14F-4D97-AF65-F5344CB8AC3E}">
        <p14:creationId xmlns:p14="http://schemas.microsoft.com/office/powerpoint/2010/main" val="3302191877"/>
      </p:ext>
    </p:extLst>
  </p:cSld>
  <p:clrMapOvr>
    <a:masterClrMapping/>
  </p:clrMapOvr>
  <p:transition>
    <p:fad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243676" y="833064"/>
            <a:ext cx="8658240" cy="699307"/>
          </a:xfrm>
        </p:spPr>
        <p:txBody>
          <a:bodyPr/>
          <a:lstStyle/>
          <a:p>
            <a:r>
              <a:rPr lang="en-US" smtClean="0"/>
              <a:t>Click to edit Master title style</a:t>
            </a:r>
            <a:endParaRPr lang="de-DE"/>
          </a:p>
        </p:txBody>
      </p:sp>
      <p:sp>
        <p:nvSpPr>
          <p:cNvPr id="3" name="Vertical Text Placeholder 2"/>
          <p:cNvSpPr>
            <a:spLocks noGrp="1"/>
          </p:cNvSpPr>
          <p:nvPr>
            <p:ph type="body" orient="vert" idx="1"/>
          </p:nvPr>
        </p:nvSpPr>
        <p:spPr>
          <a:xfrm>
            <a:off x="4889634" y="1981200"/>
            <a:ext cx="1800473" cy="4083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Rectangle 4"/>
          <p:cNvSpPr>
            <a:spLocks noGrp="1" noChangeArrowheads="1"/>
          </p:cNvSpPr>
          <p:nvPr>
            <p:ph type="dt" sz="half" idx="10"/>
          </p:nvPr>
        </p:nvSpPr>
        <p:spPr>
          <a:ln/>
        </p:spPr>
        <p:txBody>
          <a:bodyPr/>
          <a:lstStyle>
            <a:lvl1pPr>
              <a:defRPr/>
            </a:lvl1pPr>
          </a:lstStyle>
          <a:p>
            <a:pPr>
              <a:defRPr/>
            </a:pPr>
            <a:fld id="{8EC32E43-D106-4BFD-BC17-2CB1024DD54C}" type="datetime1">
              <a:rPr lang="de-DE">
                <a:solidFill>
                  <a:srgbClr val="000000"/>
                </a:solidFill>
              </a:rPr>
              <a:pPr>
                <a:defRPr/>
              </a:pPr>
              <a:t>15.07.2016</a:t>
            </a:fld>
            <a:endParaRPr lang="de-DE">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de-DE">
                <a:solidFill>
                  <a:srgbClr val="000000"/>
                </a:solidFill>
              </a:rPr>
              <a:t>Teilchen und Kräfte</a:t>
            </a:r>
          </a:p>
        </p:txBody>
      </p:sp>
      <p:sp>
        <p:nvSpPr>
          <p:cNvPr id="6" name="Rectangle 6"/>
          <p:cNvSpPr>
            <a:spLocks noGrp="1" noChangeArrowheads="1"/>
          </p:cNvSpPr>
          <p:nvPr>
            <p:ph type="sldNum" sz="quarter" idx="12"/>
          </p:nvPr>
        </p:nvSpPr>
        <p:spPr>
          <a:ln/>
        </p:spPr>
        <p:txBody>
          <a:bodyPr/>
          <a:lstStyle>
            <a:lvl1pPr>
              <a:defRPr/>
            </a:lvl1pPr>
          </a:lstStyle>
          <a:p>
            <a:pPr>
              <a:defRPr/>
            </a:pPr>
            <a:fld id="{AE11380C-18D2-43FA-B363-6DFFC7EFC5CF}" type="slidenum">
              <a:rPr lang="de-DE">
                <a:solidFill>
                  <a:srgbClr val="000000"/>
                </a:solidFill>
              </a:rPr>
              <a:pPr>
                <a:defRPr/>
              </a:pPr>
              <a:t>‹#›</a:t>
            </a:fld>
            <a:endParaRPr lang="de-DE" sz="1400">
              <a:solidFill>
                <a:srgbClr val="000000"/>
              </a:solidFill>
              <a:latin typeface="Times New Roman" pitchFamily="18" charset="0"/>
            </a:endParaRPr>
          </a:p>
        </p:txBody>
      </p:sp>
    </p:spTree>
    <p:extLst>
      <p:ext uri="{BB962C8B-B14F-4D97-AF65-F5344CB8AC3E}">
        <p14:creationId xmlns:p14="http://schemas.microsoft.com/office/powerpoint/2010/main" val="617147502"/>
      </p:ext>
    </p:extLst>
  </p:cSld>
  <p:clrMapOvr>
    <a:masterClrMapping/>
  </p:clrMapOvr>
  <p:transition>
    <p:fade/>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33714" y="-2060286"/>
            <a:ext cx="766703" cy="8597323"/>
          </a:xfrm>
        </p:spPr>
        <p:txBody>
          <a:bodyPr vert="eaVert"/>
          <a:lstStyle/>
          <a:p>
            <a:r>
              <a:rPr lang="en-US" smtClean="0"/>
              <a:t>Click to edit Master title style</a:t>
            </a:r>
            <a:endParaRPr lang="de-DE"/>
          </a:p>
        </p:txBody>
      </p:sp>
      <p:sp>
        <p:nvSpPr>
          <p:cNvPr id="3" name="Vertical Text Placeholder 2"/>
          <p:cNvSpPr>
            <a:spLocks noGrp="1"/>
          </p:cNvSpPr>
          <p:nvPr>
            <p:ph type="body" orient="vert" idx="1"/>
          </p:nvPr>
        </p:nvSpPr>
        <p:spPr>
          <a:xfrm>
            <a:off x="5849726" y="800100"/>
            <a:ext cx="1800473" cy="4083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Rectangle 4"/>
          <p:cNvSpPr>
            <a:spLocks noGrp="1" noChangeArrowheads="1"/>
          </p:cNvSpPr>
          <p:nvPr>
            <p:ph type="dt" sz="half" idx="10"/>
          </p:nvPr>
        </p:nvSpPr>
        <p:spPr>
          <a:ln/>
        </p:spPr>
        <p:txBody>
          <a:bodyPr/>
          <a:lstStyle>
            <a:lvl1pPr>
              <a:defRPr/>
            </a:lvl1pPr>
          </a:lstStyle>
          <a:p>
            <a:pPr>
              <a:defRPr/>
            </a:pPr>
            <a:fld id="{F85F2339-2568-4E5A-8AB9-0A208A70A285}" type="datetime1">
              <a:rPr lang="de-DE">
                <a:solidFill>
                  <a:srgbClr val="000000"/>
                </a:solidFill>
              </a:rPr>
              <a:pPr>
                <a:defRPr/>
              </a:pPr>
              <a:t>15.07.2016</a:t>
            </a:fld>
            <a:endParaRPr lang="de-DE">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de-DE">
                <a:solidFill>
                  <a:srgbClr val="000000"/>
                </a:solidFill>
              </a:rPr>
              <a:t>Teilchen und Kräfte</a:t>
            </a:r>
          </a:p>
        </p:txBody>
      </p:sp>
      <p:sp>
        <p:nvSpPr>
          <p:cNvPr id="6" name="Rectangle 6"/>
          <p:cNvSpPr>
            <a:spLocks noGrp="1" noChangeArrowheads="1"/>
          </p:cNvSpPr>
          <p:nvPr>
            <p:ph type="sldNum" sz="quarter" idx="12"/>
          </p:nvPr>
        </p:nvSpPr>
        <p:spPr>
          <a:ln/>
        </p:spPr>
        <p:txBody>
          <a:bodyPr/>
          <a:lstStyle>
            <a:lvl1pPr>
              <a:defRPr/>
            </a:lvl1pPr>
          </a:lstStyle>
          <a:p>
            <a:pPr>
              <a:defRPr/>
            </a:pPr>
            <a:fld id="{8E25B574-0F5B-4B74-ADEC-EFD9629DC3F0}" type="slidenum">
              <a:rPr lang="de-DE">
                <a:solidFill>
                  <a:srgbClr val="000000"/>
                </a:solidFill>
              </a:rPr>
              <a:pPr>
                <a:defRPr/>
              </a:pPr>
              <a:t>‹#›</a:t>
            </a:fld>
            <a:endParaRPr lang="de-DE" sz="1400">
              <a:solidFill>
                <a:srgbClr val="000000"/>
              </a:solidFill>
              <a:latin typeface="Times New Roman" pitchFamily="18" charset="0"/>
            </a:endParaRPr>
          </a:p>
        </p:txBody>
      </p:sp>
    </p:spTree>
    <p:extLst>
      <p:ext uri="{BB962C8B-B14F-4D97-AF65-F5344CB8AC3E}">
        <p14:creationId xmlns:p14="http://schemas.microsoft.com/office/powerpoint/2010/main" val="3015001421"/>
      </p:ext>
    </p:extLst>
  </p:cSld>
  <p:clrMapOvr>
    <a:masterClrMapping/>
  </p:clrMapOvr>
  <p:transition>
    <p:fade/>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1885923" y="800100"/>
            <a:ext cx="4176123" cy="17081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3" name="Rectangle 4"/>
          <p:cNvSpPr>
            <a:spLocks noGrp="1" noChangeArrowheads="1"/>
          </p:cNvSpPr>
          <p:nvPr>
            <p:ph type="dt" sz="half" idx="10"/>
          </p:nvPr>
        </p:nvSpPr>
        <p:spPr>
          <a:ln/>
        </p:spPr>
        <p:txBody>
          <a:bodyPr/>
          <a:lstStyle>
            <a:lvl1pPr>
              <a:defRPr/>
            </a:lvl1pPr>
          </a:lstStyle>
          <a:p>
            <a:pPr>
              <a:defRPr/>
            </a:pPr>
            <a:fld id="{A79121AA-22E0-4E8A-82C2-0299BE7164F7}" type="datetime1">
              <a:rPr lang="de-DE">
                <a:solidFill>
                  <a:srgbClr val="000000"/>
                </a:solidFill>
              </a:rPr>
              <a:pPr>
                <a:defRPr/>
              </a:pPr>
              <a:t>15.07.2016</a:t>
            </a:fld>
            <a:endParaRPr lang="de-DE">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de-DE">
                <a:solidFill>
                  <a:srgbClr val="000000"/>
                </a:solidFill>
              </a:rPr>
              <a:t>Teilchen und Kräfte</a:t>
            </a:r>
          </a:p>
        </p:txBody>
      </p:sp>
      <p:sp>
        <p:nvSpPr>
          <p:cNvPr id="5" name="Rectangle 6"/>
          <p:cNvSpPr>
            <a:spLocks noGrp="1" noChangeArrowheads="1"/>
          </p:cNvSpPr>
          <p:nvPr>
            <p:ph type="sldNum" sz="quarter" idx="12"/>
          </p:nvPr>
        </p:nvSpPr>
        <p:spPr>
          <a:ln/>
        </p:spPr>
        <p:txBody>
          <a:bodyPr/>
          <a:lstStyle>
            <a:lvl1pPr>
              <a:defRPr/>
            </a:lvl1pPr>
          </a:lstStyle>
          <a:p>
            <a:pPr>
              <a:defRPr/>
            </a:pPr>
            <a:fld id="{95BCE174-AAF8-42BE-86C3-2449324DA5F5}" type="slidenum">
              <a:rPr lang="de-DE">
                <a:solidFill>
                  <a:srgbClr val="000000"/>
                </a:solidFill>
              </a:rPr>
              <a:pPr>
                <a:defRPr/>
              </a:pPr>
              <a:t>‹#›</a:t>
            </a:fld>
            <a:endParaRPr lang="de-DE" sz="1400">
              <a:solidFill>
                <a:srgbClr val="000000"/>
              </a:solidFill>
              <a:latin typeface="Times New Roman" pitchFamily="18" charset="0"/>
            </a:endParaRPr>
          </a:p>
        </p:txBody>
      </p:sp>
    </p:spTree>
    <p:extLst>
      <p:ext uri="{BB962C8B-B14F-4D97-AF65-F5344CB8AC3E}">
        <p14:creationId xmlns:p14="http://schemas.microsoft.com/office/powerpoint/2010/main" val="3124165530"/>
      </p:ext>
    </p:extLst>
  </p:cSld>
  <p:clrMapOvr>
    <a:masterClrMapping/>
  </p:clrMapOvr>
  <p:transition>
    <p:fade/>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43676" y="833064"/>
            <a:ext cx="8658240" cy="699307"/>
          </a:xfrm>
        </p:spPr>
        <p:txBody>
          <a:bodyPr/>
          <a:lstStyle/>
          <a:p>
            <a:r>
              <a:rPr lang="en-US" smtClean="0"/>
              <a:t>Click to edit Master title style</a:t>
            </a:r>
            <a:endParaRPr lang="de-DE"/>
          </a:p>
        </p:txBody>
      </p:sp>
      <p:sp>
        <p:nvSpPr>
          <p:cNvPr id="3" name="Text Placeholder 2"/>
          <p:cNvSpPr>
            <a:spLocks noGrp="1"/>
          </p:cNvSpPr>
          <p:nvPr>
            <p:ph type="body" sz="half" idx="1"/>
          </p:nvPr>
        </p:nvSpPr>
        <p:spPr>
          <a:xfrm>
            <a:off x="685827" y="1981200"/>
            <a:ext cx="4176123" cy="17081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Content Placeholder 3"/>
          <p:cNvSpPr>
            <a:spLocks noGrp="1"/>
          </p:cNvSpPr>
          <p:nvPr>
            <p:ph sz="half" idx="2"/>
          </p:nvPr>
        </p:nvSpPr>
        <p:spPr>
          <a:xfrm>
            <a:off x="4726016" y="1981200"/>
            <a:ext cx="4176123" cy="17081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Rectangle 4"/>
          <p:cNvSpPr>
            <a:spLocks noGrp="1" noChangeArrowheads="1"/>
          </p:cNvSpPr>
          <p:nvPr>
            <p:ph type="dt" sz="half" idx="10"/>
          </p:nvPr>
        </p:nvSpPr>
        <p:spPr>
          <a:ln/>
        </p:spPr>
        <p:txBody>
          <a:bodyPr/>
          <a:lstStyle>
            <a:lvl1pPr>
              <a:defRPr/>
            </a:lvl1pPr>
          </a:lstStyle>
          <a:p>
            <a:pPr>
              <a:defRPr/>
            </a:pPr>
            <a:fld id="{7D14469B-E292-4EA8-B5A3-4773D2B34A69}" type="datetime1">
              <a:rPr lang="de-DE">
                <a:solidFill>
                  <a:srgbClr val="000000"/>
                </a:solidFill>
              </a:rPr>
              <a:pPr>
                <a:defRPr/>
              </a:pPr>
              <a:t>15.07.2016</a:t>
            </a:fld>
            <a:endParaRPr lang="de-DE">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de-DE">
                <a:solidFill>
                  <a:srgbClr val="000000"/>
                </a:solidFill>
              </a:rPr>
              <a:t>Teilchen und Kräfte</a:t>
            </a:r>
          </a:p>
        </p:txBody>
      </p:sp>
      <p:sp>
        <p:nvSpPr>
          <p:cNvPr id="7" name="Rectangle 6"/>
          <p:cNvSpPr>
            <a:spLocks noGrp="1" noChangeArrowheads="1"/>
          </p:cNvSpPr>
          <p:nvPr>
            <p:ph type="sldNum" sz="quarter" idx="12"/>
          </p:nvPr>
        </p:nvSpPr>
        <p:spPr>
          <a:ln/>
        </p:spPr>
        <p:txBody>
          <a:bodyPr/>
          <a:lstStyle>
            <a:lvl1pPr>
              <a:defRPr/>
            </a:lvl1pPr>
          </a:lstStyle>
          <a:p>
            <a:pPr>
              <a:defRPr/>
            </a:pPr>
            <a:fld id="{B5D7B87E-17A7-481C-A9A7-365AAE96CC10}" type="slidenum">
              <a:rPr lang="de-DE">
                <a:solidFill>
                  <a:srgbClr val="000000"/>
                </a:solidFill>
              </a:rPr>
              <a:pPr>
                <a:defRPr/>
              </a:pPr>
              <a:t>‹#›</a:t>
            </a:fld>
            <a:endParaRPr lang="de-DE" sz="1400">
              <a:solidFill>
                <a:srgbClr val="000000"/>
              </a:solidFill>
              <a:latin typeface="Times New Roman" pitchFamily="18" charset="0"/>
            </a:endParaRPr>
          </a:p>
        </p:txBody>
      </p:sp>
    </p:spTree>
    <p:extLst>
      <p:ext uri="{BB962C8B-B14F-4D97-AF65-F5344CB8AC3E}">
        <p14:creationId xmlns:p14="http://schemas.microsoft.com/office/powerpoint/2010/main" val="3764135346"/>
      </p:ext>
    </p:extLst>
  </p:cSld>
  <p:clrMapOvr>
    <a:masterClrMapping/>
  </p:clrMapOvr>
  <p:transition>
    <p:fade/>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243676" y="833064"/>
            <a:ext cx="8658240" cy="699307"/>
          </a:xfrm>
        </p:spPr>
        <p:txBody>
          <a:bodyPr/>
          <a:lstStyle/>
          <a:p>
            <a:r>
              <a:rPr lang="en-US" smtClean="0"/>
              <a:t>Click to edit Master title style</a:t>
            </a:r>
            <a:endParaRPr lang="de-DE"/>
          </a:p>
        </p:txBody>
      </p:sp>
      <p:sp>
        <p:nvSpPr>
          <p:cNvPr id="3" name="Text Placeholder 2"/>
          <p:cNvSpPr>
            <a:spLocks noGrp="1"/>
          </p:cNvSpPr>
          <p:nvPr>
            <p:ph type="body" sz="half" idx="1"/>
          </p:nvPr>
        </p:nvSpPr>
        <p:spPr>
          <a:xfrm>
            <a:off x="685827" y="1981200"/>
            <a:ext cx="4176123" cy="17081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ClipArt Placeholder 3"/>
          <p:cNvSpPr>
            <a:spLocks noGrp="1"/>
          </p:cNvSpPr>
          <p:nvPr>
            <p:ph type="clipArt" sz="half" idx="2"/>
          </p:nvPr>
        </p:nvSpPr>
        <p:spPr>
          <a:xfrm>
            <a:off x="4725987" y="1981200"/>
            <a:ext cx="184710" cy="415488"/>
          </a:xfrm>
        </p:spPr>
        <p:txBody>
          <a:bodyPr/>
          <a:lstStyle/>
          <a:p>
            <a:pPr lvl="0"/>
            <a:endParaRPr lang="de-DE" noProof="0" smtClean="0"/>
          </a:p>
        </p:txBody>
      </p:sp>
      <p:sp>
        <p:nvSpPr>
          <p:cNvPr id="5" name="Rectangle 4"/>
          <p:cNvSpPr>
            <a:spLocks noGrp="1" noChangeArrowheads="1"/>
          </p:cNvSpPr>
          <p:nvPr>
            <p:ph type="dt" sz="half" idx="10"/>
          </p:nvPr>
        </p:nvSpPr>
        <p:spPr>
          <a:ln/>
        </p:spPr>
        <p:txBody>
          <a:bodyPr/>
          <a:lstStyle>
            <a:lvl1pPr>
              <a:defRPr/>
            </a:lvl1pPr>
          </a:lstStyle>
          <a:p>
            <a:pPr>
              <a:defRPr/>
            </a:pPr>
            <a:fld id="{47ED5B24-7534-40F3-A440-EFED28355FE6}" type="datetime1">
              <a:rPr lang="de-DE">
                <a:solidFill>
                  <a:srgbClr val="000000"/>
                </a:solidFill>
              </a:rPr>
              <a:pPr>
                <a:defRPr/>
              </a:pPr>
              <a:t>15.07.2016</a:t>
            </a:fld>
            <a:endParaRPr lang="de-DE">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de-DE">
                <a:solidFill>
                  <a:srgbClr val="000000"/>
                </a:solidFill>
              </a:rPr>
              <a:t>Teilchen und Kräfte</a:t>
            </a:r>
          </a:p>
        </p:txBody>
      </p:sp>
      <p:sp>
        <p:nvSpPr>
          <p:cNvPr id="7" name="Rectangle 6"/>
          <p:cNvSpPr>
            <a:spLocks noGrp="1" noChangeArrowheads="1"/>
          </p:cNvSpPr>
          <p:nvPr>
            <p:ph type="sldNum" sz="quarter" idx="12"/>
          </p:nvPr>
        </p:nvSpPr>
        <p:spPr>
          <a:ln/>
        </p:spPr>
        <p:txBody>
          <a:bodyPr/>
          <a:lstStyle>
            <a:lvl1pPr>
              <a:defRPr/>
            </a:lvl1pPr>
          </a:lstStyle>
          <a:p>
            <a:pPr>
              <a:defRPr/>
            </a:pPr>
            <a:fld id="{8A02C5D4-3058-4835-B914-9E76707AAE35}" type="slidenum">
              <a:rPr lang="de-DE">
                <a:solidFill>
                  <a:srgbClr val="000000"/>
                </a:solidFill>
              </a:rPr>
              <a:pPr>
                <a:defRPr/>
              </a:pPr>
              <a:t>‹#›</a:t>
            </a:fld>
            <a:endParaRPr lang="de-DE" sz="1400">
              <a:solidFill>
                <a:srgbClr val="000000"/>
              </a:solidFill>
              <a:latin typeface="Times New Roman" pitchFamily="18" charset="0"/>
            </a:endParaRPr>
          </a:p>
        </p:txBody>
      </p:sp>
    </p:spTree>
    <p:extLst>
      <p:ext uri="{BB962C8B-B14F-4D97-AF65-F5344CB8AC3E}">
        <p14:creationId xmlns:p14="http://schemas.microsoft.com/office/powerpoint/2010/main" val="3495667733"/>
      </p:ext>
    </p:extLst>
  </p:cSld>
  <p:clrMapOvr>
    <a:masterClrMapping/>
  </p:clrMapOvr>
  <p:transition>
    <p:fade/>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243676" y="833064"/>
            <a:ext cx="8658240" cy="699307"/>
          </a:xfrm>
        </p:spPr>
        <p:txBody>
          <a:bodyPr/>
          <a:lstStyle/>
          <a:p>
            <a:r>
              <a:rPr lang="en-US" smtClean="0"/>
              <a:t>Click to edit Master title style</a:t>
            </a:r>
            <a:endParaRPr lang="de-DE"/>
          </a:p>
        </p:txBody>
      </p:sp>
      <p:sp>
        <p:nvSpPr>
          <p:cNvPr id="3" name="Content Placeholder 2"/>
          <p:cNvSpPr>
            <a:spLocks noGrp="1"/>
          </p:cNvSpPr>
          <p:nvPr>
            <p:ph sz="half" idx="1"/>
          </p:nvPr>
        </p:nvSpPr>
        <p:spPr>
          <a:xfrm>
            <a:off x="685827" y="1981200"/>
            <a:ext cx="4176123" cy="17081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Content Placeholder 3"/>
          <p:cNvSpPr>
            <a:spLocks noGrp="1"/>
          </p:cNvSpPr>
          <p:nvPr>
            <p:ph sz="quarter" idx="2"/>
          </p:nvPr>
        </p:nvSpPr>
        <p:spPr>
          <a:xfrm>
            <a:off x="4726016" y="1981200"/>
            <a:ext cx="4176123" cy="17081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Content Placeholder 4"/>
          <p:cNvSpPr>
            <a:spLocks noGrp="1"/>
          </p:cNvSpPr>
          <p:nvPr>
            <p:ph sz="quarter" idx="3"/>
          </p:nvPr>
        </p:nvSpPr>
        <p:spPr>
          <a:xfrm>
            <a:off x="4726016" y="2905125"/>
            <a:ext cx="4176123" cy="17081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6" name="Rectangle 4"/>
          <p:cNvSpPr>
            <a:spLocks noGrp="1" noChangeArrowheads="1"/>
          </p:cNvSpPr>
          <p:nvPr>
            <p:ph type="dt" sz="half" idx="10"/>
          </p:nvPr>
        </p:nvSpPr>
        <p:spPr>
          <a:ln/>
        </p:spPr>
        <p:txBody>
          <a:bodyPr/>
          <a:lstStyle>
            <a:lvl1pPr>
              <a:defRPr/>
            </a:lvl1pPr>
          </a:lstStyle>
          <a:p>
            <a:pPr>
              <a:defRPr/>
            </a:pPr>
            <a:fld id="{B6B21614-CF59-4263-BB32-4564A0C2B8DF}" type="datetime1">
              <a:rPr lang="de-DE">
                <a:solidFill>
                  <a:srgbClr val="000000"/>
                </a:solidFill>
              </a:rPr>
              <a:pPr>
                <a:defRPr/>
              </a:pPr>
              <a:t>15.07.2016</a:t>
            </a:fld>
            <a:endParaRPr lang="de-DE">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r>
              <a:rPr lang="de-DE">
                <a:solidFill>
                  <a:srgbClr val="000000"/>
                </a:solidFill>
              </a:rPr>
              <a:t>Teilchen und Kräfte</a:t>
            </a:r>
          </a:p>
        </p:txBody>
      </p:sp>
      <p:sp>
        <p:nvSpPr>
          <p:cNvPr id="8" name="Rectangle 6"/>
          <p:cNvSpPr>
            <a:spLocks noGrp="1" noChangeArrowheads="1"/>
          </p:cNvSpPr>
          <p:nvPr>
            <p:ph type="sldNum" sz="quarter" idx="12"/>
          </p:nvPr>
        </p:nvSpPr>
        <p:spPr>
          <a:ln/>
        </p:spPr>
        <p:txBody>
          <a:bodyPr/>
          <a:lstStyle>
            <a:lvl1pPr>
              <a:defRPr/>
            </a:lvl1pPr>
          </a:lstStyle>
          <a:p>
            <a:pPr>
              <a:defRPr/>
            </a:pPr>
            <a:fld id="{2C2355BC-D27A-41A3-BB18-A1D69F15796A}" type="slidenum">
              <a:rPr lang="de-DE">
                <a:solidFill>
                  <a:srgbClr val="000000"/>
                </a:solidFill>
              </a:rPr>
              <a:pPr>
                <a:defRPr/>
              </a:pPr>
              <a:t>‹#›</a:t>
            </a:fld>
            <a:endParaRPr lang="de-DE" sz="1400">
              <a:solidFill>
                <a:srgbClr val="000000"/>
              </a:solidFill>
              <a:latin typeface="Times New Roman" pitchFamily="18" charset="0"/>
            </a:endParaRPr>
          </a:p>
        </p:txBody>
      </p:sp>
    </p:spTree>
    <p:extLst>
      <p:ext uri="{BB962C8B-B14F-4D97-AF65-F5344CB8AC3E}">
        <p14:creationId xmlns:p14="http://schemas.microsoft.com/office/powerpoint/2010/main" val="1795122861"/>
      </p:ext>
    </p:extLst>
  </p:cSld>
  <p:clrMapOvr>
    <a:masterClrMapping/>
  </p:clrMapOvr>
  <p:transition>
    <p:fade/>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242881" y="145646"/>
            <a:ext cx="8658240" cy="699307"/>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27" y="1066800"/>
            <a:ext cx="4176123" cy="17081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27" y="1066800"/>
            <a:ext cx="4176123" cy="17081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27" y="3771900"/>
            <a:ext cx="4176123" cy="17081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xfrm>
            <a:off x="0" y="6400800"/>
            <a:ext cx="1905000" cy="457200"/>
          </a:xfrm>
          <a:prstGeom prst="rect">
            <a:avLst/>
          </a:prstGeom>
          <a:ln/>
        </p:spPr>
        <p:txBody>
          <a:bodyPr/>
          <a:lstStyle>
            <a:lvl1pPr>
              <a:defRPr/>
            </a:lvl1pPr>
          </a:lstStyle>
          <a:p>
            <a:pPr>
              <a:defRPr/>
            </a:pPr>
            <a:endParaRPr lang="en-US">
              <a:solidFill>
                <a:srgbClr val="000000"/>
              </a:solidFill>
            </a:endParaRPr>
          </a:p>
        </p:txBody>
      </p:sp>
      <p:sp>
        <p:nvSpPr>
          <p:cNvPr id="7" name="Rectangle 5"/>
          <p:cNvSpPr>
            <a:spLocks noGrp="1" noChangeArrowheads="1"/>
          </p:cNvSpPr>
          <p:nvPr>
            <p:ph type="ftr" sz="quarter" idx="11"/>
          </p:nvPr>
        </p:nvSpPr>
        <p:spPr>
          <a:xfrm>
            <a:off x="3352800" y="6400800"/>
            <a:ext cx="2895600" cy="457200"/>
          </a:xfrm>
          <a:prstGeom prst="rect">
            <a:avLst/>
          </a:prstGeom>
          <a:ln/>
        </p:spPr>
        <p:txBody>
          <a:bodyPr/>
          <a:lstStyle>
            <a:lvl1pPr>
              <a:defRPr/>
            </a:lvl1pPr>
          </a:lstStyle>
          <a:p>
            <a:pPr>
              <a:defRPr/>
            </a:pPr>
            <a:endParaRPr lang="en-US">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fld id="{48DC26B8-463B-4A9F-A9E0-DAD8E9E003D6}"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53207109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242881" y="496514"/>
            <a:ext cx="8658240" cy="699307"/>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27" y="1600200"/>
            <a:ext cx="4176123" cy="17081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27" y="1600200"/>
            <a:ext cx="4176123" cy="17081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27" y="3938588"/>
            <a:ext cx="4176123" cy="17081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27" y="3938588"/>
            <a:ext cx="4176123" cy="17081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245225"/>
            <a:ext cx="2133600" cy="476250"/>
          </a:xfrm>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a:xfrm>
            <a:off x="3124200" y="6245225"/>
            <a:ext cx="2895600" cy="476250"/>
          </a:xfrm>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a:xfrm>
            <a:off x="6553200" y="6245225"/>
            <a:ext cx="2133600" cy="476250"/>
          </a:xfrm>
        </p:spPr>
        <p:txBody>
          <a:bodyPr/>
          <a:lstStyle>
            <a:lvl1pPr>
              <a:defRPr smtClean="0"/>
            </a:lvl1pPr>
          </a:lstStyle>
          <a:p>
            <a:fld id="{2C4145D9-A4D7-994A-841A-FBE1D1B431A9}"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73797624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85800" y="1981200"/>
            <a:ext cx="3416300" cy="170815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日期占位符 5"/>
          <p:cNvSpPr>
            <a:spLocks noGrp="1"/>
          </p:cNvSpPr>
          <p:nvPr>
            <p:ph type="dt" sz="half" idx="10"/>
          </p:nvPr>
        </p:nvSpPr>
        <p:spPr>
          <a:xfrm>
            <a:off x="0" y="6587248"/>
            <a:ext cx="2520000" cy="273600"/>
          </a:xfrm>
          <a:prstGeom prst="rect">
            <a:avLst/>
          </a:prstGeom>
        </p:spPr>
        <p:txBody>
          <a:bodyPr/>
          <a:lstStyle/>
          <a:p>
            <a:r>
              <a:rPr lang="en-US" altLang="zh-CN" smtClean="0">
                <a:solidFill>
                  <a:srgbClr val="000000"/>
                </a:solidFill>
              </a:rPr>
              <a:t>2012-7-11</a:t>
            </a:r>
            <a:endParaRPr lang="zh-CN" altLang="en-US">
              <a:solidFill>
                <a:srgbClr val="000000"/>
              </a:solidFill>
            </a:endParaRPr>
          </a:p>
        </p:txBody>
      </p:sp>
      <p:sp>
        <p:nvSpPr>
          <p:cNvPr id="7" name="页脚占位符 6"/>
          <p:cNvSpPr>
            <a:spLocks noGrp="1"/>
          </p:cNvSpPr>
          <p:nvPr>
            <p:ph type="ftr" sz="quarter" idx="11"/>
          </p:nvPr>
        </p:nvSpPr>
        <p:spPr>
          <a:xfrm>
            <a:off x="2339752" y="6587248"/>
            <a:ext cx="4320000" cy="273600"/>
          </a:xfrm>
          <a:prstGeom prst="rect">
            <a:avLst/>
          </a:prstGeom>
        </p:spPr>
        <p:txBody>
          <a:bodyPr/>
          <a:lstStyle/>
          <a:p>
            <a:r>
              <a:rPr lang="en-US" altLang="zh-CN" smtClean="0">
                <a:solidFill>
                  <a:srgbClr val="000000"/>
                </a:solidFill>
              </a:rPr>
              <a:t>Jun Cao</a:t>
            </a:r>
            <a:endParaRPr lang="zh-CN" altLang="en-US">
              <a:solidFill>
                <a:srgbClr val="000000"/>
              </a:solidFill>
            </a:endParaRPr>
          </a:p>
        </p:txBody>
      </p:sp>
      <p:sp>
        <p:nvSpPr>
          <p:cNvPr id="8" name="标题 7"/>
          <p:cNvSpPr>
            <a:spLocks noGrp="1"/>
          </p:cNvSpPr>
          <p:nvPr>
            <p:ph type="title"/>
          </p:nvPr>
        </p:nvSpPr>
        <p:spPr>
          <a:xfrm>
            <a:off x="1095236" y="833064"/>
            <a:ext cx="6955145" cy="699307"/>
          </a:xfr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503545867"/>
      </p:ext>
    </p:extLst>
  </p:cSld>
  <p:clrMapOvr>
    <a:masterClrMapping/>
  </p:clrMapOvr>
  <p:transition spd="slow" advClick="0"/>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5373" indent="0">
              <a:buNone/>
              <a:defRPr sz="2800"/>
            </a:lvl2pPr>
            <a:lvl3pPr marL="910753" indent="0">
              <a:buNone/>
              <a:defRPr sz="2400"/>
            </a:lvl3pPr>
            <a:lvl4pPr marL="1366137" indent="0">
              <a:buNone/>
              <a:defRPr sz="2000"/>
            </a:lvl4pPr>
            <a:lvl5pPr marL="1821503" indent="0">
              <a:buNone/>
              <a:defRPr sz="2000"/>
            </a:lvl5pPr>
            <a:lvl6pPr marL="2276885" indent="0">
              <a:buNone/>
              <a:defRPr sz="2000"/>
            </a:lvl6pPr>
            <a:lvl7pPr marL="2732259" indent="0">
              <a:buNone/>
              <a:defRPr sz="2000"/>
            </a:lvl7pPr>
            <a:lvl8pPr marL="3187626" indent="0">
              <a:buNone/>
              <a:defRPr sz="2000"/>
            </a:lvl8pPr>
            <a:lvl9pPr marL="3643013"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5373" indent="0">
              <a:buNone/>
              <a:defRPr sz="1200"/>
            </a:lvl2pPr>
            <a:lvl3pPr marL="910753" indent="0">
              <a:buNone/>
              <a:defRPr sz="1000"/>
            </a:lvl3pPr>
            <a:lvl4pPr marL="1366137" indent="0">
              <a:buNone/>
              <a:defRPr sz="900"/>
            </a:lvl4pPr>
            <a:lvl5pPr marL="1821503" indent="0">
              <a:buNone/>
              <a:defRPr sz="900"/>
            </a:lvl5pPr>
            <a:lvl6pPr marL="2276885" indent="0">
              <a:buNone/>
              <a:defRPr sz="900"/>
            </a:lvl6pPr>
            <a:lvl7pPr marL="2732259" indent="0">
              <a:buNone/>
              <a:defRPr sz="900"/>
            </a:lvl7pPr>
            <a:lvl8pPr marL="3187626" indent="0">
              <a:buNone/>
              <a:defRPr sz="900"/>
            </a:lvl8pPr>
            <a:lvl9pPr marL="364301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de-DE" smtClean="0"/>
              <a:t>Thomas Naumann        Deutsches Elektronen-Synchrotron DESY</a:t>
            </a:r>
            <a:endParaRPr lang="en-GB"/>
          </a:p>
        </p:txBody>
      </p:sp>
      <p:sp>
        <p:nvSpPr>
          <p:cNvPr id="7" name="Slide Number Placeholder 6"/>
          <p:cNvSpPr>
            <a:spLocks noGrp="1"/>
          </p:cNvSpPr>
          <p:nvPr>
            <p:ph type="sldNum" sz="quarter" idx="12"/>
          </p:nvPr>
        </p:nvSpPr>
        <p:spPr/>
        <p:txBody>
          <a:bodyPr/>
          <a:lstStyle/>
          <a:p>
            <a:fld id="{10F633DE-F6CC-4FE8-92FE-223BC299FAD7}" type="slidenum">
              <a:rPr lang="en-GB" smtClean="0"/>
              <a:t>‹#›</a:t>
            </a:fld>
            <a:endParaRPr lang="en-GB"/>
          </a:p>
        </p:txBody>
      </p:sp>
    </p:spTree>
    <p:extLst>
      <p:ext uri="{BB962C8B-B14F-4D97-AF65-F5344CB8AC3E}">
        <p14:creationId xmlns:p14="http://schemas.microsoft.com/office/powerpoint/2010/main" val="3524020660"/>
      </p:ext>
    </p:extLst>
  </p:cSld>
  <p:clrMapOvr>
    <a:masterClrMapping/>
  </p:clrMapOvr>
  <p:transition spd="med">
    <p:fade/>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5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536E826-92E7-433F-B2F2-99ED5A4C4A91}" type="datetimeFigureOut">
              <a:rPr lang="en-GB" smtClean="0">
                <a:solidFill>
                  <a:prstClr val="black">
                    <a:tint val="75000"/>
                  </a:prstClr>
                </a:solidFill>
              </a:rPr>
              <a:pPr/>
              <a:t>15/07/2016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1774B15-B422-4AD0-80AA-0FB6ED3199AF}"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58601025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536E826-92E7-433F-B2F2-99ED5A4C4A91}" type="datetimeFigureOut">
              <a:rPr lang="en-GB" smtClean="0">
                <a:solidFill>
                  <a:prstClr val="black">
                    <a:tint val="75000"/>
                  </a:prstClr>
                </a:solidFill>
              </a:rPr>
              <a:pPr/>
              <a:t>15/07/2016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1774B15-B422-4AD0-80AA-0FB6ED3199AF}"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12087019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3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536E826-92E7-433F-B2F2-99ED5A4C4A91}" type="datetimeFigureOut">
              <a:rPr lang="en-GB" smtClean="0">
                <a:solidFill>
                  <a:prstClr val="black">
                    <a:tint val="75000"/>
                  </a:prstClr>
                </a:solidFill>
              </a:rPr>
              <a:pPr/>
              <a:t>15/07/2016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1774B15-B422-4AD0-80AA-0FB6ED3199AF}"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709222388"/>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536E826-92E7-433F-B2F2-99ED5A4C4A91}" type="datetimeFigureOut">
              <a:rPr lang="en-GB" smtClean="0">
                <a:solidFill>
                  <a:prstClr val="black">
                    <a:tint val="75000"/>
                  </a:prstClr>
                </a:solidFill>
              </a:rPr>
              <a:pPr/>
              <a:t>15/07/2016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11774B15-B422-4AD0-80AA-0FB6ED3199AF}"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104358968"/>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40"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40"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A536E826-92E7-433F-B2F2-99ED5A4C4A91}" type="datetimeFigureOut">
              <a:rPr lang="en-GB" smtClean="0">
                <a:solidFill>
                  <a:prstClr val="black">
                    <a:tint val="75000"/>
                  </a:prstClr>
                </a:solidFill>
              </a:rPr>
              <a:pPr/>
              <a:t>15/07/2016</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11774B15-B422-4AD0-80AA-0FB6ED3199AF}"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572856337"/>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536E826-92E7-433F-B2F2-99ED5A4C4A91}" type="datetimeFigureOut">
              <a:rPr lang="en-GB" smtClean="0">
                <a:solidFill>
                  <a:prstClr val="black">
                    <a:tint val="75000"/>
                  </a:prstClr>
                </a:solidFill>
              </a:rPr>
              <a:pPr/>
              <a:t>15/07/2016</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11774B15-B422-4AD0-80AA-0FB6ED3199AF}"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924779094"/>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36E826-92E7-433F-B2F2-99ED5A4C4A91}" type="datetimeFigureOut">
              <a:rPr lang="en-GB" smtClean="0">
                <a:solidFill>
                  <a:prstClr val="black">
                    <a:tint val="75000"/>
                  </a:prstClr>
                </a:solidFill>
              </a:rPr>
              <a:pPr/>
              <a:t>15/07/2016</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11774B15-B422-4AD0-80AA-0FB6ED3199AF}"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828661179"/>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8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536E826-92E7-433F-B2F2-99ED5A4C4A91}" type="datetimeFigureOut">
              <a:rPr lang="en-GB" smtClean="0">
                <a:solidFill>
                  <a:prstClr val="black">
                    <a:tint val="75000"/>
                  </a:prstClr>
                </a:solidFill>
              </a:rPr>
              <a:pPr/>
              <a:t>15/07/2016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11774B15-B422-4AD0-80AA-0FB6ED3199AF}"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57729550"/>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536E826-92E7-433F-B2F2-99ED5A4C4A91}" type="datetimeFigureOut">
              <a:rPr lang="en-GB" smtClean="0">
                <a:solidFill>
                  <a:prstClr val="black">
                    <a:tint val="75000"/>
                  </a:prstClr>
                </a:solidFill>
              </a:rPr>
              <a:pPr/>
              <a:t>15/07/2016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11774B15-B422-4AD0-80AA-0FB6ED3199AF}"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568652442"/>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536E826-92E7-433F-B2F2-99ED5A4C4A91}" type="datetimeFigureOut">
              <a:rPr lang="en-GB" smtClean="0">
                <a:solidFill>
                  <a:prstClr val="black">
                    <a:tint val="75000"/>
                  </a:prstClr>
                </a:solidFill>
              </a:rPr>
              <a:pPr/>
              <a:t>15/07/2016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1774B15-B422-4AD0-80AA-0FB6ED3199AF}"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6662953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8.xml"/><Relationship Id="rId3" Type="http://schemas.openxmlformats.org/officeDocument/2006/relationships/slideLayout" Target="../slideLayouts/slideLayout103.xml"/><Relationship Id="rId7" Type="http://schemas.openxmlformats.org/officeDocument/2006/relationships/slideLayout" Target="../slideLayouts/slideLayout107.xml"/><Relationship Id="rId12" Type="http://schemas.openxmlformats.org/officeDocument/2006/relationships/theme" Target="../theme/theme10.xml"/><Relationship Id="rId2" Type="http://schemas.openxmlformats.org/officeDocument/2006/relationships/slideLayout" Target="../slideLayouts/slideLayout102.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5" Type="http://schemas.openxmlformats.org/officeDocument/2006/relationships/slideLayout" Target="../slideLayouts/slideLayout105.xml"/><Relationship Id="rId10" Type="http://schemas.openxmlformats.org/officeDocument/2006/relationships/slideLayout" Target="../slideLayouts/slideLayout110.xml"/><Relationship Id="rId4" Type="http://schemas.openxmlformats.org/officeDocument/2006/relationships/slideLayout" Target="../slideLayouts/slideLayout104.xml"/><Relationship Id="rId9"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9.xml"/><Relationship Id="rId3" Type="http://schemas.openxmlformats.org/officeDocument/2006/relationships/slideLayout" Target="../slideLayouts/slideLayout114.xml"/><Relationship Id="rId7" Type="http://schemas.openxmlformats.org/officeDocument/2006/relationships/slideLayout" Target="../slideLayouts/slideLayout118.xml"/><Relationship Id="rId12" Type="http://schemas.openxmlformats.org/officeDocument/2006/relationships/theme" Target="../theme/theme11.xml"/><Relationship Id="rId2" Type="http://schemas.openxmlformats.org/officeDocument/2006/relationships/slideLayout" Target="../slideLayouts/slideLayout113.xml"/><Relationship Id="rId1" Type="http://schemas.openxmlformats.org/officeDocument/2006/relationships/slideLayout" Target="../slideLayouts/slideLayout112.xml"/><Relationship Id="rId6" Type="http://schemas.openxmlformats.org/officeDocument/2006/relationships/slideLayout" Target="../slideLayouts/slideLayout117.xml"/><Relationship Id="rId11" Type="http://schemas.openxmlformats.org/officeDocument/2006/relationships/slideLayout" Target="../slideLayouts/slideLayout122.xml"/><Relationship Id="rId5" Type="http://schemas.openxmlformats.org/officeDocument/2006/relationships/slideLayout" Target="../slideLayouts/slideLayout116.xml"/><Relationship Id="rId10" Type="http://schemas.openxmlformats.org/officeDocument/2006/relationships/slideLayout" Target="../slideLayouts/slideLayout121.xml"/><Relationship Id="rId4" Type="http://schemas.openxmlformats.org/officeDocument/2006/relationships/slideLayout" Target="../slideLayouts/slideLayout115.xml"/><Relationship Id="rId9" Type="http://schemas.openxmlformats.org/officeDocument/2006/relationships/slideLayout" Target="../slideLayouts/slideLayout120.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30.xml"/><Relationship Id="rId3" Type="http://schemas.openxmlformats.org/officeDocument/2006/relationships/slideLayout" Target="../slideLayouts/slideLayout125.xml"/><Relationship Id="rId7" Type="http://schemas.openxmlformats.org/officeDocument/2006/relationships/slideLayout" Target="../slideLayouts/slideLayout129.xml"/><Relationship Id="rId12" Type="http://schemas.openxmlformats.org/officeDocument/2006/relationships/theme" Target="../theme/theme12.xml"/><Relationship Id="rId2" Type="http://schemas.openxmlformats.org/officeDocument/2006/relationships/slideLayout" Target="../slideLayouts/slideLayout124.xml"/><Relationship Id="rId1" Type="http://schemas.openxmlformats.org/officeDocument/2006/relationships/slideLayout" Target="../slideLayouts/slideLayout123.xml"/><Relationship Id="rId6" Type="http://schemas.openxmlformats.org/officeDocument/2006/relationships/slideLayout" Target="../slideLayouts/slideLayout128.xml"/><Relationship Id="rId11" Type="http://schemas.openxmlformats.org/officeDocument/2006/relationships/slideLayout" Target="../slideLayouts/slideLayout133.xml"/><Relationship Id="rId5" Type="http://schemas.openxmlformats.org/officeDocument/2006/relationships/slideLayout" Target="../slideLayouts/slideLayout127.xml"/><Relationship Id="rId10" Type="http://schemas.openxmlformats.org/officeDocument/2006/relationships/slideLayout" Target="../slideLayouts/slideLayout132.xml"/><Relationship Id="rId4" Type="http://schemas.openxmlformats.org/officeDocument/2006/relationships/slideLayout" Target="../slideLayouts/slideLayout126.xml"/><Relationship Id="rId9" Type="http://schemas.openxmlformats.org/officeDocument/2006/relationships/slideLayout" Target="../slideLayouts/slideLayout131.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1.xml"/><Relationship Id="rId3" Type="http://schemas.openxmlformats.org/officeDocument/2006/relationships/slideLayout" Target="../slideLayouts/slideLayout136.xml"/><Relationship Id="rId7" Type="http://schemas.openxmlformats.org/officeDocument/2006/relationships/slideLayout" Target="../slideLayouts/slideLayout140.xml"/><Relationship Id="rId12" Type="http://schemas.openxmlformats.org/officeDocument/2006/relationships/theme" Target="../theme/theme13.xml"/><Relationship Id="rId2" Type="http://schemas.openxmlformats.org/officeDocument/2006/relationships/slideLayout" Target="../slideLayouts/slideLayout135.xml"/><Relationship Id="rId1" Type="http://schemas.openxmlformats.org/officeDocument/2006/relationships/slideLayout" Target="../slideLayouts/slideLayout134.xml"/><Relationship Id="rId6" Type="http://schemas.openxmlformats.org/officeDocument/2006/relationships/slideLayout" Target="../slideLayouts/slideLayout139.xml"/><Relationship Id="rId11" Type="http://schemas.openxmlformats.org/officeDocument/2006/relationships/slideLayout" Target="../slideLayouts/slideLayout144.xml"/><Relationship Id="rId5" Type="http://schemas.openxmlformats.org/officeDocument/2006/relationships/slideLayout" Target="../slideLayouts/slideLayout138.xml"/><Relationship Id="rId10" Type="http://schemas.openxmlformats.org/officeDocument/2006/relationships/slideLayout" Target="../slideLayouts/slideLayout143.xml"/><Relationship Id="rId4" Type="http://schemas.openxmlformats.org/officeDocument/2006/relationships/slideLayout" Target="../slideLayouts/slideLayout137.xml"/><Relationship Id="rId9" Type="http://schemas.openxmlformats.org/officeDocument/2006/relationships/slideLayout" Target="../slideLayouts/slideLayout142.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2.xml"/><Relationship Id="rId3" Type="http://schemas.openxmlformats.org/officeDocument/2006/relationships/slideLayout" Target="../slideLayouts/slideLayout147.xml"/><Relationship Id="rId7" Type="http://schemas.openxmlformats.org/officeDocument/2006/relationships/slideLayout" Target="../slideLayouts/slideLayout151.xml"/><Relationship Id="rId12" Type="http://schemas.openxmlformats.org/officeDocument/2006/relationships/theme" Target="../theme/theme14.xml"/><Relationship Id="rId2" Type="http://schemas.openxmlformats.org/officeDocument/2006/relationships/slideLayout" Target="../slideLayouts/slideLayout146.xml"/><Relationship Id="rId1" Type="http://schemas.openxmlformats.org/officeDocument/2006/relationships/slideLayout" Target="../slideLayouts/slideLayout145.xml"/><Relationship Id="rId6" Type="http://schemas.openxmlformats.org/officeDocument/2006/relationships/slideLayout" Target="../slideLayouts/slideLayout150.xml"/><Relationship Id="rId11" Type="http://schemas.openxmlformats.org/officeDocument/2006/relationships/slideLayout" Target="../slideLayouts/slideLayout155.xml"/><Relationship Id="rId5" Type="http://schemas.openxmlformats.org/officeDocument/2006/relationships/slideLayout" Target="../slideLayouts/slideLayout149.xml"/><Relationship Id="rId10" Type="http://schemas.openxmlformats.org/officeDocument/2006/relationships/slideLayout" Target="../slideLayouts/slideLayout154.xml"/><Relationship Id="rId4" Type="http://schemas.openxmlformats.org/officeDocument/2006/relationships/slideLayout" Target="../slideLayouts/slideLayout148.xml"/><Relationship Id="rId9" Type="http://schemas.openxmlformats.org/officeDocument/2006/relationships/slideLayout" Target="../slideLayouts/slideLayout153.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3.xml"/><Relationship Id="rId3" Type="http://schemas.openxmlformats.org/officeDocument/2006/relationships/slideLayout" Target="../slideLayouts/slideLayout158.xml"/><Relationship Id="rId7" Type="http://schemas.openxmlformats.org/officeDocument/2006/relationships/slideLayout" Target="../slideLayouts/slideLayout162.xml"/><Relationship Id="rId12" Type="http://schemas.openxmlformats.org/officeDocument/2006/relationships/theme" Target="../theme/theme15.xml"/><Relationship Id="rId2" Type="http://schemas.openxmlformats.org/officeDocument/2006/relationships/slideLayout" Target="../slideLayouts/slideLayout157.xml"/><Relationship Id="rId1" Type="http://schemas.openxmlformats.org/officeDocument/2006/relationships/slideLayout" Target="../slideLayouts/slideLayout156.xml"/><Relationship Id="rId6" Type="http://schemas.openxmlformats.org/officeDocument/2006/relationships/slideLayout" Target="../slideLayouts/slideLayout161.xml"/><Relationship Id="rId11" Type="http://schemas.openxmlformats.org/officeDocument/2006/relationships/slideLayout" Target="../slideLayouts/slideLayout166.xml"/><Relationship Id="rId5" Type="http://schemas.openxmlformats.org/officeDocument/2006/relationships/slideLayout" Target="../slideLayouts/slideLayout160.xml"/><Relationship Id="rId10" Type="http://schemas.openxmlformats.org/officeDocument/2006/relationships/slideLayout" Target="../slideLayouts/slideLayout165.xml"/><Relationship Id="rId4" Type="http://schemas.openxmlformats.org/officeDocument/2006/relationships/slideLayout" Target="../slideLayouts/slideLayout159.xml"/><Relationship Id="rId9" Type="http://schemas.openxmlformats.org/officeDocument/2006/relationships/slideLayout" Target="../slideLayouts/slideLayout164.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4.xml"/><Relationship Id="rId3" Type="http://schemas.openxmlformats.org/officeDocument/2006/relationships/slideLayout" Target="../slideLayouts/slideLayout169.xml"/><Relationship Id="rId7" Type="http://schemas.openxmlformats.org/officeDocument/2006/relationships/slideLayout" Target="../slideLayouts/slideLayout173.xml"/><Relationship Id="rId12" Type="http://schemas.openxmlformats.org/officeDocument/2006/relationships/theme" Target="../theme/theme16.xml"/><Relationship Id="rId2" Type="http://schemas.openxmlformats.org/officeDocument/2006/relationships/slideLayout" Target="../slideLayouts/slideLayout168.xml"/><Relationship Id="rId1" Type="http://schemas.openxmlformats.org/officeDocument/2006/relationships/slideLayout" Target="../slideLayouts/slideLayout167.xml"/><Relationship Id="rId6" Type="http://schemas.openxmlformats.org/officeDocument/2006/relationships/slideLayout" Target="../slideLayouts/slideLayout172.xml"/><Relationship Id="rId11" Type="http://schemas.openxmlformats.org/officeDocument/2006/relationships/slideLayout" Target="../slideLayouts/slideLayout177.xml"/><Relationship Id="rId5" Type="http://schemas.openxmlformats.org/officeDocument/2006/relationships/slideLayout" Target="../slideLayouts/slideLayout171.xml"/><Relationship Id="rId10" Type="http://schemas.openxmlformats.org/officeDocument/2006/relationships/slideLayout" Target="../slideLayouts/slideLayout176.xml"/><Relationship Id="rId4" Type="http://schemas.openxmlformats.org/officeDocument/2006/relationships/slideLayout" Target="../slideLayouts/slideLayout170.xml"/><Relationship Id="rId9" Type="http://schemas.openxmlformats.org/officeDocument/2006/relationships/slideLayout" Target="../slideLayouts/slideLayout175.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85.xml"/><Relationship Id="rId3" Type="http://schemas.openxmlformats.org/officeDocument/2006/relationships/slideLayout" Target="../slideLayouts/slideLayout180.xml"/><Relationship Id="rId7" Type="http://schemas.openxmlformats.org/officeDocument/2006/relationships/slideLayout" Target="../slideLayouts/slideLayout184.xml"/><Relationship Id="rId12" Type="http://schemas.openxmlformats.org/officeDocument/2006/relationships/theme" Target="../theme/theme17.xml"/><Relationship Id="rId2" Type="http://schemas.openxmlformats.org/officeDocument/2006/relationships/slideLayout" Target="../slideLayouts/slideLayout179.xml"/><Relationship Id="rId1" Type="http://schemas.openxmlformats.org/officeDocument/2006/relationships/slideLayout" Target="../slideLayouts/slideLayout178.xml"/><Relationship Id="rId6" Type="http://schemas.openxmlformats.org/officeDocument/2006/relationships/slideLayout" Target="../slideLayouts/slideLayout183.xml"/><Relationship Id="rId11" Type="http://schemas.openxmlformats.org/officeDocument/2006/relationships/slideLayout" Target="../slideLayouts/slideLayout188.xml"/><Relationship Id="rId5" Type="http://schemas.openxmlformats.org/officeDocument/2006/relationships/slideLayout" Target="../slideLayouts/slideLayout182.xml"/><Relationship Id="rId10" Type="http://schemas.openxmlformats.org/officeDocument/2006/relationships/slideLayout" Target="../slideLayouts/slideLayout187.xml"/><Relationship Id="rId4" Type="http://schemas.openxmlformats.org/officeDocument/2006/relationships/slideLayout" Target="../slideLayouts/slideLayout181.xml"/><Relationship Id="rId9" Type="http://schemas.openxmlformats.org/officeDocument/2006/relationships/slideLayout" Target="../slideLayouts/slideLayout186.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96.xml"/><Relationship Id="rId3" Type="http://schemas.openxmlformats.org/officeDocument/2006/relationships/slideLayout" Target="../slideLayouts/slideLayout191.xml"/><Relationship Id="rId7" Type="http://schemas.openxmlformats.org/officeDocument/2006/relationships/slideLayout" Target="../slideLayouts/slideLayout195.xml"/><Relationship Id="rId12" Type="http://schemas.openxmlformats.org/officeDocument/2006/relationships/theme" Target="../theme/theme18.xml"/><Relationship Id="rId2" Type="http://schemas.openxmlformats.org/officeDocument/2006/relationships/slideLayout" Target="../slideLayouts/slideLayout190.xml"/><Relationship Id="rId1" Type="http://schemas.openxmlformats.org/officeDocument/2006/relationships/slideLayout" Target="../slideLayouts/slideLayout189.xml"/><Relationship Id="rId6" Type="http://schemas.openxmlformats.org/officeDocument/2006/relationships/slideLayout" Target="../slideLayouts/slideLayout194.xml"/><Relationship Id="rId11" Type="http://schemas.openxmlformats.org/officeDocument/2006/relationships/slideLayout" Target="../slideLayouts/slideLayout199.xml"/><Relationship Id="rId5" Type="http://schemas.openxmlformats.org/officeDocument/2006/relationships/slideLayout" Target="../slideLayouts/slideLayout193.xml"/><Relationship Id="rId10" Type="http://schemas.openxmlformats.org/officeDocument/2006/relationships/slideLayout" Target="../slideLayouts/slideLayout198.xml"/><Relationship Id="rId4" Type="http://schemas.openxmlformats.org/officeDocument/2006/relationships/slideLayout" Target="../slideLayouts/slideLayout192.xml"/><Relationship Id="rId9" Type="http://schemas.openxmlformats.org/officeDocument/2006/relationships/slideLayout" Target="../slideLayouts/slideLayout19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36.xml"/><Relationship Id="rId2" Type="http://schemas.openxmlformats.org/officeDocument/2006/relationships/slideLayout" Target="../slideLayouts/slideLayout35.xml"/><Relationship Id="rId1" Type="http://schemas.openxmlformats.org/officeDocument/2006/relationships/slideLayout" Target="../slideLayouts/slideLayout34.xml"/><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theme" Target="../theme/theme5.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5.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theme" Target="../theme/theme6.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6.xml"/><Relationship Id="rId13" Type="http://schemas.openxmlformats.org/officeDocument/2006/relationships/slideLayout" Target="../slideLayouts/slideLayout71.xml"/><Relationship Id="rId3" Type="http://schemas.openxmlformats.org/officeDocument/2006/relationships/slideLayout" Target="../slideLayouts/slideLayout61.xml"/><Relationship Id="rId7" Type="http://schemas.openxmlformats.org/officeDocument/2006/relationships/slideLayout" Target="../slideLayouts/slideLayout65.xml"/><Relationship Id="rId12" Type="http://schemas.openxmlformats.org/officeDocument/2006/relationships/slideLayout" Target="../slideLayouts/slideLayout70.xml"/><Relationship Id="rId2" Type="http://schemas.openxmlformats.org/officeDocument/2006/relationships/slideLayout" Target="../slideLayouts/slideLayout60.xml"/><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slideLayout" Target="../slideLayouts/slideLayout69.xml"/><Relationship Id="rId5" Type="http://schemas.openxmlformats.org/officeDocument/2006/relationships/slideLayout" Target="../slideLayouts/slideLayout63.xml"/><Relationship Id="rId10" Type="http://schemas.openxmlformats.org/officeDocument/2006/relationships/slideLayout" Target="../slideLayouts/slideLayout68.xml"/><Relationship Id="rId4" Type="http://schemas.openxmlformats.org/officeDocument/2006/relationships/slideLayout" Target="../slideLayouts/slideLayout62.xml"/><Relationship Id="rId9" Type="http://schemas.openxmlformats.org/officeDocument/2006/relationships/slideLayout" Target="../slideLayouts/slideLayout67.xml"/><Relationship Id="rId1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79.xml"/><Relationship Id="rId13" Type="http://schemas.openxmlformats.org/officeDocument/2006/relationships/slideLayout" Target="../slideLayouts/slideLayout84.xml"/><Relationship Id="rId18" Type="http://schemas.openxmlformats.org/officeDocument/2006/relationships/slideLayout" Target="../slideLayouts/slideLayout89.xml"/><Relationship Id="rId3" Type="http://schemas.openxmlformats.org/officeDocument/2006/relationships/slideLayout" Target="../slideLayouts/slideLayout74.xml"/><Relationship Id="rId7" Type="http://schemas.openxmlformats.org/officeDocument/2006/relationships/slideLayout" Target="../slideLayouts/slideLayout78.xml"/><Relationship Id="rId12" Type="http://schemas.openxmlformats.org/officeDocument/2006/relationships/slideLayout" Target="../slideLayouts/slideLayout83.xml"/><Relationship Id="rId17" Type="http://schemas.openxmlformats.org/officeDocument/2006/relationships/slideLayout" Target="../slideLayouts/slideLayout88.xml"/><Relationship Id="rId2" Type="http://schemas.openxmlformats.org/officeDocument/2006/relationships/slideLayout" Target="../slideLayouts/slideLayout73.xml"/><Relationship Id="rId16" Type="http://schemas.openxmlformats.org/officeDocument/2006/relationships/slideLayout" Target="../slideLayouts/slideLayout87.xml"/><Relationship Id="rId1" Type="http://schemas.openxmlformats.org/officeDocument/2006/relationships/slideLayout" Target="../slideLayouts/slideLayout72.xml"/><Relationship Id="rId6" Type="http://schemas.openxmlformats.org/officeDocument/2006/relationships/slideLayout" Target="../slideLayouts/slideLayout77.xml"/><Relationship Id="rId11" Type="http://schemas.openxmlformats.org/officeDocument/2006/relationships/slideLayout" Target="../slideLayouts/slideLayout82.xml"/><Relationship Id="rId5" Type="http://schemas.openxmlformats.org/officeDocument/2006/relationships/slideLayout" Target="../slideLayouts/slideLayout76.xml"/><Relationship Id="rId15" Type="http://schemas.openxmlformats.org/officeDocument/2006/relationships/slideLayout" Target="../slideLayouts/slideLayout86.xml"/><Relationship Id="rId10" Type="http://schemas.openxmlformats.org/officeDocument/2006/relationships/slideLayout" Target="../slideLayouts/slideLayout81.xml"/><Relationship Id="rId19" Type="http://schemas.openxmlformats.org/officeDocument/2006/relationships/theme" Target="../theme/theme8.xml"/><Relationship Id="rId4" Type="http://schemas.openxmlformats.org/officeDocument/2006/relationships/slideLayout" Target="../slideLayouts/slideLayout75.xml"/><Relationship Id="rId9" Type="http://schemas.openxmlformats.org/officeDocument/2006/relationships/slideLayout" Target="../slideLayouts/slideLayout80.xml"/><Relationship Id="rId14" Type="http://schemas.openxmlformats.org/officeDocument/2006/relationships/slideLayout" Target="../slideLayouts/slideLayout85.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7.xml"/><Relationship Id="rId3" Type="http://schemas.openxmlformats.org/officeDocument/2006/relationships/slideLayout" Target="../slideLayouts/slideLayout92.xml"/><Relationship Id="rId7" Type="http://schemas.openxmlformats.org/officeDocument/2006/relationships/slideLayout" Target="../slideLayouts/slideLayout96.xml"/><Relationship Id="rId12" Type="http://schemas.openxmlformats.org/officeDocument/2006/relationships/theme" Target="../theme/theme9.xml"/><Relationship Id="rId2" Type="http://schemas.openxmlformats.org/officeDocument/2006/relationships/slideLayout" Target="../slideLayouts/slideLayout91.xml"/><Relationship Id="rId1" Type="http://schemas.openxmlformats.org/officeDocument/2006/relationships/slideLayout" Target="../slideLayouts/slideLayout90.xml"/><Relationship Id="rId6" Type="http://schemas.openxmlformats.org/officeDocument/2006/relationships/slideLayout" Target="../slideLayouts/slideLayout95.xml"/><Relationship Id="rId11" Type="http://schemas.openxmlformats.org/officeDocument/2006/relationships/slideLayout" Target="../slideLayouts/slideLayout100.xml"/><Relationship Id="rId5" Type="http://schemas.openxmlformats.org/officeDocument/2006/relationships/slideLayout" Target="../slideLayouts/slideLayout94.xml"/><Relationship Id="rId10" Type="http://schemas.openxmlformats.org/officeDocument/2006/relationships/slideLayout" Target="../slideLayouts/slideLayout99.xml"/><Relationship Id="rId4" Type="http://schemas.openxmlformats.org/officeDocument/2006/relationships/slideLayout" Target="../slideLayouts/slideLayout93.xml"/><Relationship Id="rId9"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41"/>
            <a:ext cx="8229600" cy="1143000"/>
          </a:xfrm>
          <a:prstGeom prst="rect">
            <a:avLst/>
          </a:prstGeom>
        </p:spPr>
        <p:txBody>
          <a:bodyPr vert="horz" lIns="91077" tIns="45540" rIns="91077" bIns="4554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45"/>
            <a:ext cx="8229600" cy="4525963"/>
          </a:xfrm>
          <a:prstGeom prst="rect">
            <a:avLst/>
          </a:prstGeom>
        </p:spPr>
        <p:txBody>
          <a:bodyPr vert="horz" lIns="91077" tIns="45540" rIns="91077" bIns="4554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1" y="6356381"/>
            <a:ext cx="2133600" cy="365125"/>
          </a:xfrm>
          <a:prstGeom prst="rect">
            <a:avLst/>
          </a:prstGeom>
        </p:spPr>
        <p:txBody>
          <a:bodyPr vert="horz" lIns="91077" tIns="45540" rIns="91077" bIns="45540" rtlCol="0" anchor="ctr"/>
          <a:lstStyle>
            <a:lvl1pPr algn="l">
              <a:defRPr sz="1200">
                <a:solidFill>
                  <a:schemeClr val="tx1">
                    <a:tint val="75000"/>
                  </a:schemeClr>
                </a:solidFill>
              </a:defRPr>
            </a:lvl1pPr>
          </a:lstStyle>
          <a:p>
            <a:endParaRPr lang="en-GB"/>
          </a:p>
        </p:txBody>
      </p:sp>
      <p:sp>
        <p:nvSpPr>
          <p:cNvPr id="5" name="Footer Placeholder 4"/>
          <p:cNvSpPr>
            <a:spLocks noGrp="1"/>
          </p:cNvSpPr>
          <p:nvPr>
            <p:ph type="ftr" sz="quarter" idx="3"/>
          </p:nvPr>
        </p:nvSpPr>
        <p:spPr>
          <a:xfrm>
            <a:off x="3124203" y="6356381"/>
            <a:ext cx="2895600" cy="365125"/>
          </a:xfrm>
          <a:prstGeom prst="rect">
            <a:avLst/>
          </a:prstGeom>
        </p:spPr>
        <p:txBody>
          <a:bodyPr vert="horz" lIns="91077" tIns="45540" rIns="91077" bIns="45540" rtlCol="0" anchor="ctr"/>
          <a:lstStyle>
            <a:lvl1pPr algn="ctr">
              <a:defRPr sz="1200">
                <a:solidFill>
                  <a:schemeClr val="tx1">
                    <a:tint val="75000"/>
                  </a:schemeClr>
                </a:solidFill>
              </a:defRPr>
            </a:lvl1pPr>
          </a:lstStyle>
          <a:p>
            <a:r>
              <a:rPr lang="de-DE" smtClean="0"/>
              <a:t>Thomas Naumann        Deutsches Elektronen-Synchrotron DESY</a:t>
            </a:r>
            <a:endParaRPr lang="en-GB"/>
          </a:p>
        </p:txBody>
      </p:sp>
      <p:sp>
        <p:nvSpPr>
          <p:cNvPr id="6" name="Slide Number Placeholder 5"/>
          <p:cNvSpPr>
            <a:spLocks noGrp="1"/>
          </p:cNvSpPr>
          <p:nvPr>
            <p:ph type="sldNum" sz="quarter" idx="4"/>
          </p:nvPr>
        </p:nvSpPr>
        <p:spPr>
          <a:xfrm>
            <a:off x="6553200" y="6356381"/>
            <a:ext cx="2133600" cy="365125"/>
          </a:xfrm>
          <a:prstGeom prst="rect">
            <a:avLst/>
          </a:prstGeom>
        </p:spPr>
        <p:txBody>
          <a:bodyPr vert="horz" lIns="91077" tIns="45540" rIns="91077" bIns="45540" rtlCol="0" anchor="ctr"/>
          <a:lstStyle>
            <a:lvl1pPr algn="r">
              <a:defRPr sz="1200">
                <a:solidFill>
                  <a:schemeClr val="tx1">
                    <a:tint val="75000"/>
                  </a:schemeClr>
                </a:solidFill>
              </a:defRPr>
            </a:lvl1pPr>
          </a:lstStyle>
          <a:p>
            <a:fld id="{10F633DE-F6CC-4FE8-92FE-223BC299FAD7}" type="slidenum">
              <a:rPr lang="en-GB" smtClean="0"/>
              <a:t>‹#›</a:t>
            </a:fld>
            <a:endParaRPr lang="en-GB"/>
          </a:p>
        </p:txBody>
      </p:sp>
    </p:spTree>
    <p:extLst>
      <p:ext uri="{BB962C8B-B14F-4D97-AF65-F5344CB8AC3E}">
        <p14:creationId xmlns:p14="http://schemas.microsoft.com/office/powerpoint/2010/main" val="37286647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fade/>
  </p:transition>
  <p:timing>
    <p:tnLst>
      <p:par>
        <p:cTn id="1" dur="indefinite" restart="never" nodeType="tmRoot"/>
      </p:par>
    </p:tnLst>
  </p:timing>
  <p:hf hdr="0" dt="0"/>
  <p:txStyles>
    <p:titleStyle>
      <a:lvl1pPr algn="ctr" defTabSz="910753" rtl="0" eaLnBrk="1" latinLnBrk="0" hangingPunct="1">
        <a:spcBef>
          <a:spcPct val="0"/>
        </a:spcBef>
        <a:buNone/>
        <a:defRPr sz="4400" kern="1200">
          <a:solidFill>
            <a:schemeClr val="tx1"/>
          </a:solidFill>
          <a:latin typeface="+mj-lt"/>
          <a:ea typeface="+mj-ea"/>
          <a:cs typeface="+mj-cs"/>
        </a:defRPr>
      </a:lvl1pPr>
    </p:titleStyle>
    <p:bodyStyle>
      <a:lvl1pPr marL="341535" indent="-341535" algn="l" defTabSz="910753" rtl="0" eaLnBrk="1" latinLnBrk="0" hangingPunct="1">
        <a:spcBef>
          <a:spcPts val="1200"/>
        </a:spcBef>
        <a:buFont typeface="Arial" pitchFamily="34" charset="0"/>
        <a:buChar char="•"/>
        <a:defRPr sz="3200" kern="1200">
          <a:solidFill>
            <a:schemeClr val="tx1"/>
          </a:solidFill>
          <a:latin typeface="+mn-lt"/>
          <a:ea typeface="+mn-ea"/>
          <a:cs typeface="+mn-cs"/>
        </a:defRPr>
      </a:lvl1pPr>
      <a:lvl2pPr marL="739985" indent="-284617" algn="l" defTabSz="910753"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38441" indent="-227684" algn="l" defTabSz="910753"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3810"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49194"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04570"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59955"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15319"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70702"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0753" rtl="0" eaLnBrk="1" latinLnBrk="0" hangingPunct="1">
        <a:defRPr sz="1800" kern="1200">
          <a:solidFill>
            <a:schemeClr val="tx1"/>
          </a:solidFill>
          <a:latin typeface="+mn-lt"/>
          <a:ea typeface="+mn-ea"/>
          <a:cs typeface="+mn-cs"/>
        </a:defRPr>
      </a:lvl1pPr>
      <a:lvl2pPr marL="455373" algn="l" defTabSz="910753" rtl="0" eaLnBrk="1" latinLnBrk="0" hangingPunct="1">
        <a:defRPr sz="1800" kern="1200">
          <a:solidFill>
            <a:schemeClr val="tx1"/>
          </a:solidFill>
          <a:latin typeface="+mn-lt"/>
          <a:ea typeface="+mn-ea"/>
          <a:cs typeface="+mn-cs"/>
        </a:defRPr>
      </a:lvl2pPr>
      <a:lvl3pPr marL="910753" algn="l" defTabSz="910753" rtl="0" eaLnBrk="1" latinLnBrk="0" hangingPunct="1">
        <a:defRPr sz="1800" kern="1200">
          <a:solidFill>
            <a:schemeClr val="tx1"/>
          </a:solidFill>
          <a:latin typeface="+mn-lt"/>
          <a:ea typeface="+mn-ea"/>
          <a:cs typeface="+mn-cs"/>
        </a:defRPr>
      </a:lvl3pPr>
      <a:lvl4pPr marL="1366137" algn="l" defTabSz="910753" rtl="0" eaLnBrk="1" latinLnBrk="0" hangingPunct="1">
        <a:defRPr sz="1800" kern="1200">
          <a:solidFill>
            <a:schemeClr val="tx1"/>
          </a:solidFill>
          <a:latin typeface="+mn-lt"/>
          <a:ea typeface="+mn-ea"/>
          <a:cs typeface="+mn-cs"/>
        </a:defRPr>
      </a:lvl4pPr>
      <a:lvl5pPr marL="1821503" algn="l" defTabSz="910753" rtl="0" eaLnBrk="1" latinLnBrk="0" hangingPunct="1">
        <a:defRPr sz="1800" kern="1200">
          <a:solidFill>
            <a:schemeClr val="tx1"/>
          </a:solidFill>
          <a:latin typeface="+mn-lt"/>
          <a:ea typeface="+mn-ea"/>
          <a:cs typeface="+mn-cs"/>
        </a:defRPr>
      </a:lvl5pPr>
      <a:lvl6pPr marL="2276885" algn="l" defTabSz="910753" rtl="0" eaLnBrk="1" latinLnBrk="0" hangingPunct="1">
        <a:defRPr sz="1800" kern="1200">
          <a:solidFill>
            <a:schemeClr val="tx1"/>
          </a:solidFill>
          <a:latin typeface="+mn-lt"/>
          <a:ea typeface="+mn-ea"/>
          <a:cs typeface="+mn-cs"/>
        </a:defRPr>
      </a:lvl6pPr>
      <a:lvl7pPr marL="2732259" algn="l" defTabSz="910753" rtl="0" eaLnBrk="1" latinLnBrk="0" hangingPunct="1">
        <a:defRPr sz="1800" kern="1200">
          <a:solidFill>
            <a:schemeClr val="tx1"/>
          </a:solidFill>
          <a:latin typeface="+mn-lt"/>
          <a:ea typeface="+mn-ea"/>
          <a:cs typeface="+mn-cs"/>
        </a:defRPr>
      </a:lvl7pPr>
      <a:lvl8pPr marL="3187626" algn="l" defTabSz="910753" rtl="0" eaLnBrk="1" latinLnBrk="0" hangingPunct="1">
        <a:defRPr sz="1800" kern="1200">
          <a:solidFill>
            <a:schemeClr val="tx1"/>
          </a:solidFill>
          <a:latin typeface="+mn-lt"/>
          <a:ea typeface="+mn-ea"/>
          <a:cs typeface="+mn-cs"/>
        </a:defRPr>
      </a:lvl8pPr>
      <a:lvl9pPr marL="3643013" algn="l" defTabSz="910753"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0" y="635638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C7002A8A-094E-4C82-A3E3-908547596472}" type="datetime1">
              <a:rPr lang="en-GB" smtClean="0">
                <a:solidFill>
                  <a:prstClr val="black">
                    <a:tint val="75000"/>
                  </a:prstClr>
                </a:solidFill>
              </a:rPr>
              <a:pPr defTabSz="914400"/>
              <a:t>15/07/2016</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8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8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10F633DE-F6CC-4FE8-92FE-223BC299FAD7}" type="slidenum">
              <a:rPr lang="en-GB" smtClean="0">
                <a:solidFill>
                  <a:prstClr val="black">
                    <a:tint val="75000"/>
                  </a:prstClr>
                </a:solidFill>
              </a:rPr>
              <a:pPr defTabSz="914400"/>
              <a:t>‹#›</a:t>
            </a:fld>
            <a:endParaRPr lang="en-GB">
              <a:solidFill>
                <a:prstClr val="black">
                  <a:tint val="75000"/>
                </a:prstClr>
              </a:solidFill>
            </a:endParaRPr>
          </a:p>
        </p:txBody>
      </p:sp>
    </p:spTree>
    <p:extLst>
      <p:ext uri="{BB962C8B-B14F-4D97-AF65-F5344CB8AC3E}">
        <p14:creationId xmlns:p14="http://schemas.microsoft.com/office/powerpoint/2010/main" val="925432908"/>
      </p:ext>
    </p:extLst>
  </p:cSld>
  <p:clrMap bg1="lt1" tx1="dk1" bg2="lt2" tx2="dk2" accent1="accent1" accent2="accent2" accent3="accent3" accent4="accent4" accent5="accent5" accent6="accent6" hlink="hlink" folHlink="folHlink"/>
  <p:sldLayoutIdLst>
    <p:sldLayoutId id="2147483878" r:id="rId1"/>
    <p:sldLayoutId id="2147483879" r:id="rId2"/>
    <p:sldLayoutId id="2147483880" r:id="rId3"/>
    <p:sldLayoutId id="2147483881" r:id="rId4"/>
    <p:sldLayoutId id="2147483882" r:id="rId5"/>
    <p:sldLayoutId id="2147483883" r:id="rId6"/>
    <p:sldLayoutId id="2147483884" r:id="rId7"/>
    <p:sldLayoutId id="2147483885" r:id="rId8"/>
    <p:sldLayoutId id="2147483886" r:id="rId9"/>
    <p:sldLayoutId id="2147483887" r:id="rId10"/>
    <p:sldLayoutId id="2147483888" r:id="rId11"/>
  </p:sldLayoutIdLst>
  <p:transition spd="med">
    <p:fade/>
  </p:transition>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ts val="12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0" y="635638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C7002A8A-094E-4C82-A3E3-908547596472}" type="datetime1">
              <a:rPr lang="en-GB" smtClean="0">
                <a:solidFill>
                  <a:prstClr val="black">
                    <a:tint val="75000"/>
                  </a:prstClr>
                </a:solidFill>
              </a:rPr>
              <a:pPr defTabSz="914400"/>
              <a:t>15/07/2016</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8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8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10F633DE-F6CC-4FE8-92FE-223BC299FAD7}" type="slidenum">
              <a:rPr lang="en-GB" smtClean="0">
                <a:solidFill>
                  <a:prstClr val="black">
                    <a:tint val="75000"/>
                  </a:prstClr>
                </a:solidFill>
              </a:rPr>
              <a:pPr defTabSz="914400"/>
              <a:t>‹#›</a:t>
            </a:fld>
            <a:endParaRPr lang="en-GB">
              <a:solidFill>
                <a:prstClr val="black">
                  <a:tint val="75000"/>
                </a:prstClr>
              </a:solidFill>
            </a:endParaRPr>
          </a:p>
        </p:txBody>
      </p:sp>
    </p:spTree>
    <p:extLst>
      <p:ext uri="{BB962C8B-B14F-4D97-AF65-F5344CB8AC3E}">
        <p14:creationId xmlns:p14="http://schemas.microsoft.com/office/powerpoint/2010/main" val="3911550979"/>
      </p:ext>
    </p:extLst>
  </p:cSld>
  <p:clrMap bg1="lt1" tx1="dk1" bg2="lt2" tx2="dk2" accent1="accent1" accent2="accent2" accent3="accent3" accent4="accent4" accent5="accent5" accent6="accent6" hlink="hlink" folHlink="folHlink"/>
  <p:sldLayoutIdLst>
    <p:sldLayoutId id="2147483890" r:id="rId1"/>
    <p:sldLayoutId id="2147483891" r:id="rId2"/>
    <p:sldLayoutId id="2147483892" r:id="rId3"/>
    <p:sldLayoutId id="2147483893" r:id="rId4"/>
    <p:sldLayoutId id="2147483894" r:id="rId5"/>
    <p:sldLayoutId id="2147483895" r:id="rId6"/>
    <p:sldLayoutId id="2147483896" r:id="rId7"/>
    <p:sldLayoutId id="2147483897" r:id="rId8"/>
    <p:sldLayoutId id="2147483898" r:id="rId9"/>
    <p:sldLayoutId id="2147483899" r:id="rId10"/>
    <p:sldLayoutId id="2147483900" r:id="rId11"/>
  </p:sldLayoutIdLst>
  <p:transition spd="med">
    <p:fade/>
  </p:transition>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ts val="12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41"/>
            <a:ext cx="8229600" cy="1143000"/>
          </a:xfrm>
          <a:prstGeom prst="rect">
            <a:avLst/>
          </a:prstGeom>
        </p:spPr>
        <p:txBody>
          <a:bodyPr vert="horz" lIns="91077" tIns="45540" rIns="91077" bIns="4554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45"/>
            <a:ext cx="8229600" cy="4525963"/>
          </a:xfrm>
          <a:prstGeom prst="rect">
            <a:avLst/>
          </a:prstGeom>
        </p:spPr>
        <p:txBody>
          <a:bodyPr vert="horz" lIns="91077" tIns="45540" rIns="91077" bIns="4554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1" y="6356381"/>
            <a:ext cx="2133600" cy="365125"/>
          </a:xfrm>
          <a:prstGeom prst="rect">
            <a:avLst/>
          </a:prstGeom>
        </p:spPr>
        <p:txBody>
          <a:bodyPr vert="horz" lIns="91077" tIns="45540" rIns="91077" bIns="45540" rtlCol="0" anchor="ctr"/>
          <a:lstStyle>
            <a:lvl1pPr algn="l">
              <a:defRPr sz="1200">
                <a:solidFill>
                  <a:schemeClr val="tx1">
                    <a:tint val="75000"/>
                  </a:schemeClr>
                </a:solidFill>
              </a:defRPr>
            </a:lvl1pPr>
          </a:lstStyle>
          <a:p>
            <a:endParaRPr lang="en-GB">
              <a:solidFill>
                <a:prstClr val="black">
                  <a:tint val="75000"/>
                </a:prstClr>
              </a:solidFill>
            </a:endParaRPr>
          </a:p>
        </p:txBody>
      </p:sp>
      <p:sp>
        <p:nvSpPr>
          <p:cNvPr id="5" name="Footer Placeholder 4"/>
          <p:cNvSpPr>
            <a:spLocks noGrp="1"/>
          </p:cNvSpPr>
          <p:nvPr>
            <p:ph type="ftr" sz="quarter" idx="3"/>
          </p:nvPr>
        </p:nvSpPr>
        <p:spPr>
          <a:xfrm>
            <a:off x="3124203" y="6356381"/>
            <a:ext cx="2895600" cy="365125"/>
          </a:xfrm>
          <a:prstGeom prst="rect">
            <a:avLst/>
          </a:prstGeom>
        </p:spPr>
        <p:txBody>
          <a:bodyPr vert="horz" lIns="91077" tIns="45540" rIns="91077" bIns="45540" rtlCol="0" anchor="ctr"/>
          <a:lstStyle>
            <a:lvl1pPr algn="ctr">
              <a:defRPr sz="1200">
                <a:solidFill>
                  <a:schemeClr val="tx1">
                    <a:tint val="75000"/>
                  </a:schemeClr>
                </a:solidFill>
              </a:defRPr>
            </a:lvl1p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81"/>
            <a:ext cx="2133600" cy="365125"/>
          </a:xfrm>
          <a:prstGeom prst="rect">
            <a:avLst/>
          </a:prstGeom>
        </p:spPr>
        <p:txBody>
          <a:bodyPr vert="horz" lIns="91077" tIns="45540" rIns="91077" bIns="45540" rtlCol="0" anchor="ctr"/>
          <a:lstStyle>
            <a:lvl1pPr algn="r">
              <a:defRPr sz="1200">
                <a:solidFill>
                  <a:schemeClr val="tx1">
                    <a:tint val="75000"/>
                  </a:schemeClr>
                </a:solidFill>
              </a:defRPr>
            </a:lvl1p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485181384"/>
      </p:ext>
    </p:extLst>
  </p:cSld>
  <p:clrMap bg1="lt1" tx1="dk1" bg2="lt2" tx2="dk2" accent1="accent1" accent2="accent2" accent3="accent3" accent4="accent4" accent5="accent5" accent6="accent6" hlink="hlink" folHlink="folHlink"/>
  <p:sldLayoutIdLst>
    <p:sldLayoutId id="2147483902" r:id="rId1"/>
    <p:sldLayoutId id="2147483903" r:id="rId2"/>
    <p:sldLayoutId id="2147483904" r:id="rId3"/>
    <p:sldLayoutId id="2147483905" r:id="rId4"/>
    <p:sldLayoutId id="2147483906" r:id="rId5"/>
    <p:sldLayoutId id="2147483907" r:id="rId6"/>
    <p:sldLayoutId id="2147483908" r:id="rId7"/>
    <p:sldLayoutId id="2147483909" r:id="rId8"/>
    <p:sldLayoutId id="2147483910" r:id="rId9"/>
    <p:sldLayoutId id="2147483911" r:id="rId10"/>
    <p:sldLayoutId id="2147483912" r:id="rId11"/>
  </p:sldLayoutIdLst>
  <p:transition spd="med">
    <p:fade/>
  </p:transition>
  <p:timing>
    <p:tnLst>
      <p:par>
        <p:cTn id="1" dur="indefinite" restart="never" nodeType="tmRoot"/>
      </p:par>
    </p:tnLst>
  </p:timing>
  <p:hf hdr="0" dt="0"/>
  <p:txStyles>
    <p:titleStyle>
      <a:lvl1pPr algn="ctr" defTabSz="910753" rtl="0" eaLnBrk="1" latinLnBrk="0" hangingPunct="1">
        <a:spcBef>
          <a:spcPct val="0"/>
        </a:spcBef>
        <a:buNone/>
        <a:defRPr sz="4400" kern="1200">
          <a:solidFill>
            <a:schemeClr val="tx1"/>
          </a:solidFill>
          <a:latin typeface="+mj-lt"/>
          <a:ea typeface="+mj-ea"/>
          <a:cs typeface="+mj-cs"/>
        </a:defRPr>
      </a:lvl1pPr>
    </p:titleStyle>
    <p:bodyStyle>
      <a:lvl1pPr marL="341535" indent="-341535" algn="l" defTabSz="910753" rtl="0" eaLnBrk="1" latinLnBrk="0" hangingPunct="1">
        <a:spcBef>
          <a:spcPts val="1200"/>
        </a:spcBef>
        <a:buFont typeface="Arial" pitchFamily="34" charset="0"/>
        <a:buChar char="•"/>
        <a:defRPr sz="3200" kern="1200">
          <a:solidFill>
            <a:schemeClr val="tx1"/>
          </a:solidFill>
          <a:latin typeface="+mn-lt"/>
          <a:ea typeface="+mn-ea"/>
          <a:cs typeface="+mn-cs"/>
        </a:defRPr>
      </a:lvl1pPr>
      <a:lvl2pPr marL="739985" indent="-284617" algn="l" defTabSz="910753"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38441" indent="-227684" algn="l" defTabSz="910753"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3810"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49194"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04570"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59955"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15319"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70702"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0753" rtl="0" eaLnBrk="1" latinLnBrk="0" hangingPunct="1">
        <a:defRPr sz="1800" kern="1200">
          <a:solidFill>
            <a:schemeClr val="tx1"/>
          </a:solidFill>
          <a:latin typeface="+mn-lt"/>
          <a:ea typeface="+mn-ea"/>
          <a:cs typeface="+mn-cs"/>
        </a:defRPr>
      </a:lvl1pPr>
      <a:lvl2pPr marL="455373" algn="l" defTabSz="910753" rtl="0" eaLnBrk="1" latinLnBrk="0" hangingPunct="1">
        <a:defRPr sz="1800" kern="1200">
          <a:solidFill>
            <a:schemeClr val="tx1"/>
          </a:solidFill>
          <a:latin typeface="+mn-lt"/>
          <a:ea typeface="+mn-ea"/>
          <a:cs typeface="+mn-cs"/>
        </a:defRPr>
      </a:lvl2pPr>
      <a:lvl3pPr marL="910753" algn="l" defTabSz="910753" rtl="0" eaLnBrk="1" latinLnBrk="0" hangingPunct="1">
        <a:defRPr sz="1800" kern="1200">
          <a:solidFill>
            <a:schemeClr val="tx1"/>
          </a:solidFill>
          <a:latin typeface="+mn-lt"/>
          <a:ea typeface="+mn-ea"/>
          <a:cs typeface="+mn-cs"/>
        </a:defRPr>
      </a:lvl3pPr>
      <a:lvl4pPr marL="1366137" algn="l" defTabSz="910753" rtl="0" eaLnBrk="1" latinLnBrk="0" hangingPunct="1">
        <a:defRPr sz="1800" kern="1200">
          <a:solidFill>
            <a:schemeClr val="tx1"/>
          </a:solidFill>
          <a:latin typeface="+mn-lt"/>
          <a:ea typeface="+mn-ea"/>
          <a:cs typeface="+mn-cs"/>
        </a:defRPr>
      </a:lvl4pPr>
      <a:lvl5pPr marL="1821503" algn="l" defTabSz="910753" rtl="0" eaLnBrk="1" latinLnBrk="0" hangingPunct="1">
        <a:defRPr sz="1800" kern="1200">
          <a:solidFill>
            <a:schemeClr val="tx1"/>
          </a:solidFill>
          <a:latin typeface="+mn-lt"/>
          <a:ea typeface="+mn-ea"/>
          <a:cs typeface="+mn-cs"/>
        </a:defRPr>
      </a:lvl5pPr>
      <a:lvl6pPr marL="2276885" algn="l" defTabSz="910753" rtl="0" eaLnBrk="1" latinLnBrk="0" hangingPunct="1">
        <a:defRPr sz="1800" kern="1200">
          <a:solidFill>
            <a:schemeClr val="tx1"/>
          </a:solidFill>
          <a:latin typeface="+mn-lt"/>
          <a:ea typeface="+mn-ea"/>
          <a:cs typeface="+mn-cs"/>
        </a:defRPr>
      </a:lvl6pPr>
      <a:lvl7pPr marL="2732259" algn="l" defTabSz="910753" rtl="0" eaLnBrk="1" latinLnBrk="0" hangingPunct="1">
        <a:defRPr sz="1800" kern="1200">
          <a:solidFill>
            <a:schemeClr val="tx1"/>
          </a:solidFill>
          <a:latin typeface="+mn-lt"/>
          <a:ea typeface="+mn-ea"/>
          <a:cs typeface="+mn-cs"/>
        </a:defRPr>
      </a:lvl7pPr>
      <a:lvl8pPr marL="3187626" algn="l" defTabSz="910753" rtl="0" eaLnBrk="1" latinLnBrk="0" hangingPunct="1">
        <a:defRPr sz="1800" kern="1200">
          <a:solidFill>
            <a:schemeClr val="tx1"/>
          </a:solidFill>
          <a:latin typeface="+mn-lt"/>
          <a:ea typeface="+mn-ea"/>
          <a:cs typeface="+mn-cs"/>
        </a:defRPr>
      </a:lvl8pPr>
      <a:lvl9pPr marL="3643013" algn="l" defTabSz="910753"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41"/>
            <a:ext cx="8229600" cy="1143000"/>
          </a:xfrm>
          <a:prstGeom prst="rect">
            <a:avLst/>
          </a:prstGeom>
        </p:spPr>
        <p:txBody>
          <a:bodyPr vert="horz" lIns="91077" tIns="45540" rIns="91077" bIns="4554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45"/>
            <a:ext cx="8229600" cy="4525963"/>
          </a:xfrm>
          <a:prstGeom prst="rect">
            <a:avLst/>
          </a:prstGeom>
        </p:spPr>
        <p:txBody>
          <a:bodyPr vert="horz" lIns="91077" tIns="45540" rIns="91077" bIns="4554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1" y="6356381"/>
            <a:ext cx="2133600" cy="365125"/>
          </a:xfrm>
          <a:prstGeom prst="rect">
            <a:avLst/>
          </a:prstGeom>
        </p:spPr>
        <p:txBody>
          <a:bodyPr vert="horz" lIns="91077" tIns="45540" rIns="91077" bIns="45540" rtlCol="0" anchor="ctr"/>
          <a:lstStyle>
            <a:lvl1pPr algn="l">
              <a:defRPr sz="1200">
                <a:solidFill>
                  <a:schemeClr val="tx1">
                    <a:tint val="75000"/>
                  </a:schemeClr>
                </a:solidFill>
              </a:defRPr>
            </a:lvl1pPr>
          </a:lstStyle>
          <a:p>
            <a:endParaRPr lang="en-GB">
              <a:solidFill>
                <a:prstClr val="black">
                  <a:tint val="75000"/>
                </a:prstClr>
              </a:solidFill>
            </a:endParaRPr>
          </a:p>
        </p:txBody>
      </p:sp>
      <p:sp>
        <p:nvSpPr>
          <p:cNvPr id="5" name="Footer Placeholder 4"/>
          <p:cNvSpPr>
            <a:spLocks noGrp="1"/>
          </p:cNvSpPr>
          <p:nvPr>
            <p:ph type="ftr" sz="quarter" idx="3"/>
          </p:nvPr>
        </p:nvSpPr>
        <p:spPr>
          <a:xfrm>
            <a:off x="3124203" y="6356381"/>
            <a:ext cx="2895600" cy="365125"/>
          </a:xfrm>
          <a:prstGeom prst="rect">
            <a:avLst/>
          </a:prstGeom>
        </p:spPr>
        <p:txBody>
          <a:bodyPr vert="horz" lIns="91077" tIns="45540" rIns="91077" bIns="45540" rtlCol="0" anchor="ctr"/>
          <a:lstStyle>
            <a:lvl1pPr algn="ctr">
              <a:defRPr sz="1200">
                <a:solidFill>
                  <a:schemeClr val="tx1">
                    <a:tint val="75000"/>
                  </a:schemeClr>
                </a:solidFill>
              </a:defRPr>
            </a:lvl1p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81"/>
            <a:ext cx="2133600" cy="365125"/>
          </a:xfrm>
          <a:prstGeom prst="rect">
            <a:avLst/>
          </a:prstGeom>
        </p:spPr>
        <p:txBody>
          <a:bodyPr vert="horz" lIns="91077" tIns="45540" rIns="91077" bIns="45540" rtlCol="0" anchor="ctr"/>
          <a:lstStyle>
            <a:lvl1pPr algn="r">
              <a:defRPr sz="1200">
                <a:solidFill>
                  <a:schemeClr val="tx1">
                    <a:tint val="75000"/>
                  </a:schemeClr>
                </a:solidFill>
              </a:defRPr>
            </a:lvl1p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873815635"/>
      </p:ext>
    </p:extLst>
  </p:cSld>
  <p:clrMap bg1="lt1" tx1="dk1" bg2="lt2" tx2="dk2" accent1="accent1" accent2="accent2" accent3="accent3" accent4="accent4" accent5="accent5" accent6="accent6" hlink="hlink" folHlink="folHlink"/>
  <p:sldLayoutIdLst>
    <p:sldLayoutId id="2147483914" r:id="rId1"/>
    <p:sldLayoutId id="2147483915" r:id="rId2"/>
    <p:sldLayoutId id="2147483916" r:id="rId3"/>
    <p:sldLayoutId id="2147483917" r:id="rId4"/>
    <p:sldLayoutId id="2147483918" r:id="rId5"/>
    <p:sldLayoutId id="2147483919" r:id="rId6"/>
    <p:sldLayoutId id="2147483920" r:id="rId7"/>
    <p:sldLayoutId id="2147483921" r:id="rId8"/>
    <p:sldLayoutId id="2147483922" r:id="rId9"/>
    <p:sldLayoutId id="2147483923" r:id="rId10"/>
    <p:sldLayoutId id="2147483924" r:id="rId11"/>
  </p:sldLayoutIdLst>
  <p:transition spd="med">
    <p:fade/>
  </p:transition>
  <p:timing>
    <p:tnLst>
      <p:par>
        <p:cTn id="1" dur="indefinite" restart="never" nodeType="tmRoot"/>
      </p:par>
    </p:tnLst>
  </p:timing>
  <p:hf hdr="0" dt="0"/>
  <p:txStyles>
    <p:titleStyle>
      <a:lvl1pPr algn="ctr" defTabSz="910753" rtl="0" eaLnBrk="1" latinLnBrk="0" hangingPunct="1">
        <a:spcBef>
          <a:spcPct val="0"/>
        </a:spcBef>
        <a:buNone/>
        <a:defRPr sz="4400" kern="1200">
          <a:solidFill>
            <a:schemeClr val="tx1"/>
          </a:solidFill>
          <a:latin typeface="+mj-lt"/>
          <a:ea typeface="+mj-ea"/>
          <a:cs typeface="+mj-cs"/>
        </a:defRPr>
      </a:lvl1pPr>
    </p:titleStyle>
    <p:bodyStyle>
      <a:lvl1pPr marL="341535" indent="-341535" algn="l" defTabSz="910753" rtl="0" eaLnBrk="1" latinLnBrk="0" hangingPunct="1">
        <a:spcBef>
          <a:spcPts val="1200"/>
        </a:spcBef>
        <a:buFont typeface="Arial" pitchFamily="34" charset="0"/>
        <a:buChar char="•"/>
        <a:defRPr sz="3200" kern="1200">
          <a:solidFill>
            <a:schemeClr val="tx1"/>
          </a:solidFill>
          <a:latin typeface="+mn-lt"/>
          <a:ea typeface="+mn-ea"/>
          <a:cs typeface="+mn-cs"/>
        </a:defRPr>
      </a:lvl1pPr>
      <a:lvl2pPr marL="739985" indent="-284617" algn="l" defTabSz="910753"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38441" indent="-227684" algn="l" defTabSz="910753"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3810"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49194"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04570"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59955"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15319"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70702"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0753" rtl="0" eaLnBrk="1" latinLnBrk="0" hangingPunct="1">
        <a:defRPr sz="1800" kern="1200">
          <a:solidFill>
            <a:schemeClr val="tx1"/>
          </a:solidFill>
          <a:latin typeface="+mn-lt"/>
          <a:ea typeface="+mn-ea"/>
          <a:cs typeface="+mn-cs"/>
        </a:defRPr>
      </a:lvl1pPr>
      <a:lvl2pPr marL="455373" algn="l" defTabSz="910753" rtl="0" eaLnBrk="1" latinLnBrk="0" hangingPunct="1">
        <a:defRPr sz="1800" kern="1200">
          <a:solidFill>
            <a:schemeClr val="tx1"/>
          </a:solidFill>
          <a:latin typeface="+mn-lt"/>
          <a:ea typeface="+mn-ea"/>
          <a:cs typeface="+mn-cs"/>
        </a:defRPr>
      </a:lvl2pPr>
      <a:lvl3pPr marL="910753" algn="l" defTabSz="910753" rtl="0" eaLnBrk="1" latinLnBrk="0" hangingPunct="1">
        <a:defRPr sz="1800" kern="1200">
          <a:solidFill>
            <a:schemeClr val="tx1"/>
          </a:solidFill>
          <a:latin typeface="+mn-lt"/>
          <a:ea typeface="+mn-ea"/>
          <a:cs typeface="+mn-cs"/>
        </a:defRPr>
      </a:lvl3pPr>
      <a:lvl4pPr marL="1366137" algn="l" defTabSz="910753" rtl="0" eaLnBrk="1" latinLnBrk="0" hangingPunct="1">
        <a:defRPr sz="1800" kern="1200">
          <a:solidFill>
            <a:schemeClr val="tx1"/>
          </a:solidFill>
          <a:latin typeface="+mn-lt"/>
          <a:ea typeface="+mn-ea"/>
          <a:cs typeface="+mn-cs"/>
        </a:defRPr>
      </a:lvl4pPr>
      <a:lvl5pPr marL="1821503" algn="l" defTabSz="910753" rtl="0" eaLnBrk="1" latinLnBrk="0" hangingPunct="1">
        <a:defRPr sz="1800" kern="1200">
          <a:solidFill>
            <a:schemeClr val="tx1"/>
          </a:solidFill>
          <a:latin typeface="+mn-lt"/>
          <a:ea typeface="+mn-ea"/>
          <a:cs typeface="+mn-cs"/>
        </a:defRPr>
      </a:lvl5pPr>
      <a:lvl6pPr marL="2276885" algn="l" defTabSz="910753" rtl="0" eaLnBrk="1" latinLnBrk="0" hangingPunct="1">
        <a:defRPr sz="1800" kern="1200">
          <a:solidFill>
            <a:schemeClr val="tx1"/>
          </a:solidFill>
          <a:latin typeface="+mn-lt"/>
          <a:ea typeface="+mn-ea"/>
          <a:cs typeface="+mn-cs"/>
        </a:defRPr>
      </a:lvl6pPr>
      <a:lvl7pPr marL="2732259" algn="l" defTabSz="910753" rtl="0" eaLnBrk="1" latinLnBrk="0" hangingPunct="1">
        <a:defRPr sz="1800" kern="1200">
          <a:solidFill>
            <a:schemeClr val="tx1"/>
          </a:solidFill>
          <a:latin typeface="+mn-lt"/>
          <a:ea typeface="+mn-ea"/>
          <a:cs typeface="+mn-cs"/>
        </a:defRPr>
      </a:lvl7pPr>
      <a:lvl8pPr marL="3187626" algn="l" defTabSz="910753" rtl="0" eaLnBrk="1" latinLnBrk="0" hangingPunct="1">
        <a:defRPr sz="1800" kern="1200">
          <a:solidFill>
            <a:schemeClr val="tx1"/>
          </a:solidFill>
          <a:latin typeface="+mn-lt"/>
          <a:ea typeface="+mn-ea"/>
          <a:cs typeface="+mn-cs"/>
        </a:defRPr>
      </a:lvl8pPr>
      <a:lvl9pPr marL="3643013" algn="l" defTabSz="910753"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41"/>
            <a:ext cx="8229600" cy="1143000"/>
          </a:xfrm>
          <a:prstGeom prst="rect">
            <a:avLst/>
          </a:prstGeom>
        </p:spPr>
        <p:txBody>
          <a:bodyPr vert="horz" lIns="91077" tIns="45540" rIns="91077" bIns="4554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45"/>
            <a:ext cx="8229600" cy="4525963"/>
          </a:xfrm>
          <a:prstGeom prst="rect">
            <a:avLst/>
          </a:prstGeom>
        </p:spPr>
        <p:txBody>
          <a:bodyPr vert="horz" lIns="91077" tIns="45540" rIns="91077" bIns="4554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1" y="6356381"/>
            <a:ext cx="2133600" cy="365125"/>
          </a:xfrm>
          <a:prstGeom prst="rect">
            <a:avLst/>
          </a:prstGeom>
        </p:spPr>
        <p:txBody>
          <a:bodyPr vert="horz" lIns="91077" tIns="45540" rIns="91077" bIns="45540" rtlCol="0" anchor="ctr"/>
          <a:lstStyle>
            <a:lvl1pPr algn="l">
              <a:defRPr sz="1200">
                <a:solidFill>
                  <a:schemeClr val="tx1">
                    <a:tint val="75000"/>
                  </a:schemeClr>
                </a:solidFill>
              </a:defRPr>
            </a:lvl1pPr>
          </a:lstStyle>
          <a:p>
            <a:endParaRPr lang="en-GB">
              <a:solidFill>
                <a:prstClr val="black">
                  <a:tint val="75000"/>
                </a:prstClr>
              </a:solidFill>
            </a:endParaRPr>
          </a:p>
        </p:txBody>
      </p:sp>
      <p:sp>
        <p:nvSpPr>
          <p:cNvPr id="5" name="Footer Placeholder 4"/>
          <p:cNvSpPr>
            <a:spLocks noGrp="1"/>
          </p:cNvSpPr>
          <p:nvPr>
            <p:ph type="ftr" sz="quarter" idx="3"/>
          </p:nvPr>
        </p:nvSpPr>
        <p:spPr>
          <a:xfrm>
            <a:off x="3124203" y="6356381"/>
            <a:ext cx="2895600" cy="365125"/>
          </a:xfrm>
          <a:prstGeom prst="rect">
            <a:avLst/>
          </a:prstGeom>
        </p:spPr>
        <p:txBody>
          <a:bodyPr vert="horz" lIns="91077" tIns="45540" rIns="91077" bIns="45540" rtlCol="0" anchor="ctr"/>
          <a:lstStyle>
            <a:lvl1pPr algn="ctr">
              <a:defRPr sz="1200">
                <a:solidFill>
                  <a:schemeClr val="tx1">
                    <a:tint val="75000"/>
                  </a:schemeClr>
                </a:solidFill>
              </a:defRPr>
            </a:lvl1p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81"/>
            <a:ext cx="2133600" cy="365125"/>
          </a:xfrm>
          <a:prstGeom prst="rect">
            <a:avLst/>
          </a:prstGeom>
        </p:spPr>
        <p:txBody>
          <a:bodyPr vert="horz" lIns="91077" tIns="45540" rIns="91077" bIns="45540" rtlCol="0" anchor="ctr"/>
          <a:lstStyle>
            <a:lvl1pPr algn="r">
              <a:defRPr sz="1200">
                <a:solidFill>
                  <a:schemeClr val="tx1">
                    <a:tint val="75000"/>
                  </a:schemeClr>
                </a:solidFill>
              </a:defRPr>
            </a:lvl1p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873815635"/>
      </p:ext>
    </p:extLst>
  </p:cSld>
  <p:clrMap bg1="lt1" tx1="dk1" bg2="lt2" tx2="dk2" accent1="accent1" accent2="accent2" accent3="accent3" accent4="accent4" accent5="accent5" accent6="accent6" hlink="hlink" folHlink="folHlink"/>
  <p:sldLayoutIdLst>
    <p:sldLayoutId id="2147483926" r:id="rId1"/>
    <p:sldLayoutId id="2147483927" r:id="rId2"/>
    <p:sldLayoutId id="2147483928" r:id="rId3"/>
    <p:sldLayoutId id="2147483929" r:id="rId4"/>
    <p:sldLayoutId id="2147483930" r:id="rId5"/>
    <p:sldLayoutId id="2147483931" r:id="rId6"/>
    <p:sldLayoutId id="2147483932" r:id="rId7"/>
    <p:sldLayoutId id="2147483933" r:id="rId8"/>
    <p:sldLayoutId id="2147483934" r:id="rId9"/>
    <p:sldLayoutId id="2147483935" r:id="rId10"/>
    <p:sldLayoutId id="2147483936" r:id="rId11"/>
  </p:sldLayoutIdLst>
  <p:transition spd="med">
    <p:fade/>
  </p:transition>
  <p:timing>
    <p:tnLst>
      <p:par>
        <p:cTn id="1" dur="indefinite" restart="never" nodeType="tmRoot"/>
      </p:par>
    </p:tnLst>
  </p:timing>
  <p:hf hdr="0" dt="0"/>
  <p:txStyles>
    <p:titleStyle>
      <a:lvl1pPr algn="ctr" defTabSz="910753" rtl="0" eaLnBrk="1" latinLnBrk="0" hangingPunct="1">
        <a:spcBef>
          <a:spcPct val="0"/>
        </a:spcBef>
        <a:buNone/>
        <a:defRPr sz="4400" kern="1200">
          <a:solidFill>
            <a:schemeClr val="tx1"/>
          </a:solidFill>
          <a:latin typeface="+mj-lt"/>
          <a:ea typeface="+mj-ea"/>
          <a:cs typeface="+mj-cs"/>
        </a:defRPr>
      </a:lvl1pPr>
    </p:titleStyle>
    <p:bodyStyle>
      <a:lvl1pPr marL="341535" indent="-341535" algn="l" defTabSz="910753" rtl="0" eaLnBrk="1" latinLnBrk="0" hangingPunct="1">
        <a:spcBef>
          <a:spcPts val="1200"/>
        </a:spcBef>
        <a:buFont typeface="Arial" pitchFamily="34" charset="0"/>
        <a:buChar char="•"/>
        <a:defRPr sz="3200" kern="1200">
          <a:solidFill>
            <a:schemeClr val="tx1"/>
          </a:solidFill>
          <a:latin typeface="+mn-lt"/>
          <a:ea typeface="+mn-ea"/>
          <a:cs typeface="+mn-cs"/>
        </a:defRPr>
      </a:lvl1pPr>
      <a:lvl2pPr marL="739985" indent="-284617" algn="l" defTabSz="910753"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38441" indent="-227684" algn="l" defTabSz="910753"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3810"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49194"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04570"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59955"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15319"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70702"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0753" rtl="0" eaLnBrk="1" latinLnBrk="0" hangingPunct="1">
        <a:defRPr sz="1800" kern="1200">
          <a:solidFill>
            <a:schemeClr val="tx1"/>
          </a:solidFill>
          <a:latin typeface="+mn-lt"/>
          <a:ea typeface="+mn-ea"/>
          <a:cs typeface="+mn-cs"/>
        </a:defRPr>
      </a:lvl1pPr>
      <a:lvl2pPr marL="455373" algn="l" defTabSz="910753" rtl="0" eaLnBrk="1" latinLnBrk="0" hangingPunct="1">
        <a:defRPr sz="1800" kern="1200">
          <a:solidFill>
            <a:schemeClr val="tx1"/>
          </a:solidFill>
          <a:latin typeface="+mn-lt"/>
          <a:ea typeface="+mn-ea"/>
          <a:cs typeface="+mn-cs"/>
        </a:defRPr>
      </a:lvl2pPr>
      <a:lvl3pPr marL="910753" algn="l" defTabSz="910753" rtl="0" eaLnBrk="1" latinLnBrk="0" hangingPunct="1">
        <a:defRPr sz="1800" kern="1200">
          <a:solidFill>
            <a:schemeClr val="tx1"/>
          </a:solidFill>
          <a:latin typeface="+mn-lt"/>
          <a:ea typeface="+mn-ea"/>
          <a:cs typeface="+mn-cs"/>
        </a:defRPr>
      </a:lvl3pPr>
      <a:lvl4pPr marL="1366137" algn="l" defTabSz="910753" rtl="0" eaLnBrk="1" latinLnBrk="0" hangingPunct="1">
        <a:defRPr sz="1800" kern="1200">
          <a:solidFill>
            <a:schemeClr val="tx1"/>
          </a:solidFill>
          <a:latin typeface="+mn-lt"/>
          <a:ea typeface="+mn-ea"/>
          <a:cs typeface="+mn-cs"/>
        </a:defRPr>
      </a:lvl4pPr>
      <a:lvl5pPr marL="1821503" algn="l" defTabSz="910753" rtl="0" eaLnBrk="1" latinLnBrk="0" hangingPunct="1">
        <a:defRPr sz="1800" kern="1200">
          <a:solidFill>
            <a:schemeClr val="tx1"/>
          </a:solidFill>
          <a:latin typeface="+mn-lt"/>
          <a:ea typeface="+mn-ea"/>
          <a:cs typeface="+mn-cs"/>
        </a:defRPr>
      </a:lvl5pPr>
      <a:lvl6pPr marL="2276885" algn="l" defTabSz="910753" rtl="0" eaLnBrk="1" latinLnBrk="0" hangingPunct="1">
        <a:defRPr sz="1800" kern="1200">
          <a:solidFill>
            <a:schemeClr val="tx1"/>
          </a:solidFill>
          <a:latin typeface="+mn-lt"/>
          <a:ea typeface="+mn-ea"/>
          <a:cs typeface="+mn-cs"/>
        </a:defRPr>
      </a:lvl6pPr>
      <a:lvl7pPr marL="2732259" algn="l" defTabSz="910753" rtl="0" eaLnBrk="1" latinLnBrk="0" hangingPunct="1">
        <a:defRPr sz="1800" kern="1200">
          <a:solidFill>
            <a:schemeClr val="tx1"/>
          </a:solidFill>
          <a:latin typeface="+mn-lt"/>
          <a:ea typeface="+mn-ea"/>
          <a:cs typeface="+mn-cs"/>
        </a:defRPr>
      </a:lvl7pPr>
      <a:lvl8pPr marL="3187626" algn="l" defTabSz="910753" rtl="0" eaLnBrk="1" latinLnBrk="0" hangingPunct="1">
        <a:defRPr sz="1800" kern="1200">
          <a:solidFill>
            <a:schemeClr val="tx1"/>
          </a:solidFill>
          <a:latin typeface="+mn-lt"/>
          <a:ea typeface="+mn-ea"/>
          <a:cs typeface="+mn-cs"/>
        </a:defRPr>
      </a:lvl8pPr>
      <a:lvl9pPr marL="3643013" algn="l" defTabSz="910753"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41"/>
            <a:ext cx="8229600" cy="1143000"/>
          </a:xfrm>
          <a:prstGeom prst="rect">
            <a:avLst/>
          </a:prstGeom>
        </p:spPr>
        <p:txBody>
          <a:bodyPr vert="horz" lIns="91077" tIns="45540" rIns="91077" bIns="4554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45"/>
            <a:ext cx="8229600" cy="4525963"/>
          </a:xfrm>
          <a:prstGeom prst="rect">
            <a:avLst/>
          </a:prstGeom>
        </p:spPr>
        <p:txBody>
          <a:bodyPr vert="horz" lIns="91077" tIns="45540" rIns="91077" bIns="4554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1" y="6356381"/>
            <a:ext cx="2133600" cy="365125"/>
          </a:xfrm>
          <a:prstGeom prst="rect">
            <a:avLst/>
          </a:prstGeom>
        </p:spPr>
        <p:txBody>
          <a:bodyPr vert="horz" lIns="91077" tIns="45540" rIns="91077" bIns="45540" rtlCol="0" anchor="ctr"/>
          <a:lstStyle>
            <a:lvl1pPr algn="l">
              <a:defRPr sz="1200">
                <a:solidFill>
                  <a:schemeClr val="tx1">
                    <a:tint val="75000"/>
                  </a:schemeClr>
                </a:solidFill>
              </a:defRPr>
            </a:lvl1pPr>
          </a:lstStyle>
          <a:p>
            <a:endParaRPr lang="en-GB">
              <a:solidFill>
                <a:prstClr val="black">
                  <a:tint val="75000"/>
                </a:prstClr>
              </a:solidFill>
            </a:endParaRPr>
          </a:p>
        </p:txBody>
      </p:sp>
      <p:sp>
        <p:nvSpPr>
          <p:cNvPr id="5" name="Footer Placeholder 4"/>
          <p:cNvSpPr>
            <a:spLocks noGrp="1"/>
          </p:cNvSpPr>
          <p:nvPr>
            <p:ph type="ftr" sz="quarter" idx="3"/>
          </p:nvPr>
        </p:nvSpPr>
        <p:spPr>
          <a:xfrm>
            <a:off x="3124203" y="6356381"/>
            <a:ext cx="2895600" cy="365125"/>
          </a:xfrm>
          <a:prstGeom prst="rect">
            <a:avLst/>
          </a:prstGeom>
        </p:spPr>
        <p:txBody>
          <a:bodyPr vert="horz" lIns="91077" tIns="45540" rIns="91077" bIns="45540" rtlCol="0" anchor="ctr"/>
          <a:lstStyle>
            <a:lvl1pPr algn="ctr">
              <a:defRPr sz="1200">
                <a:solidFill>
                  <a:schemeClr val="tx1">
                    <a:tint val="75000"/>
                  </a:schemeClr>
                </a:solidFill>
              </a:defRPr>
            </a:lvl1p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81"/>
            <a:ext cx="2133600" cy="365125"/>
          </a:xfrm>
          <a:prstGeom prst="rect">
            <a:avLst/>
          </a:prstGeom>
        </p:spPr>
        <p:txBody>
          <a:bodyPr vert="horz" lIns="91077" tIns="45540" rIns="91077" bIns="45540" rtlCol="0" anchor="ctr"/>
          <a:lstStyle>
            <a:lvl1pPr algn="r">
              <a:defRPr sz="1200">
                <a:solidFill>
                  <a:schemeClr val="tx1">
                    <a:tint val="75000"/>
                  </a:schemeClr>
                </a:solidFill>
              </a:defRPr>
            </a:lvl1p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670219673"/>
      </p:ext>
    </p:extLst>
  </p:cSld>
  <p:clrMap bg1="lt1" tx1="dk1" bg2="lt2" tx2="dk2" accent1="accent1" accent2="accent2" accent3="accent3" accent4="accent4" accent5="accent5" accent6="accent6" hlink="hlink" folHlink="folHlink"/>
  <p:sldLayoutIdLst>
    <p:sldLayoutId id="2147483938" r:id="rId1"/>
    <p:sldLayoutId id="2147483939" r:id="rId2"/>
    <p:sldLayoutId id="2147483940" r:id="rId3"/>
    <p:sldLayoutId id="2147483941" r:id="rId4"/>
    <p:sldLayoutId id="2147483942" r:id="rId5"/>
    <p:sldLayoutId id="2147483943" r:id="rId6"/>
    <p:sldLayoutId id="2147483944" r:id="rId7"/>
    <p:sldLayoutId id="2147483945" r:id="rId8"/>
    <p:sldLayoutId id="2147483946" r:id="rId9"/>
    <p:sldLayoutId id="2147483947" r:id="rId10"/>
    <p:sldLayoutId id="2147483948" r:id="rId11"/>
  </p:sldLayoutIdLst>
  <p:transition spd="med">
    <p:fade/>
  </p:transition>
  <p:timing>
    <p:tnLst>
      <p:par>
        <p:cTn id="1" dur="indefinite" restart="never" nodeType="tmRoot"/>
      </p:par>
    </p:tnLst>
  </p:timing>
  <p:hf hdr="0" dt="0"/>
  <p:txStyles>
    <p:titleStyle>
      <a:lvl1pPr algn="ctr" defTabSz="910753" rtl="0" eaLnBrk="1" latinLnBrk="0" hangingPunct="1">
        <a:spcBef>
          <a:spcPct val="0"/>
        </a:spcBef>
        <a:buNone/>
        <a:defRPr sz="4400" kern="1200">
          <a:solidFill>
            <a:schemeClr val="tx1"/>
          </a:solidFill>
          <a:latin typeface="+mj-lt"/>
          <a:ea typeface="+mj-ea"/>
          <a:cs typeface="+mj-cs"/>
        </a:defRPr>
      </a:lvl1pPr>
    </p:titleStyle>
    <p:bodyStyle>
      <a:lvl1pPr marL="341535" indent="-341535" algn="l" defTabSz="910753" rtl="0" eaLnBrk="1" latinLnBrk="0" hangingPunct="1">
        <a:spcBef>
          <a:spcPts val="1200"/>
        </a:spcBef>
        <a:buFont typeface="Arial" pitchFamily="34" charset="0"/>
        <a:buChar char="•"/>
        <a:defRPr sz="3200" kern="1200">
          <a:solidFill>
            <a:schemeClr val="tx1"/>
          </a:solidFill>
          <a:latin typeface="+mn-lt"/>
          <a:ea typeface="+mn-ea"/>
          <a:cs typeface="+mn-cs"/>
        </a:defRPr>
      </a:lvl1pPr>
      <a:lvl2pPr marL="739985" indent="-284617" algn="l" defTabSz="910753"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38441" indent="-227684" algn="l" defTabSz="910753"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3810"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49194"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04570"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59955"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15319"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70702"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0753" rtl="0" eaLnBrk="1" latinLnBrk="0" hangingPunct="1">
        <a:defRPr sz="1800" kern="1200">
          <a:solidFill>
            <a:schemeClr val="tx1"/>
          </a:solidFill>
          <a:latin typeface="+mn-lt"/>
          <a:ea typeface="+mn-ea"/>
          <a:cs typeface="+mn-cs"/>
        </a:defRPr>
      </a:lvl1pPr>
      <a:lvl2pPr marL="455373" algn="l" defTabSz="910753" rtl="0" eaLnBrk="1" latinLnBrk="0" hangingPunct="1">
        <a:defRPr sz="1800" kern="1200">
          <a:solidFill>
            <a:schemeClr val="tx1"/>
          </a:solidFill>
          <a:latin typeface="+mn-lt"/>
          <a:ea typeface="+mn-ea"/>
          <a:cs typeface="+mn-cs"/>
        </a:defRPr>
      </a:lvl2pPr>
      <a:lvl3pPr marL="910753" algn="l" defTabSz="910753" rtl="0" eaLnBrk="1" latinLnBrk="0" hangingPunct="1">
        <a:defRPr sz="1800" kern="1200">
          <a:solidFill>
            <a:schemeClr val="tx1"/>
          </a:solidFill>
          <a:latin typeface="+mn-lt"/>
          <a:ea typeface="+mn-ea"/>
          <a:cs typeface="+mn-cs"/>
        </a:defRPr>
      </a:lvl3pPr>
      <a:lvl4pPr marL="1366137" algn="l" defTabSz="910753" rtl="0" eaLnBrk="1" latinLnBrk="0" hangingPunct="1">
        <a:defRPr sz="1800" kern="1200">
          <a:solidFill>
            <a:schemeClr val="tx1"/>
          </a:solidFill>
          <a:latin typeface="+mn-lt"/>
          <a:ea typeface="+mn-ea"/>
          <a:cs typeface="+mn-cs"/>
        </a:defRPr>
      </a:lvl4pPr>
      <a:lvl5pPr marL="1821503" algn="l" defTabSz="910753" rtl="0" eaLnBrk="1" latinLnBrk="0" hangingPunct="1">
        <a:defRPr sz="1800" kern="1200">
          <a:solidFill>
            <a:schemeClr val="tx1"/>
          </a:solidFill>
          <a:latin typeface="+mn-lt"/>
          <a:ea typeface="+mn-ea"/>
          <a:cs typeface="+mn-cs"/>
        </a:defRPr>
      </a:lvl5pPr>
      <a:lvl6pPr marL="2276885" algn="l" defTabSz="910753" rtl="0" eaLnBrk="1" latinLnBrk="0" hangingPunct="1">
        <a:defRPr sz="1800" kern="1200">
          <a:solidFill>
            <a:schemeClr val="tx1"/>
          </a:solidFill>
          <a:latin typeface="+mn-lt"/>
          <a:ea typeface="+mn-ea"/>
          <a:cs typeface="+mn-cs"/>
        </a:defRPr>
      </a:lvl6pPr>
      <a:lvl7pPr marL="2732259" algn="l" defTabSz="910753" rtl="0" eaLnBrk="1" latinLnBrk="0" hangingPunct="1">
        <a:defRPr sz="1800" kern="1200">
          <a:solidFill>
            <a:schemeClr val="tx1"/>
          </a:solidFill>
          <a:latin typeface="+mn-lt"/>
          <a:ea typeface="+mn-ea"/>
          <a:cs typeface="+mn-cs"/>
        </a:defRPr>
      </a:lvl7pPr>
      <a:lvl8pPr marL="3187626" algn="l" defTabSz="910753" rtl="0" eaLnBrk="1" latinLnBrk="0" hangingPunct="1">
        <a:defRPr sz="1800" kern="1200">
          <a:solidFill>
            <a:schemeClr val="tx1"/>
          </a:solidFill>
          <a:latin typeface="+mn-lt"/>
          <a:ea typeface="+mn-ea"/>
          <a:cs typeface="+mn-cs"/>
        </a:defRPr>
      </a:lvl8pPr>
      <a:lvl9pPr marL="3643013" algn="l" defTabSz="910753"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41"/>
            <a:ext cx="8229600" cy="1143000"/>
          </a:xfrm>
          <a:prstGeom prst="rect">
            <a:avLst/>
          </a:prstGeom>
        </p:spPr>
        <p:txBody>
          <a:bodyPr vert="horz" lIns="91077" tIns="45540" rIns="91077" bIns="4554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45"/>
            <a:ext cx="8229600" cy="4525963"/>
          </a:xfrm>
          <a:prstGeom prst="rect">
            <a:avLst/>
          </a:prstGeom>
        </p:spPr>
        <p:txBody>
          <a:bodyPr vert="horz" lIns="91077" tIns="45540" rIns="91077" bIns="4554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1" y="6356381"/>
            <a:ext cx="2133600" cy="365125"/>
          </a:xfrm>
          <a:prstGeom prst="rect">
            <a:avLst/>
          </a:prstGeom>
        </p:spPr>
        <p:txBody>
          <a:bodyPr vert="horz" lIns="91077" tIns="45540" rIns="91077" bIns="45540" rtlCol="0" anchor="ctr"/>
          <a:lstStyle>
            <a:lvl1pPr algn="l">
              <a:defRPr sz="1200">
                <a:solidFill>
                  <a:schemeClr val="tx1">
                    <a:tint val="75000"/>
                  </a:schemeClr>
                </a:solidFill>
              </a:defRPr>
            </a:lvl1pPr>
          </a:lstStyle>
          <a:p>
            <a:fld id="{C7002A8A-094E-4C82-A3E3-908547596472}" type="datetime1">
              <a:rPr lang="en-GB" smtClean="0">
                <a:solidFill>
                  <a:prstClr val="black">
                    <a:tint val="75000"/>
                  </a:prstClr>
                </a:solidFill>
              </a:rPr>
              <a:pPr/>
              <a:t>15/07/2016</a:t>
            </a:fld>
            <a:endParaRPr lang="en-GB">
              <a:solidFill>
                <a:prstClr val="black">
                  <a:tint val="75000"/>
                </a:prstClr>
              </a:solidFill>
            </a:endParaRPr>
          </a:p>
        </p:txBody>
      </p:sp>
      <p:sp>
        <p:nvSpPr>
          <p:cNvPr id="5" name="Footer Placeholder 4"/>
          <p:cNvSpPr>
            <a:spLocks noGrp="1"/>
          </p:cNvSpPr>
          <p:nvPr>
            <p:ph type="ftr" sz="quarter" idx="3"/>
          </p:nvPr>
        </p:nvSpPr>
        <p:spPr>
          <a:xfrm>
            <a:off x="3124203" y="6356381"/>
            <a:ext cx="2895600" cy="365125"/>
          </a:xfrm>
          <a:prstGeom prst="rect">
            <a:avLst/>
          </a:prstGeom>
        </p:spPr>
        <p:txBody>
          <a:bodyPr vert="horz" lIns="91077" tIns="45540" rIns="91077" bIns="4554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81"/>
            <a:ext cx="2133600" cy="365125"/>
          </a:xfrm>
          <a:prstGeom prst="rect">
            <a:avLst/>
          </a:prstGeom>
        </p:spPr>
        <p:txBody>
          <a:bodyPr vert="horz" lIns="91077" tIns="45540" rIns="91077" bIns="45540" rtlCol="0" anchor="ctr"/>
          <a:lstStyle>
            <a:lvl1pPr algn="r">
              <a:defRPr sz="1200">
                <a:solidFill>
                  <a:schemeClr val="tx1">
                    <a:tint val="75000"/>
                  </a:schemeClr>
                </a:solidFill>
              </a:defRPr>
            </a:lvl1p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789572411"/>
      </p:ext>
    </p:extLst>
  </p:cSld>
  <p:clrMap bg1="lt1" tx1="dk1" bg2="lt2" tx2="dk2" accent1="accent1" accent2="accent2" accent3="accent3" accent4="accent4" accent5="accent5" accent6="accent6" hlink="hlink" folHlink="folHlink"/>
  <p:sldLayoutIdLst>
    <p:sldLayoutId id="2147483950" r:id="rId1"/>
    <p:sldLayoutId id="2147483951" r:id="rId2"/>
    <p:sldLayoutId id="2147483952" r:id="rId3"/>
    <p:sldLayoutId id="2147483953" r:id="rId4"/>
    <p:sldLayoutId id="2147483954" r:id="rId5"/>
    <p:sldLayoutId id="2147483955" r:id="rId6"/>
    <p:sldLayoutId id="2147483956" r:id="rId7"/>
    <p:sldLayoutId id="2147483957" r:id="rId8"/>
    <p:sldLayoutId id="2147483958" r:id="rId9"/>
    <p:sldLayoutId id="2147483959" r:id="rId10"/>
    <p:sldLayoutId id="2147483960" r:id="rId11"/>
  </p:sldLayoutIdLst>
  <p:transition spd="med">
    <p:fade/>
  </p:transition>
  <p:hf hdr="0" ftr="0" dt="0"/>
  <p:txStyles>
    <p:titleStyle>
      <a:lvl1pPr algn="ctr" defTabSz="910753" rtl="0" eaLnBrk="1" latinLnBrk="0" hangingPunct="1">
        <a:spcBef>
          <a:spcPct val="0"/>
        </a:spcBef>
        <a:buNone/>
        <a:defRPr sz="4400" kern="1200">
          <a:solidFill>
            <a:schemeClr val="tx1"/>
          </a:solidFill>
          <a:latin typeface="+mj-lt"/>
          <a:ea typeface="+mj-ea"/>
          <a:cs typeface="+mj-cs"/>
        </a:defRPr>
      </a:lvl1pPr>
    </p:titleStyle>
    <p:bodyStyle>
      <a:lvl1pPr marL="341535" indent="-341535" algn="l" defTabSz="910753" rtl="0" eaLnBrk="1" latinLnBrk="0" hangingPunct="1">
        <a:spcBef>
          <a:spcPts val="1200"/>
        </a:spcBef>
        <a:buFont typeface="Arial" pitchFamily="34" charset="0"/>
        <a:buChar char="•"/>
        <a:defRPr sz="3200" kern="1200">
          <a:solidFill>
            <a:schemeClr val="tx1"/>
          </a:solidFill>
          <a:latin typeface="+mn-lt"/>
          <a:ea typeface="+mn-ea"/>
          <a:cs typeface="+mn-cs"/>
        </a:defRPr>
      </a:lvl1pPr>
      <a:lvl2pPr marL="739985" indent="-284617" algn="l" defTabSz="910753"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38441" indent="-227684" algn="l" defTabSz="910753"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3810"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49194"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04570"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59955"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15319"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70702"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0753" rtl="0" eaLnBrk="1" latinLnBrk="0" hangingPunct="1">
        <a:defRPr sz="1800" kern="1200">
          <a:solidFill>
            <a:schemeClr val="tx1"/>
          </a:solidFill>
          <a:latin typeface="+mn-lt"/>
          <a:ea typeface="+mn-ea"/>
          <a:cs typeface="+mn-cs"/>
        </a:defRPr>
      </a:lvl1pPr>
      <a:lvl2pPr marL="455373" algn="l" defTabSz="910753" rtl="0" eaLnBrk="1" latinLnBrk="0" hangingPunct="1">
        <a:defRPr sz="1800" kern="1200">
          <a:solidFill>
            <a:schemeClr val="tx1"/>
          </a:solidFill>
          <a:latin typeface="+mn-lt"/>
          <a:ea typeface="+mn-ea"/>
          <a:cs typeface="+mn-cs"/>
        </a:defRPr>
      </a:lvl2pPr>
      <a:lvl3pPr marL="910753" algn="l" defTabSz="910753" rtl="0" eaLnBrk="1" latinLnBrk="0" hangingPunct="1">
        <a:defRPr sz="1800" kern="1200">
          <a:solidFill>
            <a:schemeClr val="tx1"/>
          </a:solidFill>
          <a:latin typeface="+mn-lt"/>
          <a:ea typeface="+mn-ea"/>
          <a:cs typeface="+mn-cs"/>
        </a:defRPr>
      </a:lvl3pPr>
      <a:lvl4pPr marL="1366137" algn="l" defTabSz="910753" rtl="0" eaLnBrk="1" latinLnBrk="0" hangingPunct="1">
        <a:defRPr sz="1800" kern="1200">
          <a:solidFill>
            <a:schemeClr val="tx1"/>
          </a:solidFill>
          <a:latin typeface="+mn-lt"/>
          <a:ea typeface="+mn-ea"/>
          <a:cs typeface="+mn-cs"/>
        </a:defRPr>
      </a:lvl4pPr>
      <a:lvl5pPr marL="1821503" algn="l" defTabSz="910753" rtl="0" eaLnBrk="1" latinLnBrk="0" hangingPunct="1">
        <a:defRPr sz="1800" kern="1200">
          <a:solidFill>
            <a:schemeClr val="tx1"/>
          </a:solidFill>
          <a:latin typeface="+mn-lt"/>
          <a:ea typeface="+mn-ea"/>
          <a:cs typeface="+mn-cs"/>
        </a:defRPr>
      </a:lvl5pPr>
      <a:lvl6pPr marL="2276885" algn="l" defTabSz="910753" rtl="0" eaLnBrk="1" latinLnBrk="0" hangingPunct="1">
        <a:defRPr sz="1800" kern="1200">
          <a:solidFill>
            <a:schemeClr val="tx1"/>
          </a:solidFill>
          <a:latin typeface="+mn-lt"/>
          <a:ea typeface="+mn-ea"/>
          <a:cs typeface="+mn-cs"/>
        </a:defRPr>
      </a:lvl6pPr>
      <a:lvl7pPr marL="2732259" algn="l" defTabSz="910753" rtl="0" eaLnBrk="1" latinLnBrk="0" hangingPunct="1">
        <a:defRPr sz="1800" kern="1200">
          <a:solidFill>
            <a:schemeClr val="tx1"/>
          </a:solidFill>
          <a:latin typeface="+mn-lt"/>
          <a:ea typeface="+mn-ea"/>
          <a:cs typeface="+mn-cs"/>
        </a:defRPr>
      </a:lvl7pPr>
      <a:lvl8pPr marL="3187626" algn="l" defTabSz="910753" rtl="0" eaLnBrk="1" latinLnBrk="0" hangingPunct="1">
        <a:defRPr sz="1800" kern="1200">
          <a:solidFill>
            <a:schemeClr val="tx1"/>
          </a:solidFill>
          <a:latin typeface="+mn-lt"/>
          <a:ea typeface="+mn-ea"/>
          <a:cs typeface="+mn-cs"/>
        </a:defRPr>
      </a:lvl8pPr>
      <a:lvl9pPr marL="3643013" algn="l" defTabSz="910753"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28650" y="365129"/>
            <a:ext cx="7886700" cy="1325563"/>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628650" y="635638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AC035D99-CBAC-4D63-8699-B76636B5985D}" type="datetimeFigureOut">
              <a:rPr lang="de-DE" smtClean="0">
                <a:solidFill>
                  <a:prstClr val="black">
                    <a:tint val="75000"/>
                  </a:prstClr>
                </a:solidFill>
              </a:rPr>
              <a:pPr defTabSz="914400"/>
              <a:t>15.07.2016</a:t>
            </a:fld>
            <a:endParaRPr lang="de-DE">
              <a:solidFill>
                <a:prstClr val="black">
                  <a:tint val="75000"/>
                </a:prstClr>
              </a:solidFill>
            </a:endParaRPr>
          </a:p>
        </p:txBody>
      </p:sp>
      <p:sp>
        <p:nvSpPr>
          <p:cNvPr id="5" name="Fußzeilenplatzhalter 4"/>
          <p:cNvSpPr>
            <a:spLocks noGrp="1"/>
          </p:cNvSpPr>
          <p:nvPr>
            <p:ph type="ftr" sz="quarter" idx="3"/>
          </p:nvPr>
        </p:nvSpPr>
        <p:spPr>
          <a:xfrm>
            <a:off x="3028950" y="635638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de-DE">
              <a:solidFill>
                <a:prstClr val="black">
                  <a:tint val="75000"/>
                </a:prstClr>
              </a:solidFill>
            </a:endParaRPr>
          </a:p>
        </p:txBody>
      </p:sp>
      <p:sp>
        <p:nvSpPr>
          <p:cNvPr id="6" name="Foliennummernplatzhalter 5"/>
          <p:cNvSpPr>
            <a:spLocks noGrp="1"/>
          </p:cNvSpPr>
          <p:nvPr>
            <p:ph type="sldNum" sz="quarter" idx="4"/>
          </p:nvPr>
        </p:nvSpPr>
        <p:spPr>
          <a:xfrm>
            <a:off x="6457950" y="635638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13434C64-9173-4E2A-ABBC-1343B513C33C}" type="slidenum">
              <a:rPr lang="de-DE" smtClean="0">
                <a:solidFill>
                  <a:prstClr val="black">
                    <a:tint val="75000"/>
                  </a:prstClr>
                </a:solidFill>
              </a:rPr>
              <a:pPr defTabSz="914400"/>
              <a:t>‹#›</a:t>
            </a:fld>
            <a:endParaRPr lang="de-DE">
              <a:solidFill>
                <a:prstClr val="black">
                  <a:tint val="75000"/>
                </a:prstClr>
              </a:solidFill>
            </a:endParaRPr>
          </a:p>
        </p:txBody>
      </p:sp>
    </p:spTree>
    <p:extLst>
      <p:ext uri="{BB962C8B-B14F-4D97-AF65-F5344CB8AC3E}">
        <p14:creationId xmlns:p14="http://schemas.microsoft.com/office/powerpoint/2010/main" val="1195528816"/>
      </p:ext>
    </p:extLst>
  </p:cSld>
  <p:clrMap bg1="lt1" tx1="dk1" bg2="lt2" tx2="dk2" accent1="accent1" accent2="accent2" accent3="accent3" accent4="accent4" accent5="accent5" accent6="accent6" hlink="hlink" folHlink="folHlink"/>
  <p:sldLayoutIdLst>
    <p:sldLayoutId id="2147483962" r:id="rId1"/>
    <p:sldLayoutId id="2147483963" r:id="rId2"/>
    <p:sldLayoutId id="2147483964" r:id="rId3"/>
    <p:sldLayoutId id="2147483965" r:id="rId4"/>
    <p:sldLayoutId id="2147483966" r:id="rId5"/>
    <p:sldLayoutId id="2147483967" r:id="rId6"/>
    <p:sldLayoutId id="2147483968" r:id="rId7"/>
    <p:sldLayoutId id="2147483969" r:id="rId8"/>
    <p:sldLayoutId id="2147483970" r:id="rId9"/>
    <p:sldLayoutId id="2147483971" r:id="rId10"/>
    <p:sldLayoutId id="21474839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AC035D99-CBAC-4D63-8699-B76636B5985D}" type="datetimeFigureOut">
              <a:rPr lang="de-DE" smtClean="0">
                <a:solidFill>
                  <a:prstClr val="black">
                    <a:tint val="75000"/>
                  </a:prstClr>
                </a:solidFill>
              </a:rPr>
              <a:pPr defTabSz="914400"/>
              <a:t>15.07.2016</a:t>
            </a:fld>
            <a:endParaRPr lang="de-DE">
              <a:solidFill>
                <a:prstClr val="black">
                  <a:tint val="75000"/>
                </a:prstClr>
              </a:solidFill>
            </a:endParaRPr>
          </a:p>
        </p:txBody>
      </p:sp>
      <p:sp>
        <p:nvSpPr>
          <p:cNvPr id="5" name="Fußzeilenplatzhalt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de-DE">
              <a:solidFill>
                <a:prstClr val="black">
                  <a:tint val="75000"/>
                </a:prstClr>
              </a:solidFill>
            </a:endParaRPr>
          </a:p>
        </p:txBody>
      </p:sp>
      <p:sp>
        <p:nvSpPr>
          <p:cNvPr id="6" name="Foliennummernplatzhalt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13434C64-9173-4E2A-ABBC-1343B513C33C}" type="slidenum">
              <a:rPr lang="de-DE" smtClean="0">
                <a:solidFill>
                  <a:prstClr val="black">
                    <a:tint val="75000"/>
                  </a:prstClr>
                </a:solidFill>
              </a:rPr>
              <a:pPr defTabSz="914400"/>
              <a:t>‹#›</a:t>
            </a:fld>
            <a:endParaRPr lang="de-DE">
              <a:solidFill>
                <a:prstClr val="black">
                  <a:tint val="75000"/>
                </a:prstClr>
              </a:solidFill>
            </a:endParaRPr>
          </a:p>
        </p:txBody>
      </p:sp>
    </p:spTree>
    <p:extLst>
      <p:ext uri="{BB962C8B-B14F-4D97-AF65-F5344CB8AC3E}">
        <p14:creationId xmlns:p14="http://schemas.microsoft.com/office/powerpoint/2010/main" val="2192626300"/>
      </p:ext>
    </p:extLst>
  </p:cSld>
  <p:clrMap bg1="lt1" tx1="dk1" bg2="lt2" tx2="dk2" accent1="accent1" accent2="accent2" accent3="accent3" accent4="accent4" accent5="accent5" accent6="accent6" hlink="hlink" folHlink="folHlink"/>
  <p:sldLayoutIdLst>
    <p:sldLayoutId id="2147483974" r:id="rId1"/>
    <p:sldLayoutId id="2147483975" r:id="rId2"/>
    <p:sldLayoutId id="2147483976" r:id="rId3"/>
    <p:sldLayoutId id="2147483977" r:id="rId4"/>
    <p:sldLayoutId id="2147483978" r:id="rId5"/>
    <p:sldLayoutId id="2147483979" r:id="rId6"/>
    <p:sldLayoutId id="2147483980" r:id="rId7"/>
    <p:sldLayoutId id="2147483981" r:id="rId8"/>
    <p:sldLayoutId id="2147483982" r:id="rId9"/>
    <p:sldLayoutId id="2147483983" r:id="rId10"/>
    <p:sldLayoutId id="214748398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41"/>
            <a:ext cx="8229600" cy="1143000"/>
          </a:xfrm>
          <a:prstGeom prst="rect">
            <a:avLst/>
          </a:prstGeom>
        </p:spPr>
        <p:txBody>
          <a:bodyPr vert="horz" lIns="91077" tIns="45540" rIns="91077" bIns="4554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45"/>
            <a:ext cx="8229600" cy="4525963"/>
          </a:xfrm>
          <a:prstGeom prst="rect">
            <a:avLst/>
          </a:prstGeom>
        </p:spPr>
        <p:txBody>
          <a:bodyPr vert="horz" lIns="91077" tIns="45540" rIns="91077" bIns="4554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1" y="6356381"/>
            <a:ext cx="2133600" cy="365125"/>
          </a:xfrm>
          <a:prstGeom prst="rect">
            <a:avLst/>
          </a:prstGeom>
        </p:spPr>
        <p:txBody>
          <a:bodyPr vert="horz" lIns="91077" tIns="45540" rIns="91077" bIns="45540" rtlCol="0" anchor="ctr"/>
          <a:lstStyle>
            <a:lvl1pPr algn="l">
              <a:defRPr sz="1200">
                <a:solidFill>
                  <a:schemeClr val="tx1">
                    <a:tint val="75000"/>
                  </a:schemeClr>
                </a:solidFill>
              </a:defRPr>
            </a:lvl1pPr>
          </a:lstStyle>
          <a:p>
            <a:endParaRPr lang="en-GB">
              <a:solidFill>
                <a:prstClr val="black">
                  <a:tint val="75000"/>
                </a:prstClr>
              </a:solidFill>
            </a:endParaRPr>
          </a:p>
        </p:txBody>
      </p:sp>
      <p:sp>
        <p:nvSpPr>
          <p:cNvPr id="5" name="Footer Placeholder 4"/>
          <p:cNvSpPr>
            <a:spLocks noGrp="1"/>
          </p:cNvSpPr>
          <p:nvPr>
            <p:ph type="ftr" sz="quarter" idx="3"/>
          </p:nvPr>
        </p:nvSpPr>
        <p:spPr>
          <a:xfrm>
            <a:off x="3124203" y="6356381"/>
            <a:ext cx="2895600" cy="365125"/>
          </a:xfrm>
          <a:prstGeom prst="rect">
            <a:avLst/>
          </a:prstGeom>
        </p:spPr>
        <p:txBody>
          <a:bodyPr vert="horz" lIns="91077" tIns="45540" rIns="91077" bIns="45540" rtlCol="0" anchor="ctr"/>
          <a:lstStyle>
            <a:lvl1pPr algn="ctr">
              <a:defRPr sz="1200">
                <a:solidFill>
                  <a:schemeClr val="tx1">
                    <a:tint val="75000"/>
                  </a:schemeClr>
                </a:solidFill>
              </a:defRPr>
            </a:lvl1p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81"/>
            <a:ext cx="2133600" cy="365125"/>
          </a:xfrm>
          <a:prstGeom prst="rect">
            <a:avLst/>
          </a:prstGeom>
        </p:spPr>
        <p:txBody>
          <a:bodyPr vert="horz" lIns="91077" tIns="45540" rIns="91077" bIns="45540" rtlCol="0" anchor="ctr"/>
          <a:lstStyle>
            <a:lvl1pPr algn="r">
              <a:defRPr sz="1200">
                <a:solidFill>
                  <a:schemeClr val="tx1">
                    <a:tint val="75000"/>
                  </a:schemeClr>
                </a:solidFill>
              </a:defRPr>
            </a:lvl1p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760694232"/>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ransition spd="med">
    <p:fade/>
  </p:transition>
  <p:hf hdr="0" dt="0"/>
  <p:txStyles>
    <p:titleStyle>
      <a:lvl1pPr algn="ctr" defTabSz="910753" rtl="0" eaLnBrk="1" latinLnBrk="0" hangingPunct="1">
        <a:spcBef>
          <a:spcPct val="0"/>
        </a:spcBef>
        <a:buNone/>
        <a:defRPr sz="4400" kern="1200">
          <a:solidFill>
            <a:schemeClr val="tx1"/>
          </a:solidFill>
          <a:latin typeface="+mj-lt"/>
          <a:ea typeface="+mj-ea"/>
          <a:cs typeface="+mj-cs"/>
        </a:defRPr>
      </a:lvl1pPr>
    </p:titleStyle>
    <p:bodyStyle>
      <a:lvl1pPr marL="341535" indent="-341535" algn="l" defTabSz="910753" rtl="0" eaLnBrk="1" latinLnBrk="0" hangingPunct="1">
        <a:spcBef>
          <a:spcPts val="1200"/>
        </a:spcBef>
        <a:buFont typeface="Arial" pitchFamily="34" charset="0"/>
        <a:buChar char="•"/>
        <a:defRPr sz="3200" kern="1200">
          <a:solidFill>
            <a:schemeClr val="tx1"/>
          </a:solidFill>
          <a:latin typeface="+mn-lt"/>
          <a:ea typeface="+mn-ea"/>
          <a:cs typeface="+mn-cs"/>
        </a:defRPr>
      </a:lvl1pPr>
      <a:lvl2pPr marL="739985" indent="-284617" algn="l" defTabSz="910753"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38441" indent="-227684" algn="l" defTabSz="910753"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3810"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49194"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04570"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59955"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15319"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70702"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0753" rtl="0" eaLnBrk="1" latinLnBrk="0" hangingPunct="1">
        <a:defRPr sz="1800" kern="1200">
          <a:solidFill>
            <a:schemeClr val="tx1"/>
          </a:solidFill>
          <a:latin typeface="+mn-lt"/>
          <a:ea typeface="+mn-ea"/>
          <a:cs typeface="+mn-cs"/>
        </a:defRPr>
      </a:lvl1pPr>
      <a:lvl2pPr marL="455373" algn="l" defTabSz="910753" rtl="0" eaLnBrk="1" latinLnBrk="0" hangingPunct="1">
        <a:defRPr sz="1800" kern="1200">
          <a:solidFill>
            <a:schemeClr val="tx1"/>
          </a:solidFill>
          <a:latin typeface="+mn-lt"/>
          <a:ea typeface="+mn-ea"/>
          <a:cs typeface="+mn-cs"/>
        </a:defRPr>
      </a:lvl2pPr>
      <a:lvl3pPr marL="910753" algn="l" defTabSz="910753" rtl="0" eaLnBrk="1" latinLnBrk="0" hangingPunct="1">
        <a:defRPr sz="1800" kern="1200">
          <a:solidFill>
            <a:schemeClr val="tx1"/>
          </a:solidFill>
          <a:latin typeface="+mn-lt"/>
          <a:ea typeface="+mn-ea"/>
          <a:cs typeface="+mn-cs"/>
        </a:defRPr>
      </a:lvl3pPr>
      <a:lvl4pPr marL="1366137" algn="l" defTabSz="910753" rtl="0" eaLnBrk="1" latinLnBrk="0" hangingPunct="1">
        <a:defRPr sz="1800" kern="1200">
          <a:solidFill>
            <a:schemeClr val="tx1"/>
          </a:solidFill>
          <a:latin typeface="+mn-lt"/>
          <a:ea typeface="+mn-ea"/>
          <a:cs typeface="+mn-cs"/>
        </a:defRPr>
      </a:lvl4pPr>
      <a:lvl5pPr marL="1821503" algn="l" defTabSz="910753" rtl="0" eaLnBrk="1" latinLnBrk="0" hangingPunct="1">
        <a:defRPr sz="1800" kern="1200">
          <a:solidFill>
            <a:schemeClr val="tx1"/>
          </a:solidFill>
          <a:latin typeface="+mn-lt"/>
          <a:ea typeface="+mn-ea"/>
          <a:cs typeface="+mn-cs"/>
        </a:defRPr>
      </a:lvl5pPr>
      <a:lvl6pPr marL="2276885" algn="l" defTabSz="910753" rtl="0" eaLnBrk="1" latinLnBrk="0" hangingPunct="1">
        <a:defRPr sz="1800" kern="1200">
          <a:solidFill>
            <a:schemeClr val="tx1"/>
          </a:solidFill>
          <a:latin typeface="+mn-lt"/>
          <a:ea typeface="+mn-ea"/>
          <a:cs typeface="+mn-cs"/>
        </a:defRPr>
      </a:lvl6pPr>
      <a:lvl7pPr marL="2732259" algn="l" defTabSz="910753" rtl="0" eaLnBrk="1" latinLnBrk="0" hangingPunct="1">
        <a:defRPr sz="1800" kern="1200">
          <a:solidFill>
            <a:schemeClr val="tx1"/>
          </a:solidFill>
          <a:latin typeface="+mn-lt"/>
          <a:ea typeface="+mn-ea"/>
          <a:cs typeface="+mn-cs"/>
        </a:defRPr>
      </a:lvl7pPr>
      <a:lvl8pPr marL="3187626" algn="l" defTabSz="910753" rtl="0" eaLnBrk="1" latinLnBrk="0" hangingPunct="1">
        <a:defRPr sz="1800" kern="1200">
          <a:solidFill>
            <a:schemeClr val="tx1"/>
          </a:solidFill>
          <a:latin typeface="+mn-lt"/>
          <a:ea typeface="+mn-ea"/>
          <a:cs typeface="+mn-cs"/>
        </a:defRPr>
      </a:lvl8pPr>
      <a:lvl9pPr marL="3643013" algn="l" defTabSz="91075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41"/>
            <a:ext cx="8229600" cy="1143000"/>
          </a:xfrm>
          <a:prstGeom prst="rect">
            <a:avLst/>
          </a:prstGeom>
        </p:spPr>
        <p:txBody>
          <a:bodyPr vert="horz" lIns="91077" tIns="45540" rIns="91077" bIns="4554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45"/>
            <a:ext cx="8229600" cy="4525963"/>
          </a:xfrm>
          <a:prstGeom prst="rect">
            <a:avLst/>
          </a:prstGeom>
        </p:spPr>
        <p:txBody>
          <a:bodyPr vert="horz" lIns="91077" tIns="45540" rIns="91077" bIns="4554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1" y="6356381"/>
            <a:ext cx="2133600" cy="365125"/>
          </a:xfrm>
          <a:prstGeom prst="rect">
            <a:avLst/>
          </a:prstGeom>
        </p:spPr>
        <p:txBody>
          <a:bodyPr vert="horz" lIns="91077" tIns="45540" rIns="91077" bIns="45540" rtlCol="0" anchor="ctr"/>
          <a:lstStyle>
            <a:lvl1pPr algn="l">
              <a:defRPr sz="1200">
                <a:solidFill>
                  <a:schemeClr val="tx1">
                    <a:tint val="75000"/>
                  </a:schemeClr>
                </a:solidFill>
              </a:defRPr>
            </a:lvl1pPr>
          </a:lstStyle>
          <a:p>
            <a:fld id="{C7002A8A-094E-4C82-A3E3-908547596472}" type="datetime1">
              <a:rPr lang="en-GB" smtClean="0">
                <a:solidFill>
                  <a:prstClr val="black">
                    <a:tint val="75000"/>
                  </a:prstClr>
                </a:solidFill>
              </a:rPr>
              <a:pPr/>
              <a:t>15/07/2016</a:t>
            </a:fld>
            <a:endParaRPr lang="en-GB">
              <a:solidFill>
                <a:prstClr val="black">
                  <a:tint val="75000"/>
                </a:prstClr>
              </a:solidFill>
            </a:endParaRPr>
          </a:p>
        </p:txBody>
      </p:sp>
      <p:sp>
        <p:nvSpPr>
          <p:cNvPr id="5" name="Footer Placeholder 4"/>
          <p:cNvSpPr>
            <a:spLocks noGrp="1"/>
          </p:cNvSpPr>
          <p:nvPr>
            <p:ph type="ftr" sz="quarter" idx="3"/>
          </p:nvPr>
        </p:nvSpPr>
        <p:spPr>
          <a:xfrm>
            <a:off x="3124203" y="6356381"/>
            <a:ext cx="2895600" cy="365125"/>
          </a:xfrm>
          <a:prstGeom prst="rect">
            <a:avLst/>
          </a:prstGeom>
        </p:spPr>
        <p:txBody>
          <a:bodyPr vert="horz" lIns="91077" tIns="45540" rIns="91077" bIns="4554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81"/>
            <a:ext cx="2133600" cy="365125"/>
          </a:xfrm>
          <a:prstGeom prst="rect">
            <a:avLst/>
          </a:prstGeom>
        </p:spPr>
        <p:txBody>
          <a:bodyPr vert="horz" lIns="91077" tIns="45540" rIns="91077" bIns="45540" rtlCol="0" anchor="ctr"/>
          <a:lstStyle>
            <a:lvl1pPr algn="r">
              <a:defRPr sz="1200">
                <a:solidFill>
                  <a:schemeClr val="tx1">
                    <a:tint val="75000"/>
                  </a:schemeClr>
                </a:solidFill>
              </a:defRPr>
            </a:lvl1p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938090518"/>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ransition spd="med">
    <p:fade/>
  </p:transition>
  <p:timing>
    <p:tnLst>
      <p:par>
        <p:cTn id="1" dur="indefinite" restart="never" nodeType="tmRoot"/>
      </p:par>
    </p:tnLst>
  </p:timing>
  <p:hf hdr="0" ftr="0" dt="0"/>
  <p:txStyles>
    <p:titleStyle>
      <a:lvl1pPr algn="ctr" defTabSz="910753" rtl="0" eaLnBrk="1" latinLnBrk="0" hangingPunct="1">
        <a:spcBef>
          <a:spcPct val="0"/>
        </a:spcBef>
        <a:buNone/>
        <a:defRPr sz="4400" kern="1200">
          <a:solidFill>
            <a:schemeClr val="tx1"/>
          </a:solidFill>
          <a:latin typeface="+mj-lt"/>
          <a:ea typeface="+mj-ea"/>
          <a:cs typeface="+mj-cs"/>
        </a:defRPr>
      </a:lvl1pPr>
    </p:titleStyle>
    <p:bodyStyle>
      <a:lvl1pPr marL="341535" indent="-341535" algn="l" defTabSz="910753" rtl="0" eaLnBrk="1" latinLnBrk="0" hangingPunct="1">
        <a:spcBef>
          <a:spcPts val="1200"/>
        </a:spcBef>
        <a:buFont typeface="Arial" pitchFamily="34" charset="0"/>
        <a:buChar char="•"/>
        <a:defRPr sz="3200" kern="1200">
          <a:solidFill>
            <a:schemeClr val="tx1"/>
          </a:solidFill>
          <a:latin typeface="+mn-lt"/>
          <a:ea typeface="+mn-ea"/>
          <a:cs typeface="+mn-cs"/>
        </a:defRPr>
      </a:lvl1pPr>
      <a:lvl2pPr marL="739985" indent="-284617" algn="l" defTabSz="910753"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38441" indent="-227684" algn="l" defTabSz="910753"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3810"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49194"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04570"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59955"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15319"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70702"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0753" rtl="0" eaLnBrk="1" latinLnBrk="0" hangingPunct="1">
        <a:defRPr sz="1800" kern="1200">
          <a:solidFill>
            <a:schemeClr val="tx1"/>
          </a:solidFill>
          <a:latin typeface="+mn-lt"/>
          <a:ea typeface="+mn-ea"/>
          <a:cs typeface="+mn-cs"/>
        </a:defRPr>
      </a:lvl1pPr>
      <a:lvl2pPr marL="455373" algn="l" defTabSz="910753" rtl="0" eaLnBrk="1" latinLnBrk="0" hangingPunct="1">
        <a:defRPr sz="1800" kern="1200">
          <a:solidFill>
            <a:schemeClr val="tx1"/>
          </a:solidFill>
          <a:latin typeface="+mn-lt"/>
          <a:ea typeface="+mn-ea"/>
          <a:cs typeface="+mn-cs"/>
        </a:defRPr>
      </a:lvl2pPr>
      <a:lvl3pPr marL="910753" algn="l" defTabSz="910753" rtl="0" eaLnBrk="1" latinLnBrk="0" hangingPunct="1">
        <a:defRPr sz="1800" kern="1200">
          <a:solidFill>
            <a:schemeClr val="tx1"/>
          </a:solidFill>
          <a:latin typeface="+mn-lt"/>
          <a:ea typeface="+mn-ea"/>
          <a:cs typeface="+mn-cs"/>
        </a:defRPr>
      </a:lvl3pPr>
      <a:lvl4pPr marL="1366137" algn="l" defTabSz="910753" rtl="0" eaLnBrk="1" latinLnBrk="0" hangingPunct="1">
        <a:defRPr sz="1800" kern="1200">
          <a:solidFill>
            <a:schemeClr val="tx1"/>
          </a:solidFill>
          <a:latin typeface="+mn-lt"/>
          <a:ea typeface="+mn-ea"/>
          <a:cs typeface="+mn-cs"/>
        </a:defRPr>
      </a:lvl4pPr>
      <a:lvl5pPr marL="1821503" algn="l" defTabSz="910753" rtl="0" eaLnBrk="1" latinLnBrk="0" hangingPunct="1">
        <a:defRPr sz="1800" kern="1200">
          <a:solidFill>
            <a:schemeClr val="tx1"/>
          </a:solidFill>
          <a:latin typeface="+mn-lt"/>
          <a:ea typeface="+mn-ea"/>
          <a:cs typeface="+mn-cs"/>
        </a:defRPr>
      </a:lvl5pPr>
      <a:lvl6pPr marL="2276885" algn="l" defTabSz="910753" rtl="0" eaLnBrk="1" latinLnBrk="0" hangingPunct="1">
        <a:defRPr sz="1800" kern="1200">
          <a:solidFill>
            <a:schemeClr val="tx1"/>
          </a:solidFill>
          <a:latin typeface="+mn-lt"/>
          <a:ea typeface="+mn-ea"/>
          <a:cs typeface="+mn-cs"/>
        </a:defRPr>
      </a:lvl6pPr>
      <a:lvl7pPr marL="2732259" algn="l" defTabSz="910753" rtl="0" eaLnBrk="1" latinLnBrk="0" hangingPunct="1">
        <a:defRPr sz="1800" kern="1200">
          <a:solidFill>
            <a:schemeClr val="tx1"/>
          </a:solidFill>
          <a:latin typeface="+mn-lt"/>
          <a:ea typeface="+mn-ea"/>
          <a:cs typeface="+mn-cs"/>
        </a:defRPr>
      </a:lvl7pPr>
      <a:lvl8pPr marL="3187626" algn="l" defTabSz="910753" rtl="0" eaLnBrk="1" latinLnBrk="0" hangingPunct="1">
        <a:defRPr sz="1800" kern="1200">
          <a:solidFill>
            <a:schemeClr val="tx1"/>
          </a:solidFill>
          <a:latin typeface="+mn-lt"/>
          <a:ea typeface="+mn-ea"/>
          <a:cs typeface="+mn-cs"/>
        </a:defRPr>
      </a:lvl8pPr>
      <a:lvl9pPr marL="3643013" algn="l" defTabSz="910753"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248900" y="526904"/>
            <a:ext cx="6947909" cy="492443"/>
          </a:xfrm>
          <a:prstGeom prst="rect">
            <a:avLst/>
          </a:prstGeom>
          <a:noFill/>
        </p:spPr>
        <p:txBody>
          <a:bodyPr wrap="square" lIns="0" tIns="0" rIns="0" bIns="0">
            <a:spAutoFit/>
          </a:bodyPr>
          <a:lstStyle>
            <a:lvl1pPr>
              <a:defRPr sz="3200" b="0" i="0" u="heavy">
                <a:solidFill>
                  <a:srgbClr val="9A3300"/>
                </a:solidFill>
                <a:latin typeface="Arial"/>
                <a:cs typeface="Arial"/>
              </a:defRPr>
            </a:lvl1pPr>
          </a:lstStyle>
          <a:p>
            <a:endParaRPr dirty="0"/>
          </a:p>
        </p:txBody>
      </p:sp>
      <p:sp>
        <p:nvSpPr>
          <p:cNvPr id="3" name="Holder 3"/>
          <p:cNvSpPr>
            <a:spLocks noGrp="1"/>
          </p:cNvSpPr>
          <p:nvPr>
            <p:ph type="body" idx="1"/>
          </p:nvPr>
        </p:nvSpPr>
        <p:spPr>
          <a:xfrm>
            <a:off x="1241060" y="1162145"/>
            <a:ext cx="6661881" cy="369332"/>
          </a:xfrm>
          <a:prstGeom prst="rect">
            <a:avLst/>
          </a:prstGeom>
        </p:spPr>
        <p:txBody>
          <a:bodyPr wrap="square" lIns="0" tIns="0" rIns="0" bIns="0">
            <a:spAutoFit/>
          </a:bodyPr>
          <a:lstStyle>
            <a:lvl1pPr>
              <a:defRPr sz="2400" b="0" i="1">
                <a:solidFill>
                  <a:srgbClr val="00CC65"/>
                </a:solidFill>
                <a:latin typeface="Arial"/>
                <a:cs typeface="Arial"/>
              </a:defRPr>
            </a:lvl1pPr>
          </a:lstStyle>
          <a:p>
            <a:endParaRPr/>
          </a:p>
        </p:txBody>
      </p:sp>
      <p:sp>
        <p:nvSpPr>
          <p:cNvPr id="4" name="Holder 4"/>
          <p:cNvSpPr>
            <a:spLocks noGrp="1"/>
          </p:cNvSpPr>
          <p:nvPr>
            <p:ph type="ftr" sz="quarter" idx="5"/>
          </p:nvPr>
        </p:nvSpPr>
        <p:spPr>
          <a:xfrm>
            <a:off x="3108978" y="6377969"/>
            <a:ext cx="2926079" cy="246221"/>
          </a:xfrm>
          <a:prstGeom prst="rect">
            <a:avLst/>
          </a:prstGeom>
        </p:spPr>
        <p:txBody>
          <a:bodyPr wrap="square" lIns="0" tIns="0" rIns="0" bIns="0">
            <a:spAutoFit/>
          </a:bodyPr>
          <a:lstStyle>
            <a:lvl1pPr algn="ctr">
              <a:defRPr>
                <a:solidFill>
                  <a:schemeClr val="tx1">
                    <a:tint val="75000"/>
                  </a:schemeClr>
                </a:solidFill>
              </a:defRPr>
            </a:lvl1pPr>
          </a:lstStyle>
          <a:p>
            <a:pPr defTabSz="801472"/>
            <a:endParaRPr sz="1600">
              <a:solidFill>
                <a:prstClr val="black">
                  <a:tint val="75000"/>
                </a:prstClr>
              </a:solidFill>
            </a:endParaRPr>
          </a:p>
        </p:txBody>
      </p:sp>
      <p:sp>
        <p:nvSpPr>
          <p:cNvPr id="5" name="Holder 5"/>
          <p:cNvSpPr>
            <a:spLocks noGrp="1"/>
          </p:cNvSpPr>
          <p:nvPr>
            <p:ph type="dt" sz="half" idx="6"/>
          </p:nvPr>
        </p:nvSpPr>
        <p:spPr>
          <a:xfrm>
            <a:off x="457200" y="6377969"/>
            <a:ext cx="2103120" cy="246221"/>
          </a:xfrm>
          <a:prstGeom prst="rect">
            <a:avLst/>
          </a:prstGeom>
        </p:spPr>
        <p:txBody>
          <a:bodyPr wrap="square" lIns="0" tIns="0" rIns="0" bIns="0">
            <a:spAutoFit/>
          </a:bodyPr>
          <a:lstStyle>
            <a:lvl1pPr algn="l">
              <a:defRPr>
                <a:solidFill>
                  <a:schemeClr val="tx1">
                    <a:tint val="75000"/>
                  </a:schemeClr>
                </a:solidFill>
              </a:defRPr>
            </a:lvl1pPr>
          </a:lstStyle>
          <a:p>
            <a:pPr defTabSz="801472"/>
            <a:fld id="{1D8BD707-D9CF-40AE-B4C6-C98DA3205C09}" type="datetimeFigureOut">
              <a:rPr lang="en-US" sz="1600">
                <a:solidFill>
                  <a:prstClr val="black">
                    <a:tint val="75000"/>
                  </a:prstClr>
                </a:solidFill>
              </a:rPr>
              <a:pPr defTabSz="801472"/>
              <a:t>7/15/2016</a:t>
            </a:fld>
            <a:endParaRPr lang="en-US" sz="1600">
              <a:solidFill>
                <a:prstClr val="black">
                  <a:tint val="75000"/>
                </a:prstClr>
              </a:solidFill>
            </a:endParaRPr>
          </a:p>
        </p:txBody>
      </p:sp>
      <p:sp>
        <p:nvSpPr>
          <p:cNvPr id="6" name="Holder 6"/>
          <p:cNvSpPr>
            <a:spLocks noGrp="1"/>
          </p:cNvSpPr>
          <p:nvPr>
            <p:ph type="sldNum" sz="quarter" idx="7"/>
          </p:nvPr>
        </p:nvSpPr>
        <p:spPr>
          <a:xfrm>
            <a:off x="7952354" y="6245465"/>
            <a:ext cx="211767" cy="553998"/>
          </a:xfrm>
          <a:prstGeom prst="rect">
            <a:avLst/>
          </a:prstGeom>
        </p:spPr>
        <p:txBody>
          <a:bodyPr wrap="square" lIns="0" tIns="0" rIns="0" bIns="0">
            <a:spAutoFit/>
          </a:bodyPr>
          <a:lstStyle>
            <a:lvl1pPr>
              <a:defRPr sz="1200" b="0" i="0">
                <a:solidFill>
                  <a:srgbClr val="9A3300"/>
                </a:solidFill>
                <a:latin typeface="Arial"/>
                <a:cs typeface="Arial"/>
              </a:defRPr>
            </a:lvl1pPr>
          </a:lstStyle>
          <a:p>
            <a:pPr marL="107975" defTabSz="801472"/>
            <a:fld id="{81D60167-4931-47E6-BA6A-407CBD079E47}" type="slidenum">
              <a:rPr lang="de-DE" spc="-4" smtClean="0"/>
              <a:pPr marL="107975" defTabSz="801472"/>
              <a:t>‹#›</a:t>
            </a:fld>
            <a:endParaRPr lang="de-DE" spc="-4" dirty="0"/>
          </a:p>
        </p:txBody>
      </p:sp>
    </p:spTree>
    <p:extLst>
      <p:ext uri="{BB962C8B-B14F-4D97-AF65-F5344CB8AC3E}">
        <p14:creationId xmlns:p14="http://schemas.microsoft.com/office/powerpoint/2010/main" val="3032563377"/>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876" r:id="rId3"/>
  </p:sldLayoutIdLst>
  <p:txStyles>
    <p:titleStyle>
      <a:lvl1pPr>
        <a:defRPr u="none" baseline="0">
          <a:solidFill>
            <a:schemeClr val="tx1"/>
          </a:solidFill>
          <a:latin typeface="+mj-lt"/>
          <a:ea typeface="+mj-ea"/>
          <a:cs typeface="+mj-cs"/>
        </a:defRPr>
      </a:lvl1pPr>
    </p:titleStyle>
    <p:bodyStyle>
      <a:lvl1pPr marL="0">
        <a:defRPr>
          <a:latin typeface="+mn-lt"/>
          <a:ea typeface="+mn-ea"/>
          <a:cs typeface="+mn-cs"/>
        </a:defRPr>
      </a:lvl1pPr>
      <a:lvl2pPr marL="400736">
        <a:defRPr>
          <a:latin typeface="+mn-lt"/>
          <a:ea typeface="+mn-ea"/>
          <a:cs typeface="+mn-cs"/>
        </a:defRPr>
      </a:lvl2pPr>
      <a:lvl3pPr marL="801472">
        <a:defRPr>
          <a:latin typeface="+mn-lt"/>
          <a:ea typeface="+mn-ea"/>
          <a:cs typeface="+mn-cs"/>
        </a:defRPr>
      </a:lvl3pPr>
      <a:lvl4pPr marL="1202207">
        <a:defRPr>
          <a:latin typeface="+mn-lt"/>
          <a:ea typeface="+mn-ea"/>
          <a:cs typeface="+mn-cs"/>
        </a:defRPr>
      </a:lvl4pPr>
      <a:lvl5pPr marL="1602943">
        <a:defRPr>
          <a:latin typeface="+mn-lt"/>
          <a:ea typeface="+mn-ea"/>
          <a:cs typeface="+mn-cs"/>
        </a:defRPr>
      </a:lvl5pPr>
      <a:lvl6pPr marL="2003679">
        <a:defRPr>
          <a:latin typeface="+mn-lt"/>
          <a:ea typeface="+mn-ea"/>
          <a:cs typeface="+mn-cs"/>
        </a:defRPr>
      </a:lvl6pPr>
      <a:lvl7pPr marL="2404415">
        <a:defRPr>
          <a:latin typeface="+mn-lt"/>
          <a:ea typeface="+mn-ea"/>
          <a:cs typeface="+mn-cs"/>
        </a:defRPr>
      </a:lvl7pPr>
      <a:lvl8pPr marL="2805151">
        <a:defRPr>
          <a:latin typeface="+mn-lt"/>
          <a:ea typeface="+mn-ea"/>
          <a:cs typeface="+mn-cs"/>
        </a:defRPr>
      </a:lvl8pPr>
      <a:lvl9pPr marL="3205886">
        <a:defRPr>
          <a:latin typeface="+mn-lt"/>
          <a:ea typeface="+mn-ea"/>
          <a:cs typeface="+mn-cs"/>
        </a:defRPr>
      </a:lvl9pPr>
    </p:bodyStyle>
    <p:otherStyle>
      <a:lvl1pPr marL="0">
        <a:defRPr>
          <a:latin typeface="+mn-lt"/>
          <a:ea typeface="+mn-ea"/>
          <a:cs typeface="+mn-cs"/>
        </a:defRPr>
      </a:lvl1pPr>
      <a:lvl2pPr marL="400736">
        <a:defRPr>
          <a:latin typeface="+mn-lt"/>
          <a:ea typeface="+mn-ea"/>
          <a:cs typeface="+mn-cs"/>
        </a:defRPr>
      </a:lvl2pPr>
      <a:lvl3pPr marL="801472">
        <a:defRPr>
          <a:latin typeface="+mn-lt"/>
          <a:ea typeface="+mn-ea"/>
          <a:cs typeface="+mn-cs"/>
        </a:defRPr>
      </a:lvl3pPr>
      <a:lvl4pPr marL="1202207">
        <a:defRPr>
          <a:latin typeface="+mn-lt"/>
          <a:ea typeface="+mn-ea"/>
          <a:cs typeface="+mn-cs"/>
        </a:defRPr>
      </a:lvl4pPr>
      <a:lvl5pPr marL="1602943">
        <a:defRPr>
          <a:latin typeface="+mn-lt"/>
          <a:ea typeface="+mn-ea"/>
          <a:cs typeface="+mn-cs"/>
        </a:defRPr>
      </a:lvl5pPr>
      <a:lvl6pPr marL="2003679">
        <a:defRPr>
          <a:latin typeface="+mn-lt"/>
          <a:ea typeface="+mn-ea"/>
          <a:cs typeface="+mn-cs"/>
        </a:defRPr>
      </a:lvl6pPr>
      <a:lvl7pPr marL="2404415">
        <a:defRPr>
          <a:latin typeface="+mn-lt"/>
          <a:ea typeface="+mn-ea"/>
          <a:cs typeface="+mn-cs"/>
        </a:defRPr>
      </a:lvl7pPr>
      <a:lvl8pPr marL="2805151">
        <a:defRPr>
          <a:latin typeface="+mn-lt"/>
          <a:ea typeface="+mn-ea"/>
          <a:cs typeface="+mn-cs"/>
        </a:defRPr>
      </a:lvl8pPr>
      <a:lvl9pPr marL="3205886">
        <a:defRPr>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41"/>
            <a:ext cx="8229600" cy="1143000"/>
          </a:xfrm>
          <a:prstGeom prst="rect">
            <a:avLst/>
          </a:prstGeom>
        </p:spPr>
        <p:txBody>
          <a:bodyPr vert="horz" lIns="91077" tIns="45540" rIns="91077" bIns="4554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45"/>
            <a:ext cx="8229600" cy="4525963"/>
          </a:xfrm>
          <a:prstGeom prst="rect">
            <a:avLst/>
          </a:prstGeom>
        </p:spPr>
        <p:txBody>
          <a:bodyPr vert="horz" lIns="91077" tIns="45540" rIns="91077" bIns="4554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1" y="6356381"/>
            <a:ext cx="2133600" cy="365125"/>
          </a:xfrm>
          <a:prstGeom prst="rect">
            <a:avLst/>
          </a:prstGeom>
        </p:spPr>
        <p:txBody>
          <a:bodyPr vert="horz" lIns="91077" tIns="45540" rIns="91077" bIns="45540" rtlCol="0" anchor="ctr"/>
          <a:lstStyle>
            <a:lvl1pPr algn="l">
              <a:defRPr sz="1200">
                <a:solidFill>
                  <a:schemeClr val="tx1">
                    <a:tint val="75000"/>
                  </a:schemeClr>
                </a:solidFill>
              </a:defRPr>
            </a:lvl1pPr>
          </a:lstStyle>
          <a:p>
            <a:endParaRPr lang="en-GB">
              <a:solidFill>
                <a:prstClr val="black">
                  <a:tint val="75000"/>
                </a:prstClr>
              </a:solidFill>
            </a:endParaRPr>
          </a:p>
        </p:txBody>
      </p:sp>
      <p:sp>
        <p:nvSpPr>
          <p:cNvPr id="5" name="Footer Placeholder 4"/>
          <p:cNvSpPr>
            <a:spLocks noGrp="1"/>
          </p:cNvSpPr>
          <p:nvPr>
            <p:ph type="ftr" sz="quarter" idx="3"/>
          </p:nvPr>
        </p:nvSpPr>
        <p:spPr>
          <a:xfrm>
            <a:off x="3124203" y="6356381"/>
            <a:ext cx="2895600" cy="365125"/>
          </a:xfrm>
          <a:prstGeom prst="rect">
            <a:avLst/>
          </a:prstGeom>
        </p:spPr>
        <p:txBody>
          <a:bodyPr vert="horz" lIns="91077" tIns="45540" rIns="91077" bIns="45540" rtlCol="0" anchor="ctr"/>
          <a:lstStyle>
            <a:lvl1pPr algn="ctr">
              <a:defRPr sz="1200">
                <a:solidFill>
                  <a:schemeClr val="tx1">
                    <a:tint val="75000"/>
                  </a:schemeClr>
                </a:solidFill>
              </a:defRPr>
            </a:lvl1pPr>
          </a:lstStyle>
          <a:p>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81"/>
            <a:ext cx="2133600" cy="365125"/>
          </a:xfrm>
          <a:prstGeom prst="rect">
            <a:avLst/>
          </a:prstGeom>
        </p:spPr>
        <p:txBody>
          <a:bodyPr vert="horz" lIns="91077" tIns="45540" rIns="91077" bIns="45540" rtlCol="0" anchor="ctr"/>
          <a:lstStyle>
            <a:lvl1pPr algn="r">
              <a:defRPr sz="1200">
                <a:solidFill>
                  <a:schemeClr val="tx1">
                    <a:tint val="75000"/>
                  </a:schemeClr>
                </a:solidFill>
              </a:defRPr>
            </a:lvl1pPr>
          </a:lstStyle>
          <a:p>
            <a:fld id="{10F633DE-F6CC-4FE8-92FE-223BC299FAD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047976249"/>
      </p:ext>
    </p:extLst>
  </p:cSld>
  <p:clrMap bg1="lt1" tx1="dk1" bg2="lt2" tx2="dk2" accent1="accent1" accent2="accent2" accent3="accent3" accent4="accent4" accent5="accent5" accent6="accent6" hlink="hlink" folHlink="folHlink"/>
  <p:sldLayoutIdLst>
    <p:sldLayoutId id="2147483796" r:id="rId1"/>
    <p:sldLayoutId id="2147483797" r:id="rId2"/>
    <p:sldLayoutId id="2147483798" r:id="rId3"/>
    <p:sldLayoutId id="2147483799" r:id="rId4"/>
    <p:sldLayoutId id="2147483800" r:id="rId5"/>
    <p:sldLayoutId id="2147483801" r:id="rId6"/>
    <p:sldLayoutId id="2147483802" r:id="rId7"/>
    <p:sldLayoutId id="2147483803" r:id="rId8"/>
    <p:sldLayoutId id="2147483804" r:id="rId9"/>
    <p:sldLayoutId id="2147483805" r:id="rId10"/>
    <p:sldLayoutId id="2147483806" r:id="rId11"/>
  </p:sldLayoutIdLst>
  <p:transition spd="med">
    <p:fade/>
  </p:transition>
  <p:timing>
    <p:tnLst>
      <p:par>
        <p:cTn id="1" dur="indefinite" restart="never" nodeType="tmRoot"/>
      </p:par>
    </p:tnLst>
  </p:timing>
  <p:hf hdr="0" dt="0"/>
  <p:txStyles>
    <p:titleStyle>
      <a:lvl1pPr algn="ctr" defTabSz="910753" rtl="0" eaLnBrk="1" latinLnBrk="0" hangingPunct="1">
        <a:spcBef>
          <a:spcPct val="0"/>
        </a:spcBef>
        <a:buNone/>
        <a:defRPr sz="4400" kern="1200">
          <a:solidFill>
            <a:schemeClr val="tx1"/>
          </a:solidFill>
          <a:latin typeface="+mj-lt"/>
          <a:ea typeface="+mj-ea"/>
          <a:cs typeface="+mj-cs"/>
        </a:defRPr>
      </a:lvl1pPr>
    </p:titleStyle>
    <p:bodyStyle>
      <a:lvl1pPr marL="341535" indent="-341535" algn="l" defTabSz="910753" rtl="0" eaLnBrk="1" latinLnBrk="0" hangingPunct="1">
        <a:spcBef>
          <a:spcPts val="1200"/>
        </a:spcBef>
        <a:buFont typeface="Arial" pitchFamily="34" charset="0"/>
        <a:buChar char="•"/>
        <a:defRPr sz="3200" kern="1200">
          <a:solidFill>
            <a:schemeClr val="tx1"/>
          </a:solidFill>
          <a:latin typeface="+mn-lt"/>
          <a:ea typeface="+mn-ea"/>
          <a:cs typeface="+mn-cs"/>
        </a:defRPr>
      </a:lvl1pPr>
      <a:lvl2pPr marL="739985" indent="-284617" algn="l" defTabSz="910753"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38441" indent="-227684" algn="l" defTabSz="910753"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3810"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49194"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04570"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59955"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15319"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70702" indent="-227684" algn="l" defTabSz="91075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0753" rtl="0" eaLnBrk="1" latinLnBrk="0" hangingPunct="1">
        <a:defRPr sz="1800" kern="1200">
          <a:solidFill>
            <a:schemeClr val="tx1"/>
          </a:solidFill>
          <a:latin typeface="+mn-lt"/>
          <a:ea typeface="+mn-ea"/>
          <a:cs typeface="+mn-cs"/>
        </a:defRPr>
      </a:lvl1pPr>
      <a:lvl2pPr marL="455373" algn="l" defTabSz="910753" rtl="0" eaLnBrk="1" latinLnBrk="0" hangingPunct="1">
        <a:defRPr sz="1800" kern="1200">
          <a:solidFill>
            <a:schemeClr val="tx1"/>
          </a:solidFill>
          <a:latin typeface="+mn-lt"/>
          <a:ea typeface="+mn-ea"/>
          <a:cs typeface="+mn-cs"/>
        </a:defRPr>
      </a:lvl2pPr>
      <a:lvl3pPr marL="910753" algn="l" defTabSz="910753" rtl="0" eaLnBrk="1" latinLnBrk="0" hangingPunct="1">
        <a:defRPr sz="1800" kern="1200">
          <a:solidFill>
            <a:schemeClr val="tx1"/>
          </a:solidFill>
          <a:latin typeface="+mn-lt"/>
          <a:ea typeface="+mn-ea"/>
          <a:cs typeface="+mn-cs"/>
        </a:defRPr>
      </a:lvl3pPr>
      <a:lvl4pPr marL="1366137" algn="l" defTabSz="910753" rtl="0" eaLnBrk="1" latinLnBrk="0" hangingPunct="1">
        <a:defRPr sz="1800" kern="1200">
          <a:solidFill>
            <a:schemeClr val="tx1"/>
          </a:solidFill>
          <a:latin typeface="+mn-lt"/>
          <a:ea typeface="+mn-ea"/>
          <a:cs typeface="+mn-cs"/>
        </a:defRPr>
      </a:lvl4pPr>
      <a:lvl5pPr marL="1821503" algn="l" defTabSz="910753" rtl="0" eaLnBrk="1" latinLnBrk="0" hangingPunct="1">
        <a:defRPr sz="1800" kern="1200">
          <a:solidFill>
            <a:schemeClr val="tx1"/>
          </a:solidFill>
          <a:latin typeface="+mn-lt"/>
          <a:ea typeface="+mn-ea"/>
          <a:cs typeface="+mn-cs"/>
        </a:defRPr>
      </a:lvl5pPr>
      <a:lvl6pPr marL="2276885" algn="l" defTabSz="910753" rtl="0" eaLnBrk="1" latinLnBrk="0" hangingPunct="1">
        <a:defRPr sz="1800" kern="1200">
          <a:solidFill>
            <a:schemeClr val="tx1"/>
          </a:solidFill>
          <a:latin typeface="+mn-lt"/>
          <a:ea typeface="+mn-ea"/>
          <a:cs typeface="+mn-cs"/>
        </a:defRPr>
      </a:lvl6pPr>
      <a:lvl7pPr marL="2732259" algn="l" defTabSz="910753" rtl="0" eaLnBrk="1" latinLnBrk="0" hangingPunct="1">
        <a:defRPr sz="1800" kern="1200">
          <a:solidFill>
            <a:schemeClr val="tx1"/>
          </a:solidFill>
          <a:latin typeface="+mn-lt"/>
          <a:ea typeface="+mn-ea"/>
          <a:cs typeface="+mn-cs"/>
        </a:defRPr>
      </a:lvl7pPr>
      <a:lvl8pPr marL="3187626" algn="l" defTabSz="910753" rtl="0" eaLnBrk="1" latinLnBrk="0" hangingPunct="1">
        <a:defRPr sz="1800" kern="1200">
          <a:solidFill>
            <a:schemeClr val="tx1"/>
          </a:solidFill>
          <a:latin typeface="+mn-lt"/>
          <a:ea typeface="+mn-ea"/>
          <a:cs typeface="+mn-cs"/>
        </a:defRPr>
      </a:lvl8pPr>
      <a:lvl9pPr marL="3643013" algn="l" defTabSz="910753"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0" y="635638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endParaRPr lang="en-GB">
              <a:solidFill>
                <a:prstClr val="black">
                  <a:tint val="75000"/>
                </a:prstClr>
              </a:solidFill>
            </a:endParaRPr>
          </a:p>
        </p:txBody>
      </p:sp>
      <p:sp>
        <p:nvSpPr>
          <p:cNvPr id="5" name="Footer Placeholder 4"/>
          <p:cNvSpPr>
            <a:spLocks noGrp="1"/>
          </p:cNvSpPr>
          <p:nvPr>
            <p:ph type="ftr" sz="quarter" idx="3"/>
          </p:nvPr>
        </p:nvSpPr>
        <p:spPr>
          <a:xfrm>
            <a:off x="3124200" y="635638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r>
              <a:rPr lang="de-DE" smtClean="0">
                <a:solidFill>
                  <a:prstClr val="black">
                    <a:tint val="75000"/>
                  </a:prstClr>
                </a:solidFill>
              </a:rPr>
              <a:t>Thomas Naumann        Deutsches Elektronen-Synchrotron DESY</a:t>
            </a:r>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8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10F633DE-F6CC-4FE8-92FE-223BC299FAD7}" type="slidenum">
              <a:rPr lang="en-GB" smtClean="0">
                <a:solidFill>
                  <a:prstClr val="black">
                    <a:tint val="75000"/>
                  </a:prstClr>
                </a:solidFill>
              </a:rPr>
              <a:pPr defTabSz="914400"/>
              <a:t>‹#›</a:t>
            </a:fld>
            <a:endParaRPr lang="en-GB">
              <a:solidFill>
                <a:prstClr val="black">
                  <a:tint val="75000"/>
                </a:prstClr>
              </a:solidFill>
            </a:endParaRPr>
          </a:p>
        </p:txBody>
      </p:sp>
    </p:spTree>
    <p:extLst>
      <p:ext uri="{BB962C8B-B14F-4D97-AF65-F5344CB8AC3E}">
        <p14:creationId xmlns:p14="http://schemas.microsoft.com/office/powerpoint/2010/main" val="227198963"/>
      </p:ext>
    </p:extLst>
  </p:cSld>
  <p:clrMap bg1="lt1" tx1="dk1" bg2="lt2" tx2="dk2" accent1="accent1" accent2="accent2" accent3="accent3" accent4="accent4" accent5="accent5" accent6="accent6" hlink="hlink" folHlink="folHlink"/>
  <p:sldLayoutIdLst>
    <p:sldLayoutId id="2147483808" r:id="rId1"/>
    <p:sldLayoutId id="2147483809" r:id="rId2"/>
    <p:sldLayoutId id="2147483810" r:id="rId3"/>
    <p:sldLayoutId id="2147483811" r:id="rId4"/>
    <p:sldLayoutId id="2147483812" r:id="rId5"/>
    <p:sldLayoutId id="2147483813" r:id="rId6"/>
    <p:sldLayoutId id="2147483814" r:id="rId7"/>
    <p:sldLayoutId id="2147483815" r:id="rId8"/>
    <p:sldLayoutId id="2147483816" r:id="rId9"/>
    <p:sldLayoutId id="2147483817" r:id="rId10"/>
    <p:sldLayoutId id="2147483818" r:id="rId11"/>
  </p:sldLayoutIdLst>
  <p:transition spd="med">
    <p:fade/>
  </p:transition>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ts val="12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EAEAEA"/>
        </a:solidFill>
        <a:effectLst/>
      </p:bgPr>
    </p:bg>
    <p:spTree>
      <p:nvGrpSpPr>
        <p:cNvPr id="1" name=""/>
        <p:cNvGrpSpPr/>
        <p:nvPr/>
      </p:nvGrpSpPr>
      <p:grpSpPr>
        <a:xfrm>
          <a:off x="0" y="0"/>
          <a:ext cx="0" cy="0"/>
          <a:chOff x="0" y="0"/>
          <a:chExt cx="0" cy="0"/>
        </a:xfrm>
      </p:grpSpPr>
      <p:sp>
        <p:nvSpPr>
          <p:cNvPr id="893954" name="Rectangle 2"/>
          <p:cNvSpPr>
            <a:spLocks noGrp="1" noChangeArrowheads="1"/>
          </p:cNvSpPr>
          <p:nvPr>
            <p:ph type="title"/>
          </p:nvPr>
        </p:nvSpPr>
        <p:spPr bwMode="auto">
          <a:xfrm>
            <a:off x="-2575577" y="352455"/>
            <a:ext cx="14060259" cy="769441"/>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lvl="0"/>
            <a:r>
              <a:rPr lang="en-US" smtClean="0"/>
              <a:t>Titelmasterformat durch Klicken bearbeiten</a:t>
            </a:r>
          </a:p>
        </p:txBody>
      </p:sp>
      <p:sp>
        <p:nvSpPr>
          <p:cNvPr id="893955" name="Rectangle 3"/>
          <p:cNvSpPr>
            <a:spLocks noGrp="1" noChangeArrowheads="1"/>
          </p:cNvSpPr>
          <p:nvPr>
            <p:ph type="body" idx="1"/>
          </p:nvPr>
        </p:nvSpPr>
        <p:spPr bwMode="auto">
          <a:xfrm>
            <a:off x="338138" y="1603376"/>
            <a:ext cx="8229600" cy="4175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Textmasterformate durch Klicken bearbeiten</a:t>
            </a:r>
          </a:p>
          <a:p>
            <a:pPr lvl="1"/>
            <a:r>
              <a:rPr lang="en-US" smtClean="0"/>
              <a:t>Zweite Ebene</a:t>
            </a:r>
          </a:p>
        </p:txBody>
      </p:sp>
      <p:sp>
        <p:nvSpPr>
          <p:cNvPr id="893956" name="Rectangle 4"/>
          <p:cNvSpPr>
            <a:spLocks noGrp="1" noChangeArrowheads="1"/>
          </p:cNvSpPr>
          <p:nvPr>
            <p:ph type="sldNum" sz="quarter" idx="4"/>
          </p:nvPr>
        </p:nvSpPr>
        <p:spPr bwMode="auto">
          <a:xfrm>
            <a:off x="8767315" y="6569105"/>
            <a:ext cx="341760" cy="246221"/>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lvl1pPr algn="r">
              <a:defRPr sz="1000">
                <a:solidFill>
                  <a:schemeClr val="tx1"/>
                </a:solidFill>
              </a:defRPr>
            </a:lvl1pPr>
          </a:lstStyle>
          <a:p>
            <a:pPr defTabSz="914400" eaLnBrk="0" fontAlgn="base" hangingPunct="0">
              <a:spcBef>
                <a:spcPct val="0"/>
              </a:spcBef>
              <a:spcAft>
                <a:spcPct val="0"/>
              </a:spcAft>
            </a:pPr>
            <a:fld id="{EB5632A1-B3D8-4CAC-8F76-D673AFB3D09D}" type="slidenum">
              <a:rPr lang="en-US" b="1">
                <a:solidFill>
                  <a:srgbClr val="000000"/>
                </a:solidFill>
                <a:latin typeface="Arial" pitchFamily="34" charset="0"/>
              </a:rPr>
              <a:pPr defTabSz="914400" eaLnBrk="0" fontAlgn="base" hangingPunct="0">
                <a:spcBef>
                  <a:spcPct val="0"/>
                </a:spcBef>
                <a:spcAft>
                  <a:spcPct val="0"/>
                </a:spcAft>
              </a:pPr>
              <a:t>‹#›</a:t>
            </a:fld>
            <a:endParaRPr lang="en-US" b="1">
              <a:solidFill>
                <a:srgbClr val="000000"/>
              </a:solidFill>
              <a:latin typeface="Arial" pitchFamily="34" charset="0"/>
            </a:endParaRPr>
          </a:p>
        </p:txBody>
      </p:sp>
    </p:spTree>
    <p:extLst>
      <p:ext uri="{BB962C8B-B14F-4D97-AF65-F5344CB8AC3E}">
        <p14:creationId xmlns:p14="http://schemas.microsoft.com/office/powerpoint/2010/main" val="277051065"/>
      </p:ext>
    </p:extLst>
  </p:cSld>
  <p:clrMap bg1="lt1" tx1="dk1" bg2="lt2" tx2="dk2" accent1="accent1" accent2="accent2" accent3="accent3" accent4="accent4" accent5="accent5" accent6="accent6" hlink="hlink" folHlink="folHlink"/>
  <p:sldLayoutIdLst>
    <p:sldLayoutId id="2147483820" r:id="rId1"/>
    <p:sldLayoutId id="2147483821" r:id="rId2"/>
    <p:sldLayoutId id="2147483822" r:id="rId3"/>
    <p:sldLayoutId id="2147483823" r:id="rId4"/>
    <p:sldLayoutId id="2147483824" r:id="rId5"/>
    <p:sldLayoutId id="2147483825" r:id="rId6"/>
    <p:sldLayoutId id="2147483826" r:id="rId7"/>
    <p:sldLayoutId id="2147483827" r:id="rId8"/>
    <p:sldLayoutId id="2147483828" r:id="rId9"/>
    <p:sldLayoutId id="2147483829" r:id="rId10"/>
    <p:sldLayoutId id="2147483830" r:id="rId11"/>
    <p:sldLayoutId id="2147483831" r:id="rId12"/>
    <p:sldLayoutId id="2147483832" r:id="rId13"/>
  </p:sldLayoutIdLst>
  <p:transition>
    <p:fade/>
  </p:transition>
  <p:hf hdr="0" ftr="0" dt="0"/>
  <p:txStyles>
    <p:titleStyle>
      <a:lvl1pPr algn="ctr" rtl="0" fontAlgn="base">
        <a:spcBef>
          <a:spcPct val="0"/>
        </a:spcBef>
        <a:spcAft>
          <a:spcPct val="0"/>
        </a:spcAft>
        <a:defRPr sz="4400" b="1">
          <a:solidFill>
            <a:srgbClr val="000066"/>
          </a:solidFill>
          <a:latin typeface="+mj-lt"/>
          <a:ea typeface="+mj-ea"/>
          <a:cs typeface="+mj-cs"/>
        </a:defRPr>
      </a:lvl1pPr>
      <a:lvl2pPr algn="ctr" rtl="0" fontAlgn="base">
        <a:spcBef>
          <a:spcPct val="0"/>
        </a:spcBef>
        <a:spcAft>
          <a:spcPct val="0"/>
        </a:spcAft>
        <a:defRPr sz="4400" b="1">
          <a:solidFill>
            <a:srgbClr val="000066"/>
          </a:solidFill>
          <a:latin typeface="Verdana" pitchFamily="34" charset="0"/>
        </a:defRPr>
      </a:lvl2pPr>
      <a:lvl3pPr algn="ctr" rtl="0" fontAlgn="base">
        <a:spcBef>
          <a:spcPct val="0"/>
        </a:spcBef>
        <a:spcAft>
          <a:spcPct val="0"/>
        </a:spcAft>
        <a:defRPr sz="4400" b="1">
          <a:solidFill>
            <a:srgbClr val="000066"/>
          </a:solidFill>
          <a:latin typeface="Verdana" pitchFamily="34" charset="0"/>
        </a:defRPr>
      </a:lvl3pPr>
      <a:lvl4pPr algn="ctr" rtl="0" fontAlgn="base">
        <a:spcBef>
          <a:spcPct val="0"/>
        </a:spcBef>
        <a:spcAft>
          <a:spcPct val="0"/>
        </a:spcAft>
        <a:defRPr sz="4400" b="1">
          <a:solidFill>
            <a:srgbClr val="000066"/>
          </a:solidFill>
          <a:latin typeface="Verdana" pitchFamily="34" charset="0"/>
        </a:defRPr>
      </a:lvl4pPr>
      <a:lvl5pPr algn="ctr" rtl="0" fontAlgn="base">
        <a:spcBef>
          <a:spcPct val="0"/>
        </a:spcBef>
        <a:spcAft>
          <a:spcPct val="0"/>
        </a:spcAft>
        <a:defRPr sz="4400" b="1">
          <a:solidFill>
            <a:srgbClr val="000066"/>
          </a:solidFill>
          <a:latin typeface="Verdana" pitchFamily="34" charset="0"/>
        </a:defRPr>
      </a:lvl5pPr>
      <a:lvl6pPr marL="457200" algn="ctr" rtl="0" fontAlgn="base">
        <a:spcBef>
          <a:spcPct val="0"/>
        </a:spcBef>
        <a:spcAft>
          <a:spcPct val="0"/>
        </a:spcAft>
        <a:defRPr sz="4400" b="1">
          <a:solidFill>
            <a:srgbClr val="000066"/>
          </a:solidFill>
          <a:latin typeface="Verdana" pitchFamily="34" charset="0"/>
        </a:defRPr>
      </a:lvl6pPr>
      <a:lvl7pPr marL="914400" algn="ctr" rtl="0" fontAlgn="base">
        <a:spcBef>
          <a:spcPct val="0"/>
        </a:spcBef>
        <a:spcAft>
          <a:spcPct val="0"/>
        </a:spcAft>
        <a:defRPr sz="4400" b="1">
          <a:solidFill>
            <a:srgbClr val="000066"/>
          </a:solidFill>
          <a:latin typeface="Verdana" pitchFamily="34" charset="0"/>
        </a:defRPr>
      </a:lvl7pPr>
      <a:lvl8pPr marL="1371600" algn="ctr" rtl="0" fontAlgn="base">
        <a:spcBef>
          <a:spcPct val="0"/>
        </a:spcBef>
        <a:spcAft>
          <a:spcPct val="0"/>
        </a:spcAft>
        <a:defRPr sz="4400" b="1">
          <a:solidFill>
            <a:srgbClr val="000066"/>
          </a:solidFill>
          <a:latin typeface="Verdana" pitchFamily="34" charset="0"/>
        </a:defRPr>
      </a:lvl8pPr>
      <a:lvl9pPr marL="1828800" algn="ctr" rtl="0" fontAlgn="base">
        <a:spcBef>
          <a:spcPct val="0"/>
        </a:spcBef>
        <a:spcAft>
          <a:spcPct val="0"/>
        </a:spcAft>
        <a:defRPr sz="4400" b="1">
          <a:solidFill>
            <a:srgbClr val="000066"/>
          </a:solidFill>
          <a:latin typeface="Verdana" pitchFamily="34" charset="0"/>
        </a:defRPr>
      </a:lvl9pPr>
    </p:titleStyle>
    <p:bodyStyle>
      <a:lvl1pPr marL="342900" indent="-342900" algn="l" rtl="0" fontAlgn="base">
        <a:spcBef>
          <a:spcPct val="20000"/>
        </a:spcBef>
        <a:spcAft>
          <a:spcPct val="0"/>
        </a:spcAft>
        <a:buChar char="•"/>
        <a:defRPr>
          <a:solidFill>
            <a:schemeClr val="tx1"/>
          </a:solidFill>
          <a:latin typeface="+mn-lt"/>
          <a:ea typeface="+mn-ea"/>
          <a:cs typeface="+mn-cs"/>
        </a:defRPr>
      </a:lvl1pPr>
      <a:lvl2pPr marL="742950" indent="-285750" algn="l" rtl="0" fontAlgn="base">
        <a:spcBef>
          <a:spcPct val="20000"/>
        </a:spcBef>
        <a:spcAft>
          <a:spcPct val="0"/>
        </a:spcAft>
        <a:buChar char="-"/>
        <a:defRPr sz="14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Times" pitchFamily="18" charset="0"/>
        </a:defRPr>
      </a:lvl3pPr>
      <a:lvl4pPr marL="1600200" indent="-228600" algn="l" rtl="0" fontAlgn="base">
        <a:spcBef>
          <a:spcPct val="20000"/>
        </a:spcBef>
        <a:spcAft>
          <a:spcPct val="0"/>
        </a:spcAft>
        <a:buChar char="–"/>
        <a:defRPr sz="2000">
          <a:solidFill>
            <a:schemeClr val="tx1"/>
          </a:solidFill>
          <a:latin typeface="Times" pitchFamily="18" charset="0"/>
        </a:defRPr>
      </a:lvl4pPr>
      <a:lvl5pPr marL="2057400" indent="-228600" algn="l" rtl="0" fontAlgn="base">
        <a:spcBef>
          <a:spcPct val="20000"/>
        </a:spcBef>
        <a:spcAft>
          <a:spcPct val="0"/>
        </a:spcAft>
        <a:buChar char="»"/>
        <a:defRPr sz="2000">
          <a:solidFill>
            <a:schemeClr val="tx1"/>
          </a:solidFill>
          <a:latin typeface="Times" pitchFamily="18" charset="0"/>
        </a:defRPr>
      </a:lvl5pPr>
      <a:lvl6pPr marL="2514600" indent="-228600" algn="l" rtl="0" fontAlgn="base">
        <a:spcBef>
          <a:spcPct val="20000"/>
        </a:spcBef>
        <a:spcAft>
          <a:spcPct val="0"/>
        </a:spcAft>
        <a:buChar char="»"/>
        <a:defRPr sz="2000">
          <a:solidFill>
            <a:schemeClr val="tx1"/>
          </a:solidFill>
          <a:latin typeface="Times" pitchFamily="18" charset="0"/>
        </a:defRPr>
      </a:lvl6pPr>
      <a:lvl7pPr marL="2971800" indent="-228600" algn="l" rtl="0" fontAlgn="base">
        <a:spcBef>
          <a:spcPct val="20000"/>
        </a:spcBef>
        <a:spcAft>
          <a:spcPct val="0"/>
        </a:spcAft>
        <a:buChar char="»"/>
        <a:defRPr sz="2000">
          <a:solidFill>
            <a:schemeClr val="tx1"/>
          </a:solidFill>
          <a:latin typeface="Times" pitchFamily="18" charset="0"/>
        </a:defRPr>
      </a:lvl7pPr>
      <a:lvl8pPr marL="3429000" indent="-228600" algn="l" rtl="0" fontAlgn="base">
        <a:spcBef>
          <a:spcPct val="20000"/>
        </a:spcBef>
        <a:spcAft>
          <a:spcPct val="0"/>
        </a:spcAft>
        <a:buChar char="»"/>
        <a:defRPr sz="2000">
          <a:solidFill>
            <a:schemeClr val="tx1"/>
          </a:solidFill>
          <a:latin typeface="Times" pitchFamily="18" charset="0"/>
        </a:defRPr>
      </a:lvl8pPr>
      <a:lvl9pPr marL="3886200" indent="-228600" algn="l" rtl="0" fontAlgn="base">
        <a:spcBef>
          <a:spcPct val="20000"/>
        </a:spcBef>
        <a:spcAft>
          <a:spcPct val="0"/>
        </a:spcAft>
        <a:buChar char="»"/>
        <a:defRPr sz="2000">
          <a:solidFill>
            <a:schemeClr val="tx1"/>
          </a:solidFill>
          <a:latin typeface="Times" pitchFamily="18" charset="0"/>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AutoShape 2"/>
          <p:cNvSpPr>
            <a:spLocks noGrp="1" noChangeArrowheads="1"/>
          </p:cNvSpPr>
          <p:nvPr>
            <p:ph type="title"/>
          </p:nvPr>
        </p:nvSpPr>
        <p:spPr bwMode="auto">
          <a:xfrm>
            <a:off x="-1873064" y="833064"/>
            <a:ext cx="12891771" cy="699307"/>
          </a:xfrm>
          <a:prstGeom prst="roundRect">
            <a:avLst>
              <a:gd name="adj" fmla="val 16667"/>
            </a:avLst>
          </a:prstGeom>
          <a:noFill/>
          <a:ln w="76200">
            <a:solidFill>
              <a:srgbClr val="FF0000"/>
            </a:solidFill>
            <a:round/>
            <a:headEnd/>
            <a:tailEnd/>
          </a:ln>
          <a:effectLst>
            <a:outerShdw dist="35921" dir="2700000" algn="ctr" rotWithShape="0">
              <a:schemeClr val="bg2">
                <a:alpha val="50000"/>
              </a:schemeClr>
            </a:outerShdw>
          </a:effectLst>
        </p:spPr>
        <p:txBody>
          <a:bodyPr vert="horz" wrap="none" lIns="58152" tIns="45715" rIns="58152" bIns="10262" numCol="1" anchor="ctr" anchorCtr="1" compatLnSpc="1">
            <a:prstTxWarp prst="textNoShape">
              <a:avLst/>
            </a:prstTxWarp>
            <a:spAutoFit/>
          </a:bodyPr>
          <a:lstStyle/>
          <a:p>
            <a:pPr lvl="0"/>
            <a:r>
              <a:rPr lang="en-US" smtClean="0"/>
              <a:t>Klicken Sie, um das Titelformat zu bearbeiten</a:t>
            </a:r>
          </a:p>
        </p:txBody>
      </p:sp>
      <p:sp>
        <p:nvSpPr>
          <p:cNvPr id="37891" name="Rectangle 3"/>
          <p:cNvSpPr>
            <a:spLocks noGrp="1" noChangeArrowheads="1"/>
          </p:cNvSpPr>
          <p:nvPr>
            <p:ph type="body" idx="1"/>
          </p:nvPr>
        </p:nvSpPr>
        <p:spPr bwMode="auto">
          <a:xfrm>
            <a:off x="685800" y="1981200"/>
            <a:ext cx="8005698" cy="1708150"/>
          </a:xfrm>
          <a:prstGeom prst="rect">
            <a:avLst/>
          </a:prstGeom>
          <a:noFill/>
          <a:ln w="9525">
            <a:noFill/>
            <a:miter lim="800000"/>
            <a:headEnd/>
            <a:tailEnd/>
          </a:ln>
        </p:spPr>
        <p:txBody>
          <a:bodyPr vert="horz" wrap="none" lIns="91430" tIns="45715" rIns="91430" bIns="45715" numCol="1" anchor="t" anchorCtr="0" compatLnSpc="1">
            <a:prstTxWarp prst="textNoShape">
              <a:avLst/>
            </a:prstTxWarp>
            <a:spAutoFit/>
          </a:bodyPr>
          <a:lstStyle/>
          <a:p>
            <a:pPr lvl="0"/>
            <a:r>
              <a:rPr lang="en-US" smtClean="0"/>
              <a:t>Klicken Sie, um die Formate des Vorlagentextes zu bearbeiten</a:t>
            </a:r>
          </a:p>
          <a:p>
            <a:pPr lvl="1"/>
            <a:r>
              <a:rPr lang="en-US" smtClean="0"/>
              <a:t>Zweite Ebene</a:t>
            </a:r>
          </a:p>
          <a:p>
            <a:pPr lvl="2"/>
            <a:r>
              <a:rPr lang="en-US" smtClean="0"/>
              <a:t>Dritte Ebene</a:t>
            </a:r>
          </a:p>
          <a:p>
            <a:pPr lvl="3"/>
            <a:r>
              <a:rPr lang="en-US" smtClean="0"/>
              <a:t>Vierte Ebene</a:t>
            </a:r>
          </a:p>
          <a:p>
            <a:pPr lvl="4"/>
            <a:r>
              <a:rPr lang="en-US" smtClean="0"/>
              <a:t>Fünfte Ebene</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30" tIns="45715" rIns="91430" bIns="45715" numCol="1" anchor="t" anchorCtr="0" compatLnSpc="1">
            <a:prstTxWarp prst="textNoShape">
              <a:avLst/>
            </a:prstTxWarp>
          </a:bodyPr>
          <a:lstStyle>
            <a:lvl1pPr algn="l">
              <a:defRPr sz="900" b="0">
                <a:cs typeface="+mn-cs"/>
              </a:defRPr>
            </a:lvl1pPr>
          </a:lstStyle>
          <a:p>
            <a:pPr defTabSz="914400" fontAlgn="base">
              <a:spcBef>
                <a:spcPct val="0"/>
              </a:spcBef>
              <a:spcAft>
                <a:spcPct val="0"/>
              </a:spcAft>
              <a:defRPr/>
            </a:pPr>
            <a:fld id="{AB0F7446-016F-451D-A330-29B4B3897283}" type="datetime1">
              <a:rPr lang="de-DE">
                <a:solidFill>
                  <a:srgbClr val="000000"/>
                </a:solidFill>
              </a:rPr>
              <a:pPr defTabSz="914400" fontAlgn="base">
                <a:spcBef>
                  <a:spcPct val="0"/>
                </a:spcBef>
                <a:spcAft>
                  <a:spcPct val="0"/>
                </a:spcAft>
                <a:defRPr/>
              </a:pPr>
              <a:t>15.07.2016</a:t>
            </a:fld>
            <a:endParaRPr lang="de-DE">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30" tIns="45715" rIns="91430" bIns="45715" numCol="1" anchor="t" anchorCtr="0" compatLnSpc="1">
            <a:prstTxWarp prst="textNoShape">
              <a:avLst/>
            </a:prstTxWarp>
          </a:bodyPr>
          <a:lstStyle>
            <a:lvl1pPr algn="ctr">
              <a:defRPr sz="900" b="0">
                <a:cs typeface="+mn-cs"/>
              </a:defRPr>
            </a:lvl1pPr>
          </a:lstStyle>
          <a:p>
            <a:pPr defTabSz="914400" fontAlgn="base">
              <a:spcBef>
                <a:spcPct val="0"/>
              </a:spcBef>
              <a:spcAft>
                <a:spcPct val="0"/>
              </a:spcAft>
              <a:defRPr/>
            </a:pPr>
            <a:r>
              <a:rPr lang="de-DE">
                <a:solidFill>
                  <a:srgbClr val="000000"/>
                </a:solidFill>
              </a:rPr>
              <a:t>Teilchen und Kräfte</a:t>
            </a:r>
          </a:p>
        </p:txBody>
      </p:sp>
      <p:sp>
        <p:nvSpPr>
          <p:cNvPr id="1030" name="Rectangle 6"/>
          <p:cNvSpPr>
            <a:spLocks noGrp="1" noChangeArrowheads="1"/>
          </p:cNvSpPr>
          <p:nvPr>
            <p:ph type="sldNum" sz="quarter" idx="4"/>
          </p:nvPr>
        </p:nvSpPr>
        <p:spPr bwMode="auto">
          <a:xfrm>
            <a:off x="7239000" y="6630988"/>
            <a:ext cx="1905000" cy="455612"/>
          </a:xfrm>
          <a:prstGeom prst="rect">
            <a:avLst/>
          </a:prstGeom>
          <a:noFill/>
          <a:ln w="9525">
            <a:noFill/>
            <a:miter lim="800000"/>
            <a:headEnd/>
            <a:tailEnd/>
          </a:ln>
          <a:effectLst/>
        </p:spPr>
        <p:txBody>
          <a:bodyPr vert="horz" wrap="square" lIns="91430" tIns="45715" rIns="91430" bIns="45715" numCol="1" anchor="t" anchorCtr="0" compatLnSpc="1">
            <a:prstTxWarp prst="textNoShape">
              <a:avLst/>
            </a:prstTxWarp>
          </a:bodyPr>
          <a:lstStyle>
            <a:lvl1pPr algn="r">
              <a:defRPr sz="900">
                <a:cs typeface="+mn-cs"/>
              </a:defRPr>
            </a:lvl1pPr>
          </a:lstStyle>
          <a:p>
            <a:pPr defTabSz="914400" fontAlgn="base">
              <a:spcBef>
                <a:spcPct val="0"/>
              </a:spcBef>
              <a:spcAft>
                <a:spcPct val="0"/>
              </a:spcAft>
              <a:defRPr/>
            </a:pPr>
            <a:fld id="{DD8658DA-4126-4ABC-8A83-4FEBEE690ED5}" type="slidenum">
              <a:rPr lang="de-DE" b="1">
                <a:solidFill>
                  <a:srgbClr val="000000"/>
                </a:solidFill>
              </a:rPr>
              <a:pPr defTabSz="914400" fontAlgn="base">
                <a:spcBef>
                  <a:spcPct val="0"/>
                </a:spcBef>
                <a:spcAft>
                  <a:spcPct val="0"/>
                </a:spcAft>
                <a:defRPr/>
              </a:pPr>
              <a:t>‹#›</a:t>
            </a:fld>
            <a:endParaRPr lang="de-DE" sz="1400" b="1">
              <a:solidFill>
                <a:srgbClr val="000000"/>
              </a:solidFill>
              <a:latin typeface="Times New Roman" pitchFamily="18" charset="0"/>
            </a:endParaRPr>
          </a:p>
        </p:txBody>
      </p:sp>
    </p:spTree>
    <p:extLst>
      <p:ext uri="{BB962C8B-B14F-4D97-AF65-F5344CB8AC3E}">
        <p14:creationId xmlns:p14="http://schemas.microsoft.com/office/powerpoint/2010/main" val="2529730968"/>
      </p:ext>
    </p:extLst>
  </p:cSld>
  <p:clrMap bg1="lt1" tx1="dk1" bg2="lt2" tx2="dk2" accent1="accent1" accent2="accent2" accent3="accent3" accent4="accent4" accent5="accent5" accent6="accent6" hlink="hlink" folHlink="folHlink"/>
  <p:sldLayoutIdLst>
    <p:sldLayoutId id="2147483834" r:id="rId1"/>
    <p:sldLayoutId id="2147483835" r:id="rId2"/>
    <p:sldLayoutId id="2147483836" r:id="rId3"/>
    <p:sldLayoutId id="2147483837" r:id="rId4"/>
    <p:sldLayoutId id="2147483838" r:id="rId5"/>
    <p:sldLayoutId id="2147483839" r:id="rId6"/>
    <p:sldLayoutId id="2147483840" r:id="rId7"/>
    <p:sldLayoutId id="2147483841" r:id="rId8"/>
    <p:sldLayoutId id="2147483842" r:id="rId9"/>
    <p:sldLayoutId id="2147483843" r:id="rId10"/>
    <p:sldLayoutId id="2147483844" r:id="rId11"/>
    <p:sldLayoutId id="2147483845" r:id="rId12"/>
    <p:sldLayoutId id="2147483846" r:id="rId13"/>
    <p:sldLayoutId id="2147483847" r:id="rId14"/>
    <p:sldLayoutId id="2147483848" r:id="rId15"/>
    <p:sldLayoutId id="2147483849" r:id="rId16"/>
    <p:sldLayoutId id="2147483850" r:id="rId17"/>
    <p:sldLayoutId id="2147483851" r:id="rId18"/>
  </p:sldLayoutIdLst>
  <p:transition>
    <p:fade/>
  </p:transition>
  <p:hf hdr="0" ftr="0" dt="0"/>
  <p:txStyles>
    <p:titleStyle>
      <a:lvl1pPr algn="ctr" rtl="0" eaLnBrk="0" fontAlgn="base" hangingPunct="0">
        <a:lnSpc>
          <a:spcPct val="85000"/>
        </a:lnSpc>
        <a:spcBef>
          <a:spcPct val="0"/>
        </a:spcBef>
        <a:spcAft>
          <a:spcPct val="0"/>
        </a:spcAft>
        <a:defRPr sz="4400" b="1">
          <a:solidFill>
            <a:srgbClr val="FF0000"/>
          </a:solidFill>
          <a:effectLst>
            <a:outerShdw blurRad="38100" dist="38100" dir="2700000" algn="tl">
              <a:srgbClr val="C0C0C0"/>
            </a:outerShdw>
          </a:effectLst>
          <a:latin typeface="+mj-lt"/>
          <a:ea typeface="+mj-ea"/>
          <a:cs typeface="+mj-cs"/>
        </a:defRPr>
      </a:lvl1pPr>
      <a:lvl2pPr algn="ctr" rtl="0" eaLnBrk="0" fontAlgn="base" hangingPunct="0">
        <a:lnSpc>
          <a:spcPct val="85000"/>
        </a:lnSpc>
        <a:spcBef>
          <a:spcPct val="0"/>
        </a:spcBef>
        <a:spcAft>
          <a:spcPct val="0"/>
        </a:spcAft>
        <a:defRPr sz="4400" b="1">
          <a:solidFill>
            <a:srgbClr val="FF0000"/>
          </a:solidFill>
          <a:effectLst>
            <a:outerShdw blurRad="38100" dist="38100" dir="2700000" algn="tl">
              <a:srgbClr val="C0C0C0"/>
            </a:outerShdw>
          </a:effectLst>
          <a:latin typeface="Comic Sans MS" pitchFamily="66" charset="0"/>
        </a:defRPr>
      </a:lvl2pPr>
      <a:lvl3pPr algn="ctr" rtl="0" eaLnBrk="0" fontAlgn="base" hangingPunct="0">
        <a:lnSpc>
          <a:spcPct val="85000"/>
        </a:lnSpc>
        <a:spcBef>
          <a:spcPct val="0"/>
        </a:spcBef>
        <a:spcAft>
          <a:spcPct val="0"/>
        </a:spcAft>
        <a:defRPr sz="4400" b="1">
          <a:solidFill>
            <a:srgbClr val="FF0000"/>
          </a:solidFill>
          <a:effectLst>
            <a:outerShdw blurRad="38100" dist="38100" dir="2700000" algn="tl">
              <a:srgbClr val="C0C0C0"/>
            </a:outerShdw>
          </a:effectLst>
          <a:latin typeface="Comic Sans MS" pitchFamily="66" charset="0"/>
        </a:defRPr>
      </a:lvl3pPr>
      <a:lvl4pPr algn="ctr" rtl="0" eaLnBrk="0" fontAlgn="base" hangingPunct="0">
        <a:lnSpc>
          <a:spcPct val="85000"/>
        </a:lnSpc>
        <a:spcBef>
          <a:spcPct val="0"/>
        </a:spcBef>
        <a:spcAft>
          <a:spcPct val="0"/>
        </a:spcAft>
        <a:defRPr sz="4400" b="1">
          <a:solidFill>
            <a:srgbClr val="FF0000"/>
          </a:solidFill>
          <a:effectLst>
            <a:outerShdw blurRad="38100" dist="38100" dir="2700000" algn="tl">
              <a:srgbClr val="C0C0C0"/>
            </a:outerShdw>
          </a:effectLst>
          <a:latin typeface="Comic Sans MS" pitchFamily="66" charset="0"/>
        </a:defRPr>
      </a:lvl4pPr>
      <a:lvl5pPr algn="ctr" rtl="0" eaLnBrk="0" fontAlgn="base" hangingPunct="0">
        <a:lnSpc>
          <a:spcPct val="85000"/>
        </a:lnSpc>
        <a:spcBef>
          <a:spcPct val="0"/>
        </a:spcBef>
        <a:spcAft>
          <a:spcPct val="0"/>
        </a:spcAft>
        <a:defRPr sz="4400" b="1">
          <a:solidFill>
            <a:srgbClr val="FF0000"/>
          </a:solidFill>
          <a:effectLst>
            <a:outerShdw blurRad="38100" dist="38100" dir="2700000" algn="tl">
              <a:srgbClr val="C0C0C0"/>
            </a:outerShdw>
          </a:effectLst>
          <a:latin typeface="Comic Sans MS" pitchFamily="66" charset="0"/>
        </a:defRPr>
      </a:lvl5pPr>
      <a:lvl6pPr marL="457200" algn="ctr" rtl="0" fontAlgn="base">
        <a:lnSpc>
          <a:spcPct val="85000"/>
        </a:lnSpc>
        <a:spcBef>
          <a:spcPct val="0"/>
        </a:spcBef>
        <a:spcAft>
          <a:spcPct val="0"/>
        </a:spcAft>
        <a:defRPr sz="4400" b="1">
          <a:solidFill>
            <a:srgbClr val="FF0000"/>
          </a:solidFill>
          <a:effectLst>
            <a:outerShdw blurRad="38100" dist="38100" dir="2700000" algn="tl">
              <a:srgbClr val="C0C0C0"/>
            </a:outerShdw>
          </a:effectLst>
          <a:latin typeface="Comic Sans MS" pitchFamily="66" charset="0"/>
        </a:defRPr>
      </a:lvl6pPr>
      <a:lvl7pPr marL="914400" algn="ctr" rtl="0" fontAlgn="base">
        <a:lnSpc>
          <a:spcPct val="85000"/>
        </a:lnSpc>
        <a:spcBef>
          <a:spcPct val="0"/>
        </a:spcBef>
        <a:spcAft>
          <a:spcPct val="0"/>
        </a:spcAft>
        <a:defRPr sz="4400" b="1">
          <a:solidFill>
            <a:srgbClr val="FF0000"/>
          </a:solidFill>
          <a:effectLst>
            <a:outerShdw blurRad="38100" dist="38100" dir="2700000" algn="tl">
              <a:srgbClr val="C0C0C0"/>
            </a:outerShdw>
          </a:effectLst>
          <a:latin typeface="Comic Sans MS" pitchFamily="66" charset="0"/>
        </a:defRPr>
      </a:lvl7pPr>
      <a:lvl8pPr marL="1371600" algn="ctr" rtl="0" fontAlgn="base">
        <a:lnSpc>
          <a:spcPct val="85000"/>
        </a:lnSpc>
        <a:spcBef>
          <a:spcPct val="0"/>
        </a:spcBef>
        <a:spcAft>
          <a:spcPct val="0"/>
        </a:spcAft>
        <a:defRPr sz="4400" b="1">
          <a:solidFill>
            <a:srgbClr val="FF0000"/>
          </a:solidFill>
          <a:effectLst>
            <a:outerShdw blurRad="38100" dist="38100" dir="2700000" algn="tl">
              <a:srgbClr val="C0C0C0"/>
            </a:outerShdw>
          </a:effectLst>
          <a:latin typeface="Comic Sans MS" pitchFamily="66" charset="0"/>
        </a:defRPr>
      </a:lvl8pPr>
      <a:lvl9pPr marL="1828800" algn="ctr" rtl="0" fontAlgn="base">
        <a:lnSpc>
          <a:spcPct val="85000"/>
        </a:lnSpc>
        <a:spcBef>
          <a:spcPct val="0"/>
        </a:spcBef>
        <a:spcAft>
          <a:spcPct val="0"/>
        </a:spcAft>
        <a:defRPr sz="4400" b="1">
          <a:solidFill>
            <a:srgbClr val="FF0000"/>
          </a:solidFill>
          <a:effectLst>
            <a:outerShdw blurRad="38100" dist="38100" dir="2700000" algn="tl">
              <a:srgbClr val="C0C0C0"/>
            </a:outerShdw>
          </a:effectLst>
          <a:latin typeface="Comic Sans MS" pitchFamily="66" charset="0"/>
        </a:defRPr>
      </a:lvl9pPr>
    </p:titleStyle>
    <p:bodyStyle>
      <a:lvl1pPr marL="342900" indent="-342900" algn="l" rtl="0" eaLnBrk="0" fontAlgn="base" hangingPunct="0">
        <a:spcBef>
          <a:spcPct val="20000"/>
        </a:spcBef>
        <a:spcAft>
          <a:spcPct val="0"/>
        </a:spcAft>
        <a:defRPr sz="2100">
          <a:solidFill>
            <a:schemeClr val="tx1"/>
          </a:solidFill>
          <a:latin typeface="+mn-lt"/>
          <a:ea typeface="+mn-ea"/>
          <a:cs typeface="+mn-cs"/>
        </a:defRPr>
      </a:lvl1pPr>
      <a:lvl2pPr marL="741363" indent="-284163"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sz="1600">
          <a:solidFill>
            <a:schemeClr val="tx1"/>
          </a:solidFill>
          <a:latin typeface="+mn-lt"/>
        </a:defRPr>
      </a:lvl4pPr>
      <a:lvl5pPr marL="2057400" indent="-228600" algn="l" rtl="0" eaLnBrk="0" fontAlgn="base" hangingPunct="0">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8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A536E826-92E7-433F-B2F2-99ED5A4C4A91}" type="datetimeFigureOut">
              <a:rPr lang="en-GB" smtClean="0">
                <a:solidFill>
                  <a:prstClr val="black">
                    <a:tint val="75000"/>
                  </a:prstClr>
                </a:solidFill>
              </a:rPr>
              <a:pPr defTabSz="914400"/>
              <a:t>15/07/2016</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8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8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11774B15-B422-4AD0-80AA-0FB6ED3199AF}" type="slidenum">
              <a:rPr lang="en-GB" smtClean="0">
                <a:solidFill>
                  <a:prstClr val="black">
                    <a:tint val="75000"/>
                  </a:prstClr>
                </a:solidFill>
              </a:rPr>
              <a:pPr defTabSz="914400"/>
              <a:t>‹#›</a:t>
            </a:fld>
            <a:endParaRPr lang="en-GB">
              <a:solidFill>
                <a:prstClr val="black">
                  <a:tint val="75000"/>
                </a:prstClr>
              </a:solidFill>
            </a:endParaRPr>
          </a:p>
        </p:txBody>
      </p:sp>
    </p:spTree>
    <p:extLst>
      <p:ext uri="{BB962C8B-B14F-4D97-AF65-F5344CB8AC3E}">
        <p14:creationId xmlns:p14="http://schemas.microsoft.com/office/powerpoint/2010/main" val="2118801423"/>
      </p:ext>
    </p:extLst>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07.xml"/><Relationship Id="rId4" Type="http://schemas.microsoft.com/office/2007/relationships/hdphoto" Target="../media/hdphoto5.wdp"/></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168.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png"/><Relationship Id="rId1" Type="http://schemas.openxmlformats.org/officeDocument/2006/relationships/slideLayout" Target="../slideLayouts/slideLayout168.xml"/><Relationship Id="rId4" Type="http://schemas.openxmlformats.org/officeDocument/2006/relationships/image" Target="../media/image18.jpg"/></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jpg"/><Relationship Id="rId1" Type="http://schemas.openxmlformats.org/officeDocument/2006/relationships/slideLayout" Target="../slideLayouts/slideLayout195.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7.png"/><Relationship Id="rId4" Type="http://schemas.microsoft.com/office/2007/relationships/hdphoto" Target="../media/hdphoto7.wdp"/></Relationships>
</file>

<file path=ppt/slides/_rels/slide21.xml.rels><?xml version="1.0" encoding="UTF-8" standalone="yes"?>
<Relationships xmlns="http://schemas.openxmlformats.org/package/2006/relationships"><Relationship Id="rId3" Type="http://schemas.microsoft.com/office/2007/relationships/hdphoto" Target="../media/hdphoto8.wdp"/><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4.xml"/><Relationship Id="rId1" Type="http://schemas.openxmlformats.org/officeDocument/2006/relationships/slideLayout" Target="../slideLayouts/slideLayout36.xml"/><Relationship Id="rId4" Type="http://schemas.microsoft.com/office/2007/relationships/hdphoto" Target="../media/hdphoto9.wdp"/></Relationships>
</file>

<file path=ppt/slides/_rels/slide2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5.xml"/><Relationship Id="rId1" Type="http://schemas.openxmlformats.org/officeDocument/2006/relationships/slideLayout" Target="../slideLayouts/slideLayout60.xml"/><Relationship Id="rId4" Type="http://schemas.openxmlformats.org/officeDocument/2006/relationships/image" Target="../media/image30.jpeg"/></Relationships>
</file>

<file path=ppt/slides/_rels/slide2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32.jpeg"/><Relationship Id="rId4" Type="http://schemas.microsoft.com/office/2007/relationships/hdphoto" Target="../media/hdphoto10.wdp"/></Relationships>
</file>

<file path=ppt/slides/_rels/slide25.xml.rels><?xml version="1.0" encoding="UTF-8" standalone="yes"?>
<Relationships xmlns="http://schemas.openxmlformats.org/package/2006/relationships"><Relationship Id="rId3" Type="http://schemas.microsoft.com/office/2007/relationships/hdphoto" Target="../media/hdphoto11.wdp"/><Relationship Id="rId2" Type="http://schemas.openxmlformats.org/officeDocument/2006/relationships/image" Target="../media/image33.png"/><Relationship Id="rId1" Type="http://schemas.openxmlformats.org/officeDocument/2006/relationships/slideLayout" Target="../slideLayouts/slideLayout157.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7.xml"/><Relationship Id="rId7" Type="http://schemas.openxmlformats.org/officeDocument/2006/relationships/image" Target="../media/image36.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35.jpeg"/><Relationship Id="rId5" Type="http://schemas.openxmlformats.org/officeDocument/2006/relationships/image" Target="../media/image34.png"/><Relationship Id="rId4" Type="http://schemas.openxmlformats.org/officeDocument/2006/relationships/oleObject" Target="../embeddings/oleObject1.bin"/></Relationships>
</file>

<file path=ppt/slides/_rels/slide2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28.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34.xml"/><Relationship Id="rId5" Type="http://schemas.microsoft.com/office/2007/relationships/hdphoto" Target="../media/hdphoto12.wdp"/><Relationship Id="rId4" Type="http://schemas.openxmlformats.org/officeDocument/2006/relationships/image" Target="../media/image41.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gutenberg.org/ebooks/17147" TargetMode="External"/><Relationship Id="rId7" Type="http://schemas.microsoft.com/office/2007/relationships/hdphoto" Target="../media/hdphoto3.wdp"/><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5.png"/><Relationship Id="rId5" Type="http://schemas.microsoft.com/office/2007/relationships/hdphoto" Target="../media/hdphoto2.wdp"/><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40.jpeg"/><Relationship Id="rId4" Type="http://schemas.microsoft.com/office/2007/relationships/hdphoto" Target="../media/hdphoto13.wdp"/></Relationships>
</file>

<file path=ppt/slides/_rels/slide3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4.gif"/><Relationship Id="rId2" Type="http://schemas.openxmlformats.org/officeDocument/2006/relationships/image" Target="../media/image43.gi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5.emf"/><Relationship Id="rId1" Type="http://schemas.openxmlformats.org/officeDocument/2006/relationships/slideLayout" Target="../slideLayouts/slideLayout34.xml"/></Relationships>
</file>

<file path=ppt/slides/_rels/slide3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34.xml"/><Relationship Id="rId5" Type="http://schemas.openxmlformats.org/officeDocument/2006/relationships/image" Target="../media/image43.gif"/><Relationship Id="rId4" Type="http://schemas.microsoft.com/office/2007/relationships/hdphoto" Target="../media/hdphoto14.wdp"/></Relationships>
</file>

<file path=ppt/slides/_rels/slide3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34.xml"/><Relationship Id="rId5" Type="http://schemas.openxmlformats.org/officeDocument/2006/relationships/image" Target="../media/image43.gif"/><Relationship Id="rId4" Type="http://schemas.microsoft.com/office/2007/relationships/hdphoto" Target="../media/hdphoto14.wdp"/></Relationships>
</file>

<file path=ppt/slides/_rels/slide3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34.xml"/><Relationship Id="rId4" Type="http://schemas.microsoft.com/office/2007/relationships/hdphoto" Target="../media/hdphoto14.wdp"/></Relationships>
</file>

<file path=ppt/slides/_rels/slide3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1.xml"/><Relationship Id="rId1" Type="http://schemas.openxmlformats.org/officeDocument/2006/relationships/slideLayout" Target="../slideLayouts/slideLayout3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4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1.png"/><Relationship Id="rId1" Type="http://schemas.openxmlformats.org/officeDocument/2006/relationships/slideLayout" Target="../slideLayouts/slideLayout34.xml"/><Relationship Id="rId4" Type="http://schemas.openxmlformats.org/officeDocument/2006/relationships/image" Target="../media/image50.jpg"/></Relationships>
</file>

<file path=ppt/slides/_rels/slide42.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image" Target="../media/image51.png"/><Relationship Id="rId1" Type="http://schemas.openxmlformats.org/officeDocument/2006/relationships/slideLayout" Target="../slideLayouts/slideLayout34.xml"/><Relationship Id="rId4" Type="http://schemas.openxmlformats.org/officeDocument/2006/relationships/image" Target="../media/image52.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44.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microsoft.com/office/2007/relationships/hdphoto" Target="../media/hdphoto15.wdp"/><Relationship Id="rId4" Type="http://schemas.openxmlformats.org/officeDocument/2006/relationships/image" Target="../media/image53.png"/></Relationships>
</file>

<file path=ppt/slides/_rels/slide45.xml.rels><?xml version="1.0" encoding="UTF-8" standalone="yes"?>
<Relationships xmlns="http://schemas.openxmlformats.org/package/2006/relationships"><Relationship Id="rId3" Type="http://schemas.microsoft.com/office/2007/relationships/hdphoto" Target="../media/hdphoto16.wdp"/><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55.png"/><Relationship Id="rId1" Type="http://schemas.openxmlformats.org/officeDocument/2006/relationships/slideLayout" Target="../slideLayouts/slideLayout34.xml"/><Relationship Id="rId4" Type="http://schemas.microsoft.com/office/2007/relationships/hdphoto" Target="../media/hdphoto14.wdp"/></Relationships>
</file>

<file path=ppt/slides/_rels/slide47.xml.rels><?xml version="1.0" encoding="UTF-8" standalone="yes"?>
<Relationships xmlns="http://schemas.openxmlformats.org/package/2006/relationships"><Relationship Id="rId3" Type="http://schemas.openxmlformats.org/officeDocument/2006/relationships/audio" Target="../media/audio2.wav"/><Relationship Id="rId7" Type="http://schemas.microsoft.com/office/2007/relationships/hdphoto" Target="../media/hdphoto18.wdp"/><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57.png"/><Relationship Id="rId5" Type="http://schemas.microsoft.com/office/2007/relationships/hdphoto" Target="../media/hdphoto17.wdp"/><Relationship Id="rId4" Type="http://schemas.openxmlformats.org/officeDocument/2006/relationships/image" Target="../media/image56.png"/></Relationships>
</file>

<file path=ppt/slides/_rels/slide48.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microsoft.com/office/2007/relationships/hdphoto" Target="../media/hdphoto19.wdp"/><Relationship Id="rId4" Type="http://schemas.openxmlformats.org/officeDocument/2006/relationships/image" Target="../media/image58.png"/></Relationships>
</file>

<file path=ppt/slides/_rels/slide49.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5.xml"/><Relationship Id="rId1" Type="http://schemas.openxmlformats.org/officeDocument/2006/relationships/slideLayout" Target="../slideLayouts/slideLayout135.xml"/><Relationship Id="rId4" Type="http://schemas.microsoft.com/office/2007/relationships/hdphoto" Target="../media/hdphoto12.wdp"/></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184.xml"/></Relationships>
</file>

<file path=ppt/slides/_rels/slide5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40.jpeg"/><Relationship Id="rId1" Type="http://schemas.openxmlformats.org/officeDocument/2006/relationships/slideLayout" Target="../slideLayouts/slideLayout3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6.xml"/></Relationships>
</file>

<file path=ppt/slides/_rels/slide52.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27.xml"/><Relationship Id="rId1" Type="http://schemas.openxmlformats.org/officeDocument/2006/relationships/slideLayout" Target="../slideLayouts/slideLayout124.xml"/><Relationship Id="rId4" Type="http://schemas.openxmlformats.org/officeDocument/2006/relationships/image" Target="../media/image20.jpeg"/></Relationships>
</file>

<file path=ppt/slides/_rels/slide5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8.xml"/><Relationship Id="rId1" Type="http://schemas.openxmlformats.org/officeDocument/2006/relationships/slideLayout" Target="../slideLayouts/slideLayout64.xml"/><Relationship Id="rId4" Type="http://schemas.openxmlformats.org/officeDocument/2006/relationships/image" Target="../media/image62.jpeg"/></Relationships>
</file>

<file path=ppt/slides/_rels/slide54.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29.xml"/><Relationship Id="rId1" Type="http://schemas.openxmlformats.org/officeDocument/2006/relationships/slideLayout" Target="../slideLayouts/slideLayout65.xml"/><Relationship Id="rId5" Type="http://schemas.openxmlformats.org/officeDocument/2006/relationships/image" Target="../media/image64.jpeg"/><Relationship Id="rId4" Type="http://schemas.openxmlformats.org/officeDocument/2006/relationships/image" Target="../media/image63.jpeg"/></Relationships>
</file>

<file path=ppt/slides/_rels/slide55.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0.xml"/><Relationship Id="rId1" Type="http://schemas.openxmlformats.org/officeDocument/2006/relationships/slideLayout" Target="../slideLayouts/slideLayout65.xml"/><Relationship Id="rId5" Type="http://schemas.openxmlformats.org/officeDocument/2006/relationships/image" Target="../media/image66.jpeg"/><Relationship Id="rId4" Type="http://schemas.microsoft.com/office/2007/relationships/hdphoto" Target="../media/hdphoto20.wdp"/></Relationships>
</file>

<file path=ppt/slides/_rels/slide56.xml.rels><?xml version="1.0" encoding="UTF-8" standalone="yes"?>
<Relationships xmlns="http://schemas.openxmlformats.org/package/2006/relationships"><Relationship Id="rId3" Type="http://schemas.openxmlformats.org/officeDocument/2006/relationships/hyperlink" Target="http://arxiv.org/abs/0907.3531v1" TargetMode="External"/><Relationship Id="rId2" Type="http://schemas.openxmlformats.org/officeDocument/2006/relationships/image" Target="../media/image67.png"/><Relationship Id="rId1" Type="http://schemas.openxmlformats.org/officeDocument/2006/relationships/slideLayout" Target="../slideLayouts/slideLayout60.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64.xml"/><Relationship Id="rId1" Type="http://schemas.openxmlformats.org/officeDocument/2006/relationships/tags" Target="../tags/tag1.xml"/><Relationship Id="rId6" Type="http://schemas.openxmlformats.org/officeDocument/2006/relationships/image" Target="../media/image69.png"/><Relationship Id="rId5" Type="http://schemas.microsoft.com/office/2007/relationships/hdphoto" Target="../media/hdphoto21.wdp"/><Relationship Id="rId4" Type="http://schemas.openxmlformats.org/officeDocument/2006/relationships/image" Target="../media/image68.png"/></Relationships>
</file>

<file path=ppt/slides/_rels/slide58.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32.xml"/><Relationship Id="rId1" Type="http://schemas.openxmlformats.org/officeDocument/2006/relationships/slideLayout" Target="../slideLayouts/slideLayout64.xml"/></Relationships>
</file>

<file path=ppt/slides/_rels/slide59.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notesSlide" Target="../notesSlides/notesSlide33.xml"/><Relationship Id="rId1" Type="http://schemas.openxmlformats.org/officeDocument/2006/relationships/slideLayout" Target="../slideLayouts/slideLayout6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34.xml"/><Relationship Id="rId1" Type="http://schemas.openxmlformats.org/officeDocument/2006/relationships/slideLayout" Target="../slideLayouts/slideLayout64.xml"/><Relationship Id="rId4" Type="http://schemas.openxmlformats.org/officeDocument/2006/relationships/image" Target="../media/image73.png"/></Relationships>
</file>

<file path=ppt/slides/_rels/slide61.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notesSlide" Target="../notesSlides/notesSlide35.xml"/><Relationship Id="rId1" Type="http://schemas.openxmlformats.org/officeDocument/2006/relationships/slideLayout" Target="../slideLayouts/slideLayout60.xml"/><Relationship Id="rId4" Type="http://schemas.openxmlformats.org/officeDocument/2006/relationships/image" Target="../media/image75.jpeg"/></Relationships>
</file>

<file path=ppt/slides/_rels/slide62.xml.rels><?xml version="1.0" encoding="UTF-8" standalone="yes"?>
<Relationships xmlns="http://schemas.openxmlformats.org/package/2006/relationships"><Relationship Id="rId2" Type="http://schemas.openxmlformats.org/officeDocument/2006/relationships/image" Target="../media/image76.jpeg"/><Relationship Id="rId1" Type="http://schemas.openxmlformats.org/officeDocument/2006/relationships/slideLayout" Target="../slideLayouts/slideLayout60.xml"/></Relationships>
</file>

<file path=ppt/slides/_rels/slide63.xml.rels><?xml version="1.0" encoding="UTF-8" standalone="yes"?>
<Relationships xmlns="http://schemas.openxmlformats.org/package/2006/relationships"><Relationship Id="rId3" Type="http://schemas.microsoft.com/office/2007/relationships/hdphoto" Target="../media/hdphoto22.wdp"/><Relationship Id="rId2" Type="http://schemas.openxmlformats.org/officeDocument/2006/relationships/image" Target="../media/image77.png"/><Relationship Id="rId1" Type="http://schemas.openxmlformats.org/officeDocument/2006/relationships/slideLayout" Target="../slideLayouts/slideLayout8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91.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91.xml"/></Relationships>
</file>

<file path=ppt/slides/_rels/slide66.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notesSlide" Target="../notesSlides/notesSlide37.xml"/><Relationship Id="rId1" Type="http://schemas.openxmlformats.org/officeDocument/2006/relationships/slideLayout" Target="../slideLayouts/slideLayout91.xml"/><Relationship Id="rId5" Type="http://schemas.openxmlformats.org/officeDocument/2006/relationships/image" Target="../media/image80.jpeg"/><Relationship Id="rId4" Type="http://schemas.openxmlformats.org/officeDocument/2006/relationships/image" Target="../media/image79.jpeg"/></Relationships>
</file>

<file path=ppt/slides/_rels/slide67.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notesSlide" Target="../notesSlides/notesSlide38.xml"/><Relationship Id="rId1" Type="http://schemas.openxmlformats.org/officeDocument/2006/relationships/slideLayout" Target="../slideLayouts/slideLayout91.xml"/><Relationship Id="rId5" Type="http://schemas.openxmlformats.org/officeDocument/2006/relationships/image" Target="../media/image80.jpeg"/><Relationship Id="rId4" Type="http://schemas.openxmlformats.org/officeDocument/2006/relationships/image" Target="../media/image79.jpeg"/></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91.xml"/></Relationships>
</file>

<file path=ppt/slides/_rels/slide69.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40.xml"/><Relationship Id="rId1" Type="http://schemas.openxmlformats.org/officeDocument/2006/relationships/slideLayout" Target="../slideLayouts/slideLayout49.xml"/><Relationship Id="rId4" Type="http://schemas.openxmlformats.org/officeDocument/2006/relationships/image" Target="../media/image82.jpeg"/></Relationships>
</file>

<file path=ppt/slides/_rels/slide7.xml.rels><?xml version="1.0" encoding="UTF-8" standalone="yes"?>
<Relationships xmlns="http://schemas.openxmlformats.org/package/2006/relationships"><Relationship Id="rId2" Type="http://schemas.openxmlformats.org/officeDocument/2006/relationships/hyperlink" Target="http://www.zeno.org/Philosophie/M/Schopenhauer,+Arthur/Die+Welt+als+Wille+und+Vorstellung/Zweiter+Band/Erg%C3%A4nzungen+zum+vierten+Buch/46.+Von+der+Nichtigkeit+und+dem+Leiden+des+Lebens" TargetMode="Externa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9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91.xml"/></Relationships>
</file>

<file path=ppt/slides/_rels/slide72.xml.rels><?xml version="1.0" encoding="UTF-8" standalone="yes"?>
<Relationships xmlns="http://schemas.openxmlformats.org/package/2006/relationships"><Relationship Id="rId2" Type="http://schemas.openxmlformats.org/officeDocument/2006/relationships/image" Target="../media/image83.jpeg"/><Relationship Id="rId1" Type="http://schemas.openxmlformats.org/officeDocument/2006/relationships/slideLayout" Target="../slideLayouts/slideLayout146.xml"/></Relationships>
</file>

<file path=ppt/slides/_rels/slide73.xml.rels><?xml version="1.0" encoding="UTF-8" standalone="yes"?>
<Relationships xmlns="http://schemas.openxmlformats.org/package/2006/relationships"><Relationship Id="rId8" Type="http://schemas.microsoft.com/office/2007/relationships/hdphoto" Target="../media/hdphoto24.wdp"/><Relationship Id="rId3" Type="http://schemas.openxmlformats.org/officeDocument/2006/relationships/image" Target="../media/image84.png"/><Relationship Id="rId7" Type="http://schemas.openxmlformats.org/officeDocument/2006/relationships/image" Target="../media/image87.jpeg"/><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image" Target="../media/image86.png"/><Relationship Id="rId5" Type="http://schemas.openxmlformats.org/officeDocument/2006/relationships/image" Target="../media/image85.jpeg"/><Relationship Id="rId4" Type="http://schemas.microsoft.com/office/2007/relationships/hdphoto" Target="../media/hdphoto23.wdp"/><Relationship Id="rId9" Type="http://schemas.openxmlformats.org/officeDocument/2006/relationships/image" Target="../media/image88.jpeg"/></Relationships>
</file>

<file path=ppt/slides/_rels/slide74.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90.jpeg"/><Relationship Id="rId2" Type="http://schemas.openxmlformats.org/officeDocument/2006/relationships/notesSlide" Target="../notesSlides/notesSlide44.xml"/><Relationship Id="rId1" Type="http://schemas.openxmlformats.org/officeDocument/2006/relationships/slideLayout" Target="../slideLayouts/slideLayout38.xml"/><Relationship Id="rId6" Type="http://schemas.microsoft.com/office/2007/relationships/hdphoto" Target="../media/hdphoto26.wdp"/><Relationship Id="rId5" Type="http://schemas.openxmlformats.org/officeDocument/2006/relationships/image" Target="../media/image91.png"/><Relationship Id="rId4" Type="http://schemas.microsoft.com/office/2007/relationships/hdphoto" Target="../media/hdphoto25.wdp"/></Relationships>
</file>

<file path=ppt/slides/_rels/slide76.xml.rels><?xml version="1.0" encoding="UTF-8" standalone="yes"?>
<Relationships xmlns="http://schemas.openxmlformats.org/package/2006/relationships"><Relationship Id="rId3" Type="http://schemas.microsoft.com/office/2007/relationships/hdphoto" Target="../media/hdphoto26.wdp"/><Relationship Id="rId2" Type="http://schemas.openxmlformats.org/officeDocument/2006/relationships/image" Target="../media/image92.png"/><Relationship Id="rId1" Type="http://schemas.openxmlformats.org/officeDocument/2006/relationships/slideLayout" Target="../slideLayouts/slideLayout38.xml"/><Relationship Id="rId5" Type="http://schemas.microsoft.com/office/2007/relationships/hdphoto" Target="../media/hdphoto25.wdp"/><Relationship Id="rId4" Type="http://schemas.openxmlformats.org/officeDocument/2006/relationships/image" Target="../media/image90.jpeg"/></Relationships>
</file>

<file path=ppt/slides/_rels/slide77.xml.rels><?xml version="1.0" encoding="UTF-8" standalone="yes"?>
<Relationships xmlns="http://schemas.openxmlformats.org/package/2006/relationships"><Relationship Id="rId3" Type="http://schemas.microsoft.com/office/2007/relationships/hdphoto" Target="../media/hdphoto27.wdp"/><Relationship Id="rId2" Type="http://schemas.openxmlformats.org/officeDocument/2006/relationships/image" Target="../media/image93.jpeg"/><Relationship Id="rId1" Type="http://schemas.openxmlformats.org/officeDocument/2006/relationships/slideLayout" Target="../slideLayouts/slideLayout64.xml"/><Relationship Id="rId5" Type="http://schemas.microsoft.com/office/2007/relationships/hdphoto" Target="../media/hdphoto28.wdp"/><Relationship Id="rId4" Type="http://schemas.openxmlformats.org/officeDocument/2006/relationships/image" Target="../media/image94.jpeg"/></Relationships>
</file>

<file path=ppt/slides/_rels/slide7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5.xml"/><Relationship Id="rId1" Type="http://schemas.openxmlformats.org/officeDocument/2006/relationships/slideLayout" Target="../slideLayouts/slideLayout168.xml"/></Relationships>
</file>

<file path=ppt/slides/_rels/slide79.xml.rels><?xml version="1.0" encoding="UTF-8" standalone="yes"?>
<Relationships xmlns="http://schemas.openxmlformats.org/package/2006/relationships"><Relationship Id="rId3" Type="http://schemas.openxmlformats.org/officeDocument/2006/relationships/image" Target="../media/image95.jpeg"/><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3.xml"/><Relationship Id="rId6" Type="http://schemas.openxmlformats.org/officeDocument/2006/relationships/image" Target="../media/image11.png"/><Relationship Id="rId5" Type="http://schemas.microsoft.com/office/2007/relationships/hdphoto" Target="../media/hdphoto4.wdp"/><Relationship Id="rId4" Type="http://schemas.openxmlformats.org/officeDocument/2006/relationships/image" Target="../media/image10.png"/></Relationships>
</file>

<file path=ppt/slides/_rels/slide80.xml.rels><?xml version="1.0" encoding="UTF-8" standalone="yes"?>
<Relationships xmlns="http://schemas.openxmlformats.org/package/2006/relationships"><Relationship Id="rId3" Type="http://schemas.openxmlformats.org/officeDocument/2006/relationships/image" Target="../media/image95.jpeg"/><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81.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51.xml"/><Relationship Id="rId1" Type="http://schemas.openxmlformats.org/officeDocument/2006/relationships/slideLayout" Target="../slideLayouts/slideLayout2.xml"/><Relationship Id="rId5" Type="http://schemas.openxmlformats.org/officeDocument/2006/relationships/hyperlink" Target="https://en.wikipedia.org/wiki/General_Scholium" TargetMode="External"/><Relationship Id="rId4" Type="http://schemas.openxmlformats.org/officeDocument/2006/relationships/hyperlink" Target="https://en.wikipedia.org/wiki/Philosophiae_Naturalis_Principia_Mathematica" TargetMode="External"/></Relationships>
</file>

<file path=ppt/slides/_rels/slide85.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image" Target="../media/image96.png"/></Relationships>
</file>

<file path=ppt/slides/_rels/slide86.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53.xml"/><Relationship Id="rId1" Type="http://schemas.openxmlformats.org/officeDocument/2006/relationships/slideLayout" Target="../slideLayouts/slideLayout2.xml"/><Relationship Id="rId4" Type="http://schemas.openxmlformats.org/officeDocument/2006/relationships/image" Target="../media/image97.jpeg"/></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54.xml"/><Relationship Id="rId1" Type="http://schemas.openxmlformats.org/officeDocument/2006/relationships/slideLayout" Target="../slideLayouts/slideLayout91.xml"/><Relationship Id="rId4" Type="http://schemas.openxmlformats.org/officeDocument/2006/relationships/audio" Target="../media/audio2.wav"/></Relationships>
</file>

<file path=ppt/slides/_rels/slide89.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55.xml"/><Relationship Id="rId1" Type="http://schemas.openxmlformats.org/officeDocument/2006/relationships/slideLayout" Target="../slideLayouts/slideLayout49.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56.xml"/><Relationship Id="rId1" Type="http://schemas.openxmlformats.org/officeDocument/2006/relationships/slideLayout" Target="../slideLayouts/slideLayout49.xml"/><Relationship Id="rId4" Type="http://schemas.openxmlformats.org/officeDocument/2006/relationships/image" Target="../media/image98.png"/></Relationships>
</file>

<file path=ppt/slides/_rels/slide91.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57.xml"/><Relationship Id="rId1" Type="http://schemas.openxmlformats.org/officeDocument/2006/relationships/slideLayout" Target="../slideLayouts/slideLayout49.xml"/></Relationships>
</file>

<file path=ppt/slides/_rels/slide92.xml.rels><?xml version="1.0" encoding="UTF-8" standalone="yes"?>
<Relationships xmlns="http://schemas.openxmlformats.org/package/2006/relationships"><Relationship Id="rId3" Type="http://schemas.openxmlformats.org/officeDocument/2006/relationships/slideLayout" Target="../slideLayouts/slideLayout113.xml"/><Relationship Id="rId7" Type="http://schemas.microsoft.com/office/2007/relationships/hdphoto" Target="../media/hdphoto29.wdp"/><Relationship Id="rId2" Type="http://schemas.microsoft.com/office/2007/relationships/media" Target="../media/media1.mp3"/><Relationship Id="rId1" Type="http://schemas.openxmlformats.org/officeDocument/2006/relationships/audio" Target="NULL" TargetMode="External"/><Relationship Id="rId6" Type="http://schemas.openxmlformats.org/officeDocument/2006/relationships/image" Target="../media/image100.jpeg"/><Relationship Id="rId5" Type="http://schemas.openxmlformats.org/officeDocument/2006/relationships/image" Target="../media/image99.jpg"/><Relationship Id="rId4" Type="http://schemas.openxmlformats.org/officeDocument/2006/relationships/notesSlide" Target="../notesSlides/notesSlide5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C:\Users\naumann\Documents\Physics\astro-cosmo\multiverse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7976" y="265148"/>
            <a:ext cx="9721080" cy="5468108"/>
          </a:xfrm>
          <a:prstGeom prst="rect">
            <a:avLst/>
          </a:prstGeom>
          <a:noFill/>
          <a:extLst>
            <a:ext uri="{909E8E84-426E-40DD-AFC4-6F175D3DCCD1}">
              <a14:hiddenFill xmlns:a14="http://schemas.microsoft.com/office/drawing/2010/main">
                <a:solidFill>
                  <a:srgbClr val="FFFFFF"/>
                </a:solidFill>
              </a14:hiddenFill>
            </a:ext>
          </a:extLst>
        </p:spPr>
      </p:pic>
      <p:sp>
        <p:nvSpPr>
          <p:cNvPr id="3" name="Subtitle 2"/>
          <p:cNvSpPr>
            <a:spLocks noGrp="1"/>
          </p:cNvSpPr>
          <p:nvPr>
            <p:ph type="subTitle" idx="1"/>
          </p:nvPr>
        </p:nvSpPr>
        <p:spPr>
          <a:xfrm>
            <a:off x="421309" y="5718952"/>
            <a:ext cx="8283843" cy="645967"/>
          </a:xfrm>
          <a:effectLst>
            <a:outerShdw blurRad="25400" dist="12700" dir="2700000" algn="tl" rotWithShape="0">
              <a:prstClr val="black">
                <a:alpha val="40000"/>
              </a:prstClr>
            </a:outerShdw>
          </a:effectLst>
        </p:spPr>
        <p:txBody>
          <a:bodyPr wrap="none">
            <a:spAutoFit/>
          </a:bodyPr>
          <a:lstStyle/>
          <a:p>
            <a:r>
              <a:rPr lang="en-US" sz="3600" b="1" dirty="0">
                <a:solidFill>
                  <a:srgbClr val="050A64"/>
                </a:solidFill>
              </a:rPr>
              <a:t>T</a:t>
            </a:r>
            <a:r>
              <a:rPr lang="en-US" sz="3600" b="1" dirty="0" smtClean="0">
                <a:solidFill>
                  <a:srgbClr val="050A64"/>
                </a:solidFill>
              </a:rPr>
              <a:t>he fine tuning of the constants of Nature</a:t>
            </a:r>
            <a:endParaRPr lang="en-US" sz="3600" b="1" dirty="0">
              <a:solidFill>
                <a:srgbClr val="050A64"/>
              </a:solidFill>
            </a:endParaRPr>
          </a:p>
        </p:txBody>
      </p:sp>
      <p:sp>
        <p:nvSpPr>
          <p:cNvPr id="5" name="Footer Placeholder 5"/>
          <p:cNvSpPr>
            <a:spLocks noGrp="1"/>
          </p:cNvSpPr>
          <p:nvPr>
            <p:ph type="ftr" sz="quarter" idx="11"/>
          </p:nvPr>
        </p:nvSpPr>
        <p:spPr>
          <a:xfrm>
            <a:off x="1383648" y="6342472"/>
            <a:ext cx="6367328" cy="349395"/>
          </a:xfrm>
          <a:effectLst>
            <a:outerShdw blurRad="25400" dir="2700000" algn="tl" rotWithShape="0">
              <a:prstClr val="black">
                <a:alpha val="50000"/>
              </a:prstClr>
            </a:outerShdw>
          </a:effectLst>
        </p:spPr>
        <p:txBody>
          <a:bodyPr/>
          <a:lstStyle/>
          <a:p>
            <a:r>
              <a:rPr lang="de-DE" sz="1800" b="1" dirty="0" smtClean="0">
                <a:solidFill>
                  <a:srgbClr val="0C286F"/>
                </a:solidFill>
              </a:rPr>
              <a:t>Thomas Naumann     Deutsches Elektronen-Synchrotron    DESY</a:t>
            </a:r>
            <a:endParaRPr lang="de-DE" sz="1800" b="1" dirty="0">
              <a:solidFill>
                <a:srgbClr val="0C286F"/>
              </a:solidFill>
            </a:endParaRPr>
          </a:p>
        </p:txBody>
      </p:sp>
      <p:sp>
        <p:nvSpPr>
          <p:cNvPr id="7" name="Title 6"/>
          <p:cNvSpPr>
            <a:spLocks noGrp="1"/>
          </p:cNvSpPr>
          <p:nvPr>
            <p:ph type="ctrTitle"/>
          </p:nvPr>
        </p:nvSpPr>
        <p:spPr>
          <a:xfrm>
            <a:off x="680944" y="540937"/>
            <a:ext cx="7772400" cy="4616285"/>
          </a:xfrm>
        </p:spPr>
        <p:txBody>
          <a:bodyPr>
            <a:spAutoFit/>
          </a:bodyPr>
          <a:lstStyle/>
          <a:p>
            <a:pPr>
              <a:lnSpc>
                <a:spcPts val="8500"/>
              </a:lnSpc>
            </a:pPr>
            <a:r>
              <a:rPr lang="en-US" sz="5400" b="1" dirty="0" smtClean="0">
                <a:solidFill>
                  <a:schemeClr val="bg1"/>
                </a:solidFill>
                <a:effectLst>
                  <a:outerShdw blurRad="38100" dist="38100" dir="2700000" algn="tl">
                    <a:srgbClr val="000000">
                      <a:alpha val="43137"/>
                    </a:srgbClr>
                  </a:outerShdw>
                </a:effectLst>
                <a:latin typeface="+mn-lt"/>
              </a:rPr>
              <a:t>Do we live in the</a:t>
            </a:r>
            <a:r>
              <a:rPr lang="en-US" sz="8000" b="1" dirty="0" smtClean="0">
                <a:solidFill>
                  <a:schemeClr val="bg1"/>
                </a:solidFill>
                <a:effectLst>
                  <a:outerShdw blurRad="38100" dist="38100" dir="2700000" algn="tl">
                    <a:srgbClr val="000000">
                      <a:alpha val="43137"/>
                    </a:srgbClr>
                  </a:outerShdw>
                </a:effectLst>
                <a:latin typeface="+mn-lt"/>
              </a:rPr>
              <a:t/>
            </a:r>
            <a:br>
              <a:rPr lang="en-US" sz="8000" b="1" dirty="0" smtClean="0">
                <a:solidFill>
                  <a:schemeClr val="bg1"/>
                </a:solidFill>
                <a:effectLst>
                  <a:outerShdw blurRad="38100" dist="38100" dir="2700000" algn="tl">
                    <a:srgbClr val="000000">
                      <a:alpha val="43137"/>
                    </a:srgbClr>
                  </a:outerShdw>
                </a:effectLst>
                <a:latin typeface="+mn-lt"/>
              </a:rPr>
            </a:br>
            <a:r>
              <a:rPr lang="en-US" sz="8000" b="1" dirty="0" smtClean="0">
                <a:solidFill>
                  <a:schemeClr val="bg1"/>
                </a:solidFill>
                <a:effectLst>
                  <a:outerShdw blurRad="38100" dist="38100" dir="2700000" algn="tl">
                    <a:srgbClr val="000000">
                      <a:alpha val="43137"/>
                    </a:srgbClr>
                  </a:outerShdw>
                </a:effectLst>
                <a:latin typeface="+mn-lt"/>
              </a:rPr>
              <a:t>Best</a:t>
            </a:r>
            <a:br>
              <a:rPr lang="en-US" sz="8000" b="1" dirty="0" smtClean="0">
                <a:solidFill>
                  <a:schemeClr val="bg1"/>
                </a:solidFill>
                <a:effectLst>
                  <a:outerShdw blurRad="38100" dist="38100" dir="2700000" algn="tl">
                    <a:srgbClr val="000000">
                      <a:alpha val="43137"/>
                    </a:srgbClr>
                  </a:outerShdw>
                </a:effectLst>
                <a:latin typeface="+mn-lt"/>
              </a:rPr>
            </a:br>
            <a:r>
              <a:rPr lang="en-US" sz="5400" b="1" dirty="0" smtClean="0">
                <a:solidFill>
                  <a:schemeClr val="bg1"/>
                </a:solidFill>
                <a:effectLst>
                  <a:outerShdw blurRad="38100" dist="38100" dir="2700000" algn="tl">
                    <a:srgbClr val="000000">
                      <a:alpha val="43137"/>
                    </a:srgbClr>
                  </a:outerShdw>
                </a:effectLst>
                <a:latin typeface="+mn-lt"/>
              </a:rPr>
              <a:t>of all</a:t>
            </a:r>
            <a:r>
              <a:rPr lang="en-US" sz="8000" b="1" dirty="0" smtClean="0">
                <a:solidFill>
                  <a:schemeClr val="bg1"/>
                </a:solidFill>
                <a:effectLst>
                  <a:outerShdw blurRad="38100" dist="38100" dir="2700000" algn="tl">
                    <a:srgbClr val="000000">
                      <a:alpha val="43137"/>
                    </a:srgbClr>
                  </a:outerShdw>
                </a:effectLst>
                <a:latin typeface="+mn-lt"/>
              </a:rPr>
              <a:t/>
            </a:r>
            <a:br>
              <a:rPr lang="en-US" sz="8000" b="1" dirty="0" smtClean="0">
                <a:solidFill>
                  <a:schemeClr val="bg1"/>
                </a:solidFill>
                <a:effectLst>
                  <a:outerShdw blurRad="38100" dist="38100" dir="2700000" algn="tl">
                    <a:srgbClr val="000000">
                      <a:alpha val="43137"/>
                    </a:srgbClr>
                  </a:outerShdw>
                </a:effectLst>
                <a:latin typeface="+mn-lt"/>
              </a:rPr>
            </a:br>
            <a:r>
              <a:rPr lang="en-US" sz="8000" b="1" dirty="0" smtClean="0">
                <a:solidFill>
                  <a:schemeClr val="bg1"/>
                </a:solidFill>
                <a:effectLst>
                  <a:outerShdw blurRad="38100" dist="38100" dir="2700000" algn="tl">
                    <a:srgbClr val="000000">
                      <a:alpha val="43137"/>
                    </a:srgbClr>
                  </a:outerShdw>
                </a:effectLst>
                <a:latin typeface="+mn-lt"/>
              </a:rPr>
              <a:t>Worlds?</a:t>
            </a:r>
            <a:endParaRPr lang="en-US" sz="8000" b="1" dirty="0">
              <a:solidFill>
                <a:schemeClr val="bg1"/>
              </a:solidFill>
              <a:effectLst>
                <a:outerShdw blurRad="38100" dist="38100" dir="2700000" algn="tl">
                  <a:srgbClr val="000000">
                    <a:alpha val="43137"/>
                  </a:srgbClr>
                </a:outerShdw>
              </a:effectLst>
              <a:latin typeface="+mn-lt"/>
            </a:endParaRPr>
          </a:p>
        </p:txBody>
      </p:sp>
    </p:spTree>
    <p:extLst>
      <p:ext uri="{BB962C8B-B14F-4D97-AF65-F5344CB8AC3E}">
        <p14:creationId xmlns:p14="http://schemas.microsoft.com/office/powerpoint/2010/main" val="1565981145"/>
      </p:ext>
    </p:extLst>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26000" contrast="71000"/>
                    </a14:imgEffect>
                  </a14:imgLayer>
                </a14:imgProps>
              </a:ext>
              <a:ext uri="{28A0092B-C50C-407E-A947-70E740481C1C}">
                <a14:useLocalDpi xmlns:a14="http://schemas.microsoft.com/office/drawing/2010/main" val="0"/>
              </a:ext>
            </a:extLst>
          </a:blip>
          <a:srcRect/>
          <a:stretch>
            <a:fillRect/>
          </a:stretch>
        </p:blipFill>
        <p:spPr bwMode="auto">
          <a:xfrm>
            <a:off x="1671638" y="579749"/>
            <a:ext cx="5800725" cy="5705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fld id="{10F633DE-F6CC-4FE8-92FE-223BC299FAD7}" type="slidenum">
              <a:rPr lang="en-GB" smtClean="0">
                <a:solidFill>
                  <a:prstClr val="black">
                    <a:tint val="75000"/>
                  </a:prstClr>
                </a:solidFill>
              </a:rPr>
              <a:pPr/>
              <a:t>10</a:t>
            </a:fld>
            <a:endParaRPr lang="en-GB">
              <a:solidFill>
                <a:prstClr val="black">
                  <a:tint val="75000"/>
                </a:prstClr>
              </a:solidFill>
            </a:endParaRPr>
          </a:p>
        </p:txBody>
      </p:sp>
      <p:sp>
        <p:nvSpPr>
          <p:cNvPr id="3" name="Rectangle 2"/>
          <p:cNvSpPr/>
          <p:nvPr/>
        </p:nvSpPr>
        <p:spPr>
          <a:xfrm>
            <a:off x="1080565" y="13560"/>
            <a:ext cx="6961586" cy="6832640"/>
          </a:xfrm>
          <a:prstGeom prst="rect">
            <a:avLst/>
          </a:prstGeom>
        </p:spPr>
        <p:txBody>
          <a:bodyPr wrap="none">
            <a:spAutoFit/>
          </a:bodyPr>
          <a:lstStyle/>
          <a:p>
            <a:pPr algn="ctr" defTabSz="914400"/>
            <a:r>
              <a:rPr lang="de-DE" sz="3200" b="1" dirty="0">
                <a:solidFill>
                  <a:prstClr val="black"/>
                </a:solidFill>
              </a:rPr>
              <a:t>Die Welt </a:t>
            </a:r>
            <a:r>
              <a:rPr lang="de-DE" sz="3200" b="1" dirty="0" smtClean="0">
                <a:solidFill>
                  <a:prstClr val="black"/>
                </a:solidFill>
              </a:rPr>
              <a:t>ist </a:t>
            </a:r>
          </a:p>
          <a:p>
            <a:pPr algn="ctr" defTabSz="914400"/>
            <a:r>
              <a:rPr lang="de-DE" sz="3200" b="1" dirty="0" smtClean="0">
                <a:solidFill>
                  <a:srgbClr val="C00000"/>
                </a:solidFill>
              </a:rPr>
              <a:t>       Kosmos			</a:t>
            </a:r>
            <a:r>
              <a:rPr lang="de-DE" sz="3200" b="1" dirty="0">
                <a:solidFill>
                  <a:srgbClr val="C00000"/>
                </a:solidFill>
              </a:rPr>
              <a:t> </a:t>
            </a:r>
            <a:r>
              <a:rPr lang="de-DE" sz="3200" b="1" dirty="0" smtClean="0">
                <a:solidFill>
                  <a:srgbClr val="C00000"/>
                </a:solidFill>
              </a:rPr>
              <a:t>           nicht Chaos</a:t>
            </a:r>
            <a:endParaRPr lang="de-DE" sz="3200" b="1" dirty="0">
              <a:solidFill>
                <a:srgbClr val="C00000"/>
              </a:solidFill>
            </a:endParaRPr>
          </a:p>
          <a:p>
            <a:pPr algn="ctr" defTabSz="914400"/>
            <a:endParaRPr lang="de-DE" sz="3200" b="1" dirty="0" smtClean="0">
              <a:solidFill>
                <a:prstClr val="black"/>
              </a:solidFill>
            </a:endParaRPr>
          </a:p>
          <a:p>
            <a:pPr algn="ctr" defTabSz="914400"/>
            <a:endParaRPr lang="de-DE" sz="3200" b="1" dirty="0">
              <a:solidFill>
                <a:prstClr val="black"/>
              </a:solidFill>
            </a:endParaRPr>
          </a:p>
          <a:p>
            <a:pPr algn="ctr" defTabSz="914400"/>
            <a:endParaRPr lang="de-DE" sz="4000" b="1" dirty="0" smtClean="0">
              <a:solidFill>
                <a:prstClr val="black"/>
              </a:solidFill>
            </a:endParaRPr>
          </a:p>
          <a:p>
            <a:pPr algn="ctr" defTabSz="914400"/>
            <a:endParaRPr lang="de-DE" sz="3200" b="1" dirty="0">
              <a:solidFill>
                <a:prstClr val="black"/>
              </a:solidFill>
            </a:endParaRPr>
          </a:p>
          <a:p>
            <a:pPr algn="ctr" defTabSz="914400"/>
            <a:endParaRPr lang="de-DE" sz="3200" b="1" dirty="0" smtClean="0">
              <a:solidFill>
                <a:prstClr val="black"/>
              </a:solidFill>
            </a:endParaRPr>
          </a:p>
          <a:p>
            <a:pPr algn="ctr" defTabSz="914400"/>
            <a:endParaRPr lang="de-DE" sz="3200" b="1" dirty="0">
              <a:solidFill>
                <a:prstClr val="black"/>
              </a:solidFill>
            </a:endParaRPr>
          </a:p>
          <a:p>
            <a:pPr algn="ctr" defTabSz="914400"/>
            <a:endParaRPr lang="de-DE" sz="3200" b="1" dirty="0" smtClean="0">
              <a:solidFill>
                <a:prstClr val="black"/>
              </a:solidFill>
            </a:endParaRPr>
          </a:p>
          <a:p>
            <a:pPr algn="ctr" defTabSz="914400"/>
            <a:endParaRPr lang="de-DE" sz="1400" b="1" dirty="0" smtClean="0">
              <a:solidFill>
                <a:prstClr val="black"/>
              </a:solidFill>
            </a:endParaRPr>
          </a:p>
          <a:p>
            <a:pPr algn="ctr" defTabSz="914400"/>
            <a:endParaRPr lang="de-DE" sz="3200" b="1" dirty="0">
              <a:solidFill>
                <a:prstClr val="black"/>
              </a:solidFill>
            </a:endParaRPr>
          </a:p>
          <a:p>
            <a:pPr algn="ctr" defTabSz="914400"/>
            <a:endParaRPr lang="de-DE" sz="3200" b="1" dirty="0">
              <a:solidFill>
                <a:prstClr val="black"/>
              </a:solidFill>
            </a:endParaRPr>
          </a:p>
          <a:p>
            <a:pPr algn="ctr" defTabSz="914400"/>
            <a:r>
              <a:rPr lang="de-DE" sz="3200" b="1" dirty="0" smtClean="0">
                <a:solidFill>
                  <a:prstClr val="black"/>
                </a:solidFill>
              </a:rPr>
              <a:t>         In ihr				        herrschen</a:t>
            </a:r>
          </a:p>
          <a:p>
            <a:pPr algn="ctr" defTabSz="914400"/>
            <a:r>
              <a:rPr lang="de-DE" sz="3200" b="1" dirty="0" smtClean="0">
                <a:solidFill>
                  <a:srgbClr val="C00000"/>
                </a:solidFill>
              </a:rPr>
              <a:t>Ordnung	  </a:t>
            </a:r>
            <a:r>
              <a:rPr lang="de-DE" sz="3200" b="1" dirty="0" smtClean="0">
                <a:solidFill>
                  <a:prstClr val="black"/>
                </a:solidFill>
              </a:rPr>
              <a:t>Harmonie      </a:t>
            </a:r>
            <a:r>
              <a:rPr lang="de-DE" sz="3200" b="1" dirty="0" smtClean="0">
                <a:solidFill>
                  <a:srgbClr val="C00000"/>
                </a:solidFill>
              </a:rPr>
              <a:t>Gesetz</a:t>
            </a:r>
            <a:endParaRPr lang="en-GB" sz="3200" b="1" dirty="0">
              <a:solidFill>
                <a:srgbClr val="C00000"/>
              </a:solidFill>
            </a:endParaRPr>
          </a:p>
        </p:txBody>
      </p:sp>
    </p:spTree>
    <p:extLst>
      <p:ext uri="{BB962C8B-B14F-4D97-AF65-F5344CB8AC3E}">
        <p14:creationId xmlns:p14="http://schemas.microsoft.com/office/powerpoint/2010/main" val="3035196058"/>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2" end="12"/>
                                            </p:txEl>
                                          </p:spTgt>
                                        </p:tgtEl>
                                        <p:attrNameLst>
                                          <p:attrName>style.visibility</p:attrName>
                                        </p:attrNameLst>
                                      </p:cBhvr>
                                      <p:to>
                                        <p:strVal val="visible"/>
                                      </p:to>
                                    </p:set>
                                    <p:animEffect transition="in" filter="fade">
                                      <p:cBhvr>
                                        <p:cTn id="7" dur="500"/>
                                        <p:tgtEl>
                                          <p:spTgt spid="3">
                                            <p:txEl>
                                              <p:pRg st="12" end="1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3" end="13"/>
                                            </p:txEl>
                                          </p:spTgt>
                                        </p:tgtEl>
                                        <p:attrNameLst>
                                          <p:attrName>style.visibility</p:attrName>
                                        </p:attrNameLst>
                                      </p:cBhvr>
                                      <p:to>
                                        <p:strVal val="visible"/>
                                      </p:to>
                                    </p:set>
                                    <p:animEffect transition="in" filter="fade">
                                      <p:cBhvr>
                                        <p:cTn id="10"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050" name="Picture 2" descr="http://www.mifami.org/eLibrary/Kepler-MystCosmoModelsm.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76072" y="1412777"/>
            <a:ext cx="3690413" cy="453650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1442368" y="7785"/>
            <a:ext cx="6259314" cy="1015299"/>
          </a:xfrm>
        </p:spPr>
        <p:txBody>
          <a:bodyPr/>
          <a:lstStyle/>
          <a:p>
            <a:r>
              <a:rPr lang="la-Latn" sz="6000" dirty="0" smtClean="0"/>
              <a:t>Harmonices</a:t>
            </a:r>
            <a:r>
              <a:rPr lang="de-DE" sz="6000" dirty="0" smtClean="0"/>
              <a:t> </a:t>
            </a:r>
            <a:r>
              <a:rPr lang="la-Latn" sz="6000" dirty="0" smtClean="0"/>
              <a:t>Mundi</a:t>
            </a:r>
            <a:endParaRPr lang="la-Latn" sz="6000" dirty="0"/>
          </a:p>
        </p:txBody>
      </p:sp>
      <p:sp>
        <p:nvSpPr>
          <p:cNvPr id="3" name="Content Placeholder 2"/>
          <p:cNvSpPr>
            <a:spLocks noGrp="1"/>
          </p:cNvSpPr>
          <p:nvPr>
            <p:ph idx="1"/>
          </p:nvPr>
        </p:nvSpPr>
        <p:spPr>
          <a:xfrm>
            <a:off x="171611" y="908720"/>
            <a:ext cx="5480767" cy="6709166"/>
          </a:xfrm>
        </p:spPr>
        <p:txBody>
          <a:bodyPr wrap="none">
            <a:spAutoFit/>
          </a:bodyPr>
          <a:lstStyle/>
          <a:p>
            <a:pPr marL="268799" indent="-268799"/>
            <a:r>
              <a:rPr lang="de-DE" sz="2000" b="1" dirty="0" smtClean="0">
                <a:solidFill>
                  <a:srgbClr val="C00000"/>
                </a:solidFill>
              </a:rPr>
              <a:t>Fünf Platonische Körper </a:t>
            </a:r>
            <a:r>
              <a:rPr lang="de-DE" sz="2000" dirty="0" smtClean="0"/>
              <a:t>=</a:t>
            </a:r>
            <a:r>
              <a:rPr lang="de-DE" sz="2000" b="1" dirty="0" smtClean="0"/>
              <a:t/>
            </a:r>
            <a:br>
              <a:rPr lang="de-DE" sz="2000" b="1" dirty="0" smtClean="0"/>
            </a:br>
            <a:r>
              <a:rPr lang="de-DE" sz="2000" b="1" dirty="0" smtClean="0"/>
              <a:t>4+1 Elemente des </a:t>
            </a:r>
            <a:r>
              <a:rPr lang="de-DE" sz="2000" b="1" i="1" dirty="0" smtClean="0"/>
              <a:t>Kosmos</a:t>
            </a:r>
            <a:r>
              <a:rPr lang="de-DE" sz="2000" dirty="0" smtClean="0"/>
              <a:t>:</a:t>
            </a:r>
            <a:br>
              <a:rPr lang="de-DE" sz="2000" dirty="0" smtClean="0"/>
            </a:br>
            <a:r>
              <a:rPr lang="de-DE" sz="2000" dirty="0" smtClean="0"/>
              <a:t>Tetraeder, Oktaeder, Würfel, Ikosaeder.</a:t>
            </a:r>
            <a:br>
              <a:rPr lang="de-DE" sz="2000" dirty="0" smtClean="0"/>
            </a:br>
            <a:r>
              <a:rPr lang="de-DE" sz="2000" dirty="0" smtClean="0"/>
              <a:t>Dodekaeder (Äther, </a:t>
            </a:r>
            <a:r>
              <a:rPr lang="la-Latn" sz="2000" i="1" dirty="0" smtClean="0"/>
              <a:t>essentia quinta</a:t>
            </a:r>
            <a:r>
              <a:rPr lang="de-DE" sz="2000" dirty="0" smtClean="0"/>
              <a:t>)</a:t>
            </a:r>
          </a:p>
          <a:p>
            <a:pPr marL="268799" indent="-268799"/>
            <a:r>
              <a:rPr lang="de-DE" sz="2000" b="1" dirty="0" smtClean="0"/>
              <a:t>Kepler 1596</a:t>
            </a:r>
            <a:r>
              <a:rPr lang="de-DE" sz="2000" dirty="0" smtClean="0"/>
              <a:t>:</a:t>
            </a:r>
            <a:br>
              <a:rPr lang="de-DE" sz="2000" dirty="0" smtClean="0"/>
            </a:br>
            <a:r>
              <a:rPr lang="la-Latn" sz="2000" b="1" dirty="0" smtClean="0">
                <a:solidFill>
                  <a:srgbClr val="C00000"/>
                </a:solidFill>
              </a:rPr>
              <a:t>Mysterium Cosmographicum</a:t>
            </a:r>
            <a:r>
              <a:rPr lang="de-DE" sz="2000" dirty="0" smtClean="0"/>
              <a:t>:</a:t>
            </a:r>
            <a:br>
              <a:rPr lang="de-DE" sz="2000" dirty="0" smtClean="0"/>
            </a:br>
            <a:r>
              <a:rPr lang="de-DE" sz="2000" dirty="0" smtClean="0"/>
              <a:t>Bahnen der 5 bekannten Planeten</a:t>
            </a:r>
            <a:br>
              <a:rPr lang="de-DE" sz="2000" dirty="0" smtClean="0"/>
            </a:br>
            <a:r>
              <a:rPr lang="de-DE" sz="2000" dirty="0" smtClean="0"/>
              <a:t>verhalten sich wie die</a:t>
            </a:r>
            <a:br>
              <a:rPr lang="de-DE" sz="2000" dirty="0" smtClean="0"/>
            </a:br>
            <a:r>
              <a:rPr lang="de-DE" sz="2000" dirty="0" smtClean="0"/>
              <a:t>Radien der 5 Platonischen Körper</a:t>
            </a:r>
          </a:p>
          <a:p>
            <a:pPr marL="268799" indent="-268799"/>
            <a:r>
              <a:rPr lang="de-DE" sz="2000" b="1" dirty="0"/>
              <a:t>real</a:t>
            </a:r>
            <a:r>
              <a:rPr lang="de-DE" sz="2000" dirty="0"/>
              <a:t> sind Ellipsen, nicht Kreise!</a:t>
            </a:r>
          </a:p>
          <a:p>
            <a:pPr marL="268799" indent="-268799"/>
            <a:r>
              <a:rPr lang="de-DE" sz="2000" b="1" dirty="0" smtClean="0"/>
              <a:t>Kepler 1619</a:t>
            </a:r>
            <a:r>
              <a:rPr lang="de-DE" sz="2000" dirty="0" smtClean="0"/>
              <a:t>:</a:t>
            </a:r>
            <a:r>
              <a:rPr lang="de-DE" sz="2000" b="1" dirty="0" smtClean="0"/>
              <a:t>  </a:t>
            </a:r>
            <a:r>
              <a:rPr lang="la-Latn" sz="2000" b="1" dirty="0" smtClean="0">
                <a:solidFill>
                  <a:srgbClr val="C00000"/>
                </a:solidFill>
              </a:rPr>
              <a:t>Harmonices Mundi </a:t>
            </a:r>
            <a:r>
              <a:rPr lang="de-DE" sz="2000" dirty="0" smtClean="0"/>
              <a:t>-</a:t>
            </a:r>
            <a:r>
              <a:rPr lang="de-DE" sz="2000" b="1" dirty="0" smtClean="0"/>
              <a:t/>
            </a:r>
            <a:br>
              <a:rPr lang="de-DE" sz="2000" b="1" dirty="0" smtClean="0"/>
            </a:br>
            <a:r>
              <a:rPr lang="de-DE" sz="2000" b="1" dirty="0" smtClean="0"/>
              <a:t>Sphären-Harmonien</a:t>
            </a:r>
            <a:r>
              <a:rPr lang="de-DE" sz="2000" dirty="0" smtClean="0"/>
              <a:t>:</a:t>
            </a:r>
            <a:r>
              <a:rPr lang="de-DE" sz="2000" b="1" dirty="0" smtClean="0"/>
              <a:t/>
            </a:r>
            <a:br>
              <a:rPr lang="de-DE" sz="2000" b="1" dirty="0" smtClean="0"/>
            </a:br>
            <a:r>
              <a:rPr lang="de-DE" sz="2000" dirty="0" smtClean="0"/>
              <a:t>Gottes Schöpfung ist</a:t>
            </a:r>
            <a:br>
              <a:rPr lang="de-DE" sz="2000" dirty="0" smtClean="0"/>
            </a:br>
            <a:r>
              <a:rPr lang="de-DE" sz="2000" dirty="0" smtClean="0"/>
              <a:t>schön und harmonisch</a:t>
            </a:r>
          </a:p>
          <a:p>
            <a:pPr marL="268799" indent="-268799"/>
            <a:r>
              <a:rPr lang="de-DE" sz="2000" b="1" dirty="0" smtClean="0"/>
              <a:t>Feintuning</a:t>
            </a:r>
            <a:r>
              <a:rPr lang="de-DE" sz="2000" dirty="0" smtClean="0"/>
              <a:t> - oder </a:t>
            </a:r>
            <a:r>
              <a:rPr lang="de-DE" sz="2000" b="1" dirty="0" smtClean="0"/>
              <a:t>Zufall</a:t>
            </a:r>
            <a:r>
              <a:rPr lang="de-DE" sz="2000" dirty="0" smtClean="0"/>
              <a:t>:</a:t>
            </a:r>
            <a:r>
              <a:rPr lang="de-DE" sz="2000" dirty="0"/>
              <a:t/>
            </a:r>
            <a:br>
              <a:rPr lang="de-DE" sz="2000" dirty="0"/>
            </a:br>
            <a:r>
              <a:rPr lang="de-DE" sz="2000" dirty="0" smtClean="0"/>
              <a:t>Größe </a:t>
            </a:r>
            <a:r>
              <a:rPr lang="de-DE" sz="2000" dirty="0"/>
              <a:t>+ Abstand Sonne - Erde - Mond:</a:t>
            </a:r>
            <a:br>
              <a:rPr lang="de-DE" sz="2000" dirty="0"/>
            </a:br>
            <a:r>
              <a:rPr lang="de-DE" sz="2000" dirty="0" smtClean="0"/>
              <a:t>genaue </a:t>
            </a:r>
            <a:r>
              <a:rPr lang="de-DE" sz="2000" dirty="0"/>
              <a:t>Bedeckung bei </a:t>
            </a:r>
            <a:r>
              <a:rPr lang="de-DE" sz="2000" dirty="0" smtClean="0"/>
              <a:t>Sonnenfinsternis</a:t>
            </a:r>
            <a:endParaRPr lang="de-DE" sz="2000" b="1" dirty="0" smtClean="0"/>
          </a:p>
          <a:p>
            <a:pPr marL="268799" indent="-268799"/>
            <a:r>
              <a:rPr lang="de-DE" sz="2000" b="1" dirty="0" smtClean="0"/>
              <a:t>Bach 1722/42</a:t>
            </a:r>
            <a:r>
              <a:rPr lang="de-DE" sz="2000" dirty="0" smtClean="0"/>
              <a:t>: Das Wohltemperierte Klavier</a:t>
            </a:r>
            <a:br>
              <a:rPr lang="de-DE" sz="2000" dirty="0" smtClean="0"/>
            </a:br>
            <a:r>
              <a:rPr lang="de-DE" sz="2000" dirty="0" smtClean="0"/>
              <a:t>vereint reine und pythagoreische Stimmung</a:t>
            </a:r>
            <a:endParaRPr lang="de-DE" sz="2000" dirty="0"/>
          </a:p>
        </p:txBody>
      </p:sp>
      <p:sp>
        <p:nvSpPr>
          <p:cNvPr id="4" name="Slide Number Placeholder 3"/>
          <p:cNvSpPr>
            <a:spLocks noGrp="1"/>
          </p:cNvSpPr>
          <p:nvPr>
            <p:ph type="sldNum" sz="quarter" idx="12"/>
          </p:nvPr>
        </p:nvSpPr>
        <p:spPr/>
        <p:txBody>
          <a:bodyPr/>
          <a:lstStyle/>
          <a:p>
            <a:fld id="{10F633DE-F6CC-4FE8-92FE-223BC299FAD7}" type="slidenum">
              <a:rPr lang="en-GB" smtClean="0">
                <a:solidFill>
                  <a:prstClr val="black">
                    <a:tint val="75000"/>
                  </a:prstClr>
                </a:solidFill>
              </a:rPr>
              <a:pPr/>
              <a:t>11</a:t>
            </a:fld>
            <a:endParaRPr lang="en-GB">
              <a:solidFill>
                <a:prstClr val="black">
                  <a:tint val="75000"/>
                </a:prstClr>
              </a:solidFill>
            </a:endParaRPr>
          </a:p>
        </p:txBody>
      </p:sp>
      <p:pic>
        <p:nvPicPr>
          <p:cNvPr id="6" name="Grafik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56659" y="-19433"/>
            <a:ext cx="5116287" cy="6869141"/>
          </a:xfrm>
          <a:prstGeom prst="rect">
            <a:avLst/>
          </a:prstGeom>
        </p:spPr>
      </p:pic>
    </p:spTree>
    <p:extLst>
      <p:ext uri="{BB962C8B-B14F-4D97-AF65-F5344CB8AC3E}">
        <p14:creationId xmlns:p14="http://schemas.microsoft.com/office/powerpoint/2010/main" val="2079091991"/>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62856" y="-20449"/>
            <a:ext cx="6218342" cy="830633"/>
          </a:xfrm>
        </p:spPr>
        <p:txBody>
          <a:bodyPr/>
          <a:lstStyle/>
          <a:p>
            <a:r>
              <a:rPr lang="en-US" dirty="0" smtClean="0">
                <a:solidFill>
                  <a:schemeClr val="tx2">
                    <a:lumMod val="60000"/>
                    <a:lumOff val="40000"/>
                  </a:schemeClr>
                </a:solidFill>
              </a:rPr>
              <a:t>fine tuning or accident?</a:t>
            </a:r>
            <a:endParaRPr lang="en-US" dirty="0">
              <a:solidFill>
                <a:schemeClr val="tx2">
                  <a:lumMod val="60000"/>
                  <a:lumOff val="40000"/>
                </a:schemeClr>
              </a:solidFill>
            </a:endParaRPr>
          </a:p>
        </p:txBody>
      </p:sp>
      <p:sp>
        <p:nvSpPr>
          <p:cNvPr id="3" name="Content Placeholder 2"/>
          <p:cNvSpPr>
            <a:spLocks noGrp="1"/>
          </p:cNvSpPr>
          <p:nvPr>
            <p:ph idx="1"/>
          </p:nvPr>
        </p:nvSpPr>
        <p:spPr>
          <a:xfrm>
            <a:off x="2072322" y="764704"/>
            <a:ext cx="4999354" cy="830633"/>
          </a:xfrm>
        </p:spPr>
        <p:txBody>
          <a:bodyPr wrap="none">
            <a:spAutoFit/>
          </a:bodyPr>
          <a:lstStyle/>
          <a:p>
            <a:pPr marL="0" indent="0" algn="ctr">
              <a:buNone/>
            </a:pPr>
            <a:r>
              <a:rPr lang="en-US" dirty="0" smtClean="0">
                <a:solidFill>
                  <a:schemeClr val="bg1"/>
                </a:solidFill>
              </a:rPr>
              <a:t>size + distance Sun - Earth - Moon:</a:t>
            </a:r>
            <a:br>
              <a:rPr lang="en-US" dirty="0" smtClean="0">
                <a:solidFill>
                  <a:schemeClr val="bg1"/>
                </a:solidFill>
              </a:rPr>
            </a:br>
            <a:r>
              <a:rPr lang="en-US" dirty="0" smtClean="0">
                <a:solidFill>
                  <a:schemeClr val="bg1"/>
                </a:solidFill>
              </a:rPr>
              <a:t>exact coverage at eclipse</a:t>
            </a:r>
            <a:endParaRPr lang="en-US" b="1" dirty="0">
              <a:solidFill>
                <a:schemeClr val="bg1"/>
              </a:solidFill>
            </a:endParaRPr>
          </a:p>
        </p:txBody>
      </p:sp>
      <p:sp>
        <p:nvSpPr>
          <p:cNvPr id="4" name="Slide Number Placeholder 3"/>
          <p:cNvSpPr>
            <a:spLocks noGrp="1"/>
          </p:cNvSpPr>
          <p:nvPr>
            <p:ph type="sldNum" sz="quarter" idx="12"/>
          </p:nvPr>
        </p:nvSpPr>
        <p:spPr/>
        <p:txBody>
          <a:bodyPr/>
          <a:lstStyle/>
          <a:p>
            <a:fld id="{10F633DE-F6CC-4FE8-92FE-223BC299FAD7}" type="slidenum">
              <a:rPr lang="en-GB" smtClean="0">
                <a:solidFill>
                  <a:prstClr val="black">
                    <a:tint val="75000"/>
                  </a:prstClr>
                </a:solidFill>
              </a:rPr>
              <a:pPr/>
              <a:t>12</a:t>
            </a:fld>
            <a:endParaRPr lang="en-GB">
              <a:solidFill>
                <a:prstClr val="black">
                  <a:tint val="75000"/>
                </a:prstClr>
              </a:solidFill>
            </a:endParaRPr>
          </a:p>
        </p:txBody>
      </p:sp>
      <p:grpSp>
        <p:nvGrpSpPr>
          <p:cNvPr id="11" name="Group 10"/>
          <p:cNvGrpSpPr/>
          <p:nvPr/>
        </p:nvGrpSpPr>
        <p:grpSpPr>
          <a:xfrm>
            <a:off x="1933582" y="1635907"/>
            <a:ext cx="5236753" cy="5229225"/>
            <a:chOff x="1907704" y="1196752"/>
            <a:chExt cx="5236753" cy="5229225"/>
          </a:xfrm>
        </p:grpSpPr>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5232" y="1196752"/>
              <a:ext cx="5229225" cy="5229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6" name="Group 5"/>
            <p:cNvGrpSpPr/>
            <p:nvPr/>
          </p:nvGrpSpPr>
          <p:grpSpPr>
            <a:xfrm>
              <a:off x="1907704" y="1212545"/>
              <a:ext cx="5232320" cy="5078055"/>
              <a:chOff x="999282" y="3349692"/>
              <a:chExt cx="3827278" cy="3728021"/>
            </a:xfrm>
          </p:grpSpPr>
          <p:sp>
            <p:nvSpPr>
              <p:cNvPr id="7" name="object 3"/>
              <p:cNvSpPr txBox="1"/>
              <p:nvPr/>
            </p:nvSpPr>
            <p:spPr>
              <a:xfrm>
                <a:off x="1673643" y="6393915"/>
                <a:ext cx="2554995" cy="430887"/>
              </a:xfrm>
              <a:prstGeom prst="rect">
                <a:avLst/>
              </a:prstGeom>
            </p:spPr>
            <p:txBody>
              <a:bodyPr vert="horz" wrap="none" lIns="0" tIns="0" rIns="0" bIns="0" rtlCol="0">
                <a:spAutoFit/>
              </a:bodyPr>
              <a:lstStyle/>
              <a:p>
                <a:pPr marL="12700" algn="ctr">
                  <a:lnSpc>
                    <a:spcPct val="100000"/>
                  </a:lnSpc>
                  <a:tabLst>
                    <a:tab pos="1003300" algn="l"/>
                    <a:tab pos="2680335" algn="l"/>
                  </a:tabLst>
                </a:pPr>
                <a:r>
                  <a:rPr sz="2800" dirty="0" smtClean="0">
                    <a:solidFill>
                      <a:schemeClr val="bg1"/>
                    </a:solidFill>
                    <a:cs typeface="Arial"/>
                  </a:rPr>
                  <a:t>max</a:t>
                </a:r>
                <a:r>
                  <a:rPr lang="de-DE" sz="2800" dirty="0" smtClean="0">
                    <a:solidFill>
                      <a:schemeClr val="bg1"/>
                    </a:solidFill>
                    <a:cs typeface="Arial"/>
                  </a:rPr>
                  <a:t> </a:t>
                </a:r>
                <a:r>
                  <a:rPr sz="2800" spc="25" dirty="0" smtClean="0">
                    <a:solidFill>
                      <a:schemeClr val="bg1"/>
                    </a:solidFill>
                    <a:cs typeface="Arial"/>
                  </a:rPr>
                  <a:t>angular</a:t>
                </a:r>
                <a:r>
                  <a:rPr lang="de-DE" sz="2800" spc="25" dirty="0">
                    <a:solidFill>
                      <a:schemeClr val="bg1"/>
                    </a:solidFill>
                    <a:cs typeface="Arial"/>
                  </a:rPr>
                  <a:t> </a:t>
                </a:r>
                <a:r>
                  <a:rPr sz="2800" spc="25" dirty="0" smtClean="0">
                    <a:solidFill>
                      <a:schemeClr val="bg1"/>
                    </a:solidFill>
                    <a:cs typeface="Arial"/>
                  </a:rPr>
                  <a:t>size</a:t>
                </a:r>
                <a:r>
                  <a:rPr sz="2800" spc="25" dirty="0">
                    <a:solidFill>
                      <a:schemeClr val="bg1"/>
                    </a:solidFill>
                    <a:cs typeface="Arial"/>
                  </a:rPr>
                  <a:t>:</a:t>
                </a:r>
                <a:endParaRPr sz="2800" dirty="0">
                  <a:solidFill>
                    <a:schemeClr val="bg1"/>
                  </a:solidFill>
                  <a:cs typeface="Arial"/>
                </a:endParaRPr>
              </a:p>
            </p:txBody>
          </p:sp>
          <p:sp>
            <p:nvSpPr>
              <p:cNvPr id="8" name="object 4"/>
              <p:cNvSpPr/>
              <p:nvPr/>
            </p:nvSpPr>
            <p:spPr>
              <a:xfrm>
                <a:off x="999282" y="3349692"/>
                <a:ext cx="1211312" cy="1215742"/>
              </a:xfrm>
              <a:prstGeom prst="rect">
                <a:avLst/>
              </a:prstGeom>
              <a:blipFill>
                <a:blip r:embed="rId3" cstate="print"/>
                <a:srcRect/>
                <a:stretch>
                  <a:fillRect l="-5356" t="-5299" r="-4730" b="-10655"/>
                </a:stretch>
              </a:blipFill>
            </p:spPr>
            <p:txBody>
              <a:bodyPr wrap="square" lIns="0" tIns="0" rIns="0" bIns="0" rtlCol="0"/>
              <a:lstStyle/>
              <a:p>
                <a:endParaRPr/>
              </a:p>
            </p:txBody>
          </p:sp>
          <p:sp>
            <p:nvSpPr>
              <p:cNvPr id="9" name="object 5"/>
              <p:cNvSpPr txBox="1"/>
              <p:nvPr/>
            </p:nvSpPr>
            <p:spPr>
              <a:xfrm>
                <a:off x="1534807" y="6716189"/>
                <a:ext cx="2835642" cy="361524"/>
              </a:xfrm>
              <a:prstGeom prst="rect">
                <a:avLst/>
              </a:prstGeom>
            </p:spPr>
            <p:txBody>
              <a:bodyPr vert="horz" wrap="none" lIns="0" tIns="0" rIns="0" bIns="0" rtlCol="0">
                <a:spAutoFit/>
              </a:bodyPr>
              <a:lstStyle/>
              <a:p>
                <a:pPr marL="12700"/>
                <a:r>
                  <a:rPr sz="3200" spc="5" dirty="0" smtClean="0">
                    <a:solidFill>
                      <a:schemeClr val="bg1"/>
                    </a:solidFill>
                    <a:cs typeface="Gill Sans MT"/>
                  </a:rPr>
                  <a:t>0</a:t>
                </a:r>
                <a:r>
                  <a:rPr sz="3200" spc="-5" dirty="0" smtClean="0">
                    <a:solidFill>
                      <a:schemeClr val="bg1"/>
                    </a:solidFill>
                    <a:cs typeface="Arial"/>
                  </a:rPr>
                  <a:t>.</a:t>
                </a:r>
                <a:r>
                  <a:rPr sz="3200" spc="5" dirty="0" smtClean="0">
                    <a:solidFill>
                      <a:schemeClr val="bg1"/>
                    </a:solidFill>
                    <a:cs typeface="Gill Sans MT"/>
                  </a:rPr>
                  <a:t>558</a:t>
                </a:r>
                <a:r>
                  <a:rPr lang="de-DE" sz="3200" spc="7" dirty="0" smtClean="0">
                    <a:solidFill>
                      <a:schemeClr val="bg1"/>
                    </a:solidFill>
                    <a:latin typeface="Cambria Math"/>
                    <a:ea typeface="Cambria Math"/>
                    <a:cs typeface="Franklin Gothic Medium"/>
                  </a:rPr>
                  <a:t>°		</a:t>
                </a:r>
                <a:r>
                  <a:rPr lang="de-DE" sz="3200" spc="25" dirty="0" smtClean="0">
                    <a:solidFill>
                      <a:schemeClr val="bg1"/>
                    </a:solidFill>
                    <a:cs typeface="Times New Roman"/>
                  </a:rPr>
                  <a:t>0</a:t>
                </a:r>
                <a:r>
                  <a:rPr lang="de-DE" sz="3200" spc="10" dirty="0" smtClean="0">
                    <a:solidFill>
                      <a:schemeClr val="bg1"/>
                    </a:solidFill>
                    <a:cs typeface="Arial"/>
                  </a:rPr>
                  <a:t>.</a:t>
                </a:r>
                <a:r>
                  <a:rPr lang="de-DE" sz="3200" spc="25" dirty="0" smtClean="0">
                    <a:solidFill>
                      <a:schemeClr val="bg1"/>
                    </a:solidFill>
                    <a:cs typeface="Times New Roman"/>
                  </a:rPr>
                  <a:t>545</a:t>
                </a:r>
                <a:r>
                  <a:rPr lang="de-DE" sz="3200" spc="7" dirty="0" smtClean="0">
                    <a:solidFill>
                      <a:schemeClr val="bg1"/>
                    </a:solidFill>
                    <a:latin typeface="Cambria Math"/>
                    <a:ea typeface="Cambria Math"/>
                    <a:cs typeface="Franklin Gothic Medium"/>
                  </a:rPr>
                  <a:t>°</a:t>
                </a:r>
                <a:endParaRPr lang="de-DE" sz="3200" dirty="0" smtClean="0">
                  <a:solidFill>
                    <a:schemeClr val="bg1"/>
                  </a:solidFill>
                  <a:cs typeface="Franklin Gothic Medium"/>
                </a:endParaRPr>
              </a:p>
            </p:txBody>
          </p:sp>
          <p:sp>
            <p:nvSpPr>
              <p:cNvPr id="10" name="object 6"/>
              <p:cNvSpPr>
                <a:spLocks noChangeAspect="1"/>
              </p:cNvSpPr>
              <p:nvPr/>
            </p:nvSpPr>
            <p:spPr>
              <a:xfrm>
                <a:off x="3588915" y="3349692"/>
                <a:ext cx="1237645" cy="1242171"/>
              </a:xfrm>
              <a:prstGeom prst="rect">
                <a:avLst/>
              </a:prstGeom>
              <a:blipFill>
                <a:blip r:embed="rId4" cstate="print"/>
                <a:srcRect/>
                <a:stretch>
                  <a:fillRect l="-1696" t="-1200" r="-3846" b="-4342"/>
                </a:stretch>
              </a:blipFill>
            </p:spPr>
            <p:txBody>
              <a:bodyPr wrap="square" lIns="0" tIns="0" rIns="0" bIns="0" rtlCol="0"/>
              <a:lstStyle/>
              <a:p>
                <a:endParaRPr/>
              </a:p>
            </p:txBody>
          </p:sp>
        </p:grpSp>
      </p:grpSp>
    </p:spTree>
    <p:extLst>
      <p:ext uri="{BB962C8B-B14F-4D97-AF65-F5344CB8AC3E}">
        <p14:creationId xmlns:p14="http://schemas.microsoft.com/office/powerpoint/2010/main" val="3485238342"/>
      </p:ext>
    </p:extLst>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8" y="1412777"/>
            <a:ext cx="5328592" cy="4400841"/>
          </a:xfrm>
        </p:spPr>
        <p:txBody>
          <a:bodyPr wrap="square">
            <a:spAutoFit/>
          </a:bodyPr>
          <a:lstStyle/>
          <a:p>
            <a:pPr marL="0" indent="0">
              <a:lnSpc>
                <a:spcPts val="2400"/>
              </a:lnSpc>
              <a:spcAft>
                <a:spcPts val="600"/>
              </a:spcAft>
              <a:buNone/>
            </a:pPr>
            <a:r>
              <a:rPr lang="de-DE" sz="2000" dirty="0"/>
              <a:t>„</a:t>
            </a:r>
            <a:r>
              <a:rPr lang="de-DE" sz="2000" b="1" dirty="0">
                <a:solidFill>
                  <a:srgbClr val="C00000"/>
                </a:solidFill>
              </a:rPr>
              <a:t>Die</a:t>
            </a:r>
            <a:r>
              <a:rPr lang="de-DE" sz="2000" dirty="0">
                <a:solidFill>
                  <a:srgbClr val="C00000"/>
                </a:solidFill>
              </a:rPr>
              <a:t> </a:t>
            </a:r>
            <a:r>
              <a:rPr lang="de-DE" sz="2000" b="1" dirty="0">
                <a:solidFill>
                  <a:srgbClr val="C00000"/>
                </a:solidFill>
              </a:rPr>
              <a:t>Sehnsucht nach dem Schauen jener prästabilierten Harmonie </a:t>
            </a:r>
            <a:r>
              <a:rPr lang="de-DE" sz="2000" dirty="0"/>
              <a:t>ist die Quelle der unerschöpflichen Ausdauer und Geduld, mit der wir Planck den allgemeinsten Problemen unserer Wissenschaft sich hingeben sehen, ohne sich durch dankbarere und leichter erreich­bare Ziele ablenken zu lassen.</a:t>
            </a:r>
          </a:p>
          <a:p>
            <a:pPr marL="0" indent="0">
              <a:spcAft>
                <a:spcPts val="600"/>
              </a:spcAft>
              <a:buNone/>
            </a:pPr>
            <a:r>
              <a:rPr lang="de-DE" sz="2000" b="1" dirty="0">
                <a:solidFill>
                  <a:srgbClr val="C00000"/>
                </a:solidFill>
              </a:rPr>
              <a:t>Der Gefühlszustand, der zu solchen Leistungen befähigt, ist dem des Religiösen</a:t>
            </a:r>
            <a:r>
              <a:rPr lang="de-DE" sz="2000" dirty="0">
                <a:solidFill>
                  <a:srgbClr val="C00000"/>
                </a:solidFill>
              </a:rPr>
              <a:t> </a:t>
            </a:r>
            <a:r>
              <a:rPr lang="de-DE" sz="2000" b="1" dirty="0">
                <a:solidFill>
                  <a:srgbClr val="C00000"/>
                </a:solidFill>
              </a:rPr>
              <a:t>oder</a:t>
            </a:r>
            <a:r>
              <a:rPr lang="de-DE" sz="2000" dirty="0">
                <a:solidFill>
                  <a:srgbClr val="C00000"/>
                </a:solidFill>
              </a:rPr>
              <a:t> </a:t>
            </a:r>
            <a:r>
              <a:rPr lang="de-DE" sz="2000" b="1" dirty="0">
                <a:solidFill>
                  <a:srgbClr val="C00000"/>
                </a:solidFill>
              </a:rPr>
              <a:t>Verliebten</a:t>
            </a:r>
            <a:r>
              <a:rPr lang="de-DE" sz="2000" dirty="0">
                <a:solidFill>
                  <a:srgbClr val="C00000"/>
                </a:solidFill>
              </a:rPr>
              <a:t> </a:t>
            </a:r>
            <a:r>
              <a:rPr lang="de-DE" sz="2000" dirty="0"/>
              <a:t>ähnlich;</a:t>
            </a:r>
          </a:p>
          <a:p>
            <a:pPr marL="0" indent="0">
              <a:lnSpc>
                <a:spcPts val="2400"/>
              </a:lnSpc>
              <a:spcBef>
                <a:spcPts val="0"/>
              </a:spcBef>
              <a:spcAft>
                <a:spcPts val="600"/>
              </a:spcAft>
              <a:buNone/>
            </a:pPr>
            <a:r>
              <a:rPr lang="de-DE" sz="2000" dirty="0"/>
              <a:t>das tägliche Streben entspringt keinem Vorsatz oder Programm, sondern einem unmittelbaren Bedürfnis.“</a:t>
            </a:r>
            <a:endParaRPr lang="en-GB" sz="20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40167" y="1484782"/>
            <a:ext cx="3118201" cy="4536506"/>
          </a:xfrm>
          <a:prstGeom prst="rect">
            <a:avLst/>
          </a:prstGeom>
        </p:spPr>
      </p:pic>
      <p:sp>
        <p:nvSpPr>
          <p:cNvPr id="5" name="Slide Number Placeholder 4"/>
          <p:cNvSpPr>
            <a:spLocks noGrp="1"/>
          </p:cNvSpPr>
          <p:nvPr>
            <p:ph type="sldNum" sz="quarter" idx="12"/>
          </p:nvPr>
        </p:nvSpPr>
        <p:spPr>
          <a:xfrm>
            <a:off x="8590631" y="6536603"/>
            <a:ext cx="301885" cy="276635"/>
          </a:xfrm>
        </p:spPr>
        <p:txBody>
          <a:bodyPr/>
          <a:lstStyle/>
          <a:p>
            <a:fld id="{10F633DE-F6CC-4FE8-92FE-223BC299FAD7}" type="slidenum">
              <a:rPr lang="en-GB" smtClean="0"/>
              <a:t>13</a:t>
            </a:fld>
            <a:endParaRPr lang="en-GB"/>
          </a:p>
        </p:txBody>
      </p:sp>
      <p:sp>
        <p:nvSpPr>
          <p:cNvPr id="7" name="Footer Placeholder 6"/>
          <p:cNvSpPr>
            <a:spLocks noGrp="1"/>
          </p:cNvSpPr>
          <p:nvPr>
            <p:ph type="ftr" sz="quarter" idx="11"/>
          </p:nvPr>
        </p:nvSpPr>
        <p:spPr/>
        <p:txBody>
          <a:bodyPr/>
          <a:lstStyle/>
          <a:p>
            <a:r>
              <a:rPr lang="de-DE" smtClean="0"/>
              <a:t>Thomas Naumann        Deutsches Elektronen-Synchrotron DESY</a:t>
            </a:r>
            <a:endParaRPr lang="en-GB"/>
          </a:p>
        </p:txBody>
      </p:sp>
      <p:sp>
        <p:nvSpPr>
          <p:cNvPr id="6" name="Title 5"/>
          <p:cNvSpPr>
            <a:spLocks noGrp="1"/>
          </p:cNvSpPr>
          <p:nvPr>
            <p:ph type="title"/>
          </p:nvPr>
        </p:nvSpPr>
        <p:spPr>
          <a:xfrm>
            <a:off x="1054295" y="57762"/>
            <a:ext cx="7035488" cy="922966"/>
          </a:xfrm>
        </p:spPr>
        <p:txBody>
          <a:bodyPr/>
          <a:lstStyle/>
          <a:p>
            <a:r>
              <a:rPr lang="de-DE" sz="5400" dirty="0">
                <a:solidFill>
                  <a:srgbClr val="000066"/>
                </a:solidFill>
                <a:ea typeface="Times New Roman"/>
              </a:rPr>
              <a:t>prästabilierte </a:t>
            </a:r>
            <a:r>
              <a:rPr lang="de-DE" sz="5400" dirty="0" smtClean="0">
                <a:solidFill>
                  <a:srgbClr val="000066"/>
                </a:solidFill>
                <a:ea typeface="Times New Roman"/>
              </a:rPr>
              <a:t>Harmonie</a:t>
            </a:r>
            <a:endParaRPr lang="de-DE" sz="5400" dirty="0"/>
          </a:p>
        </p:txBody>
      </p:sp>
    </p:spTree>
    <p:extLst>
      <p:ext uri="{BB962C8B-B14F-4D97-AF65-F5344CB8AC3E}">
        <p14:creationId xmlns:p14="http://schemas.microsoft.com/office/powerpoint/2010/main" val="2546140644"/>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859152" y="332686"/>
            <a:ext cx="7401385" cy="6001643"/>
          </a:xfrm>
          <a:prstGeom prst="rect">
            <a:avLst/>
          </a:prstGeom>
        </p:spPr>
        <p:txBody>
          <a:bodyPr wrap="none">
            <a:spAutoFit/>
          </a:bodyPr>
          <a:lstStyle/>
          <a:p>
            <a:pPr algn="ctr"/>
            <a:r>
              <a:rPr lang="en-US" sz="7200" b="1" dirty="0" smtClean="0">
                <a:solidFill>
                  <a:srgbClr val="000066"/>
                </a:solidFill>
              </a:rPr>
              <a:t>Had God a choice</a:t>
            </a:r>
            <a:r>
              <a:rPr lang="en-US" sz="7200" b="1" baseline="30000" dirty="0" smtClean="0">
                <a:solidFill>
                  <a:srgbClr val="000066"/>
                </a:solidFill>
              </a:rPr>
              <a:t> </a:t>
            </a:r>
            <a:r>
              <a:rPr lang="en-US" sz="7200" b="1" dirty="0" smtClean="0">
                <a:solidFill>
                  <a:srgbClr val="000066"/>
                </a:solidFill>
              </a:rPr>
              <a:t>?</a:t>
            </a:r>
            <a:endParaRPr lang="en-US" sz="8000" b="1" dirty="0" smtClean="0">
              <a:solidFill>
                <a:srgbClr val="000066"/>
              </a:solidFill>
            </a:endParaRPr>
          </a:p>
          <a:p>
            <a:pPr algn="ctr"/>
            <a:endParaRPr lang="en-US" sz="8000" b="1" dirty="0" smtClean="0">
              <a:solidFill>
                <a:srgbClr val="000066"/>
              </a:solidFill>
            </a:endParaRPr>
          </a:p>
          <a:p>
            <a:pPr algn="ctr"/>
            <a:endParaRPr lang="en-US" sz="8000" b="1" dirty="0" smtClean="0">
              <a:solidFill>
                <a:srgbClr val="000066"/>
              </a:solidFill>
            </a:endParaRPr>
          </a:p>
          <a:p>
            <a:pPr algn="ctr"/>
            <a:endParaRPr lang="en-US" sz="8000" b="1" dirty="0" smtClean="0">
              <a:solidFill>
                <a:srgbClr val="000066"/>
              </a:solidFill>
            </a:endParaRPr>
          </a:p>
          <a:p>
            <a:pPr algn="ctr"/>
            <a:r>
              <a:rPr lang="en-US" sz="7200" b="1" dirty="0" smtClean="0">
                <a:solidFill>
                  <a:srgbClr val="C00000"/>
                </a:solidFill>
              </a:rPr>
              <a:t>What if?</a:t>
            </a:r>
            <a:endParaRPr lang="en-US" sz="7200" b="1" dirty="0">
              <a:solidFill>
                <a:srgbClr val="C00000"/>
              </a:solidFill>
            </a:endParaRPr>
          </a:p>
        </p:txBody>
      </p:sp>
      <p:sp>
        <p:nvSpPr>
          <p:cNvPr id="4" name="Slide Number Placeholder 3"/>
          <p:cNvSpPr>
            <a:spLocks noGrp="1"/>
          </p:cNvSpPr>
          <p:nvPr>
            <p:ph type="sldNum" sz="quarter" idx="12"/>
          </p:nvPr>
        </p:nvSpPr>
        <p:spPr>
          <a:xfrm>
            <a:off x="8590631" y="6536603"/>
            <a:ext cx="301885" cy="276635"/>
          </a:xfrm>
        </p:spPr>
        <p:txBody>
          <a:bodyPr/>
          <a:lstStyle/>
          <a:p>
            <a:fld id="{10F633DE-F6CC-4FE8-92FE-223BC299FAD7}" type="slidenum">
              <a:rPr lang="en-GB" smtClean="0"/>
              <a:t>14</a:t>
            </a:fld>
            <a:endParaRPr lang="en-GB"/>
          </a:p>
        </p:txBody>
      </p:sp>
      <p:grpSp>
        <p:nvGrpSpPr>
          <p:cNvPr id="13" name="Group 12"/>
          <p:cNvGrpSpPr/>
          <p:nvPr/>
        </p:nvGrpSpPr>
        <p:grpSpPr>
          <a:xfrm>
            <a:off x="163626" y="1760910"/>
            <a:ext cx="8805647" cy="3188658"/>
            <a:chOff x="1685507" y="2505456"/>
            <a:chExt cx="7339393" cy="2219688"/>
          </a:xfrm>
        </p:grpSpPr>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b="3691"/>
            <a:stretch/>
          </p:blipFill>
          <p:spPr>
            <a:xfrm>
              <a:off x="5448876" y="2666342"/>
              <a:ext cx="3576024" cy="2006515"/>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85507" y="2505456"/>
              <a:ext cx="3827680" cy="2219688"/>
            </a:xfrm>
            <a:prstGeom prst="rect">
              <a:avLst/>
            </a:prstGeom>
          </p:spPr>
        </p:pic>
      </p:grpSp>
    </p:spTree>
    <p:extLst>
      <p:ext uri="{BB962C8B-B14F-4D97-AF65-F5344CB8AC3E}">
        <p14:creationId xmlns:p14="http://schemas.microsoft.com/office/powerpoint/2010/main" val="3052056544"/>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xEl>
                                              <p:pRg st="4" end="4"/>
                                            </p:txEl>
                                          </p:spTgt>
                                        </p:tgtEl>
                                        <p:attrNameLst>
                                          <p:attrName>style.visibility</p:attrName>
                                        </p:attrNameLst>
                                      </p:cBhvr>
                                      <p:to>
                                        <p:strVal val="visible"/>
                                      </p:to>
                                    </p:set>
                                    <p:animEffect transition="in" filter="fade">
                                      <p:cBhvr>
                                        <p:cTn id="7" dur="500"/>
                                        <p:tgtEl>
                                          <p:spTgt spid="2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66641" y="-5620"/>
            <a:ext cx="6193590" cy="922966"/>
          </a:xfrm>
        </p:spPr>
        <p:txBody>
          <a:bodyPr/>
          <a:lstStyle/>
          <a:p>
            <a:r>
              <a:rPr lang="en-US" sz="5400" dirty="0" smtClean="0"/>
              <a:t>Fine tuning: What if?</a:t>
            </a:r>
            <a:endParaRPr lang="en-US" sz="5400" dirty="0"/>
          </a:p>
        </p:txBody>
      </p:sp>
      <p:sp>
        <p:nvSpPr>
          <p:cNvPr id="4" name="Slide Number Placeholder 3"/>
          <p:cNvSpPr>
            <a:spLocks noGrp="1"/>
          </p:cNvSpPr>
          <p:nvPr>
            <p:ph type="sldNum" sz="quarter" idx="12"/>
          </p:nvPr>
        </p:nvSpPr>
        <p:spPr>
          <a:xfrm>
            <a:off x="8590631" y="6536603"/>
            <a:ext cx="301885" cy="276635"/>
          </a:xfrm>
        </p:spPr>
        <p:txBody>
          <a:bodyPr/>
          <a:lstStyle/>
          <a:p>
            <a:fld id="{10F633DE-F6CC-4FE8-92FE-223BC299FAD7}" type="slidenum">
              <a:rPr lang="en-US" smtClean="0"/>
              <a:t>15</a:t>
            </a:fld>
            <a:endParaRPr lang="en-US" dirty="0"/>
          </a:p>
        </p:txBody>
      </p:sp>
      <p:grpSp>
        <p:nvGrpSpPr>
          <p:cNvPr id="13" name="Group 12"/>
          <p:cNvGrpSpPr/>
          <p:nvPr/>
        </p:nvGrpSpPr>
        <p:grpSpPr>
          <a:xfrm>
            <a:off x="430988" y="3933056"/>
            <a:ext cx="8014831" cy="2684602"/>
            <a:chOff x="1685507" y="2505456"/>
            <a:chExt cx="7339393" cy="2219688"/>
          </a:xfrm>
        </p:grpSpPr>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b="3691"/>
            <a:stretch/>
          </p:blipFill>
          <p:spPr>
            <a:xfrm>
              <a:off x="5448876" y="2666342"/>
              <a:ext cx="3576024" cy="2006515"/>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85507" y="2505456"/>
              <a:ext cx="3827680" cy="2219688"/>
            </a:xfrm>
            <a:prstGeom prst="rect">
              <a:avLst/>
            </a:prstGeom>
          </p:spPr>
        </p:pic>
      </p:grpSp>
      <p:sp>
        <p:nvSpPr>
          <p:cNvPr id="3" name="Content Placeholder 2"/>
          <p:cNvSpPr>
            <a:spLocks noGrp="1"/>
          </p:cNvSpPr>
          <p:nvPr>
            <p:ph idx="1"/>
          </p:nvPr>
        </p:nvSpPr>
        <p:spPr>
          <a:xfrm>
            <a:off x="323556" y="1017402"/>
            <a:ext cx="6897309" cy="5562698"/>
          </a:xfrm>
        </p:spPr>
        <p:txBody>
          <a:bodyPr wrap="none">
            <a:spAutoFit/>
          </a:bodyPr>
          <a:lstStyle/>
          <a:p>
            <a:pPr marL="361950" indent="-361950" defTabSz="442913">
              <a:spcBef>
                <a:spcPts val="1000"/>
              </a:spcBef>
              <a:buSzPct val="120000"/>
              <a:tabLst>
                <a:tab pos="449263" algn="l"/>
              </a:tabLst>
            </a:pPr>
            <a:r>
              <a:rPr lang="en-US" dirty="0" err="1" smtClean="0"/>
              <a:t>nr</a:t>
            </a:r>
            <a:r>
              <a:rPr lang="en-US" dirty="0" smtClean="0"/>
              <a:t> of </a:t>
            </a:r>
            <a:r>
              <a:rPr lang="en-US" b="1" dirty="0" smtClean="0">
                <a:solidFill>
                  <a:srgbClr val="C00000"/>
                </a:solidFill>
              </a:rPr>
              <a:t>dimensions</a:t>
            </a:r>
            <a:r>
              <a:rPr lang="en-US" b="1" dirty="0" smtClean="0">
                <a:solidFill>
                  <a:srgbClr val="000099"/>
                </a:solidFill>
              </a:rPr>
              <a:t> </a:t>
            </a:r>
            <a:r>
              <a:rPr lang="en-US" dirty="0" smtClean="0">
                <a:ea typeface="Cambria Math"/>
              </a:rPr>
              <a:t>≠ 3 ?</a:t>
            </a:r>
            <a:endParaRPr lang="en-US" dirty="0" smtClean="0"/>
          </a:p>
          <a:p>
            <a:pPr marL="361950" indent="-361950" defTabSz="442913">
              <a:spcBef>
                <a:spcPts val="1500"/>
              </a:spcBef>
              <a:buSzPct val="120000"/>
              <a:tabLst>
                <a:tab pos="449263" algn="l"/>
              </a:tabLst>
            </a:pPr>
            <a:r>
              <a:rPr lang="en-US" b="1" dirty="0" smtClean="0">
                <a:solidFill>
                  <a:srgbClr val="000099"/>
                </a:solidFill>
              </a:rPr>
              <a:t>cosmos </a:t>
            </a:r>
            <a:r>
              <a:rPr lang="en-US" b="1" dirty="0" smtClean="0">
                <a:solidFill>
                  <a:srgbClr val="C00000"/>
                </a:solidFill>
              </a:rPr>
              <a:t>not flat </a:t>
            </a:r>
            <a:r>
              <a:rPr lang="en-US" dirty="0" smtClean="0"/>
              <a:t>?</a:t>
            </a:r>
            <a:r>
              <a:rPr lang="en-US" sz="2000" dirty="0" smtClean="0"/>
              <a:t>					</a:t>
            </a:r>
            <a:endParaRPr lang="en-US" sz="1800" dirty="0" smtClean="0"/>
          </a:p>
          <a:p>
            <a:pPr marL="361950" indent="-361950" defTabSz="442913">
              <a:spcBef>
                <a:spcPts val="300"/>
              </a:spcBef>
              <a:buSzPct val="120000"/>
              <a:tabLst>
                <a:tab pos="449263" algn="l"/>
              </a:tabLst>
            </a:pPr>
            <a:r>
              <a:rPr lang="en-US" b="1" dirty="0" smtClean="0">
                <a:solidFill>
                  <a:srgbClr val="C00000"/>
                </a:solidFill>
              </a:rPr>
              <a:t>cosmological</a:t>
            </a:r>
            <a:r>
              <a:rPr lang="en-US" b="1" dirty="0" smtClean="0"/>
              <a:t> </a:t>
            </a:r>
            <a:r>
              <a:rPr lang="en-US" b="1" dirty="0" smtClean="0">
                <a:solidFill>
                  <a:srgbClr val="C00000"/>
                </a:solidFill>
              </a:rPr>
              <a:t>constant </a:t>
            </a:r>
            <a:r>
              <a:rPr lang="en-US" dirty="0" smtClean="0"/>
              <a:t>not</a:t>
            </a:r>
            <a:r>
              <a:rPr lang="en-US" b="1" dirty="0" smtClean="0"/>
              <a:t> </a:t>
            </a:r>
            <a:r>
              <a:rPr lang="en-US" dirty="0" smtClean="0"/>
              <a:t>so tiny?</a:t>
            </a:r>
            <a:r>
              <a:rPr lang="en-US" sz="1800" dirty="0" smtClean="0"/>
              <a:t>	</a:t>
            </a:r>
          </a:p>
          <a:p>
            <a:pPr marL="361950" indent="-361950" defTabSz="442913">
              <a:spcBef>
                <a:spcPts val="300"/>
              </a:spcBef>
              <a:buSzPct val="120000"/>
              <a:tabLst>
                <a:tab pos="449263" algn="l"/>
              </a:tabLst>
            </a:pPr>
            <a:r>
              <a:rPr lang="en-US" dirty="0" smtClean="0"/>
              <a:t>matter = </a:t>
            </a:r>
            <a:r>
              <a:rPr lang="en-US" b="1" dirty="0" smtClean="0">
                <a:solidFill>
                  <a:srgbClr val="C00000"/>
                </a:solidFill>
              </a:rPr>
              <a:t>antimatter</a:t>
            </a:r>
            <a:r>
              <a:rPr lang="en-US" b="1" dirty="0" smtClean="0">
                <a:solidFill>
                  <a:srgbClr val="000099"/>
                </a:solidFill>
              </a:rPr>
              <a:t> </a:t>
            </a:r>
            <a:r>
              <a:rPr lang="en-US" dirty="0" smtClean="0"/>
              <a:t>?	</a:t>
            </a:r>
            <a:r>
              <a:rPr lang="en-US" sz="2000" dirty="0" smtClean="0"/>
              <a:t>			</a:t>
            </a:r>
            <a:r>
              <a:rPr lang="en-US" sz="2000" dirty="0" smtClean="0">
                <a:latin typeface="Arial"/>
              </a:rPr>
              <a:t>				</a:t>
            </a:r>
            <a:endParaRPr lang="en-US" sz="1800" baseline="-25000" dirty="0" smtClean="0">
              <a:latin typeface="Arial"/>
              <a:ea typeface="Times New Roman"/>
            </a:endParaRPr>
          </a:p>
          <a:p>
            <a:pPr marL="361950" indent="-361950" defTabSz="442913">
              <a:spcBef>
                <a:spcPts val="1500"/>
              </a:spcBef>
              <a:buSzPct val="120000"/>
              <a:tabLst>
                <a:tab pos="449263" algn="l"/>
              </a:tabLst>
            </a:pPr>
            <a:r>
              <a:rPr lang="en-US" b="1" dirty="0" smtClean="0">
                <a:solidFill>
                  <a:srgbClr val="000099"/>
                </a:solidFill>
              </a:rPr>
              <a:t>masses: </a:t>
            </a:r>
            <a:r>
              <a:rPr lang="en-US" b="1" dirty="0" smtClean="0">
                <a:solidFill>
                  <a:srgbClr val="C00000"/>
                </a:solidFill>
              </a:rPr>
              <a:t>quarks</a:t>
            </a:r>
            <a:r>
              <a:rPr lang="en-US" dirty="0" smtClean="0"/>
              <a:t>: </a:t>
            </a:r>
            <a:r>
              <a:rPr lang="en-US" dirty="0"/>
              <a:t>down</a:t>
            </a:r>
            <a:r>
              <a:rPr lang="en-US" b="1" dirty="0"/>
              <a:t> </a:t>
            </a:r>
            <a:r>
              <a:rPr lang="en-US" dirty="0"/>
              <a:t>heavier than up ?	</a:t>
            </a:r>
            <a:r>
              <a:rPr lang="en-US" sz="2000" dirty="0"/>
              <a:t>	</a:t>
            </a:r>
            <a:endParaRPr lang="en-US" sz="1800" dirty="0"/>
          </a:p>
          <a:p>
            <a:pPr marL="361950" indent="-361950" defTabSz="442913">
              <a:spcBef>
                <a:spcPts val="600"/>
              </a:spcBef>
              <a:buSzPct val="120000"/>
              <a:tabLst>
                <a:tab pos="449263" algn="l"/>
              </a:tabLst>
            </a:pPr>
            <a:r>
              <a:rPr lang="en-US" dirty="0" smtClean="0"/>
              <a:t>           no </a:t>
            </a:r>
            <a:r>
              <a:rPr lang="en-US" b="1" dirty="0" smtClean="0">
                <a:solidFill>
                  <a:srgbClr val="C00000"/>
                </a:solidFill>
              </a:rPr>
              <a:t>Higgs</a:t>
            </a:r>
            <a:r>
              <a:rPr lang="en-US" b="1" dirty="0" smtClean="0">
                <a:solidFill>
                  <a:srgbClr val="000099"/>
                </a:solidFill>
              </a:rPr>
              <a:t> </a:t>
            </a:r>
            <a:r>
              <a:rPr lang="en-US" dirty="0" smtClean="0"/>
              <a:t>?</a:t>
            </a:r>
            <a:r>
              <a:rPr lang="en-US" sz="2000" dirty="0" smtClean="0"/>
              <a:t>				</a:t>
            </a:r>
            <a:endParaRPr lang="en-US" sz="1800" dirty="0" smtClean="0"/>
          </a:p>
          <a:p>
            <a:pPr marL="361950" indent="-361950" defTabSz="442913">
              <a:spcBef>
                <a:spcPts val="300"/>
              </a:spcBef>
              <a:buSzPct val="120000"/>
              <a:tabLst>
                <a:tab pos="449263" algn="l"/>
              </a:tabLst>
            </a:pPr>
            <a:r>
              <a:rPr lang="en-US" b="1" dirty="0" smtClean="0">
                <a:solidFill>
                  <a:srgbClr val="C00000"/>
                </a:solidFill>
              </a:rPr>
              <a:t>           electron</a:t>
            </a:r>
            <a:r>
              <a:rPr lang="en-US" b="1" baseline="-25000" dirty="0" smtClean="0">
                <a:solidFill>
                  <a:srgbClr val="C00000"/>
                </a:solidFill>
              </a:rPr>
              <a:t> </a:t>
            </a:r>
            <a:r>
              <a:rPr lang="en-US" dirty="0" smtClean="0"/>
              <a:t>lighter, heavier ?			</a:t>
            </a:r>
            <a:endParaRPr lang="en-US" sz="1800" dirty="0" smtClean="0"/>
          </a:p>
          <a:p>
            <a:pPr marL="361950" indent="-361950" defTabSz="442913">
              <a:spcBef>
                <a:spcPts val="1500"/>
              </a:spcBef>
              <a:buSzPct val="120000"/>
              <a:tabLst>
                <a:tab pos="449263" algn="l"/>
                <a:tab pos="1614488" algn="l"/>
              </a:tabLst>
            </a:pPr>
            <a:r>
              <a:rPr lang="en-US" b="1" dirty="0" smtClean="0">
                <a:solidFill>
                  <a:srgbClr val="000099"/>
                </a:solidFill>
                <a:latin typeface="Arial"/>
              </a:rPr>
              <a:t>forces:</a:t>
            </a:r>
            <a:r>
              <a:rPr lang="en-US" dirty="0">
                <a:latin typeface="Arial"/>
              </a:rPr>
              <a:t>	</a:t>
            </a:r>
            <a:r>
              <a:rPr lang="en-US" dirty="0" smtClean="0"/>
              <a:t>other</a:t>
            </a:r>
            <a:r>
              <a:rPr lang="en-US" b="1" dirty="0" smtClean="0"/>
              <a:t> </a:t>
            </a:r>
            <a:r>
              <a:rPr lang="en-US" b="1" dirty="0">
                <a:solidFill>
                  <a:srgbClr val="C00000"/>
                </a:solidFill>
                <a:latin typeface="Arial"/>
              </a:rPr>
              <a:t>symmetries</a:t>
            </a:r>
            <a:r>
              <a:rPr lang="en-US" b="1" dirty="0">
                <a:solidFill>
                  <a:srgbClr val="000099"/>
                </a:solidFill>
                <a:latin typeface="Arial"/>
              </a:rPr>
              <a:t> </a:t>
            </a:r>
            <a:r>
              <a:rPr lang="en-US" dirty="0" smtClean="0">
                <a:ea typeface="Cambria Math"/>
              </a:rPr>
              <a:t>?</a:t>
            </a:r>
            <a:r>
              <a:rPr lang="en-US" sz="2000" dirty="0">
                <a:ea typeface="Cambria Math"/>
              </a:rPr>
              <a:t>		</a:t>
            </a:r>
            <a:endParaRPr lang="en-US" sz="1800" dirty="0"/>
          </a:p>
          <a:p>
            <a:pPr marL="361950" indent="-361950" defTabSz="442913">
              <a:spcBef>
                <a:spcPts val="300"/>
              </a:spcBef>
              <a:buSzPct val="120000"/>
              <a:tabLst>
                <a:tab pos="449263" algn="l"/>
                <a:tab pos="1614488" algn="l"/>
              </a:tabLst>
            </a:pPr>
            <a:r>
              <a:rPr lang="en-US" dirty="0" smtClean="0"/>
              <a:t>               other</a:t>
            </a:r>
            <a:r>
              <a:rPr lang="en-US" b="1" dirty="0" smtClean="0"/>
              <a:t> </a:t>
            </a:r>
            <a:r>
              <a:rPr lang="en-US" b="1" dirty="0" smtClean="0">
                <a:solidFill>
                  <a:srgbClr val="C00000"/>
                </a:solidFill>
                <a:latin typeface="Arial"/>
              </a:rPr>
              <a:t>strengths</a:t>
            </a:r>
            <a:r>
              <a:rPr lang="en-US" dirty="0" smtClean="0">
                <a:latin typeface="Arial"/>
              </a:rPr>
              <a:t> </a:t>
            </a:r>
            <a:r>
              <a:rPr lang="en-US" dirty="0">
                <a:latin typeface="Arial"/>
              </a:rPr>
              <a:t>? </a:t>
            </a:r>
            <a:endParaRPr lang="en-US" dirty="0" smtClean="0">
              <a:latin typeface="Arial"/>
            </a:endParaRPr>
          </a:p>
          <a:p>
            <a:pPr marL="361950" indent="-361950" defTabSz="442913">
              <a:buSzPct val="120000"/>
              <a:tabLst>
                <a:tab pos="449263" algn="l"/>
              </a:tabLst>
            </a:pPr>
            <a:r>
              <a:rPr lang="en-US" b="1" dirty="0" smtClean="0">
                <a:solidFill>
                  <a:srgbClr val="C00000"/>
                </a:solidFill>
              </a:rPr>
              <a:t>n-n</a:t>
            </a:r>
            <a:r>
              <a:rPr lang="en-US" dirty="0" smtClean="0">
                <a:solidFill>
                  <a:srgbClr val="C00000"/>
                </a:solidFill>
              </a:rPr>
              <a:t> </a:t>
            </a:r>
            <a:r>
              <a:rPr lang="en-US" b="1" dirty="0">
                <a:solidFill>
                  <a:srgbClr val="000099"/>
                </a:solidFill>
              </a:rPr>
              <a:t>b</a:t>
            </a:r>
            <a:r>
              <a:rPr lang="en-US" b="1" dirty="0" smtClean="0">
                <a:solidFill>
                  <a:srgbClr val="000099"/>
                </a:solidFill>
              </a:rPr>
              <a:t>inding</a:t>
            </a:r>
            <a:r>
              <a:rPr lang="en-US" dirty="0" smtClean="0"/>
              <a:t> attractive ?</a:t>
            </a:r>
            <a:r>
              <a:rPr lang="en-US" sz="1800" dirty="0" smtClean="0"/>
              <a:t>						</a:t>
            </a:r>
          </a:p>
          <a:p>
            <a:pPr marL="361950" indent="-361950" defTabSz="442913">
              <a:spcBef>
                <a:spcPts val="300"/>
              </a:spcBef>
              <a:buSzPct val="120000"/>
              <a:tabLst>
                <a:tab pos="449263" algn="l"/>
              </a:tabLst>
            </a:pPr>
            <a:r>
              <a:rPr lang="en-US" b="1" dirty="0" smtClean="0">
                <a:solidFill>
                  <a:srgbClr val="C00000"/>
                </a:solidFill>
              </a:rPr>
              <a:t>deuterium bottleneck too narrow</a:t>
            </a:r>
            <a:r>
              <a:rPr lang="en-US" dirty="0" smtClean="0"/>
              <a:t> ?		</a:t>
            </a:r>
            <a:endParaRPr lang="en-US" sz="1800" dirty="0" smtClean="0"/>
          </a:p>
          <a:p>
            <a:pPr marL="361950" indent="-361950" defTabSz="442913">
              <a:spcBef>
                <a:spcPts val="300"/>
              </a:spcBef>
              <a:buSzPct val="120000"/>
              <a:tabLst>
                <a:tab pos="449263" algn="l"/>
              </a:tabLst>
            </a:pPr>
            <a:r>
              <a:rPr lang="en-US" dirty="0" smtClean="0"/>
              <a:t>stellar </a:t>
            </a:r>
            <a:r>
              <a:rPr lang="en-US" b="1" dirty="0" smtClean="0">
                <a:solidFill>
                  <a:srgbClr val="C00000"/>
                </a:solidFill>
              </a:rPr>
              <a:t>nucleosynthesis</a:t>
            </a:r>
            <a:r>
              <a:rPr lang="en-US" dirty="0" smtClean="0"/>
              <a:t>: no</a:t>
            </a:r>
            <a:r>
              <a:rPr lang="en-US" b="1" dirty="0" smtClean="0"/>
              <a:t> </a:t>
            </a:r>
            <a:r>
              <a:rPr lang="en-US" sz="2000" dirty="0" smtClean="0"/>
              <a:t>3</a:t>
            </a:r>
            <a:r>
              <a:rPr lang="en-US" sz="2000" b="1" dirty="0" smtClean="0">
                <a:latin typeface="Symbol"/>
                <a:ea typeface="Times New Roman"/>
                <a:cs typeface="Arial"/>
              </a:rPr>
              <a:t>a</a:t>
            </a:r>
            <a:r>
              <a:rPr lang="en-US" sz="2000" baseline="-25000" dirty="0" smtClean="0"/>
              <a:t> </a:t>
            </a:r>
            <a:r>
              <a:rPr lang="en-US" sz="2000" dirty="0" smtClean="0">
                <a:latin typeface="Cambria Math"/>
                <a:ea typeface="Cambria Math"/>
              </a:rPr>
              <a:t>→</a:t>
            </a:r>
            <a:r>
              <a:rPr lang="en-US" sz="2000" baseline="-25000" dirty="0" smtClean="0">
                <a:latin typeface="Cambria Math"/>
                <a:ea typeface="Cambria Math"/>
              </a:rPr>
              <a:t> </a:t>
            </a:r>
            <a:r>
              <a:rPr lang="en-US" sz="2000" dirty="0" smtClean="0">
                <a:ea typeface="Cambria Math"/>
              </a:rPr>
              <a:t>C </a:t>
            </a:r>
            <a:r>
              <a:rPr lang="en-US" dirty="0" smtClean="0">
                <a:ea typeface="Cambria Math"/>
              </a:rPr>
              <a:t>?</a:t>
            </a:r>
            <a:endParaRPr lang="en-US" sz="1800" dirty="0"/>
          </a:p>
        </p:txBody>
      </p:sp>
    </p:spTree>
    <p:extLst>
      <p:ext uri="{BB962C8B-B14F-4D97-AF65-F5344CB8AC3E}">
        <p14:creationId xmlns:p14="http://schemas.microsoft.com/office/powerpoint/2010/main" val="2997348597"/>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par>
                                <p:cTn id="25" presetID="10" presetClass="exit" presetSubtype="0" fill="hold" nodeType="withEffect">
                                  <p:stCondLst>
                                    <p:cond delay="0"/>
                                  </p:stCondLst>
                                  <p:childTnLst>
                                    <p:animEffect transition="out" filter="fade">
                                      <p:cBhvr>
                                        <p:cTn id="26" dur="750"/>
                                        <p:tgtEl>
                                          <p:spTgt spid="13"/>
                                        </p:tgtEl>
                                      </p:cBhvr>
                                    </p:animEffect>
                                    <p:set>
                                      <p:cBhvr>
                                        <p:cTn id="27" dur="1" fill="hold">
                                          <p:stCondLst>
                                            <p:cond delay="749"/>
                                          </p:stCondLst>
                                        </p:cTn>
                                        <p:tgtEl>
                                          <p:spTgt spid="13"/>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fade">
                                      <p:cBhvr>
                                        <p:cTn id="35" dur="500"/>
                                        <p:tgtEl>
                                          <p:spTgt spid="3">
                                            <p:txEl>
                                              <p:pRg st="8" end="8"/>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3">
                                            <p:txEl>
                                              <p:pRg st="9" end="9"/>
                                            </p:txEl>
                                          </p:spTgt>
                                        </p:tgtEl>
                                        <p:attrNameLst>
                                          <p:attrName>style.visibility</p:attrName>
                                        </p:attrNameLst>
                                      </p:cBhvr>
                                      <p:to>
                                        <p:strVal val="visible"/>
                                      </p:to>
                                    </p:set>
                                    <p:animEffect transition="in" filter="fade">
                                      <p:cBhvr>
                                        <p:cTn id="40" dur="500"/>
                                        <p:tgtEl>
                                          <p:spTgt spid="3">
                                            <p:txEl>
                                              <p:pRg st="9" end="9"/>
                                            </p:txEl>
                                          </p:spTgt>
                                        </p:tgtEl>
                                      </p:cBhvr>
                                    </p:animEffect>
                                  </p:childTnLst>
                                </p:cTn>
                              </p:par>
                              <p:par>
                                <p:cTn id="41" presetID="10" presetClass="entr" presetSubtype="0" fill="hold" nodeType="with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animEffect transition="in" filter="fade">
                                      <p:cBhvr>
                                        <p:cTn id="43" dur="500"/>
                                        <p:tgtEl>
                                          <p:spTgt spid="3">
                                            <p:txEl>
                                              <p:pRg st="10" end="10"/>
                                            </p:txEl>
                                          </p:spTgt>
                                        </p:tgtEl>
                                      </p:cBhvr>
                                    </p:animEffect>
                                  </p:childTnLst>
                                </p:cTn>
                              </p:par>
                              <p:par>
                                <p:cTn id="44" presetID="10" presetClass="entr" presetSubtype="0" fill="hold" nodeType="withEffect">
                                  <p:stCondLst>
                                    <p:cond delay="0"/>
                                  </p:stCondLst>
                                  <p:childTnLst>
                                    <p:set>
                                      <p:cBhvr>
                                        <p:cTn id="45" dur="1" fill="hold">
                                          <p:stCondLst>
                                            <p:cond delay="0"/>
                                          </p:stCondLst>
                                        </p:cTn>
                                        <p:tgtEl>
                                          <p:spTgt spid="3">
                                            <p:txEl>
                                              <p:pRg st="11" end="11"/>
                                            </p:txEl>
                                          </p:spTgt>
                                        </p:tgtEl>
                                        <p:attrNameLst>
                                          <p:attrName>style.visibility</p:attrName>
                                        </p:attrNameLst>
                                      </p:cBhvr>
                                      <p:to>
                                        <p:strVal val="visible"/>
                                      </p:to>
                                    </p:set>
                                    <p:animEffect transition="in" filter="fade">
                                      <p:cBhvr>
                                        <p:cTn id="46"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327515" y="-5620"/>
            <a:ext cx="8471843" cy="922966"/>
          </a:xfrm>
        </p:spPr>
        <p:txBody>
          <a:bodyPr/>
          <a:lstStyle/>
          <a:p>
            <a:r>
              <a:rPr lang="de-DE" sz="5400" dirty="0"/>
              <a:t>Feintuning</a:t>
            </a:r>
            <a:r>
              <a:rPr lang="de-DE" sz="5400" dirty="0" smtClean="0"/>
              <a:t>: </a:t>
            </a:r>
            <a:r>
              <a:rPr lang="de-DE" sz="5400" dirty="0"/>
              <a:t>Was wäre wenn</a:t>
            </a:r>
            <a:r>
              <a:rPr lang="de-DE" sz="5400" dirty="0" smtClean="0"/>
              <a:t>?</a:t>
            </a:r>
            <a:endParaRPr lang="de-DE" sz="5400" dirty="0"/>
          </a:p>
        </p:txBody>
      </p:sp>
      <p:sp>
        <p:nvSpPr>
          <p:cNvPr id="4" name="Slide Number Placeholder 3"/>
          <p:cNvSpPr>
            <a:spLocks noGrp="1"/>
          </p:cNvSpPr>
          <p:nvPr>
            <p:ph type="sldNum" sz="quarter" idx="12"/>
          </p:nvPr>
        </p:nvSpPr>
        <p:spPr>
          <a:xfrm>
            <a:off x="8590631" y="6536603"/>
            <a:ext cx="301885" cy="276635"/>
          </a:xfrm>
        </p:spPr>
        <p:txBody>
          <a:bodyPr/>
          <a:lstStyle/>
          <a:p>
            <a:fld id="{10F633DE-F6CC-4FE8-92FE-223BC299FAD7}" type="slidenum">
              <a:rPr lang="en-GB" smtClean="0"/>
              <a:t>16</a:t>
            </a:fld>
            <a:endParaRPr lang="en-GB"/>
          </a:p>
        </p:txBody>
      </p:sp>
      <p:sp>
        <p:nvSpPr>
          <p:cNvPr id="3" name="Content Placeholder 2"/>
          <p:cNvSpPr>
            <a:spLocks noGrp="1"/>
          </p:cNvSpPr>
          <p:nvPr>
            <p:ph idx="1"/>
          </p:nvPr>
        </p:nvSpPr>
        <p:spPr>
          <a:xfrm>
            <a:off x="9619" y="1017402"/>
            <a:ext cx="9145016" cy="5562698"/>
          </a:xfrm>
        </p:spPr>
        <p:txBody>
          <a:bodyPr wrap="square">
            <a:spAutoFit/>
          </a:bodyPr>
          <a:lstStyle/>
          <a:p>
            <a:pPr marL="266700" indent="-266700" defTabSz="442913">
              <a:spcBef>
                <a:spcPts val="1000"/>
              </a:spcBef>
              <a:buSzPct val="120000"/>
            </a:pPr>
            <a:r>
              <a:rPr lang="de-DE" dirty="0" smtClean="0"/>
              <a:t>Zahl der </a:t>
            </a:r>
            <a:r>
              <a:rPr lang="de-DE" b="1" dirty="0" smtClean="0">
                <a:solidFill>
                  <a:srgbClr val="C00000"/>
                </a:solidFill>
              </a:rPr>
              <a:t>Dimensionen</a:t>
            </a:r>
            <a:r>
              <a:rPr lang="de-DE" b="1" dirty="0" smtClean="0">
                <a:solidFill>
                  <a:srgbClr val="000099"/>
                </a:solidFill>
              </a:rPr>
              <a:t> </a:t>
            </a:r>
            <a:r>
              <a:rPr lang="de-DE" dirty="0" smtClean="0">
                <a:ea typeface="Cambria Math"/>
              </a:rPr>
              <a:t>≠ 3 ?</a:t>
            </a:r>
            <a:endParaRPr lang="de-DE" dirty="0" smtClean="0"/>
          </a:p>
          <a:p>
            <a:pPr marL="266700" indent="-266700" defTabSz="442913">
              <a:spcBef>
                <a:spcPts val="1500"/>
              </a:spcBef>
              <a:buSzPct val="120000"/>
            </a:pPr>
            <a:r>
              <a:rPr lang="de-DE" b="1" dirty="0" smtClean="0">
                <a:solidFill>
                  <a:srgbClr val="000099"/>
                </a:solidFill>
              </a:rPr>
              <a:t>Kosmos </a:t>
            </a:r>
            <a:r>
              <a:rPr lang="de-DE" b="1" dirty="0" smtClean="0">
                <a:solidFill>
                  <a:srgbClr val="C00000"/>
                </a:solidFill>
              </a:rPr>
              <a:t>nicht flach </a:t>
            </a:r>
            <a:r>
              <a:rPr lang="de-DE" dirty="0" smtClean="0"/>
              <a:t>?</a:t>
            </a:r>
            <a:r>
              <a:rPr lang="de-DE" sz="2000" dirty="0" smtClean="0"/>
              <a:t>					</a:t>
            </a:r>
            <a:r>
              <a:rPr lang="de-DE" sz="1800" dirty="0" smtClean="0"/>
              <a:t>Ω</a:t>
            </a:r>
            <a:r>
              <a:rPr lang="de-DE" sz="1800" baseline="-25000" dirty="0" smtClean="0"/>
              <a:t>k </a:t>
            </a:r>
            <a:r>
              <a:rPr lang="de-DE" sz="1800" dirty="0" smtClean="0"/>
              <a:t>= 0 . Warum - und gerade jetzt ?</a:t>
            </a:r>
          </a:p>
          <a:p>
            <a:pPr marL="266700" indent="-266700" defTabSz="442913">
              <a:spcBef>
                <a:spcPts val="300"/>
              </a:spcBef>
              <a:buSzPct val="120000"/>
            </a:pPr>
            <a:r>
              <a:rPr lang="de-DE" b="1" dirty="0" err="1" smtClean="0">
                <a:solidFill>
                  <a:srgbClr val="C00000"/>
                </a:solidFill>
              </a:rPr>
              <a:t>kosmol</a:t>
            </a:r>
            <a:r>
              <a:rPr lang="de-DE" b="1" dirty="0" smtClean="0">
                <a:solidFill>
                  <a:srgbClr val="C00000"/>
                </a:solidFill>
              </a:rPr>
              <a:t>.</a:t>
            </a:r>
            <a:r>
              <a:rPr lang="de-DE" b="1" dirty="0" smtClean="0"/>
              <a:t> </a:t>
            </a:r>
            <a:r>
              <a:rPr lang="de-DE" b="1" dirty="0" smtClean="0">
                <a:solidFill>
                  <a:srgbClr val="C00000"/>
                </a:solidFill>
              </a:rPr>
              <a:t>Konstante </a:t>
            </a:r>
            <a:r>
              <a:rPr lang="de-DE" dirty="0" smtClean="0"/>
              <a:t>nicht</a:t>
            </a:r>
            <a:r>
              <a:rPr lang="de-DE" b="1" dirty="0" smtClean="0"/>
              <a:t> </a:t>
            </a:r>
            <a:r>
              <a:rPr lang="de-DE" dirty="0" smtClean="0"/>
              <a:t>so winzig?</a:t>
            </a:r>
            <a:r>
              <a:rPr lang="de-DE" sz="1800" dirty="0"/>
              <a:t>	</a:t>
            </a:r>
            <a:r>
              <a:rPr lang="de-DE" sz="1800" dirty="0" err="1" smtClean="0"/>
              <a:t>Λ</a:t>
            </a:r>
            <a:r>
              <a:rPr lang="de-DE" sz="1800" baseline="-25000" dirty="0" err="1" smtClean="0"/>
              <a:t>cosm</a:t>
            </a:r>
            <a:r>
              <a:rPr lang="de-DE" sz="1800" baseline="-25000" dirty="0" smtClean="0"/>
              <a:t> </a:t>
            </a:r>
            <a:r>
              <a:rPr lang="de-DE" sz="1800" dirty="0" smtClean="0"/>
              <a:t>~ 10</a:t>
            </a:r>
            <a:r>
              <a:rPr lang="de-DE" sz="1800" baseline="30000" dirty="0" smtClean="0"/>
              <a:t>-52</a:t>
            </a:r>
            <a:r>
              <a:rPr lang="de-DE" sz="1800" dirty="0" smtClean="0"/>
              <a:t> </a:t>
            </a:r>
            <a:r>
              <a:rPr lang="de-DE" sz="1800" dirty="0" err="1" smtClean="0"/>
              <a:t>Λ</a:t>
            </a:r>
            <a:r>
              <a:rPr lang="de-DE" sz="1800" baseline="-25000" dirty="0" err="1" smtClean="0"/>
              <a:t>Higgs</a:t>
            </a:r>
            <a:r>
              <a:rPr lang="de-DE" sz="1800" dirty="0" smtClean="0"/>
              <a:t> ~ 10</a:t>
            </a:r>
            <a:r>
              <a:rPr lang="de-DE" sz="1800" baseline="30000" dirty="0" smtClean="0"/>
              <a:t>-120</a:t>
            </a:r>
            <a:r>
              <a:rPr lang="de-DE" sz="1800" dirty="0" smtClean="0"/>
              <a:t> </a:t>
            </a:r>
            <a:r>
              <a:rPr lang="de-DE" sz="1800" dirty="0" err="1" smtClean="0"/>
              <a:t>m</a:t>
            </a:r>
            <a:r>
              <a:rPr lang="de-DE" sz="1800" baseline="-25000" dirty="0" err="1" smtClean="0"/>
              <a:t>Pl</a:t>
            </a:r>
            <a:endParaRPr lang="de-DE" sz="1800" dirty="0"/>
          </a:p>
          <a:p>
            <a:pPr marL="266700" indent="-266700" defTabSz="442913">
              <a:spcBef>
                <a:spcPts val="300"/>
              </a:spcBef>
              <a:buSzPct val="120000"/>
            </a:pPr>
            <a:r>
              <a:rPr lang="de-DE" dirty="0" smtClean="0"/>
              <a:t>Materie </a:t>
            </a:r>
            <a:r>
              <a:rPr lang="de-DE" dirty="0"/>
              <a:t>= </a:t>
            </a:r>
            <a:r>
              <a:rPr lang="de-DE" b="1" dirty="0">
                <a:solidFill>
                  <a:srgbClr val="C00000"/>
                </a:solidFill>
              </a:rPr>
              <a:t>Antimaterie</a:t>
            </a:r>
            <a:r>
              <a:rPr lang="de-DE" b="1" dirty="0">
                <a:solidFill>
                  <a:srgbClr val="000099"/>
                </a:solidFill>
              </a:rPr>
              <a:t> </a:t>
            </a:r>
            <a:r>
              <a:rPr lang="de-DE" dirty="0"/>
              <a:t>?	</a:t>
            </a:r>
            <a:r>
              <a:rPr lang="de-DE" sz="2000" dirty="0"/>
              <a:t>		</a:t>
            </a:r>
            <a:r>
              <a:rPr lang="de-DE" sz="2000" dirty="0" smtClean="0"/>
              <a:t>	</a:t>
            </a:r>
            <a:r>
              <a:rPr lang="de-DE" sz="1800" dirty="0" smtClean="0"/>
              <a:t>leere </a:t>
            </a:r>
            <a:r>
              <a:rPr lang="de-DE" sz="1800" dirty="0"/>
              <a:t>Lichtblase !</a:t>
            </a:r>
          </a:p>
          <a:p>
            <a:pPr marL="266700" indent="-266700" defTabSz="442913">
              <a:spcBef>
                <a:spcPts val="1500"/>
              </a:spcBef>
              <a:buSzPct val="120000"/>
            </a:pPr>
            <a:r>
              <a:rPr lang="de-DE" dirty="0" smtClean="0"/>
              <a:t>andere</a:t>
            </a:r>
            <a:r>
              <a:rPr lang="de-DE" b="1" dirty="0" smtClean="0"/>
              <a:t> </a:t>
            </a:r>
            <a:r>
              <a:rPr lang="de-DE" b="1" dirty="0">
                <a:solidFill>
                  <a:srgbClr val="C00000"/>
                </a:solidFill>
                <a:latin typeface="Arial"/>
              </a:rPr>
              <a:t>Symmetrien</a:t>
            </a:r>
            <a:r>
              <a:rPr lang="de-DE" b="1" dirty="0">
                <a:solidFill>
                  <a:srgbClr val="000099"/>
                </a:solidFill>
                <a:latin typeface="Arial"/>
              </a:rPr>
              <a:t> </a:t>
            </a:r>
            <a:r>
              <a:rPr lang="de-DE" dirty="0">
                <a:latin typeface="Arial"/>
              </a:rPr>
              <a:t>der </a:t>
            </a:r>
            <a:r>
              <a:rPr lang="de-DE" b="1" dirty="0" smtClean="0">
                <a:solidFill>
                  <a:srgbClr val="000099"/>
                </a:solidFill>
                <a:latin typeface="Arial"/>
              </a:rPr>
              <a:t>Kräfte</a:t>
            </a:r>
            <a:r>
              <a:rPr lang="de-DE" dirty="0" smtClean="0">
                <a:latin typeface="Arial"/>
              </a:rPr>
              <a:t> </a:t>
            </a:r>
            <a:r>
              <a:rPr lang="de-DE" dirty="0" smtClean="0">
                <a:ea typeface="Cambria Math"/>
              </a:rPr>
              <a:t>?</a:t>
            </a:r>
            <a:r>
              <a:rPr lang="de-DE" sz="2000" dirty="0">
                <a:ea typeface="Cambria Math"/>
              </a:rPr>
              <a:t>	</a:t>
            </a:r>
            <a:r>
              <a:rPr lang="de-DE" sz="2000" dirty="0" smtClean="0">
                <a:ea typeface="Cambria Math"/>
              </a:rPr>
              <a:t>	</a:t>
            </a:r>
            <a:r>
              <a:rPr lang="de-DE" sz="1600" dirty="0" smtClean="0"/>
              <a:t>U(1)</a:t>
            </a:r>
            <a:r>
              <a:rPr lang="de-DE" sz="1600" baseline="-25000" dirty="0" err="1" smtClean="0"/>
              <a:t>elm</a:t>
            </a:r>
            <a:r>
              <a:rPr lang="de-DE" sz="1600" baseline="-25000" dirty="0" smtClean="0"/>
              <a:t> </a:t>
            </a:r>
            <a:r>
              <a:rPr lang="de-DE" sz="1600" dirty="0" smtClean="0"/>
              <a:t>x</a:t>
            </a:r>
            <a:r>
              <a:rPr lang="de-DE" sz="1600" baseline="-25000" dirty="0" smtClean="0"/>
              <a:t> </a:t>
            </a:r>
            <a:r>
              <a:rPr lang="de-DE" sz="1600" dirty="0" smtClean="0"/>
              <a:t>SU(2)</a:t>
            </a:r>
            <a:r>
              <a:rPr lang="de-DE" sz="1600" baseline="-25000" dirty="0" smtClean="0"/>
              <a:t>W </a:t>
            </a:r>
            <a:r>
              <a:rPr lang="de-DE" sz="1600" dirty="0" smtClean="0"/>
              <a:t>x</a:t>
            </a:r>
            <a:r>
              <a:rPr lang="de-DE" sz="1600" baseline="-25000" dirty="0" smtClean="0"/>
              <a:t> </a:t>
            </a:r>
            <a:r>
              <a:rPr lang="de-DE" sz="1600" dirty="0" smtClean="0"/>
              <a:t>SU(3)</a:t>
            </a:r>
            <a:r>
              <a:rPr lang="de-DE" sz="1600" baseline="-25000" dirty="0" smtClean="0"/>
              <a:t>C </a:t>
            </a:r>
            <a:r>
              <a:rPr lang="de-DE" sz="1600" dirty="0" smtClean="0">
                <a:latin typeface="Cambria Math"/>
                <a:ea typeface="Cambria Math"/>
              </a:rPr>
              <a:t>→ </a:t>
            </a:r>
            <a:r>
              <a:rPr lang="de-DE" sz="1600" dirty="0" smtClean="0"/>
              <a:t>SU(5),</a:t>
            </a:r>
            <a:r>
              <a:rPr lang="de-DE" sz="1600" baseline="-25000" dirty="0" smtClean="0"/>
              <a:t> </a:t>
            </a:r>
            <a:r>
              <a:rPr lang="de-DE" sz="1600" dirty="0" smtClean="0"/>
              <a:t>U(1)</a:t>
            </a:r>
            <a:r>
              <a:rPr lang="de-DE" sz="1600" baseline="-25000" dirty="0" smtClean="0"/>
              <a:t>C</a:t>
            </a:r>
            <a:endParaRPr lang="de-DE" sz="1800" dirty="0"/>
          </a:p>
          <a:p>
            <a:pPr marL="266700" indent="-266700" defTabSz="442913">
              <a:spcBef>
                <a:spcPts val="300"/>
              </a:spcBef>
              <a:buSzPct val="120000"/>
            </a:pPr>
            <a:r>
              <a:rPr lang="de-DE" dirty="0" smtClean="0"/>
              <a:t>andere</a:t>
            </a:r>
            <a:r>
              <a:rPr lang="de-DE" b="1" dirty="0" smtClean="0"/>
              <a:t> </a:t>
            </a:r>
            <a:r>
              <a:rPr lang="de-DE" b="1" dirty="0" smtClean="0">
                <a:solidFill>
                  <a:srgbClr val="C00000"/>
                </a:solidFill>
                <a:latin typeface="Arial"/>
              </a:rPr>
              <a:t>Stärke</a:t>
            </a:r>
            <a:r>
              <a:rPr lang="de-DE" b="1" dirty="0" smtClean="0">
                <a:solidFill>
                  <a:srgbClr val="000099"/>
                </a:solidFill>
                <a:latin typeface="Arial"/>
              </a:rPr>
              <a:t> </a:t>
            </a:r>
            <a:r>
              <a:rPr lang="de-DE" dirty="0" smtClean="0">
                <a:latin typeface="Arial"/>
              </a:rPr>
              <a:t>der Kräfte ?</a:t>
            </a:r>
            <a:r>
              <a:rPr lang="de-DE" sz="2000" dirty="0" smtClean="0">
                <a:latin typeface="Arial"/>
              </a:rPr>
              <a:t>				</a:t>
            </a:r>
            <a:r>
              <a:rPr lang="de-DE" sz="1800" dirty="0" smtClean="0">
                <a:latin typeface="Arial"/>
              </a:rPr>
              <a:t>elektr., schwach</a:t>
            </a:r>
            <a:r>
              <a:rPr lang="de-DE" sz="1800" dirty="0">
                <a:latin typeface="Arial"/>
              </a:rPr>
              <a:t>, </a:t>
            </a:r>
            <a:r>
              <a:rPr lang="de-DE" sz="1800" dirty="0" smtClean="0">
                <a:latin typeface="Arial"/>
              </a:rPr>
              <a:t>stark, Gravitation</a:t>
            </a:r>
            <a:r>
              <a:rPr lang="de-DE" sz="1800" dirty="0" smtClean="0">
                <a:latin typeface="Arial"/>
                <a:ea typeface="Times New Roman"/>
              </a:rPr>
              <a:t> </a:t>
            </a:r>
            <a:endParaRPr lang="de-DE" sz="1800" baseline="-25000" dirty="0" smtClean="0">
              <a:latin typeface="Arial"/>
              <a:ea typeface="Times New Roman"/>
            </a:endParaRPr>
          </a:p>
          <a:p>
            <a:pPr marL="266700" indent="-266700" defTabSz="442913">
              <a:spcBef>
                <a:spcPts val="1500"/>
              </a:spcBef>
              <a:buSzPct val="120000"/>
            </a:pPr>
            <a:r>
              <a:rPr lang="de-DE" b="1" dirty="0" smtClean="0">
                <a:solidFill>
                  <a:srgbClr val="000099"/>
                </a:solidFill>
              </a:rPr>
              <a:t>Massen</a:t>
            </a:r>
            <a:r>
              <a:rPr lang="de-DE" dirty="0" smtClean="0"/>
              <a:t>:</a:t>
            </a:r>
            <a:r>
              <a:rPr lang="de-DE" b="1" dirty="0" smtClean="0">
                <a:solidFill>
                  <a:srgbClr val="000099"/>
                </a:solidFill>
              </a:rPr>
              <a:t> </a:t>
            </a:r>
            <a:r>
              <a:rPr lang="de-DE" dirty="0" smtClean="0"/>
              <a:t>kein </a:t>
            </a:r>
            <a:r>
              <a:rPr lang="de-DE" b="1" dirty="0" smtClean="0">
                <a:solidFill>
                  <a:srgbClr val="C00000"/>
                </a:solidFill>
              </a:rPr>
              <a:t>Higgs</a:t>
            </a:r>
            <a:r>
              <a:rPr lang="de-DE" b="1" dirty="0" smtClean="0">
                <a:solidFill>
                  <a:srgbClr val="000099"/>
                </a:solidFill>
              </a:rPr>
              <a:t> </a:t>
            </a:r>
            <a:r>
              <a:rPr lang="de-DE" dirty="0" smtClean="0"/>
              <a:t>?	</a:t>
            </a:r>
            <a:r>
              <a:rPr lang="de-DE" sz="2000" dirty="0" smtClean="0"/>
              <a:t>				</a:t>
            </a:r>
            <a:r>
              <a:rPr lang="de-DE" sz="1800" dirty="0" err="1" smtClean="0"/>
              <a:t>m</a:t>
            </a:r>
            <a:r>
              <a:rPr lang="de-DE" sz="1800" baseline="-25000" dirty="0" err="1" smtClean="0"/>
              <a:t>e</a:t>
            </a:r>
            <a:r>
              <a:rPr lang="de-DE" sz="1800" baseline="-25000" dirty="0" smtClean="0"/>
              <a:t> </a:t>
            </a:r>
            <a:r>
              <a:rPr lang="de-DE" sz="1800" dirty="0" smtClean="0"/>
              <a:t>= 0		keine Atome !</a:t>
            </a:r>
            <a:endParaRPr lang="de-DE" sz="1800" dirty="0"/>
          </a:p>
          <a:p>
            <a:pPr marL="266700" indent="-266700" defTabSz="442913">
              <a:spcBef>
                <a:spcPts val="300"/>
              </a:spcBef>
              <a:buSzPct val="120000"/>
            </a:pPr>
            <a:r>
              <a:rPr lang="de-DE" b="1" dirty="0" smtClean="0">
                <a:solidFill>
                  <a:srgbClr val="C00000"/>
                </a:solidFill>
              </a:rPr>
              <a:t>Elektron</a:t>
            </a:r>
            <a:r>
              <a:rPr lang="de-DE" b="1" baseline="-25000" dirty="0" smtClean="0">
                <a:solidFill>
                  <a:srgbClr val="C00000"/>
                </a:solidFill>
              </a:rPr>
              <a:t> </a:t>
            </a:r>
            <a:r>
              <a:rPr lang="de-DE" dirty="0" smtClean="0"/>
              <a:t>leichter, schwerer ?			</a:t>
            </a:r>
            <a:r>
              <a:rPr lang="de-DE" sz="1800" dirty="0" smtClean="0"/>
              <a:t>p e</a:t>
            </a:r>
            <a:r>
              <a:rPr lang="de-DE" sz="1800" baseline="30000" dirty="0" smtClean="0"/>
              <a:t>-</a:t>
            </a:r>
            <a:r>
              <a:rPr lang="de-DE" sz="1800" dirty="0" smtClean="0"/>
              <a:t> </a:t>
            </a:r>
            <a:r>
              <a:rPr lang="de-DE" sz="1800" dirty="0" smtClean="0">
                <a:latin typeface="Cambria Math"/>
                <a:ea typeface="Cambria Math"/>
              </a:rPr>
              <a:t>→</a:t>
            </a:r>
            <a:r>
              <a:rPr lang="de-DE" sz="1800" dirty="0" smtClean="0"/>
              <a:t> n </a:t>
            </a:r>
            <a:r>
              <a:rPr lang="de-DE" sz="1800" dirty="0" err="1" smtClean="0"/>
              <a:t>n</a:t>
            </a:r>
            <a:r>
              <a:rPr lang="de-DE" sz="1800" dirty="0" smtClean="0"/>
              <a:t>	neutrales Universum !</a:t>
            </a:r>
          </a:p>
          <a:p>
            <a:pPr marL="266700" indent="-266700" defTabSz="442913">
              <a:spcBef>
                <a:spcPts val="300"/>
              </a:spcBef>
              <a:buSzPct val="120000"/>
            </a:pPr>
            <a:r>
              <a:rPr lang="de-DE" b="1" dirty="0" smtClean="0">
                <a:solidFill>
                  <a:srgbClr val="C00000"/>
                </a:solidFill>
              </a:rPr>
              <a:t>Quarks</a:t>
            </a:r>
            <a:r>
              <a:rPr lang="de-DE" dirty="0" smtClean="0"/>
              <a:t>: Down</a:t>
            </a:r>
            <a:r>
              <a:rPr lang="de-DE" b="1" dirty="0" smtClean="0"/>
              <a:t> </a:t>
            </a:r>
            <a:r>
              <a:rPr lang="de-DE" dirty="0" smtClean="0"/>
              <a:t>schwerer als </a:t>
            </a:r>
            <a:r>
              <a:rPr lang="de-DE" dirty="0" err="1" smtClean="0"/>
              <a:t>Up</a:t>
            </a:r>
            <a:r>
              <a:rPr lang="de-DE" dirty="0" smtClean="0"/>
              <a:t> ?	</a:t>
            </a:r>
            <a:r>
              <a:rPr lang="de-DE" sz="2000" dirty="0" smtClean="0"/>
              <a:t>	</a:t>
            </a:r>
            <a:r>
              <a:rPr lang="de-DE" sz="1800" dirty="0" smtClean="0"/>
              <a:t>m</a:t>
            </a:r>
            <a:r>
              <a:rPr lang="de-DE" sz="1800" baseline="-25000" dirty="0" smtClean="0"/>
              <a:t>p </a:t>
            </a:r>
            <a:r>
              <a:rPr lang="de-DE" sz="1800" dirty="0"/>
              <a:t>&gt; </a:t>
            </a:r>
            <a:r>
              <a:rPr lang="de-DE" sz="1800" dirty="0" err="1" smtClean="0"/>
              <a:t>m</a:t>
            </a:r>
            <a:r>
              <a:rPr lang="de-DE" sz="1800" baseline="-25000" dirty="0" err="1" smtClean="0"/>
              <a:t>n</a:t>
            </a:r>
            <a:r>
              <a:rPr lang="de-DE" sz="1800" baseline="-25000" dirty="0"/>
              <a:t>	</a:t>
            </a:r>
            <a:r>
              <a:rPr lang="de-DE" sz="1800" baseline="-25000" dirty="0" smtClean="0"/>
              <a:t>	</a:t>
            </a:r>
            <a:r>
              <a:rPr lang="de-DE" sz="1800" dirty="0" smtClean="0"/>
              <a:t>neutrales </a:t>
            </a:r>
            <a:r>
              <a:rPr lang="de-DE" sz="1800" dirty="0"/>
              <a:t>Universum !</a:t>
            </a:r>
          </a:p>
          <a:p>
            <a:pPr marL="266700" indent="-266700" defTabSz="442913">
              <a:spcBef>
                <a:spcPts val="1500"/>
              </a:spcBef>
              <a:buSzPct val="120000"/>
            </a:pPr>
            <a:r>
              <a:rPr lang="de-DE" b="1" dirty="0" smtClean="0">
                <a:solidFill>
                  <a:srgbClr val="C00000"/>
                </a:solidFill>
              </a:rPr>
              <a:t>n-n</a:t>
            </a:r>
            <a:r>
              <a:rPr lang="de-DE" dirty="0" smtClean="0">
                <a:solidFill>
                  <a:srgbClr val="C00000"/>
                </a:solidFill>
              </a:rPr>
              <a:t> </a:t>
            </a:r>
            <a:r>
              <a:rPr lang="de-DE" b="1" dirty="0" smtClean="0">
                <a:solidFill>
                  <a:srgbClr val="000099"/>
                </a:solidFill>
              </a:rPr>
              <a:t>Bindung</a:t>
            </a:r>
            <a:r>
              <a:rPr lang="de-DE" dirty="0" smtClean="0"/>
              <a:t> attraktiv ?</a:t>
            </a:r>
            <a:r>
              <a:rPr lang="de-DE" sz="1800" dirty="0"/>
              <a:t>		</a:t>
            </a:r>
            <a:r>
              <a:rPr lang="de-DE" sz="1800" dirty="0" smtClean="0"/>
              <a:t>	</a:t>
            </a:r>
            <a:r>
              <a:rPr lang="de-DE" sz="1800" dirty="0"/>
              <a:t>		</a:t>
            </a:r>
            <a:r>
              <a:rPr lang="de-DE" sz="1800" dirty="0" smtClean="0"/>
              <a:t>	keine </a:t>
            </a:r>
            <a:r>
              <a:rPr lang="de-DE" sz="1800" dirty="0"/>
              <a:t>Elemente außer </a:t>
            </a:r>
            <a:r>
              <a:rPr lang="de-DE" sz="1800" dirty="0" smtClean="0"/>
              <a:t>H !</a:t>
            </a:r>
          </a:p>
          <a:p>
            <a:pPr marL="266700" indent="-266700" defTabSz="442913">
              <a:spcBef>
                <a:spcPts val="300"/>
              </a:spcBef>
              <a:buSzPct val="120000"/>
            </a:pPr>
            <a:r>
              <a:rPr lang="de-DE" b="1" dirty="0" smtClean="0">
                <a:solidFill>
                  <a:srgbClr val="C00000"/>
                </a:solidFill>
              </a:rPr>
              <a:t>Deuterium-Flaschenhals</a:t>
            </a:r>
            <a:r>
              <a:rPr lang="de-DE" dirty="0" smtClean="0"/>
              <a:t> zu eng ?		</a:t>
            </a:r>
            <a:r>
              <a:rPr lang="de-DE" sz="1800" dirty="0" smtClean="0"/>
              <a:t>keine Elemente außer H !</a:t>
            </a:r>
          </a:p>
          <a:p>
            <a:pPr marL="266700" indent="-266700" defTabSz="442913">
              <a:spcBef>
                <a:spcPts val="300"/>
              </a:spcBef>
              <a:buSzPct val="120000"/>
            </a:pPr>
            <a:r>
              <a:rPr lang="de-DE" dirty="0" smtClean="0"/>
              <a:t>stellare </a:t>
            </a:r>
            <a:r>
              <a:rPr lang="de-DE" b="1" dirty="0" smtClean="0">
                <a:solidFill>
                  <a:srgbClr val="C00000"/>
                </a:solidFill>
              </a:rPr>
              <a:t>Nukleosynthese</a:t>
            </a:r>
            <a:r>
              <a:rPr lang="de-DE" dirty="0" smtClean="0"/>
              <a:t>: </a:t>
            </a:r>
            <a:r>
              <a:rPr lang="de-DE" dirty="0"/>
              <a:t>kein</a:t>
            </a:r>
            <a:r>
              <a:rPr lang="de-DE" b="1" dirty="0"/>
              <a:t> </a:t>
            </a:r>
            <a:r>
              <a:rPr lang="de-DE" sz="2000" dirty="0"/>
              <a:t>3</a:t>
            </a:r>
            <a:r>
              <a:rPr lang="de-DE" sz="2000" b="1" dirty="0">
                <a:latin typeface="Symbol"/>
                <a:ea typeface="Times New Roman"/>
                <a:cs typeface="Arial"/>
              </a:rPr>
              <a:t>a</a:t>
            </a:r>
            <a:r>
              <a:rPr lang="de-DE" sz="2000" baseline="-25000" dirty="0"/>
              <a:t> </a:t>
            </a:r>
            <a:r>
              <a:rPr lang="de-DE" sz="2000" dirty="0">
                <a:latin typeface="Cambria Math"/>
                <a:ea typeface="Cambria Math"/>
              </a:rPr>
              <a:t>→</a:t>
            </a:r>
            <a:r>
              <a:rPr lang="de-DE" sz="2000" baseline="-25000" dirty="0">
                <a:latin typeface="Cambria Math"/>
                <a:ea typeface="Cambria Math"/>
              </a:rPr>
              <a:t> </a:t>
            </a:r>
            <a:r>
              <a:rPr lang="de-DE" sz="2000" dirty="0" smtClean="0">
                <a:ea typeface="Cambria Math"/>
              </a:rPr>
              <a:t>C </a:t>
            </a:r>
            <a:r>
              <a:rPr lang="de-DE" dirty="0" smtClean="0">
                <a:ea typeface="Cambria Math"/>
              </a:rPr>
              <a:t>?	</a:t>
            </a:r>
            <a:r>
              <a:rPr lang="de-DE" sz="1800" dirty="0" smtClean="0">
                <a:ea typeface="Cambria Math"/>
              </a:rPr>
              <a:t>kein C, kein Leben !</a:t>
            </a:r>
            <a:endParaRPr lang="de-DE" sz="1800" dirty="0"/>
          </a:p>
        </p:txBody>
      </p:sp>
    </p:spTree>
    <p:extLst>
      <p:ext uri="{BB962C8B-B14F-4D97-AF65-F5344CB8AC3E}">
        <p14:creationId xmlns:p14="http://schemas.microsoft.com/office/powerpoint/2010/main" val="1612152513"/>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fade">
                                      <p:cBhvr>
                                        <p:cTn id="26" dur="500"/>
                                        <p:tgtEl>
                                          <p:spTgt spid="3">
                                            <p:txEl>
                                              <p:pRg st="6" end="6"/>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Effect transition="in" filter="fade">
                                      <p:cBhvr>
                                        <p:cTn id="29" dur="500"/>
                                        <p:tgtEl>
                                          <p:spTgt spid="3">
                                            <p:txEl>
                                              <p:pRg st="7" end="7"/>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fade">
                                      <p:cBhvr>
                                        <p:cTn id="32" dur="500"/>
                                        <p:tgtEl>
                                          <p:spTgt spid="3">
                                            <p:txEl>
                                              <p:pRg st="8" end="8"/>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Effect transition="in" filter="fade">
                                      <p:cBhvr>
                                        <p:cTn id="37" dur="500"/>
                                        <p:tgtEl>
                                          <p:spTgt spid="3">
                                            <p:txEl>
                                              <p:pRg st="9" end="9"/>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3">
                                            <p:txEl>
                                              <p:pRg st="10" end="10"/>
                                            </p:txEl>
                                          </p:spTgt>
                                        </p:tgtEl>
                                        <p:attrNameLst>
                                          <p:attrName>style.visibility</p:attrName>
                                        </p:attrNameLst>
                                      </p:cBhvr>
                                      <p:to>
                                        <p:strVal val="visible"/>
                                      </p:to>
                                    </p:set>
                                    <p:animEffect transition="in" filter="fade">
                                      <p:cBhvr>
                                        <p:cTn id="40" dur="500"/>
                                        <p:tgtEl>
                                          <p:spTgt spid="3">
                                            <p:txEl>
                                              <p:pRg st="10" end="10"/>
                                            </p:txEl>
                                          </p:spTgt>
                                        </p:tgtEl>
                                      </p:cBhvr>
                                    </p:animEffect>
                                  </p:childTnLst>
                                </p:cTn>
                              </p:par>
                              <p:par>
                                <p:cTn id="41" presetID="10" presetClass="entr" presetSubtype="0" fill="hold" nodeType="withEffect">
                                  <p:stCondLst>
                                    <p:cond delay="0"/>
                                  </p:stCondLst>
                                  <p:childTnLst>
                                    <p:set>
                                      <p:cBhvr>
                                        <p:cTn id="42" dur="1" fill="hold">
                                          <p:stCondLst>
                                            <p:cond delay="0"/>
                                          </p:stCondLst>
                                        </p:cTn>
                                        <p:tgtEl>
                                          <p:spTgt spid="3">
                                            <p:txEl>
                                              <p:pRg st="11" end="11"/>
                                            </p:txEl>
                                          </p:spTgt>
                                        </p:tgtEl>
                                        <p:attrNameLst>
                                          <p:attrName>style.visibility</p:attrName>
                                        </p:attrNameLst>
                                      </p:cBhvr>
                                      <p:to>
                                        <p:strVal val="visible"/>
                                      </p:to>
                                    </p:set>
                                    <p:animEffect transition="in" filter="fade">
                                      <p:cBhvr>
                                        <p:cTn id="43"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03320" y="-27384"/>
            <a:ext cx="3537415" cy="922966"/>
          </a:xfrm>
        </p:spPr>
        <p:txBody>
          <a:bodyPr/>
          <a:lstStyle/>
          <a:p>
            <a:r>
              <a:rPr lang="en-US" sz="5400" dirty="0" smtClean="0">
                <a:solidFill>
                  <a:srgbClr val="050A64"/>
                </a:solidFill>
              </a:rPr>
              <a:t>Dimensions</a:t>
            </a:r>
            <a:endParaRPr lang="en-US" sz="5400" dirty="0">
              <a:solidFill>
                <a:srgbClr val="050A64"/>
              </a:solidFill>
            </a:endParaRPr>
          </a:p>
        </p:txBody>
      </p:sp>
      <p:pic>
        <p:nvPicPr>
          <p:cNvPr id="4098" name="Picture 2"/>
          <p:cNvPicPr>
            <a:picLocks noChangeAspect="1" noChangeArrowheads="1"/>
          </p:cNvPicPr>
          <p:nvPr/>
        </p:nvPicPr>
        <p:blipFill>
          <a:blip r:embed="rId2" cstate="print">
            <a:extLst>
              <a:ext uri="{BEBA8EAE-BF5A-486C-A8C5-ECC9F3942E4B}">
                <a14:imgProps xmlns:a14="http://schemas.microsoft.com/office/drawing/2010/main">
                  <a14:imgLayer r:embed="rId3">
                    <a14:imgEffect>
                      <a14:saturation sat="0"/>
                    </a14:imgEffect>
                    <a14:imgEffect>
                      <a14:brightnessContrast bright="-12000" contrast="45000"/>
                    </a14:imgEffect>
                  </a14:imgLayer>
                </a14:imgProps>
              </a:ext>
              <a:ext uri="{28A0092B-C50C-407E-A947-70E740481C1C}">
                <a14:useLocalDpi xmlns:a14="http://schemas.microsoft.com/office/drawing/2010/main" val="0"/>
              </a:ext>
            </a:extLst>
          </a:blip>
          <a:srcRect/>
          <a:stretch>
            <a:fillRect/>
          </a:stretch>
        </p:blipFill>
        <p:spPr bwMode="auto">
          <a:xfrm>
            <a:off x="2483768" y="2492896"/>
            <a:ext cx="4107180" cy="3474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539554" y="921423"/>
            <a:ext cx="8041196" cy="5862780"/>
          </a:xfrm>
        </p:spPr>
        <p:txBody>
          <a:bodyPr>
            <a:spAutoFit/>
          </a:bodyPr>
          <a:lstStyle/>
          <a:p>
            <a:pPr marL="0" indent="0" algn="ctr">
              <a:spcBef>
                <a:spcPts val="600"/>
              </a:spcBef>
              <a:buNone/>
            </a:pPr>
            <a:r>
              <a:rPr lang="en-US" dirty="0" smtClean="0"/>
              <a:t>Life in 2 dimensions -</a:t>
            </a:r>
          </a:p>
          <a:p>
            <a:pPr marL="0" indent="0" algn="ctr">
              <a:spcBef>
                <a:spcPts val="0"/>
              </a:spcBef>
              <a:buNone/>
            </a:pPr>
            <a:r>
              <a:rPr lang="en-US" dirty="0" smtClean="0"/>
              <a:t>topologically not connected:</a:t>
            </a:r>
          </a:p>
          <a:p>
            <a:pPr marL="0" indent="0" algn="ctr">
              <a:spcBef>
                <a:spcPts val="600"/>
              </a:spcBef>
              <a:buNone/>
            </a:pPr>
            <a:r>
              <a:rPr lang="en-US" sz="2000" dirty="0" smtClean="0"/>
              <a:t>crossing nerves, blood vessels ?</a:t>
            </a:r>
          </a:p>
          <a:p>
            <a:pPr marL="0" indent="0" algn="ctr">
              <a:spcBef>
                <a:spcPts val="0"/>
              </a:spcBef>
              <a:buNone/>
            </a:pPr>
            <a:r>
              <a:rPr lang="en-US" sz="2000" dirty="0" smtClean="0"/>
              <a:t>digest through one-dimensional boundaries ?</a:t>
            </a:r>
            <a:endParaRPr lang="en-US" sz="1400" dirty="0" smtClean="0"/>
          </a:p>
          <a:p>
            <a:pPr marL="0" indent="0" algn="ctr">
              <a:spcBef>
                <a:spcPts val="600"/>
              </a:spcBef>
              <a:buNone/>
            </a:pPr>
            <a:endParaRPr lang="en-US" sz="1600" dirty="0" smtClean="0"/>
          </a:p>
          <a:p>
            <a:pPr marL="0" indent="0" algn="ctr">
              <a:spcBef>
                <a:spcPts val="600"/>
              </a:spcBef>
              <a:buNone/>
            </a:pPr>
            <a:endParaRPr lang="en-US" sz="1600" dirty="0" smtClean="0"/>
          </a:p>
          <a:p>
            <a:pPr marL="0" indent="0" algn="ctr">
              <a:spcBef>
                <a:spcPts val="600"/>
              </a:spcBef>
              <a:buNone/>
            </a:pPr>
            <a:endParaRPr lang="en-US" sz="1600" dirty="0" smtClean="0"/>
          </a:p>
          <a:p>
            <a:pPr marL="0" indent="0" algn="ctr">
              <a:spcBef>
                <a:spcPts val="600"/>
              </a:spcBef>
              <a:buNone/>
            </a:pPr>
            <a:endParaRPr lang="en-US" sz="1600" dirty="0" smtClean="0"/>
          </a:p>
          <a:p>
            <a:pPr marL="0" indent="0" algn="ctr">
              <a:spcBef>
                <a:spcPts val="600"/>
              </a:spcBef>
              <a:buNone/>
            </a:pPr>
            <a:endParaRPr lang="en-US" sz="1600" dirty="0" smtClean="0"/>
          </a:p>
          <a:p>
            <a:pPr marL="0" indent="0" algn="ctr">
              <a:spcBef>
                <a:spcPts val="600"/>
              </a:spcBef>
              <a:buNone/>
            </a:pPr>
            <a:endParaRPr lang="en-US" sz="1600" dirty="0" smtClean="0"/>
          </a:p>
          <a:p>
            <a:pPr marL="0" indent="0" algn="ctr">
              <a:spcBef>
                <a:spcPts val="600"/>
              </a:spcBef>
              <a:buNone/>
            </a:pPr>
            <a:endParaRPr lang="en-US" sz="1600" dirty="0" smtClean="0"/>
          </a:p>
          <a:p>
            <a:pPr marL="0" indent="0" algn="ctr">
              <a:spcBef>
                <a:spcPts val="600"/>
              </a:spcBef>
              <a:buNone/>
            </a:pPr>
            <a:endParaRPr lang="en-US" sz="1400" dirty="0" smtClean="0"/>
          </a:p>
          <a:p>
            <a:pPr marL="0" indent="0" algn="ctr">
              <a:spcBef>
                <a:spcPts val="600"/>
              </a:spcBef>
              <a:buNone/>
            </a:pPr>
            <a:endParaRPr lang="en-US" sz="1400" dirty="0" smtClean="0"/>
          </a:p>
          <a:p>
            <a:pPr marL="0" indent="0" algn="ctr">
              <a:spcBef>
                <a:spcPts val="600"/>
              </a:spcBef>
              <a:buNone/>
            </a:pPr>
            <a:endParaRPr lang="en-US" sz="1400" dirty="0" smtClean="0"/>
          </a:p>
          <a:p>
            <a:pPr marL="0" indent="0" algn="ctr">
              <a:spcBef>
                <a:spcPts val="600"/>
              </a:spcBef>
              <a:buNone/>
            </a:pPr>
            <a:endParaRPr lang="en-US" sz="1400" dirty="0" smtClean="0"/>
          </a:p>
          <a:p>
            <a:pPr marL="0" indent="0" algn="ctr">
              <a:spcBef>
                <a:spcPts val="600"/>
              </a:spcBef>
              <a:buNone/>
            </a:pPr>
            <a:r>
              <a:rPr lang="en-US" dirty="0" smtClean="0"/>
              <a:t>Hawking's two-dimensional dog</a:t>
            </a:r>
          </a:p>
          <a:p>
            <a:pPr marL="0" indent="0" algn="ctr">
              <a:spcBef>
                <a:spcPts val="1800"/>
              </a:spcBef>
              <a:buNone/>
            </a:pPr>
            <a:r>
              <a:rPr lang="en-US" sz="1200" dirty="0" smtClean="0"/>
              <a:t>J.D. Barrow and F. Tipler, The Anthropic Cosmological Principle, 1986.   S. Hawking, A Short History of Time, 1988.</a:t>
            </a:r>
            <a:endParaRPr lang="en-US" sz="1200" dirty="0"/>
          </a:p>
        </p:txBody>
      </p:sp>
    </p:spTree>
    <p:extLst>
      <p:ext uri="{BB962C8B-B14F-4D97-AF65-F5344CB8AC3E}">
        <p14:creationId xmlns:p14="http://schemas.microsoft.com/office/powerpoint/2010/main" val="637735400"/>
      </p:ext>
    </p:extLst>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4632" y="31921"/>
            <a:ext cx="7254779" cy="922966"/>
          </a:xfrm>
        </p:spPr>
        <p:txBody>
          <a:bodyPr/>
          <a:lstStyle/>
          <a:p>
            <a:r>
              <a:rPr lang="en-US" sz="5400" dirty="0" smtClean="0"/>
              <a:t>2 bodies in 4 dimensions</a:t>
            </a:r>
            <a:endParaRPr lang="en-US" sz="5400" dirty="0"/>
          </a:p>
        </p:txBody>
      </p:sp>
      <p:sp>
        <p:nvSpPr>
          <p:cNvPr id="3" name="Content Placeholder 2"/>
          <p:cNvSpPr>
            <a:spLocks noGrp="1"/>
          </p:cNvSpPr>
          <p:nvPr>
            <p:ph idx="1"/>
          </p:nvPr>
        </p:nvSpPr>
        <p:spPr>
          <a:xfrm>
            <a:off x="456771" y="1061362"/>
            <a:ext cx="8230458" cy="5616559"/>
          </a:xfrm>
        </p:spPr>
        <p:txBody>
          <a:bodyPr>
            <a:spAutoFit/>
          </a:bodyPr>
          <a:lstStyle/>
          <a:p>
            <a:pPr marL="0" indent="0">
              <a:buNone/>
            </a:pPr>
            <a:r>
              <a:rPr lang="en-US" sz="2000" dirty="0" smtClean="0"/>
              <a:t>P. Ehrenfest 1917: scattering of light on heavy mass:</a:t>
            </a:r>
          </a:p>
          <a:p>
            <a:pPr marL="0" indent="0">
              <a:buNone/>
            </a:pPr>
            <a:r>
              <a:rPr lang="en-US" sz="2000" dirty="0" smtClean="0"/>
              <a:t>particle is either absorbed or escapes to infinity</a:t>
            </a:r>
            <a:br>
              <a:rPr lang="en-US" sz="2000" dirty="0" smtClean="0"/>
            </a:br>
            <a:r>
              <a:rPr lang="en-US" sz="2000" dirty="0" smtClean="0"/>
              <a:t>no stable orbits of planets and classical atoms !</a:t>
            </a:r>
          </a:p>
          <a:p>
            <a:pPr marL="0" indent="0">
              <a:buNone/>
            </a:pPr>
            <a:endParaRPr lang="en-US" sz="1200" dirty="0" smtClean="0"/>
          </a:p>
          <a:p>
            <a:pPr marL="0" indent="0">
              <a:buNone/>
            </a:pPr>
            <a:endParaRPr lang="en-US" sz="1200" dirty="0" smtClean="0"/>
          </a:p>
          <a:p>
            <a:pPr marL="0" indent="0">
              <a:buNone/>
            </a:pPr>
            <a:endParaRPr lang="en-US" sz="1200" dirty="0" smtClean="0"/>
          </a:p>
          <a:p>
            <a:pPr marL="0" indent="0">
              <a:buNone/>
            </a:pPr>
            <a:endParaRPr lang="en-US" sz="1200" dirty="0" smtClean="0"/>
          </a:p>
          <a:p>
            <a:pPr marL="0" indent="0">
              <a:buNone/>
            </a:pPr>
            <a:endParaRPr lang="en-US" sz="1200" dirty="0" smtClean="0"/>
          </a:p>
          <a:p>
            <a:pPr marL="0" indent="0">
              <a:buNone/>
            </a:pPr>
            <a:endParaRPr lang="en-US" sz="1200" dirty="0" smtClean="0"/>
          </a:p>
          <a:p>
            <a:pPr marL="0" indent="0">
              <a:buNone/>
            </a:pPr>
            <a:endParaRPr lang="en-US" sz="1200" dirty="0" smtClean="0"/>
          </a:p>
          <a:p>
            <a:pPr marL="0" indent="0">
              <a:buNone/>
            </a:pPr>
            <a:endParaRPr lang="en-US" sz="1200" dirty="0" smtClean="0"/>
          </a:p>
          <a:p>
            <a:pPr marL="0" indent="0">
              <a:buNone/>
            </a:pPr>
            <a:endParaRPr lang="en-US" sz="1200" dirty="0" smtClean="0"/>
          </a:p>
          <a:p>
            <a:pPr marL="0" indent="0">
              <a:buNone/>
            </a:pPr>
            <a:endParaRPr lang="en-US" sz="1200" dirty="0" smtClean="0"/>
          </a:p>
          <a:p>
            <a:pPr marL="0" indent="0">
              <a:buNone/>
            </a:pPr>
            <a:r>
              <a:rPr lang="en-US" sz="2000" dirty="0"/>
              <a:t>a</a:t>
            </a:r>
            <a:r>
              <a:rPr lang="en-US" sz="2000" dirty="0" smtClean="0"/>
              <a:t>lso in quantum mechanics no stable atoms !</a:t>
            </a:r>
          </a:p>
          <a:p>
            <a:pPr marL="0" indent="0">
              <a:spcBef>
                <a:spcPts val="1800"/>
              </a:spcBef>
              <a:buNone/>
            </a:pPr>
            <a:r>
              <a:rPr lang="en-US" sz="1200" dirty="0" smtClean="0"/>
              <a:t>Paul S. Ehrenfest, Proc. Royal Acad. Amsterdam 20 (1917) 200.   </a:t>
            </a:r>
            <a:r>
              <a:rPr lang="en-US" sz="1200" dirty="0" err="1" smtClean="0"/>
              <a:t>Annalen</a:t>
            </a:r>
            <a:r>
              <a:rPr lang="en-US" sz="1200" dirty="0" smtClean="0"/>
              <a:t> der </a:t>
            </a:r>
            <a:r>
              <a:rPr lang="en-US" sz="1200" dirty="0" err="1" smtClean="0"/>
              <a:t>Physik</a:t>
            </a:r>
            <a:r>
              <a:rPr lang="en-US" sz="1200" dirty="0" smtClean="0"/>
              <a:t> Vol. 61 </a:t>
            </a:r>
            <a:r>
              <a:rPr lang="en-US" sz="1200" dirty="0" err="1" smtClean="0"/>
              <a:t>Nr</a:t>
            </a:r>
            <a:r>
              <a:rPr lang="en-US" sz="1200" dirty="0" smtClean="0"/>
              <a:t>. 5 (1920) 440.</a:t>
            </a:r>
            <a:br>
              <a:rPr lang="en-US" sz="1200" dirty="0" smtClean="0"/>
            </a:br>
            <a:r>
              <a:rPr lang="en-US" sz="1200" dirty="0" smtClean="0"/>
              <a:t>F.R. </a:t>
            </a:r>
            <a:r>
              <a:rPr lang="en-US" sz="1200" dirty="0" err="1" smtClean="0"/>
              <a:t>Tangherlini</a:t>
            </a:r>
            <a:r>
              <a:rPr lang="en-US" sz="1200" dirty="0" smtClean="0"/>
              <a:t>, </a:t>
            </a:r>
            <a:r>
              <a:rPr lang="en-US" sz="1200" dirty="0" err="1" smtClean="0"/>
              <a:t>Nuovo</a:t>
            </a:r>
            <a:r>
              <a:rPr lang="en-US" sz="1200" dirty="0" smtClean="0"/>
              <a:t> </a:t>
            </a:r>
            <a:r>
              <a:rPr lang="en-US" sz="1200" dirty="0" err="1" smtClean="0"/>
              <a:t>Cimento</a:t>
            </a:r>
            <a:r>
              <a:rPr lang="en-US" sz="1200" dirty="0" smtClean="0"/>
              <a:t> 27 (1963) 636.</a:t>
            </a:r>
            <a:endParaRPr lang="en-US" sz="1200" dirty="0"/>
          </a:p>
        </p:txBody>
      </p:sp>
      <p:grpSp>
        <p:nvGrpSpPr>
          <p:cNvPr id="5" name="Group 4"/>
          <p:cNvGrpSpPr/>
          <p:nvPr/>
        </p:nvGrpSpPr>
        <p:grpSpPr>
          <a:xfrm>
            <a:off x="2140981" y="2331628"/>
            <a:ext cx="4824536" cy="3245876"/>
            <a:chOff x="1619672" y="2276872"/>
            <a:chExt cx="5157998" cy="3500070"/>
          </a:xfrm>
        </p:grpSpPr>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19672" y="2276872"/>
              <a:ext cx="5157998" cy="35000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1691680" y="5384248"/>
              <a:ext cx="3474694" cy="298692"/>
            </a:xfrm>
            <a:prstGeom prst="rect">
              <a:avLst/>
            </a:prstGeom>
          </p:spPr>
          <p:txBody>
            <a:bodyPr wrap="none">
              <a:spAutoFit/>
            </a:bodyPr>
            <a:lstStyle/>
            <a:p>
              <a:r>
                <a:rPr lang="en-US" sz="1200" dirty="0" smtClean="0"/>
                <a:t>Max </a:t>
              </a:r>
              <a:r>
                <a:rPr lang="en-US" sz="1200" dirty="0" err="1" smtClean="0"/>
                <a:t>Tegmark</a:t>
              </a:r>
              <a:r>
                <a:rPr lang="en-US" sz="1200" dirty="0" smtClean="0"/>
                <a:t>, Class. Quantum </a:t>
              </a:r>
              <a:r>
                <a:rPr lang="en-US" sz="1200" dirty="0" err="1" smtClean="0"/>
                <a:t>Grav</a:t>
              </a:r>
              <a:r>
                <a:rPr lang="en-US" sz="1200" dirty="0" smtClean="0"/>
                <a:t>. 14 (1997) 69</a:t>
              </a:r>
              <a:endParaRPr lang="en-US" sz="1600" dirty="0"/>
            </a:p>
          </p:txBody>
        </p:sp>
      </p:grpSp>
    </p:spTree>
    <p:extLst>
      <p:ext uri="{BB962C8B-B14F-4D97-AF65-F5344CB8AC3E}">
        <p14:creationId xmlns:p14="http://schemas.microsoft.com/office/powerpoint/2010/main" val="2652913400"/>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2" end="12"/>
                                            </p:txEl>
                                          </p:spTgt>
                                        </p:tgtEl>
                                        <p:attrNameLst>
                                          <p:attrName>style.visibility</p:attrName>
                                        </p:attrNameLst>
                                      </p:cBhvr>
                                      <p:to>
                                        <p:strVal val="visible"/>
                                      </p:to>
                                    </p:set>
                                    <p:animEffect transition="in" filter="fade">
                                      <p:cBhvr>
                                        <p:cTn id="7" dur="500"/>
                                        <p:tgtEl>
                                          <p:spTgt spid="3">
                                            <p:txEl>
                                              <p:pRg st="12" end="1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3" end="13"/>
                                            </p:txEl>
                                          </p:spTgt>
                                        </p:tgtEl>
                                        <p:attrNameLst>
                                          <p:attrName>style.visibility</p:attrName>
                                        </p:attrNameLst>
                                      </p:cBhvr>
                                      <p:to>
                                        <p:strVal val="visible"/>
                                      </p:to>
                                    </p:set>
                                    <p:animEffect transition="in" filter="fade">
                                      <p:cBhvr>
                                        <p:cTn id="10"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496" y="760972"/>
            <a:ext cx="4346205" cy="5260316"/>
          </a:xfrm>
          <a:prstGeom prst="rect">
            <a:avLst/>
          </a:prstGeom>
        </p:spPr>
      </p:pic>
      <p:pic>
        <p:nvPicPr>
          <p:cNvPr id="3" name="Grafik 2"/>
          <p:cNvPicPr>
            <a:picLocks noChangeAspect="1"/>
          </p:cNvPicPr>
          <p:nvPr/>
        </p:nvPicPr>
        <p:blipFill rotWithShape="1">
          <a:blip r:embed="rId3">
            <a:extLst>
              <a:ext uri="{28A0092B-C50C-407E-A947-70E740481C1C}">
                <a14:useLocalDpi xmlns:a14="http://schemas.microsoft.com/office/drawing/2010/main" val="0"/>
              </a:ext>
            </a:extLst>
          </a:blip>
          <a:srcRect t="845"/>
          <a:stretch/>
        </p:blipFill>
        <p:spPr>
          <a:xfrm>
            <a:off x="4295118" y="908720"/>
            <a:ext cx="4813386" cy="4406451"/>
          </a:xfrm>
          <a:prstGeom prst="rect">
            <a:avLst/>
          </a:prstGeom>
        </p:spPr>
      </p:pic>
    </p:spTree>
    <p:extLst>
      <p:ext uri="{BB962C8B-B14F-4D97-AF65-F5344CB8AC3E}">
        <p14:creationId xmlns:p14="http://schemas.microsoft.com/office/powerpoint/2010/main" val="30824347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3568" y="374532"/>
            <a:ext cx="7776864" cy="5493448"/>
          </a:xfrm>
        </p:spPr>
        <p:txBody>
          <a:bodyPr wrap="square">
            <a:spAutoFit/>
          </a:bodyPr>
          <a:lstStyle/>
          <a:p>
            <a:pPr marL="358775" lvl="1" indent="-358775">
              <a:spcBef>
                <a:spcPts val="1800"/>
              </a:spcBef>
              <a:buFont typeface="Arial" pitchFamily="34" charset="0"/>
              <a:buChar char="•"/>
              <a:tabLst>
                <a:tab pos="0" algn="l"/>
              </a:tabLst>
            </a:pPr>
            <a:r>
              <a:rPr lang="en-US" sz="4000" b="1" dirty="0" smtClean="0">
                <a:solidFill>
                  <a:srgbClr val="274E12"/>
                </a:solidFill>
                <a:latin typeface="+mj-lt"/>
              </a:rPr>
              <a:t>The Best of all Worlds</a:t>
            </a:r>
          </a:p>
          <a:p>
            <a:pPr marL="360000" lvl="1" indent="0">
              <a:spcBef>
                <a:spcPts val="0"/>
              </a:spcBef>
              <a:buFont typeface="Calibri" pitchFamily="34" charset="0"/>
              <a:buChar char="-"/>
            </a:pPr>
            <a:r>
              <a:rPr lang="en-US" sz="2400" dirty="0" smtClean="0"/>
              <a:t> From Leibniz to Einstein</a:t>
            </a:r>
          </a:p>
          <a:p>
            <a:pPr marL="357188" indent="-357188">
              <a:spcBef>
                <a:spcPts val="1800"/>
              </a:spcBef>
            </a:pPr>
            <a:r>
              <a:rPr lang="en-US" sz="4000" b="1" dirty="0" smtClean="0">
                <a:solidFill>
                  <a:srgbClr val="002060"/>
                </a:solidFill>
                <a:latin typeface="+mj-lt"/>
              </a:rPr>
              <a:t>Fine tuning</a:t>
            </a:r>
            <a:endParaRPr lang="en-US" sz="3600" b="1" dirty="0" smtClean="0">
              <a:solidFill>
                <a:srgbClr val="002060"/>
              </a:solidFill>
              <a:latin typeface="+mj-lt"/>
            </a:endParaRPr>
          </a:p>
          <a:p>
            <a:pPr marL="360000" lvl="1" indent="0">
              <a:spcBef>
                <a:spcPts val="0"/>
              </a:spcBef>
              <a:buFont typeface="Calibri" pitchFamily="34" charset="0"/>
              <a:buChar char="-"/>
            </a:pPr>
            <a:r>
              <a:rPr lang="en-US" sz="2400" dirty="0" smtClean="0"/>
              <a:t> Dimensions + Symmetries</a:t>
            </a:r>
          </a:p>
          <a:p>
            <a:pPr marL="360000" lvl="1" indent="0">
              <a:spcBef>
                <a:spcPts val="600"/>
              </a:spcBef>
              <a:buFont typeface="Calibri" pitchFamily="34" charset="0"/>
              <a:buChar char="-"/>
            </a:pPr>
            <a:r>
              <a:rPr lang="en-US" sz="2400" dirty="0" smtClean="0"/>
              <a:t> Cosmic inventory</a:t>
            </a:r>
          </a:p>
          <a:p>
            <a:pPr marL="360000" lvl="1" indent="0">
              <a:spcBef>
                <a:spcPts val="600"/>
              </a:spcBef>
              <a:buFont typeface="Calibri" pitchFamily="34" charset="0"/>
              <a:buChar char="-"/>
            </a:pPr>
            <a:r>
              <a:rPr lang="en-US" sz="2400" dirty="0" smtClean="0"/>
              <a:t> Forces + Masses</a:t>
            </a:r>
          </a:p>
          <a:p>
            <a:pPr marL="357188" lvl="0" indent="-357188">
              <a:spcBef>
                <a:spcPts val="1800"/>
              </a:spcBef>
            </a:pPr>
            <a:r>
              <a:rPr lang="en-US" sz="4000" b="1" dirty="0" smtClean="0">
                <a:solidFill>
                  <a:srgbClr val="274E12"/>
                </a:solidFill>
                <a:latin typeface="Calibri"/>
              </a:rPr>
              <a:t>Universe -</a:t>
            </a:r>
            <a:br>
              <a:rPr lang="en-US" sz="4000" b="1" dirty="0" smtClean="0">
                <a:solidFill>
                  <a:srgbClr val="274E12"/>
                </a:solidFill>
                <a:latin typeface="Calibri"/>
              </a:rPr>
            </a:br>
            <a:r>
              <a:rPr lang="en-US" sz="4000" b="1" dirty="0" smtClean="0">
                <a:solidFill>
                  <a:srgbClr val="274E12"/>
                </a:solidFill>
                <a:latin typeface="Calibri"/>
              </a:rPr>
              <a:t>Multiverse</a:t>
            </a:r>
            <a:r>
              <a:rPr lang="en-US" sz="2400" dirty="0" smtClean="0"/>
              <a:t> </a:t>
            </a:r>
          </a:p>
          <a:p>
            <a:pPr marL="357188" lvl="0" indent="-357188">
              <a:spcBef>
                <a:spcPts val="1800"/>
              </a:spcBef>
            </a:pPr>
            <a:r>
              <a:rPr lang="en-US" sz="4000" b="1" dirty="0" smtClean="0">
                <a:solidFill>
                  <a:srgbClr val="274E12"/>
                </a:solidFill>
                <a:latin typeface="Calibri"/>
              </a:rPr>
              <a:t>Antropic Principle</a:t>
            </a:r>
            <a:endParaRPr lang="en-US" sz="3600" b="1" dirty="0">
              <a:solidFill>
                <a:srgbClr val="274E12"/>
              </a:solidFill>
              <a:latin typeface="Calibri"/>
            </a:endParaRPr>
          </a:p>
        </p:txBody>
      </p:sp>
      <p:sp>
        <p:nvSpPr>
          <p:cNvPr id="4" name="Slide Number Placeholder 3"/>
          <p:cNvSpPr>
            <a:spLocks noGrp="1"/>
          </p:cNvSpPr>
          <p:nvPr>
            <p:ph type="sldNum" sz="quarter" idx="12"/>
          </p:nvPr>
        </p:nvSpPr>
        <p:spPr/>
        <p:txBody>
          <a:bodyPr/>
          <a:lstStyle/>
          <a:p>
            <a:fld id="{10F633DE-F6CC-4FE8-92FE-223BC299FAD7}" type="slidenum">
              <a:rPr lang="en-GB" smtClean="0">
                <a:solidFill>
                  <a:prstClr val="black">
                    <a:tint val="75000"/>
                  </a:prstClr>
                </a:solidFill>
              </a:rPr>
              <a:pPr/>
              <a:t>2</a:t>
            </a:fld>
            <a:endParaRPr lang="en-GB" dirty="0">
              <a:solidFill>
                <a:prstClr val="black">
                  <a:tint val="75000"/>
                </a:prstClr>
              </a:solidFill>
            </a:endParaRPr>
          </a:p>
        </p:txBody>
      </p:sp>
      <p:sp>
        <p:nvSpPr>
          <p:cNvPr id="5" name="Footer Placeholder 5"/>
          <p:cNvSpPr>
            <a:spLocks noGrp="1"/>
          </p:cNvSpPr>
          <p:nvPr>
            <p:ph type="ftr" sz="quarter" idx="11"/>
          </p:nvPr>
        </p:nvSpPr>
        <p:spPr>
          <a:xfrm>
            <a:off x="2452751" y="6525374"/>
            <a:ext cx="4224793" cy="276999"/>
          </a:xfrm>
        </p:spPr>
        <p:txBody>
          <a:bodyPr/>
          <a:lstStyle/>
          <a:p>
            <a:r>
              <a:rPr lang="de-DE" dirty="0" smtClean="0"/>
              <a:t>Thomas Naumann        Deutsches Elektronen-Synchrotron DESY</a:t>
            </a:r>
            <a:endParaRPr lang="en-GB" dirty="0"/>
          </a:p>
        </p:txBody>
      </p:sp>
      <p:sp>
        <p:nvSpPr>
          <p:cNvPr id="2" name="AutoShape 2" descr="Image result for leibni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dirty="0"/>
          </a:p>
        </p:txBody>
      </p:sp>
      <p:sp>
        <p:nvSpPr>
          <p:cNvPr id="6" name="AutoShape 4" descr="Image result for leibniz"/>
          <p:cNvSpPr>
            <a:spLocks noChangeAspect="1" noChangeArrowheads="1"/>
          </p:cNvSpPr>
          <p:nvPr/>
        </p:nvSpPr>
        <p:spPr bwMode="auto">
          <a:xfrm>
            <a:off x="307975" y="796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dirty="0"/>
          </a:p>
        </p:txBody>
      </p:sp>
      <p:grpSp>
        <p:nvGrpSpPr>
          <p:cNvPr id="8" name="Group 7"/>
          <p:cNvGrpSpPr/>
          <p:nvPr/>
        </p:nvGrpSpPr>
        <p:grpSpPr>
          <a:xfrm>
            <a:off x="5940153" y="1484784"/>
            <a:ext cx="2591848" cy="4068268"/>
            <a:chOff x="5940152" y="1242245"/>
            <a:chExt cx="2591848" cy="4068268"/>
          </a:xfrm>
        </p:grpSpPr>
        <p:sp>
          <p:nvSpPr>
            <p:cNvPr id="10" name="TextBox 9"/>
            <p:cNvSpPr txBox="1"/>
            <p:nvPr/>
          </p:nvSpPr>
          <p:spPr>
            <a:xfrm>
              <a:off x="6373409" y="4664182"/>
              <a:ext cx="1583126" cy="646331"/>
            </a:xfrm>
            <a:prstGeom prst="rect">
              <a:avLst/>
            </a:prstGeom>
            <a:noFill/>
          </p:spPr>
          <p:txBody>
            <a:bodyPr wrap="none" rtlCol="0">
              <a:spAutoFit/>
            </a:bodyPr>
            <a:lstStyle/>
            <a:p>
              <a:pPr algn="ctr"/>
              <a:r>
                <a:rPr lang="de-DE" sz="2000" b="1" dirty="0" smtClean="0">
                  <a:solidFill>
                    <a:schemeClr val="tx1">
                      <a:lumMod val="85000"/>
                      <a:lumOff val="15000"/>
                    </a:schemeClr>
                  </a:solidFill>
                  <a:latin typeface="Old English Text MT" panose="03040902040508030806" pitchFamily="66" charset="0"/>
                </a:rPr>
                <a:t>G.W. Leibniz</a:t>
              </a:r>
            </a:p>
            <a:p>
              <a:pPr algn="ctr"/>
              <a:r>
                <a:rPr lang="de-DE" sz="1600" b="1" dirty="0" smtClean="0">
                  <a:solidFill>
                    <a:schemeClr val="tx1">
                      <a:lumMod val="85000"/>
                      <a:lumOff val="15000"/>
                    </a:schemeClr>
                  </a:solidFill>
                  <a:latin typeface="Old English Text MT" panose="03040902040508030806" pitchFamily="66" charset="0"/>
                </a:rPr>
                <a:t>1646-1716</a:t>
              </a:r>
              <a:endParaRPr lang="de-DE" sz="1600" b="1" dirty="0">
                <a:solidFill>
                  <a:schemeClr val="tx1">
                    <a:lumMod val="85000"/>
                    <a:lumOff val="15000"/>
                  </a:schemeClr>
                </a:solidFill>
                <a:latin typeface="Old English Text MT" panose="03040902040508030806" pitchFamily="66" charset="0"/>
              </a:endParaRPr>
            </a:p>
          </p:txBody>
        </p:sp>
        <p:pic>
          <p:nvPicPr>
            <p:cNvPr id="11" name="Picture 6" descr="http://loffit.abc.es/wp-content/uploads/2012/07/leibniz1.jpg"/>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brightnessContrast bright="5000" contrast="15000"/>
                      </a14:imgEffect>
                    </a14:imgLayer>
                  </a14:imgProps>
                </a:ext>
                <a:ext uri="{28A0092B-C50C-407E-A947-70E740481C1C}">
                  <a14:useLocalDpi xmlns:a14="http://schemas.microsoft.com/office/drawing/2010/main" val="0"/>
                </a:ext>
              </a:extLst>
            </a:blip>
            <a:srcRect l="3806" t="2005" r="4003" b="7377"/>
            <a:stretch/>
          </p:blipFill>
          <p:spPr bwMode="auto">
            <a:xfrm>
              <a:off x="5940152" y="1242245"/>
              <a:ext cx="2591848" cy="3358640"/>
            </a:xfrm>
            <a:prstGeom prst="rect">
              <a:avLst/>
            </a:prstGeom>
            <a:noFill/>
            <a:ln w="76200" cap="rnd" cmpd="tri">
              <a:solidFill>
                <a:schemeClr val="tx1">
                  <a:lumMod val="75000"/>
                  <a:lumOff val="25000"/>
                </a:schemeClr>
              </a:solidFill>
            </a:ln>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4480841"/>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500"/>
                                        <p:tgtEl>
                                          <p:spTgt spid="3">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fade">
                                      <p:cBhvr>
                                        <p:cTn id="13" dur="500"/>
                                        <p:tgtEl>
                                          <p:spTgt spid="3">
                                            <p:txEl>
                                              <p:pRg st="4" end="4"/>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5" end="5"/>
                                            </p:txEl>
                                          </p:spTgt>
                                        </p:tgtEl>
                                        <p:attrNameLst>
                                          <p:attrName>style.visibility</p:attrName>
                                        </p:attrNameLst>
                                      </p:cBhvr>
                                      <p:to>
                                        <p:strVal val="visible"/>
                                      </p:to>
                                    </p:set>
                                    <p:animEffect transition="in" filter="fade">
                                      <p:cBhvr>
                                        <p:cTn id="16" dur="500"/>
                                        <p:tgtEl>
                                          <p:spTgt spid="3">
                                            <p:txEl>
                                              <p:pRg st="5" end="5"/>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Effect transition="in" filter="fade">
                                      <p:cBhvr>
                                        <p:cTn id="21" dur="500"/>
                                        <p:tgtEl>
                                          <p:spTgt spid="3">
                                            <p:txEl>
                                              <p:pRg st="6" end="6"/>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
                                            <p:txEl>
                                              <p:pRg st="7" end="7"/>
                                            </p:txEl>
                                          </p:spTgt>
                                        </p:tgtEl>
                                        <p:attrNameLst>
                                          <p:attrName>style.visibility</p:attrName>
                                        </p:attrNameLst>
                                      </p:cBhvr>
                                      <p:to>
                                        <p:strVal val="visible"/>
                                      </p:to>
                                    </p:set>
                                    <p:animEffect transition="in" filter="fade">
                                      <p:cBhvr>
                                        <p:cTn id="26"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581304" y="57762"/>
            <a:ext cx="3981447" cy="922966"/>
          </a:xfrm>
        </p:spPr>
        <p:txBody>
          <a:bodyPr/>
          <a:lstStyle/>
          <a:p>
            <a:r>
              <a:rPr lang="de-DE" sz="5400" dirty="0" smtClean="0"/>
              <a:t>Dimensionen</a:t>
            </a:r>
            <a:endParaRPr lang="en-GB" sz="5400" dirty="0"/>
          </a:p>
        </p:txBody>
      </p:sp>
      <p:sp>
        <p:nvSpPr>
          <p:cNvPr id="3" name="Content Placeholder 2"/>
          <p:cNvSpPr>
            <a:spLocks noGrp="1"/>
          </p:cNvSpPr>
          <p:nvPr>
            <p:ph idx="1"/>
          </p:nvPr>
        </p:nvSpPr>
        <p:spPr>
          <a:xfrm>
            <a:off x="699889" y="1597220"/>
            <a:ext cx="2792019" cy="3415956"/>
          </a:xfrm>
        </p:spPr>
        <p:txBody>
          <a:bodyPr wrap="none">
            <a:spAutoFit/>
          </a:bodyPr>
          <a:lstStyle/>
          <a:p>
            <a:pPr marL="0" indent="0">
              <a:spcBef>
                <a:spcPts val="0"/>
              </a:spcBef>
              <a:buNone/>
            </a:pPr>
            <a:r>
              <a:rPr lang="de-DE" sz="2000" dirty="0" smtClean="0"/>
              <a:t>&lt;3 </a:t>
            </a:r>
            <a:r>
              <a:rPr lang="de-DE" sz="2000" b="1" dirty="0" smtClean="0">
                <a:solidFill>
                  <a:srgbClr val="008000"/>
                </a:solidFill>
              </a:rPr>
              <a:t>Raum</a:t>
            </a:r>
            <a:r>
              <a:rPr lang="de-DE" sz="2000" dirty="0" smtClean="0"/>
              <a:t>dimensionen:</a:t>
            </a:r>
            <a:br>
              <a:rPr lang="de-DE" sz="2000" dirty="0" smtClean="0"/>
            </a:br>
            <a:r>
              <a:rPr lang="de-DE" sz="2000" dirty="0" smtClean="0"/>
              <a:t>zu geringe Komplexität</a:t>
            </a:r>
          </a:p>
          <a:p>
            <a:pPr marL="0" indent="0">
              <a:spcBef>
                <a:spcPts val="0"/>
              </a:spcBef>
              <a:buNone/>
            </a:pPr>
            <a:endParaRPr lang="de-DE" sz="2000" dirty="0" smtClean="0"/>
          </a:p>
          <a:p>
            <a:pPr marL="0" indent="0">
              <a:spcBef>
                <a:spcPts val="0"/>
              </a:spcBef>
              <a:buNone/>
            </a:pPr>
            <a:r>
              <a:rPr lang="de-DE" sz="2000" dirty="0" smtClean="0"/>
              <a:t>&gt;3 Raumdimensionen:</a:t>
            </a:r>
            <a:br>
              <a:rPr lang="de-DE" sz="2000" dirty="0" smtClean="0"/>
            </a:br>
            <a:r>
              <a:rPr lang="de-DE" sz="2000" dirty="0" smtClean="0"/>
              <a:t>keine Stabilität</a:t>
            </a:r>
          </a:p>
          <a:p>
            <a:pPr marL="0" indent="0">
              <a:spcBef>
                <a:spcPts val="0"/>
              </a:spcBef>
              <a:buNone/>
            </a:pPr>
            <a:endParaRPr lang="de-DE" sz="2000" dirty="0" smtClean="0"/>
          </a:p>
          <a:p>
            <a:pPr marL="0" indent="0">
              <a:spcBef>
                <a:spcPts val="0"/>
              </a:spcBef>
              <a:buNone/>
            </a:pPr>
            <a:r>
              <a:rPr lang="de-DE" sz="2000" dirty="0"/>
              <a:t>&lt;1 </a:t>
            </a:r>
            <a:r>
              <a:rPr lang="de-DE" sz="2000" b="1" dirty="0" smtClean="0">
                <a:solidFill>
                  <a:srgbClr val="008000"/>
                </a:solidFill>
              </a:rPr>
              <a:t>Zeit</a:t>
            </a:r>
            <a:r>
              <a:rPr lang="de-DE" sz="2000" dirty="0" smtClean="0"/>
              <a:t>dimension:</a:t>
            </a:r>
          </a:p>
          <a:p>
            <a:pPr marL="0" indent="0">
              <a:spcBef>
                <a:spcPts val="0"/>
              </a:spcBef>
              <a:buNone/>
            </a:pPr>
            <a:r>
              <a:rPr lang="de-DE" sz="2000" dirty="0" smtClean="0"/>
              <a:t>keine Dynamik</a:t>
            </a:r>
          </a:p>
          <a:p>
            <a:pPr marL="0" indent="0">
              <a:spcBef>
                <a:spcPts val="0"/>
              </a:spcBef>
              <a:buNone/>
            </a:pPr>
            <a:endParaRPr lang="de-DE" sz="1600" dirty="0" smtClean="0"/>
          </a:p>
          <a:p>
            <a:pPr marL="0" lvl="0" indent="0">
              <a:spcBef>
                <a:spcPts val="0"/>
              </a:spcBef>
              <a:buNone/>
            </a:pPr>
            <a:r>
              <a:rPr lang="de-DE" sz="2000" dirty="0" smtClean="0">
                <a:solidFill>
                  <a:prstClr val="black"/>
                </a:solidFill>
              </a:rPr>
              <a:t>&gt;1 </a:t>
            </a:r>
            <a:r>
              <a:rPr lang="de-DE" sz="2000" dirty="0">
                <a:solidFill>
                  <a:prstClr val="black"/>
                </a:solidFill>
              </a:rPr>
              <a:t>Zeitdimension:</a:t>
            </a:r>
          </a:p>
          <a:p>
            <a:pPr marL="0" lvl="0" indent="0">
              <a:spcBef>
                <a:spcPts val="0"/>
              </a:spcBef>
              <a:buNone/>
            </a:pPr>
            <a:r>
              <a:rPr lang="de-DE" sz="2000" dirty="0" smtClean="0">
                <a:solidFill>
                  <a:prstClr val="black"/>
                </a:solidFill>
              </a:rPr>
              <a:t>keine Zeitordnung</a:t>
            </a:r>
            <a:endParaRPr lang="de-DE" sz="2000" dirty="0">
              <a:solidFill>
                <a:prstClr val="black"/>
              </a:solidFill>
            </a:endParaRPr>
          </a:p>
        </p:txBody>
      </p:sp>
      <p:pic>
        <p:nvPicPr>
          <p:cNvPr id="6146"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saturation sat="400000"/>
                    </a14:imgEffect>
                    <a14:imgEffect>
                      <a14:brightnessContrast bright="-5000" contrast="30000"/>
                    </a14:imgEffect>
                  </a14:imgLayer>
                </a14:imgProps>
              </a:ext>
              <a:ext uri="{28A0092B-C50C-407E-A947-70E740481C1C}">
                <a14:useLocalDpi xmlns:a14="http://schemas.microsoft.com/office/drawing/2010/main" val="0"/>
              </a:ext>
            </a:extLst>
          </a:blip>
          <a:srcRect/>
          <a:stretch>
            <a:fillRect/>
          </a:stretch>
        </p:blipFill>
        <p:spPr bwMode="auto">
          <a:xfrm>
            <a:off x="3779912" y="908720"/>
            <a:ext cx="5356860" cy="51587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08505" y="1563608"/>
            <a:ext cx="4817720" cy="48177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5436096" y="6210227"/>
            <a:ext cx="2375330" cy="461665"/>
          </a:xfrm>
          <a:prstGeom prst="rect">
            <a:avLst/>
          </a:prstGeom>
        </p:spPr>
        <p:txBody>
          <a:bodyPr wrap="none">
            <a:spAutoFit/>
          </a:bodyPr>
          <a:lstStyle/>
          <a:p>
            <a:r>
              <a:rPr lang="de-DE" sz="1200" dirty="0"/>
              <a:t>Max </a:t>
            </a:r>
            <a:r>
              <a:rPr lang="de-DE" sz="1200" dirty="0" err="1"/>
              <a:t>Tegmark</a:t>
            </a:r>
            <a:r>
              <a:rPr lang="de-DE" sz="1200" dirty="0"/>
              <a:t>, </a:t>
            </a:r>
            <a:r>
              <a:rPr lang="de-DE" sz="1200" dirty="0" err="1"/>
              <a:t>arXiv:gr-qc</a:t>
            </a:r>
            <a:r>
              <a:rPr lang="de-DE" sz="1200" dirty="0"/>
              <a:t>/9702052</a:t>
            </a:r>
            <a:br>
              <a:rPr lang="de-DE" sz="1200" dirty="0"/>
            </a:br>
            <a:r>
              <a:rPr lang="de-DE" sz="1200" dirty="0"/>
              <a:t>Class. Quantum </a:t>
            </a:r>
            <a:r>
              <a:rPr lang="de-DE" sz="1200" dirty="0" err="1"/>
              <a:t>Grav</a:t>
            </a:r>
            <a:r>
              <a:rPr lang="de-DE" sz="1200" dirty="0"/>
              <a:t>. 14 (1997) 69</a:t>
            </a:r>
            <a:endParaRPr lang="de-DE" sz="1600" dirty="0"/>
          </a:p>
        </p:txBody>
      </p:sp>
    </p:spTree>
    <p:extLst>
      <p:ext uri="{BB962C8B-B14F-4D97-AF65-F5344CB8AC3E}">
        <p14:creationId xmlns:p14="http://schemas.microsoft.com/office/powerpoint/2010/main" val="1337520240"/>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5" end="5"/>
                                            </p:txEl>
                                          </p:spTgt>
                                        </p:tgtEl>
                                        <p:attrNameLst>
                                          <p:attrName>style.visibility</p:attrName>
                                        </p:attrNameLst>
                                      </p:cBhvr>
                                      <p:to>
                                        <p:strVal val="visible"/>
                                      </p:to>
                                    </p:set>
                                    <p:animEffect transition="in" filter="fade">
                                      <p:cBhvr>
                                        <p:cTn id="10" dur="500"/>
                                        <p:tgtEl>
                                          <p:spTgt spid="3">
                                            <p:txEl>
                                              <p:pRg st="5" end="5"/>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animEffect transition="in" filter="fade">
                                      <p:cBhvr>
                                        <p:cTn id="13" dur="500"/>
                                        <p:tgtEl>
                                          <p:spTgt spid="3">
                                            <p:txEl>
                                              <p:pRg st="7" end="7"/>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8" end="8"/>
                                            </p:txEl>
                                          </p:spTgt>
                                        </p:tgtEl>
                                        <p:attrNameLst>
                                          <p:attrName>style.visibility</p:attrName>
                                        </p:attrNameLst>
                                      </p:cBhvr>
                                      <p:to>
                                        <p:strVal val="visible"/>
                                      </p:to>
                                    </p:set>
                                    <p:animEffect transition="in" filter="fade">
                                      <p:cBhvr>
                                        <p:cTn id="16"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0242" name="Picture 2" descr="C:\Users\naumann\Documents\Physics\Extra_Dimensions\E8 heterotic string 600x600.png"/>
          <p:cNvPicPr>
            <a:picLocks noChangeAspect="1" noChangeArrowheads="1"/>
          </p:cNvPicPr>
          <p:nvPr/>
        </p:nvPicPr>
        <p:blipFill>
          <a:blip r:embed="rId2">
            <a:extLst>
              <a:ext uri="{BEBA8EAE-BF5A-486C-A8C5-ECC9F3942E4B}">
                <a14:imgProps xmlns:a14="http://schemas.microsoft.com/office/drawing/2010/main">
                  <a14:imgLayer r:embed="rId3">
                    <a14:imgEffect>
                      <a14:saturation sat="400000"/>
                    </a14:imgEffect>
                    <a14:imgEffect>
                      <a14:brightnessContrast contrast="50000"/>
                    </a14:imgEffect>
                  </a14:imgLayer>
                </a14:imgProps>
              </a:ext>
              <a:ext uri="{28A0092B-C50C-407E-A947-70E740481C1C}">
                <a14:useLocalDpi xmlns:a14="http://schemas.microsoft.com/office/drawing/2010/main" val="0"/>
              </a:ext>
            </a:extLst>
          </a:blip>
          <a:srcRect/>
          <a:stretch>
            <a:fillRect/>
          </a:stretch>
        </p:blipFill>
        <p:spPr bwMode="auto">
          <a:xfrm>
            <a:off x="1417900" y="286526"/>
            <a:ext cx="6286500" cy="62865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721473" y="2359433"/>
            <a:ext cx="7621354" cy="1861685"/>
          </a:xfrm>
        </p:spPr>
        <p:txBody>
          <a:bodyPr/>
          <a:lstStyle/>
          <a:p>
            <a:r>
              <a:rPr lang="de-DE" sz="11500" dirty="0" smtClean="0"/>
              <a:t>Symmetrien</a:t>
            </a:r>
            <a:endParaRPr lang="de-DE" sz="11500" dirty="0"/>
          </a:p>
        </p:txBody>
      </p:sp>
    </p:spTree>
    <p:extLst>
      <p:ext uri="{BB962C8B-B14F-4D97-AF65-F5344CB8AC3E}">
        <p14:creationId xmlns:p14="http://schemas.microsoft.com/office/powerpoint/2010/main" val="2096126116"/>
      </p:ext>
    </p:extLst>
  </p:cSld>
  <p:clrMapOvr>
    <a:masterClrMapping/>
  </p:clrMapOvr>
  <p:transition spd="med">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4"/>
          <p:cNvSpPr>
            <a:spLocks noGrp="1"/>
          </p:cNvSpPr>
          <p:nvPr>
            <p:ph type="sldNum" sz="quarter" idx="4294967295"/>
          </p:nvPr>
        </p:nvSpPr>
        <p:spPr>
          <a:xfrm>
            <a:off x="6934200" y="6400800"/>
            <a:ext cx="1905000" cy="184666"/>
          </a:xfrm>
          <a:prstGeom prst="rect">
            <a:avLst/>
          </a:prstGeom>
        </p:spPr>
        <p:txBody>
          <a:bodyPr/>
          <a:lstStyle/>
          <a:p>
            <a:fld id="{1BF57005-48FD-4D93-B53A-12DB1B8F7BD6}" type="slidenum">
              <a:rPr lang="en-US">
                <a:solidFill>
                  <a:srgbClr val="FFFFCC"/>
                </a:solidFill>
              </a:rPr>
              <a:pPr/>
              <a:t>22</a:t>
            </a:fld>
            <a:endParaRPr lang="en-US" sz="1400">
              <a:solidFill>
                <a:srgbClr val="FFFFCC"/>
              </a:solidFill>
            </a:endParaRPr>
          </a:p>
        </p:txBody>
      </p:sp>
      <p:sp>
        <p:nvSpPr>
          <p:cNvPr id="392194" name="Text Box 2"/>
          <p:cNvSpPr txBox="1">
            <a:spLocks noChangeArrowheads="1"/>
          </p:cNvSpPr>
          <p:nvPr/>
        </p:nvSpPr>
        <p:spPr bwMode="auto">
          <a:xfrm>
            <a:off x="1351512" y="1124744"/>
            <a:ext cx="5195653" cy="526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bIns="36000" anchor="ctr" anchorCtr="1">
            <a:spAutoFit/>
          </a:bodyPr>
          <a:lstStyle/>
          <a:p>
            <a:pPr algn="ctr" eaLnBrk="0" fontAlgn="base" hangingPunct="0">
              <a:spcBef>
                <a:spcPct val="0"/>
              </a:spcBef>
              <a:spcAft>
                <a:spcPct val="0"/>
              </a:spcAft>
            </a:pPr>
            <a:r>
              <a:rPr lang="en-US" sz="3600" b="1" dirty="0" smtClean="0"/>
              <a:t>after Big Bang:</a:t>
            </a:r>
          </a:p>
          <a:p>
            <a:pPr algn="ctr" eaLnBrk="0" fontAlgn="base" hangingPunct="0">
              <a:lnSpc>
                <a:spcPts val="1000"/>
              </a:lnSpc>
              <a:spcBef>
                <a:spcPct val="0"/>
              </a:spcBef>
              <a:spcAft>
                <a:spcPct val="0"/>
              </a:spcAft>
            </a:pPr>
            <a:r>
              <a:rPr lang="en-US" sz="2800" b="1" dirty="0" smtClean="0">
                <a:solidFill>
                  <a:srgbClr val="0000FF"/>
                </a:solidFill>
                <a:effectLst>
                  <a:outerShdw blurRad="38100" dist="38100" dir="2700000" algn="tl">
                    <a:srgbClr val="000000">
                      <a:alpha val="43137"/>
                    </a:srgbClr>
                  </a:outerShdw>
                </a:effectLst>
                <a:latin typeface="+mj-lt"/>
              </a:rPr>
              <a:t> </a:t>
            </a:r>
            <a:r>
              <a:rPr lang="en-US" sz="4000" dirty="0" smtClean="0">
                <a:solidFill>
                  <a:srgbClr val="0000FF"/>
                </a:solidFill>
                <a:effectLst>
                  <a:outerShdw blurRad="38100" dist="38100" dir="2700000" algn="tl">
                    <a:srgbClr val="000000">
                      <a:alpha val="43137"/>
                    </a:srgbClr>
                  </a:outerShdw>
                </a:effectLst>
                <a:latin typeface="+mj-lt"/>
              </a:rPr>
              <a:t>_</a:t>
            </a:r>
          </a:p>
          <a:p>
            <a:pPr algn="ctr" eaLnBrk="0" fontAlgn="base" hangingPunct="0">
              <a:lnSpc>
                <a:spcPts val="4500"/>
              </a:lnSpc>
              <a:spcBef>
                <a:spcPct val="0"/>
              </a:spcBef>
              <a:spcAft>
                <a:spcPct val="0"/>
              </a:spcAft>
            </a:pPr>
            <a:r>
              <a:rPr lang="en-US" sz="5400" b="1" dirty="0" smtClean="0">
                <a:effectLst>
                  <a:outerShdw blurRad="38100" dist="38100" dir="2700000" algn="tl">
                    <a:srgbClr val="000000">
                      <a:alpha val="43137"/>
                    </a:srgbClr>
                  </a:outerShdw>
                </a:effectLst>
                <a:latin typeface="Cambria Math"/>
                <a:ea typeface="Cambria Math"/>
                <a:cs typeface="Arial" panose="020B0604020202020204" pitchFamily="34" charset="0"/>
              </a:rPr>
              <a:t>γ</a:t>
            </a:r>
            <a:r>
              <a:rPr lang="en-US" sz="44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Symbol" pitchFamily="18" charset="2"/>
              </a:rPr>
              <a:t> →</a:t>
            </a:r>
            <a:r>
              <a:rPr lang="en-US" sz="4800" b="1" dirty="0" smtClean="0">
                <a:effectLst>
                  <a:outerShdw blurRad="38100" dist="38100" dir="2700000" algn="tl">
                    <a:srgbClr val="000000">
                      <a:alpha val="43137"/>
                    </a:srgbClr>
                  </a:outerShdw>
                </a:effectLst>
                <a:latin typeface="+mj-lt"/>
                <a:sym typeface="Symbol" pitchFamily="18" charset="2"/>
              </a:rPr>
              <a:t> </a:t>
            </a:r>
            <a:r>
              <a:rPr lang="en-US" sz="4800" b="1" dirty="0" smtClean="0">
                <a:solidFill>
                  <a:srgbClr val="C00000"/>
                </a:solidFill>
                <a:effectLst>
                  <a:outerShdw blurRad="38100" dist="38100" dir="2700000" algn="tl">
                    <a:srgbClr val="000000">
                      <a:alpha val="43137"/>
                    </a:srgbClr>
                  </a:outerShdw>
                </a:effectLst>
                <a:latin typeface="+mj-lt"/>
                <a:sym typeface="Symbol" pitchFamily="18" charset="2"/>
              </a:rPr>
              <a:t>q</a:t>
            </a:r>
            <a:r>
              <a:rPr lang="en-US" sz="4800" b="1" dirty="0" smtClean="0">
                <a:effectLst>
                  <a:outerShdw blurRad="38100" dist="38100" dir="2700000" algn="tl">
                    <a:srgbClr val="000000">
                      <a:alpha val="43137"/>
                    </a:srgbClr>
                  </a:outerShdw>
                </a:effectLst>
                <a:latin typeface="+mj-lt"/>
                <a:sym typeface="Symbol" pitchFamily="18" charset="2"/>
              </a:rPr>
              <a:t> </a:t>
            </a:r>
            <a:r>
              <a:rPr lang="en-US" sz="4800" b="1" dirty="0" err="1" smtClean="0">
                <a:solidFill>
                  <a:srgbClr val="0000FF"/>
                </a:solidFill>
                <a:effectLst>
                  <a:outerShdw blurRad="38100" dist="38100" dir="2700000" algn="tl">
                    <a:srgbClr val="000000">
                      <a:alpha val="43137"/>
                    </a:srgbClr>
                  </a:outerShdw>
                </a:effectLst>
                <a:latin typeface="+mj-lt"/>
                <a:sym typeface="Symbol" pitchFamily="18" charset="2"/>
              </a:rPr>
              <a:t>q</a:t>
            </a:r>
            <a:r>
              <a:rPr lang="en-US" sz="4800" b="1" dirty="0" smtClean="0">
                <a:solidFill>
                  <a:srgbClr val="0000FF"/>
                </a:solidFill>
                <a:effectLst>
                  <a:outerShdw blurRad="38100" dist="38100" dir="2700000" algn="tl">
                    <a:srgbClr val="000000">
                      <a:alpha val="43137"/>
                    </a:srgbClr>
                  </a:outerShdw>
                </a:effectLst>
                <a:latin typeface="+mj-lt"/>
                <a:sym typeface="Symbol" pitchFamily="18" charset="2"/>
              </a:rPr>
              <a:t> </a:t>
            </a:r>
            <a:r>
              <a:rPr lang="en-US" sz="4800" dirty="0" smtClean="0">
                <a:effectLst>
                  <a:outerShdw blurRad="38100" dist="38100" dir="2700000" algn="tl">
                    <a:srgbClr val="000000">
                      <a:alpha val="43137"/>
                    </a:srgbClr>
                  </a:outerShdw>
                </a:effectLst>
                <a:latin typeface="+mj-lt"/>
                <a:sym typeface="Symbol" pitchFamily="18" charset="2"/>
              </a:rPr>
              <a:t>,</a:t>
            </a:r>
            <a:r>
              <a:rPr lang="en-US" sz="4800" b="1" dirty="0" smtClean="0">
                <a:effectLst>
                  <a:outerShdw blurRad="38100" dist="38100" dir="2700000" algn="tl">
                    <a:srgbClr val="000000">
                      <a:alpha val="43137"/>
                    </a:srgbClr>
                  </a:outerShdw>
                </a:effectLst>
                <a:latin typeface="+mj-lt"/>
                <a:sym typeface="Symbol" pitchFamily="18" charset="2"/>
              </a:rPr>
              <a:t> </a:t>
            </a:r>
            <a:r>
              <a:rPr lang="en-US" sz="5400" b="1" dirty="0" smtClean="0">
                <a:solidFill>
                  <a:srgbClr val="C00000"/>
                </a:solidFill>
                <a:effectLst>
                  <a:outerShdw blurRad="38100" dist="38100" dir="2700000" algn="tl">
                    <a:srgbClr val="000000">
                      <a:alpha val="43137"/>
                    </a:srgbClr>
                  </a:outerShdw>
                </a:effectLst>
                <a:latin typeface="+mj-lt"/>
                <a:sym typeface="Symbol" pitchFamily="18" charset="2"/>
              </a:rPr>
              <a:t>e</a:t>
            </a:r>
            <a:r>
              <a:rPr lang="en-US" sz="5400" b="1" baseline="30000" dirty="0" smtClean="0">
                <a:solidFill>
                  <a:srgbClr val="C00000"/>
                </a:solidFill>
                <a:effectLst>
                  <a:outerShdw blurRad="38100" dist="38100" dir="2700000" algn="tl">
                    <a:srgbClr val="000000">
                      <a:alpha val="43137"/>
                    </a:srgbClr>
                  </a:outerShdw>
                </a:effectLst>
                <a:latin typeface="+mj-lt"/>
                <a:sym typeface="Symbol" pitchFamily="18" charset="2"/>
              </a:rPr>
              <a:t>-</a:t>
            </a:r>
            <a:r>
              <a:rPr lang="en-US" sz="5400" b="1" baseline="30000" dirty="0" smtClean="0">
                <a:solidFill>
                  <a:srgbClr val="0066FF"/>
                </a:solidFill>
                <a:effectLst>
                  <a:outerShdw blurRad="38100" dist="38100" dir="2700000" algn="tl">
                    <a:srgbClr val="000000">
                      <a:alpha val="43137"/>
                    </a:srgbClr>
                  </a:outerShdw>
                </a:effectLst>
                <a:latin typeface="+mj-lt"/>
                <a:sym typeface="Symbol" pitchFamily="18" charset="2"/>
              </a:rPr>
              <a:t> </a:t>
            </a:r>
            <a:r>
              <a:rPr lang="en-US" sz="5400" b="1" dirty="0" smtClean="0">
                <a:solidFill>
                  <a:srgbClr val="0000FF"/>
                </a:solidFill>
                <a:effectLst>
                  <a:outerShdw blurRad="38100" dist="38100" dir="2700000" algn="tl">
                    <a:srgbClr val="000000">
                      <a:alpha val="43137"/>
                    </a:srgbClr>
                  </a:outerShdw>
                </a:effectLst>
                <a:latin typeface="+mj-lt"/>
                <a:sym typeface="Symbol" pitchFamily="18" charset="2"/>
              </a:rPr>
              <a:t>e</a:t>
            </a:r>
            <a:r>
              <a:rPr lang="en-US" sz="5400" b="1" baseline="30000" dirty="0" smtClean="0">
                <a:solidFill>
                  <a:srgbClr val="0000FF"/>
                </a:solidFill>
                <a:effectLst>
                  <a:outerShdw blurRad="38100" dist="38100" dir="2700000" algn="tl">
                    <a:srgbClr val="000000">
                      <a:alpha val="43137"/>
                    </a:srgbClr>
                  </a:outerShdw>
                </a:effectLst>
                <a:latin typeface="+mj-lt"/>
                <a:sym typeface="Symbol" pitchFamily="18" charset="2"/>
              </a:rPr>
              <a:t>+</a:t>
            </a:r>
            <a:endParaRPr lang="en-US" sz="800" b="1" dirty="0" smtClean="0">
              <a:solidFill>
                <a:srgbClr val="3366FF"/>
              </a:solidFill>
              <a:effectLst>
                <a:outerShdw blurRad="38100" dist="38100" dir="2700000" algn="tl">
                  <a:srgbClr val="000000">
                    <a:alpha val="43137"/>
                  </a:srgbClr>
                </a:outerShdw>
              </a:effectLst>
              <a:latin typeface="+mj-lt"/>
            </a:endParaRPr>
          </a:p>
          <a:p>
            <a:pPr lvl="0" algn="ctr" eaLnBrk="0" fontAlgn="base" hangingPunct="0">
              <a:spcBef>
                <a:spcPts val="1200"/>
              </a:spcBef>
              <a:spcAft>
                <a:spcPct val="0"/>
              </a:spcAft>
            </a:pPr>
            <a:r>
              <a:rPr lang="en-US" sz="3200" b="1" dirty="0" smtClean="0">
                <a:solidFill>
                  <a:prstClr val="black"/>
                </a:solidFill>
              </a:rPr>
              <a:t>now:</a:t>
            </a:r>
          </a:p>
          <a:p>
            <a:pPr algn="ctr" eaLnBrk="0" fontAlgn="base" hangingPunct="0">
              <a:spcBef>
                <a:spcPct val="0"/>
              </a:spcBef>
              <a:spcAft>
                <a:spcPct val="0"/>
              </a:spcAft>
            </a:pPr>
            <a:r>
              <a:rPr lang="en-US" sz="2400" b="1" dirty="0" err="1" smtClean="0">
                <a:solidFill>
                  <a:prstClr val="black"/>
                </a:solidFill>
                <a:latin typeface="Calibri (Headings)"/>
              </a:rPr>
              <a:t>n</a:t>
            </a:r>
            <a:r>
              <a:rPr lang="en-US" sz="2400" b="1" baseline="-25000" dirty="0" err="1" smtClean="0">
                <a:solidFill>
                  <a:prstClr val="black"/>
                </a:solidFill>
                <a:latin typeface="Calibri (Headings)"/>
              </a:rPr>
              <a:t>b</a:t>
            </a:r>
            <a:r>
              <a:rPr lang="en-US" sz="2400" b="1" baseline="-25000" dirty="0" smtClean="0">
                <a:solidFill>
                  <a:prstClr val="black"/>
                </a:solidFill>
                <a:latin typeface="Calibri (Headings)"/>
              </a:rPr>
              <a:t> </a:t>
            </a:r>
            <a:r>
              <a:rPr lang="en-US" sz="2400" b="1" dirty="0" smtClean="0">
                <a:solidFill>
                  <a:prstClr val="black"/>
                </a:solidFill>
                <a:latin typeface="Calibri (Headings)"/>
              </a:rPr>
              <a:t>/</a:t>
            </a:r>
            <a:r>
              <a:rPr lang="en-US" sz="2400" b="1" baseline="30000" dirty="0" smtClean="0">
                <a:solidFill>
                  <a:prstClr val="black"/>
                </a:solidFill>
                <a:latin typeface="Calibri (Headings)"/>
              </a:rPr>
              <a:t> </a:t>
            </a:r>
            <a:r>
              <a:rPr lang="en-US" sz="2400" b="1" dirty="0" smtClean="0">
                <a:solidFill>
                  <a:prstClr val="black"/>
                </a:solidFill>
                <a:latin typeface="Calibri (Headings)"/>
              </a:rPr>
              <a:t>n</a:t>
            </a:r>
            <a:r>
              <a:rPr lang="en-US" sz="2400" b="1" baseline="-25000" dirty="0" smtClean="0">
                <a:solidFill>
                  <a:prstClr val="black"/>
                </a:solidFill>
                <a:latin typeface="Calibri (Headings)"/>
                <a:ea typeface="Cambria Math"/>
              </a:rPr>
              <a:t>𝛄 </a:t>
            </a:r>
            <a:r>
              <a:rPr lang="en-US" sz="2400" b="1" dirty="0" smtClean="0">
                <a:solidFill>
                  <a:prstClr val="black"/>
                </a:solidFill>
                <a:latin typeface="Calibri (Headings)"/>
                <a:ea typeface="Cambria Math"/>
                <a:cs typeface="Arial" panose="020B0604020202020204" pitchFamily="34" charset="0"/>
              </a:rPr>
              <a:t>~</a:t>
            </a:r>
            <a:r>
              <a:rPr lang="en-US" sz="2400" b="1" dirty="0" smtClean="0">
                <a:solidFill>
                  <a:prstClr val="black"/>
                </a:solidFill>
                <a:latin typeface="Calibri (Headings)"/>
                <a:ea typeface="Cambria Math"/>
              </a:rPr>
              <a:t> </a:t>
            </a:r>
            <a:r>
              <a:rPr lang="en-US" sz="2400" b="1" dirty="0" smtClean="0">
                <a:solidFill>
                  <a:prstClr val="black"/>
                </a:solidFill>
                <a:latin typeface="Calibri (Headings)"/>
                <a:cs typeface="Arial" pitchFamily="34" charset="0"/>
              </a:rPr>
              <a:t>10</a:t>
            </a:r>
            <a:r>
              <a:rPr lang="en-US" sz="2400" b="1" baseline="30000" dirty="0" smtClean="0">
                <a:solidFill>
                  <a:prstClr val="black"/>
                </a:solidFill>
                <a:latin typeface="Calibri (Headings)"/>
                <a:cs typeface="Arial" pitchFamily="34" charset="0"/>
              </a:rPr>
              <a:t>-9</a:t>
            </a:r>
            <a:endParaRPr lang="en-US" sz="2400" b="1" baseline="30000" dirty="0" smtClean="0">
              <a:latin typeface="Calibri (Headings)"/>
            </a:endParaRPr>
          </a:p>
          <a:p>
            <a:pPr algn="ctr" eaLnBrk="0" fontAlgn="base" hangingPunct="0">
              <a:spcBef>
                <a:spcPts val="1200"/>
              </a:spcBef>
              <a:spcAft>
                <a:spcPct val="0"/>
              </a:spcAft>
            </a:pPr>
            <a:r>
              <a:rPr lang="en-US" sz="2800" b="1" dirty="0" smtClean="0"/>
              <a:t>10.000.000.00</a:t>
            </a:r>
            <a:r>
              <a:rPr lang="en-US" sz="2800" b="1" dirty="0" smtClean="0">
                <a:solidFill>
                  <a:srgbClr val="C00000"/>
                </a:solidFill>
              </a:rPr>
              <a:t>1</a:t>
            </a:r>
            <a:r>
              <a:rPr lang="en-US" sz="2800" b="1" dirty="0" smtClean="0">
                <a:solidFill>
                  <a:srgbClr val="A5BAFF"/>
                </a:solidFill>
              </a:rPr>
              <a:t> </a:t>
            </a:r>
            <a:r>
              <a:rPr lang="en-US" sz="2800" b="1" dirty="0" smtClean="0"/>
              <a:t>- 10.000.000.00</a:t>
            </a:r>
            <a:r>
              <a:rPr lang="en-US" sz="2800" b="1" dirty="0" smtClean="0">
                <a:solidFill>
                  <a:srgbClr val="0000FF"/>
                </a:solidFill>
              </a:rPr>
              <a:t>0</a:t>
            </a:r>
          </a:p>
          <a:p>
            <a:pPr algn="ctr" eaLnBrk="0" fontAlgn="base" hangingPunct="0">
              <a:spcBef>
                <a:spcPts val="1200"/>
              </a:spcBef>
              <a:spcAft>
                <a:spcPct val="0"/>
              </a:spcAft>
            </a:pPr>
            <a:r>
              <a:rPr lang="en-US" sz="2800" b="1" dirty="0" smtClean="0"/>
              <a:t>Do we live from an </a:t>
            </a:r>
            <a:r>
              <a:rPr lang="en-US" sz="2800" b="1" dirty="0" smtClean="0">
                <a:solidFill>
                  <a:srgbClr val="C00000"/>
                </a:solidFill>
              </a:rPr>
              <a:t>accident?</a:t>
            </a:r>
          </a:p>
          <a:p>
            <a:pPr algn="ctr" eaLnBrk="0" fontAlgn="base" hangingPunct="0">
              <a:lnSpc>
                <a:spcPct val="120000"/>
              </a:lnSpc>
              <a:spcBef>
                <a:spcPct val="0"/>
              </a:spcBef>
              <a:spcAft>
                <a:spcPct val="0"/>
              </a:spcAft>
            </a:pPr>
            <a:r>
              <a:rPr lang="en-US" sz="2000" b="1" dirty="0" err="1" smtClean="0">
                <a:solidFill>
                  <a:prstClr val="black"/>
                </a:solidFill>
                <a:latin typeface="Calibri (Headings)"/>
              </a:rPr>
              <a:t>n</a:t>
            </a:r>
            <a:r>
              <a:rPr lang="en-US" sz="2000" b="1" baseline="-25000" dirty="0" err="1" smtClean="0">
                <a:solidFill>
                  <a:prstClr val="black"/>
                </a:solidFill>
                <a:latin typeface="Calibri (Headings)"/>
              </a:rPr>
              <a:t>mat</a:t>
            </a:r>
            <a:r>
              <a:rPr lang="en-US" sz="2000" b="1" baseline="-25000" dirty="0" smtClean="0">
                <a:solidFill>
                  <a:prstClr val="black"/>
                </a:solidFill>
                <a:latin typeface="Calibri (Headings)"/>
              </a:rPr>
              <a:t> </a:t>
            </a:r>
            <a:r>
              <a:rPr lang="en-US" sz="2000" b="1" dirty="0" smtClean="0">
                <a:solidFill>
                  <a:prstClr val="black"/>
                </a:solidFill>
                <a:latin typeface="Calibri (Headings)"/>
              </a:rPr>
              <a:t>/n</a:t>
            </a:r>
            <a:r>
              <a:rPr lang="en-US" sz="2000" b="1" baseline="-25000" dirty="0" smtClean="0">
                <a:solidFill>
                  <a:prstClr val="black"/>
                </a:solidFill>
                <a:latin typeface="Calibri (Headings)"/>
                <a:ea typeface="Cambria Math"/>
              </a:rPr>
              <a:t>𝛄</a:t>
            </a:r>
            <a:r>
              <a:rPr lang="en-US" sz="2000" b="1" dirty="0" smtClean="0">
                <a:solidFill>
                  <a:prstClr val="black"/>
                </a:solidFill>
                <a:latin typeface="Calibri (Headings)"/>
                <a:ea typeface="Cambria Math"/>
              </a:rPr>
              <a:t> = 0 :  </a:t>
            </a:r>
            <a:r>
              <a:rPr lang="en-US" sz="2000" b="1" dirty="0" smtClean="0">
                <a:solidFill>
                  <a:prstClr val="black"/>
                </a:solidFill>
                <a:latin typeface="Calibri (Headings)"/>
                <a:cs typeface="Arial" pitchFamily="34" charset="0"/>
              </a:rPr>
              <a:t>light only      &gt;10</a:t>
            </a:r>
            <a:r>
              <a:rPr lang="en-US" sz="2000" b="1" baseline="30000" dirty="0" smtClean="0">
                <a:solidFill>
                  <a:prstClr val="black"/>
                </a:solidFill>
                <a:latin typeface="Calibri (Headings)"/>
                <a:cs typeface="Arial" pitchFamily="34" charset="0"/>
              </a:rPr>
              <a:t>-6 </a:t>
            </a:r>
            <a:r>
              <a:rPr lang="en-US" sz="2000" b="1" dirty="0" smtClean="0">
                <a:solidFill>
                  <a:prstClr val="black"/>
                </a:solidFill>
                <a:latin typeface="Calibri (Headings)"/>
                <a:cs typeface="Arial" pitchFamily="34" charset="0"/>
              </a:rPr>
              <a:t>:  collapse</a:t>
            </a:r>
            <a:endParaRPr lang="en-US" sz="2000" b="1" dirty="0" smtClean="0">
              <a:solidFill>
                <a:srgbClr val="C00000"/>
              </a:solidFill>
              <a:latin typeface="Calibri (Headings)"/>
            </a:endParaRPr>
          </a:p>
          <a:p>
            <a:pPr algn="ctr" eaLnBrk="0" fontAlgn="base" hangingPunct="0">
              <a:lnSpc>
                <a:spcPct val="150000"/>
              </a:lnSpc>
              <a:spcBef>
                <a:spcPts val="600"/>
              </a:spcBef>
              <a:spcAft>
                <a:spcPct val="0"/>
              </a:spcAft>
            </a:pPr>
            <a:r>
              <a:rPr lang="en-US" sz="2400" b="1" dirty="0" smtClean="0">
                <a:solidFill>
                  <a:srgbClr val="C00000"/>
                </a:solidFill>
                <a:latin typeface="Calibri (Headings)"/>
              </a:rPr>
              <a:t>matter-antimatter asymmetry if:</a:t>
            </a:r>
            <a:endParaRPr lang="en-US" sz="700" b="1" dirty="0" smtClean="0">
              <a:latin typeface="Calibri (Headings)"/>
            </a:endParaRPr>
          </a:p>
          <a:p>
            <a:pPr algn="ctr" eaLnBrk="0" fontAlgn="base" hangingPunct="0">
              <a:spcBef>
                <a:spcPct val="0"/>
              </a:spcBef>
              <a:spcAft>
                <a:spcPct val="0"/>
              </a:spcAft>
              <a:buFontTx/>
              <a:buChar char="•"/>
            </a:pPr>
            <a:r>
              <a:rPr lang="en-US" sz="1600" dirty="0" smtClean="0">
                <a:latin typeface="Calibri (Headings)"/>
              </a:rPr>
              <a:t> cosmos out of thermal equilibrium </a:t>
            </a:r>
          </a:p>
          <a:p>
            <a:pPr algn="ctr" eaLnBrk="0" fontAlgn="base" hangingPunct="0">
              <a:spcBef>
                <a:spcPct val="0"/>
              </a:spcBef>
              <a:spcAft>
                <a:spcPct val="0"/>
              </a:spcAft>
              <a:buFontTx/>
              <a:buChar char="•"/>
            </a:pPr>
            <a:r>
              <a:rPr lang="en-US" sz="1600" dirty="0" smtClean="0">
                <a:latin typeface="Calibri (Headings)"/>
              </a:rPr>
              <a:t> baryon number violated</a:t>
            </a:r>
            <a:r>
              <a:rPr lang="en-US" sz="1200" dirty="0" smtClean="0">
                <a:latin typeface="Calibri (Headings)"/>
              </a:rPr>
              <a:t> </a:t>
            </a:r>
            <a:r>
              <a:rPr lang="en-US" sz="1600" dirty="0" smtClean="0">
                <a:latin typeface="Calibri (Headings)"/>
              </a:rPr>
              <a:t>(proton decay)</a:t>
            </a:r>
          </a:p>
          <a:p>
            <a:pPr algn="ctr" eaLnBrk="0" fontAlgn="base" hangingPunct="0">
              <a:spcBef>
                <a:spcPct val="0"/>
              </a:spcBef>
              <a:spcAft>
                <a:spcPct val="0"/>
              </a:spcAft>
              <a:buFontTx/>
              <a:buChar char="•"/>
            </a:pPr>
            <a:r>
              <a:rPr lang="en-US" sz="1600" dirty="0" smtClean="0">
                <a:latin typeface="Calibri (Headings)"/>
              </a:rPr>
              <a:t> CP violation</a:t>
            </a:r>
            <a:endParaRPr lang="en-US" sz="1600" dirty="0">
              <a:latin typeface="Calibri (Headings)"/>
            </a:endParaRPr>
          </a:p>
        </p:txBody>
      </p:sp>
      <p:sp>
        <p:nvSpPr>
          <p:cNvPr id="392201" name="Rectangle 9"/>
          <p:cNvSpPr>
            <a:spLocks noGrp="1" noChangeArrowheads="1"/>
          </p:cNvSpPr>
          <p:nvPr>
            <p:ph type="title"/>
          </p:nvPr>
        </p:nvSpPr>
        <p:spPr>
          <a:xfrm>
            <a:off x="1400460" y="-27384"/>
            <a:ext cx="6343083" cy="923330"/>
          </a:xfrm>
          <a:noFill/>
          <a:ln/>
          <a:effectLst/>
        </p:spPr>
        <p:txBody>
          <a:bodyPr wrap="none"/>
          <a:lstStyle/>
          <a:p>
            <a:pPr algn="ctr"/>
            <a:r>
              <a:rPr lang="de-DE" sz="6000" b="1" u="none" dirty="0" smtClean="0">
                <a:solidFill>
                  <a:srgbClr val="002060"/>
                </a:solidFill>
                <a:latin typeface="+mj-lt"/>
              </a:rPr>
              <a:t>Matter : Antimatter</a:t>
            </a:r>
            <a:endParaRPr lang="de-DE" sz="6000" b="1" u="none" dirty="0">
              <a:solidFill>
                <a:srgbClr val="002060"/>
              </a:solidFill>
              <a:latin typeface="+mj-lt"/>
            </a:endParaRPr>
          </a:p>
        </p:txBody>
      </p:sp>
      <p:grpSp>
        <p:nvGrpSpPr>
          <p:cNvPr id="3" name="Group 2"/>
          <p:cNvGrpSpPr/>
          <p:nvPr/>
        </p:nvGrpSpPr>
        <p:grpSpPr>
          <a:xfrm>
            <a:off x="7020272" y="2829623"/>
            <a:ext cx="1571043" cy="2183553"/>
            <a:chOff x="7393122" y="1282262"/>
            <a:chExt cx="1409488" cy="2088232"/>
          </a:xfrm>
        </p:grpSpPr>
        <p:sp>
          <p:nvSpPr>
            <p:cNvPr id="392197" name="Text Box 5"/>
            <p:cNvSpPr txBox="1">
              <a:spLocks noChangeArrowheads="1"/>
            </p:cNvSpPr>
            <p:nvPr/>
          </p:nvSpPr>
          <p:spPr bwMode="auto">
            <a:xfrm>
              <a:off x="7393122" y="3062717"/>
              <a:ext cx="1409488"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fontAlgn="base" hangingPunct="0">
                <a:spcBef>
                  <a:spcPct val="0"/>
                </a:spcBef>
                <a:spcAft>
                  <a:spcPct val="0"/>
                </a:spcAft>
              </a:pPr>
              <a:r>
                <a:rPr lang="en-US" sz="1400" b="1" dirty="0" smtClean="0"/>
                <a:t>Andrei Sakharov</a:t>
              </a:r>
              <a:endParaRPr lang="en-US" sz="1400" b="1" dirty="0"/>
            </a:p>
          </p:txBody>
        </p:sp>
        <p:pic>
          <p:nvPicPr>
            <p:cNvPr id="11266" name="Picture 2" descr="http://i.idnes.cz/11/053/org/CHU3b50ff_Sacharov_Andrej5.jpg"/>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26305" t="3578" r="19290" b="18177"/>
            <a:stretch/>
          </p:blipFill>
          <p:spPr bwMode="auto">
            <a:xfrm>
              <a:off x="7439809" y="1282262"/>
              <a:ext cx="1301197" cy="1781745"/>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53116924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92194">
                                            <p:txEl>
                                              <p:pRg st="3" end="3"/>
                                            </p:txEl>
                                          </p:spTgt>
                                        </p:tgtEl>
                                        <p:attrNameLst>
                                          <p:attrName>style.visibility</p:attrName>
                                        </p:attrNameLst>
                                      </p:cBhvr>
                                      <p:to>
                                        <p:strVal val="visible"/>
                                      </p:to>
                                    </p:set>
                                    <p:animEffect transition="in" filter="fade">
                                      <p:cBhvr>
                                        <p:cTn id="7" dur="500"/>
                                        <p:tgtEl>
                                          <p:spTgt spid="392194">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92194">
                                            <p:txEl>
                                              <p:pRg st="4" end="4"/>
                                            </p:txEl>
                                          </p:spTgt>
                                        </p:tgtEl>
                                        <p:attrNameLst>
                                          <p:attrName>style.visibility</p:attrName>
                                        </p:attrNameLst>
                                      </p:cBhvr>
                                      <p:to>
                                        <p:strVal val="visible"/>
                                      </p:to>
                                    </p:set>
                                    <p:animEffect transition="in" filter="fade">
                                      <p:cBhvr>
                                        <p:cTn id="10" dur="500"/>
                                        <p:tgtEl>
                                          <p:spTgt spid="392194">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92194">
                                            <p:txEl>
                                              <p:pRg st="5" end="5"/>
                                            </p:txEl>
                                          </p:spTgt>
                                        </p:tgtEl>
                                        <p:attrNameLst>
                                          <p:attrName>style.visibility</p:attrName>
                                        </p:attrNameLst>
                                      </p:cBhvr>
                                      <p:to>
                                        <p:strVal val="visible"/>
                                      </p:to>
                                    </p:set>
                                    <p:animEffect transition="in" filter="fade">
                                      <p:cBhvr>
                                        <p:cTn id="13" dur="500"/>
                                        <p:tgtEl>
                                          <p:spTgt spid="392194">
                                            <p:txEl>
                                              <p:pRg st="5" end="5"/>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92194">
                                            <p:txEl>
                                              <p:pRg st="6" end="6"/>
                                            </p:txEl>
                                          </p:spTgt>
                                        </p:tgtEl>
                                        <p:attrNameLst>
                                          <p:attrName>style.visibility</p:attrName>
                                        </p:attrNameLst>
                                      </p:cBhvr>
                                      <p:to>
                                        <p:strVal val="visible"/>
                                      </p:to>
                                    </p:set>
                                    <p:animEffect transition="in" filter="fade">
                                      <p:cBhvr>
                                        <p:cTn id="18" dur="500"/>
                                        <p:tgtEl>
                                          <p:spTgt spid="392194">
                                            <p:txEl>
                                              <p:pRg st="6" end="6"/>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92194">
                                            <p:txEl>
                                              <p:pRg st="7" end="7"/>
                                            </p:txEl>
                                          </p:spTgt>
                                        </p:tgtEl>
                                        <p:attrNameLst>
                                          <p:attrName>style.visibility</p:attrName>
                                        </p:attrNameLst>
                                      </p:cBhvr>
                                      <p:to>
                                        <p:strVal val="visible"/>
                                      </p:to>
                                    </p:set>
                                    <p:animEffect transition="in" filter="fade">
                                      <p:cBhvr>
                                        <p:cTn id="23" dur="500"/>
                                        <p:tgtEl>
                                          <p:spTgt spid="392194">
                                            <p:txEl>
                                              <p:pRg st="7" end="7"/>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92194">
                                            <p:txEl>
                                              <p:pRg st="8" end="8"/>
                                            </p:txEl>
                                          </p:spTgt>
                                        </p:tgtEl>
                                        <p:attrNameLst>
                                          <p:attrName>style.visibility</p:attrName>
                                        </p:attrNameLst>
                                      </p:cBhvr>
                                      <p:to>
                                        <p:strVal val="visible"/>
                                      </p:to>
                                    </p:set>
                                    <p:animEffect transition="in" filter="fade">
                                      <p:cBhvr>
                                        <p:cTn id="28" dur="500"/>
                                        <p:tgtEl>
                                          <p:spTgt spid="392194">
                                            <p:txEl>
                                              <p:pRg st="8" end="8"/>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392194">
                                            <p:txEl>
                                              <p:pRg st="9" end="9"/>
                                            </p:txEl>
                                          </p:spTgt>
                                        </p:tgtEl>
                                        <p:attrNameLst>
                                          <p:attrName>style.visibility</p:attrName>
                                        </p:attrNameLst>
                                      </p:cBhvr>
                                      <p:to>
                                        <p:strVal val="visible"/>
                                      </p:to>
                                    </p:set>
                                    <p:animEffect transition="in" filter="fade">
                                      <p:cBhvr>
                                        <p:cTn id="31" dur="500"/>
                                        <p:tgtEl>
                                          <p:spTgt spid="392194">
                                            <p:txEl>
                                              <p:pRg st="9" end="9"/>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392194">
                                            <p:txEl>
                                              <p:pRg st="10" end="10"/>
                                            </p:txEl>
                                          </p:spTgt>
                                        </p:tgtEl>
                                        <p:attrNameLst>
                                          <p:attrName>style.visibility</p:attrName>
                                        </p:attrNameLst>
                                      </p:cBhvr>
                                      <p:to>
                                        <p:strVal val="visible"/>
                                      </p:to>
                                    </p:set>
                                    <p:animEffect transition="in" filter="fade">
                                      <p:cBhvr>
                                        <p:cTn id="34" dur="500"/>
                                        <p:tgtEl>
                                          <p:spTgt spid="392194">
                                            <p:txEl>
                                              <p:pRg st="10" end="10"/>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392194">
                                            <p:txEl>
                                              <p:pRg st="11" end="11"/>
                                            </p:txEl>
                                          </p:spTgt>
                                        </p:tgtEl>
                                        <p:attrNameLst>
                                          <p:attrName>style.visibility</p:attrName>
                                        </p:attrNameLst>
                                      </p:cBhvr>
                                      <p:to>
                                        <p:strVal val="visible"/>
                                      </p:to>
                                    </p:set>
                                    <p:animEffect transition="in" filter="fade">
                                      <p:cBhvr>
                                        <p:cTn id="37" dur="500"/>
                                        <p:tgtEl>
                                          <p:spTgt spid="392194">
                                            <p:txEl>
                                              <p:pRg st="11" end="11"/>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fade">
                                      <p:cBhvr>
                                        <p:cTn id="4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Slide Number Placeholder 3"/>
          <p:cNvSpPr>
            <a:spLocks noGrp="1"/>
          </p:cNvSpPr>
          <p:nvPr>
            <p:ph type="sldNum" sz="quarter" idx="10"/>
          </p:nvPr>
        </p:nvSpPr>
        <p:spPr>
          <a:xfrm>
            <a:off x="8760903" y="6569105"/>
            <a:ext cx="348172" cy="246221"/>
          </a:xfrm>
        </p:spPr>
        <p:txBody>
          <a:bodyPr/>
          <a:lstStyle/>
          <a:p>
            <a:fld id="{FE26D002-1DE9-4615-AB11-E42361DEEFCF}" type="slidenum">
              <a:rPr lang="en-US">
                <a:solidFill>
                  <a:srgbClr val="000000"/>
                </a:solidFill>
              </a:rPr>
              <a:pPr/>
              <a:t>23</a:t>
            </a:fld>
            <a:endParaRPr lang="en-US">
              <a:solidFill>
                <a:srgbClr val="000000"/>
              </a:solidFill>
            </a:endParaRPr>
          </a:p>
        </p:txBody>
      </p:sp>
      <p:pic>
        <p:nvPicPr>
          <p:cNvPr id="1193990" name="Picture 6" descr="unification_of_forces_germ"/>
          <p:cNvPicPr>
            <a:picLocks noChangeAspect="1" noChangeArrowheads="1"/>
          </p:cNvPicPr>
          <p:nvPr/>
        </p:nvPicPr>
        <p:blipFill>
          <a:blip r:embed="rId4" cstate="print"/>
          <a:srcRect/>
          <a:stretch>
            <a:fillRect/>
          </a:stretch>
        </p:blipFill>
        <p:spPr bwMode="auto">
          <a:xfrm>
            <a:off x="-323850" y="-242888"/>
            <a:ext cx="9720263" cy="7100888"/>
          </a:xfrm>
          <a:prstGeom prst="rect">
            <a:avLst/>
          </a:prstGeom>
          <a:noFill/>
        </p:spPr>
      </p:pic>
      <p:sp>
        <p:nvSpPr>
          <p:cNvPr id="1193986" name="Rectangle 2"/>
          <p:cNvSpPr>
            <a:spLocks noGrp="1" noChangeArrowheads="1"/>
          </p:cNvSpPr>
          <p:nvPr>
            <p:ph type="body" idx="1"/>
          </p:nvPr>
        </p:nvSpPr>
        <p:spPr>
          <a:xfrm>
            <a:off x="4572014" y="150892"/>
            <a:ext cx="4557659" cy="1261884"/>
          </a:xfrm>
        </p:spPr>
        <p:txBody>
          <a:bodyPr wrap="none">
            <a:spAutoFit/>
          </a:bodyPr>
          <a:lstStyle/>
          <a:p>
            <a:pPr marL="0" indent="0" algn="ctr">
              <a:buNone/>
            </a:pPr>
            <a:r>
              <a:rPr lang="de-DE" sz="2800" b="1" dirty="0" smtClean="0">
                <a:solidFill>
                  <a:srgbClr val="C00000"/>
                </a:solidFill>
                <a:latin typeface="Calibri" panose="020F0502020204030204" pitchFamily="34" charset="0"/>
              </a:rPr>
              <a:t>GUT - Grand Unified </a:t>
            </a:r>
            <a:r>
              <a:rPr lang="de-DE" sz="2800" b="1" dirty="0" err="1" smtClean="0">
                <a:solidFill>
                  <a:srgbClr val="C00000"/>
                </a:solidFill>
                <a:latin typeface="Calibri" panose="020F0502020204030204" pitchFamily="34" charset="0"/>
              </a:rPr>
              <a:t>Theories</a:t>
            </a:r>
            <a:endParaRPr lang="de-DE" sz="2800" b="1" dirty="0" smtClean="0">
              <a:solidFill>
                <a:srgbClr val="C00000"/>
              </a:solidFill>
              <a:latin typeface="Calibri" panose="020F0502020204030204" pitchFamily="34" charset="0"/>
            </a:endParaRPr>
          </a:p>
          <a:p>
            <a:pPr marL="0" indent="0" algn="ctr">
              <a:buNone/>
            </a:pPr>
            <a:r>
              <a:rPr lang="de-DE" sz="2000" dirty="0" smtClean="0">
                <a:solidFill>
                  <a:srgbClr val="C00000"/>
                </a:solidFill>
                <a:latin typeface="Calibri" panose="020F0502020204030204" pitchFamily="34" charset="0"/>
              </a:rPr>
              <a:t>Aufbrechen</a:t>
            </a:r>
            <a:r>
              <a:rPr lang="de-DE" sz="2000" dirty="0">
                <a:solidFill>
                  <a:srgbClr val="C00000"/>
                </a:solidFill>
                <a:latin typeface="Calibri" panose="020F0502020204030204" pitchFamily="34" charset="0"/>
              </a:rPr>
              <a:t> </a:t>
            </a:r>
            <a:r>
              <a:rPr lang="de-DE" sz="2000" dirty="0" smtClean="0">
                <a:solidFill>
                  <a:srgbClr val="C00000"/>
                </a:solidFill>
                <a:latin typeface="Calibri" panose="020F0502020204030204" pitchFamily="34" charset="0"/>
              </a:rPr>
              <a:t>der Symmetrie der Urkraft</a:t>
            </a:r>
          </a:p>
          <a:p>
            <a:pPr marL="0" indent="0" algn="ctr">
              <a:buNone/>
            </a:pPr>
            <a:r>
              <a:rPr lang="de-DE" sz="2000" dirty="0" smtClean="0">
                <a:solidFill>
                  <a:srgbClr val="C00000"/>
                </a:solidFill>
                <a:latin typeface="Calibri" panose="020F0502020204030204" pitchFamily="34" charset="0"/>
              </a:rPr>
              <a:t>in die Symmetrien der einzelnen Kräfte</a:t>
            </a:r>
          </a:p>
        </p:txBody>
      </p:sp>
      <p:sp>
        <p:nvSpPr>
          <p:cNvPr id="1193988" name="Rectangle 4"/>
          <p:cNvSpPr>
            <a:spLocks noGrp="1" noChangeArrowheads="1"/>
          </p:cNvSpPr>
          <p:nvPr>
            <p:ph type="title"/>
          </p:nvPr>
        </p:nvSpPr>
        <p:spPr>
          <a:xfrm>
            <a:off x="4449655" y="-1683568"/>
            <a:ext cx="4378123" cy="1569660"/>
          </a:xfrm>
        </p:spPr>
        <p:txBody>
          <a:bodyPr/>
          <a:lstStyle/>
          <a:p>
            <a:r>
              <a:rPr lang="de-DE" sz="4800" dirty="0"/>
              <a:t>Vereinigung</a:t>
            </a:r>
            <a:br>
              <a:rPr lang="de-DE" sz="4800" dirty="0"/>
            </a:br>
            <a:r>
              <a:rPr lang="de-DE" sz="4800" dirty="0"/>
              <a:t> der Kräfte</a:t>
            </a:r>
          </a:p>
        </p:txBody>
      </p:sp>
      <p:sp>
        <p:nvSpPr>
          <p:cNvPr id="6" name="Rectangle 5"/>
          <p:cNvSpPr/>
          <p:nvPr/>
        </p:nvSpPr>
        <p:spPr>
          <a:xfrm>
            <a:off x="7553168" y="3106464"/>
            <a:ext cx="1249061" cy="338554"/>
          </a:xfrm>
          <a:prstGeom prst="rect">
            <a:avLst/>
          </a:prstGeom>
        </p:spPr>
        <p:txBody>
          <a:bodyPr wrap="none">
            <a:spAutoFit/>
          </a:bodyPr>
          <a:lstStyle/>
          <a:p>
            <a:pPr algn="ctr" defTabSz="914400" eaLnBrk="0" fontAlgn="base" hangingPunct="0">
              <a:spcBef>
                <a:spcPct val="0"/>
              </a:spcBef>
              <a:spcAft>
                <a:spcPct val="0"/>
              </a:spcAft>
            </a:pPr>
            <a:r>
              <a:rPr lang="en-US" sz="1600" kern="0" dirty="0" smtClean="0">
                <a:solidFill>
                  <a:schemeClr val="bg1"/>
                </a:solidFill>
                <a:latin typeface="Arial" charset="0"/>
                <a:cs typeface="Arial" pitchFamily="34" charset="0"/>
              </a:rPr>
              <a:t>1 GeV = </a:t>
            </a:r>
            <a:r>
              <a:rPr lang="en-US" sz="1600" kern="0" dirty="0" err="1">
                <a:solidFill>
                  <a:schemeClr val="bg1"/>
                </a:solidFill>
                <a:latin typeface="Arial" charset="0"/>
                <a:cs typeface="Arial" pitchFamily="34" charset="0"/>
              </a:rPr>
              <a:t>m</a:t>
            </a:r>
            <a:r>
              <a:rPr lang="en-US" sz="1600" kern="0" baseline="-25000" dirty="0" err="1">
                <a:solidFill>
                  <a:schemeClr val="bg1"/>
                </a:solidFill>
                <a:latin typeface="Arial" charset="0"/>
                <a:cs typeface="Arial" pitchFamily="34" charset="0"/>
              </a:rPr>
              <a:t>p</a:t>
            </a:r>
            <a:endParaRPr lang="en-GB" sz="1600" dirty="0">
              <a:solidFill>
                <a:schemeClr val="bg1"/>
              </a:solidFill>
              <a:latin typeface="Arial" charset="0"/>
              <a:cs typeface="Arial" pitchFamily="34" charset="0"/>
            </a:endParaRPr>
          </a:p>
        </p:txBody>
      </p:sp>
      <p:sp>
        <p:nvSpPr>
          <p:cNvPr id="2" name="Rectangle 1"/>
          <p:cNvSpPr/>
          <p:nvPr/>
        </p:nvSpPr>
        <p:spPr>
          <a:xfrm>
            <a:off x="6422150" y="4869160"/>
            <a:ext cx="995785" cy="523220"/>
          </a:xfrm>
          <a:prstGeom prst="rect">
            <a:avLst/>
          </a:prstGeom>
        </p:spPr>
        <p:txBody>
          <a:bodyPr wrap="none">
            <a:spAutoFit/>
          </a:bodyPr>
          <a:lstStyle/>
          <a:p>
            <a:r>
              <a:rPr lang="de-DE" sz="2800" b="1" dirty="0">
                <a:solidFill>
                  <a:srgbClr val="C00000"/>
                </a:solidFill>
                <a:latin typeface="Calibri" panose="020F0502020204030204" pitchFamily="34" charset="0"/>
              </a:rPr>
              <a:t>SU(3)</a:t>
            </a:r>
            <a:endParaRPr lang="de-DE" sz="2800" b="1" dirty="0">
              <a:solidFill>
                <a:srgbClr val="C00000"/>
              </a:solidFill>
            </a:endParaRPr>
          </a:p>
        </p:txBody>
      </p:sp>
      <p:sp>
        <p:nvSpPr>
          <p:cNvPr id="3" name="Rectangle 2"/>
          <p:cNvSpPr/>
          <p:nvPr/>
        </p:nvSpPr>
        <p:spPr>
          <a:xfrm>
            <a:off x="5148080" y="5517232"/>
            <a:ext cx="995785" cy="523220"/>
          </a:xfrm>
          <a:prstGeom prst="rect">
            <a:avLst/>
          </a:prstGeom>
        </p:spPr>
        <p:txBody>
          <a:bodyPr wrap="none">
            <a:spAutoFit/>
          </a:bodyPr>
          <a:lstStyle/>
          <a:p>
            <a:r>
              <a:rPr lang="de-DE" sz="2800" b="1" dirty="0" smtClean="0">
                <a:solidFill>
                  <a:srgbClr val="C00000"/>
                </a:solidFill>
                <a:latin typeface="Calibri" panose="020F0502020204030204" pitchFamily="34" charset="0"/>
              </a:rPr>
              <a:t>SU(2)</a:t>
            </a:r>
            <a:endParaRPr lang="de-DE" sz="2800" b="1" dirty="0">
              <a:solidFill>
                <a:srgbClr val="C00000"/>
              </a:solidFill>
            </a:endParaRPr>
          </a:p>
        </p:txBody>
      </p:sp>
      <p:sp>
        <p:nvSpPr>
          <p:cNvPr id="4" name="Rectangle 3"/>
          <p:cNvSpPr/>
          <p:nvPr/>
        </p:nvSpPr>
        <p:spPr>
          <a:xfrm>
            <a:off x="3923956" y="6102588"/>
            <a:ext cx="825867" cy="523220"/>
          </a:xfrm>
          <a:prstGeom prst="rect">
            <a:avLst/>
          </a:prstGeom>
        </p:spPr>
        <p:txBody>
          <a:bodyPr wrap="none">
            <a:spAutoFit/>
          </a:bodyPr>
          <a:lstStyle/>
          <a:p>
            <a:r>
              <a:rPr lang="de-DE" sz="2800" b="1" dirty="0" smtClean="0">
                <a:solidFill>
                  <a:srgbClr val="C00000"/>
                </a:solidFill>
                <a:latin typeface="Calibri" panose="020F0502020204030204" pitchFamily="34" charset="0"/>
              </a:rPr>
              <a:t>U(1)</a:t>
            </a:r>
            <a:endParaRPr lang="de-DE" sz="2800" b="1" dirty="0">
              <a:solidFill>
                <a:srgbClr val="C00000"/>
              </a:solidFill>
            </a:endParaRPr>
          </a:p>
        </p:txBody>
      </p:sp>
      <p:sp>
        <p:nvSpPr>
          <p:cNvPr id="7" name="Rectangle 6"/>
          <p:cNvSpPr/>
          <p:nvPr/>
        </p:nvSpPr>
        <p:spPr>
          <a:xfrm>
            <a:off x="3191697" y="3634486"/>
            <a:ext cx="2172390" cy="523220"/>
          </a:xfrm>
          <a:prstGeom prst="rect">
            <a:avLst/>
          </a:prstGeom>
        </p:spPr>
        <p:txBody>
          <a:bodyPr wrap="none">
            <a:spAutoFit/>
          </a:bodyPr>
          <a:lstStyle/>
          <a:p>
            <a:r>
              <a:rPr lang="de-DE" sz="2800" b="1" dirty="0">
                <a:solidFill>
                  <a:srgbClr val="C00000"/>
                </a:solidFill>
                <a:latin typeface="Calibri" panose="020F0502020204030204" pitchFamily="34" charset="0"/>
              </a:rPr>
              <a:t>SU(5), </a:t>
            </a:r>
            <a:r>
              <a:rPr lang="de-DE" sz="2800" b="1" dirty="0" smtClean="0">
                <a:solidFill>
                  <a:srgbClr val="C00000"/>
                </a:solidFill>
                <a:latin typeface="Calibri" panose="020F0502020204030204" pitchFamily="34" charset="0"/>
              </a:rPr>
              <a:t>SO(10)</a:t>
            </a:r>
            <a:endParaRPr lang="de-DE" sz="2800" b="1" dirty="0"/>
          </a:p>
        </p:txBody>
      </p:sp>
    </p:spTree>
    <p:extLst>
      <p:ext uri="{BB962C8B-B14F-4D97-AF65-F5344CB8AC3E}">
        <p14:creationId xmlns:p14="http://schemas.microsoft.com/office/powerpoint/2010/main" val="457715486"/>
      </p:ext>
    </p:extLst>
  </p:cSld>
  <p:clrMapOvr>
    <a:masterClrMapping/>
  </p:clrMapOvr>
  <p:transition>
    <p:fade/>
    <p:sndAc>
      <p:stSnd>
        <p:snd r:embed="rId3" name="click.wav"/>
      </p:stSnd>
    </p:sndAc>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15" name="Group 14"/>
          <p:cNvGrpSpPr/>
          <p:nvPr/>
        </p:nvGrpSpPr>
        <p:grpSpPr>
          <a:xfrm>
            <a:off x="6188882" y="2780928"/>
            <a:ext cx="2703315" cy="1658479"/>
            <a:chOff x="6188882" y="3117115"/>
            <a:chExt cx="2703315" cy="1658479"/>
          </a:xfrm>
        </p:grpSpPr>
        <p:pic>
          <p:nvPicPr>
            <p:cNvPr id="5128" name="Picture 8" descr="http://www.quantumdiaries.org/wp-content/uploads/2012/06/proton_decay.jpg"/>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16000" contrast="49000"/>
                      </a14:imgEffect>
                    </a14:imgLayer>
                  </a14:imgProps>
                </a:ext>
                <a:ext uri="{28A0092B-C50C-407E-A947-70E740481C1C}">
                  <a14:useLocalDpi xmlns:a14="http://schemas.microsoft.com/office/drawing/2010/main" val="0"/>
                </a:ext>
              </a:extLst>
            </a:blip>
            <a:srcRect/>
            <a:stretch>
              <a:fillRect/>
            </a:stretch>
          </p:blipFill>
          <p:spPr bwMode="auto">
            <a:xfrm>
              <a:off x="6299909" y="3212976"/>
              <a:ext cx="2592288" cy="1562618"/>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6188882" y="3676962"/>
              <a:ext cx="327334" cy="400110"/>
            </a:xfrm>
            <a:prstGeom prst="rect">
              <a:avLst/>
            </a:prstGeom>
            <a:solidFill>
              <a:schemeClr val="bg1"/>
            </a:solidFill>
          </p:spPr>
          <p:txBody>
            <a:bodyPr wrap="none">
              <a:spAutoFit/>
            </a:bodyPr>
            <a:lstStyle/>
            <a:p>
              <a:r>
                <a:rPr lang="de-DE" sz="2000" dirty="0">
                  <a:solidFill>
                    <a:prstClr val="black"/>
                  </a:solidFill>
                  <a:latin typeface="Arial" pitchFamily="34" charset="0"/>
                  <a:cs typeface="Arial" pitchFamily="34" charset="0"/>
                </a:rPr>
                <a:t>p</a:t>
              </a:r>
              <a:endParaRPr lang="de-DE" dirty="0"/>
            </a:p>
          </p:txBody>
        </p:sp>
        <p:sp>
          <p:nvSpPr>
            <p:cNvPr id="12" name="Rectangle 11"/>
            <p:cNvSpPr/>
            <p:nvPr/>
          </p:nvSpPr>
          <p:spPr>
            <a:xfrm>
              <a:off x="8460432" y="4181018"/>
              <a:ext cx="420308" cy="400110"/>
            </a:xfrm>
            <a:prstGeom prst="rect">
              <a:avLst/>
            </a:prstGeom>
            <a:solidFill>
              <a:schemeClr val="bg1"/>
            </a:solidFill>
          </p:spPr>
          <p:txBody>
            <a:bodyPr wrap="none">
              <a:spAutoFit/>
            </a:bodyPr>
            <a:lstStyle/>
            <a:p>
              <a:r>
                <a:rPr lang="de-DE" sz="2000" dirty="0">
                  <a:solidFill>
                    <a:prstClr val="black"/>
                  </a:solidFill>
                  <a:latin typeface="Symbol" pitchFamily="18" charset="2"/>
                  <a:cs typeface="Arial" pitchFamily="34" charset="0"/>
                </a:rPr>
                <a:t>p</a:t>
              </a:r>
              <a:r>
                <a:rPr lang="de-DE" sz="2000" baseline="30000" dirty="0">
                  <a:solidFill>
                    <a:prstClr val="black"/>
                  </a:solidFill>
                  <a:latin typeface="Arial" pitchFamily="34" charset="0"/>
                  <a:cs typeface="Arial" pitchFamily="34" charset="0"/>
                </a:rPr>
                <a:t>0</a:t>
              </a:r>
              <a:endParaRPr lang="de-DE" dirty="0"/>
            </a:p>
          </p:txBody>
        </p:sp>
        <p:sp>
          <p:nvSpPr>
            <p:cNvPr id="14" name="Rectangle 13"/>
            <p:cNvSpPr/>
            <p:nvPr/>
          </p:nvSpPr>
          <p:spPr>
            <a:xfrm>
              <a:off x="8300514" y="3117115"/>
              <a:ext cx="426720" cy="400110"/>
            </a:xfrm>
            <a:prstGeom prst="rect">
              <a:avLst/>
            </a:prstGeom>
            <a:solidFill>
              <a:schemeClr val="bg1"/>
            </a:solidFill>
          </p:spPr>
          <p:txBody>
            <a:bodyPr wrap="none">
              <a:spAutoFit/>
            </a:bodyPr>
            <a:lstStyle/>
            <a:p>
              <a:r>
                <a:rPr lang="de-DE" sz="2000" dirty="0">
                  <a:solidFill>
                    <a:prstClr val="black"/>
                  </a:solidFill>
                  <a:latin typeface="Arial" pitchFamily="34" charset="0"/>
                  <a:cs typeface="Arial" pitchFamily="34" charset="0"/>
                </a:rPr>
                <a:t>e</a:t>
              </a:r>
              <a:r>
                <a:rPr lang="de-DE" sz="2000" baseline="30000" dirty="0">
                  <a:solidFill>
                    <a:prstClr val="black"/>
                  </a:solidFill>
                  <a:latin typeface="Arial" pitchFamily="34" charset="0"/>
                  <a:cs typeface="Arial" pitchFamily="34" charset="0"/>
                </a:rPr>
                <a:t>+</a:t>
              </a:r>
              <a:endParaRPr lang="de-DE" dirty="0"/>
            </a:p>
          </p:txBody>
        </p:sp>
      </p:grpSp>
      <p:sp>
        <p:nvSpPr>
          <p:cNvPr id="2" name="Title 1"/>
          <p:cNvSpPr>
            <a:spLocks noGrp="1"/>
          </p:cNvSpPr>
          <p:nvPr>
            <p:ph type="title"/>
          </p:nvPr>
        </p:nvSpPr>
        <p:spPr>
          <a:xfrm>
            <a:off x="1331640" y="-99392"/>
            <a:ext cx="4064675" cy="1015299"/>
          </a:xfrm>
        </p:spPr>
        <p:txBody>
          <a:bodyPr/>
          <a:lstStyle/>
          <a:p>
            <a:r>
              <a:rPr lang="de-DE" sz="6000" dirty="0" smtClean="0">
                <a:solidFill>
                  <a:srgbClr val="000066"/>
                </a:solidFill>
              </a:rPr>
              <a:t>Symmetrien</a:t>
            </a:r>
            <a:endParaRPr lang="de-DE" sz="6000" dirty="0">
              <a:solidFill>
                <a:srgbClr val="000066"/>
              </a:solidFill>
            </a:endParaRPr>
          </a:p>
        </p:txBody>
      </p:sp>
      <p:sp>
        <p:nvSpPr>
          <p:cNvPr id="4" name="Slide Number Placeholder 3"/>
          <p:cNvSpPr>
            <a:spLocks noGrp="1"/>
          </p:cNvSpPr>
          <p:nvPr>
            <p:ph type="sldNum" sz="quarter" idx="12"/>
          </p:nvPr>
        </p:nvSpPr>
        <p:spPr>
          <a:xfrm>
            <a:off x="8590631" y="6536603"/>
            <a:ext cx="301885" cy="276635"/>
          </a:xfrm>
        </p:spPr>
        <p:txBody>
          <a:bodyPr/>
          <a:lstStyle/>
          <a:p>
            <a:pPr>
              <a:defRPr/>
            </a:pPr>
            <a:fld id="{E60FD3A8-DC65-4DC4-AB4F-6A05B554DE29}" type="slidenum">
              <a:rPr lang="de-DE" smtClean="0"/>
              <a:pPr>
                <a:defRPr/>
              </a:pPr>
              <a:t>24</a:t>
            </a:fld>
            <a:endParaRPr lang="de-DE" sz="1400" dirty="0">
              <a:latin typeface="Times New Roman" pitchFamily="18" charset="0"/>
            </a:endParaRPr>
          </a:p>
        </p:txBody>
      </p:sp>
      <p:sp>
        <p:nvSpPr>
          <p:cNvPr id="3" name="Content Placeholder 2"/>
          <p:cNvSpPr>
            <a:spLocks noGrp="1"/>
          </p:cNvSpPr>
          <p:nvPr>
            <p:ph idx="1"/>
          </p:nvPr>
        </p:nvSpPr>
        <p:spPr>
          <a:xfrm>
            <a:off x="179528" y="921677"/>
            <a:ext cx="7052929" cy="5742747"/>
          </a:xfrm>
        </p:spPr>
        <p:txBody>
          <a:bodyPr wrap="none">
            <a:spAutoFit/>
          </a:bodyPr>
          <a:lstStyle/>
          <a:p>
            <a:pPr>
              <a:spcBef>
                <a:spcPts val="600"/>
              </a:spcBef>
            </a:pPr>
            <a:r>
              <a:rPr lang="de-DE" sz="2000" dirty="0" smtClean="0"/>
              <a:t>kurz nach </a:t>
            </a:r>
            <a:r>
              <a:rPr lang="de-DE" sz="2000" dirty="0"/>
              <a:t>dem </a:t>
            </a:r>
            <a:r>
              <a:rPr lang="de-DE" sz="2000" dirty="0" smtClean="0"/>
              <a:t>Urknall: Große Vereinigung:</a:t>
            </a:r>
            <a:br>
              <a:rPr lang="de-DE" sz="2000" dirty="0" smtClean="0"/>
            </a:br>
            <a:r>
              <a:rPr lang="de-DE" sz="2000" b="1" dirty="0" smtClean="0">
                <a:solidFill>
                  <a:srgbClr val="C00000"/>
                </a:solidFill>
              </a:rPr>
              <a:t>Symmetrie </a:t>
            </a:r>
            <a:r>
              <a:rPr lang="de-DE" sz="2000" b="1" dirty="0">
                <a:solidFill>
                  <a:srgbClr val="C00000"/>
                </a:solidFill>
              </a:rPr>
              <a:t>zwischen Quarks + Leptonen</a:t>
            </a:r>
            <a:r>
              <a:rPr lang="de-DE" sz="2000" b="1" dirty="0"/>
              <a:t>:</a:t>
            </a:r>
          </a:p>
          <a:p>
            <a:pPr>
              <a:spcBef>
                <a:spcPts val="600"/>
              </a:spcBef>
            </a:pPr>
            <a:r>
              <a:rPr lang="de-DE" sz="2000" dirty="0" smtClean="0"/>
              <a:t>danach:</a:t>
            </a:r>
            <a:r>
              <a:rPr lang="de-DE" sz="2000" dirty="0"/>
              <a:t> </a:t>
            </a:r>
            <a:r>
              <a:rPr lang="de-DE" sz="2000" dirty="0" smtClean="0"/>
              <a:t>Brechung dieser Symmetrie</a:t>
            </a:r>
            <a:br>
              <a:rPr lang="de-DE" sz="2000" dirty="0" smtClean="0"/>
            </a:br>
            <a:r>
              <a:rPr lang="de-DE" sz="1800" dirty="0" smtClean="0">
                <a:solidFill>
                  <a:schemeClr val="bg1">
                    <a:lumMod val="65000"/>
                  </a:schemeClr>
                </a:solidFill>
              </a:rPr>
              <a:t>in U(1)</a:t>
            </a:r>
            <a:r>
              <a:rPr lang="de-DE" sz="1800" baseline="-25000" dirty="0" err="1" smtClean="0">
                <a:solidFill>
                  <a:schemeClr val="bg1">
                    <a:lumMod val="65000"/>
                  </a:schemeClr>
                </a:solidFill>
              </a:rPr>
              <a:t>elm</a:t>
            </a:r>
            <a:r>
              <a:rPr lang="de-DE" sz="1800" dirty="0" smtClean="0">
                <a:solidFill>
                  <a:schemeClr val="bg1">
                    <a:lumMod val="65000"/>
                  </a:schemeClr>
                </a:solidFill>
              </a:rPr>
              <a:t> </a:t>
            </a:r>
            <a:r>
              <a:rPr lang="de-DE" sz="1800" dirty="0">
                <a:solidFill>
                  <a:schemeClr val="bg1">
                    <a:lumMod val="65000"/>
                  </a:schemeClr>
                </a:solidFill>
              </a:rPr>
              <a:t>x </a:t>
            </a:r>
            <a:r>
              <a:rPr lang="de-DE" sz="1800" dirty="0" smtClean="0">
                <a:solidFill>
                  <a:schemeClr val="bg1">
                    <a:lumMod val="65000"/>
                  </a:schemeClr>
                </a:solidFill>
              </a:rPr>
              <a:t>SU(2)</a:t>
            </a:r>
            <a:r>
              <a:rPr lang="de-DE" sz="1800" baseline="-25000" dirty="0" smtClean="0">
                <a:solidFill>
                  <a:schemeClr val="bg1">
                    <a:lumMod val="65000"/>
                  </a:schemeClr>
                </a:solidFill>
              </a:rPr>
              <a:t>schwach</a:t>
            </a:r>
            <a:r>
              <a:rPr lang="de-DE" sz="1800" dirty="0" smtClean="0">
                <a:solidFill>
                  <a:schemeClr val="bg1">
                    <a:lumMod val="65000"/>
                  </a:schemeClr>
                </a:solidFill>
              </a:rPr>
              <a:t> </a:t>
            </a:r>
            <a:r>
              <a:rPr lang="de-DE" sz="1800" dirty="0">
                <a:solidFill>
                  <a:schemeClr val="bg1">
                    <a:lumMod val="65000"/>
                  </a:schemeClr>
                </a:solidFill>
              </a:rPr>
              <a:t>x </a:t>
            </a:r>
            <a:r>
              <a:rPr lang="de-DE" sz="1800" dirty="0" smtClean="0">
                <a:solidFill>
                  <a:schemeClr val="bg1">
                    <a:lumMod val="65000"/>
                  </a:schemeClr>
                </a:solidFill>
              </a:rPr>
              <a:t>SU(3)</a:t>
            </a:r>
            <a:r>
              <a:rPr lang="de-DE" sz="1800" baseline="-25000" dirty="0" smtClean="0">
                <a:solidFill>
                  <a:schemeClr val="bg1">
                    <a:lumMod val="65000"/>
                  </a:schemeClr>
                </a:solidFill>
              </a:rPr>
              <a:t>stark</a:t>
            </a:r>
            <a:endParaRPr lang="de-DE" sz="2000" dirty="0" smtClean="0">
              <a:solidFill>
                <a:schemeClr val="bg1">
                  <a:lumMod val="65000"/>
                </a:schemeClr>
              </a:solidFill>
            </a:endParaRPr>
          </a:p>
          <a:p>
            <a:pPr>
              <a:spcBef>
                <a:spcPts val="600"/>
              </a:spcBef>
            </a:pPr>
            <a:r>
              <a:rPr lang="de-DE" sz="2000" dirty="0"/>
              <a:t>Proton </a:t>
            </a:r>
            <a:r>
              <a:rPr lang="de-DE" sz="2000" dirty="0" smtClean="0"/>
              <a:t>stabil   </a:t>
            </a:r>
            <a:r>
              <a:rPr lang="de-DE" sz="2000" dirty="0" smtClean="0">
                <a:solidFill>
                  <a:schemeClr val="bg1">
                    <a:lumMod val="50000"/>
                  </a:schemeClr>
                </a:solidFill>
              </a:rPr>
              <a:t>(&gt;10</a:t>
            </a:r>
            <a:r>
              <a:rPr lang="de-DE" sz="2000" baseline="30000" dirty="0" smtClean="0">
                <a:solidFill>
                  <a:schemeClr val="bg1">
                    <a:lumMod val="50000"/>
                  </a:schemeClr>
                </a:solidFill>
              </a:rPr>
              <a:t>35</a:t>
            </a:r>
            <a:r>
              <a:rPr lang="de-DE" sz="2000" dirty="0" smtClean="0">
                <a:solidFill>
                  <a:schemeClr val="bg1">
                    <a:lumMod val="50000"/>
                  </a:schemeClr>
                </a:solidFill>
              </a:rPr>
              <a:t> a)</a:t>
            </a:r>
          </a:p>
          <a:p>
            <a:r>
              <a:rPr lang="de-DE" b="1" dirty="0" smtClean="0">
                <a:solidFill>
                  <a:srgbClr val="008000"/>
                </a:solidFill>
              </a:rPr>
              <a:t>Was wäre </a:t>
            </a:r>
            <a:r>
              <a:rPr lang="de-DE" sz="2000" dirty="0" smtClean="0"/>
              <a:t>ohne Symmetriebrechung?</a:t>
            </a:r>
            <a:br>
              <a:rPr lang="de-DE" sz="2000" dirty="0" smtClean="0"/>
            </a:br>
            <a:r>
              <a:rPr lang="de-DE" sz="1600" dirty="0" smtClean="0"/>
              <a:t>Proton-Zerfall: </a:t>
            </a:r>
            <a:r>
              <a:rPr lang="de-DE" sz="1600" dirty="0"/>
              <a:t>p </a:t>
            </a:r>
            <a:r>
              <a:rPr lang="de-DE" sz="1600" dirty="0" smtClean="0">
                <a:latin typeface="Cambria Math"/>
                <a:ea typeface="Cambria Math"/>
              </a:rPr>
              <a:t>→</a:t>
            </a:r>
            <a:r>
              <a:rPr lang="de-DE" sz="1600" dirty="0" smtClean="0"/>
              <a:t> e</a:t>
            </a:r>
            <a:r>
              <a:rPr lang="de-DE" sz="1600" baseline="30000" dirty="0" smtClean="0"/>
              <a:t>+</a:t>
            </a:r>
            <a:r>
              <a:rPr lang="de-DE" sz="1600" dirty="0" smtClean="0"/>
              <a:t> </a:t>
            </a:r>
            <a:r>
              <a:rPr lang="de-DE" sz="1600" dirty="0" smtClean="0">
                <a:latin typeface="Symbol" pitchFamily="18" charset="2"/>
              </a:rPr>
              <a:t>p</a:t>
            </a:r>
            <a:r>
              <a:rPr lang="de-DE" sz="1600" baseline="30000" dirty="0" smtClean="0"/>
              <a:t>0</a:t>
            </a:r>
            <a:r>
              <a:rPr lang="de-DE" sz="1600" dirty="0" smtClean="0"/>
              <a:t>,   </a:t>
            </a:r>
            <a:r>
              <a:rPr lang="de-DE" sz="1600" dirty="0" smtClean="0">
                <a:latin typeface="Symbol" pitchFamily="18" charset="2"/>
              </a:rPr>
              <a:t>p</a:t>
            </a:r>
            <a:r>
              <a:rPr lang="de-DE" sz="1600" baseline="30000" dirty="0" smtClean="0"/>
              <a:t>0 </a:t>
            </a:r>
            <a:r>
              <a:rPr lang="de-DE" sz="1600" dirty="0">
                <a:latin typeface="Cambria Math"/>
                <a:ea typeface="Cambria Math"/>
              </a:rPr>
              <a:t>→</a:t>
            </a:r>
            <a:r>
              <a:rPr lang="de-DE" sz="1600" dirty="0"/>
              <a:t> </a:t>
            </a:r>
            <a:r>
              <a:rPr lang="de-DE" sz="1800" b="1" dirty="0">
                <a:latin typeface="Symbol" pitchFamily="18" charset="2"/>
              </a:rPr>
              <a:t>g </a:t>
            </a:r>
            <a:r>
              <a:rPr lang="de-DE" sz="1800" b="1" dirty="0" err="1" smtClean="0">
                <a:latin typeface="Symbol" pitchFamily="18" charset="2"/>
              </a:rPr>
              <a:t>g</a:t>
            </a:r>
            <a:r>
              <a:rPr lang="de-DE" sz="1600" baseline="30000" dirty="0" smtClean="0"/>
              <a:t> </a:t>
            </a:r>
            <a:r>
              <a:rPr lang="de-DE" sz="1600" dirty="0" smtClean="0"/>
              <a:t>,   e</a:t>
            </a:r>
            <a:r>
              <a:rPr lang="de-DE" sz="1600" baseline="30000" dirty="0" smtClean="0"/>
              <a:t>+</a:t>
            </a:r>
            <a:r>
              <a:rPr lang="de-DE" sz="1600" dirty="0"/>
              <a:t> </a:t>
            </a:r>
            <a:r>
              <a:rPr lang="de-DE" sz="1600" dirty="0" smtClean="0"/>
              <a:t>e</a:t>
            </a:r>
            <a:r>
              <a:rPr lang="de-DE" sz="1600" baseline="30000" dirty="0"/>
              <a:t>-</a:t>
            </a:r>
            <a:r>
              <a:rPr lang="de-DE" sz="1600" baseline="30000" dirty="0" smtClean="0"/>
              <a:t> </a:t>
            </a:r>
            <a:r>
              <a:rPr lang="de-DE" sz="1600" dirty="0">
                <a:latin typeface="Cambria Math"/>
                <a:ea typeface="Cambria Math"/>
              </a:rPr>
              <a:t>→</a:t>
            </a:r>
            <a:r>
              <a:rPr lang="de-DE" sz="1600" dirty="0"/>
              <a:t> </a:t>
            </a:r>
            <a:r>
              <a:rPr lang="de-DE" sz="1800" b="1" dirty="0" smtClean="0">
                <a:latin typeface="Symbol" pitchFamily="18" charset="2"/>
              </a:rPr>
              <a:t>g g</a:t>
            </a:r>
            <a:r>
              <a:rPr lang="de-DE" sz="1600" dirty="0" smtClean="0"/>
              <a:t/>
            </a:r>
            <a:br>
              <a:rPr lang="de-DE" sz="1600" dirty="0" smtClean="0"/>
            </a:br>
            <a:r>
              <a:rPr lang="de-DE" sz="2000" b="1" dirty="0" smtClean="0">
                <a:solidFill>
                  <a:srgbClr val="C00000"/>
                </a:solidFill>
              </a:rPr>
              <a:t>Materie zerstrahlt</a:t>
            </a:r>
            <a:r>
              <a:rPr lang="de-DE" sz="2000" dirty="0" smtClean="0"/>
              <a:t>,</a:t>
            </a:r>
            <a:br>
              <a:rPr lang="de-DE" sz="2000" dirty="0" smtClean="0"/>
            </a:br>
            <a:r>
              <a:rPr lang="de-DE" sz="2000" dirty="0" smtClean="0"/>
              <a:t>neutrales Strahlungs-Universum</a:t>
            </a:r>
            <a:endParaRPr lang="de-DE" sz="800" dirty="0" smtClean="0">
              <a:solidFill>
                <a:srgbClr val="000000"/>
              </a:solidFill>
            </a:endParaRPr>
          </a:p>
          <a:p>
            <a:r>
              <a:rPr lang="de-DE" b="1" dirty="0" smtClean="0">
                <a:solidFill>
                  <a:srgbClr val="008000"/>
                </a:solidFill>
              </a:rPr>
              <a:t>Was wäre </a:t>
            </a:r>
            <a:r>
              <a:rPr lang="de-DE" sz="2000" dirty="0" smtClean="0">
                <a:solidFill>
                  <a:srgbClr val="000000"/>
                </a:solidFill>
              </a:rPr>
              <a:t>wenn </a:t>
            </a:r>
            <a:r>
              <a:rPr lang="de-DE" sz="2000" b="1" dirty="0" smtClean="0">
                <a:solidFill>
                  <a:srgbClr val="C00000"/>
                </a:solidFill>
              </a:rPr>
              <a:t>Kernkraft wie </a:t>
            </a:r>
            <a:r>
              <a:rPr lang="de-DE" sz="2000" b="1" dirty="0">
                <a:solidFill>
                  <a:srgbClr val="C00000"/>
                </a:solidFill>
              </a:rPr>
              <a:t>Elektromagnetismus</a:t>
            </a:r>
            <a:r>
              <a:rPr lang="de-DE" sz="2000" dirty="0">
                <a:solidFill>
                  <a:srgbClr val="000000"/>
                </a:solidFill>
              </a:rPr>
              <a:t/>
            </a:r>
            <a:br>
              <a:rPr lang="de-DE" sz="2000" dirty="0">
                <a:solidFill>
                  <a:srgbClr val="000000"/>
                </a:solidFill>
              </a:rPr>
            </a:br>
            <a:r>
              <a:rPr lang="de-DE" sz="1800" dirty="0">
                <a:solidFill>
                  <a:schemeClr val="bg1">
                    <a:lumMod val="65000"/>
                  </a:schemeClr>
                </a:solidFill>
              </a:rPr>
              <a:t>keine Farb-SU(3), sondern U(1) :</a:t>
            </a:r>
            <a:endParaRPr lang="de-DE" sz="1800" dirty="0" smtClean="0">
              <a:solidFill>
                <a:schemeClr val="bg1">
                  <a:lumMod val="65000"/>
                </a:schemeClr>
              </a:solidFill>
            </a:endParaRPr>
          </a:p>
          <a:p>
            <a:pPr marL="361950" lvl="1" indent="0">
              <a:buNone/>
            </a:pPr>
            <a:r>
              <a:rPr lang="de-DE" sz="1600" dirty="0" smtClean="0">
                <a:solidFill>
                  <a:srgbClr val="000000"/>
                </a:solidFill>
              </a:rPr>
              <a:t>schwach bei großem, stark bei kleinem Abstand</a:t>
            </a:r>
            <a:br>
              <a:rPr lang="de-DE" sz="1600" dirty="0" smtClean="0">
                <a:solidFill>
                  <a:srgbClr val="000000"/>
                </a:solidFill>
              </a:rPr>
            </a:br>
            <a:r>
              <a:rPr lang="de-DE" dirty="0" smtClean="0">
                <a:solidFill>
                  <a:srgbClr val="000000"/>
                </a:solidFill>
              </a:rPr>
              <a:t>keine Nukleonen, kein Kern, </a:t>
            </a:r>
            <a:r>
              <a:rPr lang="de-DE" b="1" dirty="0" smtClean="0">
                <a:solidFill>
                  <a:srgbClr val="C00000"/>
                </a:solidFill>
              </a:rPr>
              <a:t>keine Atome </a:t>
            </a:r>
            <a:r>
              <a:rPr lang="de-DE" dirty="0" smtClean="0">
                <a:solidFill>
                  <a:srgbClr val="000000"/>
                </a:solidFill>
              </a:rPr>
              <a:t>!</a:t>
            </a:r>
          </a:p>
          <a:p>
            <a:r>
              <a:rPr lang="de-DE" b="1" dirty="0">
                <a:solidFill>
                  <a:srgbClr val="008000"/>
                </a:solidFill>
              </a:rPr>
              <a:t>Was wäre </a:t>
            </a:r>
            <a:r>
              <a:rPr lang="de-DE" sz="2000" b="1" dirty="0" smtClean="0">
                <a:solidFill>
                  <a:srgbClr val="000000"/>
                </a:solidFill>
              </a:rPr>
              <a:t>ohne</a:t>
            </a:r>
            <a:r>
              <a:rPr lang="de-DE" sz="2000" dirty="0" smtClean="0">
                <a:solidFill>
                  <a:srgbClr val="000000"/>
                </a:solidFill>
              </a:rPr>
              <a:t> elektroschwache Symmetriebrechung:</a:t>
            </a:r>
            <a:br>
              <a:rPr lang="de-DE" sz="2000" dirty="0" smtClean="0">
                <a:solidFill>
                  <a:srgbClr val="000000"/>
                </a:solidFill>
              </a:rPr>
            </a:br>
            <a:r>
              <a:rPr lang="de-DE" sz="1600" dirty="0" smtClean="0">
                <a:solidFill>
                  <a:srgbClr val="000000"/>
                </a:solidFill>
              </a:rPr>
              <a:t>kein Higgs, Eichbosonen masselos, schwache Kraft stark:</a:t>
            </a:r>
            <a:r>
              <a:rPr lang="de-DE" sz="2000" dirty="0" smtClean="0">
                <a:solidFill>
                  <a:srgbClr val="000000"/>
                </a:solidFill>
              </a:rPr>
              <a:t/>
            </a:r>
            <a:br>
              <a:rPr lang="de-DE" sz="2000" dirty="0" smtClean="0">
                <a:solidFill>
                  <a:srgbClr val="000000"/>
                </a:solidFill>
              </a:rPr>
            </a:br>
            <a:r>
              <a:rPr lang="de-DE" sz="2000" b="1" dirty="0" smtClean="0">
                <a:solidFill>
                  <a:srgbClr val="C00000"/>
                </a:solidFill>
              </a:rPr>
              <a:t>Sternenbrand = Kernexplosion</a:t>
            </a:r>
          </a:p>
        </p:txBody>
      </p:sp>
      <p:pic>
        <p:nvPicPr>
          <p:cNvPr id="12290" name="Picture 2" descr="C:\Users\naumann\Documents\Physics\Particle_Drops\Fermionen_drops.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b="14247"/>
          <a:stretch/>
        </p:blipFill>
        <p:spPr bwMode="auto">
          <a:xfrm>
            <a:off x="6720031" y="558462"/>
            <a:ext cx="1596385" cy="21504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8093553"/>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500"/>
                                        <p:tgtEl>
                                          <p:spTgt spid="3">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fade">
                                      <p:cBhvr>
                                        <p:cTn id="26"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cstate="print">
            <a:extLst>
              <a:ext uri="{BEBA8EAE-BF5A-486C-A8C5-ECC9F3942E4B}">
                <a14:imgProps xmlns:a14="http://schemas.microsoft.com/office/drawing/2010/main">
                  <a14:imgLayer r:embed="rId3">
                    <a14:imgEffect>
                      <a14:brightnessContrast bright="-12000" contrast="50000"/>
                    </a14:imgEffect>
                  </a14:imgLayer>
                </a14:imgProps>
              </a:ext>
              <a:ext uri="{28A0092B-C50C-407E-A947-70E740481C1C}">
                <a14:useLocalDpi xmlns:a14="http://schemas.microsoft.com/office/drawing/2010/main" val="0"/>
              </a:ext>
            </a:extLst>
          </a:blip>
          <a:srcRect/>
          <a:stretch>
            <a:fillRect/>
          </a:stretch>
        </p:blipFill>
        <p:spPr bwMode="auto">
          <a:xfrm>
            <a:off x="5148064" y="548680"/>
            <a:ext cx="3732666" cy="56166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145855" y="1562667"/>
            <a:ext cx="5098291" cy="3046624"/>
          </a:xfrm>
        </p:spPr>
        <p:txBody>
          <a:bodyPr/>
          <a:lstStyle/>
          <a:p>
            <a:r>
              <a:rPr lang="en-US" sz="9600" dirty="0" smtClean="0"/>
              <a:t>Cosmic</a:t>
            </a:r>
            <a:br>
              <a:rPr lang="en-US" sz="9600" dirty="0" smtClean="0"/>
            </a:br>
            <a:r>
              <a:rPr lang="en-US" sz="9600" dirty="0" smtClean="0"/>
              <a:t>Inventory</a:t>
            </a:r>
            <a:endParaRPr lang="en-US" sz="9600" dirty="0"/>
          </a:p>
        </p:txBody>
      </p:sp>
    </p:spTree>
    <p:extLst>
      <p:ext uri="{BB962C8B-B14F-4D97-AF65-F5344CB8AC3E}">
        <p14:creationId xmlns:p14="http://schemas.microsoft.com/office/powerpoint/2010/main" val="1792825276"/>
      </p:ext>
    </p:extLst>
  </p:cSld>
  <p:clrMapOvr>
    <a:masterClrMapping/>
  </p:clrMapOvr>
  <p:transition spd="med">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54658" name="Slide Number Placeholder 5"/>
          <p:cNvSpPr>
            <a:spLocks noGrp="1"/>
          </p:cNvSpPr>
          <p:nvPr>
            <p:ph type="sldNum" sz="quarter" idx="4294967295"/>
          </p:nvPr>
        </p:nvSpPr>
        <p:spPr>
          <a:xfrm>
            <a:off x="8821994" y="6631170"/>
            <a:ext cx="286525" cy="215080"/>
          </a:xfrm>
          <a:prstGeom prst="rect">
            <a:avLst/>
          </a:prstGeom>
        </p:spPr>
        <p:txBody>
          <a:bodyPr wrap="none">
            <a:spAutoFit/>
          </a:bodyPr>
          <a:lstStyle/>
          <a:p>
            <a:pPr>
              <a:defRPr/>
            </a:pPr>
            <a:fld id="{49009626-971B-409D-B71C-14E5D2C1FBE3}" type="slidenum">
              <a:rPr lang="de-DE" sz="800" smtClean="0">
                <a:solidFill>
                  <a:srgbClr val="000000"/>
                </a:solidFill>
              </a:rPr>
              <a:pPr>
                <a:defRPr/>
              </a:pPr>
              <a:t>26</a:t>
            </a:fld>
            <a:endParaRPr lang="de-DE" sz="800" dirty="0" smtClean="0">
              <a:solidFill>
                <a:srgbClr val="000000"/>
              </a:solidFill>
              <a:latin typeface="Times New Roman" pitchFamily="18" charset="0"/>
            </a:endParaRPr>
          </a:p>
        </p:txBody>
      </p:sp>
      <p:sp>
        <p:nvSpPr>
          <p:cNvPr id="454661" name="Text Box 7"/>
          <p:cNvSpPr txBox="1">
            <a:spLocks noChangeArrowheads="1"/>
          </p:cNvSpPr>
          <p:nvPr/>
        </p:nvSpPr>
        <p:spPr bwMode="auto">
          <a:xfrm>
            <a:off x="5997575" y="-4763"/>
            <a:ext cx="171450" cy="287338"/>
          </a:xfrm>
          <a:prstGeom prst="rect">
            <a:avLst/>
          </a:prstGeom>
          <a:noFill/>
          <a:ln w="19050" algn="ctr">
            <a:noFill/>
            <a:miter lim="800000"/>
            <a:headEnd/>
            <a:tailEnd/>
          </a:ln>
        </p:spPr>
        <p:txBody>
          <a:bodyPr lIns="85518" tIns="44469" rIns="85518" bIns="44469">
            <a:spAutoFit/>
          </a:bodyPr>
          <a:lstStyle/>
          <a:p>
            <a:pPr marL="244475" indent="-244475" algn="ctr" defTabSz="868363" eaLnBrk="0" hangingPunct="0">
              <a:spcBef>
                <a:spcPct val="50000"/>
              </a:spcBef>
            </a:pPr>
            <a:endParaRPr lang="en-US" sz="1300">
              <a:solidFill>
                <a:srgbClr val="66CCFF"/>
              </a:solidFill>
              <a:latin typeface="Arial" pitchFamily="34" charset="0"/>
              <a:cs typeface="+mn-cs"/>
            </a:endParaRPr>
          </a:p>
        </p:txBody>
      </p:sp>
      <p:grpSp>
        <p:nvGrpSpPr>
          <p:cNvPr id="3" name="Group 2"/>
          <p:cNvGrpSpPr/>
          <p:nvPr/>
        </p:nvGrpSpPr>
        <p:grpSpPr>
          <a:xfrm>
            <a:off x="6395747" y="2829532"/>
            <a:ext cx="2525487" cy="3888432"/>
            <a:chOff x="5010592" y="943182"/>
            <a:chExt cx="3860333" cy="5427200"/>
          </a:xfrm>
        </p:grpSpPr>
        <p:graphicFrame>
          <p:nvGraphicFramePr>
            <p:cNvPr id="1282049" name="Object 1"/>
            <p:cNvGraphicFramePr>
              <a:graphicFrameLocks noChangeAspect="1"/>
            </p:cNvGraphicFramePr>
            <p:nvPr>
              <p:extLst>
                <p:ext uri="{D42A27DB-BD31-4B8C-83A1-F6EECF244321}">
                  <p14:modId xmlns:p14="http://schemas.microsoft.com/office/powerpoint/2010/main" val="151774290"/>
                </p:ext>
              </p:extLst>
            </p:nvPr>
          </p:nvGraphicFramePr>
          <p:xfrm>
            <a:off x="5010592" y="943182"/>
            <a:ext cx="3816424" cy="5427200"/>
          </p:xfrm>
          <a:graphic>
            <a:graphicData uri="http://schemas.openxmlformats.org/presentationml/2006/ole">
              <mc:AlternateContent xmlns:mc="http://schemas.openxmlformats.org/markup-compatibility/2006">
                <mc:Choice xmlns:v="urn:schemas-microsoft-com:vml" Requires="v">
                  <p:oleObj spid="_x0000_s2170" name="Photo Editor Photo" r:id="rId4" imgW="10698068" imgH="15714286" progId="">
                    <p:embed/>
                  </p:oleObj>
                </mc:Choice>
                <mc:Fallback>
                  <p:oleObj name="Photo Editor Photo" r:id="rId4" imgW="10698068" imgH="15714286" progId="">
                    <p:embed/>
                    <p:pic>
                      <p:nvPicPr>
                        <p:cNvPr id="0" name=""/>
                        <p:cNvPicPr>
                          <a:picLocks noChangeAspect="1" noChangeArrowheads="1"/>
                        </p:cNvPicPr>
                        <p:nvPr/>
                      </p:nvPicPr>
                      <p:blipFill>
                        <a:blip r:embed="rId5">
                          <a:lum contrast="30000"/>
                          <a:extLst>
                            <a:ext uri="{28A0092B-C50C-407E-A947-70E740481C1C}">
                              <a14:useLocalDpi xmlns:a14="http://schemas.microsoft.com/office/drawing/2010/main" val="0"/>
                            </a:ext>
                          </a:extLst>
                        </a:blip>
                        <a:srcRect/>
                        <a:stretch>
                          <a:fillRect/>
                        </a:stretch>
                      </p:blipFill>
                      <p:spPr bwMode="auto">
                        <a:xfrm>
                          <a:off x="5010592" y="943182"/>
                          <a:ext cx="3816424" cy="5427200"/>
                        </a:xfrm>
                        <a:prstGeom prst="rect">
                          <a:avLst/>
                        </a:prstGeom>
                        <a:noFill/>
                        <a:extLst/>
                      </p:spPr>
                    </p:pic>
                  </p:oleObj>
                </mc:Fallback>
              </mc:AlternateContent>
            </a:graphicData>
          </a:graphic>
        </p:graphicFrame>
        <p:sp>
          <p:nvSpPr>
            <p:cNvPr id="2" name="Rectangle 1"/>
            <p:cNvSpPr/>
            <p:nvPr/>
          </p:nvSpPr>
          <p:spPr>
            <a:xfrm>
              <a:off x="7221893" y="2482909"/>
              <a:ext cx="1649032" cy="616961"/>
            </a:xfrm>
            <a:prstGeom prst="rect">
              <a:avLst/>
            </a:prstGeom>
            <a:solidFill>
              <a:schemeClr val="bg1"/>
            </a:solidFill>
          </p:spPr>
          <p:txBody>
            <a:bodyPr wrap="none" lIns="0" tIns="36000" rIns="0" bIns="36000">
              <a:spAutoFit/>
            </a:bodyPr>
            <a:lstStyle/>
            <a:p>
              <a:pPr eaLnBrk="0" hangingPunct="0"/>
              <a:r>
                <a:rPr lang="en-GB" sz="600" dirty="0" smtClean="0">
                  <a:solidFill>
                    <a:srgbClr val="000000"/>
                  </a:solidFill>
                  <a:latin typeface="Arial" pitchFamily="34" charset="0"/>
                  <a:cs typeface="+mn-cs"/>
                </a:rPr>
                <a:t>Supernova Cosmology Project:</a:t>
              </a:r>
            </a:p>
            <a:p>
              <a:pPr eaLnBrk="0" hangingPunct="0"/>
              <a:r>
                <a:rPr lang="en-GB" sz="600" dirty="0" smtClean="0">
                  <a:solidFill>
                    <a:srgbClr val="000000"/>
                  </a:solidFill>
                  <a:latin typeface="Arial" pitchFamily="34" charset="0"/>
                  <a:cs typeface="+mn-cs"/>
                </a:rPr>
                <a:t>Union 2.1, Suzuki et al. 2011</a:t>
              </a:r>
            </a:p>
            <a:p>
              <a:pPr eaLnBrk="0" hangingPunct="0"/>
              <a:r>
                <a:rPr lang="de-DE" sz="600" dirty="0" smtClean="0">
                  <a:solidFill>
                    <a:srgbClr val="000000"/>
                  </a:solidFill>
                  <a:latin typeface="Arial" pitchFamily="34" charset="0"/>
                  <a:cs typeface="+mn-cs"/>
                </a:rPr>
                <a:t>BAO: Percival et al., 2010</a:t>
              </a:r>
            </a:p>
            <a:p>
              <a:pPr eaLnBrk="0" hangingPunct="0"/>
              <a:r>
                <a:rPr lang="de-DE" sz="600" dirty="0" smtClean="0">
                  <a:solidFill>
                    <a:srgbClr val="000000"/>
                  </a:solidFill>
                  <a:latin typeface="Arial" pitchFamily="34" charset="0"/>
                  <a:cs typeface="+mn-cs"/>
                </a:rPr>
                <a:t>CMB: WMPA-7 </a:t>
              </a:r>
              <a:r>
                <a:rPr lang="de-DE" sz="600" dirty="0" err="1" smtClean="0">
                  <a:solidFill>
                    <a:srgbClr val="000000"/>
                  </a:solidFill>
                  <a:latin typeface="Arial" pitchFamily="34" charset="0"/>
                  <a:cs typeface="+mn-cs"/>
                </a:rPr>
                <a:t>year</a:t>
              </a:r>
              <a:r>
                <a:rPr lang="de-DE" sz="600" dirty="0" smtClean="0">
                  <a:solidFill>
                    <a:srgbClr val="000000"/>
                  </a:solidFill>
                  <a:latin typeface="Arial" pitchFamily="34" charset="0"/>
                  <a:cs typeface="+mn-cs"/>
                </a:rPr>
                <a:t> </a:t>
              </a:r>
              <a:r>
                <a:rPr lang="de-DE" sz="600" dirty="0" err="1" smtClean="0">
                  <a:solidFill>
                    <a:srgbClr val="000000"/>
                  </a:solidFill>
                  <a:latin typeface="Arial" pitchFamily="34" charset="0"/>
                  <a:cs typeface="+mn-cs"/>
                </a:rPr>
                <a:t>data</a:t>
              </a:r>
              <a:r>
                <a:rPr lang="de-DE" sz="600" dirty="0" smtClean="0">
                  <a:solidFill>
                    <a:srgbClr val="000000"/>
                  </a:solidFill>
                  <a:latin typeface="Arial" pitchFamily="34" charset="0"/>
                  <a:cs typeface="+mn-cs"/>
                </a:rPr>
                <a:t>, 2010</a:t>
              </a:r>
              <a:endParaRPr lang="en-GB" sz="600" dirty="0">
                <a:solidFill>
                  <a:srgbClr val="000000"/>
                </a:solidFill>
                <a:latin typeface="Arial" pitchFamily="34" charset="0"/>
                <a:cs typeface="+mn-cs"/>
              </a:endParaRPr>
            </a:p>
          </p:txBody>
        </p:sp>
      </p:grpSp>
      <p:pic>
        <p:nvPicPr>
          <p:cNvPr id="1031" name="Picture 7" descr="https://upload.wikimedia.org/wikipedia/commons/9/98/End_of_universe.jpg"/>
          <p:cNvPicPr>
            <a:picLocks noChangeAspect="1" noChangeArrowheads="1"/>
          </p:cNvPicPr>
          <p:nvPr/>
        </p:nvPicPr>
        <p:blipFill rotWithShape="1">
          <a:blip r:embed="rId6">
            <a:extLst>
              <a:ext uri="{28A0092B-C50C-407E-A947-70E740481C1C}">
                <a14:useLocalDpi xmlns:a14="http://schemas.microsoft.com/office/drawing/2010/main" val="0"/>
              </a:ext>
            </a:extLst>
          </a:blip>
          <a:srcRect r="5103" b="3273"/>
          <a:stretch/>
        </p:blipFill>
        <p:spPr bwMode="auto">
          <a:xfrm>
            <a:off x="6451124" y="404664"/>
            <a:ext cx="2513364" cy="2304256"/>
          </a:xfrm>
          <a:prstGeom prst="rect">
            <a:avLst/>
          </a:prstGeom>
          <a:noFill/>
          <a:extLst>
            <a:ext uri="{909E8E84-426E-40DD-AFC4-6F175D3DCCD1}">
              <a14:hiddenFill xmlns:a14="http://schemas.microsoft.com/office/drawing/2010/main">
                <a:solidFill>
                  <a:srgbClr val="FFFFFF"/>
                </a:solidFill>
              </a14:hiddenFill>
            </a:ext>
          </a:extLst>
        </p:spPr>
      </p:pic>
      <p:grpSp>
        <p:nvGrpSpPr>
          <p:cNvPr id="5" name="Group 4"/>
          <p:cNvGrpSpPr/>
          <p:nvPr/>
        </p:nvGrpSpPr>
        <p:grpSpPr>
          <a:xfrm>
            <a:off x="1763687" y="5047296"/>
            <a:ext cx="2088233" cy="1800200"/>
            <a:chOff x="4101882" y="1131397"/>
            <a:chExt cx="1631217" cy="1429230"/>
          </a:xfrm>
        </p:grpSpPr>
        <p:pic>
          <p:nvPicPr>
            <p:cNvPr id="1035" name="Picture 11" descr="https://upload.wikimedia.org/wikipedia/commons/thumb/a/a4/Flatness_problem_density_graph.svg/532px-Flatness_problem_density_graph.svg.pn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8482" b="3901"/>
            <a:stretch/>
          </p:blipFill>
          <p:spPr bwMode="auto">
            <a:xfrm>
              <a:off x="4101882" y="1131397"/>
              <a:ext cx="1631217" cy="142923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5156944" y="1645920"/>
              <a:ext cx="519906" cy="317659"/>
            </a:xfrm>
            <a:prstGeom prst="rect">
              <a:avLst/>
            </a:prstGeom>
          </p:spPr>
          <p:txBody>
            <a:bodyPr wrap="none">
              <a:spAutoFit/>
            </a:bodyPr>
            <a:lstStyle/>
            <a:p>
              <a:r>
                <a:rPr lang="de-DE" sz="2000" b="1" dirty="0" err="1" smtClean="0"/>
                <a:t>Ω</a:t>
              </a:r>
              <a:r>
                <a:rPr lang="de-DE" sz="2000" b="1" baseline="-25000" dirty="0" err="1" smtClean="0"/>
                <a:t>k</a:t>
              </a:r>
              <a:r>
                <a:rPr lang="de-DE" b="1" dirty="0" smtClean="0"/>
                <a:t>(t</a:t>
              </a:r>
              <a:r>
                <a:rPr lang="de-DE" b="1" dirty="0"/>
                <a:t>)</a:t>
              </a:r>
            </a:p>
          </p:txBody>
        </p:sp>
      </p:grpSp>
      <p:sp>
        <p:nvSpPr>
          <p:cNvPr id="454660" name="Rectangle 4"/>
          <p:cNvSpPr>
            <a:spLocks noGrp="1" noChangeArrowheads="1"/>
          </p:cNvSpPr>
          <p:nvPr>
            <p:ph type="body" idx="1"/>
          </p:nvPr>
        </p:nvSpPr>
        <p:spPr>
          <a:xfrm>
            <a:off x="87563" y="896041"/>
            <a:ext cx="6470269" cy="4585507"/>
          </a:xfrm>
        </p:spPr>
        <p:txBody>
          <a:bodyPr wrap="none">
            <a:spAutoFit/>
          </a:bodyPr>
          <a:lstStyle/>
          <a:p>
            <a:pPr marL="182563" indent="-182563">
              <a:spcBef>
                <a:spcPts val="0"/>
              </a:spcBef>
            </a:pPr>
            <a:r>
              <a:rPr lang="de-DE" b="1" dirty="0" smtClean="0"/>
              <a:t>Ω </a:t>
            </a:r>
            <a:r>
              <a:rPr lang="de-DE" dirty="0" smtClean="0"/>
              <a:t>= ρ</a:t>
            </a:r>
            <a:r>
              <a:rPr lang="de-DE" baseline="-25000" dirty="0" smtClean="0"/>
              <a:t> </a:t>
            </a:r>
            <a:r>
              <a:rPr lang="de-DE" dirty="0" smtClean="0"/>
              <a:t>/</a:t>
            </a:r>
            <a:r>
              <a:rPr lang="de-DE" baseline="-25000" dirty="0" smtClean="0"/>
              <a:t> </a:t>
            </a:r>
            <a:r>
              <a:rPr lang="de-DE" dirty="0" err="1" smtClean="0"/>
              <a:t>ρ</a:t>
            </a:r>
            <a:r>
              <a:rPr lang="de-DE" baseline="-25000" dirty="0" err="1" smtClean="0"/>
              <a:t>crit</a:t>
            </a:r>
            <a:r>
              <a:rPr lang="de-DE" baseline="-25000" dirty="0" smtClean="0"/>
              <a:t>  </a:t>
            </a:r>
            <a:r>
              <a:rPr lang="de-DE" sz="2000" b="1" dirty="0">
                <a:solidFill>
                  <a:prstClr val="black"/>
                </a:solidFill>
                <a:ea typeface="Cambria Math"/>
              </a:rPr>
              <a:t>⋚ 1</a:t>
            </a:r>
            <a:r>
              <a:rPr lang="de-DE" sz="1800" b="1" dirty="0">
                <a:solidFill>
                  <a:prstClr val="black"/>
                </a:solidFill>
                <a:ea typeface="Cambria Math"/>
              </a:rPr>
              <a:t>    </a:t>
            </a:r>
            <a:r>
              <a:rPr lang="de-DE" sz="1800" dirty="0">
                <a:solidFill>
                  <a:prstClr val="black"/>
                </a:solidFill>
                <a:ea typeface="Cambria Math"/>
              </a:rPr>
              <a:t>Universum offen - </a:t>
            </a:r>
            <a:r>
              <a:rPr lang="de-DE" sz="1800" b="1" dirty="0">
                <a:solidFill>
                  <a:srgbClr val="C00000"/>
                </a:solidFill>
                <a:ea typeface="Cambria Math"/>
              </a:rPr>
              <a:t>flach</a:t>
            </a:r>
            <a:r>
              <a:rPr lang="de-DE" sz="1800" dirty="0">
                <a:solidFill>
                  <a:srgbClr val="C00000"/>
                </a:solidFill>
                <a:ea typeface="Cambria Math"/>
              </a:rPr>
              <a:t> </a:t>
            </a:r>
            <a:r>
              <a:rPr lang="de-DE" sz="1800" dirty="0">
                <a:solidFill>
                  <a:prstClr val="black"/>
                </a:solidFill>
                <a:ea typeface="Cambria Math"/>
              </a:rPr>
              <a:t>- </a:t>
            </a:r>
            <a:r>
              <a:rPr lang="de-DE" sz="1800" dirty="0" smtClean="0">
                <a:solidFill>
                  <a:prstClr val="black"/>
                </a:solidFill>
                <a:ea typeface="Cambria Math"/>
              </a:rPr>
              <a:t>geschlossen</a:t>
            </a:r>
            <a:endParaRPr lang="de-DE" b="1" baseline="-25000" dirty="0" smtClean="0"/>
          </a:p>
          <a:p>
            <a:pPr marL="182563" indent="-182563">
              <a:lnSpc>
                <a:spcPct val="150000"/>
              </a:lnSpc>
              <a:spcBef>
                <a:spcPts val="0"/>
              </a:spcBef>
            </a:pPr>
            <a:r>
              <a:rPr lang="de-DE" b="1" dirty="0" smtClean="0"/>
              <a:t>Ω</a:t>
            </a:r>
            <a:r>
              <a:rPr lang="de-DE" dirty="0" smtClean="0">
                <a:solidFill>
                  <a:prstClr val="black"/>
                </a:solidFill>
              </a:rPr>
              <a:t> </a:t>
            </a:r>
            <a:r>
              <a:rPr lang="de-DE" dirty="0">
                <a:solidFill>
                  <a:prstClr val="black"/>
                </a:solidFill>
              </a:rPr>
              <a:t>=  </a:t>
            </a:r>
            <a:r>
              <a:rPr lang="de-DE" dirty="0" smtClean="0">
                <a:solidFill>
                  <a:prstClr val="black"/>
                </a:solidFill>
              </a:rPr>
              <a:t> </a:t>
            </a:r>
            <a:r>
              <a:rPr lang="de-DE" b="1" dirty="0" smtClean="0">
                <a:solidFill>
                  <a:srgbClr val="008000"/>
                </a:solidFill>
              </a:rPr>
              <a:t>Ω</a:t>
            </a:r>
            <a:r>
              <a:rPr lang="de-DE" b="1" baseline="-25000" dirty="0" smtClean="0">
                <a:solidFill>
                  <a:srgbClr val="008000"/>
                </a:solidFill>
              </a:rPr>
              <a:t>Λ</a:t>
            </a:r>
            <a:r>
              <a:rPr lang="de-DE" sz="1600" b="1" dirty="0" smtClean="0">
                <a:solidFill>
                  <a:prstClr val="black"/>
                </a:solidFill>
              </a:rPr>
              <a:t>             </a:t>
            </a:r>
            <a:r>
              <a:rPr lang="de-DE" dirty="0">
                <a:solidFill>
                  <a:prstClr val="black"/>
                </a:solidFill>
              </a:rPr>
              <a:t>+</a:t>
            </a:r>
            <a:r>
              <a:rPr lang="de-DE" b="1" dirty="0">
                <a:solidFill>
                  <a:prstClr val="black"/>
                </a:solidFill>
              </a:rPr>
              <a:t> </a:t>
            </a:r>
            <a:r>
              <a:rPr lang="de-DE" b="1" dirty="0" smtClean="0">
                <a:solidFill>
                  <a:prstClr val="black"/>
                </a:solidFill>
              </a:rPr>
              <a:t>   Ω</a:t>
            </a:r>
            <a:r>
              <a:rPr lang="de-DE" b="1" baseline="-25000" dirty="0" smtClean="0">
                <a:solidFill>
                  <a:prstClr val="black"/>
                </a:solidFill>
              </a:rPr>
              <a:t>M</a:t>
            </a:r>
            <a:r>
              <a:rPr lang="de-DE" sz="1400" b="1" dirty="0" smtClean="0">
                <a:solidFill>
                  <a:prstClr val="black"/>
                </a:solidFill>
              </a:rPr>
              <a:t> </a:t>
            </a:r>
            <a:r>
              <a:rPr lang="de-DE" sz="1400" dirty="0" smtClean="0">
                <a:solidFill>
                  <a:prstClr val="black"/>
                </a:solidFill>
              </a:rPr>
              <a:t>        </a:t>
            </a:r>
            <a:r>
              <a:rPr lang="de-DE" dirty="0">
                <a:solidFill>
                  <a:prstClr val="black"/>
                </a:solidFill>
              </a:rPr>
              <a:t>+</a:t>
            </a:r>
            <a:r>
              <a:rPr lang="de-DE" b="1" dirty="0">
                <a:solidFill>
                  <a:prstClr val="black"/>
                </a:solidFill>
              </a:rPr>
              <a:t>      </a:t>
            </a:r>
            <a:r>
              <a:rPr lang="de-DE" b="1" dirty="0" err="1" smtClean="0">
                <a:solidFill>
                  <a:srgbClr val="C00000"/>
                </a:solidFill>
              </a:rPr>
              <a:t>Ω</a:t>
            </a:r>
            <a:r>
              <a:rPr lang="de-DE" b="1" baseline="-25000" dirty="0" err="1" smtClean="0">
                <a:solidFill>
                  <a:srgbClr val="C00000"/>
                </a:solidFill>
              </a:rPr>
              <a:t>k</a:t>
            </a:r>
            <a:endParaRPr lang="de-DE" b="1" baseline="-25000" dirty="0" smtClean="0">
              <a:solidFill>
                <a:srgbClr val="C00000"/>
              </a:solidFill>
            </a:endParaRPr>
          </a:p>
          <a:p>
            <a:pPr marL="0" indent="0">
              <a:spcBef>
                <a:spcPts val="600"/>
              </a:spcBef>
              <a:buNone/>
            </a:pPr>
            <a:r>
              <a:rPr lang="de-DE" sz="1800" dirty="0"/>
              <a:t> </a:t>
            </a:r>
            <a:r>
              <a:rPr lang="de-DE" sz="1800" dirty="0" smtClean="0"/>
              <a:t>   </a:t>
            </a:r>
            <a:r>
              <a:rPr lang="de-DE" sz="1800" b="1" dirty="0" smtClean="0">
                <a:solidFill>
                  <a:srgbClr val="008000"/>
                </a:solidFill>
              </a:rPr>
              <a:t>Dunkle </a:t>
            </a:r>
            <a:r>
              <a:rPr lang="de-DE" sz="1800" b="1" dirty="0">
                <a:solidFill>
                  <a:srgbClr val="008000"/>
                </a:solidFill>
              </a:rPr>
              <a:t>Energie  </a:t>
            </a:r>
            <a:r>
              <a:rPr lang="de-DE" sz="1800" dirty="0"/>
              <a:t>+</a:t>
            </a:r>
            <a:r>
              <a:rPr lang="de-DE" sz="1800" b="1" dirty="0"/>
              <a:t>    Materie   </a:t>
            </a:r>
            <a:r>
              <a:rPr lang="de-DE" sz="1800" dirty="0" smtClean="0"/>
              <a:t>+</a:t>
            </a:r>
            <a:r>
              <a:rPr lang="de-DE" sz="1800" b="1" dirty="0" smtClean="0"/>
              <a:t>  </a:t>
            </a:r>
            <a:r>
              <a:rPr lang="de-DE" sz="1800" b="1" dirty="0">
                <a:solidFill>
                  <a:srgbClr val="C00000"/>
                </a:solidFill>
              </a:rPr>
              <a:t>Krümmung</a:t>
            </a:r>
            <a:endParaRPr lang="de-DE" sz="1800" b="1" baseline="30000" dirty="0">
              <a:solidFill>
                <a:srgbClr val="C00000"/>
              </a:solidFill>
            </a:endParaRPr>
          </a:p>
          <a:p>
            <a:pPr marL="0" indent="0">
              <a:lnSpc>
                <a:spcPct val="150000"/>
              </a:lnSpc>
              <a:spcBef>
                <a:spcPts val="0"/>
              </a:spcBef>
              <a:buNone/>
            </a:pPr>
            <a:r>
              <a:rPr lang="de-DE" sz="1800" dirty="0" smtClean="0"/>
              <a:t>   PLANCK:</a:t>
            </a:r>
            <a:r>
              <a:rPr lang="de-DE" sz="1800" b="1" dirty="0" smtClean="0"/>
              <a:t>  </a:t>
            </a:r>
            <a:r>
              <a:rPr lang="de-DE" sz="1800" b="1" dirty="0">
                <a:solidFill>
                  <a:srgbClr val="008000"/>
                </a:solidFill>
              </a:rPr>
              <a:t>68%</a:t>
            </a:r>
            <a:r>
              <a:rPr lang="de-DE" sz="1800" b="1" dirty="0"/>
              <a:t> </a:t>
            </a:r>
            <a:r>
              <a:rPr lang="de-DE" sz="1800" b="1" dirty="0" smtClean="0"/>
              <a:t>            </a:t>
            </a:r>
            <a:r>
              <a:rPr lang="de-DE" sz="1800" b="1" dirty="0"/>
              <a:t>32%                 </a:t>
            </a:r>
            <a:r>
              <a:rPr lang="de-DE" sz="1800" b="1" dirty="0">
                <a:solidFill>
                  <a:srgbClr val="C00000"/>
                </a:solidFill>
              </a:rPr>
              <a:t>0%</a:t>
            </a:r>
            <a:endParaRPr lang="de-DE" sz="1800" baseline="30000" dirty="0" smtClean="0"/>
          </a:p>
          <a:p>
            <a:pPr marL="182563" indent="-182563">
              <a:spcBef>
                <a:spcPts val="1800"/>
              </a:spcBef>
            </a:pPr>
            <a:r>
              <a:rPr lang="de-DE" sz="2000" b="1" dirty="0"/>
              <a:t>kritische </a:t>
            </a:r>
            <a:r>
              <a:rPr lang="de-DE" sz="2000" b="1" dirty="0" smtClean="0"/>
              <a:t>Dichte   </a:t>
            </a:r>
            <a:r>
              <a:rPr lang="de-DE" sz="2000" b="1" dirty="0" err="1" smtClean="0"/>
              <a:t>ρ</a:t>
            </a:r>
            <a:r>
              <a:rPr lang="de-DE" sz="2000" b="1" baseline="-25000" dirty="0" err="1" smtClean="0"/>
              <a:t>crit</a:t>
            </a:r>
            <a:r>
              <a:rPr lang="de-DE" sz="2000" b="1" dirty="0" smtClean="0"/>
              <a:t> </a:t>
            </a:r>
            <a:r>
              <a:rPr lang="de-DE" sz="2000" dirty="0" smtClean="0">
                <a:solidFill>
                  <a:schemeClr val="bg1">
                    <a:lumMod val="50000"/>
                  </a:schemeClr>
                </a:solidFill>
              </a:rPr>
              <a:t>= 3H</a:t>
            </a:r>
            <a:r>
              <a:rPr lang="de-DE" sz="2000" baseline="-25000" dirty="0" smtClean="0">
                <a:solidFill>
                  <a:schemeClr val="bg1">
                    <a:lumMod val="50000"/>
                  </a:schemeClr>
                </a:solidFill>
              </a:rPr>
              <a:t>0</a:t>
            </a:r>
            <a:r>
              <a:rPr lang="de-DE" sz="2000" baseline="30000" dirty="0" smtClean="0">
                <a:solidFill>
                  <a:schemeClr val="bg1">
                    <a:lumMod val="50000"/>
                  </a:schemeClr>
                </a:solidFill>
              </a:rPr>
              <a:t>2 </a:t>
            </a:r>
            <a:r>
              <a:rPr lang="de-DE" sz="2000" dirty="0" smtClean="0">
                <a:solidFill>
                  <a:schemeClr val="bg1">
                    <a:lumMod val="50000"/>
                  </a:schemeClr>
                </a:solidFill>
              </a:rPr>
              <a:t>/</a:t>
            </a:r>
            <a:r>
              <a:rPr lang="de-DE" sz="2000" baseline="30000" dirty="0" smtClean="0">
                <a:solidFill>
                  <a:schemeClr val="bg1">
                    <a:lumMod val="50000"/>
                  </a:schemeClr>
                </a:solidFill>
              </a:rPr>
              <a:t> </a:t>
            </a:r>
            <a:r>
              <a:rPr lang="de-DE" sz="2000" dirty="0" smtClean="0">
                <a:solidFill>
                  <a:schemeClr val="bg1">
                    <a:lumMod val="50000"/>
                  </a:schemeClr>
                </a:solidFill>
              </a:rPr>
              <a:t>8πG</a:t>
            </a:r>
            <a:r>
              <a:rPr lang="de-DE" sz="2000" baseline="-25000" dirty="0" smtClean="0">
                <a:solidFill>
                  <a:schemeClr val="bg1">
                    <a:lumMod val="50000"/>
                  </a:schemeClr>
                </a:solidFill>
              </a:rPr>
              <a:t>N</a:t>
            </a:r>
            <a:r>
              <a:rPr lang="de-DE" sz="2000" dirty="0" smtClean="0">
                <a:solidFill>
                  <a:schemeClr val="bg1">
                    <a:lumMod val="50000"/>
                  </a:schemeClr>
                </a:solidFill>
              </a:rPr>
              <a:t> ~</a:t>
            </a:r>
            <a:endParaRPr lang="de-DE" sz="2000" b="1" dirty="0" smtClean="0">
              <a:solidFill>
                <a:schemeClr val="bg1">
                  <a:lumMod val="50000"/>
                </a:schemeClr>
              </a:solidFill>
            </a:endParaRPr>
          </a:p>
          <a:p>
            <a:pPr marL="0" indent="0">
              <a:spcBef>
                <a:spcPts val="600"/>
              </a:spcBef>
              <a:buNone/>
            </a:pPr>
            <a:r>
              <a:rPr lang="de-DE" sz="2000" b="1" dirty="0">
                <a:solidFill>
                  <a:schemeClr val="bg1">
                    <a:lumMod val="50000"/>
                  </a:schemeClr>
                </a:solidFill>
              </a:rPr>
              <a:t> </a:t>
            </a:r>
            <a:r>
              <a:rPr lang="de-DE" sz="2000" b="1" dirty="0" smtClean="0">
                <a:solidFill>
                  <a:schemeClr val="bg1">
                    <a:lumMod val="50000"/>
                  </a:schemeClr>
                </a:solidFill>
              </a:rPr>
              <a:t>     </a:t>
            </a:r>
            <a:r>
              <a:rPr lang="de-DE" sz="2000" dirty="0">
                <a:solidFill>
                  <a:schemeClr val="bg1">
                    <a:lumMod val="50000"/>
                  </a:schemeClr>
                </a:solidFill>
              </a:rPr>
              <a:t>~</a:t>
            </a:r>
            <a:r>
              <a:rPr lang="de-DE" sz="2000" dirty="0" smtClean="0">
                <a:solidFill>
                  <a:schemeClr val="bg1">
                    <a:lumMod val="50000"/>
                  </a:schemeClr>
                </a:solidFill>
              </a:rPr>
              <a:t> 10</a:t>
            </a:r>
            <a:r>
              <a:rPr lang="de-DE" sz="2000" baseline="30000" dirty="0" smtClean="0">
                <a:solidFill>
                  <a:schemeClr val="bg1">
                    <a:lumMod val="50000"/>
                  </a:schemeClr>
                </a:solidFill>
              </a:rPr>
              <a:t>-23</a:t>
            </a:r>
            <a:r>
              <a:rPr lang="de-DE" sz="2000" dirty="0" smtClean="0">
                <a:solidFill>
                  <a:schemeClr val="bg1">
                    <a:lumMod val="50000"/>
                  </a:schemeClr>
                </a:solidFill>
              </a:rPr>
              <a:t> g/m</a:t>
            </a:r>
            <a:r>
              <a:rPr lang="de-DE" sz="2000" baseline="30000" dirty="0" smtClean="0">
                <a:solidFill>
                  <a:schemeClr val="bg1">
                    <a:lumMod val="50000"/>
                  </a:schemeClr>
                </a:solidFill>
              </a:rPr>
              <a:t>3</a:t>
            </a:r>
            <a:r>
              <a:rPr lang="de-DE" sz="2000" dirty="0" smtClean="0">
                <a:solidFill>
                  <a:schemeClr val="bg1">
                    <a:lumMod val="50000"/>
                  </a:schemeClr>
                </a:solidFill>
              </a:rPr>
              <a:t> </a:t>
            </a:r>
            <a:r>
              <a:rPr lang="de-DE" sz="2000" dirty="0">
                <a:solidFill>
                  <a:schemeClr val="bg1">
                    <a:lumMod val="50000"/>
                  </a:schemeClr>
                </a:solidFill>
              </a:rPr>
              <a:t>~ 10</a:t>
            </a:r>
            <a:r>
              <a:rPr lang="de-DE" sz="2000" baseline="30000" dirty="0">
                <a:solidFill>
                  <a:schemeClr val="bg1">
                    <a:lumMod val="50000"/>
                  </a:schemeClr>
                </a:solidFill>
              </a:rPr>
              <a:t>-46</a:t>
            </a:r>
            <a:r>
              <a:rPr lang="de-DE" sz="2000" dirty="0">
                <a:solidFill>
                  <a:schemeClr val="bg1">
                    <a:lumMod val="50000"/>
                  </a:schemeClr>
                </a:solidFill>
              </a:rPr>
              <a:t> GeV</a:t>
            </a:r>
            <a:r>
              <a:rPr lang="de-DE" sz="2000" baseline="30000" dirty="0">
                <a:solidFill>
                  <a:schemeClr val="bg1">
                    <a:lumMod val="50000"/>
                  </a:schemeClr>
                </a:solidFill>
              </a:rPr>
              <a:t>4</a:t>
            </a:r>
            <a:r>
              <a:rPr lang="de-DE" sz="2000" dirty="0">
                <a:solidFill>
                  <a:schemeClr val="bg1">
                    <a:lumMod val="50000"/>
                  </a:schemeClr>
                </a:solidFill>
              </a:rPr>
              <a:t> </a:t>
            </a:r>
            <a:r>
              <a:rPr lang="de-DE" sz="2000" dirty="0"/>
              <a:t>~ </a:t>
            </a:r>
            <a:r>
              <a:rPr lang="de-DE" sz="2000" dirty="0" smtClean="0"/>
              <a:t>5 </a:t>
            </a:r>
            <a:r>
              <a:rPr lang="de-DE" sz="2000" dirty="0" err="1" smtClean="0"/>
              <a:t>m</a:t>
            </a:r>
            <a:r>
              <a:rPr lang="de-DE" sz="2000" baseline="-25000" dirty="0" err="1" smtClean="0"/>
              <a:t>proton</a:t>
            </a:r>
            <a:r>
              <a:rPr lang="de-DE" sz="2000" baseline="-25000" dirty="0" smtClean="0"/>
              <a:t> </a:t>
            </a:r>
            <a:r>
              <a:rPr lang="de-DE" sz="2000" dirty="0" smtClean="0"/>
              <a:t>/m</a:t>
            </a:r>
            <a:r>
              <a:rPr lang="de-DE" sz="2000" baseline="30000" dirty="0" smtClean="0"/>
              <a:t>3</a:t>
            </a:r>
            <a:endParaRPr lang="de-DE" sz="2000" baseline="30000" dirty="0"/>
          </a:p>
          <a:p>
            <a:pPr marL="182563" indent="-182563">
              <a:lnSpc>
                <a:spcPct val="150000"/>
              </a:lnSpc>
              <a:spcBef>
                <a:spcPts val="1200"/>
              </a:spcBef>
              <a:buFont typeface="Arial" pitchFamily="34" charset="0"/>
              <a:buChar char="•"/>
            </a:pPr>
            <a:r>
              <a:rPr lang="de-DE" sz="2000" b="1" dirty="0" smtClean="0">
                <a:solidFill>
                  <a:srgbClr val="C00000"/>
                </a:solidFill>
              </a:rPr>
              <a:t>Universum ist flach:</a:t>
            </a:r>
          </a:p>
          <a:p>
            <a:pPr marL="182563" indent="-182563" defTabSz="358775">
              <a:spcBef>
                <a:spcPts val="0"/>
              </a:spcBef>
              <a:buNone/>
            </a:pPr>
            <a:r>
              <a:rPr lang="de-DE" sz="1800" dirty="0" smtClean="0">
                <a:solidFill>
                  <a:srgbClr val="C00000"/>
                </a:solidFill>
              </a:rPr>
              <a:t>   </a:t>
            </a:r>
            <a:r>
              <a:rPr lang="de-DE" sz="1800" dirty="0" err="1" smtClean="0">
                <a:solidFill>
                  <a:srgbClr val="C00000"/>
                </a:solidFill>
              </a:rPr>
              <a:t>Ω</a:t>
            </a:r>
            <a:r>
              <a:rPr lang="de-DE" sz="1800" baseline="-25000" dirty="0" err="1" smtClean="0">
                <a:solidFill>
                  <a:srgbClr val="C00000"/>
                </a:solidFill>
              </a:rPr>
              <a:t>k</a:t>
            </a:r>
            <a:r>
              <a:rPr lang="de-DE" sz="1800" dirty="0" smtClean="0">
                <a:solidFill>
                  <a:srgbClr val="C00000"/>
                </a:solidFill>
              </a:rPr>
              <a:t> = 0.001</a:t>
            </a:r>
            <a:r>
              <a:rPr lang="de-DE" sz="1800" dirty="0" smtClean="0">
                <a:solidFill>
                  <a:srgbClr val="C00000"/>
                </a:solidFill>
                <a:ea typeface="Cambria Math"/>
              </a:rPr>
              <a:t>±0.</a:t>
            </a:r>
            <a:r>
              <a:rPr lang="de-DE" sz="1800" dirty="0" smtClean="0">
                <a:solidFill>
                  <a:srgbClr val="C00000"/>
                </a:solidFill>
              </a:rPr>
              <a:t>006		 			Warum 0 ?</a:t>
            </a:r>
          </a:p>
          <a:p>
            <a:pPr marL="182563" indent="-182563" defTabSz="358775">
              <a:spcBef>
                <a:spcPts val="600"/>
              </a:spcBef>
              <a:buNone/>
            </a:pPr>
            <a:r>
              <a:rPr lang="de-DE" sz="1800" dirty="0">
                <a:solidFill>
                  <a:srgbClr val="C00000"/>
                </a:solidFill>
              </a:rPr>
              <a:t>	</a:t>
            </a:r>
            <a:r>
              <a:rPr lang="de-DE" sz="1800" dirty="0" smtClean="0"/>
              <a:t>Ω</a:t>
            </a:r>
            <a:r>
              <a:rPr lang="de-DE" sz="1800" baseline="-25000" dirty="0" smtClean="0"/>
              <a:t>Λ </a:t>
            </a:r>
            <a:r>
              <a:rPr lang="de-DE" sz="1800" dirty="0" smtClean="0"/>
              <a:t>(t) = </a:t>
            </a:r>
            <a:r>
              <a:rPr lang="de-DE" sz="1800" dirty="0" err="1" smtClean="0"/>
              <a:t>const</a:t>
            </a:r>
            <a:r>
              <a:rPr lang="de-DE" sz="1800" dirty="0" smtClean="0"/>
              <a:t>,  </a:t>
            </a:r>
            <a:r>
              <a:rPr lang="de-DE" sz="1800" dirty="0" err="1" smtClean="0"/>
              <a:t>Ω</a:t>
            </a:r>
            <a:r>
              <a:rPr lang="de-DE" sz="1800" baseline="-25000" dirty="0" err="1" smtClean="0"/>
              <a:t>mat</a:t>
            </a:r>
            <a:r>
              <a:rPr lang="de-DE" sz="1800" baseline="-25000" dirty="0" smtClean="0"/>
              <a:t> </a:t>
            </a:r>
            <a:r>
              <a:rPr lang="de-DE" sz="1800" dirty="0" smtClean="0"/>
              <a:t>(t) </a:t>
            </a:r>
            <a:r>
              <a:rPr lang="de-DE" sz="1800" dirty="0" smtClean="0">
                <a:ea typeface="Cambria Math"/>
              </a:rPr>
              <a:t>≠ </a:t>
            </a:r>
            <a:r>
              <a:rPr lang="de-DE" sz="1800" dirty="0" err="1" smtClean="0"/>
              <a:t>const</a:t>
            </a:r>
            <a:r>
              <a:rPr lang="de-DE" sz="1800" dirty="0" smtClean="0"/>
              <a:t>		</a:t>
            </a:r>
            <a:r>
              <a:rPr lang="de-DE" sz="1800" dirty="0" smtClean="0">
                <a:solidFill>
                  <a:srgbClr val="C00000"/>
                </a:solidFill>
              </a:rPr>
              <a:t>Warum grade jetzt ?</a:t>
            </a:r>
            <a:endParaRPr lang="de-DE" sz="1800" dirty="0" smtClean="0"/>
          </a:p>
          <a:p>
            <a:pPr marL="182563" indent="-182563" defTabSz="358775">
              <a:spcBef>
                <a:spcPts val="600"/>
              </a:spcBef>
              <a:buNone/>
            </a:pPr>
            <a:r>
              <a:rPr lang="de-DE" sz="1800" dirty="0" smtClean="0"/>
              <a:t>	</a:t>
            </a:r>
            <a:r>
              <a:rPr lang="de-DE" sz="1800" dirty="0" err="1" smtClean="0"/>
              <a:t>Ω</a:t>
            </a:r>
            <a:r>
              <a:rPr lang="de-DE" sz="1800" baseline="-25000" dirty="0" err="1" smtClean="0"/>
              <a:t>k</a:t>
            </a:r>
            <a:r>
              <a:rPr lang="de-DE" sz="1800" baseline="-25000" dirty="0" smtClean="0"/>
              <a:t> </a:t>
            </a:r>
            <a:r>
              <a:rPr lang="de-DE" sz="1800" dirty="0" smtClean="0"/>
              <a:t>(</a:t>
            </a:r>
            <a:r>
              <a:rPr lang="de-DE" sz="1800" dirty="0" err="1" smtClean="0"/>
              <a:t>t</a:t>
            </a:r>
            <a:r>
              <a:rPr lang="de-DE" sz="1800" baseline="-25000" dirty="0" err="1" smtClean="0"/>
              <a:t>Inflation</a:t>
            </a:r>
            <a:r>
              <a:rPr lang="de-DE" sz="1800" dirty="0" smtClean="0"/>
              <a:t>) &lt; 10</a:t>
            </a:r>
            <a:r>
              <a:rPr lang="de-DE" sz="1800" baseline="30000" dirty="0" smtClean="0"/>
              <a:t>-62</a:t>
            </a:r>
            <a:r>
              <a:rPr lang="de-DE" sz="1800" dirty="0" smtClean="0"/>
              <a:t>					</a:t>
            </a:r>
            <a:r>
              <a:rPr lang="de-DE" sz="1800" dirty="0" smtClean="0">
                <a:solidFill>
                  <a:srgbClr val="C00000"/>
                </a:solidFill>
              </a:rPr>
              <a:t>Warum so extrem klein ?</a:t>
            </a:r>
            <a:br>
              <a:rPr lang="de-DE" sz="1800" dirty="0" smtClean="0">
                <a:solidFill>
                  <a:srgbClr val="C00000"/>
                </a:solidFill>
              </a:rPr>
            </a:br>
            <a:r>
              <a:rPr lang="de-DE" sz="1800" dirty="0" smtClean="0">
                <a:solidFill>
                  <a:srgbClr val="C00000"/>
                </a:solidFill>
              </a:rPr>
              <a:t>										Inflation !</a:t>
            </a:r>
            <a:endParaRPr lang="de-DE" sz="1800" baseline="30000" dirty="0" smtClean="0">
              <a:solidFill>
                <a:srgbClr val="C00000"/>
              </a:solidFill>
            </a:endParaRPr>
          </a:p>
        </p:txBody>
      </p:sp>
      <p:sp>
        <p:nvSpPr>
          <p:cNvPr id="1897475" name="AutoShape 3"/>
          <p:cNvSpPr>
            <a:spLocks noGrp="1" noChangeArrowheads="1"/>
          </p:cNvSpPr>
          <p:nvPr>
            <p:ph type="title"/>
          </p:nvPr>
        </p:nvSpPr>
        <p:spPr>
          <a:xfrm>
            <a:off x="179529" y="-27384"/>
            <a:ext cx="6121007" cy="903700"/>
          </a:xfrm>
        </p:spPr>
        <p:txBody>
          <a:bodyPr wrap="none" tIns="36000" bIns="36000" anchor="ctr" anchorCtr="1">
            <a:spAutoFit/>
          </a:bodyPr>
          <a:lstStyle/>
          <a:p>
            <a:pPr eaLnBrk="1" hangingPunct="1">
              <a:defRPr/>
            </a:pPr>
            <a:r>
              <a:rPr lang="de-DE" sz="5400" dirty="0" smtClean="0"/>
              <a:t>Inventar des Kosmos</a:t>
            </a:r>
            <a:endParaRPr lang="de-DE" sz="5400" dirty="0" smtClean="0">
              <a:effectLst/>
            </a:endParaRPr>
          </a:p>
        </p:txBody>
      </p:sp>
    </p:spTree>
    <p:extLst>
      <p:ext uri="{BB962C8B-B14F-4D97-AF65-F5344CB8AC3E}">
        <p14:creationId xmlns:p14="http://schemas.microsoft.com/office/powerpoint/2010/main" val="182868677"/>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54660">
                                            <p:txEl>
                                              <p:pRg st="1" end="1"/>
                                            </p:txEl>
                                          </p:spTgt>
                                        </p:tgtEl>
                                        <p:attrNameLst>
                                          <p:attrName>style.visibility</p:attrName>
                                        </p:attrNameLst>
                                      </p:cBhvr>
                                      <p:to>
                                        <p:strVal val="visible"/>
                                      </p:to>
                                    </p:set>
                                    <p:animEffect transition="in" filter="fade">
                                      <p:cBhvr>
                                        <p:cTn id="7" dur="500"/>
                                        <p:tgtEl>
                                          <p:spTgt spid="454660">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54660">
                                            <p:txEl>
                                              <p:pRg st="2" end="2"/>
                                            </p:txEl>
                                          </p:spTgt>
                                        </p:tgtEl>
                                        <p:attrNameLst>
                                          <p:attrName>style.visibility</p:attrName>
                                        </p:attrNameLst>
                                      </p:cBhvr>
                                      <p:to>
                                        <p:strVal val="visible"/>
                                      </p:to>
                                    </p:set>
                                    <p:animEffect transition="in" filter="fade">
                                      <p:cBhvr>
                                        <p:cTn id="10" dur="500"/>
                                        <p:tgtEl>
                                          <p:spTgt spid="454660">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54660">
                                            <p:txEl>
                                              <p:pRg st="3" end="3"/>
                                            </p:txEl>
                                          </p:spTgt>
                                        </p:tgtEl>
                                        <p:attrNameLst>
                                          <p:attrName>style.visibility</p:attrName>
                                        </p:attrNameLst>
                                      </p:cBhvr>
                                      <p:to>
                                        <p:strVal val="visible"/>
                                      </p:to>
                                    </p:set>
                                    <p:animEffect transition="in" filter="fade">
                                      <p:cBhvr>
                                        <p:cTn id="13" dur="500"/>
                                        <p:tgtEl>
                                          <p:spTgt spid="454660">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454660">
                                            <p:txEl>
                                              <p:pRg st="4" end="4"/>
                                            </p:txEl>
                                          </p:spTgt>
                                        </p:tgtEl>
                                        <p:attrNameLst>
                                          <p:attrName>style.visibility</p:attrName>
                                        </p:attrNameLst>
                                      </p:cBhvr>
                                      <p:to>
                                        <p:strVal val="visible"/>
                                      </p:to>
                                    </p:set>
                                    <p:animEffect transition="in" filter="fade">
                                      <p:cBhvr>
                                        <p:cTn id="21" dur="500"/>
                                        <p:tgtEl>
                                          <p:spTgt spid="454660">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454660">
                                            <p:txEl>
                                              <p:pRg st="5" end="5"/>
                                            </p:txEl>
                                          </p:spTgt>
                                        </p:tgtEl>
                                        <p:attrNameLst>
                                          <p:attrName>style.visibility</p:attrName>
                                        </p:attrNameLst>
                                      </p:cBhvr>
                                      <p:to>
                                        <p:strVal val="visible"/>
                                      </p:to>
                                    </p:set>
                                    <p:animEffect transition="in" filter="fade">
                                      <p:cBhvr>
                                        <p:cTn id="24" dur="500"/>
                                        <p:tgtEl>
                                          <p:spTgt spid="454660">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454660">
                                            <p:txEl>
                                              <p:pRg st="6" end="6"/>
                                            </p:txEl>
                                          </p:spTgt>
                                        </p:tgtEl>
                                        <p:attrNameLst>
                                          <p:attrName>style.visibility</p:attrName>
                                        </p:attrNameLst>
                                      </p:cBhvr>
                                      <p:to>
                                        <p:strVal val="visible"/>
                                      </p:to>
                                    </p:set>
                                    <p:animEffect transition="in" filter="fade">
                                      <p:cBhvr>
                                        <p:cTn id="29" dur="500"/>
                                        <p:tgtEl>
                                          <p:spTgt spid="454660">
                                            <p:txEl>
                                              <p:pRg st="6" end="6"/>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454660">
                                            <p:txEl>
                                              <p:pRg st="7" end="7"/>
                                            </p:txEl>
                                          </p:spTgt>
                                        </p:tgtEl>
                                        <p:attrNameLst>
                                          <p:attrName>style.visibility</p:attrName>
                                        </p:attrNameLst>
                                      </p:cBhvr>
                                      <p:to>
                                        <p:strVal val="visible"/>
                                      </p:to>
                                    </p:set>
                                    <p:animEffect transition="in" filter="fade">
                                      <p:cBhvr>
                                        <p:cTn id="32" dur="500"/>
                                        <p:tgtEl>
                                          <p:spTgt spid="454660">
                                            <p:txEl>
                                              <p:pRg st="7" end="7"/>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454660">
                                            <p:txEl>
                                              <p:pRg st="8" end="8"/>
                                            </p:txEl>
                                          </p:spTgt>
                                        </p:tgtEl>
                                        <p:attrNameLst>
                                          <p:attrName>style.visibility</p:attrName>
                                        </p:attrNameLst>
                                      </p:cBhvr>
                                      <p:to>
                                        <p:strVal val="visible"/>
                                      </p:to>
                                    </p:set>
                                    <p:animEffect transition="in" filter="fade">
                                      <p:cBhvr>
                                        <p:cTn id="35" dur="500"/>
                                        <p:tgtEl>
                                          <p:spTgt spid="454660">
                                            <p:txEl>
                                              <p:pRg st="8" end="8"/>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454660">
                                            <p:txEl>
                                              <p:pRg st="9" end="9"/>
                                            </p:txEl>
                                          </p:spTgt>
                                        </p:tgtEl>
                                        <p:attrNameLst>
                                          <p:attrName>style.visibility</p:attrName>
                                        </p:attrNameLst>
                                      </p:cBhvr>
                                      <p:to>
                                        <p:strVal val="visible"/>
                                      </p:to>
                                    </p:set>
                                    <p:animEffect transition="in" filter="fade">
                                      <p:cBhvr>
                                        <p:cTn id="38" dur="500"/>
                                        <p:tgtEl>
                                          <p:spTgt spid="454660">
                                            <p:txEl>
                                              <p:pRg st="9" end="9"/>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54658" name="Slide Number Placeholder 5"/>
          <p:cNvSpPr>
            <a:spLocks noGrp="1"/>
          </p:cNvSpPr>
          <p:nvPr>
            <p:ph type="sldNum" sz="quarter" idx="4294967295"/>
          </p:nvPr>
        </p:nvSpPr>
        <p:spPr>
          <a:xfrm>
            <a:off x="8821994" y="6631170"/>
            <a:ext cx="286525" cy="215080"/>
          </a:xfrm>
          <a:prstGeom prst="rect">
            <a:avLst/>
          </a:prstGeom>
        </p:spPr>
        <p:txBody>
          <a:bodyPr wrap="none">
            <a:spAutoFit/>
          </a:bodyPr>
          <a:lstStyle/>
          <a:p>
            <a:pPr>
              <a:defRPr/>
            </a:pPr>
            <a:fld id="{49009626-971B-409D-B71C-14E5D2C1FBE3}" type="slidenum">
              <a:rPr lang="de-DE" sz="800" smtClean="0">
                <a:solidFill>
                  <a:srgbClr val="000000"/>
                </a:solidFill>
              </a:rPr>
              <a:pPr>
                <a:defRPr/>
              </a:pPr>
              <a:t>27</a:t>
            </a:fld>
            <a:endParaRPr lang="de-DE" sz="800" dirty="0" smtClean="0">
              <a:solidFill>
                <a:srgbClr val="000000"/>
              </a:solidFill>
              <a:latin typeface="Times New Roman" pitchFamily="18" charset="0"/>
            </a:endParaRPr>
          </a:p>
        </p:txBody>
      </p:sp>
      <p:sp>
        <p:nvSpPr>
          <p:cNvPr id="1897475" name="AutoShape 3"/>
          <p:cNvSpPr>
            <a:spLocks noGrp="1" noChangeArrowheads="1"/>
          </p:cNvSpPr>
          <p:nvPr>
            <p:ph type="title"/>
          </p:nvPr>
        </p:nvSpPr>
        <p:spPr>
          <a:xfrm>
            <a:off x="1300281" y="-15305"/>
            <a:ext cx="6533428" cy="996033"/>
          </a:xfrm>
        </p:spPr>
        <p:txBody>
          <a:bodyPr wrap="none" tIns="36000" bIns="36000" anchor="ctr" anchorCtr="1">
            <a:spAutoFit/>
          </a:bodyPr>
          <a:lstStyle/>
          <a:p>
            <a:pPr eaLnBrk="1" hangingPunct="1">
              <a:defRPr/>
            </a:pPr>
            <a:r>
              <a:rPr lang="de-DE" sz="6000" dirty="0" smtClean="0"/>
              <a:t>Flachheit + Inflation</a:t>
            </a:r>
            <a:endParaRPr lang="de-DE" sz="6000" dirty="0" smtClean="0">
              <a:effectLst/>
            </a:endParaRPr>
          </a:p>
        </p:txBody>
      </p:sp>
      <p:sp>
        <p:nvSpPr>
          <p:cNvPr id="454660" name="Rectangle 4"/>
          <p:cNvSpPr>
            <a:spLocks noGrp="1" noChangeArrowheads="1"/>
          </p:cNvSpPr>
          <p:nvPr>
            <p:ph type="body" idx="1"/>
          </p:nvPr>
        </p:nvSpPr>
        <p:spPr>
          <a:xfrm>
            <a:off x="350523" y="1522310"/>
            <a:ext cx="4816611" cy="4462397"/>
          </a:xfrm>
        </p:spPr>
        <p:txBody>
          <a:bodyPr wrap="none">
            <a:spAutoFit/>
          </a:bodyPr>
          <a:lstStyle/>
          <a:p>
            <a:pPr marL="266700" indent="-266700">
              <a:spcBef>
                <a:spcPts val="1800"/>
              </a:spcBef>
            </a:pPr>
            <a:r>
              <a:rPr lang="de-DE" dirty="0" smtClean="0"/>
              <a:t>Lösung: exponentielle</a:t>
            </a:r>
            <a:r>
              <a:rPr lang="de-DE" b="1" dirty="0" smtClean="0"/>
              <a:t> </a:t>
            </a:r>
            <a:r>
              <a:rPr lang="de-DE" b="1" dirty="0" smtClean="0">
                <a:solidFill>
                  <a:srgbClr val="C00000"/>
                </a:solidFill>
              </a:rPr>
              <a:t>Inflation</a:t>
            </a:r>
            <a:r>
              <a:rPr lang="de-DE" dirty="0" smtClean="0">
                <a:solidFill>
                  <a:srgbClr val="C00000"/>
                </a:solidFill>
              </a:rPr>
              <a:t> </a:t>
            </a:r>
            <a:r>
              <a:rPr lang="de-DE" dirty="0" smtClean="0">
                <a:solidFill>
                  <a:srgbClr val="FF0000"/>
                </a:solidFill>
              </a:rPr>
              <a:t/>
            </a:r>
            <a:br>
              <a:rPr lang="de-DE" dirty="0" smtClean="0">
                <a:solidFill>
                  <a:srgbClr val="FF0000"/>
                </a:solidFill>
              </a:rPr>
            </a:br>
            <a:r>
              <a:rPr lang="de-DE" dirty="0" smtClean="0"/>
              <a:t>bei 10</a:t>
            </a:r>
            <a:r>
              <a:rPr lang="de-DE" baseline="30000" dirty="0" smtClean="0"/>
              <a:t>−36</a:t>
            </a:r>
            <a:r>
              <a:rPr lang="de-DE" dirty="0" smtClean="0"/>
              <a:t> s oder 10</a:t>
            </a:r>
            <a:r>
              <a:rPr lang="de-DE" baseline="30000" dirty="0" smtClean="0"/>
              <a:t>16</a:t>
            </a:r>
            <a:r>
              <a:rPr lang="de-DE" dirty="0" smtClean="0"/>
              <a:t> GeV </a:t>
            </a:r>
            <a:br>
              <a:rPr lang="de-DE" dirty="0" smtClean="0"/>
            </a:br>
            <a:r>
              <a:rPr lang="de-DE" dirty="0" smtClean="0"/>
              <a:t>mit Zeitkonstante 10</a:t>
            </a:r>
            <a:r>
              <a:rPr lang="de-DE" baseline="30000" dirty="0" smtClean="0"/>
              <a:t>-38</a:t>
            </a:r>
            <a:r>
              <a:rPr lang="de-DE" dirty="0" smtClean="0"/>
              <a:t> s</a:t>
            </a:r>
          </a:p>
          <a:p>
            <a:pPr marL="266700" indent="-266700"/>
            <a:r>
              <a:rPr lang="de-DE" dirty="0" smtClean="0"/>
              <a:t>expandiere 10</a:t>
            </a:r>
            <a:r>
              <a:rPr lang="de-DE" baseline="30000" dirty="0" smtClean="0"/>
              <a:t>-29</a:t>
            </a:r>
            <a:r>
              <a:rPr lang="de-DE" dirty="0" smtClean="0"/>
              <a:t> m</a:t>
            </a:r>
            <a:br>
              <a:rPr lang="de-DE" dirty="0" smtClean="0"/>
            </a:br>
            <a:r>
              <a:rPr lang="de-DE" dirty="0" smtClean="0"/>
              <a:t>= 10</a:t>
            </a:r>
            <a:r>
              <a:rPr lang="de-DE" baseline="30000" dirty="0" smtClean="0"/>
              <a:t>-14</a:t>
            </a:r>
            <a:r>
              <a:rPr lang="de-DE" dirty="0" smtClean="0"/>
              <a:t>  Protonradius</a:t>
            </a:r>
            <a:br>
              <a:rPr lang="de-DE" dirty="0" smtClean="0"/>
            </a:br>
            <a:r>
              <a:rPr lang="de-DE" dirty="0" smtClean="0"/>
              <a:t>in 10</a:t>
            </a:r>
            <a:r>
              <a:rPr lang="de-DE" baseline="30000" dirty="0" smtClean="0"/>
              <a:t>-28 </a:t>
            </a:r>
            <a:r>
              <a:rPr lang="de-DE" dirty="0" smtClean="0"/>
              <a:t>s um e</a:t>
            </a:r>
            <a:r>
              <a:rPr lang="de-DE" baseline="30000" dirty="0" smtClean="0"/>
              <a:t>65 </a:t>
            </a:r>
            <a:r>
              <a:rPr lang="de-DE" dirty="0" smtClean="0"/>
              <a:t>≈</a:t>
            </a:r>
            <a:r>
              <a:rPr lang="de-DE" baseline="30000" dirty="0" smtClean="0"/>
              <a:t> </a:t>
            </a:r>
            <a:r>
              <a:rPr lang="de-DE" dirty="0" smtClean="0"/>
              <a:t>10</a:t>
            </a:r>
            <a:r>
              <a:rPr lang="de-DE" baseline="30000" dirty="0" smtClean="0"/>
              <a:t>28</a:t>
            </a:r>
            <a:r>
              <a:rPr lang="de-DE" dirty="0"/>
              <a:t/>
            </a:r>
            <a:br>
              <a:rPr lang="de-DE" dirty="0"/>
            </a:br>
            <a:r>
              <a:rPr lang="de-DE" dirty="0" smtClean="0"/>
              <a:t>zu einem Apfel =</a:t>
            </a:r>
            <a:br>
              <a:rPr lang="de-DE" dirty="0" smtClean="0"/>
            </a:br>
            <a:r>
              <a:rPr lang="de-DE" dirty="0" smtClean="0"/>
              <a:t>mehr als heutiges</a:t>
            </a:r>
            <a:br>
              <a:rPr lang="de-DE" dirty="0" smtClean="0"/>
            </a:br>
            <a:r>
              <a:rPr lang="de-DE" dirty="0" smtClean="0"/>
              <a:t>beobachtbares Universum</a:t>
            </a:r>
          </a:p>
          <a:p>
            <a:pPr marL="266700" indent="-266700"/>
            <a:r>
              <a:rPr lang="de-DE" dirty="0" smtClean="0"/>
              <a:t>Universum wird </a:t>
            </a:r>
            <a:br>
              <a:rPr lang="de-DE" dirty="0" smtClean="0"/>
            </a:br>
            <a:r>
              <a:rPr lang="de-DE" b="1" dirty="0" smtClean="0">
                <a:solidFill>
                  <a:srgbClr val="C00000"/>
                </a:solidFill>
              </a:rPr>
              <a:t>flach, homogen </a:t>
            </a:r>
            <a:r>
              <a:rPr lang="de-DE" dirty="0" smtClean="0"/>
              <a:t>+</a:t>
            </a:r>
            <a:r>
              <a:rPr lang="de-DE" b="1" dirty="0" smtClean="0">
                <a:solidFill>
                  <a:srgbClr val="C00000"/>
                </a:solidFill>
              </a:rPr>
              <a:t> isotrop !</a:t>
            </a:r>
          </a:p>
        </p:txBody>
      </p:sp>
      <p:sp>
        <p:nvSpPr>
          <p:cNvPr id="454661" name="Text Box 7"/>
          <p:cNvSpPr txBox="1">
            <a:spLocks noChangeArrowheads="1"/>
          </p:cNvSpPr>
          <p:nvPr/>
        </p:nvSpPr>
        <p:spPr bwMode="auto">
          <a:xfrm>
            <a:off x="5997575" y="-4763"/>
            <a:ext cx="171450" cy="287338"/>
          </a:xfrm>
          <a:prstGeom prst="rect">
            <a:avLst/>
          </a:prstGeom>
          <a:noFill/>
          <a:ln w="19050" algn="ctr">
            <a:noFill/>
            <a:miter lim="800000"/>
            <a:headEnd/>
            <a:tailEnd/>
          </a:ln>
        </p:spPr>
        <p:txBody>
          <a:bodyPr lIns="85518" tIns="44469" rIns="85518" bIns="44469">
            <a:spAutoFit/>
          </a:bodyPr>
          <a:lstStyle/>
          <a:p>
            <a:pPr marL="244475" indent="-244475" algn="ctr" defTabSz="868363" eaLnBrk="0" hangingPunct="0">
              <a:spcBef>
                <a:spcPct val="50000"/>
              </a:spcBef>
            </a:pPr>
            <a:endParaRPr lang="en-US" sz="1300">
              <a:solidFill>
                <a:srgbClr val="66CCFF"/>
              </a:solidFill>
              <a:latin typeface="Arial" pitchFamily="34" charset="0"/>
              <a:cs typeface="+mn-cs"/>
            </a:endParaRPr>
          </a:p>
        </p:txBody>
      </p:sp>
      <p:grpSp>
        <p:nvGrpSpPr>
          <p:cNvPr id="14" name="Group 13"/>
          <p:cNvGrpSpPr/>
          <p:nvPr/>
        </p:nvGrpSpPr>
        <p:grpSpPr>
          <a:xfrm>
            <a:off x="5798669" y="1340768"/>
            <a:ext cx="2731325" cy="6807388"/>
            <a:chOff x="6250149" y="1340768"/>
            <a:chExt cx="2466699" cy="6483490"/>
          </a:xfrm>
        </p:grpSpPr>
        <p:sp>
          <p:nvSpPr>
            <p:cNvPr id="15" name="TextBox 14"/>
            <p:cNvSpPr txBox="1"/>
            <p:nvPr/>
          </p:nvSpPr>
          <p:spPr>
            <a:xfrm>
              <a:off x="6250149" y="2928946"/>
              <a:ext cx="2466699" cy="4895312"/>
            </a:xfrm>
            <a:prstGeom prst="rect">
              <a:avLst/>
            </a:prstGeom>
            <a:noFill/>
          </p:spPr>
          <p:txBody>
            <a:bodyPr wrap="none" rtlCol="0">
              <a:spAutoFit/>
            </a:bodyPr>
            <a:lstStyle/>
            <a:p>
              <a:pPr algn="ctr"/>
              <a:r>
                <a:rPr lang="en-US" b="1" dirty="0" smtClean="0"/>
                <a:t>small field inflation</a:t>
              </a:r>
            </a:p>
            <a:p>
              <a:pPr algn="ctr"/>
              <a:r>
                <a:rPr lang="en-US" sz="1400" dirty="0" smtClean="0"/>
                <a:t>Linde; Albrecht, Steinhardt 1982</a:t>
              </a:r>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r>
                <a:rPr lang="en-US" b="1" dirty="0" smtClean="0"/>
                <a:t>chaotic large field inflation</a:t>
              </a:r>
            </a:p>
            <a:p>
              <a:pPr algn="ctr"/>
              <a:r>
                <a:rPr lang="en-US" sz="1400" dirty="0" smtClean="0"/>
                <a:t>Linde 1983</a:t>
              </a:r>
            </a:p>
            <a:p>
              <a:pPr lvl="0" algn="ctr"/>
              <a:endParaRPr lang="en-US" sz="1400" dirty="0" smtClean="0">
                <a:solidFill>
                  <a:srgbClr val="000000"/>
                </a:solidFill>
              </a:endParaRPr>
            </a:p>
            <a:p>
              <a:pPr lvl="0" algn="ctr"/>
              <a:endParaRPr lang="en-US" sz="1400" dirty="0">
                <a:solidFill>
                  <a:srgbClr val="000000"/>
                </a:solidFill>
              </a:endParaRPr>
            </a:p>
            <a:p>
              <a:pPr lvl="0" algn="ctr"/>
              <a:endParaRPr lang="en-US" sz="1400" dirty="0" smtClean="0">
                <a:solidFill>
                  <a:srgbClr val="000000"/>
                </a:solidFill>
              </a:endParaRPr>
            </a:p>
            <a:p>
              <a:pPr lvl="0" algn="ctr"/>
              <a:endParaRPr lang="en-US" sz="1400" dirty="0">
                <a:solidFill>
                  <a:srgbClr val="000000"/>
                </a:solidFill>
              </a:endParaRPr>
            </a:p>
            <a:p>
              <a:pPr lvl="0" algn="ctr"/>
              <a:endParaRPr lang="en-US" sz="1400" dirty="0" smtClean="0">
                <a:solidFill>
                  <a:srgbClr val="000000"/>
                </a:solidFill>
              </a:endParaRPr>
            </a:p>
            <a:p>
              <a:pPr lvl="0" algn="ctr"/>
              <a:r>
                <a:rPr lang="en-US" b="1" dirty="0" smtClean="0">
                  <a:solidFill>
                    <a:srgbClr val="000000"/>
                  </a:solidFill>
                </a:rPr>
                <a:t>eternal </a:t>
              </a:r>
              <a:r>
                <a:rPr lang="en-US" b="1" dirty="0">
                  <a:solidFill>
                    <a:srgbClr val="000000"/>
                  </a:solidFill>
                </a:rPr>
                <a:t>inflation</a:t>
              </a:r>
            </a:p>
            <a:p>
              <a:pPr lvl="0" algn="ctr"/>
              <a:r>
                <a:rPr lang="en-US" sz="1400" dirty="0" smtClean="0">
                  <a:solidFill>
                    <a:srgbClr val="000000"/>
                  </a:solidFill>
                </a:rPr>
                <a:t>Steinhardt, </a:t>
              </a:r>
              <a:r>
                <a:rPr lang="en-US" sz="1400" dirty="0" err="1" smtClean="0">
                  <a:solidFill>
                    <a:srgbClr val="000000"/>
                  </a:solidFill>
                </a:rPr>
                <a:t>Vilenkin</a:t>
              </a:r>
              <a:r>
                <a:rPr lang="en-US" sz="1400" dirty="0" smtClean="0">
                  <a:solidFill>
                    <a:srgbClr val="000000"/>
                  </a:solidFill>
                </a:rPr>
                <a:t> 1983</a:t>
              </a:r>
              <a:endParaRPr lang="en-US" sz="1400" dirty="0">
                <a:solidFill>
                  <a:srgbClr val="000000"/>
                </a:solidFill>
              </a:endParaRPr>
            </a:p>
            <a:p>
              <a:pPr algn="ctr"/>
              <a:endParaRPr lang="en-US" dirty="0"/>
            </a:p>
          </p:txBody>
        </p:sp>
        <p:pic>
          <p:nvPicPr>
            <p:cNvPr id="1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1340768"/>
              <a:ext cx="1869951" cy="15881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55807" y="3889599"/>
              <a:ext cx="1692413" cy="14116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284950267"/>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54660">
                                            <p:txEl>
                                              <p:pRg st="1" end="1"/>
                                            </p:txEl>
                                          </p:spTgt>
                                        </p:tgtEl>
                                        <p:attrNameLst>
                                          <p:attrName>style.visibility</p:attrName>
                                        </p:attrNameLst>
                                      </p:cBhvr>
                                      <p:to>
                                        <p:strVal val="visible"/>
                                      </p:to>
                                    </p:set>
                                    <p:animEffect transition="in" filter="fade">
                                      <p:cBhvr>
                                        <p:cTn id="7" dur="500"/>
                                        <p:tgtEl>
                                          <p:spTgt spid="454660">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54660">
                                            <p:txEl>
                                              <p:pRg st="2" end="2"/>
                                            </p:txEl>
                                          </p:spTgt>
                                        </p:tgtEl>
                                        <p:attrNameLst>
                                          <p:attrName>style.visibility</p:attrName>
                                        </p:attrNameLst>
                                      </p:cBhvr>
                                      <p:to>
                                        <p:strVal val="visible"/>
                                      </p:to>
                                    </p:set>
                                    <p:animEffect transition="in" filter="fade">
                                      <p:cBhvr>
                                        <p:cTn id="10" dur="500"/>
                                        <p:tgtEl>
                                          <p:spTgt spid="45466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Slide Number Placeholder 5"/>
          <p:cNvSpPr>
            <a:spLocks noGrp="1"/>
          </p:cNvSpPr>
          <p:nvPr>
            <p:ph type="sldNum" sz="quarter" idx="4294967295"/>
          </p:nvPr>
        </p:nvSpPr>
        <p:spPr>
          <a:xfrm>
            <a:off x="8550720" y="6400800"/>
            <a:ext cx="169918" cy="184666"/>
          </a:xfrm>
          <a:prstGeom prst="rect">
            <a:avLst/>
          </a:prstGeom>
        </p:spPr>
        <p:txBody>
          <a:bodyPr wrap="none">
            <a:spAutoFit/>
          </a:bodyPr>
          <a:lstStyle/>
          <a:p>
            <a:fld id="{4B56FBD7-DFFF-4D6D-B6E1-2FE6906D1AD0}" type="slidenum">
              <a:rPr lang="en-US" sz="1200">
                <a:solidFill>
                  <a:schemeClr val="tx1"/>
                </a:solidFill>
              </a:rPr>
              <a:pPr/>
              <a:t>28</a:t>
            </a:fld>
            <a:endParaRPr lang="en-US" sz="1200" dirty="0">
              <a:solidFill>
                <a:schemeClr val="tx1"/>
              </a:solidFill>
            </a:endParaRPr>
          </a:p>
        </p:txBody>
      </p:sp>
      <p:sp>
        <p:nvSpPr>
          <p:cNvPr id="670722" name="Rectangle 2"/>
          <p:cNvSpPr>
            <a:spLocks noGrp="1" noChangeArrowheads="1"/>
          </p:cNvSpPr>
          <p:nvPr>
            <p:ph type="title"/>
          </p:nvPr>
        </p:nvSpPr>
        <p:spPr>
          <a:xfrm>
            <a:off x="650603" y="85728"/>
            <a:ext cx="7809831" cy="830997"/>
          </a:xfrm>
        </p:spPr>
        <p:txBody>
          <a:bodyPr wrap="none"/>
          <a:lstStyle/>
          <a:p>
            <a:pPr algn="ctr"/>
            <a:r>
              <a:rPr lang="de-DE" sz="5400" b="1" dirty="0">
                <a:solidFill>
                  <a:srgbClr val="000066"/>
                </a:solidFill>
              </a:rPr>
              <a:t>Expansion des Kosmos</a:t>
            </a:r>
          </a:p>
        </p:txBody>
      </p:sp>
      <p:sp>
        <p:nvSpPr>
          <p:cNvPr id="670723" name="Rectangle 3"/>
          <p:cNvSpPr>
            <a:spLocks noGrp="1" noChangeArrowheads="1"/>
          </p:cNvSpPr>
          <p:nvPr>
            <p:ph type="body" idx="1"/>
          </p:nvPr>
        </p:nvSpPr>
        <p:spPr>
          <a:xfrm>
            <a:off x="755611" y="6878414"/>
            <a:ext cx="2800447" cy="1231106"/>
          </a:xfrm>
          <a:noFill/>
        </p:spPr>
        <p:txBody>
          <a:bodyPr wrap="none">
            <a:spAutoFit/>
          </a:bodyPr>
          <a:lstStyle/>
          <a:p>
            <a:pPr>
              <a:buFontTx/>
              <a:buNone/>
            </a:pPr>
            <a:r>
              <a:rPr lang="de-DE" sz="1600" b="1" i="0" dirty="0">
                <a:solidFill>
                  <a:schemeClr val="tx1"/>
                </a:solidFill>
                <a:latin typeface="+mj-lt"/>
              </a:rPr>
              <a:t>Evolution des FRW Skalenfaktors</a:t>
            </a:r>
          </a:p>
          <a:p>
            <a:pPr>
              <a:buFontTx/>
              <a:buNone/>
            </a:pPr>
            <a:r>
              <a:rPr lang="de-DE" sz="1600" b="1" i="0" dirty="0">
                <a:solidFill>
                  <a:schemeClr val="tx1"/>
                </a:solidFill>
                <a:latin typeface="+mj-lt"/>
              </a:rPr>
              <a:t>mit + ohne Dunkle Energie.</a:t>
            </a:r>
          </a:p>
          <a:p>
            <a:pPr>
              <a:buFontTx/>
              <a:buNone/>
            </a:pPr>
            <a:endParaRPr lang="de-DE" sz="1600" b="1" i="0" dirty="0">
              <a:solidFill>
                <a:schemeClr val="tx1"/>
              </a:solidFill>
              <a:latin typeface="+mj-lt"/>
            </a:endParaRPr>
          </a:p>
          <a:p>
            <a:pPr>
              <a:buFontTx/>
              <a:buNone/>
            </a:pPr>
            <a:r>
              <a:rPr lang="de-DE" sz="1600" b="1" i="0" dirty="0">
                <a:solidFill>
                  <a:schemeClr val="tx1"/>
                </a:solidFill>
                <a:latin typeface="+mj-lt"/>
              </a:rPr>
              <a:t>Obere </a:t>
            </a:r>
            <a:r>
              <a:rPr lang="de-DE" sz="1600" b="1" i="0" dirty="0" smtClean="0">
                <a:solidFill>
                  <a:schemeClr val="tx1"/>
                </a:solidFill>
                <a:latin typeface="+mj-lt"/>
              </a:rPr>
              <a:t>Kurven</a:t>
            </a:r>
            <a:r>
              <a:rPr lang="de-DE" sz="1600" b="1" i="0" dirty="0">
                <a:solidFill>
                  <a:schemeClr val="tx1"/>
                </a:solidFill>
                <a:latin typeface="+mj-lt"/>
              </a:rPr>
              <a:t>: flache Modelle</a:t>
            </a:r>
          </a:p>
          <a:p>
            <a:pPr>
              <a:buFontTx/>
              <a:buNone/>
            </a:pPr>
            <a:r>
              <a:rPr lang="de-DE" sz="1600" b="1" i="0" dirty="0">
                <a:solidFill>
                  <a:schemeClr val="tx1"/>
                </a:solidFill>
                <a:latin typeface="+mj-lt"/>
              </a:rPr>
              <a:t>MD: materiedominierte Modelle</a:t>
            </a:r>
          </a:p>
        </p:txBody>
      </p:sp>
      <p:grpSp>
        <p:nvGrpSpPr>
          <p:cNvPr id="2" name="Group 1"/>
          <p:cNvGrpSpPr/>
          <p:nvPr/>
        </p:nvGrpSpPr>
        <p:grpSpPr>
          <a:xfrm>
            <a:off x="539551" y="3933056"/>
            <a:ext cx="3815259" cy="2852936"/>
            <a:chOff x="4788024" y="971446"/>
            <a:chExt cx="4260017" cy="3165077"/>
          </a:xfrm>
        </p:grpSpPr>
        <p:pic>
          <p:nvPicPr>
            <p:cNvPr id="670724" name="Picture 4" descr="matter_(dark)_energy_density"/>
            <p:cNvPicPr>
              <a:picLocks noChangeAspect="1" noChangeArrowheads="1"/>
            </p:cNvPicPr>
            <p:nvPr/>
          </p:nvPicPr>
          <p:blipFill>
            <a:blip r:embed="rId2" cstate="print">
              <a:lum bright="-30000" contrast="60000"/>
              <a:extLst>
                <a:ext uri="{28A0092B-C50C-407E-A947-70E740481C1C}">
                  <a14:useLocalDpi xmlns:a14="http://schemas.microsoft.com/office/drawing/2010/main" val="0"/>
                </a:ext>
              </a:extLst>
            </a:blip>
            <a:srcRect/>
            <a:stretch>
              <a:fillRect/>
            </a:stretch>
          </p:blipFill>
          <p:spPr bwMode="auto">
            <a:xfrm>
              <a:off x="4788024" y="1293813"/>
              <a:ext cx="3956206" cy="2842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0726" name="Rectangle 6"/>
            <p:cNvSpPr>
              <a:spLocks noChangeArrowheads="1"/>
            </p:cNvSpPr>
            <p:nvPr/>
          </p:nvSpPr>
          <p:spPr bwMode="auto">
            <a:xfrm>
              <a:off x="5109633" y="971446"/>
              <a:ext cx="3938408" cy="409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30" tIns="45715" rIns="91430" bIns="45715">
              <a:spAutoFit/>
            </a:bodyPr>
            <a:lstStyle/>
            <a:p>
              <a:pPr marL="342900" indent="-342900" eaLnBrk="0" fontAlgn="base" hangingPunct="0">
                <a:spcAft>
                  <a:spcPct val="0"/>
                </a:spcAft>
                <a:buClr>
                  <a:srgbClr val="FFFFFF"/>
                </a:buClr>
              </a:pPr>
              <a:r>
                <a:rPr lang="de-DE" b="1" dirty="0"/>
                <a:t>Energiedichte </a:t>
              </a:r>
              <a:r>
                <a:rPr lang="de-DE" b="1" dirty="0" err="1" smtClean="0"/>
                <a:t>vs</a:t>
              </a:r>
              <a:r>
                <a:rPr lang="de-DE" b="1" dirty="0" smtClean="0"/>
                <a:t> </a:t>
              </a:r>
              <a:r>
                <a:rPr lang="de-DE" b="1" dirty="0"/>
                <a:t>Rotverschiebung z</a:t>
              </a:r>
            </a:p>
          </p:txBody>
        </p:sp>
      </p:grpSp>
      <p:grpSp>
        <p:nvGrpSpPr>
          <p:cNvPr id="4" name="Group 3"/>
          <p:cNvGrpSpPr/>
          <p:nvPr/>
        </p:nvGrpSpPr>
        <p:grpSpPr>
          <a:xfrm>
            <a:off x="422481" y="908720"/>
            <a:ext cx="3861503" cy="3018166"/>
            <a:chOff x="115888" y="980728"/>
            <a:chExt cx="4311650" cy="3348385"/>
          </a:xfrm>
        </p:grpSpPr>
        <p:pic>
          <p:nvPicPr>
            <p:cNvPr id="670725" name="Picture 5" descr="cosmic_expansion1"/>
            <p:cNvPicPr>
              <a:picLocks noChangeAspect="1" noChangeArrowheads="1"/>
            </p:cNvPicPr>
            <p:nvPr/>
          </p:nvPicPr>
          <p:blipFill>
            <a:blip r:embed="rId3" cstate="print">
              <a:lum bright="-40000" contrast="60000"/>
              <a:extLst>
                <a:ext uri="{28A0092B-C50C-407E-A947-70E740481C1C}">
                  <a14:useLocalDpi xmlns:a14="http://schemas.microsoft.com/office/drawing/2010/main" val="0"/>
                </a:ext>
              </a:extLst>
            </a:blip>
            <a:srcRect/>
            <a:stretch>
              <a:fillRect/>
            </a:stretch>
          </p:blipFill>
          <p:spPr bwMode="auto">
            <a:xfrm>
              <a:off x="115888" y="1268413"/>
              <a:ext cx="4311650" cy="306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723448" y="980728"/>
              <a:ext cx="3322786" cy="409741"/>
            </a:xfrm>
            <a:prstGeom prst="rect">
              <a:avLst/>
            </a:prstGeom>
          </p:spPr>
          <p:txBody>
            <a:bodyPr wrap="none">
              <a:spAutoFit/>
            </a:bodyPr>
            <a:lstStyle/>
            <a:p>
              <a:pPr>
                <a:buFontTx/>
                <a:buNone/>
              </a:pPr>
              <a:r>
                <a:rPr lang="de-DE" b="1" dirty="0"/>
                <a:t>Evolution des </a:t>
              </a:r>
              <a:r>
                <a:rPr lang="de-DE" b="1" dirty="0" smtClean="0"/>
                <a:t>Skalenfaktors a</a:t>
              </a:r>
              <a:endParaRPr lang="de-DE" b="1" dirty="0"/>
            </a:p>
          </p:txBody>
        </p:sp>
      </p:grpSp>
      <p:grpSp>
        <p:nvGrpSpPr>
          <p:cNvPr id="6" name="Group 5"/>
          <p:cNvGrpSpPr/>
          <p:nvPr/>
        </p:nvGrpSpPr>
        <p:grpSpPr>
          <a:xfrm>
            <a:off x="4716033" y="1772816"/>
            <a:ext cx="4200317" cy="3866275"/>
            <a:chOff x="4788024" y="1835532"/>
            <a:chExt cx="4200317" cy="3866275"/>
          </a:xfrm>
        </p:grpSpPr>
        <p:pic>
          <p:nvPicPr>
            <p:cNvPr id="8" name="Picture 2"/>
            <p:cNvPicPr>
              <a:picLocks noChangeAspect="1" noChangeArrowheads="1"/>
            </p:cNvPicPr>
            <p:nvPr/>
          </p:nvPicPr>
          <p:blipFill>
            <a:blip r:embed="rId4" cstate="print">
              <a:extLst>
                <a:ext uri="{BEBA8EAE-BF5A-486C-A8C5-ECC9F3942E4B}">
                  <a14:imgProps xmlns:a14="http://schemas.microsoft.com/office/drawing/2010/main">
                    <a14:imgLayer r:embed="rId5">
                      <a14:imgEffect>
                        <a14:saturation sat="400000"/>
                      </a14:imgEffect>
                      <a14:imgEffect>
                        <a14:brightnessContrast bright="-14000" contrast="19000"/>
                      </a14:imgEffect>
                    </a14:imgLayer>
                  </a14:imgProps>
                </a:ext>
                <a:ext uri="{28A0092B-C50C-407E-A947-70E740481C1C}">
                  <a14:useLocalDpi xmlns:a14="http://schemas.microsoft.com/office/drawing/2010/main" val="0"/>
                </a:ext>
              </a:extLst>
            </a:blip>
            <a:srcRect/>
            <a:stretch>
              <a:fillRect/>
            </a:stretch>
          </p:blipFill>
          <p:spPr bwMode="auto">
            <a:xfrm>
              <a:off x="4788024" y="2164305"/>
              <a:ext cx="4200317" cy="35375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5508104" y="1835532"/>
              <a:ext cx="2260619" cy="369332"/>
            </a:xfrm>
            <a:prstGeom prst="rect">
              <a:avLst/>
            </a:prstGeom>
          </p:spPr>
          <p:txBody>
            <a:bodyPr wrap="none">
              <a:spAutoFit/>
            </a:bodyPr>
            <a:lstStyle/>
            <a:p>
              <a:pPr>
                <a:buFontTx/>
                <a:buNone/>
              </a:pPr>
              <a:r>
                <a:rPr lang="de-DE" b="1" dirty="0" smtClean="0"/>
                <a:t>Energiedichte </a:t>
              </a:r>
              <a:r>
                <a:rPr lang="de-DE" b="1" dirty="0" err="1" smtClean="0"/>
                <a:t>vs</a:t>
              </a:r>
              <a:r>
                <a:rPr lang="de-DE" b="1" dirty="0" smtClean="0"/>
                <a:t> Alter</a:t>
              </a:r>
              <a:endParaRPr lang="de-DE" b="1" dirty="0"/>
            </a:p>
          </p:txBody>
        </p:sp>
      </p:grpSp>
    </p:spTree>
    <p:extLst>
      <p:ext uri="{BB962C8B-B14F-4D97-AF65-F5344CB8AC3E}">
        <p14:creationId xmlns:p14="http://schemas.microsoft.com/office/powerpoint/2010/main" val="1641709700"/>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54658" name="Slide Number Placeholder 5"/>
          <p:cNvSpPr>
            <a:spLocks noGrp="1"/>
          </p:cNvSpPr>
          <p:nvPr>
            <p:ph type="sldNum" sz="quarter" idx="4294967295"/>
          </p:nvPr>
        </p:nvSpPr>
        <p:spPr>
          <a:xfrm>
            <a:off x="8821994" y="6631170"/>
            <a:ext cx="286525" cy="215080"/>
          </a:xfrm>
          <a:prstGeom prst="rect">
            <a:avLst/>
          </a:prstGeom>
        </p:spPr>
        <p:txBody>
          <a:bodyPr wrap="none">
            <a:spAutoFit/>
          </a:bodyPr>
          <a:lstStyle/>
          <a:p>
            <a:pPr>
              <a:defRPr/>
            </a:pPr>
            <a:fld id="{49009626-971B-409D-B71C-14E5D2C1FBE3}" type="slidenum">
              <a:rPr lang="de-DE" sz="800" smtClean="0">
                <a:solidFill>
                  <a:srgbClr val="000000"/>
                </a:solidFill>
              </a:rPr>
              <a:pPr>
                <a:defRPr/>
              </a:pPr>
              <a:t>29</a:t>
            </a:fld>
            <a:endParaRPr lang="de-DE" sz="800" dirty="0" smtClean="0">
              <a:solidFill>
                <a:srgbClr val="000000"/>
              </a:solidFill>
              <a:latin typeface="Times New Roman" pitchFamily="18" charset="0"/>
            </a:endParaRPr>
          </a:p>
        </p:txBody>
      </p:sp>
      <p:sp>
        <p:nvSpPr>
          <p:cNvPr id="1897475" name="AutoShape 3"/>
          <p:cNvSpPr>
            <a:spLocks noGrp="1" noChangeArrowheads="1"/>
          </p:cNvSpPr>
          <p:nvPr>
            <p:ph type="title"/>
          </p:nvPr>
        </p:nvSpPr>
        <p:spPr>
          <a:xfrm>
            <a:off x="413864" y="44624"/>
            <a:ext cx="8274802" cy="969314"/>
          </a:xfrm>
        </p:spPr>
        <p:txBody>
          <a:bodyPr bIns="0"/>
          <a:lstStyle/>
          <a:p>
            <a:pPr eaLnBrk="1" hangingPunct="1">
              <a:defRPr/>
            </a:pPr>
            <a:r>
              <a:rPr lang="de-DE" sz="6000" dirty="0" smtClean="0"/>
              <a:t>kosmologische Konstante</a:t>
            </a:r>
            <a:endParaRPr lang="de-DE" sz="6000" dirty="0" smtClean="0">
              <a:effectLst/>
            </a:endParaRPr>
          </a:p>
        </p:txBody>
      </p:sp>
      <p:sp>
        <p:nvSpPr>
          <p:cNvPr id="454660" name="Rectangle 4"/>
          <p:cNvSpPr>
            <a:spLocks noGrp="1" noChangeArrowheads="1"/>
          </p:cNvSpPr>
          <p:nvPr>
            <p:ph type="body" idx="1"/>
          </p:nvPr>
        </p:nvSpPr>
        <p:spPr>
          <a:xfrm>
            <a:off x="179513" y="1236594"/>
            <a:ext cx="8435872" cy="7278552"/>
          </a:xfrm>
        </p:spPr>
        <p:txBody>
          <a:bodyPr wrap="none">
            <a:spAutoFit/>
          </a:bodyPr>
          <a:lstStyle/>
          <a:p>
            <a:pPr marL="266700" indent="-266700" defTabSz="360363">
              <a:lnSpc>
                <a:spcPct val="150000"/>
              </a:lnSpc>
              <a:spcBef>
                <a:spcPts val="1800"/>
              </a:spcBef>
              <a:buSzPct val="120000"/>
            </a:pPr>
            <a:r>
              <a:rPr lang="de-DE" b="1" dirty="0" smtClean="0"/>
              <a:t>Planck-Skala</a:t>
            </a:r>
            <a:r>
              <a:rPr lang="de-DE" dirty="0" smtClean="0"/>
              <a:t> - natürliche Energieskala der Gravitation:</a:t>
            </a:r>
            <a:br>
              <a:rPr lang="de-DE" dirty="0" smtClean="0"/>
            </a:br>
            <a:r>
              <a:rPr lang="de-DE" sz="2000" dirty="0" smtClean="0"/>
              <a:t>	</a:t>
            </a:r>
            <a:r>
              <a:rPr lang="de-DE" sz="2000" b="1" dirty="0" err="1" smtClean="0">
                <a:solidFill>
                  <a:srgbClr val="C00000"/>
                </a:solidFill>
              </a:rPr>
              <a:t>m</a:t>
            </a:r>
            <a:r>
              <a:rPr lang="de-DE" sz="2000" b="1" baseline="-25000" dirty="0" err="1" smtClean="0">
                <a:solidFill>
                  <a:srgbClr val="C00000"/>
                </a:solidFill>
              </a:rPr>
              <a:t>Pl</a:t>
            </a:r>
            <a:r>
              <a:rPr lang="de-DE" sz="2000" dirty="0" smtClean="0">
                <a:solidFill>
                  <a:srgbClr val="C00000"/>
                </a:solidFill>
              </a:rPr>
              <a:t> </a:t>
            </a:r>
            <a:r>
              <a:rPr lang="de-DE" sz="2000" dirty="0" smtClean="0"/>
              <a:t>= </a:t>
            </a:r>
            <a:r>
              <a:rPr lang="de-DE" sz="2000" dirty="0" smtClean="0">
                <a:ea typeface="Times New Roman" pitchFamily="18" charset="0"/>
              </a:rPr>
              <a:t>(</a:t>
            </a:r>
            <a:r>
              <a:rPr lang="de-DE" sz="2000" dirty="0" err="1" smtClean="0">
                <a:ea typeface="Arial Unicode MS" pitchFamily="34" charset="-128"/>
                <a:cs typeface="Arial Unicode MS" pitchFamily="34" charset="-128"/>
              </a:rPr>
              <a:t>ħ</a:t>
            </a:r>
            <a:r>
              <a:rPr lang="de-DE" sz="2000" dirty="0" err="1" smtClean="0">
                <a:ea typeface="Times New Roman" pitchFamily="18" charset="0"/>
              </a:rPr>
              <a:t>c</a:t>
            </a:r>
            <a:r>
              <a:rPr lang="de-DE" sz="2000" dirty="0" smtClean="0">
                <a:ea typeface="Times New Roman" pitchFamily="18" charset="0"/>
              </a:rPr>
              <a:t>/G</a:t>
            </a:r>
            <a:r>
              <a:rPr lang="de-DE" sz="2000" baseline="-25000" dirty="0" smtClean="0">
                <a:ea typeface="Times New Roman" pitchFamily="18" charset="0"/>
              </a:rPr>
              <a:t>N </a:t>
            </a:r>
            <a:r>
              <a:rPr lang="de-DE" sz="2000" dirty="0" smtClean="0">
                <a:ea typeface="Times New Roman" pitchFamily="18" charset="0"/>
              </a:rPr>
              <a:t>)</a:t>
            </a:r>
            <a:r>
              <a:rPr lang="de-DE" sz="2000" baseline="30000" dirty="0" smtClean="0">
                <a:ea typeface="Times New Roman" pitchFamily="18" charset="0"/>
              </a:rPr>
              <a:t>1/2</a:t>
            </a:r>
            <a:r>
              <a:rPr lang="de-DE" sz="2000" dirty="0" smtClean="0">
                <a:ea typeface="Times New Roman" pitchFamily="18" charset="0"/>
              </a:rPr>
              <a:t>  =  1.2·10</a:t>
            </a:r>
            <a:r>
              <a:rPr lang="de-DE" sz="2000" baseline="30000" dirty="0" smtClean="0">
                <a:ea typeface="Times New Roman" pitchFamily="18" charset="0"/>
              </a:rPr>
              <a:t>19</a:t>
            </a:r>
            <a:r>
              <a:rPr lang="de-DE" sz="2000" dirty="0" smtClean="0">
                <a:ea typeface="Times New Roman" pitchFamily="18" charset="0"/>
              </a:rPr>
              <a:t> GeV/c</a:t>
            </a:r>
            <a:r>
              <a:rPr lang="de-DE" sz="2000" baseline="30000" dirty="0" smtClean="0">
                <a:ea typeface="Times New Roman" pitchFamily="18" charset="0"/>
              </a:rPr>
              <a:t>2		</a:t>
            </a:r>
            <a:r>
              <a:rPr lang="de-DE" sz="2000" dirty="0" smtClean="0">
                <a:ea typeface="Times New Roman" pitchFamily="18" charset="0"/>
              </a:rPr>
              <a:t>G</a:t>
            </a:r>
            <a:r>
              <a:rPr lang="de-DE" sz="2000" baseline="-25000" dirty="0" smtClean="0">
                <a:ea typeface="Times New Roman" pitchFamily="18" charset="0"/>
              </a:rPr>
              <a:t>N </a:t>
            </a:r>
            <a:r>
              <a:rPr lang="de-DE" sz="2000" dirty="0" smtClean="0">
                <a:ea typeface="Times New Roman" pitchFamily="18" charset="0"/>
              </a:rPr>
              <a:t>…</a:t>
            </a:r>
            <a:r>
              <a:rPr lang="de-DE" sz="2000" baseline="-25000" dirty="0" smtClean="0">
                <a:ea typeface="Times New Roman" pitchFamily="18" charset="0"/>
              </a:rPr>
              <a:t> </a:t>
            </a:r>
            <a:r>
              <a:rPr lang="de-DE" sz="2000" dirty="0" smtClean="0">
                <a:ea typeface="Times New Roman" pitchFamily="18" charset="0"/>
              </a:rPr>
              <a:t>Gravitationskonstante</a:t>
            </a:r>
            <a:endParaRPr lang="de-DE" sz="2000" dirty="0" smtClean="0"/>
          </a:p>
          <a:p>
            <a:pPr marL="266700" indent="-266700" defTabSz="360363">
              <a:spcBef>
                <a:spcPts val="1800"/>
              </a:spcBef>
              <a:buSzPct val="120000"/>
              <a:buFontTx/>
              <a:buChar char="•"/>
            </a:pPr>
            <a:r>
              <a:rPr lang="de-DE" dirty="0" smtClean="0"/>
              <a:t>kosmologische Konstante - Dichte der Dunklen Energie:</a:t>
            </a:r>
          </a:p>
          <a:p>
            <a:pPr marL="266700" indent="-266700" defTabSz="360363">
              <a:spcBef>
                <a:spcPts val="1800"/>
              </a:spcBef>
              <a:buNone/>
            </a:pPr>
            <a:r>
              <a:rPr lang="de-DE" sz="2000" dirty="0" smtClean="0">
                <a:solidFill>
                  <a:srgbClr val="C00000"/>
                </a:solidFill>
              </a:rPr>
              <a:t>	  </a:t>
            </a:r>
            <a:r>
              <a:rPr lang="de-DE" sz="2000" b="1" dirty="0" smtClean="0">
                <a:solidFill>
                  <a:srgbClr val="C00000"/>
                </a:solidFill>
              </a:rPr>
              <a:t>Λ </a:t>
            </a:r>
            <a:r>
              <a:rPr lang="de-DE" sz="2000" dirty="0" smtClean="0"/>
              <a:t>~ 3 </a:t>
            </a:r>
            <a:r>
              <a:rPr lang="de-DE" sz="2000" dirty="0" err="1" smtClean="0"/>
              <a:t>m</a:t>
            </a:r>
            <a:r>
              <a:rPr lang="de-DE" sz="2000" baseline="-25000" dirty="0" err="1" smtClean="0"/>
              <a:t>proton</a:t>
            </a:r>
            <a:r>
              <a:rPr lang="de-DE" sz="2000" dirty="0" smtClean="0"/>
              <a:t>/ m</a:t>
            </a:r>
            <a:r>
              <a:rPr lang="de-DE" sz="2000" baseline="30000" dirty="0" smtClean="0"/>
              <a:t>3</a:t>
            </a:r>
            <a:r>
              <a:rPr lang="de-DE" sz="2000" dirty="0" smtClean="0"/>
              <a:t> ~ (10 </a:t>
            </a:r>
            <a:r>
              <a:rPr lang="de-DE" sz="2000" dirty="0" err="1" smtClean="0"/>
              <a:t>meV</a:t>
            </a:r>
            <a:r>
              <a:rPr lang="de-DE" sz="2000" dirty="0" smtClean="0"/>
              <a:t>)</a:t>
            </a:r>
            <a:r>
              <a:rPr lang="de-DE" sz="2000" baseline="30000" dirty="0" smtClean="0"/>
              <a:t>4</a:t>
            </a:r>
            <a:r>
              <a:rPr lang="de-DE" sz="2000" dirty="0" smtClean="0"/>
              <a:t> ~ (10</a:t>
            </a:r>
            <a:r>
              <a:rPr lang="de-DE" sz="2000" baseline="30000" dirty="0" smtClean="0"/>
              <a:t>-30</a:t>
            </a:r>
            <a:r>
              <a:rPr lang="de-DE" sz="2000" dirty="0" smtClean="0"/>
              <a:t> </a:t>
            </a:r>
            <a:r>
              <a:rPr lang="de-DE" sz="2000" dirty="0" err="1" smtClean="0">
                <a:solidFill>
                  <a:srgbClr val="008000"/>
                </a:solidFill>
              </a:rPr>
              <a:t>m</a:t>
            </a:r>
            <a:r>
              <a:rPr lang="de-DE" sz="2000" baseline="-25000" dirty="0" err="1" smtClean="0">
                <a:solidFill>
                  <a:srgbClr val="008000"/>
                </a:solidFill>
              </a:rPr>
              <a:t>Pl</a:t>
            </a:r>
            <a:r>
              <a:rPr lang="de-DE" sz="2000" dirty="0" smtClean="0"/>
              <a:t>)</a:t>
            </a:r>
            <a:r>
              <a:rPr lang="de-DE" sz="2000" baseline="30000" dirty="0" smtClean="0"/>
              <a:t>4</a:t>
            </a:r>
            <a:r>
              <a:rPr lang="de-DE" sz="2000" dirty="0" smtClean="0"/>
              <a:t> = </a:t>
            </a:r>
            <a:r>
              <a:rPr lang="de-DE" sz="2000" b="1" dirty="0" smtClean="0">
                <a:solidFill>
                  <a:srgbClr val="C00000"/>
                </a:solidFill>
              </a:rPr>
              <a:t>10</a:t>
            </a:r>
            <a:r>
              <a:rPr lang="de-DE" sz="2000" b="1" baseline="30000" dirty="0" smtClean="0">
                <a:solidFill>
                  <a:srgbClr val="C00000"/>
                </a:solidFill>
              </a:rPr>
              <a:t>-120</a:t>
            </a:r>
            <a:r>
              <a:rPr lang="de-DE" sz="2000" dirty="0" smtClean="0">
                <a:solidFill>
                  <a:srgbClr val="FF0000"/>
                </a:solidFill>
              </a:rPr>
              <a:t> </a:t>
            </a:r>
            <a:r>
              <a:rPr lang="de-DE" sz="2000" b="1" dirty="0" smtClean="0">
                <a:solidFill>
                  <a:srgbClr val="C00000"/>
                </a:solidFill>
              </a:rPr>
              <a:t>m</a:t>
            </a:r>
            <a:r>
              <a:rPr lang="de-DE" sz="2000" b="1" baseline="-25000" dirty="0" smtClean="0">
                <a:solidFill>
                  <a:srgbClr val="C00000"/>
                </a:solidFill>
              </a:rPr>
              <a:t>Pl</a:t>
            </a:r>
            <a:r>
              <a:rPr lang="de-DE" sz="2000" baseline="30000" dirty="0" smtClean="0">
                <a:solidFill>
                  <a:srgbClr val="C00000"/>
                </a:solidFill>
              </a:rPr>
              <a:t>4</a:t>
            </a:r>
          </a:p>
          <a:p>
            <a:pPr marL="266700" indent="-266700" defTabSz="358775">
              <a:spcBef>
                <a:spcPts val="1800"/>
              </a:spcBef>
              <a:buSzPct val="120000"/>
            </a:pPr>
            <a:r>
              <a:rPr lang="de-DE" dirty="0" smtClean="0">
                <a:solidFill>
                  <a:srgbClr val="C00000"/>
                </a:solidFill>
              </a:rPr>
              <a:t>Warum ist </a:t>
            </a:r>
            <a:r>
              <a:rPr lang="de-DE" sz="2800" b="1" dirty="0" smtClean="0">
                <a:solidFill>
                  <a:srgbClr val="C00000"/>
                </a:solidFill>
              </a:rPr>
              <a:t>Λ</a:t>
            </a:r>
            <a:r>
              <a:rPr lang="de-DE" baseline="30000" dirty="0" smtClean="0">
                <a:solidFill>
                  <a:srgbClr val="C00000"/>
                </a:solidFill>
              </a:rPr>
              <a:t> </a:t>
            </a:r>
            <a:r>
              <a:rPr lang="de-DE" dirty="0" smtClean="0">
                <a:solidFill>
                  <a:srgbClr val="C00000"/>
                </a:solidFill>
              </a:rPr>
              <a:t>so winzig</a:t>
            </a:r>
            <a:r>
              <a:rPr lang="de-DE" dirty="0" smtClean="0"/>
              <a:t> </a:t>
            </a:r>
            <a:r>
              <a:rPr lang="de-DE" b="1" dirty="0" smtClean="0">
                <a:solidFill>
                  <a:srgbClr val="E42500"/>
                </a:solidFill>
              </a:rPr>
              <a:t>?</a:t>
            </a:r>
            <a:endParaRPr lang="de-DE" dirty="0" smtClean="0"/>
          </a:p>
          <a:p>
            <a:pPr marL="266700" indent="-266700" defTabSz="358775">
              <a:spcBef>
                <a:spcPts val="3600"/>
              </a:spcBef>
              <a:buSzPct val="120000"/>
            </a:pPr>
            <a:r>
              <a:rPr lang="de-DE" b="1" dirty="0" smtClean="0"/>
              <a:t>Higgs-Feld</a:t>
            </a:r>
            <a:r>
              <a:rPr lang="de-DE" dirty="0" smtClean="0"/>
              <a:t>:  Vakuumerwartungswert</a:t>
            </a:r>
            <a:endParaRPr lang="de-DE" dirty="0" smtClean="0">
              <a:solidFill>
                <a:srgbClr val="C00000"/>
              </a:solidFill>
            </a:endParaRPr>
          </a:p>
          <a:p>
            <a:pPr marL="266700" indent="-266700" defTabSz="358775">
              <a:spcBef>
                <a:spcPts val="1800"/>
              </a:spcBef>
              <a:buNone/>
            </a:pPr>
            <a:r>
              <a:rPr lang="de-DE" sz="2000" dirty="0" smtClean="0"/>
              <a:t>	  H</a:t>
            </a:r>
            <a:r>
              <a:rPr lang="de-DE" sz="2000" baseline="30000" dirty="0" smtClean="0"/>
              <a:t>2</a:t>
            </a:r>
            <a:r>
              <a:rPr lang="de-DE" sz="2000" baseline="-25000" dirty="0" smtClean="0"/>
              <a:t>  </a:t>
            </a:r>
            <a:r>
              <a:rPr lang="de-DE" sz="2000" dirty="0" smtClean="0"/>
              <a:t>~ </a:t>
            </a:r>
            <a:r>
              <a:rPr lang="de-DE" sz="2000" dirty="0" smtClean="0">
                <a:solidFill>
                  <a:srgbClr val="0000CC"/>
                </a:solidFill>
              </a:rPr>
              <a:t>m</a:t>
            </a:r>
            <a:r>
              <a:rPr lang="de-DE" sz="2000" baseline="-25000" dirty="0" smtClean="0">
                <a:solidFill>
                  <a:srgbClr val="0000CC"/>
                </a:solidFill>
              </a:rPr>
              <a:t>H</a:t>
            </a:r>
            <a:r>
              <a:rPr lang="de-DE" sz="2000" baseline="30000" dirty="0" smtClean="0"/>
              <a:t>4  </a:t>
            </a:r>
            <a:r>
              <a:rPr lang="de-DE" sz="2000" dirty="0" smtClean="0"/>
              <a:t>~</a:t>
            </a:r>
            <a:r>
              <a:rPr lang="de-DE" sz="2000" baseline="30000" dirty="0" smtClean="0"/>
              <a:t> </a:t>
            </a:r>
            <a:r>
              <a:rPr lang="de-DE" sz="2000" dirty="0" smtClean="0"/>
              <a:t>(100 GeV)</a:t>
            </a:r>
            <a:r>
              <a:rPr lang="de-DE" sz="2000" baseline="30000" dirty="0" smtClean="0"/>
              <a:t>4</a:t>
            </a:r>
            <a:r>
              <a:rPr lang="de-DE" sz="2000" dirty="0" smtClean="0"/>
              <a:t> ~ </a:t>
            </a:r>
            <a:r>
              <a:rPr lang="de-DE" sz="2000" b="1" dirty="0" smtClean="0">
                <a:solidFill>
                  <a:srgbClr val="C00000"/>
                </a:solidFill>
              </a:rPr>
              <a:t>10</a:t>
            </a:r>
            <a:r>
              <a:rPr lang="de-DE" sz="2000" b="1" baseline="30000" dirty="0" smtClean="0">
                <a:solidFill>
                  <a:srgbClr val="C00000"/>
                </a:solidFill>
              </a:rPr>
              <a:t>52</a:t>
            </a:r>
            <a:r>
              <a:rPr lang="de-DE" sz="2000" b="1" dirty="0" smtClean="0">
                <a:solidFill>
                  <a:srgbClr val="C00000"/>
                </a:solidFill>
              </a:rPr>
              <a:t> Λ</a:t>
            </a:r>
          </a:p>
          <a:p>
            <a:pPr marL="266700" indent="-266700" defTabSz="358775">
              <a:spcBef>
                <a:spcPts val="1800"/>
              </a:spcBef>
              <a:buSzPct val="120000"/>
            </a:pPr>
            <a:r>
              <a:rPr lang="de-DE" dirty="0" smtClean="0">
                <a:solidFill>
                  <a:srgbClr val="C00000"/>
                </a:solidFill>
              </a:rPr>
              <a:t>Warum </a:t>
            </a:r>
            <a:r>
              <a:rPr lang="de-DE" sz="2800" b="1" dirty="0" smtClean="0">
                <a:solidFill>
                  <a:srgbClr val="C00000"/>
                </a:solidFill>
              </a:rPr>
              <a:t>H</a:t>
            </a:r>
            <a:r>
              <a:rPr lang="de-DE" dirty="0" smtClean="0">
                <a:solidFill>
                  <a:srgbClr val="C00000"/>
                </a:solidFill>
              </a:rPr>
              <a:t> so viel größer als </a:t>
            </a:r>
            <a:r>
              <a:rPr lang="de-DE" sz="2800" b="1" dirty="0" smtClean="0">
                <a:solidFill>
                  <a:srgbClr val="C00000"/>
                </a:solidFill>
              </a:rPr>
              <a:t>Λ</a:t>
            </a:r>
            <a:r>
              <a:rPr lang="de-DE" b="1" baseline="30000" dirty="0" smtClean="0">
                <a:solidFill>
                  <a:srgbClr val="C00000"/>
                </a:solidFill>
              </a:rPr>
              <a:t> </a:t>
            </a:r>
            <a:r>
              <a:rPr lang="de-DE" b="1" dirty="0" smtClean="0">
                <a:solidFill>
                  <a:srgbClr val="C00000"/>
                </a:solidFill>
              </a:rPr>
              <a:t>?</a:t>
            </a:r>
            <a:endParaRPr lang="de-DE" b="1" dirty="0" smtClean="0"/>
          </a:p>
          <a:p>
            <a:pPr marL="266700" indent="-266700">
              <a:spcBef>
                <a:spcPts val="1800"/>
              </a:spcBef>
              <a:buSzPct val="120000"/>
            </a:pPr>
            <a:endParaRPr lang="de-DE" dirty="0" smtClean="0"/>
          </a:p>
          <a:p>
            <a:pPr marL="266700" indent="-266700">
              <a:spcBef>
                <a:spcPts val="1800"/>
              </a:spcBef>
              <a:buSzPct val="120000"/>
            </a:pPr>
            <a:r>
              <a:rPr lang="de-DE" dirty="0" smtClean="0"/>
              <a:t>Quantenkorrekturen zum Higgs-Feld</a:t>
            </a:r>
            <a:br>
              <a:rPr lang="de-DE" dirty="0" smtClean="0"/>
            </a:br>
            <a:r>
              <a:rPr lang="de-DE" sz="1800" dirty="0" smtClean="0"/>
              <a:t>  </a:t>
            </a:r>
            <a:r>
              <a:rPr lang="de-DE" sz="2000" dirty="0" smtClean="0">
                <a:ea typeface="Cambria Math"/>
              </a:rPr>
              <a:t>∆</a:t>
            </a:r>
            <a:r>
              <a:rPr lang="de-DE" sz="2000" dirty="0" smtClean="0">
                <a:solidFill>
                  <a:srgbClr val="0000CC"/>
                </a:solidFill>
              </a:rPr>
              <a:t>m</a:t>
            </a:r>
            <a:r>
              <a:rPr lang="de-DE" sz="2000" baseline="-25000" dirty="0" smtClean="0">
                <a:solidFill>
                  <a:srgbClr val="0000CC"/>
                </a:solidFill>
              </a:rPr>
              <a:t>H</a:t>
            </a:r>
            <a:r>
              <a:rPr lang="de-DE" sz="2000" baseline="30000" dirty="0" smtClean="0"/>
              <a:t>2 </a:t>
            </a:r>
            <a:r>
              <a:rPr lang="de-DE" sz="2000" dirty="0" smtClean="0"/>
              <a:t>~ m</a:t>
            </a:r>
            <a:r>
              <a:rPr lang="de-DE" sz="2000" baseline="30000" dirty="0" smtClean="0"/>
              <a:t>2</a:t>
            </a:r>
            <a:r>
              <a:rPr lang="de-DE" sz="2000" baseline="-25000" dirty="0" smtClean="0"/>
              <a:t>top </a:t>
            </a:r>
            <a:r>
              <a:rPr lang="de-DE" sz="2000" dirty="0" smtClean="0"/>
              <a:t>~</a:t>
            </a:r>
            <a:r>
              <a:rPr lang="de-DE" sz="2000" baseline="30000" dirty="0" smtClean="0"/>
              <a:t> </a:t>
            </a:r>
            <a:r>
              <a:rPr lang="de-DE" sz="2000" dirty="0" smtClean="0"/>
              <a:t>(100 GeV)</a:t>
            </a:r>
            <a:r>
              <a:rPr lang="de-DE" sz="2000" baseline="30000" dirty="0" smtClean="0"/>
              <a:t>2</a:t>
            </a:r>
            <a:r>
              <a:rPr lang="de-DE" sz="2000" baseline="-25000" dirty="0" smtClean="0"/>
              <a:t/>
            </a:r>
            <a:br>
              <a:rPr lang="de-DE" sz="2000" baseline="-25000" dirty="0" smtClean="0"/>
            </a:br>
            <a:r>
              <a:rPr lang="de-DE" sz="2000" dirty="0" smtClean="0"/>
              <a:t>Kürzungen durch Supersymmetrie?</a:t>
            </a:r>
            <a:endParaRPr lang="de-DE" sz="1800" dirty="0" smtClean="0"/>
          </a:p>
          <a:p>
            <a:pPr marL="266700" indent="-266700"/>
            <a:r>
              <a:rPr lang="de-DE" dirty="0" smtClean="0"/>
              <a:t>Hierarchie-Problem</a:t>
            </a:r>
            <a:endParaRPr lang="de-DE" dirty="0"/>
          </a:p>
        </p:txBody>
      </p:sp>
      <p:sp>
        <p:nvSpPr>
          <p:cNvPr id="454661" name="Text Box 7"/>
          <p:cNvSpPr txBox="1">
            <a:spLocks noChangeArrowheads="1"/>
          </p:cNvSpPr>
          <p:nvPr/>
        </p:nvSpPr>
        <p:spPr bwMode="auto">
          <a:xfrm>
            <a:off x="5997575" y="-4763"/>
            <a:ext cx="171450" cy="287338"/>
          </a:xfrm>
          <a:prstGeom prst="rect">
            <a:avLst/>
          </a:prstGeom>
          <a:noFill/>
          <a:ln w="19050" algn="ctr">
            <a:noFill/>
            <a:miter lim="800000"/>
            <a:headEnd/>
            <a:tailEnd/>
          </a:ln>
        </p:spPr>
        <p:txBody>
          <a:bodyPr lIns="85518" tIns="44469" rIns="85518" bIns="44469">
            <a:spAutoFit/>
          </a:bodyPr>
          <a:lstStyle/>
          <a:p>
            <a:pPr marL="244475" indent="-244475" algn="ctr" defTabSz="868363" eaLnBrk="0" hangingPunct="0">
              <a:spcBef>
                <a:spcPct val="50000"/>
              </a:spcBef>
            </a:pPr>
            <a:endParaRPr lang="en-US" sz="1300">
              <a:solidFill>
                <a:srgbClr val="66CCFF"/>
              </a:solidFill>
              <a:latin typeface="Arial" pitchFamily="34" charset="0"/>
              <a:cs typeface="+mn-cs"/>
            </a:endParaRPr>
          </a:p>
        </p:txBody>
      </p:sp>
      <p:grpSp>
        <p:nvGrpSpPr>
          <p:cNvPr id="7" name="Group 4"/>
          <p:cNvGrpSpPr>
            <a:grpSpLocks/>
          </p:cNvGrpSpPr>
          <p:nvPr/>
        </p:nvGrpSpPr>
        <p:grpSpPr bwMode="auto">
          <a:xfrm>
            <a:off x="5507362" y="6789498"/>
            <a:ext cx="3313112" cy="815975"/>
            <a:chOff x="2835" y="3657"/>
            <a:chExt cx="2087" cy="514"/>
          </a:xfrm>
        </p:grpSpPr>
        <p:grpSp>
          <p:nvGrpSpPr>
            <p:cNvPr id="8" name="Group 5"/>
            <p:cNvGrpSpPr>
              <a:grpSpLocks/>
            </p:cNvGrpSpPr>
            <p:nvPr/>
          </p:nvGrpSpPr>
          <p:grpSpPr bwMode="auto">
            <a:xfrm>
              <a:off x="2835" y="3793"/>
              <a:ext cx="2087" cy="378"/>
              <a:chOff x="2925" y="3841"/>
              <a:chExt cx="2087" cy="378"/>
            </a:xfrm>
          </p:grpSpPr>
          <p:grpSp>
            <p:nvGrpSpPr>
              <p:cNvPr id="10" name="Group 6"/>
              <p:cNvGrpSpPr>
                <a:grpSpLocks/>
              </p:cNvGrpSpPr>
              <p:nvPr/>
            </p:nvGrpSpPr>
            <p:grpSpPr bwMode="auto">
              <a:xfrm>
                <a:off x="2925" y="3842"/>
                <a:ext cx="1831" cy="377"/>
                <a:chOff x="3016" y="3842"/>
                <a:chExt cx="1831" cy="377"/>
              </a:xfrm>
            </p:grpSpPr>
            <p:sp>
              <p:nvSpPr>
                <p:cNvPr id="28" name="Text Box 12"/>
                <p:cNvSpPr txBox="1">
                  <a:spLocks noChangeArrowheads="1"/>
                </p:cNvSpPr>
                <p:nvPr/>
              </p:nvSpPr>
              <p:spPr bwMode="auto">
                <a:xfrm>
                  <a:off x="3383" y="3901"/>
                  <a:ext cx="1464" cy="233"/>
                </a:xfrm>
                <a:prstGeom prst="rect">
                  <a:avLst/>
                </a:prstGeom>
                <a:noFill/>
                <a:ln w="25400">
                  <a:noFill/>
                  <a:miter lim="800000"/>
                  <a:headEnd/>
                  <a:tailEnd/>
                </a:ln>
                <a:effectLst/>
              </p:spPr>
              <p:txBody>
                <a:bodyPr wrap="none">
                  <a:spAutoFit/>
                </a:bodyPr>
                <a:lstStyle/>
                <a:p>
                  <a:pPr algn="just"/>
                  <a:r>
                    <a:rPr lang="en-GB" sz="1400" b="1" dirty="0" smtClean="0">
                      <a:solidFill>
                        <a:schemeClr val="tx1"/>
                      </a:solidFill>
                      <a:latin typeface="Arial" panose="020B0604020202020204" pitchFamily="34" charset="0"/>
                      <a:cs typeface="Arial" panose="020B0604020202020204" pitchFamily="34" charset="0"/>
                    </a:rPr>
                    <a:t>top              </a:t>
                  </a:r>
                  <a:r>
                    <a:rPr lang="en-GB" b="1" dirty="0" smtClean="0">
                      <a:solidFill>
                        <a:srgbClr val="FF0000"/>
                      </a:solidFill>
                      <a:latin typeface="Arial" panose="020B0604020202020204" pitchFamily="34" charset="0"/>
                      <a:ea typeface="Cambria Math"/>
                      <a:cs typeface="Arial" panose="020B0604020202020204" pitchFamily="34" charset="0"/>
                    </a:rPr>
                    <a:t>−</a:t>
                  </a:r>
                  <a:r>
                    <a:rPr lang="en-GB" sz="1400" b="1" dirty="0" smtClean="0">
                      <a:solidFill>
                        <a:schemeClr val="tx1"/>
                      </a:solidFill>
                      <a:latin typeface="Arial" panose="020B0604020202020204" pitchFamily="34" charset="0"/>
                      <a:cs typeface="Arial" panose="020B0604020202020204" pitchFamily="34" charset="0"/>
                    </a:rPr>
                    <a:t>            </a:t>
                  </a:r>
                  <a:r>
                    <a:rPr lang="en-GB" sz="1400" b="1" dirty="0" smtClean="0">
                      <a:solidFill>
                        <a:srgbClr val="FF0000"/>
                      </a:solidFill>
                      <a:latin typeface="Arial" panose="020B0604020202020204" pitchFamily="34" charset="0"/>
                      <a:cs typeface="Arial" panose="020B0604020202020204" pitchFamily="34" charset="0"/>
                    </a:rPr>
                    <a:t>s-top</a:t>
                  </a:r>
                  <a:endParaRPr lang="en-US" sz="1400" b="1" dirty="0">
                    <a:solidFill>
                      <a:srgbClr val="FF0000"/>
                    </a:solidFill>
                    <a:latin typeface="Arial" panose="020B0604020202020204" pitchFamily="34" charset="0"/>
                    <a:cs typeface="Arial" panose="020B0604020202020204" pitchFamily="34" charset="0"/>
                  </a:endParaRPr>
                </a:p>
              </p:txBody>
            </p:sp>
            <p:sp>
              <p:nvSpPr>
                <p:cNvPr id="30" name="Text Box 14"/>
                <p:cNvSpPr txBox="1">
                  <a:spLocks noChangeArrowheads="1"/>
                </p:cNvSpPr>
                <p:nvPr/>
              </p:nvSpPr>
              <p:spPr bwMode="auto">
                <a:xfrm>
                  <a:off x="3711" y="4006"/>
                  <a:ext cx="209" cy="213"/>
                </a:xfrm>
                <a:prstGeom prst="rect">
                  <a:avLst/>
                </a:prstGeom>
                <a:noFill/>
                <a:ln w="25400">
                  <a:noFill/>
                  <a:miter lim="800000"/>
                  <a:headEnd/>
                  <a:tailEnd/>
                </a:ln>
                <a:effectLst/>
              </p:spPr>
              <p:txBody>
                <a:bodyPr wrap="none">
                  <a:spAutoFit/>
                </a:bodyPr>
                <a:lstStyle/>
                <a:p>
                  <a:pPr eaLnBrk="1" hangingPunct="1"/>
                  <a:r>
                    <a:rPr lang="en-GB" sz="1600" b="1">
                      <a:solidFill>
                        <a:schemeClr val="tx1"/>
                      </a:solidFill>
                      <a:latin typeface="Arial" panose="020B0604020202020204" pitchFamily="34" charset="0"/>
                      <a:cs typeface="Arial" panose="020B0604020202020204" pitchFamily="34" charset="0"/>
                    </a:rPr>
                    <a:t>H</a:t>
                  </a:r>
                  <a:endParaRPr lang="en-US" sz="1600" b="1">
                    <a:solidFill>
                      <a:schemeClr val="tx1"/>
                    </a:solidFill>
                    <a:latin typeface="Arial" panose="020B0604020202020204" pitchFamily="34" charset="0"/>
                    <a:cs typeface="Arial" panose="020B0604020202020204" pitchFamily="34" charset="0"/>
                  </a:endParaRPr>
                </a:p>
              </p:txBody>
            </p:sp>
            <p:sp>
              <p:nvSpPr>
                <p:cNvPr id="23" name="Line 7"/>
                <p:cNvSpPr>
                  <a:spLocks noChangeShapeType="1"/>
                </p:cNvSpPr>
                <p:nvPr/>
              </p:nvSpPr>
              <p:spPr bwMode="auto">
                <a:xfrm>
                  <a:off x="3016" y="4020"/>
                  <a:ext cx="316" cy="4"/>
                </a:xfrm>
                <a:prstGeom prst="line">
                  <a:avLst/>
                </a:prstGeom>
                <a:noFill/>
                <a:ln w="25400">
                  <a:solidFill>
                    <a:schemeClr val="tx1"/>
                  </a:solidFill>
                  <a:prstDash val="dash"/>
                  <a:round/>
                  <a:headEnd/>
                  <a:tailEnd type="oval" w="med" len="med"/>
                </a:ln>
                <a:effectLst/>
              </p:spPr>
              <p:txBody>
                <a:bodyPr/>
                <a:lstStyle/>
                <a:p>
                  <a:endParaRPr lang="en-US" sz="1600" b="1">
                    <a:latin typeface="Arial" panose="020B0604020202020204" pitchFamily="34" charset="0"/>
                    <a:cs typeface="Arial" panose="020B0604020202020204" pitchFamily="34" charset="0"/>
                  </a:endParaRPr>
                </a:p>
              </p:txBody>
            </p:sp>
            <p:sp>
              <p:nvSpPr>
                <p:cNvPr id="24" name="Line 8"/>
                <p:cNvSpPr>
                  <a:spLocks noChangeShapeType="1"/>
                </p:cNvSpPr>
                <p:nvPr/>
              </p:nvSpPr>
              <p:spPr bwMode="auto">
                <a:xfrm flipV="1">
                  <a:off x="3696" y="4020"/>
                  <a:ext cx="318" cy="3"/>
                </a:xfrm>
                <a:prstGeom prst="line">
                  <a:avLst/>
                </a:prstGeom>
                <a:noFill/>
                <a:ln w="25400">
                  <a:solidFill>
                    <a:schemeClr val="tx1"/>
                  </a:solidFill>
                  <a:prstDash val="dash"/>
                  <a:round/>
                  <a:headEnd type="oval" w="med" len="med"/>
                  <a:tailEnd/>
                </a:ln>
                <a:effectLst/>
              </p:spPr>
              <p:txBody>
                <a:bodyPr/>
                <a:lstStyle/>
                <a:p>
                  <a:endParaRPr lang="en-US" sz="1600" b="1">
                    <a:latin typeface="Arial" panose="020B0604020202020204" pitchFamily="34" charset="0"/>
                    <a:cs typeface="Arial" panose="020B0604020202020204" pitchFamily="34" charset="0"/>
                  </a:endParaRPr>
                </a:p>
              </p:txBody>
            </p:sp>
            <p:sp>
              <p:nvSpPr>
                <p:cNvPr id="25" name="Oval 9"/>
                <p:cNvSpPr>
                  <a:spLocks noChangeArrowheads="1"/>
                </p:cNvSpPr>
                <p:nvPr/>
              </p:nvSpPr>
              <p:spPr bwMode="auto">
                <a:xfrm>
                  <a:off x="3333" y="3848"/>
                  <a:ext cx="363" cy="363"/>
                </a:xfrm>
                <a:prstGeom prst="ellipse">
                  <a:avLst/>
                </a:prstGeom>
                <a:noFill/>
                <a:ln w="25400">
                  <a:solidFill>
                    <a:schemeClr val="tx1"/>
                  </a:solidFill>
                  <a:round/>
                  <a:headEnd/>
                  <a:tailEnd/>
                </a:ln>
                <a:effectLst/>
              </p:spPr>
              <p:txBody>
                <a:bodyPr wrap="none" anchor="ctr"/>
                <a:lstStyle/>
                <a:p>
                  <a:endParaRPr lang="en-US" sz="1600" b="1">
                    <a:latin typeface="Arial" panose="020B0604020202020204" pitchFamily="34" charset="0"/>
                    <a:cs typeface="Arial" panose="020B0604020202020204" pitchFamily="34" charset="0"/>
                  </a:endParaRPr>
                </a:p>
              </p:txBody>
            </p:sp>
            <p:sp>
              <p:nvSpPr>
                <p:cNvPr id="26" name="Line 10"/>
                <p:cNvSpPr>
                  <a:spLocks noChangeShapeType="1"/>
                </p:cNvSpPr>
                <p:nvPr/>
              </p:nvSpPr>
              <p:spPr bwMode="auto">
                <a:xfrm>
                  <a:off x="3469" y="3842"/>
                  <a:ext cx="91" cy="1"/>
                </a:xfrm>
                <a:prstGeom prst="line">
                  <a:avLst/>
                </a:prstGeom>
                <a:noFill/>
                <a:ln w="25400">
                  <a:solidFill>
                    <a:schemeClr val="tx1"/>
                  </a:solidFill>
                  <a:round/>
                  <a:headEnd/>
                  <a:tailEnd type="triangle" w="lg" len="lg"/>
                </a:ln>
                <a:effectLst/>
              </p:spPr>
              <p:txBody>
                <a:bodyPr/>
                <a:lstStyle/>
                <a:p>
                  <a:endParaRPr lang="en-US" sz="1600" b="1">
                    <a:latin typeface="Arial" panose="020B0604020202020204" pitchFamily="34" charset="0"/>
                    <a:cs typeface="Arial" panose="020B0604020202020204" pitchFamily="34" charset="0"/>
                  </a:endParaRPr>
                </a:p>
              </p:txBody>
            </p:sp>
            <p:sp>
              <p:nvSpPr>
                <p:cNvPr id="27" name="Line 11"/>
                <p:cNvSpPr>
                  <a:spLocks noChangeShapeType="1"/>
                </p:cNvSpPr>
                <p:nvPr/>
              </p:nvSpPr>
              <p:spPr bwMode="auto">
                <a:xfrm flipH="1">
                  <a:off x="3424" y="4204"/>
                  <a:ext cx="90" cy="1"/>
                </a:xfrm>
                <a:prstGeom prst="line">
                  <a:avLst/>
                </a:prstGeom>
                <a:noFill/>
                <a:ln w="25400">
                  <a:solidFill>
                    <a:schemeClr val="tx1"/>
                  </a:solidFill>
                  <a:round/>
                  <a:headEnd/>
                  <a:tailEnd type="triangle" w="lg" len="lg"/>
                </a:ln>
                <a:effectLst/>
              </p:spPr>
              <p:txBody>
                <a:bodyPr/>
                <a:lstStyle/>
                <a:p>
                  <a:endParaRPr lang="en-US" sz="1600" b="1">
                    <a:latin typeface="Arial" panose="020B0604020202020204" pitchFamily="34" charset="0"/>
                    <a:cs typeface="Arial" panose="020B0604020202020204" pitchFamily="34" charset="0"/>
                  </a:endParaRPr>
                </a:p>
              </p:txBody>
            </p:sp>
            <p:sp>
              <p:nvSpPr>
                <p:cNvPr id="29" name="Text Box 13"/>
                <p:cNvSpPr txBox="1">
                  <a:spLocks noChangeArrowheads="1"/>
                </p:cNvSpPr>
                <p:nvPr/>
              </p:nvSpPr>
              <p:spPr bwMode="auto">
                <a:xfrm>
                  <a:off x="3060" y="4006"/>
                  <a:ext cx="209" cy="213"/>
                </a:xfrm>
                <a:prstGeom prst="rect">
                  <a:avLst/>
                </a:prstGeom>
                <a:noFill/>
                <a:ln w="25400">
                  <a:noFill/>
                  <a:miter lim="800000"/>
                  <a:headEnd/>
                  <a:tailEnd/>
                </a:ln>
                <a:effectLst/>
              </p:spPr>
              <p:txBody>
                <a:bodyPr wrap="none">
                  <a:spAutoFit/>
                </a:bodyPr>
                <a:lstStyle/>
                <a:p>
                  <a:pPr eaLnBrk="1" hangingPunct="1"/>
                  <a:r>
                    <a:rPr lang="en-GB" sz="1600" b="1" dirty="0">
                      <a:solidFill>
                        <a:schemeClr val="tx1"/>
                      </a:solidFill>
                      <a:latin typeface="Arial" panose="020B0604020202020204" pitchFamily="34" charset="0"/>
                      <a:cs typeface="Arial" panose="020B0604020202020204" pitchFamily="34" charset="0"/>
                    </a:rPr>
                    <a:t>H</a:t>
                  </a:r>
                  <a:endParaRPr lang="en-US" sz="1600" b="1" dirty="0">
                    <a:solidFill>
                      <a:schemeClr val="tx1"/>
                    </a:solidFill>
                    <a:latin typeface="Arial" panose="020B0604020202020204" pitchFamily="34" charset="0"/>
                    <a:cs typeface="Arial" panose="020B0604020202020204" pitchFamily="34" charset="0"/>
                  </a:endParaRPr>
                </a:p>
              </p:txBody>
            </p:sp>
          </p:grpSp>
          <p:grpSp>
            <p:nvGrpSpPr>
              <p:cNvPr id="11" name="Group 17"/>
              <p:cNvGrpSpPr>
                <a:grpSpLocks/>
              </p:cNvGrpSpPr>
              <p:nvPr/>
            </p:nvGrpSpPr>
            <p:grpSpPr bwMode="auto">
              <a:xfrm>
                <a:off x="4059" y="3841"/>
                <a:ext cx="953" cy="377"/>
                <a:chOff x="4286" y="3841"/>
                <a:chExt cx="953" cy="377"/>
              </a:xfrm>
            </p:grpSpPr>
            <p:sp>
              <p:nvSpPr>
                <p:cNvPr id="12" name="Line 18"/>
                <p:cNvSpPr>
                  <a:spLocks noChangeShapeType="1"/>
                </p:cNvSpPr>
                <p:nvPr/>
              </p:nvSpPr>
              <p:spPr bwMode="auto">
                <a:xfrm>
                  <a:off x="4286" y="4020"/>
                  <a:ext cx="302" cy="2"/>
                </a:xfrm>
                <a:prstGeom prst="line">
                  <a:avLst/>
                </a:prstGeom>
                <a:noFill/>
                <a:ln w="25400">
                  <a:solidFill>
                    <a:schemeClr val="tx1"/>
                  </a:solidFill>
                  <a:prstDash val="dash"/>
                  <a:round/>
                  <a:headEnd type="none" w="lg" len="lg"/>
                  <a:tailEnd type="oval" w="med" len="med"/>
                </a:ln>
                <a:effectLst/>
              </p:spPr>
              <p:txBody>
                <a:bodyPr/>
                <a:lstStyle/>
                <a:p>
                  <a:endParaRPr lang="en-US" sz="1600" b="1">
                    <a:latin typeface="Arial" panose="020B0604020202020204" pitchFamily="34" charset="0"/>
                    <a:cs typeface="Arial" panose="020B0604020202020204" pitchFamily="34" charset="0"/>
                  </a:endParaRPr>
                </a:p>
              </p:txBody>
            </p:sp>
            <p:sp>
              <p:nvSpPr>
                <p:cNvPr id="13" name="Line 19"/>
                <p:cNvSpPr>
                  <a:spLocks noChangeShapeType="1"/>
                </p:cNvSpPr>
                <p:nvPr/>
              </p:nvSpPr>
              <p:spPr bwMode="auto">
                <a:xfrm flipV="1">
                  <a:off x="4936" y="4020"/>
                  <a:ext cx="303" cy="2"/>
                </a:xfrm>
                <a:prstGeom prst="line">
                  <a:avLst/>
                </a:prstGeom>
                <a:noFill/>
                <a:ln w="25400">
                  <a:solidFill>
                    <a:schemeClr val="tx1"/>
                  </a:solidFill>
                  <a:prstDash val="dash"/>
                  <a:round/>
                  <a:headEnd type="oval" w="med" len="med"/>
                  <a:tailEnd/>
                </a:ln>
                <a:effectLst/>
              </p:spPr>
              <p:txBody>
                <a:bodyPr/>
                <a:lstStyle/>
                <a:p>
                  <a:endParaRPr lang="en-US" sz="1600" b="1">
                    <a:latin typeface="Arial" panose="020B0604020202020204" pitchFamily="34" charset="0"/>
                    <a:cs typeface="Arial" panose="020B0604020202020204" pitchFamily="34" charset="0"/>
                  </a:endParaRPr>
                </a:p>
              </p:txBody>
            </p:sp>
            <p:sp>
              <p:nvSpPr>
                <p:cNvPr id="15" name="Oval 20"/>
                <p:cNvSpPr>
                  <a:spLocks noChangeArrowheads="1"/>
                </p:cNvSpPr>
                <p:nvPr/>
              </p:nvSpPr>
              <p:spPr bwMode="auto">
                <a:xfrm>
                  <a:off x="4589" y="3841"/>
                  <a:ext cx="347" cy="363"/>
                </a:xfrm>
                <a:prstGeom prst="ellipse">
                  <a:avLst/>
                </a:prstGeom>
                <a:noFill/>
                <a:ln w="25400">
                  <a:solidFill>
                    <a:schemeClr val="tx1"/>
                  </a:solidFill>
                  <a:prstDash val="sysDash"/>
                  <a:round/>
                  <a:headEnd/>
                  <a:tailEnd/>
                </a:ln>
                <a:effectLst/>
              </p:spPr>
              <p:txBody>
                <a:bodyPr wrap="none" anchor="ctr"/>
                <a:lstStyle/>
                <a:p>
                  <a:endParaRPr lang="en-US" sz="1600" b="1">
                    <a:latin typeface="Arial" panose="020B0604020202020204" pitchFamily="34" charset="0"/>
                    <a:cs typeface="Arial" panose="020B0604020202020204" pitchFamily="34" charset="0"/>
                  </a:endParaRPr>
                </a:p>
              </p:txBody>
            </p:sp>
            <p:sp>
              <p:nvSpPr>
                <p:cNvPr id="16" name="Line 21"/>
                <p:cNvSpPr>
                  <a:spLocks noChangeShapeType="1"/>
                </p:cNvSpPr>
                <p:nvPr/>
              </p:nvSpPr>
              <p:spPr bwMode="auto">
                <a:xfrm>
                  <a:off x="4719" y="3841"/>
                  <a:ext cx="87" cy="0"/>
                </a:xfrm>
                <a:prstGeom prst="line">
                  <a:avLst/>
                </a:prstGeom>
                <a:noFill/>
                <a:ln w="25400">
                  <a:solidFill>
                    <a:schemeClr val="tx1"/>
                  </a:solidFill>
                  <a:round/>
                  <a:headEnd/>
                  <a:tailEnd type="triangle" w="lg" len="lg"/>
                </a:ln>
                <a:effectLst/>
              </p:spPr>
              <p:txBody>
                <a:bodyPr/>
                <a:lstStyle/>
                <a:p>
                  <a:endParaRPr lang="en-US" sz="1600" b="1">
                    <a:latin typeface="Arial" panose="020B0604020202020204" pitchFamily="34" charset="0"/>
                    <a:cs typeface="Arial" panose="020B0604020202020204" pitchFamily="34" charset="0"/>
                  </a:endParaRPr>
                </a:p>
              </p:txBody>
            </p:sp>
            <p:sp>
              <p:nvSpPr>
                <p:cNvPr id="17" name="Line 22"/>
                <p:cNvSpPr>
                  <a:spLocks noChangeShapeType="1"/>
                </p:cNvSpPr>
                <p:nvPr/>
              </p:nvSpPr>
              <p:spPr bwMode="auto">
                <a:xfrm flipH="1">
                  <a:off x="4676" y="4203"/>
                  <a:ext cx="86" cy="0"/>
                </a:xfrm>
                <a:prstGeom prst="line">
                  <a:avLst/>
                </a:prstGeom>
                <a:noFill/>
                <a:ln w="25400">
                  <a:solidFill>
                    <a:schemeClr val="tx1"/>
                  </a:solidFill>
                  <a:round/>
                  <a:headEnd/>
                  <a:tailEnd type="triangle" w="lg" len="lg"/>
                </a:ln>
                <a:effectLst/>
              </p:spPr>
              <p:txBody>
                <a:bodyPr/>
                <a:lstStyle/>
                <a:p>
                  <a:endParaRPr lang="en-US" sz="1600" b="1">
                    <a:latin typeface="Arial" panose="020B0604020202020204" pitchFamily="34" charset="0"/>
                    <a:cs typeface="Arial" panose="020B0604020202020204" pitchFamily="34" charset="0"/>
                  </a:endParaRPr>
                </a:p>
              </p:txBody>
            </p:sp>
            <p:sp>
              <p:nvSpPr>
                <p:cNvPr id="19" name="Text Box 24"/>
                <p:cNvSpPr txBox="1">
                  <a:spLocks noChangeArrowheads="1"/>
                </p:cNvSpPr>
                <p:nvPr/>
              </p:nvSpPr>
              <p:spPr bwMode="auto">
                <a:xfrm>
                  <a:off x="4328" y="4005"/>
                  <a:ext cx="209" cy="213"/>
                </a:xfrm>
                <a:prstGeom prst="rect">
                  <a:avLst/>
                </a:prstGeom>
                <a:noFill/>
                <a:ln w="25400">
                  <a:noFill/>
                  <a:miter lim="800000"/>
                  <a:headEnd/>
                  <a:tailEnd/>
                </a:ln>
                <a:effectLst/>
              </p:spPr>
              <p:txBody>
                <a:bodyPr wrap="none">
                  <a:spAutoFit/>
                </a:bodyPr>
                <a:lstStyle/>
                <a:p>
                  <a:pPr eaLnBrk="1" hangingPunct="1"/>
                  <a:r>
                    <a:rPr lang="en-GB" sz="1600" b="1">
                      <a:solidFill>
                        <a:schemeClr val="tx1"/>
                      </a:solidFill>
                      <a:latin typeface="Arial" panose="020B0604020202020204" pitchFamily="34" charset="0"/>
                      <a:cs typeface="Arial" panose="020B0604020202020204" pitchFamily="34" charset="0"/>
                    </a:rPr>
                    <a:t>H</a:t>
                  </a:r>
                  <a:endParaRPr lang="en-US" sz="1600" b="1">
                    <a:solidFill>
                      <a:schemeClr val="tx1"/>
                    </a:solidFill>
                    <a:latin typeface="Arial" panose="020B0604020202020204" pitchFamily="34" charset="0"/>
                    <a:cs typeface="Arial" panose="020B0604020202020204" pitchFamily="34" charset="0"/>
                  </a:endParaRPr>
                </a:p>
              </p:txBody>
            </p:sp>
            <p:sp>
              <p:nvSpPr>
                <p:cNvPr id="20" name="Text Box 25"/>
                <p:cNvSpPr txBox="1">
                  <a:spLocks noChangeArrowheads="1"/>
                </p:cNvSpPr>
                <p:nvPr/>
              </p:nvSpPr>
              <p:spPr bwMode="auto">
                <a:xfrm>
                  <a:off x="4950" y="4005"/>
                  <a:ext cx="209" cy="213"/>
                </a:xfrm>
                <a:prstGeom prst="rect">
                  <a:avLst/>
                </a:prstGeom>
                <a:noFill/>
                <a:ln w="25400">
                  <a:noFill/>
                  <a:miter lim="800000"/>
                  <a:headEnd/>
                  <a:tailEnd/>
                </a:ln>
                <a:effectLst/>
              </p:spPr>
              <p:txBody>
                <a:bodyPr wrap="none">
                  <a:spAutoFit/>
                </a:bodyPr>
                <a:lstStyle/>
                <a:p>
                  <a:pPr eaLnBrk="1" hangingPunct="1"/>
                  <a:r>
                    <a:rPr lang="en-GB" sz="1600" b="1">
                      <a:solidFill>
                        <a:schemeClr val="tx1"/>
                      </a:solidFill>
                      <a:latin typeface="Arial" panose="020B0604020202020204" pitchFamily="34" charset="0"/>
                      <a:cs typeface="Arial" panose="020B0604020202020204" pitchFamily="34" charset="0"/>
                    </a:rPr>
                    <a:t>H</a:t>
                  </a:r>
                  <a:endParaRPr lang="en-US" sz="1600" b="1">
                    <a:solidFill>
                      <a:schemeClr val="tx1"/>
                    </a:solidFill>
                    <a:latin typeface="Arial" panose="020B0604020202020204" pitchFamily="34" charset="0"/>
                    <a:cs typeface="Arial" panose="020B0604020202020204" pitchFamily="34" charset="0"/>
                  </a:endParaRPr>
                </a:p>
              </p:txBody>
            </p:sp>
          </p:grpSp>
        </p:grpSp>
        <p:sp>
          <p:nvSpPr>
            <p:cNvPr id="9" name="Rectangle 28"/>
            <p:cNvSpPr>
              <a:spLocks noChangeArrowheads="1"/>
            </p:cNvSpPr>
            <p:nvPr/>
          </p:nvSpPr>
          <p:spPr bwMode="auto">
            <a:xfrm>
              <a:off x="3547" y="3657"/>
              <a:ext cx="596" cy="215"/>
            </a:xfrm>
            <a:prstGeom prst="rect">
              <a:avLst/>
            </a:prstGeom>
            <a:noFill/>
            <a:ln w="19050" algn="ctr">
              <a:noFill/>
              <a:miter lim="800000"/>
              <a:headEnd/>
              <a:tailEnd/>
            </a:ln>
            <a:effectLst/>
          </p:spPr>
          <p:txBody>
            <a:bodyPr wrap="none" lIns="90000" tIns="46800" rIns="90000" bIns="46800">
              <a:spAutoFit/>
            </a:bodyPr>
            <a:lstStyle/>
            <a:p>
              <a:pPr marL="244475" indent="-244475" algn="ctr" defTabSz="868363" eaLnBrk="1" hangingPunct="1"/>
              <a:r>
                <a:rPr lang="en-US" sz="1600" dirty="0">
                  <a:solidFill>
                    <a:srgbClr val="9C9CFC"/>
                  </a:solidFill>
                  <a:latin typeface="Arial" panose="020B0604020202020204" pitchFamily="34" charset="0"/>
                  <a:cs typeface="Arial" panose="020B0604020202020204" pitchFamily="34" charset="0"/>
                </a:rPr>
                <a:t> </a:t>
              </a:r>
              <a:r>
                <a:rPr lang="en-US" sz="1600" dirty="0" smtClean="0">
                  <a:solidFill>
                    <a:srgbClr val="FF0000"/>
                  </a:solidFill>
                  <a:latin typeface="Arial" panose="020B0604020202020204" pitchFamily="34" charset="0"/>
                  <a:cs typeface="Arial" panose="020B0604020202020204" pitchFamily="34" charset="0"/>
                </a:rPr>
                <a:t>cancel </a:t>
              </a:r>
              <a:r>
                <a:rPr lang="en-US" sz="1600" dirty="0">
                  <a:solidFill>
                    <a:srgbClr val="FF0000"/>
                  </a:solidFill>
                  <a:latin typeface="Arial" panose="020B0604020202020204" pitchFamily="34" charset="0"/>
                  <a:cs typeface="Arial" panose="020B0604020202020204" pitchFamily="34" charset="0"/>
                </a:rPr>
                <a:t>!</a:t>
              </a:r>
            </a:p>
          </p:txBody>
        </p:sp>
      </p:grpSp>
      <p:grpSp>
        <p:nvGrpSpPr>
          <p:cNvPr id="3" name="Group 2"/>
          <p:cNvGrpSpPr/>
          <p:nvPr/>
        </p:nvGrpSpPr>
        <p:grpSpPr>
          <a:xfrm>
            <a:off x="5364088" y="4797152"/>
            <a:ext cx="3119767" cy="886936"/>
            <a:chOff x="5364088" y="3573016"/>
            <a:chExt cx="3119767" cy="886936"/>
          </a:xfrm>
        </p:grpSpPr>
        <p:grpSp>
          <p:nvGrpSpPr>
            <p:cNvPr id="2" name="Group 1"/>
            <p:cNvGrpSpPr/>
            <p:nvPr/>
          </p:nvGrpSpPr>
          <p:grpSpPr>
            <a:xfrm>
              <a:off x="5364088" y="3861048"/>
              <a:ext cx="1510269" cy="598904"/>
              <a:chOff x="5084007" y="3861048"/>
              <a:chExt cx="1510269" cy="598904"/>
            </a:xfrm>
          </p:grpSpPr>
          <p:sp>
            <p:nvSpPr>
              <p:cNvPr id="33" name="Line 19"/>
              <p:cNvSpPr>
                <a:spLocks noChangeShapeType="1"/>
              </p:cNvSpPr>
              <p:nvPr/>
            </p:nvSpPr>
            <p:spPr bwMode="auto">
              <a:xfrm flipV="1">
                <a:off x="6113264" y="4145211"/>
                <a:ext cx="481012" cy="3175"/>
              </a:xfrm>
              <a:prstGeom prst="line">
                <a:avLst/>
              </a:prstGeom>
              <a:noFill/>
              <a:ln w="25400">
                <a:solidFill>
                  <a:schemeClr val="tx1"/>
                </a:solidFill>
                <a:prstDash val="dash"/>
                <a:round/>
                <a:headEnd type="oval" w="med" len="med"/>
                <a:tailEnd/>
              </a:ln>
              <a:effectLst/>
            </p:spPr>
            <p:txBody>
              <a:bodyPr/>
              <a:lstStyle/>
              <a:p>
                <a:endParaRPr lang="en-US" b="1">
                  <a:latin typeface="Arial" panose="020B0604020202020204" pitchFamily="34" charset="0"/>
                  <a:cs typeface="Arial" panose="020B0604020202020204" pitchFamily="34" charset="0"/>
                </a:endParaRPr>
              </a:p>
            </p:txBody>
          </p:sp>
          <p:sp>
            <p:nvSpPr>
              <p:cNvPr id="34" name="Oval 20"/>
              <p:cNvSpPr>
                <a:spLocks noChangeArrowheads="1"/>
              </p:cNvSpPr>
              <p:nvPr/>
            </p:nvSpPr>
            <p:spPr bwMode="auto">
              <a:xfrm>
                <a:off x="5562401" y="3861048"/>
                <a:ext cx="550862" cy="576263"/>
              </a:xfrm>
              <a:prstGeom prst="ellipse">
                <a:avLst/>
              </a:prstGeom>
              <a:noFill/>
              <a:ln w="25400">
                <a:solidFill>
                  <a:schemeClr val="tx1"/>
                </a:solidFill>
                <a:prstDash val="sysDash"/>
                <a:round/>
                <a:headEnd/>
                <a:tailEnd/>
              </a:ln>
              <a:effectLst/>
            </p:spPr>
            <p:txBody>
              <a:bodyPr wrap="none" anchor="ctr"/>
              <a:lstStyle/>
              <a:p>
                <a:endParaRPr lang="en-US" b="1">
                  <a:latin typeface="Arial" panose="020B0604020202020204" pitchFamily="34" charset="0"/>
                  <a:cs typeface="Arial" panose="020B0604020202020204" pitchFamily="34" charset="0"/>
                </a:endParaRPr>
              </a:p>
            </p:txBody>
          </p:sp>
          <p:sp>
            <p:nvSpPr>
              <p:cNvPr id="35" name="Text Box 24"/>
              <p:cNvSpPr txBox="1">
                <a:spLocks noChangeArrowheads="1"/>
              </p:cNvSpPr>
              <p:nvPr/>
            </p:nvSpPr>
            <p:spPr bwMode="auto">
              <a:xfrm>
                <a:off x="5148064" y="4121398"/>
                <a:ext cx="332142" cy="338554"/>
              </a:xfrm>
              <a:prstGeom prst="rect">
                <a:avLst/>
              </a:prstGeom>
              <a:noFill/>
              <a:ln w="25400">
                <a:noFill/>
                <a:miter lim="800000"/>
                <a:headEnd/>
                <a:tailEnd/>
              </a:ln>
              <a:effectLst/>
            </p:spPr>
            <p:txBody>
              <a:bodyPr wrap="none">
                <a:spAutoFit/>
              </a:bodyPr>
              <a:lstStyle/>
              <a:p>
                <a:pPr eaLnBrk="1" hangingPunct="1"/>
                <a:r>
                  <a:rPr lang="en-GB" sz="1600" b="1" dirty="0">
                    <a:solidFill>
                      <a:schemeClr val="tx1"/>
                    </a:solidFill>
                    <a:latin typeface="Arial" panose="020B0604020202020204" pitchFamily="34" charset="0"/>
                    <a:cs typeface="Arial" panose="020B0604020202020204" pitchFamily="34" charset="0"/>
                  </a:rPr>
                  <a:t>H</a:t>
                </a:r>
                <a:endParaRPr lang="en-US" sz="1600" b="1" dirty="0">
                  <a:solidFill>
                    <a:schemeClr val="tx1"/>
                  </a:solidFill>
                  <a:latin typeface="Arial" panose="020B0604020202020204" pitchFamily="34" charset="0"/>
                  <a:cs typeface="Arial" panose="020B0604020202020204" pitchFamily="34" charset="0"/>
                </a:endParaRPr>
              </a:p>
            </p:txBody>
          </p:sp>
          <p:sp>
            <p:nvSpPr>
              <p:cNvPr id="36" name="Text Box 25"/>
              <p:cNvSpPr txBox="1">
                <a:spLocks noChangeArrowheads="1"/>
              </p:cNvSpPr>
              <p:nvPr/>
            </p:nvSpPr>
            <p:spPr bwMode="auto">
              <a:xfrm>
                <a:off x="6135489" y="4121398"/>
                <a:ext cx="332142" cy="338554"/>
              </a:xfrm>
              <a:prstGeom prst="rect">
                <a:avLst/>
              </a:prstGeom>
              <a:noFill/>
              <a:ln w="25400">
                <a:noFill/>
                <a:miter lim="800000"/>
                <a:headEnd/>
                <a:tailEnd/>
              </a:ln>
              <a:effectLst/>
            </p:spPr>
            <p:txBody>
              <a:bodyPr wrap="none">
                <a:spAutoFit/>
              </a:bodyPr>
              <a:lstStyle/>
              <a:p>
                <a:pPr eaLnBrk="1" hangingPunct="1"/>
                <a:r>
                  <a:rPr lang="en-GB" sz="1600" b="1">
                    <a:solidFill>
                      <a:schemeClr val="tx1"/>
                    </a:solidFill>
                    <a:latin typeface="Arial" panose="020B0604020202020204" pitchFamily="34" charset="0"/>
                    <a:cs typeface="Arial" panose="020B0604020202020204" pitchFamily="34" charset="0"/>
                  </a:rPr>
                  <a:t>H</a:t>
                </a:r>
                <a:endParaRPr lang="en-US" sz="1600" b="1">
                  <a:solidFill>
                    <a:schemeClr val="tx1"/>
                  </a:solidFill>
                  <a:latin typeface="Arial" panose="020B0604020202020204" pitchFamily="34" charset="0"/>
                  <a:cs typeface="Arial" panose="020B0604020202020204" pitchFamily="34" charset="0"/>
                </a:endParaRPr>
              </a:p>
            </p:txBody>
          </p:sp>
          <p:sp>
            <p:nvSpPr>
              <p:cNvPr id="37" name="Line 18"/>
              <p:cNvSpPr>
                <a:spLocks noChangeShapeType="1"/>
              </p:cNvSpPr>
              <p:nvPr/>
            </p:nvSpPr>
            <p:spPr bwMode="auto">
              <a:xfrm>
                <a:off x="5084007" y="4149080"/>
                <a:ext cx="479425" cy="3175"/>
              </a:xfrm>
              <a:prstGeom prst="line">
                <a:avLst/>
              </a:prstGeom>
              <a:noFill/>
              <a:ln w="25400">
                <a:solidFill>
                  <a:schemeClr val="tx1"/>
                </a:solidFill>
                <a:prstDash val="dash"/>
                <a:round/>
                <a:headEnd type="none" w="lg" len="lg"/>
                <a:tailEnd type="oval" w="med" len="med"/>
              </a:ln>
              <a:effectLst/>
            </p:spPr>
            <p:txBody>
              <a:bodyPr/>
              <a:lstStyle/>
              <a:p>
                <a:endParaRPr lang="en-US" b="1">
                  <a:latin typeface="Arial" panose="020B0604020202020204" pitchFamily="34" charset="0"/>
                  <a:cs typeface="Arial" panose="020B0604020202020204" pitchFamily="34" charset="0"/>
                </a:endParaRPr>
              </a:p>
            </p:txBody>
          </p:sp>
          <p:sp>
            <p:nvSpPr>
              <p:cNvPr id="38" name="Text Box 24"/>
              <p:cNvSpPr txBox="1">
                <a:spLocks noChangeArrowheads="1"/>
              </p:cNvSpPr>
              <p:nvPr/>
            </p:nvSpPr>
            <p:spPr bwMode="auto">
              <a:xfrm>
                <a:off x="5668022" y="3989162"/>
                <a:ext cx="332142" cy="338554"/>
              </a:xfrm>
              <a:prstGeom prst="rect">
                <a:avLst/>
              </a:prstGeom>
              <a:noFill/>
              <a:ln w="25400">
                <a:noFill/>
                <a:miter lim="800000"/>
                <a:headEnd/>
                <a:tailEnd/>
              </a:ln>
              <a:effectLst/>
            </p:spPr>
            <p:txBody>
              <a:bodyPr wrap="none">
                <a:spAutoFit/>
              </a:bodyPr>
              <a:lstStyle/>
              <a:p>
                <a:pPr eaLnBrk="1" hangingPunct="1"/>
                <a:r>
                  <a:rPr lang="en-GB" sz="1600" b="1" dirty="0">
                    <a:solidFill>
                      <a:schemeClr val="tx1"/>
                    </a:solidFill>
                    <a:latin typeface="Arial" panose="020B0604020202020204" pitchFamily="34" charset="0"/>
                    <a:cs typeface="Arial" panose="020B0604020202020204" pitchFamily="34" charset="0"/>
                  </a:rPr>
                  <a:t>H</a:t>
                </a:r>
                <a:endParaRPr lang="en-US" sz="1600" b="1" dirty="0">
                  <a:solidFill>
                    <a:schemeClr val="tx1"/>
                  </a:solidFill>
                  <a:latin typeface="Arial" panose="020B0604020202020204" pitchFamily="34" charset="0"/>
                  <a:cs typeface="Arial" panose="020B0604020202020204" pitchFamily="34" charset="0"/>
                </a:endParaRPr>
              </a:p>
            </p:txBody>
          </p:sp>
        </p:grpSp>
        <p:grpSp>
          <p:nvGrpSpPr>
            <p:cNvPr id="39" name="Group 38"/>
            <p:cNvGrpSpPr/>
            <p:nvPr/>
          </p:nvGrpSpPr>
          <p:grpSpPr>
            <a:xfrm>
              <a:off x="7164288" y="3573016"/>
              <a:ext cx="1319567" cy="886936"/>
              <a:chOff x="5148064" y="3573016"/>
              <a:chExt cx="1319567" cy="886936"/>
            </a:xfrm>
          </p:grpSpPr>
          <p:sp>
            <p:nvSpPr>
              <p:cNvPr id="40" name="Line 19"/>
              <p:cNvSpPr>
                <a:spLocks noChangeShapeType="1"/>
              </p:cNvSpPr>
              <p:nvPr/>
            </p:nvSpPr>
            <p:spPr bwMode="auto">
              <a:xfrm flipV="1">
                <a:off x="5874196" y="4145211"/>
                <a:ext cx="481012" cy="3175"/>
              </a:xfrm>
              <a:prstGeom prst="line">
                <a:avLst/>
              </a:prstGeom>
              <a:noFill/>
              <a:ln w="25400">
                <a:solidFill>
                  <a:schemeClr val="tx1"/>
                </a:solidFill>
                <a:prstDash val="dash"/>
                <a:round/>
                <a:headEnd type="none" w="med" len="med"/>
                <a:tailEnd/>
              </a:ln>
              <a:effectLst/>
            </p:spPr>
            <p:txBody>
              <a:bodyPr/>
              <a:lstStyle/>
              <a:p>
                <a:endParaRPr lang="en-US" b="1">
                  <a:latin typeface="Arial" panose="020B0604020202020204" pitchFamily="34" charset="0"/>
                  <a:cs typeface="Arial" panose="020B0604020202020204" pitchFamily="34" charset="0"/>
                </a:endParaRPr>
              </a:p>
            </p:txBody>
          </p:sp>
          <p:sp>
            <p:nvSpPr>
              <p:cNvPr id="41" name="Oval 20"/>
              <p:cNvSpPr>
                <a:spLocks noChangeArrowheads="1"/>
              </p:cNvSpPr>
              <p:nvPr/>
            </p:nvSpPr>
            <p:spPr bwMode="auto">
              <a:xfrm>
                <a:off x="5562401" y="3573016"/>
                <a:ext cx="550862" cy="576263"/>
              </a:xfrm>
              <a:prstGeom prst="ellipse">
                <a:avLst/>
              </a:prstGeom>
              <a:noFill/>
              <a:ln w="25400">
                <a:solidFill>
                  <a:schemeClr val="tx1"/>
                </a:solidFill>
                <a:prstDash val="sysDash"/>
                <a:round/>
                <a:headEnd/>
                <a:tailEnd/>
              </a:ln>
              <a:effectLst/>
            </p:spPr>
            <p:txBody>
              <a:bodyPr wrap="none" anchor="ctr"/>
              <a:lstStyle/>
              <a:p>
                <a:endParaRPr lang="en-US" b="1">
                  <a:latin typeface="Arial" panose="020B0604020202020204" pitchFamily="34" charset="0"/>
                  <a:cs typeface="Arial" panose="020B0604020202020204" pitchFamily="34" charset="0"/>
                </a:endParaRPr>
              </a:p>
            </p:txBody>
          </p:sp>
          <p:sp>
            <p:nvSpPr>
              <p:cNvPr id="42" name="Text Box 24"/>
              <p:cNvSpPr txBox="1">
                <a:spLocks noChangeArrowheads="1"/>
              </p:cNvSpPr>
              <p:nvPr/>
            </p:nvSpPr>
            <p:spPr bwMode="auto">
              <a:xfrm>
                <a:off x="5148064" y="4121398"/>
                <a:ext cx="332142" cy="338554"/>
              </a:xfrm>
              <a:prstGeom prst="rect">
                <a:avLst/>
              </a:prstGeom>
              <a:noFill/>
              <a:ln w="25400">
                <a:noFill/>
                <a:miter lim="800000"/>
                <a:headEnd/>
                <a:tailEnd/>
              </a:ln>
              <a:effectLst/>
            </p:spPr>
            <p:txBody>
              <a:bodyPr wrap="none">
                <a:spAutoFit/>
              </a:bodyPr>
              <a:lstStyle/>
              <a:p>
                <a:pPr eaLnBrk="1" hangingPunct="1"/>
                <a:r>
                  <a:rPr lang="en-GB" sz="1600" b="1" dirty="0">
                    <a:solidFill>
                      <a:schemeClr val="tx1"/>
                    </a:solidFill>
                    <a:latin typeface="Arial" panose="020B0604020202020204" pitchFamily="34" charset="0"/>
                    <a:cs typeface="Arial" panose="020B0604020202020204" pitchFamily="34" charset="0"/>
                  </a:rPr>
                  <a:t>H</a:t>
                </a:r>
                <a:endParaRPr lang="en-US" sz="1600" b="1" dirty="0">
                  <a:solidFill>
                    <a:schemeClr val="tx1"/>
                  </a:solidFill>
                  <a:latin typeface="Arial" panose="020B0604020202020204" pitchFamily="34" charset="0"/>
                  <a:cs typeface="Arial" panose="020B0604020202020204" pitchFamily="34" charset="0"/>
                </a:endParaRPr>
              </a:p>
            </p:txBody>
          </p:sp>
          <p:sp>
            <p:nvSpPr>
              <p:cNvPr id="43" name="Text Box 25"/>
              <p:cNvSpPr txBox="1">
                <a:spLocks noChangeArrowheads="1"/>
              </p:cNvSpPr>
              <p:nvPr/>
            </p:nvSpPr>
            <p:spPr bwMode="auto">
              <a:xfrm>
                <a:off x="6135489" y="4121398"/>
                <a:ext cx="332142" cy="338554"/>
              </a:xfrm>
              <a:prstGeom prst="rect">
                <a:avLst/>
              </a:prstGeom>
              <a:noFill/>
              <a:ln w="25400">
                <a:noFill/>
                <a:miter lim="800000"/>
                <a:headEnd/>
                <a:tailEnd/>
              </a:ln>
              <a:effectLst/>
            </p:spPr>
            <p:txBody>
              <a:bodyPr wrap="none">
                <a:spAutoFit/>
              </a:bodyPr>
              <a:lstStyle/>
              <a:p>
                <a:pPr eaLnBrk="1" hangingPunct="1"/>
                <a:r>
                  <a:rPr lang="en-GB" sz="1600" b="1">
                    <a:solidFill>
                      <a:schemeClr val="tx1"/>
                    </a:solidFill>
                    <a:latin typeface="Arial" panose="020B0604020202020204" pitchFamily="34" charset="0"/>
                    <a:cs typeface="Arial" panose="020B0604020202020204" pitchFamily="34" charset="0"/>
                  </a:rPr>
                  <a:t>H</a:t>
                </a:r>
                <a:endParaRPr lang="en-US" sz="1600" b="1">
                  <a:solidFill>
                    <a:schemeClr val="tx1"/>
                  </a:solidFill>
                  <a:latin typeface="Arial" panose="020B0604020202020204" pitchFamily="34" charset="0"/>
                  <a:cs typeface="Arial" panose="020B0604020202020204" pitchFamily="34" charset="0"/>
                </a:endParaRPr>
              </a:p>
            </p:txBody>
          </p:sp>
          <p:sp>
            <p:nvSpPr>
              <p:cNvPr id="44" name="Line 18"/>
              <p:cNvSpPr>
                <a:spLocks noChangeShapeType="1"/>
              </p:cNvSpPr>
              <p:nvPr/>
            </p:nvSpPr>
            <p:spPr bwMode="auto">
              <a:xfrm>
                <a:off x="5370918" y="4149080"/>
                <a:ext cx="479425" cy="3175"/>
              </a:xfrm>
              <a:prstGeom prst="line">
                <a:avLst/>
              </a:prstGeom>
              <a:noFill/>
              <a:ln w="25400">
                <a:solidFill>
                  <a:schemeClr val="tx1"/>
                </a:solidFill>
                <a:prstDash val="dash"/>
                <a:round/>
                <a:headEnd type="none" w="lg" len="lg"/>
                <a:tailEnd type="oval" w="med" len="med"/>
              </a:ln>
              <a:effectLst/>
            </p:spPr>
            <p:txBody>
              <a:bodyPr/>
              <a:lstStyle/>
              <a:p>
                <a:endParaRPr lang="en-US" b="1">
                  <a:latin typeface="Arial" panose="020B0604020202020204" pitchFamily="34" charset="0"/>
                  <a:cs typeface="Arial" panose="020B0604020202020204" pitchFamily="34" charset="0"/>
                </a:endParaRPr>
              </a:p>
            </p:txBody>
          </p:sp>
          <p:sp>
            <p:nvSpPr>
              <p:cNvPr id="45" name="Text Box 24"/>
              <p:cNvSpPr txBox="1">
                <a:spLocks noChangeArrowheads="1"/>
              </p:cNvSpPr>
              <p:nvPr/>
            </p:nvSpPr>
            <p:spPr bwMode="auto">
              <a:xfrm>
                <a:off x="5668022" y="3685228"/>
                <a:ext cx="332142" cy="338554"/>
              </a:xfrm>
              <a:prstGeom prst="rect">
                <a:avLst/>
              </a:prstGeom>
              <a:noFill/>
              <a:ln w="25400">
                <a:noFill/>
                <a:miter lim="800000"/>
                <a:headEnd/>
                <a:tailEnd/>
              </a:ln>
              <a:effectLst/>
            </p:spPr>
            <p:txBody>
              <a:bodyPr wrap="none">
                <a:spAutoFit/>
              </a:bodyPr>
              <a:lstStyle/>
              <a:p>
                <a:pPr eaLnBrk="1" hangingPunct="1"/>
                <a:r>
                  <a:rPr lang="en-GB" sz="1600" b="1" dirty="0">
                    <a:solidFill>
                      <a:schemeClr val="tx1"/>
                    </a:solidFill>
                    <a:latin typeface="Arial" panose="020B0604020202020204" pitchFamily="34" charset="0"/>
                    <a:cs typeface="Arial" panose="020B0604020202020204" pitchFamily="34" charset="0"/>
                  </a:rPr>
                  <a:t>H</a:t>
                </a:r>
                <a:endParaRPr lang="en-US" sz="1600" b="1" dirty="0">
                  <a:solidFill>
                    <a:schemeClr val="tx1"/>
                  </a:solidFill>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921129113"/>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54660">
                                            <p:txEl>
                                              <p:pRg st="1" end="1"/>
                                            </p:txEl>
                                          </p:spTgt>
                                        </p:tgtEl>
                                        <p:attrNameLst>
                                          <p:attrName>style.visibility</p:attrName>
                                        </p:attrNameLst>
                                      </p:cBhvr>
                                      <p:to>
                                        <p:strVal val="visible"/>
                                      </p:to>
                                    </p:set>
                                    <p:animEffect transition="in" filter="fade">
                                      <p:cBhvr>
                                        <p:cTn id="7" dur="500"/>
                                        <p:tgtEl>
                                          <p:spTgt spid="454660">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54660">
                                            <p:txEl>
                                              <p:pRg st="2" end="2"/>
                                            </p:txEl>
                                          </p:spTgt>
                                        </p:tgtEl>
                                        <p:attrNameLst>
                                          <p:attrName>style.visibility</p:attrName>
                                        </p:attrNameLst>
                                      </p:cBhvr>
                                      <p:to>
                                        <p:strVal val="visible"/>
                                      </p:to>
                                    </p:set>
                                    <p:animEffect transition="in" filter="fade">
                                      <p:cBhvr>
                                        <p:cTn id="10" dur="500"/>
                                        <p:tgtEl>
                                          <p:spTgt spid="454660">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54660">
                                            <p:txEl>
                                              <p:pRg st="3" end="3"/>
                                            </p:txEl>
                                          </p:spTgt>
                                        </p:tgtEl>
                                        <p:attrNameLst>
                                          <p:attrName>style.visibility</p:attrName>
                                        </p:attrNameLst>
                                      </p:cBhvr>
                                      <p:to>
                                        <p:strVal val="visible"/>
                                      </p:to>
                                    </p:set>
                                    <p:animEffect transition="in" filter="fade">
                                      <p:cBhvr>
                                        <p:cTn id="13" dur="500"/>
                                        <p:tgtEl>
                                          <p:spTgt spid="454660">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454660">
                                            <p:txEl>
                                              <p:pRg st="4" end="4"/>
                                            </p:txEl>
                                          </p:spTgt>
                                        </p:tgtEl>
                                        <p:attrNameLst>
                                          <p:attrName>style.visibility</p:attrName>
                                        </p:attrNameLst>
                                      </p:cBhvr>
                                      <p:to>
                                        <p:strVal val="visible"/>
                                      </p:to>
                                    </p:set>
                                    <p:animEffect transition="in" filter="fade">
                                      <p:cBhvr>
                                        <p:cTn id="18" dur="500"/>
                                        <p:tgtEl>
                                          <p:spTgt spid="454660">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454660">
                                            <p:txEl>
                                              <p:pRg st="5" end="5"/>
                                            </p:txEl>
                                          </p:spTgt>
                                        </p:tgtEl>
                                        <p:attrNameLst>
                                          <p:attrName>style.visibility</p:attrName>
                                        </p:attrNameLst>
                                      </p:cBhvr>
                                      <p:to>
                                        <p:strVal val="visible"/>
                                      </p:to>
                                    </p:set>
                                    <p:animEffect transition="in" filter="fade">
                                      <p:cBhvr>
                                        <p:cTn id="21" dur="500"/>
                                        <p:tgtEl>
                                          <p:spTgt spid="454660">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454660">
                                            <p:txEl>
                                              <p:pRg st="6" end="6"/>
                                            </p:txEl>
                                          </p:spTgt>
                                        </p:tgtEl>
                                        <p:attrNameLst>
                                          <p:attrName>style.visibility</p:attrName>
                                        </p:attrNameLst>
                                      </p:cBhvr>
                                      <p:to>
                                        <p:strVal val="visible"/>
                                      </p:to>
                                    </p:set>
                                    <p:animEffect transition="in" filter="fade">
                                      <p:cBhvr>
                                        <p:cTn id="24" dur="500"/>
                                        <p:tgtEl>
                                          <p:spTgt spid="454660">
                                            <p:txEl>
                                              <p:pRg st="6" end="6"/>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par>
                                <p:cTn id="28" presetID="10" presetClass="entr" presetSubtype="0" fill="hold" nodeType="withEffect">
                                  <p:stCondLst>
                                    <p:cond delay="0"/>
                                  </p:stCondLst>
                                  <p:childTnLst>
                                    <p:set>
                                      <p:cBhvr>
                                        <p:cTn id="29" dur="1" fill="hold">
                                          <p:stCondLst>
                                            <p:cond delay="0"/>
                                          </p:stCondLst>
                                        </p:cTn>
                                        <p:tgtEl>
                                          <p:spTgt spid="454660">
                                            <p:txEl>
                                              <p:pRg st="8" end="8"/>
                                            </p:txEl>
                                          </p:spTgt>
                                        </p:tgtEl>
                                        <p:attrNameLst>
                                          <p:attrName>style.visibility</p:attrName>
                                        </p:attrNameLst>
                                      </p:cBhvr>
                                      <p:to>
                                        <p:strVal val="visible"/>
                                      </p:to>
                                    </p:set>
                                    <p:animEffect transition="in" filter="fade">
                                      <p:cBhvr>
                                        <p:cTn id="30" dur="500"/>
                                        <p:tgtEl>
                                          <p:spTgt spid="454660">
                                            <p:txEl>
                                              <p:pRg st="8" end="8"/>
                                            </p:txEl>
                                          </p:spTgt>
                                        </p:tgtEl>
                                      </p:cBhvr>
                                    </p:animEffect>
                                  </p:childTnLst>
                                </p:cTn>
                              </p:par>
                              <p:par>
                                <p:cTn id="31" presetID="1" presetClass="entr" presetSubtype="0" fill="hold" nodeType="withEffect">
                                  <p:stCondLst>
                                    <p:cond delay="0"/>
                                  </p:stCondLst>
                                  <p:childTnLst>
                                    <p:set>
                                      <p:cBhvr>
                                        <p:cTn id="32" dur="1" fill="hold">
                                          <p:stCondLst>
                                            <p:cond delay="0"/>
                                          </p:stCondLst>
                                        </p:cTn>
                                        <p:tgtEl>
                                          <p:spTgt spid="7"/>
                                        </p:tgtEl>
                                        <p:attrNameLst>
                                          <p:attrName>style.visibility</p:attrName>
                                        </p:attrNameLst>
                                      </p:cBhvr>
                                      <p:to>
                                        <p:strVal val="visible"/>
                                      </p:to>
                                    </p:set>
                                  </p:childTnLst>
                                </p:cTn>
                              </p:par>
                              <p:par>
                                <p:cTn id="33" presetID="10" presetClass="entr" presetSubtype="0" fill="hold" nodeType="withEffect">
                                  <p:stCondLst>
                                    <p:cond delay="0"/>
                                  </p:stCondLst>
                                  <p:childTnLst>
                                    <p:set>
                                      <p:cBhvr>
                                        <p:cTn id="34" dur="1" fill="hold">
                                          <p:stCondLst>
                                            <p:cond delay="0"/>
                                          </p:stCondLst>
                                        </p:cTn>
                                        <p:tgtEl>
                                          <p:spTgt spid="454660">
                                            <p:txEl>
                                              <p:pRg st="9" end="9"/>
                                            </p:txEl>
                                          </p:spTgt>
                                        </p:tgtEl>
                                        <p:attrNameLst>
                                          <p:attrName>style.visibility</p:attrName>
                                        </p:attrNameLst>
                                      </p:cBhvr>
                                      <p:to>
                                        <p:strVal val="visible"/>
                                      </p:to>
                                    </p:set>
                                    <p:animEffect transition="in" filter="fade">
                                      <p:cBhvr>
                                        <p:cTn id="35" dur="500"/>
                                        <p:tgtEl>
                                          <p:spTgt spid="454660">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9726" y="57762"/>
            <a:ext cx="6907376" cy="922966"/>
          </a:xfrm>
        </p:spPr>
        <p:txBody>
          <a:bodyPr/>
          <a:lstStyle/>
          <a:p>
            <a:r>
              <a:rPr lang="en-US" sz="5400" dirty="0" smtClean="0"/>
              <a:t>The Best of all Worlds ?</a:t>
            </a:r>
            <a:endParaRPr lang="en-US" sz="5400" dirty="0"/>
          </a:p>
        </p:txBody>
      </p:sp>
      <p:sp>
        <p:nvSpPr>
          <p:cNvPr id="3" name="Content Placeholder 2"/>
          <p:cNvSpPr>
            <a:spLocks noGrp="1"/>
          </p:cNvSpPr>
          <p:nvPr>
            <p:ph idx="1"/>
          </p:nvPr>
        </p:nvSpPr>
        <p:spPr>
          <a:xfrm>
            <a:off x="251521" y="1060687"/>
            <a:ext cx="5904656" cy="5601170"/>
          </a:xfrm>
        </p:spPr>
        <p:txBody>
          <a:bodyPr wrap="square">
            <a:spAutoFit/>
          </a:bodyPr>
          <a:lstStyle/>
          <a:p>
            <a:pPr marL="0" indent="0">
              <a:buNone/>
            </a:pPr>
            <a:r>
              <a:rPr lang="de-DE" sz="2800" b="1" dirty="0" smtClean="0"/>
              <a:t>G.W. Leibniz</a:t>
            </a:r>
            <a:r>
              <a:rPr lang="de-DE" sz="2800" dirty="0"/>
              <a:t> </a:t>
            </a:r>
            <a:r>
              <a:rPr lang="de-DE" sz="2800" dirty="0" smtClean="0"/>
              <a:t>1710</a:t>
            </a:r>
            <a:r>
              <a:rPr lang="de-DE" sz="2800" dirty="0"/>
              <a:t>:</a:t>
            </a:r>
            <a:r>
              <a:rPr lang="de-DE" sz="2800" dirty="0" smtClean="0"/>
              <a:t> </a:t>
            </a:r>
            <a:r>
              <a:rPr lang="fr-FR" sz="2800" b="1" dirty="0" smtClean="0">
                <a:solidFill>
                  <a:srgbClr val="C00000"/>
                </a:solidFill>
              </a:rPr>
              <a:t>Théodicée</a:t>
            </a:r>
            <a:endParaRPr lang="de-DE" sz="2000" dirty="0" smtClean="0"/>
          </a:p>
          <a:p>
            <a:pPr marL="0" indent="0">
              <a:spcBef>
                <a:spcPts val="1800"/>
              </a:spcBef>
              <a:buNone/>
            </a:pPr>
            <a:r>
              <a:rPr lang="en-GB" sz="2000" dirty="0" smtClean="0"/>
              <a:t>1. Part § 8:   </a:t>
            </a:r>
            <a:r>
              <a:rPr lang="en-GB" sz="2000" b="1" dirty="0" smtClean="0"/>
              <a:t>Unify</a:t>
            </a:r>
            <a:r>
              <a:rPr lang="en-GB" sz="2000" dirty="0" smtClean="0"/>
              <a:t> and </a:t>
            </a:r>
            <a:r>
              <a:rPr lang="en-GB" sz="2000" b="1" dirty="0" smtClean="0"/>
              <a:t>Harmonise</a:t>
            </a:r>
            <a:r>
              <a:rPr lang="en-GB" sz="2000" dirty="0" smtClean="0"/>
              <a:t/>
            </a:r>
            <a:br>
              <a:rPr lang="en-GB" sz="2000" dirty="0" smtClean="0"/>
            </a:br>
            <a:r>
              <a:rPr lang="en-GB" sz="2000" dirty="0" smtClean="0"/>
              <a:t>science, metaphysics and theology:</a:t>
            </a:r>
          </a:p>
          <a:p>
            <a:pPr marL="0" indent="0">
              <a:buNone/>
            </a:pPr>
            <a:r>
              <a:rPr lang="en-GB" sz="2000" dirty="0" smtClean="0"/>
              <a:t>„this supreme wisdom, united to a goodness that is no less infinite, </a:t>
            </a:r>
            <a:r>
              <a:rPr lang="en-GB" sz="2000" dirty="0" smtClean="0">
                <a:solidFill>
                  <a:srgbClr val="C00000"/>
                </a:solidFill>
              </a:rPr>
              <a:t>cannot but have chosen the best</a:t>
            </a:r>
            <a:r>
              <a:rPr lang="en-GB" sz="2000" dirty="0" smtClean="0"/>
              <a:t>.</a:t>
            </a:r>
          </a:p>
          <a:p>
            <a:pPr marL="0" indent="0">
              <a:spcBef>
                <a:spcPts val="600"/>
              </a:spcBef>
              <a:buNone/>
            </a:pPr>
            <a:r>
              <a:rPr lang="en-GB" sz="2000" dirty="0" smtClean="0"/>
              <a:t>… if there were not </a:t>
            </a:r>
            <a:r>
              <a:rPr lang="en-GB" sz="2000" dirty="0" smtClean="0">
                <a:solidFill>
                  <a:srgbClr val="C00000"/>
                </a:solidFill>
              </a:rPr>
              <a:t>the best among all possible worlds</a:t>
            </a:r>
            <a:r>
              <a:rPr lang="en-GB" sz="2000" dirty="0" smtClean="0"/>
              <a:t>, God would not have produced any...</a:t>
            </a:r>
          </a:p>
          <a:p>
            <a:pPr marL="0" indent="0">
              <a:spcBef>
                <a:spcPts val="600"/>
              </a:spcBef>
              <a:buNone/>
            </a:pPr>
            <a:r>
              <a:rPr lang="en-GB" sz="2000" dirty="0" smtClean="0"/>
              <a:t>... there is an </a:t>
            </a:r>
            <a:r>
              <a:rPr lang="en-GB" sz="2000" b="1" dirty="0" smtClean="0">
                <a:solidFill>
                  <a:srgbClr val="C00000"/>
                </a:solidFill>
              </a:rPr>
              <a:t>infinitude of possible worlds</a:t>
            </a:r>
            <a:r>
              <a:rPr lang="en-GB" sz="2000" dirty="0" smtClean="0">
                <a:solidFill>
                  <a:srgbClr val="C00000"/>
                </a:solidFill>
              </a:rPr>
              <a:t/>
            </a:r>
            <a:br>
              <a:rPr lang="en-GB" sz="2000" dirty="0" smtClean="0">
                <a:solidFill>
                  <a:srgbClr val="C00000"/>
                </a:solidFill>
              </a:rPr>
            </a:br>
            <a:r>
              <a:rPr lang="en-GB" sz="2000" dirty="0" smtClean="0"/>
              <a:t>among which </a:t>
            </a:r>
            <a:r>
              <a:rPr lang="en-GB" sz="2000" dirty="0" smtClean="0">
                <a:solidFill>
                  <a:srgbClr val="C00000"/>
                </a:solidFill>
              </a:rPr>
              <a:t>God must have chosen the best</a:t>
            </a:r>
            <a:r>
              <a:rPr lang="en-GB" sz="2000" dirty="0" smtClean="0"/>
              <a:t>,</a:t>
            </a:r>
            <a:br>
              <a:rPr lang="en-GB" sz="2000" dirty="0" smtClean="0"/>
            </a:br>
            <a:r>
              <a:rPr lang="en-GB" sz="2000" dirty="0" smtClean="0"/>
              <a:t>since he does nothing without acting in accordance with supreme reason...“</a:t>
            </a:r>
          </a:p>
          <a:p>
            <a:pPr marL="0" indent="0">
              <a:spcBef>
                <a:spcPts val="1800"/>
              </a:spcBef>
              <a:buNone/>
            </a:pPr>
            <a:r>
              <a:rPr lang="fr-FR" sz="1400" dirty="0" smtClean="0"/>
              <a:t>Gottfried Wilhelm Leibniz: Essais de théodicée sur la bonté de Dieu,</a:t>
            </a:r>
            <a:br>
              <a:rPr lang="fr-FR" sz="1400" dirty="0" smtClean="0"/>
            </a:br>
            <a:r>
              <a:rPr lang="fr-FR" sz="1400" dirty="0" smtClean="0"/>
              <a:t>la liberté de l’homme, et l'origine du mal. Mortier, Amsterdam 1710.</a:t>
            </a:r>
            <a:endParaRPr lang="fr-FR" sz="1400" dirty="0"/>
          </a:p>
          <a:p>
            <a:pPr marL="0" indent="0">
              <a:spcBef>
                <a:spcPts val="600"/>
              </a:spcBef>
              <a:buNone/>
            </a:pPr>
            <a:r>
              <a:rPr lang="en-US" sz="1400" dirty="0" smtClean="0"/>
              <a:t>Essays </a:t>
            </a:r>
            <a:r>
              <a:rPr lang="en-US" sz="1400" dirty="0"/>
              <a:t>on the Goodness of </a:t>
            </a:r>
            <a:r>
              <a:rPr lang="en-US" sz="1400" dirty="0" smtClean="0"/>
              <a:t>God, the </a:t>
            </a:r>
            <a:r>
              <a:rPr lang="en-US" sz="1400" dirty="0"/>
              <a:t>Freedom of Man and the Origin of Evil. Translated by E.M. </a:t>
            </a:r>
            <a:r>
              <a:rPr lang="en-US" sz="1400" dirty="0" err="1"/>
              <a:t>Huggard</a:t>
            </a:r>
            <a:r>
              <a:rPr lang="en-US" sz="1400" dirty="0"/>
              <a:t> from C.J. Gerhardt's </a:t>
            </a:r>
            <a:r>
              <a:rPr lang="en-US" sz="1400" dirty="0" smtClean="0">
                <a:hlinkClick r:id="rId3"/>
              </a:rPr>
              <a:t>Edition</a:t>
            </a:r>
            <a:r>
              <a:rPr lang="en-US" sz="1400" dirty="0" smtClean="0"/>
              <a:t> of </a:t>
            </a:r>
            <a:r>
              <a:rPr lang="en-US" sz="1400" dirty="0"/>
              <a:t>the Collected </a:t>
            </a:r>
            <a:r>
              <a:rPr lang="en-US" sz="1400" dirty="0" smtClean="0"/>
              <a:t>Philosophical Works</a:t>
            </a:r>
            <a:r>
              <a:rPr lang="en-US" sz="1400" dirty="0"/>
              <a:t>, </a:t>
            </a:r>
            <a:r>
              <a:rPr lang="en-US" sz="1400" dirty="0" smtClean="0"/>
              <a:t>1875-90.</a:t>
            </a:r>
            <a:endParaRPr lang="fr-FR" sz="1400" dirty="0" smtClean="0"/>
          </a:p>
        </p:txBody>
      </p:sp>
      <p:sp>
        <p:nvSpPr>
          <p:cNvPr id="4" name="Slide Number Placeholder 3"/>
          <p:cNvSpPr>
            <a:spLocks noGrp="1"/>
          </p:cNvSpPr>
          <p:nvPr>
            <p:ph type="sldNum" sz="quarter" idx="12"/>
          </p:nvPr>
        </p:nvSpPr>
        <p:spPr>
          <a:xfrm>
            <a:off x="8669164" y="6536603"/>
            <a:ext cx="223338" cy="276635"/>
          </a:xfrm>
        </p:spPr>
        <p:txBody>
          <a:bodyPr/>
          <a:lstStyle/>
          <a:p>
            <a:fld id="{10F633DE-F6CC-4FE8-92FE-223BC299FAD7}" type="slidenum">
              <a:rPr lang="en-GB" smtClean="0"/>
              <a:t>3</a:t>
            </a:fld>
            <a:endParaRPr lang="en-GB" dirty="0"/>
          </a:p>
        </p:txBody>
      </p:sp>
      <p:sp>
        <p:nvSpPr>
          <p:cNvPr id="6" name="Footer Placeholder 5"/>
          <p:cNvSpPr>
            <a:spLocks noGrp="1"/>
          </p:cNvSpPr>
          <p:nvPr>
            <p:ph type="ftr" sz="quarter" idx="11"/>
          </p:nvPr>
        </p:nvSpPr>
        <p:spPr>
          <a:xfrm>
            <a:off x="2522216" y="6536603"/>
            <a:ext cx="4083113" cy="276635"/>
          </a:xfrm>
        </p:spPr>
        <p:txBody>
          <a:bodyPr/>
          <a:lstStyle/>
          <a:p>
            <a:r>
              <a:rPr lang="de-DE" dirty="0" smtClean="0"/>
              <a:t>Thomas Naumann        Deutsches Elektronen-Synchrotron DESY</a:t>
            </a:r>
            <a:endParaRPr lang="en-GB" dirty="0"/>
          </a:p>
        </p:txBody>
      </p:sp>
      <p:pic>
        <p:nvPicPr>
          <p:cNvPr id="7170" name="Picture 2" descr="https://upload.wikimedia.org/wikipedia/commons/d/d0/Th%C3%A9odic%C3%A9e_title_page.jpeg"/>
          <p:cNvPicPr>
            <a:picLocks noChangeAspect="1" noChangeArrowheads="1"/>
          </p:cNvPicPr>
          <p:nvPr/>
        </p:nvPicPr>
        <p:blipFill>
          <a:blip r:embed="rId4">
            <a:extLst>
              <a:ext uri="{BEBA8EAE-BF5A-486C-A8C5-ECC9F3942E4B}">
                <a14:imgProps xmlns:a14="http://schemas.microsoft.com/office/drawing/2010/main">
                  <a14:imgLayer r:embed="rId5">
                    <a14:imgEffect>
                      <a14:brightnessContrast contrast="25000"/>
                    </a14:imgEffect>
                  </a14:imgLayer>
                </a14:imgProps>
              </a:ext>
              <a:ext uri="{28A0092B-C50C-407E-A947-70E740481C1C}">
                <a14:useLocalDpi xmlns:a14="http://schemas.microsoft.com/office/drawing/2010/main" val="0"/>
              </a:ext>
            </a:extLst>
          </a:blip>
          <a:srcRect/>
          <a:stretch>
            <a:fillRect/>
          </a:stretch>
        </p:blipFill>
        <p:spPr bwMode="auto">
          <a:xfrm>
            <a:off x="6084185" y="1196752"/>
            <a:ext cx="2857795" cy="4968552"/>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p:cNvPicPr>
            <a:picLocks noChangeAspect="1" noChangeArrowheads="1"/>
          </p:cNvPicPr>
          <p:nvPr/>
        </p:nvPicPr>
        <p:blipFill>
          <a:blip r:embed="rId6">
            <a:extLst>
              <a:ext uri="{BEBA8EAE-BF5A-486C-A8C5-ECC9F3942E4B}">
                <a14:imgProps xmlns:a14="http://schemas.microsoft.com/office/drawing/2010/main">
                  <a14:imgLayer r:embed="rId7">
                    <a14:imgEffect>
                      <a14:brightnessContrast contrast="32000"/>
                    </a14:imgEffect>
                  </a14:imgLayer>
                </a14:imgProps>
              </a:ext>
              <a:ext uri="{28A0092B-C50C-407E-A947-70E740481C1C}">
                <a14:useLocalDpi xmlns:a14="http://schemas.microsoft.com/office/drawing/2010/main" val="0"/>
              </a:ext>
            </a:extLst>
          </a:blip>
          <a:srcRect/>
          <a:stretch>
            <a:fillRect/>
          </a:stretch>
        </p:blipFill>
        <p:spPr bwMode="auto">
          <a:xfrm>
            <a:off x="9144373" y="0"/>
            <a:ext cx="2500313" cy="4062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59210840"/>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500"/>
                                        <p:tgtEl>
                                          <p:spTgt spid="3">
                                            <p:txEl>
                                              <p:pRg st="5" end="5"/>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fade">
                                      <p:cBhvr>
                                        <p:cTn id="23"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8624" y="116632"/>
            <a:ext cx="4151366" cy="1396878"/>
          </a:xfrm>
        </p:spPr>
        <p:txBody>
          <a:bodyPr/>
          <a:lstStyle/>
          <a:p>
            <a:pPr>
              <a:lnSpc>
                <a:spcPts val="5000"/>
              </a:lnSpc>
            </a:pPr>
            <a:r>
              <a:rPr lang="en-US" sz="5400" dirty="0" smtClean="0"/>
              <a:t>Fine tuning of</a:t>
            </a:r>
            <a:br>
              <a:rPr lang="en-US" sz="5400" dirty="0" smtClean="0"/>
            </a:br>
            <a:r>
              <a:rPr lang="en-US" sz="5400" dirty="0" smtClean="0"/>
              <a:t>scalar  fields</a:t>
            </a:r>
            <a:endParaRPr lang="en-US" sz="2800" dirty="0"/>
          </a:p>
        </p:txBody>
      </p:sp>
      <p:pic>
        <p:nvPicPr>
          <p:cNvPr id="2050"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rightnessContrast bright="-6000" contrast="40000"/>
                    </a14:imgEffect>
                  </a14:imgLayer>
                </a14:imgProps>
              </a:ext>
              <a:ext uri="{28A0092B-C50C-407E-A947-70E740481C1C}">
                <a14:useLocalDpi xmlns:a14="http://schemas.microsoft.com/office/drawing/2010/main" val="0"/>
              </a:ext>
            </a:extLst>
          </a:blip>
          <a:srcRect/>
          <a:stretch>
            <a:fillRect/>
          </a:stretch>
        </p:blipFill>
        <p:spPr bwMode="auto">
          <a:xfrm>
            <a:off x="5497192" y="404664"/>
            <a:ext cx="3456384" cy="52008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5015268" y="3815039"/>
            <a:ext cx="3777252" cy="2972609"/>
          </a:xfrm>
          <a:prstGeom prst="rect">
            <a:avLst/>
          </a:prstGeom>
        </p:spPr>
        <p:txBody>
          <a:bodyPr wrap="none">
            <a:spAutoFit/>
          </a:bodyPr>
          <a:lstStyle/>
          <a:p>
            <a:pPr>
              <a:lnSpc>
                <a:spcPts val="2000"/>
              </a:lnSpc>
            </a:pPr>
            <a:r>
              <a:rPr lang="en-US" sz="2000" b="1" dirty="0" smtClean="0">
                <a:solidFill>
                  <a:srgbClr val="C00000"/>
                </a:solidFill>
                <a:cs typeface="Arial" pitchFamily="34" charset="0"/>
              </a:rPr>
              <a:t>               Hubble          </a:t>
            </a:r>
            <a:r>
              <a:rPr lang="en-US" sz="2000" b="1" dirty="0" smtClean="0">
                <a:solidFill>
                  <a:srgbClr val="008000"/>
                </a:solidFill>
                <a:cs typeface="Arial" pitchFamily="34" charset="0"/>
              </a:rPr>
              <a:t>Gravitational</a:t>
            </a:r>
          </a:p>
          <a:p>
            <a:pPr algn="ctr"/>
            <a:r>
              <a:rPr lang="en-US" sz="2000" b="1" dirty="0">
                <a:cs typeface="Arial" pitchFamily="34" charset="0"/>
              </a:rPr>
              <a:t>C</a:t>
            </a:r>
            <a:r>
              <a:rPr lang="en-US" sz="2000" b="1" dirty="0" smtClean="0">
                <a:cs typeface="Arial" pitchFamily="34" charset="0"/>
              </a:rPr>
              <a:t>onstant</a:t>
            </a:r>
          </a:p>
          <a:p>
            <a:pPr algn="ctr"/>
            <a:endParaRPr lang="en-US" sz="1400" b="1" dirty="0" smtClean="0">
              <a:solidFill>
                <a:srgbClr val="C00000"/>
              </a:solidFill>
              <a:cs typeface="Arial" pitchFamily="34" charset="0"/>
            </a:endParaRPr>
          </a:p>
          <a:p>
            <a:pPr algn="ctr"/>
            <a:endParaRPr lang="en-US" sz="1400" b="1" dirty="0" smtClean="0">
              <a:solidFill>
                <a:srgbClr val="C00000"/>
              </a:solidFill>
              <a:cs typeface="Arial" pitchFamily="34" charset="0"/>
            </a:endParaRPr>
          </a:p>
          <a:p>
            <a:pPr algn="ctr"/>
            <a:endParaRPr lang="en-US" sz="1400" b="1" dirty="0" smtClean="0">
              <a:solidFill>
                <a:srgbClr val="C00000"/>
              </a:solidFill>
              <a:cs typeface="Arial" pitchFamily="34" charset="0"/>
            </a:endParaRPr>
          </a:p>
          <a:p>
            <a:pPr algn="ctr"/>
            <a:endParaRPr lang="en-US" sz="1400" b="1" dirty="0" smtClean="0">
              <a:solidFill>
                <a:srgbClr val="C00000"/>
              </a:solidFill>
              <a:cs typeface="Arial" pitchFamily="34" charset="0"/>
            </a:endParaRPr>
          </a:p>
          <a:p>
            <a:pPr algn="ctr"/>
            <a:endParaRPr lang="en-US" sz="1400" b="1" dirty="0" smtClean="0">
              <a:solidFill>
                <a:srgbClr val="C00000"/>
              </a:solidFill>
              <a:cs typeface="Arial" pitchFamily="34" charset="0"/>
            </a:endParaRPr>
          </a:p>
          <a:p>
            <a:pPr algn="ctr"/>
            <a:endParaRPr lang="en-US" sz="1050" b="1" dirty="0" smtClean="0">
              <a:solidFill>
                <a:srgbClr val="C00000"/>
              </a:solidFill>
              <a:cs typeface="Arial" pitchFamily="34" charset="0"/>
            </a:endParaRPr>
          </a:p>
          <a:p>
            <a:pPr algn="ctr">
              <a:lnSpc>
                <a:spcPts val="2000"/>
              </a:lnSpc>
            </a:pPr>
            <a:r>
              <a:rPr lang="en-US" sz="2000" b="1" dirty="0" smtClean="0">
                <a:solidFill>
                  <a:srgbClr val="C00000"/>
                </a:solidFill>
                <a:cs typeface="Arial" pitchFamily="34" charset="0"/>
              </a:rPr>
              <a:t>Expansion</a:t>
            </a:r>
            <a:r>
              <a:rPr lang="en-US" sz="2000" b="1" dirty="0" smtClean="0">
                <a:solidFill>
                  <a:prstClr val="black"/>
                </a:solidFill>
                <a:cs typeface="Arial" pitchFamily="34" charset="0"/>
              </a:rPr>
              <a:t>  -  </a:t>
            </a:r>
            <a:r>
              <a:rPr lang="en-US" sz="2000" b="1" dirty="0" smtClean="0">
                <a:solidFill>
                  <a:srgbClr val="008000"/>
                </a:solidFill>
                <a:cs typeface="Arial" pitchFamily="34" charset="0"/>
              </a:rPr>
              <a:t>Contraction</a:t>
            </a:r>
          </a:p>
          <a:p>
            <a:pPr algn="ctr">
              <a:lnSpc>
                <a:spcPts val="2000"/>
              </a:lnSpc>
            </a:pPr>
            <a:r>
              <a:rPr lang="en-US" sz="2000" b="1" dirty="0" smtClean="0">
                <a:solidFill>
                  <a:srgbClr val="C00000"/>
                </a:solidFill>
                <a:cs typeface="Arial" pitchFamily="34" charset="0"/>
              </a:rPr>
              <a:t>Repulsion</a:t>
            </a:r>
            <a:r>
              <a:rPr lang="en-US" sz="2000" b="1" dirty="0" smtClean="0">
                <a:solidFill>
                  <a:prstClr val="black"/>
                </a:solidFill>
                <a:cs typeface="Arial" pitchFamily="34" charset="0"/>
              </a:rPr>
              <a:t>  -   </a:t>
            </a:r>
            <a:r>
              <a:rPr lang="en-US" sz="2000" b="1" dirty="0" smtClean="0">
                <a:solidFill>
                  <a:srgbClr val="008000"/>
                </a:solidFill>
                <a:cs typeface="Arial" pitchFamily="34" charset="0"/>
              </a:rPr>
              <a:t>Attraction </a:t>
            </a:r>
          </a:p>
          <a:p>
            <a:pPr algn="ctr">
              <a:lnSpc>
                <a:spcPts val="2000"/>
              </a:lnSpc>
            </a:pPr>
            <a:r>
              <a:rPr lang="en-US" sz="2000" b="1" dirty="0" smtClean="0">
                <a:solidFill>
                  <a:srgbClr val="C00000"/>
                </a:solidFill>
                <a:cs typeface="Arial" pitchFamily="34" charset="0"/>
              </a:rPr>
              <a:t>Anti-Gravity</a:t>
            </a:r>
            <a:r>
              <a:rPr lang="en-US" sz="2000" b="1" dirty="0" smtClean="0">
                <a:solidFill>
                  <a:prstClr val="black"/>
                </a:solidFill>
                <a:cs typeface="Arial" pitchFamily="34" charset="0"/>
              </a:rPr>
              <a:t>  -   </a:t>
            </a:r>
            <a:r>
              <a:rPr lang="en-US" sz="2000" b="1" dirty="0" smtClean="0">
                <a:solidFill>
                  <a:srgbClr val="008000"/>
                </a:solidFill>
                <a:cs typeface="Arial" pitchFamily="34" charset="0"/>
              </a:rPr>
              <a:t>Gravity          </a:t>
            </a:r>
          </a:p>
          <a:p>
            <a:pPr lvl="0" algn="ctr">
              <a:lnSpc>
                <a:spcPts val="2400"/>
              </a:lnSpc>
            </a:pPr>
            <a:r>
              <a:rPr lang="en-US" sz="2000" b="1" dirty="0" smtClean="0">
                <a:solidFill>
                  <a:prstClr val="black"/>
                </a:solidFill>
                <a:latin typeface="Arial" pitchFamily="34" charset="0"/>
                <a:cs typeface="Arial" pitchFamily="34" charset="0"/>
              </a:rPr>
              <a:t>Ω</a:t>
            </a:r>
            <a:r>
              <a:rPr lang="en-US" sz="2000" b="1" baseline="-25000" dirty="0" smtClean="0">
                <a:solidFill>
                  <a:prstClr val="black"/>
                </a:solidFill>
                <a:latin typeface="Arial" pitchFamily="34" charset="0"/>
                <a:cs typeface="Arial" pitchFamily="34" charset="0"/>
              </a:rPr>
              <a:t>  </a:t>
            </a:r>
            <a:r>
              <a:rPr lang="en-US" sz="2000" dirty="0" smtClean="0">
                <a:solidFill>
                  <a:prstClr val="black"/>
                </a:solidFill>
                <a:latin typeface="Arial" pitchFamily="34" charset="0"/>
                <a:cs typeface="Arial" pitchFamily="34" charset="0"/>
              </a:rPr>
              <a:t>= ρ</a:t>
            </a:r>
            <a:r>
              <a:rPr lang="en-US" sz="2000" baseline="-25000" dirty="0" smtClean="0">
                <a:solidFill>
                  <a:prstClr val="black"/>
                </a:solidFill>
                <a:latin typeface="Arial" pitchFamily="34" charset="0"/>
                <a:cs typeface="Arial" pitchFamily="34" charset="0"/>
              </a:rPr>
              <a:t> </a:t>
            </a:r>
            <a:r>
              <a:rPr lang="en-US" sz="2000" dirty="0" smtClean="0">
                <a:solidFill>
                  <a:prstClr val="black"/>
                </a:solidFill>
                <a:latin typeface="Arial" pitchFamily="34" charset="0"/>
                <a:cs typeface="Arial" pitchFamily="34" charset="0"/>
              </a:rPr>
              <a:t>/</a:t>
            </a:r>
            <a:r>
              <a:rPr lang="en-US" sz="2000" baseline="-25000" dirty="0" smtClean="0">
                <a:solidFill>
                  <a:prstClr val="black"/>
                </a:solidFill>
                <a:latin typeface="Arial" pitchFamily="34" charset="0"/>
                <a:cs typeface="Arial" pitchFamily="34" charset="0"/>
              </a:rPr>
              <a:t> </a:t>
            </a:r>
            <a:r>
              <a:rPr lang="en-US" sz="2000" dirty="0" err="1" smtClean="0">
                <a:solidFill>
                  <a:prstClr val="black"/>
                </a:solidFill>
                <a:latin typeface="Arial" pitchFamily="34" charset="0"/>
                <a:cs typeface="Arial" pitchFamily="34" charset="0"/>
              </a:rPr>
              <a:t>ρ</a:t>
            </a:r>
            <a:r>
              <a:rPr lang="en-US" sz="2000" baseline="-25000" dirty="0" err="1" smtClean="0">
                <a:solidFill>
                  <a:prstClr val="black"/>
                </a:solidFill>
                <a:latin typeface="Arial" pitchFamily="34" charset="0"/>
                <a:cs typeface="Arial" pitchFamily="34" charset="0"/>
              </a:rPr>
              <a:t>crit</a:t>
            </a:r>
            <a:r>
              <a:rPr lang="en-US" sz="2000" dirty="0" smtClean="0">
                <a:solidFill>
                  <a:prstClr val="black"/>
                </a:solidFill>
                <a:latin typeface="Arial" pitchFamily="34" charset="0"/>
                <a:cs typeface="Arial" pitchFamily="34" charset="0"/>
              </a:rPr>
              <a:t> = 1</a:t>
            </a:r>
            <a:endParaRPr lang="en-US" sz="1400" dirty="0">
              <a:solidFill>
                <a:srgbClr val="008000"/>
              </a:solidFill>
            </a:endParaRPr>
          </a:p>
        </p:txBody>
      </p:sp>
      <p:sp>
        <p:nvSpPr>
          <p:cNvPr id="3" name="Content Placeholder 2"/>
          <p:cNvSpPr>
            <a:spLocks noGrp="1"/>
          </p:cNvSpPr>
          <p:nvPr>
            <p:ph idx="1"/>
          </p:nvPr>
        </p:nvSpPr>
        <p:spPr>
          <a:xfrm>
            <a:off x="251582" y="1556792"/>
            <a:ext cx="4204714" cy="5124116"/>
          </a:xfrm>
        </p:spPr>
        <p:txBody>
          <a:bodyPr wrap="none">
            <a:spAutoFit/>
          </a:bodyPr>
          <a:lstStyle/>
          <a:p>
            <a:pPr marL="0" indent="0">
              <a:spcBef>
                <a:spcPts val="0"/>
              </a:spcBef>
              <a:buNone/>
            </a:pPr>
            <a:r>
              <a:rPr lang="en-US" sz="3200" b="1" dirty="0" smtClean="0">
                <a:solidFill>
                  <a:srgbClr val="C00000"/>
                </a:solidFill>
                <a:latin typeface="+mj-lt"/>
              </a:rPr>
              <a:t>Inflation - Dark Energy -</a:t>
            </a:r>
            <a:br>
              <a:rPr lang="en-US" sz="3200" b="1" dirty="0" smtClean="0">
                <a:solidFill>
                  <a:srgbClr val="C00000"/>
                </a:solidFill>
                <a:latin typeface="+mj-lt"/>
              </a:rPr>
            </a:br>
            <a:r>
              <a:rPr lang="en-US" sz="3200" b="1" dirty="0" smtClean="0">
                <a:solidFill>
                  <a:prstClr val="black"/>
                </a:solidFill>
                <a:latin typeface="Calibri"/>
              </a:rPr>
              <a:t>Higgs      - </a:t>
            </a:r>
            <a:r>
              <a:rPr lang="en-US" sz="3200" b="1" dirty="0" smtClean="0">
                <a:solidFill>
                  <a:srgbClr val="008000"/>
                </a:solidFill>
                <a:latin typeface="Calibri"/>
              </a:rPr>
              <a:t>Gravitation</a:t>
            </a:r>
            <a:endParaRPr lang="en-US" sz="2000" b="1" dirty="0" smtClean="0">
              <a:latin typeface="+mj-lt"/>
            </a:endParaRPr>
          </a:p>
          <a:p>
            <a:pPr marL="182563" indent="-182563"/>
            <a:r>
              <a:rPr lang="en-US" sz="2000" b="1" dirty="0" smtClean="0">
                <a:solidFill>
                  <a:srgbClr val="C00000"/>
                </a:solidFill>
              </a:rPr>
              <a:t>flat Universe:</a:t>
            </a:r>
          </a:p>
          <a:p>
            <a:pPr marL="182563" indent="-182563" defTabSz="358775">
              <a:spcBef>
                <a:spcPts val="0"/>
              </a:spcBef>
              <a:buNone/>
            </a:pPr>
            <a:r>
              <a:rPr lang="en-US" sz="1800" dirty="0" smtClean="0">
                <a:solidFill>
                  <a:srgbClr val="C00000"/>
                </a:solidFill>
              </a:rPr>
              <a:t>   </a:t>
            </a:r>
            <a:r>
              <a:rPr lang="en-US" sz="1800" dirty="0" err="1" smtClean="0">
                <a:solidFill>
                  <a:srgbClr val="C00000"/>
                </a:solidFill>
              </a:rPr>
              <a:t>Ω</a:t>
            </a:r>
            <a:r>
              <a:rPr lang="en-US" sz="1800" baseline="-25000" dirty="0" err="1" smtClean="0">
                <a:solidFill>
                  <a:srgbClr val="C00000"/>
                </a:solidFill>
              </a:rPr>
              <a:t>k</a:t>
            </a:r>
            <a:r>
              <a:rPr lang="en-US" sz="1800" dirty="0" smtClean="0">
                <a:solidFill>
                  <a:srgbClr val="C00000"/>
                </a:solidFill>
              </a:rPr>
              <a:t> = 0.001</a:t>
            </a:r>
            <a:r>
              <a:rPr lang="en-US" sz="1800" dirty="0" smtClean="0">
                <a:solidFill>
                  <a:srgbClr val="C00000"/>
                </a:solidFill>
                <a:ea typeface="Cambria Math"/>
              </a:rPr>
              <a:t>±0.</a:t>
            </a:r>
            <a:r>
              <a:rPr lang="en-US" sz="1800" dirty="0" smtClean="0">
                <a:solidFill>
                  <a:srgbClr val="C00000"/>
                </a:solidFill>
              </a:rPr>
              <a:t>006	</a:t>
            </a:r>
            <a:r>
              <a:rPr lang="en-US" sz="1800" b="1" dirty="0">
                <a:solidFill>
                  <a:srgbClr val="C00000"/>
                </a:solidFill>
              </a:rPr>
              <a:t> </a:t>
            </a:r>
            <a:r>
              <a:rPr lang="en-US" sz="1800" b="1" dirty="0" smtClean="0">
                <a:solidFill>
                  <a:srgbClr val="C00000"/>
                </a:solidFill>
              </a:rPr>
              <a:t>  Why ?</a:t>
            </a:r>
            <a:endParaRPr lang="en-US" sz="1800" dirty="0" smtClean="0">
              <a:solidFill>
                <a:srgbClr val="C00000"/>
              </a:solidFill>
            </a:endParaRPr>
          </a:p>
          <a:p>
            <a:pPr marL="0" lvl="0" indent="0">
              <a:spcBef>
                <a:spcPts val="0"/>
              </a:spcBef>
              <a:buNone/>
            </a:pPr>
            <a:endParaRPr lang="en-US" sz="1400" dirty="0" smtClean="0">
              <a:solidFill>
                <a:prstClr val="black"/>
              </a:solidFill>
              <a:latin typeface="+mj-lt"/>
            </a:endParaRPr>
          </a:p>
          <a:p>
            <a:pPr marL="0" lvl="0" indent="0">
              <a:spcBef>
                <a:spcPts val="0"/>
              </a:spcBef>
              <a:buNone/>
            </a:pPr>
            <a:r>
              <a:rPr lang="en-US" sz="1800" dirty="0" err="1" smtClean="0">
                <a:solidFill>
                  <a:prstClr val="black"/>
                </a:solidFill>
                <a:latin typeface="+mj-lt"/>
              </a:rPr>
              <a:t>Dicke</a:t>
            </a:r>
            <a:r>
              <a:rPr lang="en-US" sz="1800" dirty="0" smtClean="0">
                <a:solidFill>
                  <a:prstClr val="black"/>
                </a:solidFill>
                <a:latin typeface="+mj-lt"/>
              </a:rPr>
              <a:t> 1961, Weinberg 1987,</a:t>
            </a:r>
            <a:br>
              <a:rPr lang="en-US" sz="1800" dirty="0" smtClean="0">
                <a:solidFill>
                  <a:prstClr val="black"/>
                </a:solidFill>
                <a:latin typeface="+mj-lt"/>
              </a:rPr>
            </a:br>
            <a:r>
              <a:rPr lang="en-US" sz="1800" dirty="0" smtClean="0">
                <a:solidFill>
                  <a:prstClr val="black"/>
                </a:solidFill>
                <a:latin typeface="+mj-lt"/>
              </a:rPr>
              <a:t>antropic argument on</a:t>
            </a:r>
            <a:r>
              <a:rPr lang="de-DE" sz="1800" dirty="0">
                <a:solidFill>
                  <a:prstClr val="black"/>
                </a:solidFill>
                <a:latin typeface="+mj-lt"/>
              </a:rPr>
              <a:t> </a:t>
            </a:r>
            <a:r>
              <a:rPr lang="de-DE" sz="1800" dirty="0" smtClean="0">
                <a:solidFill>
                  <a:prstClr val="black"/>
                </a:solidFill>
                <a:latin typeface="+mj-lt"/>
              </a:rPr>
              <a:t>G</a:t>
            </a:r>
            <a:r>
              <a:rPr lang="de-DE" sz="1800" baseline="-25000" dirty="0" smtClean="0">
                <a:solidFill>
                  <a:prstClr val="black"/>
                </a:solidFill>
                <a:latin typeface="+mj-lt"/>
              </a:rPr>
              <a:t>N</a:t>
            </a:r>
            <a:r>
              <a:rPr lang="de-DE" sz="1800" dirty="0" smtClean="0">
                <a:solidFill>
                  <a:prstClr val="black"/>
                </a:solidFill>
                <a:latin typeface="+mj-lt"/>
              </a:rPr>
              <a:t>, H</a:t>
            </a:r>
            <a:r>
              <a:rPr lang="de-DE" sz="1800" baseline="-25000" dirty="0" smtClean="0">
                <a:solidFill>
                  <a:prstClr val="black"/>
                </a:solidFill>
                <a:latin typeface="+mj-lt"/>
              </a:rPr>
              <a:t>0</a:t>
            </a:r>
            <a:r>
              <a:rPr lang="de-DE" sz="1800" dirty="0" smtClean="0">
                <a:solidFill>
                  <a:prstClr val="black"/>
                </a:solidFill>
                <a:latin typeface="+mj-lt"/>
              </a:rPr>
              <a:t>, </a:t>
            </a:r>
            <a:r>
              <a:rPr lang="el-GR" sz="1800" dirty="0" smtClean="0">
                <a:solidFill>
                  <a:prstClr val="black"/>
                </a:solidFill>
                <a:latin typeface="+mj-lt"/>
              </a:rPr>
              <a:t>Ω</a:t>
            </a:r>
            <a:r>
              <a:rPr lang="de-DE" sz="1800" dirty="0" smtClean="0">
                <a:solidFill>
                  <a:prstClr val="black"/>
                </a:solidFill>
                <a:latin typeface="+mj-lt"/>
              </a:rPr>
              <a:t>; </a:t>
            </a:r>
            <a:r>
              <a:rPr lang="el-GR" sz="1800" dirty="0" smtClean="0">
                <a:solidFill>
                  <a:prstClr val="black"/>
                </a:solidFill>
              </a:rPr>
              <a:t>Λ</a:t>
            </a:r>
            <a:r>
              <a:rPr lang="en-US" sz="1800" dirty="0" smtClean="0">
                <a:solidFill>
                  <a:prstClr val="black"/>
                </a:solidFill>
                <a:latin typeface="+mj-lt"/>
              </a:rPr>
              <a:t>:</a:t>
            </a:r>
            <a:endParaRPr lang="en-US" sz="1800" dirty="0">
              <a:solidFill>
                <a:prstClr val="black"/>
              </a:solidFill>
              <a:latin typeface="+mj-lt"/>
            </a:endParaRPr>
          </a:p>
          <a:p>
            <a:pPr marL="0" lvl="0" indent="0">
              <a:lnSpc>
                <a:spcPct val="150000"/>
              </a:lnSpc>
              <a:spcBef>
                <a:spcPts val="0"/>
              </a:spcBef>
              <a:buNone/>
            </a:pPr>
            <a:r>
              <a:rPr lang="en-US" sz="1800" b="1" dirty="0" smtClean="0">
                <a:solidFill>
                  <a:prstClr val="black"/>
                </a:solidFill>
                <a:latin typeface="+mj-lt"/>
              </a:rPr>
              <a:t>too little inflation:</a:t>
            </a:r>
          </a:p>
          <a:p>
            <a:pPr marL="182563" lvl="0" indent="-182563">
              <a:spcBef>
                <a:spcPts val="0"/>
              </a:spcBef>
            </a:pPr>
            <a:r>
              <a:rPr lang="en-US" sz="1800" dirty="0" smtClean="0">
                <a:solidFill>
                  <a:prstClr val="black"/>
                </a:solidFill>
                <a:latin typeface="+mj-lt"/>
              </a:rPr>
              <a:t>fast recollapse, no time for life </a:t>
            </a:r>
          </a:p>
          <a:p>
            <a:pPr marL="0" indent="0">
              <a:spcBef>
                <a:spcPts val="600"/>
              </a:spcBef>
              <a:buNone/>
            </a:pPr>
            <a:r>
              <a:rPr lang="en-US" sz="1800" b="1" dirty="0" smtClean="0">
                <a:latin typeface="+mj-lt"/>
              </a:rPr>
              <a:t>too much inflation + Dark Energy: </a:t>
            </a:r>
          </a:p>
          <a:p>
            <a:pPr marL="182563" indent="-182563">
              <a:spcBef>
                <a:spcPts val="0"/>
              </a:spcBef>
            </a:pPr>
            <a:r>
              <a:rPr lang="en-US" sz="1800" dirty="0" smtClean="0">
                <a:latin typeface="+mj-lt"/>
              </a:rPr>
              <a:t>no formation of galaxies, stars + life</a:t>
            </a:r>
          </a:p>
          <a:p>
            <a:pPr marL="0" indent="0" defTabSz="579438">
              <a:buNone/>
              <a:tabLst>
                <a:tab pos="177800" algn="l"/>
              </a:tabLst>
            </a:pPr>
            <a:r>
              <a:rPr lang="en-US" b="1" dirty="0" smtClean="0"/>
              <a:t>Fine tuning of </a:t>
            </a:r>
            <a:r>
              <a:rPr lang="en-US" b="1" dirty="0" smtClean="0">
                <a:solidFill>
                  <a:srgbClr val="C00000"/>
                </a:solidFill>
              </a:rPr>
              <a:t>Λ</a:t>
            </a:r>
            <a:r>
              <a:rPr lang="en-US" b="1" dirty="0" smtClean="0"/>
              <a:t> </a:t>
            </a:r>
            <a:r>
              <a:rPr lang="en-US" sz="2000" dirty="0" smtClean="0"/>
              <a:t>:</a:t>
            </a:r>
            <a:endParaRPr lang="en-US" dirty="0" smtClean="0">
              <a:solidFill>
                <a:srgbClr val="C00000"/>
              </a:solidFill>
              <a:latin typeface="+mj-lt"/>
            </a:endParaRPr>
          </a:p>
          <a:p>
            <a:pPr marL="177800" indent="-177800" defTabSz="579438">
              <a:spcBef>
                <a:spcPts val="600"/>
              </a:spcBef>
              <a:tabLst>
                <a:tab pos="177800" algn="l"/>
              </a:tabLst>
            </a:pPr>
            <a:r>
              <a:rPr lang="en-US" sz="2000" dirty="0" smtClean="0">
                <a:latin typeface="+mj-lt"/>
              </a:rPr>
              <a:t>to </a:t>
            </a:r>
            <a:r>
              <a:rPr lang="en-US" sz="2000" b="1" dirty="0" smtClean="0">
                <a:latin typeface="+mj-lt"/>
              </a:rPr>
              <a:t>Higgs</a:t>
            </a:r>
            <a:r>
              <a:rPr lang="en-US" sz="2000" dirty="0" smtClean="0">
                <a:latin typeface="+mj-lt"/>
              </a:rPr>
              <a:t> vacuum:   10</a:t>
            </a:r>
            <a:r>
              <a:rPr lang="en-US" sz="2000" baseline="30000" dirty="0" smtClean="0">
                <a:latin typeface="+mj-lt"/>
              </a:rPr>
              <a:t>52</a:t>
            </a:r>
          </a:p>
          <a:p>
            <a:pPr marL="177800" indent="-177800" defTabSz="255588">
              <a:spcBef>
                <a:spcPts val="0"/>
              </a:spcBef>
              <a:tabLst>
                <a:tab pos="177800" algn="l"/>
              </a:tabLst>
            </a:pPr>
            <a:r>
              <a:rPr lang="en-US" sz="2000" dirty="0" smtClean="0">
                <a:latin typeface="+mj-lt"/>
              </a:rPr>
              <a:t>to </a:t>
            </a:r>
            <a:r>
              <a:rPr lang="en-US" sz="2000" b="1" dirty="0" smtClean="0">
                <a:solidFill>
                  <a:srgbClr val="008000"/>
                </a:solidFill>
                <a:latin typeface="+mj-lt"/>
              </a:rPr>
              <a:t>Planck</a:t>
            </a:r>
            <a:r>
              <a:rPr lang="en-US" sz="2000" dirty="0" smtClean="0">
                <a:solidFill>
                  <a:srgbClr val="008000"/>
                </a:solidFill>
                <a:latin typeface="+mj-lt"/>
              </a:rPr>
              <a:t> mass</a:t>
            </a:r>
            <a:r>
              <a:rPr lang="en-US" sz="2000" dirty="0" smtClean="0">
                <a:latin typeface="+mj-lt"/>
              </a:rPr>
              <a:t>:      10</a:t>
            </a:r>
            <a:r>
              <a:rPr lang="en-US" sz="2000" baseline="30000" dirty="0" smtClean="0">
                <a:latin typeface="+mj-lt"/>
              </a:rPr>
              <a:t>120</a:t>
            </a:r>
            <a:endParaRPr lang="en-US" sz="2000" baseline="30000" dirty="0">
              <a:latin typeface="+mj-lt"/>
            </a:endParaRPr>
          </a:p>
        </p:txBody>
      </p:sp>
      <p:grpSp>
        <p:nvGrpSpPr>
          <p:cNvPr id="6" name="Group 5"/>
          <p:cNvGrpSpPr/>
          <p:nvPr/>
        </p:nvGrpSpPr>
        <p:grpSpPr>
          <a:xfrm>
            <a:off x="5174993" y="44624"/>
            <a:ext cx="3861503" cy="3018166"/>
            <a:chOff x="115888" y="980728"/>
            <a:chExt cx="4311650" cy="3348385"/>
          </a:xfrm>
        </p:grpSpPr>
        <p:pic>
          <p:nvPicPr>
            <p:cNvPr id="7" name="Picture 5" descr="cosmic_expansion1"/>
            <p:cNvPicPr>
              <a:picLocks noChangeAspect="1" noChangeArrowheads="1"/>
            </p:cNvPicPr>
            <p:nvPr/>
          </p:nvPicPr>
          <p:blipFill>
            <a:blip r:embed="rId5" cstate="print">
              <a:lum bright="-40000" contrast="60000"/>
              <a:extLst>
                <a:ext uri="{28A0092B-C50C-407E-A947-70E740481C1C}">
                  <a14:useLocalDpi xmlns:a14="http://schemas.microsoft.com/office/drawing/2010/main" val="0"/>
                </a:ext>
              </a:extLst>
            </a:blip>
            <a:srcRect/>
            <a:stretch>
              <a:fillRect/>
            </a:stretch>
          </p:blipFill>
          <p:spPr bwMode="auto">
            <a:xfrm>
              <a:off x="115888" y="1268413"/>
              <a:ext cx="4311650" cy="306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p:nvSpPr>
          <p:spPr>
            <a:xfrm>
              <a:off x="723448" y="980728"/>
              <a:ext cx="2658458" cy="375595"/>
            </a:xfrm>
            <a:prstGeom prst="rect">
              <a:avLst/>
            </a:prstGeom>
          </p:spPr>
          <p:txBody>
            <a:bodyPr wrap="none">
              <a:spAutoFit/>
            </a:bodyPr>
            <a:lstStyle/>
            <a:p>
              <a:pPr>
                <a:buFontTx/>
                <a:buNone/>
              </a:pPr>
              <a:r>
                <a:rPr lang="en-US" sz="1600" b="1" dirty="0"/>
                <a:t>e</a:t>
              </a:r>
              <a:r>
                <a:rPr lang="en-US" sz="1600" b="1" dirty="0" smtClean="0"/>
                <a:t>volution of scale factor a</a:t>
              </a:r>
              <a:endParaRPr lang="en-US" sz="1600" b="1" dirty="0"/>
            </a:p>
          </p:txBody>
        </p:sp>
      </p:grpSp>
    </p:spTree>
    <p:extLst>
      <p:ext uri="{BB962C8B-B14F-4D97-AF65-F5344CB8AC3E}">
        <p14:creationId xmlns:p14="http://schemas.microsoft.com/office/powerpoint/2010/main" val="776414624"/>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fade">
                                      <p:cBhvr>
                                        <p:cTn id="26" dur="500"/>
                                        <p:tgtEl>
                                          <p:spTgt spid="3">
                                            <p:txEl>
                                              <p:pRg st="6" end="6"/>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Effect transition="in" filter="fade">
                                      <p:cBhvr>
                                        <p:cTn id="29" dur="500"/>
                                        <p:tgtEl>
                                          <p:spTgt spid="3">
                                            <p:txEl>
                                              <p:pRg st="7" end="7"/>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fade">
                                      <p:cBhvr>
                                        <p:cTn id="32" dur="500"/>
                                        <p:tgtEl>
                                          <p:spTgt spid="3">
                                            <p:txEl>
                                              <p:pRg st="8" end="8"/>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Effect transition="in" filter="fade">
                                      <p:cBhvr>
                                        <p:cTn id="37" dur="500"/>
                                        <p:tgtEl>
                                          <p:spTgt spid="3">
                                            <p:txEl>
                                              <p:pRg st="9" end="9"/>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3">
                                            <p:txEl>
                                              <p:pRg st="10" end="10"/>
                                            </p:txEl>
                                          </p:spTgt>
                                        </p:tgtEl>
                                        <p:attrNameLst>
                                          <p:attrName>style.visibility</p:attrName>
                                        </p:attrNameLst>
                                      </p:cBhvr>
                                      <p:to>
                                        <p:strVal val="visible"/>
                                      </p:to>
                                    </p:set>
                                    <p:animEffect transition="in" filter="fade">
                                      <p:cBhvr>
                                        <p:cTn id="40" dur="500"/>
                                        <p:tgtEl>
                                          <p:spTgt spid="3">
                                            <p:txEl>
                                              <p:pRg st="10" end="10"/>
                                            </p:txEl>
                                          </p:spTgt>
                                        </p:tgtEl>
                                      </p:cBhvr>
                                    </p:animEffect>
                                  </p:childTnLst>
                                </p:cTn>
                              </p:par>
                              <p:par>
                                <p:cTn id="41" presetID="10" presetClass="entr" presetSubtype="0" fill="hold" nodeType="withEffect">
                                  <p:stCondLst>
                                    <p:cond delay="0"/>
                                  </p:stCondLst>
                                  <p:childTnLst>
                                    <p:set>
                                      <p:cBhvr>
                                        <p:cTn id="42" dur="1" fill="hold">
                                          <p:stCondLst>
                                            <p:cond delay="0"/>
                                          </p:stCondLst>
                                        </p:cTn>
                                        <p:tgtEl>
                                          <p:spTgt spid="3">
                                            <p:txEl>
                                              <p:pRg st="11" end="11"/>
                                            </p:txEl>
                                          </p:spTgt>
                                        </p:tgtEl>
                                        <p:attrNameLst>
                                          <p:attrName>style.visibility</p:attrName>
                                        </p:attrNameLst>
                                      </p:cBhvr>
                                      <p:to>
                                        <p:strVal val="visible"/>
                                      </p:to>
                                    </p:set>
                                    <p:animEffect transition="in" filter="fade">
                                      <p:cBhvr>
                                        <p:cTn id="43"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3265208" y="76811"/>
            <a:ext cx="2615176" cy="922966"/>
          </a:xfrm>
        </p:spPr>
        <p:txBody>
          <a:bodyPr/>
          <a:lstStyle/>
          <a:p>
            <a:r>
              <a:rPr lang="de-DE" sz="5400" dirty="0" smtClean="0">
                <a:solidFill>
                  <a:srgbClr val="000066"/>
                </a:solidFill>
              </a:rPr>
              <a:t>Inflation</a:t>
            </a:r>
            <a:endParaRPr lang="de-DE" sz="5400" dirty="0">
              <a:solidFill>
                <a:srgbClr val="000066"/>
              </a:solidFill>
            </a:endParaRPr>
          </a:p>
        </p:txBody>
      </p:sp>
      <p:sp>
        <p:nvSpPr>
          <p:cNvPr id="3" name="Content Placeholder 2"/>
          <p:cNvSpPr>
            <a:spLocks noGrp="1"/>
          </p:cNvSpPr>
          <p:nvPr>
            <p:ph idx="1"/>
          </p:nvPr>
        </p:nvSpPr>
        <p:spPr>
          <a:xfrm>
            <a:off x="107519" y="1446814"/>
            <a:ext cx="6522919" cy="4862506"/>
          </a:xfrm>
        </p:spPr>
        <p:txBody>
          <a:bodyPr>
            <a:spAutoFit/>
          </a:bodyPr>
          <a:lstStyle/>
          <a:p>
            <a:pPr>
              <a:spcBef>
                <a:spcPts val="1200"/>
              </a:spcBef>
              <a:buFont typeface="Arial" panose="020B0604020202020204" pitchFamily="34" charset="0"/>
              <a:buChar char="•"/>
            </a:pPr>
            <a:r>
              <a:rPr lang="en-US" sz="2000" dirty="0" smtClean="0"/>
              <a:t>state </a:t>
            </a:r>
            <a:r>
              <a:rPr lang="en-US" sz="2000" dirty="0"/>
              <a:t>dominated </a:t>
            </a:r>
            <a:r>
              <a:rPr lang="en-US" sz="2000" dirty="0" smtClean="0"/>
              <a:t>by</a:t>
            </a:r>
            <a:br>
              <a:rPr lang="en-US" sz="2000" dirty="0" smtClean="0"/>
            </a:br>
            <a:r>
              <a:rPr lang="en-US" sz="2000" dirty="0" smtClean="0"/>
              <a:t>scalar </a:t>
            </a:r>
            <a:r>
              <a:rPr lang="en-US" sz="2000" dirty="0"/>
              <a:t>potential energy </a:t>
            </a:r>
            <a:r>
              <a:rPr lang="en-US" sz="2000" dirty="0" smtClean="0"/>
              <a:t>=&gt;</a:t>
            </a:r>
            <a:br>
              <a:rPr lang="en-US" sz="2000" dirty="0" smtClean="0"/>
            </a:br>
            <a:r>
              <a:rPr lang="en-US" sz="2000" dirty="0" smtClean="0"/>
              <a:t>negative pressure = repulsive gravity</a:t>
            </a:r>
            <a:endParaRPr lang="en-US" sz="2000" dirty="0"/>
          </a:p>
          <a:p>
            <a:pPr>
              <a:spcBef>
                <a:spcPts val="1200"/>
              </a:spcBef>
              <a:buFont typeface="Arial" panose="020B0604020202020204" pitchFamily="34" charset="0"/>
              <a:buChar char="•"/>
            </a:pPr>
            <a:r>
              <a:rPr lang="en-US" sz="2000" dirty="0" smtClean="0"/>
              <a:t>at 10</a:t>
            </a:r>
            <a:r>
              <a:rPr lang="en-US" sz="2000" baseline="30000" dirty="0" smtClean="0"/>
              <a:t>16</a:t>
            </a:r>
            <a:r>
              <a:rPr lang="en-US" sz="2000" dirty="0" smtClean="0"/>
              <a:t> </a:t>
            </a:r>
            <a:r>
              <a:rPr lang="en-US" sz="2000" dirty="0" err="1"/>
              <a:t>GeV</a:t>
            </a:r>
            <a:r>
              <a:rPr lang="en-US" sz="2000" dirty="0"/>
              <a:t> </a:t>
            </a:r>
            <a:r>
              <a:rPr lang="en-US" sz="2000" dirty="0" smtClean="0"/>
              <a:t>or </a:t>
            </a:r>
            <a:r>
              <a:rPr lang="en-US" sz="2000" dirty="0"/>
              <a:t>10</a:t>
            </a:r>
            <a:r>
              <a:rPr lang="en-US" sz="2000" baseline="30000" dirty="0"/>
              <a:t>−36</a:t>
            </a:r>
            <a:r>
              <a:rPr lang="en-US" sz="2000" dirty="0"/>
              <a:t> </a:t>
            </a:r>
            <a:r>
              <a:rPr lang="en-US" sz="2000" dirty="0" smtClean="0"/>
              <a:t>s</a:t>
            </a:r>
          </a:p>
          <a:p>
            <a:pPr>
              <a:spcBef>
                <a:spcPts val="1200"/>
              </a:spcBef>
              <a:buFont typeface="Arial" panose="020B0604020202020204" pitchFamily="34" charset="0"/>
              <a:buChar char="•"/>
            </a:pPr>
            <a:r>
              <a:rPr lang="en-US" sz="2000" dirty="0"/>
              <a:t>time constant </a:t>
            </a:r>
            <a:r>
              <a:rPr lang="en-US" sz="2000" dirty="0" smtClean="0"/>
              <a:t>10</a:t>
            </a:r>
            <a:r>
              <a:rPr lang="en-US" sz="2000" baseline="30000" dirty="0" smtClean="0"/>
              <a:t>-38</a:t>
            </a:r>
            <a:r>
              <a:rPr lang="en-US" sz="2000" dirty="0" smtClean="0"/>
              <a:t> s</a:t>
            </a:r>
          </a:p>
          <a:p>
            <a:pPr>
              <a:spcBef>
                <a:spcPts val="1200"/>
              </a:spcBef>
              <a:buFont typeface="Arial" panose="020B0604020202020204" pitchFamily="34" charset="0"/>
              <a:buChar char="•"/>
            </a:pPr>
            <a:r>
              <a:rPr lang="en-US" sz="2000" dirty="0" smtClean="0"/>
              <a:t>expand patch of 10</a:t>
            </a:r>
            <a:r>
              <a:rPr lang="en-US" sz="2000" baseline="30000" dirty="0" smtClean="0"/>
              <a:t>-29</a:t>
            </a:r>
            <a:r>
              <a:rPr lang="en-US" sz="2000" dirty="0"/>
              <a:t> m or </a:t>
            </a:r>
            <a:r>
              <a:rPr lang="en-US" sz="2000" dirty="0" smtClean="0"/>
              <a:t>10</a:t>
            </a:r>
            <a:r>
              <a:rPr lang="en-US" sz="2000" baseline="30000" dirty="0" smtClean="0"/>
              <a:t>-14</a:t>
            </a:r>
            <a:r>
              <a:rPr lang="en-US" sz="2000" dirty="0" smtClean="0"/>
              <a:t> of a proton</a:t>
            </a:r>
            <a:br>
              <a:rPr lang="en-US" sz="2000" dirty="0" smtClean="0"/>
            </a:br>
            <a:r>
              <a:rPr lang="en-US" sz="2000" dirty="0"/>
              <a:t>within 10</a:t>
            </a:r>
            <a:r>
              <a:rPr lang="en-US" sz="2000" baseline="30000" dirty="0"/>
              <a:t>-28 </a:t>
            </a:r>
            <a:r>
              <a:rPr lang="en-US" sz="2000" dirty="0"/>
              <a:t>s </a:t>
            </a:r>
            <a:r>
              <a:rPr lang="en-US" sz="2000" dirty="0" smtClean="0"/>
              <a:t>by e</a:t>
            </a:r>
            <a:r>
              <a:rPr lang="en-US" sz="2000" baseline="30000" dirty="0" smtClean="0"/>
              <a:t>65 </a:t>
            </a:r>
            <a:r>
              <a:rPr lang="en-US" sz="2000" dirty="0" smtClean="0"/>
              <a:t>≈</a:t>
            </a:r>
            <a:r>
              <a:rPr lang="en-US" sz="2000" baseline="30000" dirty="0" smtClean="0"/>
              <a:t> </a:t>
            </a:r>
            <a:r>
              <a:rPr lang="en-US" sz="2000" dirty="0" smtClean="0"/>
              <a:t>10</a:t>
            </a:r>
            <a:r>
              <a:rPr lang="en-US" sz="2000" baseline="30000" dirty="0" smtClean="0"/>
              <a:t>28</a:t>
            </a:r>
            <a:r>
              <a:rPr lang="en-US" sz="2000" dirty="0" smtClean="0"/>
              <a:t> to an apple</a:t>
            </a:r>
            <a:br>
              <a:rPr lang="en-US" sz="2000" dirty="0" smtClean="0"/>
            </a:br>
            <a:r>
              <a:rPr lang="en-US" sz="2000" dirty="0" smtClean="0"/>
              <a:t>or more than today’s observable universe</a:t>
            </a:r>
            <a:endParaRPr lang="en-US" sz="2000" baseline="30000" dirty="0" smtClean="0"/>
          </a:p>
          <a:p>
            <a:pPr>
              <a:spcBef>
                <a:spcPts val="1200"/>
              </a:spcBef>
              <a:buFont typeface="Arial" panose="020B0604020202020204" pitchFamily="34" charset="0"/>
              <a:buChar char="•"/>
            </a:pPr>
            <a:r>
              <a:rPr lang="en-US" sz="2000" dirty="0"/>
              <a:t>E (gravity) </a:t>
            </a:r>
            <a:r>
              <a:rPr lang="en-US" sz="2000" dirty="0" smtClean="0"/>
              <a:t>&lt; 0   =&gt;</a:t>
            </a:r>
            <a:br>
              <a:rPr lang="en-US" sz="2000" dirty="0" smtClean="0"/>
            </a:br>
            <a:r>
              <a:rPr lang="en-US" sz="2000" dirty="0" smtClean="0"/>
              <a:t>E (matter</a:t>
            </a:r>
            <a:r>
              <a:rPr lang="en-US" sz="2000" baseline="30000" dirty="0" smtClean="0"/>
              <a:t> </a:t>
            </a:r>
            <a:r>
              <a:rPr lang="en-US" sz="2000" dirty="0" smtClean="0"/>
              <a:t>+</a:t>
            </a:r>
            <a:r>
              <a:rPr lang="en-US" sz="2000" baseline="30000" dirty="0" smtClean="0"/>
              <a:t> </a:t>
            </a:r>
            <a:r>
              <a:rPr lang="en-US" sz="2000" dirty="0" smtClean="0"/>
              <a:t>radiation) + E (gravity) = 0</a:t>
            </a:r>
          </a:p>
          <a:p>
            <a:pPr>
              <a:spcBef>
                <a:spcPts val="1200"/>
              </a:spcBef>
              <a:buFont typeface="Arial" panose="020B0604020202020204" pitchFamily="34" charset="0"/>
              <a:buChar char="•"/>
            </a:pPr>
            <a:r>
              <a:rPr lang="en-US" sz="2000" dirty="0" smtClean="0"/>
              <a:t>eternal inflation:</a:t>
            </a:r>
            <a:br>
              <a:rPr lang="en-US" sz="2000" dirty="0" smtClean="0"/>
            </a:br>
            <a:r>
              <a:rPr lang="en-US" sz="2000" dirty="0" smtClean="0"/>
              <a:t>all new patches inflate =&gt;</a:t>
            </a:r>
            <a:br>
              <a:rPr lang="en-US" sz="2000" dirty="0" smtClean="0"/>
            </a:br>
            <a:r>
              <a:rPr lang="en-US" sz="2000" dirty="0" smtClean="0"/>
              <a:t>Multiverse !</a:t>
            </a:r>
            <a:endParaRPr lang="en-US" sz="2000" dirty="0"/>
          </a:p>
        </p:txBody>
      </p:sp>
      <p:sp>
        <p:nvSpPr>
          <p:cNvPr id="4" name="Slide Number Placeholder 3"/>
          <p:cNvSpPr>
            <a:spLocks noGrp="1"/>
          </p:cNvSpPr>
          <p:nvPr>
            <p:ph type="sldNum" sz="quarter" idx="12"/>
          </p:nvPr>
        </p:nvSpPr>
        <p:spPr>
          <a:xfrm>
            <a:off x="8590631" y="6536603"/>
            <a:ext cx="301885" cy="276635"/>
          </a:xfrm>
        </p:spPr>
        <p:txBody>
          <a:bodyPr/>
          <a:lstStyle/>
          <a:p>
            <a:pPr>
              <a:defRPr/>
            </a:pPr>
            <a:fld id="{E60FD3A8-DC65-4DC4-AB4F-6A05B554DE29}" type="slidenum">
              <a:rPr lang="de-DE" smtClean="0"/>
              <a:pPr>
                <a:defRPr/>
              </a:pPr>
              <a:t>31</a:t>
            </a:fld>
            <a:endParaRPr lang="de-DE" sz="1400">
              <a:latin typeface="Times New Roman" pitchFamily="18" charset="0"/>
            </a:endParaRPr>
          </a:p>
        </p:txBody>
      </p:sp>
      <p:grpSp>
        <p:nvGrpSpPr>
          <p:cNvPr id="7" name="Group 6"/>
          <p:cNvGrpSpPr/>
          <p:nvPr/>
        </p:nvGrpSpPr>
        <p:grpSpPr>
          <a:xfrm>
            <a:off x="6613506" y="1349249"/>
            <a:ext cx="2125711" cy="4942943"/>
            <a:chOff x="6420640" y="1340768"/>
            <a:chExt cx="2125711" cy="4942943"/>
          </a:xfrm>
        </p:grpSpPr>
        <p:sp>
          <p:nvSpPr>
            <p:cNvPr id="6" name="TextBox 5"/>
            <p:cNvSpPr txBox="1"/>
            <p:nvPr/>
          </p:nvSpPr>
          <p:spPr>
            <a:xfrm>
              <a:off x="6420640" y="2928946"/>
              <a:ext cx="2125711" cy="3354765"/>
            </a:xfrm>
            <a:prstGeom prst="rect">
              <a:avLst/>
            </a:prstGeom>
            <a:noFill/>
          </p:spPr>
          <p:txBody>
            <a:bodyPr wrap="none" rtlCol="0">
              <a:spAutoFit/>
            </a:bodyPr>
            <a:lstStyle/>
            <a:p>
              <a:pPr algn="ctr"/>
              <a:r>
                <a:rPr lang="en-US" sz="1400" dirty="0" smtClean="0"/>
                <a:t>small field inflation</a:t>
              </a:r>
            </a:p>
            <a:p>
              <a:pPr algn="ctr"/>
              <a:r>
                <a:rPr lang="en-US" sz="1000" b="1" dirty="0" smtClean="0"/>
                <a:t>Linde; Albrecht, Steinhardt 1982</a:t>
              </a:r>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r>
                <a:rPr lang="en-US" sz="1400" dirty="0" smtClean="0"/>
                <a:t>chaotic large field inflation</a:t>
              </a:r>
            </a:p>
            <a:p>
              <a:pPr algn="ctr"/>
              <a:r>
                <a:rPr lang="en-US" sz="1000" b="1" dirty="0" smtClean="0"/>
                <a:t>Linde 1983</a:t>
              </a:r>
            </a:p>
            <a:p>
              <a:pPr lvl="0" algn="ctr"/>
              <a:endParaRPr lang="en-US" sz="1400" dirty="0" smtClean="0">
                <a:solidFill>
                  <a:srgbClr val="000000"/>
                </a:solidFill>
              </a:endParaRPr>
            </a:p>
            <a:p>
              <a:pPr lvl="0" algn="ctr"/>
              <a:r>
                <a:rPr lang="en-US" sz="1400" dirty="0" smtClean="0">
                  <a:solidFill>
                    <a:srgbClr val="000000"/>
                  </a:solidFill>
                </a:rPr>
                <a:t>eternal </a:t>
              </a:r>
              <a:r>
                <a:rPr lang="en-US" sz="1400" dirty="0">
                  <a:solidFill>
                    <a:srgbClr val="000000"/>
                  </a:solidFill>
                </a:rPr>
                <a:t>inflation</a:t>
              </a:r>
            </a:p>
            <a:p>
              <a:pPr lvl="0" algn="ctr"/>
              <a:r>
                <a:rPr lang="en-US" sz="1000" b="1" dirty="0" smtClean="0">
                  <a:solidFill>
                    <a:srgbClr val="000000"/>
                  </a:solidFill>
                </a:rPr>
                <a:t>Steinhardt, </a:t>
              </a:r>
              <a:r>
                <a:rPr lang="en-US" sz="1000" b="1" dirty="0" err="1" smtClean="0">
                  <a:solidFill>
                    <a:srgbClr val="000000"/>
                  </a:solidFill>
                </a:rPr>
                <a:t>Vilenkin</a:t>
              </a:r>
              <a:r>
                <a:rPr lang="en-US" sz="1000" b="1" dirty="0" smtClean="0">
                  <a:solidFill>
                    <a:srgbClr val="000000"/>
                  </a:solidFill>
                </a:rPr>
                <a:t> 1983</a:t>
              </a:r>
              <a:endParaRPr lang="en-US" sz="1000" b="1" dirty="0">
                <a:solidFill>
                  <a:srgbClr val="000000"/>
                </a:solidFill>
              </a:endParaRPr>
            </a:p>
          </p:txBody>
        </p:sp>
        <p:pic>
          <p:nvPicPr>
            <p:cNvPr id="1551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216" y="1340768"/>
              <a:ext cx="1869951" cy="15881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5136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55807" y="3665096"/>
              <a:ext cx="1692413" cy="14116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1288426198"/>
      </p:ext>
    </p:extLst>
  </p:cSld>
  <p:clrMapOvr>
    <a:masterClrMapping/>
  </p:clrMapOvr>
  <p:transition spd="med">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116464" y="836712"/>
            <a:ext cx="4911189" cy="4862506"/>
          </a:xfrm>
        </p:spPr>
        <p:txBody>
          <a:bodyPr/>
          <a:lstStyle/>
          <a:p>
            <a:pPr>
              <a:spcBef>
                <a:spcPts val="3600"/>
              </a:spcBef>
            </a:pPr>
            <a:r>
              <a:rPr lang="de-DE" sz="11500" dirty="0" smtClean="0"/>
              <a:t>Massen</a:t>
            </a:r>
            <a:br>
              <a:rPr lang="de-DE" sz="11500" dirty="0" smtClean="0"/>
            </a:br>
            <a:r>
              <a:rPr lang="de-DE" sz="8000" dirty="0" smtClean="0"/>
              <a:t>und</a:t>
            </a:r>
            <a:r>
              <a:rPr lang="de-DE" sz="11500" dirty="0"/>
              <a:t/>
            </a:r>
            <a:br>
              <a:rPr lang="de-DE" sz="11500" dirty="0"/>
            </a:br>
            <a:r>
              <a:rPr lang="de-DE" sz="11500" dirty="0" smtClean="0"/>
              <a:t>Kräfte</a:t>
            </a:r>
            <a:endParaRPr lang="de-DE" sz="11500" dirty="0"/>
          </a:p>
        </p:txBody>
      </p:sp>
      <p:pic>
        <p:nvPicPr>
          <p:cNvPr id="13316" name="Picture 4" descr="C:\Users\naumann\Documents\Physics\Particle_Drops\quarks.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7160" y="2580993"/>
            <a:ext cx="2286000" cy="1525905"/>
          </a:xfrm>
          <a:prstGeom prst="rect">
            <a:avLst/>
          </a:prstGeom>
          <a:noFill/>
          <a:extLst>
            <a:ext uri="{909E8E84-426E-40DD-AFC4-6F175D3DCCD1}">
              <a14:hiddenFill xmlns:a14="http://schemas.microsoft.com/office/drawing/2010/main">
                <a:solidFill>
                  <a:srgbClr val="FFFFFF"/>
                </a:solidFill>
              </a14:hiddenFill>
            </a:ext>
          </a:extLst>
        </p:spPr>
      </p:pic>
      <p:pic>
        <p:nvPicPr>
          <p:cNvPr id="13317" name="Picture 5" descr="C:\Users\naumann\Documents\Physics\Particle_Drops\Leptonen_drops.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27974" y="2608757"/>
            <a:ext cx="2276475" cy="1514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5532399"/>
      </p:ext>
    </p:extLst>
  </p:cSld>
  <p:clrMapOvr>
    <a:masterClrMapping/>
  </p:clrMapOvr>
  <p:transition spd="med">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 name="object 18"/>
          <p:cNvSpPr txBox="1"/>
          <p:nvPr/>
        </p:nvSpPr>
        <p:spPr>
          <a:xfrm>
            <a:off x="395537" y="1268763"/>
            <a:ext cx="7695591" cy="5262979"/>
          </a:xfrm>
          <a:prstGeom prst="rect">
            <a:avLst/>
          </a:prstGeom>
        </p:spPr>
        <p:txBody>
          <a:bodyPr vert="horz" wrap="square" lIns="0" tIns="0" rIns="0" bIns="0" rtlCol="0">
            <a:spAutoFit/>
          </a:bodyPr>
          <a:lstStyle/>
          <a:p>
            <a:pPr marL="266700" indent="-255588" defTabSz="801401">
              <a:spcBef>
                <a:spcPts val="1800"/>
              </a:spcBef>
              <a:buClr>
                <a:srgbClr val="0057D6"/>
              </a:buClr>
              <a:buSzPct val="100000"/>
              <a:buFont typeface="Wingdings"/>
              <a:buChar char=""/>
              <a:tabLst>
                <a:tab pos="266700" algn="l"/>
              </a:tabLst>
            </a:pPr>
            <a:r>
              <a:rPr lang="de-DE" sz="2800" b="1" spc="-4" dirty="0" smtClean="0">
                <a:solidFill>
                  <a:srgbClr val="0065FF"/>
                </a:solidFill>
                <a:latin typeface="Arial"/>
                <a:cs typeface="Arial"/>
              </a:rPr>
              <a:t>W-Bosonen nur halb so schwer:  m</a:t>
            </a:r>
            <a:r>
              <a:rPr lang="de-DE" sz="2800" b="1" baseline="-21367" dirty="0" smtClean="0">
                <a:solidFill>
                  <a:srgbClr val="0065FF"/>
                </a:solidFill>
                <a:latin typeface="Arial"/>
                <a:cs typeface="Arial"/>
              </a:rPr>
              <a:t>W</a:t>
            </a:r>
            <a:r>
              <a:rPr lang="de-DE" sz="2800" b="1" dirty="0" smtClean="0">
                <a:solidFill>
                  <a:srgbClr val="0065FF"/>
                </a:solidFill>
                <a:latin typeface="Arial"/>
                <a:cs typeface="Arial"/>
              </a:rPr>
              <a:t> / 2</a:t>
            </a:r>
            <a:br>
              <a:rPr lang="de-DE" sz="2800" b="1" dirty="0" smtClean="0">
                <a:solidFill>
                  <a:srgbClr val="0065FF"/>
                </a:solidFill>
                <a:latin typeface="Arial"/>
                <a:cs typeface="Arial"/>
              </a:rPr>
            </a:br>
            <a:r>
              <a:rPr lang="de-DE" sz="2800" b="1" spc="-4" dirty="0" smtClean="0">
                <a:solidFill>
                  <a:srgbClr val="0065FF"/>
                </a:solidFill>
                <a:latin typeface="Arial"/>
                <a:cs typeface="Arial"/>
              </a:rPr>
              <a:t>schwache Kraft stärker:</a:t>
            </a:r>
            <a:endParaRPr lang="de-DE" sz="2800" dirty="0" smtClean="0">
              <a:solidFill>
                <a:prstClr val="black"/>
              </a:solidFill>
              <a:latin typeface="Arial"/>
              <a:cs typeface="Arial"/>
            </a:endParaRPr>
          </a:p>
          <a:p>
            <a:pPr marL="541338" lvl="1" indent="-274638" defTabSz="801401">
              <a:spcBef>
                <a:spcPts val="1200"/>
              </a:spcBef>
              <a:buClr>
                <a:srgbClr val="0057D6"/>
              </a:buClr>
              <a:buSzPct val="100000"/>
              <a:buFont typeface="Arial" panose="020B0604020202020204" pitchFamily="34" charset="0"/>
              <a:buChar char="-"/>
              <a:tabLst>
                <a:tab pos="680634" algn="l"/>
              </a:tabLst>
            </a:pPr>
            <a:r>
              <a:rPr lang="de-DE" sz="2400" spc="-4" dirty="0">
                <a:solidFill>
                  <a:prstClr val="black"/>
                </a:solidFill>
                <a:latin typeface="Arial"/>
                <a:cs typeface="Arial"/>
              </a:rPr>
              <a:t>m</a:t>
            </a:r>
            <a:r>
              <a:rPr lang="de-DE" sz="2400" spc="-4" baseline="-25000" dirty="0">
                <a:solidFill>
                  <a:prstClr val="black"/>
                </a:solidFill>
                <a:latin typeface="Arial"/>
                <a:cs typeface="Arial"/>
              </a:rPr>
              <a:t>W</a:t>
            </a:r>
            <a:r>
              <a:rPr lang="de-DE" sz="2400" spc="-4" dirty="0">
                <a:solidFill>
                  <a:prstClr val="black"/>
                </a:solidFill>
                <a:latin typeface="Arial"/>
                <a:cs typeface="Arial"/>
              </a:rPr>
              <a:t> bestimmt Brenndauer der </a:t>
            </a:r>
            <a:r>
              <a:rPr lang="de-DE" sz="2400" spc="-4" dirty="0" smtClean="0">
                <a:solidFill>
                  <a:prstClr val="black"/>
                </a:solidFill>
                <a:latin typeface="Arial"/>
                <a:cs typeface="Arial"/>
              </a:rPr>
              <a:t>Sterne</a:t>
            </a:r>
            <a:br>
              <a:rPr lang="de-DE" sz="2400" spc="-4" dirty="0" smtClean="0">
                <a:solidFill>
                  <a:prstClr val="black"/>
                </a:solidFill>
                <a:latin typeface="Arial"/>
                <a:cs typeface="Arial"/>
              </a:rPr>
            </a:br>
            <a:r>
              <a:rPr lang="de-DE" sz="2400" spc="-4" dirty="0" smtClean="0">
                <a:solidFill>
                  <a:prstClr val="black"/>
                </a:solidFill>
                <a:latin typeface="Arial"/>
                <a:cs typeface="Arial"/>
              </a:rPr>
              <a:t>Kernfusion   p </a:t>
            </a:r>
            <a:r>
              <a:rPr lang="de-DE" sz="2400" spc="-4" dirty="0" err="1" smtClean="0">
                <a:solidFill>
                  <a:prstClr val="black"/>
                </a:solidFill>
                <a:latin typeface="Arial"/>
                <a:cs typeface="Arial"/>
              </a:rPr>
              <a:t>p</a:t>
            </a:r>
            <a:r>
              <a:rPr lang="de-DE" sz="2400" spc="-4" dirty="0" smtClean="0">
                <a:solidFill>
                  <a:prstClr val="black"/>
                </a:solidFill>
                <a:latin typeface="Arial"/>
                <a:cs typeface="Arial"/>
              </a:rPr>
              <a:t> </a:t>
            </a:r>
            <a:r>
              <a:rPr lang="de-DE" sz="2400" spc="-4" dirty="0">
                <a:solidFill>
                  <a:prstClr val="black"/>
                </a:solidFill>
                <a:latin typeface="Arial"/>
                <a:cs typeface="Arial"/>
              </a:rPr>
              <a:t>→ d </a:t>
            </a:r>
            <a:r>
              <a:rPr lang="de-DE" sz="2400" spc="-4" dirty="0" smtClean="0">
                <a:solidFill>
                  <a:prstClr val="black"/>
                </a:solidFill>
                <a:latin typeface="Arial"/>
                <a:cs typeface="Arial"/>
              </a:rPr>
              <a:t> </a:t>
            </a:r>
            <a:r>
              <a:rPr lang="de-DE" sz="2400" spc="-4" dirty="0">
                <a:solidFill>
                  <a:prstClr val="black"/>
                </a:solidFill>
                <a:latin typeface="Arial"/>
                <a:cs typeface="Arial"/>
              </a:rPr>
              <a:t>e</a:t>
            </a:r>
            <a:r>
              <a:rPr lang="de-DE" sz="2400" spc="-4" baseline="30000" dirty="0" smtClean="0">
                <a:solidFill>
                  <a:prstClr val="black"/>
                </a:solidFill>
                <a:latin typeface="Arial"/>
                <a:cs typeface="Arial"/>
              </a:rPr>
              <a:t>+</a:t>
            </a:r>
            <a:r>
              <a:rPr lang="de-DE" sz="2400" spc="-4" dirty="0" smtClean="0">
                <a:solidFill>
                  <a:prstClr val="black"/>
                </a:solidFill>
                <a:latin typeface="Arial"/>
                <a:cs typeface="Arial"/>
              </a:rPr>
              <a:t> </a:t>
            </a:r>
            <a:r>
              <a:rPr lang="el-GR" sz="2400" b="1" spc="-4" dirty="0" smtClean="0">
                <a:solidFill>
                  <a:prstClr val="black"/>
                </a:solidFill>
                <a:latin typeface="Cambria Math"/>
                <a:ea typeface="Cambria Math"/>
                <a:cs typeface="Arial"/>
              </a:rPr>
              <a:t>ν</a:t>
            </a:r>
            <a:r>
              <a:rPr lang="de-DE" sz="2400" spc="-4" baseline="-25000" dirty="0" smtClean="0">
                <a:solidFill>
                  <a:prstClr val="black"/>
                </a:solidFill>
                <a:latin typeface="Arial"/>
                <a:cs typeface="Arial"/>
              </a:rPr>
              <a:t>e</a:t>
            </a:r>
          </a:p>
          <a:p>
            <a:pPr marL="541338" lvl="1" indent="-274638" defTabSz="801401">
              <a:spcBef>
                <a:spcPts val="1800"/>
              </a:spcBef>
              <a:buClr>
                <a:srgbClr val="0057D6"/>
              </a:buClr>
              <a:buSzPct val="100000"/>
              <a:buFont typeface="Arial" panose="020B0604020202020204" pitchFamily="34" charset="0"/>
              <a:buChar char="-"/>
              <a:tabLst>
                <a:tab pos="680634" algn="l"/>
              </a:tabLst>
            </a:pPr>
            <a:r>
              <a:rPr lang="de-DE" sz="2400" spc="-4" dirty="0" smtClean="0">
                <a:solidFill>
                  <a:prstClr val="black"/>
                </a:solidFill>
                <a:latin typeface="Arial"/>
                <a:cs typeface="Arial"/>
              </a:rPr>
              <a:t>schwache Prozesse </a:t>
            </a:r>
            <a:r>
              <a:rPr lang="de-DE" sz="2400" spc="4" dirty="0" smtClean="0">
                <a:solidFill>
                  <a:prstClr val="black"/>
                </a:solidFill>
                <a:latin typeface="Arial"/>
                <a:cs typeface="Arial"/>
              </a:rPr>
              <a:t>~ 1/</a:t>
            </a:r>
            <a:r>
              <a:rPr lang="de-DE" sz="2400" dirty="0" smtClean="0">
                <a:solidFill>
                  <a:prstClr val="black"/>
                </a:solidFill>
                <a:latin typeface="Arial"/>
                <a:cs typeface="Arial"/>
              </a:rPr>
              <a:t>m</a:t>
            </a:r>
            <a:r>
              <a:rPr lang="de-DE" sz="2400" b="1" spc="-6" baseline="-23148" dirty="0" smtClean="0">
                <a:solidFill>
                  <a:prstClr val="black"/>
                </a:solidFill>
                <a:latin typeface="Arial"/>
                <a:cs typeface="Arial"/>
              </a:rPr>
              <a:t>W </a:t>
            </a:r>
            <a:r>
              <a:rPr lang="de-DE" sz="2400" b="1" baseline="23148" dirty="0" smtClean="0">
                <a:solidFill>
                  <a:prstClr val="black"/>
                </a:solidFill>
                <a:latin typeface="Arial"/>
                <a:cs typeface="Arial"/>
              </a:rPr>
              <a:t>4</a:t>
            </a:r>
            <a:r>
              <a:rPr lang="de-DE" sz="2400" spc="-4" dirty="0" smtClean="0">
                <a:solidFill>
                  <a:prstClr val="black"/>
                </a:solidFill>
                <a:latin typeface="Arial"/>
                <a:cs typeface="Arial"/>
              </a:rPr>
              <a:t/>
            </a:r>
            <a:br>
              <a:rPr lang="de-DE" sz="2400" spc="-4" dirty="0" smtClean="0">
                <a:solidFill>
                  <a:prstClr val="black"/>
                </a:solidFill>
                <a:latin typeface="Arial"/>
                <a:cs typeface="Arial"/>
              </a:rPr>
            </a:br>
            <a:r>
              <a:rPr lang="de-DE" sz="2400" spc="-4" dirty="0" smtClean="0">
                <a:solidFill>
                  <a:prstClr val="black"/>
                </a:solidFill>
                <a:latin typeface="Arial"/>
                <a:cs typeface="Arial"/>
              </a:rPr>
              <a:t>radioaktive Zerfälle viel schneller</a:t>
            </a:r>
          </a:p>
          <a:p>
            <a:pPr marL="541338" lvl="1" indent="-274638" defTabSz="801401">
              <a:spcBef>
                <a:spcPts val="1800"/>
              </a:spcBef>
              <a:buClr>
                <a:srgbClr val="0057D6"/>
              </a:buClr>
              <a:buSzPct val="100000"/>
              <a:buFont typeface="Arial" panose="020B0604020202020204" pitchFamily="34" charset="0"/>
              <a:buChar char="-"/>
              <a:tabLst>
                <a:tab pos="680634" algn="l"/>
              </a:tabLst>
            </a:pPr>
            <a:r>
              <a:rPr lang="de-DE" sz="2400" spc="-4" dirty="0" smtClean="0">
                <a:solidFill>
                  <a:prstClr val="black"/>
                </a:solidFill>
                <a:latin typeface="Arial"/>
                <a:cs typeface="Arial"/>
              </a:rPr>
              <a:t>Sonn</a:t>
            </a:r>
            <a:r>
              <a:rPr lang="de-DE" sz="2400" dirty="0" smtClean="0">
                <a:solidFill>
                  <a:prstClr val="black"/>
                </a:solidFill>
                <a:latin typeface="Arial"/>
                <a:cs typeface="Arial"/>
              </a:rPr>
              <a:t>e</a:t>
            </a:r>
            <a:r>
              <a:rPr lang="de-DE" sz="2400" spc="-9" dirty="0" smtClean="0">
                <a:solidFill>
                  <a:prstClr val="black"/>
                </a:solidFill>
                <a:latin typeface="Arial"/>
                <a:cs typeface="Arial"/>
              </a:rPr>
              <a:t> </a:t>
            </a:r>
            <a:r>
              <a:rPr lang="de-DE" sz="2400" spc="-4" dirty="0" smtClean="0">
                <a:solidFill>
                  <a:prstClr val="black"/>
                </a:solidFill>
                <a:latin typeface="Arial"/>
                <a:cs typeface="Arial"/>
              </a:rPr>
              <a:t>brenn</a:t>
            </a:r>
            <a:r>
              <a:rPr lang="de-DE" sz="2400" dirty="0" smtClean="0">
                <a:solidFill>
                  <a:prstClr val="black"/>
                </a:solidFill>
                <a:latin typeface="Arial"/>
                <a:cs typeface="Arial"/>
              </a:rPr>
              <a:t>t</a:t>
            </a:r>
            <a:r>
              <a:rPr lang="de-DE" sz="2400" spc="-4" dirty="0" smtClean="0">
                <a:solidFill>
                  <a:prstClr val="black"/>
                </a:solidFill>
                <a:latin typeface="Arial"/>
                <a:cs typeface="Arial"/>
              </a:rPr>
              <a:t> </a:t>
            </a:r>
            <a:r>
              <a:rPr lang="de-DE" sz="2400" spc="-4" dirty="0">
                <a:solidFill>
                  <a:prstClr val="black"/>
                </a:solidFill>
                <a:latin typeface="Arial"/>
                <a:cs typeface="Arial"/>
              </a:rPr>
              <a:t>&lt;</a:t>
            </a:r>
            <a:r>
              <a:rPr lang="de-DE" sz="2400" spc="-4" dirty="0" smtClean="0">
                <a:solidFill>
                  <a:prstClr val="black"/>
                </a:solidFill>
                <a:latin typeface="Arial"/>
                <a:cs typeface="Arial"/>
              </a:rPr>
              <a:t>1 Milliarde Jahre</a:t>
            </a:r>
          </a:p>
          <a:p>
            <a:pPr marL="541338" lvl="1" indent="-274638" defTabSz="801401">
              <a:spcBef>
                <a:spcPts val="1800"/>
              </a:spcBef>
              <a:buClr>
                <a:srgbClr val="0057D6"/>
              </a:buClr>
              <a:buSzPct val="100000"/>
              <a:buFont typeface="Arial" panose="020B0604020202020204" pitchFamily="34" charset="0"/>
              <a:buChar char="-"/>
              <a:tabLst>
                <a:tab pos="680634" algn="l"/>
              </a:tabLst>
            </a:pPr>
            <a:r>
              <a:rPr lang="de-DE" sz="2400" dirty="0" smtClean="0">
                <a:solidFill>
                  <a:prstClr val="black"/>
                </a:solidFill>
                <a:latin typeface="Arial"/>
                <a:cs typeface="Arial"/>
              </a:rPr>
              <a:t>keine Zeit zur Entwicklung höheren Lebens !</a:t>
            </a:r>
          </a:p>
          <a:p>
            <a:pPr marL="273050" indent="-273050" defTabSz="801401">
              <a:spcBef>
                <a:spcPts val="1800"/>
              </a:spcBef>
              <a:buClr>
                <a:srgbClr val="0066FF"/>
              </a:buClr>
              <a:buSzPct val="100000"/>
              <a:buFont typeface="Wingdings"/>
              <a:buChar char=""/>
              <a:tabLst>
                <a:tab pos="680634" algn="l"/>
              </a:tabLst>
            </a:pPr>
            <a:r>
              <a:rPr lang="de-DE" sz="2800" b="1" spc="-4" dirty="0" smtClean="0">
                <a:solidFill>
                  <a:srgbClr val="0065FF"/>
                </a:solidFill>
                <a:latin typeface="Arial"/>
                <a:cs typeface="Arial"/>
              </a:rPr>
              <a:t>W-Bosonen masselos  (kein Higgs):</a:t>
            </a:r>
          </a:p>
          <a:p>
            <a:pPr marL="541338" lvl="1" indent="-274638" defTabSz="801401">
              <a:spcBef>
                <a:spcPts val="1200"/>
              </a:spcBef>
              <a:buClr>
                <a:srgbClr val="0057D6"/>
              </a:buClr>
              <a:buSzPct val="100000"/>
              <a:buFont typeface="Arial" panose="020B0604020202020204" pitchFamily="34" charset="0"/>
              <a:buChar char="-"/>
              <a:tabLst>
                <a:tab pos="680634" algn="l"/>
              </a:tabLst>
            </a:pPr>
            <a:r>
              <a:rPr lang="de-DE" sz="2400" dirty="0" smtClean="0">
                <a:solidFill>
                  <a:prstClr val="black"/>
                </a:solidFill>
                <a:latin typeface="Arial"/>
                <a:cs typeface="Arial"/>
              </a:rPr>
              <a:t>Kernexplosion statt Sternenbrand !</a:t>
            </a:r>
            <a:endParaRPr lang="de-DE" sz="2400" dirty="0">
              <a:solidFill>
                <a:prstClr val="black"/>
              </a:solidFill>
              <a:latin typeface="Arial"/>
              <a:cs typeface="Arial"/>
            </a:endParaRPr>
          </a:p>
        </p:txBody>
      </p:sp>
      <p:sp>
        <p:nvSpPr>
          <p:cNvPr id="24" name="object 24"/>
          <p:cNvSpPr txBox="1"/>
          <p:nvPr/>
        </p:nvSpPr>
        <p:spPr>
          <a:xfrm>
            <a:off x="8714061" y="6412686"/>
            <a:ext cx="106427" cy="184666"/>
          </a:xfrm>
          <a:prstGeom prst="rect">
            <a:avLst/>
          </a:prstGeom>
        </p:spPr>
        <p:txBody>
          <a:bodyPr vert="horz" wrap="square" lIns="0" tIns="0" rIns="0" bIns="0" rtlCol="0">
            <a:spAutoFit/>
          </a:bodyPr>
          <a:lstStyle/>
          <a:p>
            <a:pPr marL="11131" defTabSz="801401"/>
            <a:r>
              <a:rPr lang="de-DE" sz="1200" spc="-4" dirty="0">
                <a:latin typeface="Arial"/>
                <a:cs typeface="Arial"/>
              </a:rPr>
              <a:t>5</a:t>
            </a:r>
            <a:endParaRPr lang="de-DE" sz="1200" dirty="0">
              <a:latin typeface="Arial"/>
              <a:cs typeface="Arial"/>
            </a:endParaRPr>
          </a:p>
        </p:txBody>
      </p:sp>
      <p:sp>
        <p:nvSpPr>
          <p:cNvPr id="19" name="object 10"/>
          <p:cNvSpPr txBox="1">
            <a:spLocks noGrp="1"/>
          </p:cNvSpPr>
          <p:nvPr>
            <p:ph type="title"/>
          </p:nvPr>
        </p:nvSpPr>
        <p:spPr>
          <a:xfrm>
            <a:off x="1867500" y="188640"/>
            <a:ext cx="5397632" cy="903700"/>
          </a:xfrm>
          <a:prstGeom prst="rect">
            <a:avLst/>
          </a:prstGeom>
        </p:spPr>
        <p:txBody>
          <a:bodyPr vert="horz" wrap="none" lIns="0" tIns="0" rIns="0" bIns="72000" rtlCol="0" anchor="ctr" anchorCtr="1">
            <a:spAutoFit/>
          </a:bodyPr>
          <a:lstStyle/>
          <a:p>
            <a:pPr marL="11131" algn="ctr"/>
            <a:r>
              <a:rPr lang="de-DE" sz="5400" b="1" dirty="0" smtClean="0">
                <a:solidFill>
                  <a:srgbClr val="000066"/>
                </a:solidFill>
              </a:rPr>
              <a:t>Teilchenmassen</a:t>
            </a:r>
            <a:endParaRPr lang="de-DE" sz="5400" b="1" dirty="0">
              <a:solidFill>
                <a:srgbClr val="000066"/>
              </a:solidFill>
            </a:endParaRPr>
          </a:p>
        </p:txBody>
      </p:sp>
      <p:grpSp>
        <p:nvGrpSpPr>
          <p:cNvPr id="3" name="Group 2"/>
          <p:cNvGrpSpPr/>
          <p:nvPr/>
        </p:nvGrpSpPr>
        <p:grpSpPr>
          <a:xfrm>
            <a:off x="5496806" y="2492896"/>
            <a:ext cx="3467682" cy="1902601"/>
            <a:chOff x="5292080" y="2492896"/>
            <a:chExt cx="3467682" cy="1902601"/>
          </a:xfrm>
        </p:grpSpPr>
        <p:pic>
          <p:nvPicPr>
            <p:cNvPr id="5" name="Picture 30" descr="weak_decays"/>
            <p:cNvPicPr>
              <a:picLocks noChangeAspect="1" noChangeArrowheads="1"/>
            </p:cNvPicPr>
            <p:nvPr/>
          </p:nvPicPr>
          <p:blipFill rotWithShape="1">
            <a:blip r:embed="rId2" cstate="print"/>
            <a:srcRect l="25407" t="31341" r="21378" b="31745"/>
            <a:stretch/>
          </p:blipFill>
          <p:spPr bwMode="auto">
            <a:xfrm>
              <a:off x="5292080" y="2924944"/>
              <a:ext cx="3467682" cy="1470553"/>
            </a:xfrm>
            <a:prstGeom prst="rect">
              <a:avLst/>
            </a:prstGeom>
            <a:noFill/>
            <a:ln w="9525">
              <a:noFill/>
              <a:miter lim="800000"/>
              <a:headEnd/>
              <a:tailEnd/>
            </a:ln>
          </p:spPr>
        </p:pic>
        <p:sp>
          <p:nvSpPr>
            <p:cNvPr id="2" name="Rectangle 1"/>
            <p:cNvSpPr/>
            <p:nvPr/>
          </p:nvSpPr>
          <p:spPr>
            <a:xfrm>
              <a:off x="6239482" y="2492896"/>
              <a:ext cx="1541576" cy="461665"/>
            </a:xfrm>
            <a:prstGeom prst="rect">
              <a:avLst/>
            </a:prstGeom>
          </p:spPr>
          <p:txBody>
            <a:bodyPr wrap="none">
              <a:spAutoFit/>
            </a:bodyPr>
            <a:lstStyle/>
            <a:p>
              <a:r>
                <a:rPr lang="el-GR" sz="2400" b="1" spc="-4" dirty="0" smtClean="0">
                  <a:solidFill>
                    <a:srgbClr val="0057D6"/>
                  </a:solidFill>
                  <a:latin typeface="Arial" panose="020B0604020202020204" pitchFamily="34" charset="0"/>
                  <a:ea typeface="Cambria Math"/>
                  <a:cs typeface="Arial" panose="020B0604020202020204" pitchFamily="34" charset="0"/>
                </a:rPr>
                <a:t>β</a:t>
              </a:r>
              <a:r>
                <a:rPr lang="de-DE" b="1" spc="-4" dirty="0" smtClean="0">
                  <a:solidFill>
                    <a:srgbClr val="0057D6"/>
                  </a:solidFill>
                  <a:latin typeface="Arial" panose="020B0604020202020204" pitchFamily="34" charset="0"/>
                  <a:ea typeface="Cambria Math"/>
                  <a:cs typeface="Arial" panose="020B0604020202020204" pitchFamily="34" charset="0"/>
                </a:rPr>
                <a:t> </a:t>
              </a:r>
              <a:r>
                <a:rPr lang="de-DE" sz="2400" b="1" spc="-4" dirty="0" smtClean="0">
                  <a:solidFill>
                    <a:srgbClr val="0057D6"/>
                  </a:solidFill>
                  <a:latin typeface="Arial"/>
                  <a:cs typeface="Arial"/>
                </a:rPr>
                <a:t>- Zerfall</a:t>
              </a:r>
              <a:endParaRPr lang="de-DE" sz="2400" b="1" dirty="0">
                <a:solidFill>
                  <a:srgbClr val="0057D6"/>
                </a:solidFill>
              </a:endParaRPr>
            </a:p>
          </p:txBody>
        </p:sp>
      </p:grpSp>
    </p:spTree>
    <p:extLst>
      <p:ext uri="{BB962C8B-B14F-4D97-AF65-F5344CB8AC3E}">
        <p14:creationId xmlns:p14="http://schemas.microsoft.com/office/powerpoint/2010/main" val="26203986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xEl>
                                              <p:pRg st="2" end="2"/>
                                            </p:txEl>
                                          </p:spTgt>
                                        </p:tgtEl>
                                        <p:attrNameLst>
                                          <p:attrName>style.visibility</p:attrName>
                                        </p:attrNameLst>
                                      </p:cBhvr>
                                      <p:to>
                                        <p:strVal val="visible"/>
                                      </p:to>
                                    </p:set>
                                    <p:animEffect transition="in" filter="fade">
                                      <p:cBhvr>
                                        <p:cTn id="7" dur="500"/>
                                        <p:tgtEl>
                                          <p:spTgt spid="18">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8">
                                            <p:txEl>
                                              <p:pRg st="3" end="3"/>
                                            </p:txEl>
                                          </p:spTgt>
                                        </p:tgtEl>
                                        <p:attrNameLst>
                                          <p:attrName>style.visibility</p:attrName>
                                        </p:attrNameLst>
                                      </p:cBhvr>
                                      <p:to>
                                        <p:strVal val="visible"/>
                                      </p:to>
                                    </p:set>
                                    <p:animEffect transition="in" filter="fade">
                                      <p:cBhvr>
                                        <p:cTn id="10" dur="500"/>
                                        <p:tgtEl>
                                          <p:spTgt spid="18">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8">
                                            <p:txEl>
                                              <p:pRg st="4" end="4"/>
                                            </p:txEl>
                                          </p:spTgt>
                                        </p:tgtEl>
                                        <p:attrNameLst>
                                          <p:attrName>style.visibility</p:attrName>
                                        </p:attrNameLst>
                                      </p:cBhvr>
                                      <p:to>
                                        <p:strVal val="visible"/>
                                      </p:to>
                                    </p:set>
                                    <p:animEffect transition="in" filter="fade">
                                      <p:cBhvr>
                                        <p:cTn id="13" dur="500"/>
                                        <p:tgtEl>
                                          <p:spTgt spid="18">
                                            <p:txEl>
                                              <p:pRg st="4" end="4"/>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8">
                                            <p:txEl>
                                              <p:pRg st="5" end="5"/>
                                            </p:txEl>
                                          </p:spTgt>
                                        </p:tgtEl>
                                        <p:attrNameLst>
                                          <p:attrName>style.visibility</p:attrName>
                                        </p:attrNameLst>
                                      </p:cBhvr>
                                      <p:to>
                                        <p:strVal val="visible"/>
                                      </p:to>
                                    </p:set>
                                    <p:animEffect transition="in" filter="fade">
                                      <p:cBhvr>
                                        <p:cTn id="18" dur="500"/>
                                        <p:tgtEl>
                                          <p:spTgt spid="18">
                                            <p:txEl>
                                              <p:pRg st="5" end="5"/>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18">
                                            <p:txEl>
                                              <p:pRg st="6" end="6"/>
                                            </p:txEl>
                                          </p:spTgt>
                                        </p:tgtEl>
                                        <p:attrNameLst>
                                          <p:attrName>style.visibility</p:attrName>
                                        </p:attrNameLst>
                                      </p:cBhvr>
                                      <p:to>
                                        <p:strVal val="visible"/>
                                      </p:to>
                                    </p:set>
                                    <p:animEffect transition="in" filter="fade">
                                      <p:cBhvr>
                                        <p:cTn id="21" dur="500"/>
                                        <p:tgtEl>
                                          <p:spTgt spid="1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bject 18"/>
          <p:cNvSpPr txBox="1"/>
          <p:nvPr/>
        </p:nvSpPr>
        <p:spPr>
          <a:xfrm>
            <a:off x="323528" y="1196752"/>
            <a:ext cx="6391558" cy="5170646"/>
          </a:xfrm>
          <a:prstGeom prst="rect">
            <a:avLst/>
          </a:prstGeom>
        </p:spPr>
        <p:txBody>
          <a:bodyPr vert="horz" wrap="none" lIns="0" tIns="0" rIns="0" bIns="0" rtlCol="0">
            <a:spAutoFit/>
          </a:bodyPr>
          <a:lstStyle/>
          <a:p>
            <a:pPr marL="352425" lvl="0" indent="-342900" defTabSz="801401">
              <a:spcBef>
                <a:spcPts val="1200"/>
              </a:spcBef>
              <a:buSzPct val="120000"/>
              <a:buFont typeface="Arial" panose="020B0604020202020204" pitchFamily="34" charset="0"/>
              <a:buChar char="•"/>
              <a:tabLst>
                <a:tab pos="266700" algn="l"/>
              </a:tabLst>
            </a:pPr>
            <a:r>
              <a:rPr lang="en-US" sz="2800" b="1" spc="-4" dirty="0">
                <a:solidFill>
                  <a:srgbClr val="0065FF"/>
                </a:solidFill>
                <a:latin typeface="Arial"/>
                <a:cs typeface="Arial"/>
              </a:rPr>
              <a:t>p</a:t>
            </a:r>
            <a:r>
              <a:rPr lang="en-US" sz="2800" b="1" spc="-4" dirty="0" smtClean="0">
                <a:solidFill>
                  <a:srgbClr val="0065FF"/>
                </a:solidFill>
                <a:latin typeface="Arial"/>
                <a:cs typeface="Arial"/>
              </a:rPr>
              <a:t>roton stable, neutron decays</a:t>
            </a:r>
            <a:endParaRPr lang="en-US" sz="2000" dirty="0" smtClean="0">
              <a:solidFill>
                <a:srgbClr val="C00000"/>
              </a:solidFill>
              <a:latin typeface="Arial"/>
              <a:cs typeface="Arial"/>
            </a:endParaRPr>
          </a:p>
          <a:p>
            <a:pPr marL="357188" lvl="1" indent="-174625" defTabSz="801401">
              <a:spcBef>
                <a:spcPts val="600"/>
              </a:spcBef>
              <a:buSzPct val="100000"/>
              <a:buFontTx/>
              <a:buChar char="-"/>
              <a:tabLst>
                <a:tab pos="612181" algn="l"/>
              </a:tabLst>
            </a:pPr>
            <a:r>
              <a:rPr lang="en-US" sz="2000" dirty="0" smtClean="0">
                <a:solidFill>
                  <a:prstClr val="black"/>
                </a:solidFill>
                <a:latin typeface="Arial"/>
                <a:cs typeface="Arial"/>
              </a:rPr>
              <a:t>n</a:t>
            </a:r>
            <a:r>
              <a:rPr lang="en-US" sz="2000" dirty="0" smtClean="0">
                <a:solidFill>
                  <a:prstClr val="black"/>
                </a:solidFill>
                <a:latin typeface="Cambria Math"/>
                <a:ea typeface="Cambria Math"/>
                <a:cs typeface="Arial"/>
              </a:rPr>
              <a:t> </a:t>
            </a:r>
            <a:r>
              <a:rPr lang="en-US" sz="2000" spc="-4" dirty="0" smtClean="0">
                <a:solidFill>
                  <a:prstClr val="black"/>
                </a:solidFill>
                <a:latin typeface="Cambria Math"/>
                <a:ea typeface="Cambria Math"/>
                <a:cs typeface="Arial"/>
              </a:rPr>
              <a:t>→</a:t>
            </a:r>
            <a:r>
              <a:rPr lang="en-US" sz="2000" dirty="0" smtClean="0">
                <a:solidFill>
                  <a:prstClr val="black"/>
                </a:solidFill>
                <a:latin typeface="Cambria Math"/>
                <a:ea typeface="Cambria Math"/>
                <a:cs typeface="Arial"/>
              </a:rPr>
              <a:t> </a:t>
            </a:r>
            <a:r>
              <a:rPr lang="en-US" sz="2000" dirty="0" smtClean="0">
                <a:solidFill>
                  <a:prstClr val="black"/>
                </a:solidFill>
                <a:latin typeface="Arial"/>
                <a:cs typeface="Arial"/>
              </a:rPr>
              <a:t>p</a:t>
            </a:r>
            <a:r>
              <a:rPr lang="en-US" sz="2000" spc="-4" dirty="0" smtClean="0">
                <a:solidFill>
                  <a:prstClr val="black"/>
                </a:solidFill>
                <a:latin typeface="Arial"/>
                <a:cs typeface="Arial"/>
              </a:rPr>
              <a:t> </a:t>
            </a:r>
            <a:r>
              <a:rPr lang="en-US" sz="2000" spc="26" dirty="0" smtClean="0">
                <a:solidFill>
                  <a:prstClr val="black"/>
                </a:solidFill>
                <a:latin typeface="Arial"/>
                <a:cs typeface="Arial"/>
              </a:rPr>
              <a:t>e</a:t>
            </a:r>
            <a:r>
              <a:rPr lang="en-US" sz="2000" baseline="23391" dirty="0" smtClean="0">
                <a:solidFill>
                  <a:prstClr val="black"/>
                </a:solidFill>
                <a:latin typeface="Arial"/>
                <a:cs typeface="Arial"/>
              </a:rPr>
              <a:t>-</a:t>
            </a:r>
            <a:r>
              <a:rPr lang="en-US" sz="2000" spc="-4" dirty="0" smtClean="0">
                <a:solidFill>
                  <a:prstClr val="black"/>
                </a:solidFill>
                <a:latin typeface="Arial"/>
                <a:cs typeface="Arial"/>
              </a:rPr>
              <a:t> </a:t>
            </a:r>
            <a:r>
              <a:rPr lang="en-US" sz="2000" b="1" dirty="0" smtClean="0">
                <a:solidFill>
                  <a:prstClr val="black"/>
                </a:solidFill>
                <a:latin typeface="Symbol"/>
                <a:cs typeface="Symbol"/>
              </a:rPr>
              <a:t></a:t>
            </a:r>
            <a:r>
              <a:rPr lang="en-US" sz="2000" baseline="-23148" dirty="0" smtClean="0">
                <a:solidFill>
                  <a:prstClr val="black"/>
                </a:solidFill>
                <a:latin typeface="Arial"/>
                <a:cs typeface="Arial"/>
              </a:rPr>
              <a:t>ē</a:t>
            </a:r>
            <a:r>
              <a:rPr lang="en-US" sz="2000" b="1" baseline="-20467" dirty="0" smtClean="0">
                <a:solidFill>
                  <a:prstClr val="black"/>
                </a:solidFill>
                <a:latin typeface="Arial"/>
                <a:cs typeface="Arial"/>
              </a:rPr>
              <a:t> </a:t>
            </a:r>
            <a:r>
              <a:rPr lang="en-US" spc="329" dirty="0" smtClean="0">
                <a:solidFill>
                  <a:prstClr val="black"/>
                </a:solidFill>
                <a:latin typeface="Arial"/>
                <a:cs typeface="Arial"/>
              </a:rPr>
              <a:t> </a:t>
            </a:r>
            <a:r>
              <a:rPr lang="en-US" spc="329" baseline="-20467" dirty="0" smtClean="0">
                <a:solidFill>
                  <a:prstClr val="black"/>
                </a:solidFill>
                <a:latin typeface="Arial"/>
                <a:cs typeface="Arial"/>
              </a:rPr>
              <a:t> </a:t>
            </a:r>
            <a:r>
              <a:rPr lang="en-US" sz="2000" spc="-4" dirty="0" smtClean="0">
                <a:solidFill>
                  <a:prstClr val="black"/>
                </a:solidFill>
                <a:latin typeface="Arial"/>
                <a:cs typeface="Arial"/>
              </a:rPr>
              <a:t>since  </a:t>
            </a:r>
            <a:r>
              <a:rPr lang="en-US" sz="2000" spc="-9" dirty="0" err="1" smtClean="0">
                <a:solidFill>
                  <a:prstClr val="black"/>
                </a:solidFill>
                <a:latin typeface="Arial"/>
                <a:cs typeface="Arial"/>
              </a:rPr>
              <a:t>m</a:t>
            </a:r>
            <a:r>
              <a:rPr lang="en-US" sz="2000" baseline="-21367" dirty="0" err="1" smtClean="0">
                <a:solidFill>
                  <a:prstClr val="black"/>
                </a:solidFill>
                <a:latin typeface="Arial"/>
                <a:cs typeface="Arial"/>
              </a:rPr>
              <a:t>n</a:t>
            </a:r>
            <a:r>
              <a:rPr lang="en-US" sz="2000" baseline="-21367" dirty="0" smtClean="0">
                <a:solidFill>
                  <a:prstClr val="black"/>
                </a:solidFill>
                <a:latin typeface="Arial"/>
                <a:cs typeface="Arial"/>
              </a:rPr>
              <a:t> </a:t>
            </a:r>
            <a:r>
              <a:rPr lang="en-US" sz="2000" spc="-4" dirty="0" smtClean="0">
                <a:solidFill>
                  <a:prstClr val="black"/>
                </a:solidFill>
                <a:latin typeface="Arial"/>
                <a:cs typeface="Arial"/>
              </a:rPr>
              <a:t>-</a:t>
            </a:r>
            <a:r>
              <a:rPr lang="en-US" sz="2000" spc="-9" baseline="30000" dirty="0" smtClean="0">
                <a:solidFill>
                  <a:prstClr val="black"/>
                </a:solidFill>
                <a:latin typeface="Arial"/>
                <a:cs typeface="Arial"/>
              </a:rPr>
              <a:t> </a:t>
            </a:r>
            <a:r>
              <a:rPr lang="en-US" sz="2000" spc="-9" dirty="0" err="1" smtClean="0">
                <a:solidFill>
                  <a:prstClr val="black"/>
                </a:solidFill>
                <a:latin typeface="Arial"/>
                <a:cs typeface="Arial"/>
              </a:rPr>
              <a:t>m</a:t>
            </a:r>
            <a:r>
              <a:rPr lang="en-US" sz="2000" baseline="-21367" dirty="0" err="1" smtClean="0">
                <a:solidFill>
                  <a:prstClr val="black"/>
                </a:solidFill>
                <a:latin typeface="Arial"/>
                <a:cs typeface="Arial"/>
              </a:rPr>
              <a:t>p</a:t>
            </a:r>
            <a:r>
              <a:rPr lang="en-US" sz="2000" dirty="0" smtClean="0">
                <a:solidFill>
                  <a:prstClr val="black"/>
                </a:solidFill>
                <a:latin typeface="Arial"/>
                <a:cs typeface="Arial"/>
              </a:rPr>
              <a:t>  </a:t>
            </a:r>
            <a:r>
              <a:rPr lang="en-US" sz="2000" spc="-4" dirty="0" smtClean="0">
                <a:solidFill>
                  <a:prstClr val="black"/>
                </a:solidFill>
                <a:latin typeface="Arial"/>
                <a:cs typeface="Arial"/>
              </a:rPr>
              <a:t>= </a:t>
            </a:r>
            <a:r>
              <a:rPr lang="en-US" sz="2000" spc="-9" dirty="0" smtClean="0">
                <a:solidFill>
                  <a:prstClr val="black"/>
                </a:solidFill>
                <a:latin typeface="Arial"/>
                <a:cs typeface="Arial"/>
              </a:rPr>
              <a:t>1.</a:t>
            </a:r>
            <a:r>
              <a:rPr lang="en-US" sz="2000" spc="-4" dirty="0" smtClean="0">
                <a:solidFill>
                  <a:prstClr val="black"/>
                </a:solidFill>
                <a:latin typeface="Arial"/>
                <a:cs typeface="Arial"/>
              </a:rPr>
              <a:t>3 </a:t>
            </a:r>
            <a:r>
              <a:rPr lang="en-US" sz="2000" spc="-9" dirty="0" smtClean="0">
                <a:solidFill>
                  <a:prstClr val="black"/>
                </a:solidFill>
                <a:latin typeface="Arial"/>
                <a:cs typeface="Arial"/>
              </a:rPr>
              <a:t>MeV</a:t>
            </a:r>
            <a:r>
              <a:rPr lang="en-US" sz="2000" spc="-4" dirty="0" smtClean="0">
                <a:solidFill>
                  <a:prstClr val="black"/>
                </a:solidFill>
                <a:latin typeface="Arial"/>
                <a:cs typeface="Arial"/>
              </a:rPr>
              <a:t> </a:t>
            </a:r>
            <a:r>
              <a:rPr lang="en-US" sz="2000" spc="-4" dirty="0" smtClean="0">
                <a:solidFill>
                  <a:prstClr val="black"/>
                </a:solidFill>
                <a:latin typeface="Cambria Math"/>
                <a:ea typeface="Cambria Math"/>
                <a:cs typeface="Arial"/>
              </a:rPr>
              <a:t>≈ </a:t>
            </a:r>
            <a:r>
              <a:rPr lang="en-US" sz="2000" spc="-4" dirty="0" smtClean="0">
                <a:solidFill>
                  <a:prstClr val="black"/>
                </a:solidFill>
                <a:latin typeface="Arial" panose="020B0604020202020204" pitchFamily="34" charset="0"/>
                <a:ea typeface="Cambria Math"/>
                <a:cs typeface="Arial" panose="020B0604020202020204" pitchFamily="34" charset="0"/>
              </a:rPr>
              <a:t>1</a:t>
            </a:r>
            <a:r>
              <a:rPr lang="en-US" sz="2000"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a:t>
            </a:r>
            <a:r>
              <a:rPr lang="en-US" sz="2000" spc="-4" dirty="0" smtClean="0">
                <a:solidFill>
                  <a:prstClr val="black"/>
                </a:solidFill>
                <a:latin typeface="Arial"/>
                <a:cs typeface="Arial"/>
              </a:rPr>
              <a:t> </a:t>
            </a:r>
            <a:r>
              <a:rPr lang="en-US" sz="2000" spc="-9" dirty="0" err="1" smtClean="0">
                <a:solidFill>
                  <a:prstClr val="black"/>
                </a:solidFill>
                <a:latin typeface="Arial"/>
                <a:cs typeface="Arial"/>
              </a:rPr>
              <a:t>m</a:t>
            </a:r>
            <a:r>
              <a:rPr lang="en-US" sz="2000" baseline="-21367" dirty="0" err="1" smtClean="0">
                <a:solidFill>
                  <a:prstClr val="black"/>
                </a:solidFill>
                <a:latin typeface="Arial"/>
                <a:cs typeface="Arial"/>
              </a:rPr>
              <a:t>n,p</a:t>
            </a:r>
            <a:r>
              <a:rPr lang="en-US" sz="2000" dirty="0" smtClean="0">
                <a:solidFill>
                  <a:prstClr val="black"/>
                </a:solidFill>
                <a:latin typeface="Arial"/>
                <a:cs typeface="Arial"/>
              </a:rPr>
              <a:t>  </a:t>
            </a:r>
            <a:r>
              <a:rPr lang="en-US" sz="2000" spc="-4" dirty="0" smtClean="0">
                <a:latin typeface="Arial"/>
                <a:cs typeface="Arial"/>
              </a:rPr>
              <a:t>as</a:t>
            </a:r>
          </a:p>
          <a:p>
            <a:pPr marL="357188" lvl="1" indent="-174625" defTabSz="801401">
              <a:spcBef>
                <a:spcPts val="600"/>
              </a:spcBef>
              <a:buSzPct val="100000"/>
              <a:buFontTx/>
              <a:buChar char="-"/>
              <a:tabLst>
                <a:tab pos="612181" algn="l"/>
              </a:tabLst>
            </a:pPr>
            <a:r>
              <a:rPr lang="en-US" sz="2000" dirty="0" smtClean="0">
                <a:solidFill>
                  <a:srgbClr val="C00000"/>
                </a:solidFill>
                <a:latin typeface="Arial"/>
                <a:cs typeface="Arial"/>
              </a:rPr>
              <a:t>quark mass:  m</a:t>
            </a:r>
            <a:r>
              <a:rPr lang="en-US" sz="2000" baseline="-23148" dirty="0" smtClean="0">
                <a:solidFill>
                  <a:srgbClr val="C00000"/>
                </a:solidFill>
                <a:latin typeface="Arial"/>
                <a:cs typeface="Arial"/>
              </a:rPr>
              <a:t>d</a:t>
            </a:r>
            <a:r>
              <a:rPr lang="en-US" sz="2000" spc="6" dirty="0" smtClean="0">
                <a:solidFill>
                  <a:srgbClr val="C00000"/>
                </a:solidFill>
                <a:latin typeface="Arial"/>
                <a:cs typeface="Arial"/>
              </a:rPr>
              <a:t> -</a:t>
            </a:r>
            <a:r>
              <a:rPr lang="en-US" sz="2000" spc="-4" dirty="0" smtClean="0">
                <a:solidFill>
                  <a:srgbClr val="C00000"/>
                </a:solidFill>
                <a:latin typeface="Arial"/>
                <a:cs typeface="Arial"/>
              </a:rPr>
              <a:t> </a:t>
            </a:r>
            <a:r>
              <a:rPr lang="en-US" sz="2000" dirty="0" smtClean="0">
                <a:solidFill>
                  <a:srgbClr val="C00000"/>
                </a:solidFill>
                <a:latin typeface="Arial"/>
                <a:cs typeface="Arial"/>
              </a:rPr>
              <a:t>m</a:t>
            </a:r>
            <a:r>
              <a:rPr lang="en-US" sz="2000" spc="-6" baseline="-23148" dirty="0" smtClean="0">
                <a:solidFill>
                  <a:srgbClr val="C00000"/>
                </a:solidFill>
                <a:latin typeface="Arial"/>
                <a:cs typeface="Arial"/>
              </a:rPr>
              <a:t>u</a:t>
            </a:r>
            <a:r>
              <a:rPr lang="en-US" sz="2000" spc="153" dirty="0" smtClean="0">
                <a:solidFill>
                  <a:srgbClr val="C00000"/>
                </a:solidFill>
                <a:latin typeface="Arial"/>
                <a:cs typeface="Arial"/>
              </a:rPr>
              <a:t> </a:t>
            </a:r>
            <a:r>
              <a:rPr lang="en-US" sz="2000" spc="-4" dirty="0" smtClean="0">
                <a:solidFill>
                  <a:srgbClr val="C00000"/>
                </a:solidFill>
                <a:latin typeface="Arial" panose="020B0604020202020204" pitchFamily="34" charset="0"/>
                <a:ea typeface="Cambria Math"/>
                <a:cs typeface="Arial" panose="020B0604020202020204" pitchFamily="34" charset="0"/>
              </a:rPr>
              <a:t>≈</a:t>
            </a:r>
            <a:r>
              <a:rPr lang="en-US" sz="2000" spc="4" dirty="0" smtClean="0">
                <a:solidFill>
                  <a:srgbClr val="C00000"/>
                </a:solidFill>
                <a:latin typeface="Times New Roman"/>
                <a:cs typeface="Times New Roman"/>
              </a:rPr>
              <a:t> </a:t>
            </a:r>
            <a:r>
              <a:rPr lang="en-US" sz="2000" dirty="0" smtClean="0">
                <a:solidFill>
                  <a:srgbClr val="C00000"/>
                </a:solidFill>
                <a:latin typeface="Arial"/>
                <a:cs typeface="Arial"/>
              </a:rPr>
              <a:t>3-4</a:t>
            </a:r>
            <a:r>
              <a:rPr lang="en-US" sz="2000" spc="-4" dirty="0" smtClean="0">
                <a:solidFill>
                  <a:srgbClr val="C00000"/>
                </a:solidFill>
                <a:latin typeface="Arial"/>
                <a:cs typeface="Arial"/>
              </a:rPr>
              <a:t> </a:t>
            </a:r>
            <a:r>
              <a:rPr lang="en-US" sz="2000" dirty="0" smtClean="0">
                <a:solidFill>
                  <a:srgbClr val="C00000"/>
                </a:solidFill>
                <a:latin typeface="Arial"/>
                <a:cs typeface="Arial"/>
              </a:rPr>
              <a:t>MeV</a:t>
            </a:r>
          </a:p>
          <a:p>
            <a:pPr marL="266700" indent="-255588" defTabSz="801401">
              <a:spcBef>
                <a:spcPts val="3000"/>
              </a:spcBef>
              <a:spcAft>
                <a:spcPts val="600"/>
              </a:spcAft>
              <a:buClr>
                <a:srgbClr val="0057D6"/>
              </a:buClr>
              <a:buSzPct val="100000"/>
              <a:buFont typeface="Wingdings"/>
              <a:buChar char=""/>
              <a:tabLst>
                <a:tab pos="311655" algn="l"/>
              </a:tabLst>
            </a:pPr>
            <a:r>
              <a:rPr lang="en-US" sz="2800" b="1" spc="-4" dirty="0">
                <a:solidFill>
                  <a:srgbClr val="0065FF"/>
                </a:solidFill>
                <a:latin typeface="Arial"/>
                <a:cs typeface="Arial"/>
              </a:rPr>
              <a:t>w</a:t>
            </a:r>
            <a:r>
              <a:rPr lang="en-US" sz="2800" b="1" spc="-4" dirty="0" smtClean="0">
                <a:solidFill>
                  <a:srgbClr val="0065FF"/>
                </a:solidFill>
                <a:latin typeface="Arial"/>
                <a:cs typeface="Arial"/>
              </a:rPr>
              <a:t>hat if m</a:t>
            </a:r>
            <a:r>
              <a:rPr lang="en-US" sz="2800" b="1" baseline="-21367" dirty="0" smtClean="0">
                <a:solidFill>
                  <a:srgbClr val="0065FF"/>
                </a:solidFill>
                <a:latin typeface="Arial"/>
                <a:cs typeface="Arial"/>
              </a:rPr>
              <a:t>u</a:t>
            </a:r>
            <a:r>
              <a:rPr lang="en-US" sz="2800" b="1" dirty="0" smtClean="0">
                <a:solidFill>
                  <a:srgbClr val="0065FF"/>
                </a:solidFill>
                <a:latin typeface="Arial"/>
                <a:cs typeface="Arial"/>
              </a:rPr>
              <a:t> </a:t>
            </a:r>
            <a:r>
              <a:rPr lang="en-US" sz="2800" b="1" spc="-4" dirty="0" smtClean="0">
                <a:solidFill>
                  <a:srgbClr val="0065FF"/>
                </a:solidFill>
                <a:latin typeface="Arial"/>
                <a:cs typeface="Arial"/>
              </a:rPr>
              <a:t>&gt;</a:t>
            </a:r>
            <a:r>
              <a:rPr lang="en-US" sz="2800" b="1" dirty="0" smtClean="0">
                <a:solidFill>
                  <a:srgbClr val="0065FF"/>
                </a:solidFill>
                <a:latin typeface="Arial"/>
                <a:cs typeface="Arial"/>
              </a:rPr>
              <a:t> </a:t>
            </a:r>
            <a:r>
              <a:rPr lang="en-US" sz="2800" b="1" spc="-13" dirty="0" smtClean="0">
                <a:solidFill>
                  <a:srgbClr val="0065FF"/>
                </a:solidFill>
                <a:latin typeface="Arial"/>
                <a:cs typeface="Arial"/>
              </a:rPr>
              <a:t>m</a:t>
            </a:r>
            <a:r>
              <a:rPr lang="en-US" sz="2800" b="1" baseline="-21367" dirty="0" smtClean="0">
                <a:solidFill>
                  <a:srgbClr val="0065FF"/>
                </a:solidFill>
                <a:latin typeface="Arial"/>
                <a:cs typeface="Arial"/>
              </a:rPr>
              <a:t>d</a:t>
            </a:r>
            <a:r>
              <a:rPr lang="en-US" sz="2800" b="1" dirty="0" smtClean="0">
                <a:solidFill>
                  <a:srgbClr val="0065FF"/>
                </a:solidFill>
                <a:latin typeface="Arial"/>
                <a:cs typeface="Arial"/>
              </a:rPr>
              <a:t>:</a:t>
            </a:r>
            <a:endParaRPr lang="en-US" sz="2800" dirty="0" smtClean="0">
              <a:solidFill>
                <a:prstClr val="black"/>
              </a:solidFill>
              <a:latin typeface="Arial"/>
              <a:cs typeface="Arial"/>
            </a:endParaRPr>
          </a:p>
          <a:p>
            <a:pPr marL="357188" lvl="1" indent="-174625" defTabSz="801401">
              <a:spcBef>
                <a:spcPts val="600"/>
              </a:spcBef>
              <a:buSzPct val="72222"/>
              <a:buFontTx/>
              <a:buChar char="-"/>
              <a:tabLst>
                <a:tab pos="541338" algn="l"/>
              </a:tabLst>
            </a:pPr>
            <a:r>
              <a:rPr lang="en-US" sz="2000" spc="-4" dirty="0" smtClean="0">
                <a:solidFill>
                  <a:prstClr val="black"/>
                </a:solidFill>
                <a:latin typeface="Arial"/>
                <a:cs typeface="Arial"/>
              </a:rPr>
              <a:t>proton decays:  </a:t>
            </a:r>
            <a:r>
              <a:rPr lang="en-US" sz="2000" dirty="0" smtClean="0">
                <a:solidFill>
                  <a:prstClr val="black"/>
                </a:solidFill>
                <a:latin typeface="Arial"/>
                <a:cs typeface="Arial"/>
              </a:rPr>
              <a:t>p</a:t>
            </a:r>
            <a:r>
              <a:rPr lang="en-US" sz="2000" spc="-4" dirty="0" smtClean="0">
                <a:solidFill>
                  <a:prstClr val="black"/>
                </a:solidFill>
                <a:latin typeface="Arial"/>
                <a:cs typeface="Arial"/>
              </a:rPr>
              <a:t> </a:t>
            </a:r>
            <a:r>
              <a:rPr lang="en-US" sz="2000" spc="-4" dirty="0" smtClean="0">
                <a:solidFill>
                  <a:prstClr val="black"/>
                </a:solidFill>
                <a:latin typeface="Cambria Math"/>
                <a:ea typeface="Cambria Math"/>
                <a:cs typeface="Arial"/>
              </a:rPr>
              <a:t>→ </a:t>
            </a:r>
            <a:r>
              <a:rPr lang="en-US" sz="2000" dirty="0" smtClean="0">
                <a:solidFill>
                  <a:prstClr val="black"/>
                </a:solidFill>
                <a:latin typeface="Arial"/>
                <a:cs typeface="Arial"/>
              </a:rPr>
              <a:t>n</a:t>
            </a:r>
            <a:r>
              <a:rPr lang="en-US" sz="2000" spc="-4" dirty="0" smtClean="0">
                <a:solidFill>
                  <a:prstClr val="black"/>
                </a:solidFill>
                <a:latin typeface="Arial"/>
                <a:cs typeface="Arial"/>
              </a:rPr>
              <a:t> </a:t>
            </a:r>
            <a:r>
              <a:rPr lang="en-US" sz="2000" dirty="0" smtClean="0">
                <a:solidFill>
                  <a:prstClr val="black"/>
                </a:solidFill>
                <a:latin typeface="Arial"/>
                <a:cs typeface="Arial"/>
              </a:rPr>
              <a:t>e</a:t>
            </a:r>
            <a:r>
              <a:rPr lang="en-US" sz="2000" baseline="23148" dirty="0" smtClean="0">
                <a:solidFill>
                  <a:prstClr val="black"/>
                </a:solidFill>
                <a:latin typeface="Arial"/>
                <a:cs typeface="Arial"/>
              </a:rPr>
              <a:t>+</a:t>
            </a:r>
            <a:r>
              <a:rPr lang="en-US" sz="2000" spc="-4" dirty="0" smtClean="0">
                <a:solidFill>
                  <a:prstClr val="black"/>
                </a:solidFill>
                <a:latin typeface="Arial"/>
                <a:cs typeface="Arial"/>
              </a:rPr>
              <a:t> </a:t>
            </a:r>
            <a:r>
              <a:rPr lang="en-US" sz="2000" dirty="0" smtClean="0">
                <a:solidFill>
                  <a:prstClr val="black"/>
                </a:solidFill>
                <a:latin typeface="Symbol"/>
                <a:cs typeface="Symbol"/>
              </a:rPr>
              <a:t></a:t>
            </a:r>
            <a:r>
              <a:rPr lang="en-US" sz="2000" baseline="-23148" dirty="0" smtClean="0">
                <a:solidFill>
                  <a:prstClr val="black"/>
                </a:solidFill>
                <a:latin typeface="Arial"/>
                <a:cs typeface="Arial"/>
              </a:rPr>
              <a:t>e </a:t>
            </a:r>
            <a:r>
              <a:rPr lang="en-US" sz="2000" dirty="0" smtClean="0">
                <a:solidFill>
                  <a:prstClr val="black"/>
                </a:solidFill>
                <a:latin typeface="Arial"/>
                <a:cs typeface="Arial"/>
              </a:rPr>
              <a:t>,  annihilation e</a:t>
            </a:r>
            <a:r>
              <a:rPr lang="en-US" sz="2000" baseline="23148" dirty="0" smtClean="0">
                <a:solidFill>
                  <a:prstClr val="black"/>
                </a:solidFill>
                <a:latin typeface="Arial"/>
                <a:cs typeface="Arial"/>
              </a:rPr>
              <a:t>+ </a:t>
            </a:r>
            <a:r>
              <a:rPr lang="en-US" sz="2000" dirty="0" smtClean="0">
                <a:solidFill>
                  <a:prstClr val="black"/>
                </a:solidFill>
                <a:latin typeface="Arial"/>
                <a:cs typeface="Arial"/>
              </a:rPr>
              <a:t>e</a:t>
            </a:r>
            <a:r>
              <a:rPr lang="en-US" sz="2000" baseline="23148" dirty="0" smtClean="0">
                <a:solidFill>
                  <a:prstClr val="black"/>
                </a:solidFill>
                <a:latin typeface="Arial"/>
                <a:cs typeface="Arial"/>
              </a:rPr>
              <a:t>-</a:t>
            </a:r>
            <a:r>
              <a:rPr lang="en-US" sz="2000" spc="-4" dirty="0" smtClean="0">
                <a:solidFill>
                  <a:prstClr val="black"/>
                </a:solidFill>
                <a:latin typeface="Cambria Math"/>
                <a:ea typeface="Cambria Math"/>
                <a:cs typeface="Arial"/>
              </a:rPr>
              <a:t> → </a:t>
            </a:r>
            <a:r>
              <a:rPr lang="en-US" sz="2000" b="1" spc="-4" dirty="0" smtClean="0">
                <a:solidFill>
                  <a:prstClr val="black"/>
                </a:solidFill>
                <a:latin typeface="Cambria Math"/>
                <a:ea typeface="Cambria Math"/>
                <a:cs typeface="Symbol"/>
              </a:rPr>
              <a:t>γ </a:t>
            </a:r>
            <a:r>
              <a:rPr lang="en-US" sz="2000" b="1" spc="-4" dirty="0" err="1" smtClean="0">
                <a:solidFill>
                  <a:prstClr val="black"/>
                </a:solidFill>
                <a:latin typeface="Cambria Math"/>
                <a:ea typeface="Cambria Math"/>
                <a:cs typeface="Symbol"/>
              </a:rPr>
              <a:t>γ</a:t>
            </a:r>
            <a:endParaRPr lang="en-US" sz="2000" b="1" spc="-4" dirty="0" smtClean="0">
              <a:solidFill>
                <a:prstClr val="black"/>
              </a:solidFill>
              <a:latin typeface="Cambria Math"/>
              <a:ea typeface="Cambria Math"/>
              <a:cs typeface="Symbol"/>
            </a:endParaRPr>
          </a:p>
          <a:p>
            <a:pPr marL="357188" lvl="1" indent="-174625" defTabSz="801401">
              <a:spcBef>
                <a:spcPts val="600"/>
              </a:spcBef>
              <a:buSzPct val="72222"/>
              <a:buFontTx/>
              <a:buChar char="-"/>
              <a:tabLst>
                <a:tab pos="541338" algn="l"/>
              </a:tabLst>
            </a:pPr>
            <a:r>
              <a:rPr lang="en-US" sz="2000" dirty="0" smtClean="0">
                <a:solidFill>
                  <a:prstClr val="black"/>
                </a:solidFill>
                <a:latin typeface="Arial"/>
                <a:cs typeface="Arial"/>
              </a:rPr>
              <a:t>deuteron unstable:  d </a:t>
            </a:r>
            <a:r>
              <a:rPr lang="en-US" sz="2000" spc="-35" dirty="0" smtClean="0">
                <a:solidFill>
                  <a:prstClr val="black"/>
                </a:solidFill>
                <a:latin typeface="Cambria Math"/>
                <a:ea typeface="Cambria Math"/>
                <a:cs typeface="Wingdings"/>
              </a:rPr>
              <a:t>→ </a:t>
            </a:r>
            <a:r>
              <a:rPr lang="en-US" sz="2000" spc="-4" dirty="0" smtClean="0">
                <a:solidFill>
                  <a:prstClr val="black"/>
                </a:solidFill>
                <a:latin typeface="Arial"/>
                <a:cs typeface="Arial"/>
              </a:rPr>
              <a:t>2</a:t>
            </a:r>
            <a:r>
              <a:rPr lang="en-US" sz="2000" dirty="0" smtClean="0">
                <a:solidFill>
                  <a:prstClr val="black"/>
                </a:solidFill>
                <a:latin typeface="Arial"/>
                <a:cs typeface="Arial"/>
              </a:rPr>
              <a:t>n</a:t>
            </a:r>
            <a:r>
              <a:rPr lang="en-US" sz="2000" spc="-4" dirty="0" smtClean="0">
                <a:solidFill>
                  <a:prstClr val="black"/>
                </a:solidFill>
                <a:latin typeface="Arial"/>
                <a:cs typeface="Arial"/>
              </a:rPr>
              <a:t> </a:t>
            </a:r>
            <a:r>
              <a:rPr lang="en-US" sz="2000" dirty="0" smtClean="0">
                <a:solidFill>
                  <a:prstClr val="black"/>
                </a:solidFill>
                <a:latin typeface="Arial"/>
                <a:cs typeface="Arial"/>
              </a:rPr>
              <a:t>e</a:t>
            </a:r>
            <a:r>
              <a:rPr lang="en-US" sz="2000" baseline="23148" dirty="0" smtClean="0">
                <a:solidFill>
                  <a:prstClr val="black"/>
                </a:solidFill>
                <a:latin typeface="Arial"/>
                <a:cs typeface="Arial"/>
              </a:rPr>
              <a:t>+</a:t>
            </a:r>
            <a:r>
              <a:rPr lang="en-US" sz="2000" dirty="0" smtClean="0">
                <a:solidFill>
                  <a:prstClr val="black"/>
                </a:solidFill>
                <a:latin typeface="Arial"/>
                <a:cs typeface="Arial"/>
              </a:rPr>
              <a:t> </a:t>
            </a:r>
            <a:r>
              <a:rPr lang="en-US" sz="2000" dirty="0" smtClean="0">
                <a:solidFill>
                  <a:prstClr val="black"/>
                </a:solidFill>
                <a:latin typeface="Symbol"/>
                <a:cs typeface="Symbol"/>
              </a:rPr>
              <a:t></a:t>
            </a:r>
            <a:r>
              <a:rPr lang="en-US" sz="2000" baseline="-23148" dirty="0" smtClean="0">
                <a:solidFill>
                  <a:prstClr val="black"/>
                </a:solidFill>
                <a:latin typeface="Arial"/>
                <a:cs typeface="Arial"/>
              </a:rPr>
              <a:t>e</a:t>
            </a:r>
            <a:r>
              <a:rPr lang="en-US" sz="2000" spc="210" baseline="-23148" dirty="0" smtClean="0">
                <a:solidFill>
                  <a:prstClr val="black"/>
                </a:solidFill>
                <a:latin typeface="Arial"/>
                <a:cs typeface="Arial"/>
              </a:rPr>
              <a:t> </a:t>
            </a:r>
            <a:r>
              <a:rPr lang="en-US" sz="2000" spc="-4" dirty="0" smtClean="0">
                <a:solidFill>
                  <a:prstClr val="black"/>
                </a:solidFill>
                <a:latin typeface="Arial"/>
                <a:cs typeface="Arial"/>
              </a:rPr>
              <a:t>   as</a:t>
            </a:r>
            <a:r>
              <a:rPr lang="en-US" sz="2000" dirty="0" smtClean="0">
                <a:solidFill>
                  <a:prstClr val="black"/>
                </a:solidFill>
                <a:latin typeface="Arial"/>
                <a:cs typeface="Arial"/>
              </a:rPr>
              <a:t/>
            </a:r>
            <a:br>
              <a:rPr lang="en-US" sz="2000" dirty="0" smtClean="0">
                <a:solidFill>
                  <a:prstClr val="black"/>
                </a:solidFill>
                <a:latin typeface="Arial"/>
                <a:cs typeface="Arial"/>
              </a:rPr>
            </a:br>
            <a:r>
              <a:rPr lang="en-US" sz="2000" dirty="0" err="1" smtClean="0">
                <a:solidFill>
                  <a:srgbClr val="CC0000"/>
                </a:solidFill>
                <a:latin typeface="Arial"/>
                <a:cs typeface="Arial"/>
              </a:rPr>
              <a:t>m</a:t>
            </a:r>
            <a:r>
              <a:rPr lang="en-US" sz="2000" spc="-6" baseline="-23148" dirty="0" err="1" smtClean="0">
                <a:solidFill>
                  <a:srgbClr val="CC0000"/>
                </a:solidFill>
                <a:latin typeface="Arial"/>
                <a:cs typeface="Arial"/>
              </a:rPr>
              <a:t>p</a:t>
            </a:r>
            <a:r>
              <a:rPr lang="en-US" sz="2000" baseline="-23148" dirty="0" smtClean="0">
                <a:solidFill>
                  <a:srgbClr val="CC0000"/>
                </a:solidFill>
                <a:latin typeface="Arial"/>
                <a:cs typeface="Arial"/>
              </a:rPr>
              <a:t> </a:t>
            </a:r>
            <a:r>
              <a:rPr lang="en-US" sz="2000" dirty="0" smtClean="0">
                <a:solidFill>
                  <a:srgbClr val="CC0000"/>
                </a:solidFill>
                <a:latin typeface="Arial"/>
                <a:cs typeface="Arial"/>
              </a:rPr>
              <a:t>-</a:t>
            </a:r>
            <a:r>
              <a:rPr lang="en-US" sz="2000" spc="-4" dirty="0" smtClean="0">
                <a:solidFill>
                  <a:srgbClr val="CC0000"/>
                </a:solidFill>
                <a:latin typeface="Arial"/>
                <a:cs typeface="Arial"/>
              </a:rPr>
              <a:t> </a:t>
            </a:r>
            <a:r>
              <a:rPr lang="en-US" sz="2000" spc="4" dirty="0" smtClean="0">
                <a:solidFill>
                  <a:srgbClr val="CC0000"/>
                </a:solidFill>
                <a:latin typeface="Arial"/>
                <a:cs typeface="Arial"/>
              </a:rPr>
              <a:t>(</a:t>
            </a:r>
            <a:r>
              <a:rPr lang="en-US" sz="2000" dirty="0" err="1" smtClean="0">
                <a:solidFill>
                  <a:srgbClr val="CC0000"/>
                </a:solidFill>
                <a:latin typeface="Arial"/>
                <a:cs typeface="Arial"/>
              </a:rPr>
              <a:t>m</a:t>
            </a:r>
            <a:r>
              <a:rPr lang="en-US" sz="2000" spc="-13" baseline="-23148" dirty="0" err="1" smtClean="0">
                <a:solidFill>
                  <a:srgbClr val="CC0000"/>
                </a:solidFill>
                <a:latin typeface="Arial"/>
                <a:cs typeface="Arial"/>
              </a:rPr>
              <a:t>n</a:t>
            </a:r>
            <a:r>
              <a:rPr lang="en-US" sz="2000" spc="-13" baseline="-23148" dirty="0" smtClean="0">
                <a:solidFill>
                  <a:srgbClr val="CC0000"/>
                </a:solidFill>
                <a:latin typeface="Arial"/>
                <a:cs typeface="Arial"/>
              </a:rPr>
              <a:t> </a:t>
            </a:r>
            <a:r>
              <a:rPr lang="en-US" sz="2000" spc="-4" dirty="0" smtClean="0">
                <a:solidFill>
                  <a:srgbClr val="CC0000"/>
                </a:solidFill>
                <a:latin typeface="Arial"/>
                <a:cs typeface="Arial"/>
              </a:rPr>
              <a:t>+ </a:t>
            </a:r>
            <a:r>
              <a:rPr lang="en-US" sz="2000" dirty="0" smtClean="0">
                <a:solidFill>
                  <a:srgbClr val="CC0000"/>
                </a:solidFill>
                <a:latin typeface="Arial"/>
                <a:cs typeface="Arial"/>
              </a:rPr>
              <a:t>m</a:t>
            </a:r>
            <a:r>
              <a:rPr lang="en-US" sz="2000" spc="-6" baseline="-23148" dirty="0" smtClean="0">
                <a:solidFill>
                  <a:srgbClr val="CC0000"/>
                </a:solidFill>
                <a:latin typeface="Arial"/>
                <a:cs typeface="Arial"/>
              </a:rPr>
              <a:t>e</a:t>
            </a:r>
            <a:r>
              <a:rPr lang="en-US" sz="2000" dirty="0" smtClean="0">
                <a:solidFill>
                  <a:srgbClr val="CC0000"/>
                </a:solidFill>
                <a:latin typeface="Arial"/>
                <a:cs typeface="Arial"/>
              </a:rPr>
              <a:t>) </a:t>
            </a:r>
            <a:r>
              <a:rPr lang="en-US" sz="2000" spc="-149" dirty="0" smtClean="0">
                <a:solidFill>
                  <a:srgbClr val="CC0000"/>
                </a:solidFill>
                <a:latin typeface="Arial"/>
                <a:cs typeface="Arial"/>
              </a:rPr>
              <a:t> </a:t>
            </a:r>
            <a:r>
              <a:rPr lang="en-US" sz="2000" dirty="0" smtClean="0">
                <a:solidFill>
                  <a:prstClr val="black"/>
                </a:solidFill>
                <a:latin typeface="Arial"/>
                <a:cs typeface="Arial"/>
              </a:rPr>
              <a:t>&gt;</a:t>
            </a:r>
            <a:r>
              <a:rPr lang="en-US" sz="2000" spc="-4" dirty="0" smtClean="0">
                <a:solidFill>
                  <a:prstClr val="black"/>
                </a:solidFill>
                <a:latin typeface="Arial"/>
                <a:cs typeface="Arial"/>
              </a:rPr>
              <a:t> 2.</a:t>
            </a:r>
            <a:r>
              <a:rPr lang="en-US" sz="2000" dirty="0" smtClean="0">
                <a:solidFill>
                  <a:prstClr val="black"/>
                </a:solidFill>
                <a:latin typeface="Arial"/>
                <a:cs typeface="Arial"/>
              </a:rPr>
              <a:t>2 </a:t>
            </a:r>
            <a:r>
              <a:rPr lang="en-US" sz="2000" spc="-4" dirty="0" smtClean="0">
                <a:solidFill>
                  <a:prstClr val="black"/>
                </a:solidFill>
                <a:latin typeface="Arial"/>
                <a:cs typeface="Arial"/>
              </a:rPr>
              <a:t>Me</a:t>
            </a:r>
            <a:r>
              <a:rPr lang="en-US" sz="2000" dirty="0" smtClean="0">
                <a:solidFill>
                  <a:prstClr val="black"/>
                </a:solidFill>
                <a:latin typeface="Arial"/>
                <a:cs typeface="Arial"/>
              </a:rPr>
              <a:t>V</a:t>
            </a:r>
            <a:r>
              <a:rPr lang="en-US" sz="2000" spc="-4" dirty="0" smtClean="0">
                <a:solidFill>
                  <a:prstClr val="black"/>
                </a:solidFill>
                <a:latin typeface="Arial"/>
                <a:cs typeface="Arial"/>
              </a:rPr>
              <a:t> </a:t>
            </a:r>
            <a:r>
              <a:rPr lang="en-US" sz="2000" dirty="0" smtClean="0">
                <a:solidFill>
                  <a:prstClr val="black"/>
                </a:solidFill>
                <a:latin typeface="Arial"/>
                <a:cs typeface="Arial"/>
              </a:rPr>
              <a:t>=</a:t>
            </a:r>
            <a:r>
              <a:rPr lang="en-US" sz="2000" spc="-4" dirty="0" smtClean="0">
                <a:solidFill>
                  <a:prstClr val="black"/>
                </a:solidFill>
                <a:latin typeface="Arial"/>
                <a:cs typeface="Arial"/>
              </a:rPr>
              <a:t> </a:t>
            </a:r>
            <a:r>
              <a:rPr lang="en-US" sz="2000" spc="-4" dirty="0" err="1" smtClean="0">
                <a:solidFill>
                  <a:prstClr val="black"/>
                </a:solidFill>
                <a:latin typeface="Arial"/>
                <a:cs typeface="Arial"/>
              </a:rPr>
              <a:t>E</a:t>
            </a:r>
            <a:r>
              <a:rPr lang="en-US" sz="2000" spc="-6" baseline="-23148" dirty="0" err="1" smtClean="0">
                <a:solidFill>
                  <a:prstClr val="black"/>
                </a:solidFill>
                <a:latin typeface="Arial"/>
                <a:cs typeface="Arial"/>
              </a:rPr>
              <a:t>b</a:t>
            </a:r>
            <a:r>
              <a:rPr lang="en-US" sz="2000" baseline="30000" dirty="0" err="1" smtClean="0">
                <a:solidFill>
                  <a:prstClr val="black"/>
                </a:solidFill>
                <a:latin typeface="Arial"/>
                <a:cs typeface="Arial"/>
              </a:rPr>
              <a:t>d</a:t>
            </a:r>
            <a:endParaRPr lang="en-US" sz="700" b="1" dirty="0" smtClean="0">
              <a:solidFill>
                <a:prstClr val="black"/>
              </a:solidFill>
              <a:latin typeface="Arial"/>
              <a:cs typeface="Arial"/>
            </a:endParaRPr>
          </a:p>
          <a:p>
            <a:pPr marL="266700" indent="-255588" defTabSz="801401">
              <a:spcBef>
                <a:spcPts val="3000"/>
              </a:spcBef>
              <a:spcAft>
                <a:spcPts val="600"/>
              </a:spcAft>
              <a:buClr>
                <a:srgbClr val="0057D6"/>
              </a:buClr>
              <a:buSzPct val="100000"/>
              <a:buFont typeface="Wingdings"/>
              <a:buChar char=""/>
              <a:tabLst>
                <a:tab pos="373987" algn="l"/>
              </a:tabLst>
            </a:pPr>
            <a:r>
              <a:rPr lang="en-US" sz="2800" b="1" dirty="0" smtClean="0">
                <a:solidFill>
                  <a:srgbClr val="0057D6"/>
                </a:solidFill>
                <a:latin typeface="Arial"/>
                <a:cs typeface="Arial"/>
              </a:rPr>
              <a:t>cosmos would be neutral:</a:t>
            </a:r>
          </a:p>
          <a:p>
            <a:pPr lvl="1" indent="-188673" defTabSz="801401">
              <a:buClr>
                <a:srgbClr val="CC0000"/>
              </a:buClr>
              <a:buSzPct val="72222"/>
              <a:tabLst>
                <a:tab pos="541338" algn="l"/>
              </a:tabLst>
            </a:pPr>
            <a:r>
              <a:rPr lang="en-US" sz="2400" b="1" dirty="0" smtClean="0">
                <a:solidFill>
                  <a:srgbClr val="C00000"/>
                </a:solidFill>
                <a:latin typeface="Arial"/>
                <a:cs typeface="Arial"/>
              </a:rPr>
              <a:t>only neutrons, photons + neutrinos</a:t>
            </a:r>
            <a:endParaRPr lang="en-US" sz="2400" dirty="0" smtClean="0">
              <a:solidFill>
                <a:srgbClr val="C00000"/>
              </a:solidFill>
              <a:latin typeface="Cambria Math"/>
              <a:ea typeface="Cambria Math"/>
              <a:cs typeface="Arial"/>
            </a:endParaRPr>
          </a:p>
          <a:p>
            <a:pPr lvl="1" indent="-188673" defTabSz="801401">
              <a:buClr>
                <a:srgbClr val="CC0000"/>
              </a:buClr>
              <a:buSzPct val="72222"/>
              <a:tabLst>
                <a:tab pos="541338" algn="l"/>
              </a:tabLst>
            </a:pPr>
            <a:r>
              <a:rPr lang="en-US" sz="2400" b="1" dirty="0" smtClean="0">
                <a:solidFill>
                  <a:srgbClr val="C00000"/>
                </a:solidFill>
                <a:latin typeface="Arial"/>
                <a:cs typeface="Arial"/>
              </a:rPr>
              <a:t>no protons + electrons,</a:t>
            </a:r>
          </a:p>
          <a:p>
            <a:pPr lvl="1" indent="-188673" defTabSz="801401">
              <a:buClr>
                <a:srgbClr val="CC0000"/>
              </a:buClr>
              <a:buSzPct val="72222"/>
              <a:tabLst>
                <a:tab pos="541338" algn="l"/>
              </a:tabLst>
            </a:pPr>
            <a:r>
              <a:rPr lang="en-US" sz="2400" b="1" dirty="0" smtClean="0">
                <a:solidFill>
                  <a:srgbClr val="C00000"/>
                </a:solidFill>
                <a:latin typeface="Arial"/>
                <a:cs typeface="Arial"/>
              </a:rPr>
              <a:t>no atoms, no chemistry, no life !</a:t>
            </a:r>
          </a:p>
        </p:txBody>
      </p:sp>
      <p:sp>
        <p:nvSpPr>
          <p:cNvPr id="10" name="object 10"/>
          <p:cNvSpPr txBox="1">
            <a:spLocks noGrp="1"/>
          </p:cNvSpPr>
          <p:nvPr>
            <p:ph type="title"/>
          </p:nvPr>
        </p:nvSpPr>
        <p:spPr>
          <a:xfrm>
            <a:off x="1691680" y="158021"/>
            <a:ext cx="2550698" cy="894715"/>
          </a:xfrm>
          <a:prstGeom prst="rect">
            <a:avLst/>
          </a:prstGeom>
        </p:spPr>
        <p:txBody>
          <a:bodyPr vert="horz" wrap="none" lIns="0" tIns="31551" rIns="0" bIns="31551" rtlCol="0" anchor="ctr" anchorCtr="0">
            <a:spAutoFit/>
          </a:bodyPr>
          <a:lstStyle/>
          <a:p>
            <a:pPr marL="11131" algn="ctr"/>
            <a:r>
              <a:rPr lang="en-US" sz="5400" b="1" dirty="0" smtClean="0">
                <a:solidFill>
                  <a:srgbClr val="000066"/>
                </a:solidFill>
              </a:rPr>
              <a:t>masses</a:t>
            </a:r>
            <a:endParaRPr lang="en-US" sz="5400" b="1" dirty="0">
              <a:solidFill>
                <a:srgbClr val="000066"/>
              </a:solidFill>
            </a:endParaRPr>
          </a:p>
        </p:txBody>
      </p:sp>
      <p:sp>
        <p:nvSpPr>
          <p:cNvPr id="24" name="object 24"/>
          <p:cNvSpPr txBox="1"/>
          <p:nvPr/>
        </p:nvSpPr>
        <p:spPr>
          <a:xfrm>
            <a:off x="8714061" y="6412686"/>
            <a:ext cx="106427" cy="184666"/>
          </a:xfrm>
          <a:prstGeom prst="rect">
            <a:avLst/>
          </a:prstGeom>
        </p:spPr>
        <p:txBody>
          <a:bodyPr vert="horz" wrap="square" lIns="0" tIns="0" rIns="0" bIns="0" rtlCol="0">
            <a:spAutoFit/>
          </a:bodyPr>
          <a:lstStyle/>
          <a:p>
            <a:pPr marL="11131" defTabSz="801401"/>
            <a:r>
              <a:rPr lang="en-US" sz="1200" spc="-4" dirty="0" smtClean="0">
                <a:latin typeface="Arial"/>
                <a:cs typeface="Arial"/>
              </a:rPr>
              <a:t>5</a:t>
            </a:r>
            <a:endParaRPr lang="en-US" sz="1200" dirty="0">
              <a:latin typeface="Arial"/>
              <a:cs typeface="Arial"/>
            </a:endParaRPr>
          </a:p>
        </p:txBody>
      </p:sp>
      <p:grpSp>
        <p:nvGrpSpPr>
          <p:cNvPr id="5" name="Group 4"/>
          <p:cNvGrpSpPr>
            <a:grpSpLocks noChangeAspect="1"/>
          </p:cNvGrpSpPr>
          <p:nvPr/>
        </p:nvGrpSpPr>
        <p:grpSpPr>
          <a:xfrm>
            <a:off x="6792249" y="3778184"/>
            <a:ext cx="1380151" cy="1379008"/>
            <a:chOff x="6242965" y="4149080"/>
            <a:chExt cx="1738929" cy="1738929"/>
          </a:xfrm>
        </p:grpSpPr>
        <p:pic>
          <p:nvPicPr>
            <p:cNvPr id="6" name="Picture 2" descr="https://upload.wikimedia.org/wikipedia/commons/thumb/f/f0/Nucleus_drawing.svg/768px-Nucleus_drawing.svg.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42965" y="4149080"/>
              <a:ext cx="1738929" cy="1738929"/>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6971956" y="4195086"/>
              <a:ext cx="406366" cy="504539"/>
            </a:xfrm>
            <a:prstGeom prst="rect">
              <a:avLst/>
            </a:prstGeom>
          </p:spPr>
          <p:txBody>
            <a:bodyPr wrap="none">
              <a:spAutoFit/>
            </a:bodyPr>
            <a:lstStyle/>
            <a:p>
              <a:r>
                <a:rPr lang="en-US" sz="2000" b="1" dirty="0" smtClean="0"/>
                <a:t>n</a:t>
              </a:r>
              <a:endParaRPr lang="en-US" sz="2000" b="1" dirty="0"/>
            </a:p>
          </p:txBody>
        </p:sp>
        <p:sp>
          <p:nvSpPr>
            <p:cNvPr id="8" name="Rectangle 7"/>
            <p:cNvSpPr/>
            <p:nvPr/>
          </p:nvSpPr>
          <p:spPr>
            <a:xfrm>
              <a:off x="6899947" y="4562160"/>
              <a:ext cx="406366" cy="504539"/>
            </a:xfrm>
            <a:prstGeom prst="rect">
              <a:avLst/>
            </a:prstGeom>
          </p:spPr>
          <p:txBody>
            <a:bodyPr wrap="none">
              <a:spAutoFit/>
            </a:bodyPr>
            <a:lstStyle/>
            <a:p>
              <a:r>
                <a:rPr lang="en-US" sz="2000" b="1" dirty="0" smtClean="0"/>
                <a:t>p</a:t>
              </a:r>
              <a:endParaRPr lang="en-US" sz="2000" b="1" dirty="0"/>
            </a:p>
          </p:txBody>
        </p:sp>
      </p:grpSp>
      <p:grpSp>
        <p:nvGrpSpPr>
          <p:cNvPr id="9" name="Group 8"/>
          <p:cNvGrpSpPr/>
          <p:nvPr/>
        </p:nvGrpSpPr>
        <p:grpSpPr>
          <a:xfrm>
            <a:off x="6228184" y="2489662"/>
            <a:ext cx="2603115" cy="867330"/>
            <a:chOff x="5294846" y="1438110"/>
            <a:chExt cx="2805993" cy="1016252"/>
          </a:xfrm>
        </p:grpSpPr>
        <p:pic>
          <p:nvPicPr>
            <p:cNvPr id="11" name="Picture 4" descr="http://schoolphysics.co.uk/age16-19/Nuclear%20physics/Nuclear%20structure/text/Quarks_/images/3.png"/>
            <p:cNvPicPr>
              <a:picLocks noChangeAspect="1" noChangeArrowheads="1"/>
            </p:cNvPicPr>
            <p:nvPr/>
          </p:nvPicPr>
          <p:blipFill rotWithShape="1">
            <a:blip r:embed="rId3">
              <a:extLst>
                <a:ext uri="{BEBA8EAE-BF5A-486C-A8C5-ECC9F3942E4B}">
                  <a14:imgProps xmlns:a14="http://schemas.microsoft.com/office/drawing/2010/main">
                    <a14:imgLayer r:embed="rId4">
                      <a14:imgEffect>
                        <a14:saturation sat="400000"/>
                      </a14:imgEffect>
                      <a14:imgEffect>
                        <a14:brightnessContrast bright="-10000" contrast="30000"/>
                      </a14:imgEffect>
                    </a14:imgLayer>
                  </a14:imgProps>
                </a:ext>
                <a:ext uri="{28A0092B-C50C-407E-A947-70E740481C1C}">
                  <a14:useLocalDpi xmlns:a14="http://schemas.microsoft.com/office/drawing/2010/main" val="0"/>
                </a:ext>
              </a:extLst>
            </a:blip>
            <a:srcRect l="8522" t="8528" r="26787" b="54356"/>
            <a:stretch/>
          </p:blipFill>
          <p:spPr bwMode="auto">
            <a:xfrm>
              <a:off x="5294846" y="1438110"/>
              <a:ext cx="2805993" cy="1016252"/>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6266689" y="1626029"/>
              <a:ext cx="831138" cy="590057"/>
            </a:xfrm>
            <a:prstGeom prst="rect">
              <a:avLst/>
            </a:prstGeom>
            <a:solidFill>
              <a:schemeClr val="bg1"/>
            </a:solidFill>
          </p:spPr>
          <p:txBody>
            <a:bodyPr wrap="none" lIns="0" tIns="0" rIns="0" bIns="72000" anchor="ctr" anchorCtr="1">
              <a:spAutoFit/>
            </a:bodyPr>
            <a:lstStyle/>
            <a:p>
              <a:pPr algn="ctr"/>
              <a:r>
                <a:rPr lang="en-US" sz="2400" b="1" dirty="0" smtClean="0">
                  <a:solidFill>
                    <a:prstClr val="black"/>
                  </a:solidFill>
                  <a:latin typeface="+mj-lt"/>
                  <a:ea typeface="Cambria Math"/>
                  <a:cs typeface="Arial"/>
                </a:rPr>
                <a:t>p </a:t>
              </a:r>
              <a:r>
                <a:rPr lang="en-US" sz="2800" b="1" dirty="0" smtClean="0">
                  <a:solidFill>
                    <a:prstClr val="black"/>
                  </a:solidFill>
                  <a:latin typeface="Cambria Math"/>
                  <a:ea typeface="Cambria Math"/>
                  <a:cs typeface="Arial"/>
                </a:rPr>
                <a:t>↛ </a:t>
              </a:r>
              <a:r>
                <a:rPr lang="en-US" sz="2400" b="1" dirty="0" smtClean="0">
                  <a:solidFill>
                    <a:prstClr val="black"/>
                  </a:solidFill>
                  <a:latin typeface="+mj-lt"/>
                  <a:ea typeface="Cambria Math"/>
                  <a:cs typeface="Arial"/>
                </a:rPr>
                <a:t>n</a:t>
              </a:r>
              <a:endParaRPr lang="en-US" sz="2800" b="1" dirty="0">
                <a:latin typeface="+mj-lt"/>
              </a:endParaRPr>
            </a:p>
          </p:txBody>
        </p:sp>
      </p:grpSp>
      <p:pic>
        <p:nvPicPr>
          <p:cNvPr id="13" name="Picture 4" descr="C:\Users\naumann\Documents\Physics\Particle_Drops\quarks.gi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60232" y="1196752"/>
            <a:ext cx="1618158" cy="1080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9512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xEl>
                                              <p:pRg st="3" end="3"/>
                                            </p:txEl>
                                          </p:spTgt>
                                        </p:tgtEl>
                                        <p:attrNameLst>
                                          <p:attrName>style.visibility</p:attrName>
                                        </p:attrNameLst>
                                      </p:cBhvr>
                                      <p:to>
                                        <p:strVal val="visible"/>
                                      </p:to>
                                    </p:set>
                                    <p:animEffect transition="in" filter="fade">
                                      <p:cBhvr>
                                        <p:cTn id="7" dur="500"/>
                                        <p:tgtEl>
                                          <p:spTgt spid="18">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8">
                                            <p:txEl>
                                              <p:pRg st="4" end="4"/>
                                            </p:txEl>
                                          </p:spTgt>
                                        </p:tgtEl>
                                        <p:attrNameLst>
                                          <p:attrName>style.visibility</p:attrName>
                                        </p:attrNameLst>
                                      </p:cBhvr>
                                      <p:to>
                                        <p:strVal val="visible"/>
                                      </p:to>
                                    </p:set>
                                    <p:animEffect transition="in" filter="fade">
                                      <p:cBhvr>
                                        <p:cTn id="10" dur="500"/>
                                        <p:tgtEl>
                                          <p:spTgt spid="18">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8">
                                            <p:txEl>
                                              <p:pRg st="5" end="5"/>
                                            </p:txEl>
                                          </p:spTgt>
                                        </p:tgtEl>
                                        <p:attrNameLst>
                                          <p:attrName>style.visibility</p:attrName>
                                        </p:attrNameLst>
                                      </p:cBhvr>
                                      <p:to>
                                        <p:strVal val="visible"/>
                                      </p:to>
                                    </p:set>
                                    <p:animEffect transition="in" filter="fade">
                                      <p:cBhvr>
                                        <p:cTn id="13" dur="500"/>
                                        <p:tgtEl>
                                          <p:spTgt spid="18">
                                            <p:txEl>
                                              <p:pRg st="5" end="5"/>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8">
                                            <p:txEl>
                                              <p:pRg st="6" end="6"/>
                                            </p:txEl>
                                          </p:spTgt>
                                        </p:tgtEl>
                                        <p:attrNameLst>
                                          <p:attrName>style.visibility</p:attrName>
                                        </p:attrNameLst>
                                      </p:cBhvr>
                                      <p:to>
                                        <p:strVal val="visible"/>
                                      </p:to>
                                    </p:set>
                                    <p:animEffect transition="in" filter="fade">
                                      <p:cBhvr>
                                        <p:cTn id="21" dur="500"/>
                                        <p:tgtEl>
                                          <p:spTgt spid="18">
                                            <p:txEl>
                                              <p:pRg st="6" end="6"/>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18">
                                            <p:txEl>
                                              <p:pRg st="7" end="7"/>
                                            </p:txEl>
                                          </p:spTgt>
                                        </p:tgtEl>
                                        <p:attrNameLst>
                                          <p:attrName>style.visibility</p:attrName>
                                        </p:attrNameLst>
                                      </p:cBhvr>
                                      <p:to>
                                        <p:strVal val="visible"/>
                                      </p:to>
                                    </p:set>
                                    <p:animEffect transition="in" filter="fade">
                                      <p:cBhvr>
                                        <p:cTn id="24" dur="500"/>
                                        <p:tgtEl>
                                          <p:spTgt spid="18">
                                            <p:txEl>
                                              <p:pRg st="7" end="7"/>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18">
                                            <p:txEl>
                                              <p:pRg st="8" end="8"/>
                                            </p:txEl>
                                          </p:spTgt>
                                        </p:tgtEl>
                                        <p:attrNameLst>
                                          <p:attrName>style.visibility</p:attrName>
                                        </p:attrNameLst>
                                      </p:cBhvr>
                                      <p:to>
                                        <p:strVal val="visible"/>
                                      </p:to>
                                    </p:set>
                                    <p:animEffect transition="in" filter="fade">
                                      <p:cBhvr>
                                        <p:cTn id="27" dur="500"/>
                                        <p:tgtEl>
                                          <p:spTgt spid="18">
                                            <p:txEl>
                                              <p:pRg st="8" end="8"/>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18">
                                            <p:txEl>
                                              <p:pRg st="9" end="9"/>
                                            </p:txEl>
                                          </p:spTgt>
                                        </p:tgtEl>
                                        <p:attrNameLst>
                                          <p:attrName>style.visibility</p:attrName>
                                        </p:attrNameLst>
                                      </p:cBhvr>
                                      <p:to>
                                        <p:strVal val="visible"/>
                                      </p:to>
                                    </p:set>
                                    <p:animEffect transition="in" filter="fade">
                                      <p:cBhvr>
                                        <p:cTn id="30" dur="500"/>
                                        <p:tgtEl>
                                          <p:spTgt spid="18">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 name="object 18"/>
          <p:cNvSpPr txBox="1"/>
          <p:nvPr/>
        </p:nvSpPr>
        <p:spPr>
          <a:xfrm>
            <a:off x="323528" y="1196752"/>
            <a:ext cx="6319935" cy="5170646"/>
          </a:xfrm>
          <a:prstGeom prst="rect">
            <a:avLst/>
          </a:prstGeom>
        </p:spPr>
        <p:txBody>
          <a:bodyPr vert="horz" wrap="none" lIns="0" tIns="0" rIns="0" bIns="0" rtlCol="0">
            <a:spAutoFit/>
          </a:bodyPr>
          <a:lstStyle/>
          <a:p>
            <a:pPr marL="352425" lvl="0" indent="-342900" defTabSz="801401">
              <a:spcBef>
                <a:spcPts val="1200"/>
              </a:spcBef>
              <a:buSzPct val="120000"/>
              <a:buFont typeface="Arial" panose="020B0604020202020204" pitchFamily="34" charset="0"/>
              <a:buChar char="•"/>
              <a:tabLst>
                <a:tab pos="266700" algn="l"/>
              </a:tabLst>
            </a:pPr>
            <a:r>
              <a:rPr lang="de-DE" sz="2800" b="1" spc="-4" dirty="0" smtClean="0">
                <a:solidFill>
                  <a:srgbClr val="0065FF"/>
                </a:solidFill>
                <a:latin typeface="Arial"/>
                <a:cs typeface="Arial"/>
              </a:rPr>
              <a:t>Proton stabil, Neutron zerfällt</a:t>
            </a:r>
            <a:endParaRPr lang="de-DE" sz="2000" dirty="0">
              <a:solidFill>
                <a:srgbClr val="C00000"/>
              </a:solidFill>
              <a:latin typeface="Arial"/>
              <a:cs typeface="Arial"/>
            </a:endParaRPr>
          </a:p>
          <a:p>
            <a:pPr marL="357188" lvl="1" indent="-174625" defTabSz="801401">
              <a:spcBef>
                <a:spcPts val="600"/>
              </a:spcBef>
              <a:buSzPct val="100000"/>
              <a:buFontTx/>
              <a:buChar char="-"/>
              <a:tabLst>
                <a:tab pos="612181" algn="l"/>
              </a:tabLst>
            </a:pPr>
            <a:r>
              <a:rPr lang="de-DE" sz="2000" dirty="0">
                <a:solidFill>
                  <a:prstClr val="black"/>
                </a:solidFill>
                <a:latin typeface="Arial"/>
                <a:cs typeface="Arial"/>
              </a:rPr>
              <a:t>n</a:t>
            </a:r>
            <a:r>
              <a:rPr lang="de-DE" sz="2000" dirty="0">
                <a:solidFill>
                  <a:prstClr val="black"/>
                </a:solidFill>
                <a:latin typeface="Cambria Math"/>
                <a:ea typeface="Cambria Math"/>
                <a:cs typeface="Arial"/>
              </a:rPr>
              <a:t> </a:t>
            </a:r>
            <a:r>
              <a:rPr lang="de-DE" sz="2000" spc="-4" dirty="0">
                <a:solidFill>
                  <a:prstClr val="black"/>
                </a:solidFill>
                <a:latin typeface="Cambria Math"/>
                <a:ea typeface="Cambria Math"/>
                <a:cs typeface="Arial"/>
              </a:rPr>
              <a:t>→</a:t>
            </a:r>
            <a:r>
              <a:rPr lang="de-DE" sz="2000" dirty="0">
                <a:solidFill>
                  <a:prstClr val="black"/>
                </a:solidFill>
                <a:latin typeface="Cambria Math"/>
                <a:ea typeface="Cambria Math"/>
                <a:cs typeface="Arial"/>
              </a:rPr>
              <a:t> </a:t>
            </a:r>
            <a:r>
              <a:rPr lang="de-DE" sz="2000" dirty="0">
                <a:solidFill>
                  <a:prstClr val="black"/>
                </a:solidFill>
                <a:latin typeface="Arial"/>
                <a:cs typeface="Arial"/>
              </a:rPr>
              <a:t>p</a:t>
            </a:r>
            <a:r>
              <a:rPr lang="de-DE" sz="2000" spc="-4" dirty="0">
                <a:solidFill>
                  <a:prstClr val="black"/>
                </a:solidFill>
                <a:latin typeface="Arial"/>
                <a:cs typeface="Arial"/>
              </a:rPr>
              <a:t> </a:t>
            </a:r>
            <a:r>
              <a:rPr lang="de-DE" sz="2000" spc="26" dirty="0">
                <a:solidFill>
                  <a:prstClr val="black"/>
                </a:solidFill>
                <a:latin typeface="Arial"/>
                <a:cs typeface="Arial"/>
              </a:rPr>
              <a:t>e</a:t>
            </a:r>
            <a:r>
              <a:rPr lang="de-DE" sz="2000" baseline="23391" dirty="0">
                <a:solidFill>
                  <a:prstClr val="black"/>
                </a:solidFill>
                <a:latin typeface="Arial"/>
                <a:cs typeface="Arial"/>
              </a:rPr>
              <a:t>-</a:t>
            </a:r>
            <a:r>
              <a:rPr lang="de-DE" sz="2000" spc="-4" dirty="0">
                <a:solidFill>
                  <a:prstClr val="black"/>
                </a:solidFill>
                <a:latin typeface="Arial"/>
                <a:cs typeface="Arial"/>
              </a:rPr>
              <a:t> </a:t>
            </a:r>
            <a:r>
              <a:rPr lang="de-DE" sz="2000" b="1" dirty="0" smtClean="0">
                <a:solidFill>
                  <a:prstClr val="black"/>
                </a:solidFill>
                <a:latin typeface="Symbol"/>
                <a:cs typeface="Symbol"/>
              </a:rPr>
              <a:t></a:t>
            </a:r>
            <a:r>
              <a:rPr lang="de-DE" sz="2000" baseline="-23148" dirty="0" smtClean="0">
                <a:solidFill>
                  <a:prstClr val="black"/>
                </a:solidFill>
                <a:latin typeface="Arial"/>
                <a:cs typeface="Arial"/>
              </a:rPr>
              <a:t>ē</a:t>
            </a:r>
            <a:r>
              <a:rPr lang="de-DE" sz="2000" b="1" baseline="-20467" dirty="0" smtClean="0">
                <a:solidFill>
                  <a:prstClr val="black"/>
                </a:solidFill>
                <a:latin typeface="Arial"/>
                <a:cs typeface="Arial"/>
              </a:rPr>
              <a:t> </a:t>
            </a:r>
            <a:r>
              <a:rPr lang="de-DE" spc="329" dirty="0" smtClean="0">
                <a:solidFill>
                  <a:prstClr val="black"/>
                </a:solidFill>
                <a:latin typeface="Arial"/>
                <a:cs typeface="Arial"/>
              </a:rPr>
              <a:t> </a:t>
            </a:r>
            <a:r>
              <a:rPr lang="de-DE" spc="329" baseline="-20467" dirty="0" smtClean="0">
                <a:solidFill>
                  <a:prstClr val="black"/>
                </a:solidFill>
                <a:latin typeface="Arial"/>
                <a:cs typeface="Arial"/>
              </a:rPr>
              <a:t> </a:t>
            </a:r>
            <a:r>
              <a:rPr lang="de-DE" sz="2000" spc="-4" dirty="0">
                <a:solidFill>
                  <a:prstClr val="black"/>
                </a:solidFill>
                <a:latin typeface="Arial"/>
                <a:cs typeface="Arial"/>
              </a:rPr>
              <a:t>weil  </a:t>
            </a:r>
            <a:r>
              <a:rPr lang="de-DE" sz="2000" spc="-9" dirty="0" err="1">
                <a:solidFill>
                  <a:prstClr val="black"/>
                </a:solidFill>
                <a:latin typeface="Arial"/>
                <a:cs typeface="Arial"/>
              </a:rPr>
              <a:t>m</a:t>
            </a:r>
            <a:r>
              <a:rPr lang="de-DE" sz="2000" baseline="-21367" dirty="0" err="1">
                <a:solidFill>
                  <a:prstClr val="black"/>
                </a:solidFill>
                <a:latin typeface="Arial"/>
                <a:cs typeface="Arial"/>
              </a:rPr>
              <a:t>n</a:t>
            </a:r>
            <a:r>
              <a:rPr lang="de-DE" sz="2000" baseline="-21367" dirty="0">
                <a:solidFill>
                  <a:prstClr val="black"/>
                </a:solidFill>
                <a:latin typeface="Arial"/>
                <a:cs typeface="Arial"/>
              </a:rPr>
              <a:t> </a:t>
            </a:r>
            <a:r>
              <a:rPr lang="de-DE" sz="2000" spc="-4" dirty="0">
                <a:solidFill>
                  <a:prstClr val="black"/>
                </a:solidFill>
                <a:latin typeface="Arial"/>
                <a:cs typeface="Arial"/>
              </a:rPr>
              <a:t>-</a:t>
            </a:r>
            <a:r>
              <a:rPr lang="de-DE" sz="2000" spc="-9" baseline="30000" dirty="0">
                <a:solidFill>
                  <a:prstClr val="black"/>
                </a:solidFill>
                <a:latin typeface="Arial"/>
                <a:cs typeface="Arial"/>
              </a:rPr>
              <a:t> </a:t>
            </a:r>
            <a:r>
              <a:rPr lang="de-DE" sz="2000" spc="-9" dirty="0">
                <a:solidFill>
                  <a:prstClr val="black"/>
                </a:solidFill>
                <a:latin typeface="Arial"/>
                <a:cs typeface="Arial"/>
              </a:rPr>
              <a:t>m</a:t>
            </a:r>
            <a:r>
              <a:rPr lang="de-DE" sz="2000" baseline="-21367" dirty="0">
                <a:solidFill>
                  <a:prstClr val="black"/>
                </a:solidFill>
                <a:latin typeface="Arial"/>
                <a:cs typeface="Arial"/>
              </a:rPr>
              <a:t>p</a:t>
            </a:r>
            <a:r>
              <a:rPr lang="de-DE" sz="2000" dirty="0">
                <a:solidFill>
                  <a:prstClr val="black"/>
                </a:solidFill>
                <a:latin typeface="Arial"/>
                <a:cs typeface="Arial"/>
              </a:rPr>
              <a:t>  </a:t>
            </a:r>
            <a:r>
              <a:rPr lang="de-DE" sz="2000" spc="-4" dirty="0">
                <a:solidFill>
                  <a:prstClr val="black"/>
                </a:solidFill>
                <a:latin typeface="Arial"/>
                <a:cs typeface="Arial"/>
              </a:rPr>
              <a:t>= </a:t>
            </a:r>
            <a:r>
              <a:rPr lang="de-DE" sz="2000" spc="-9" dirty="0">
                <a:solidFill>
                  <a:prstClr val="black"/>
                </a:solidFill>
                <a:latin typeface="Arial"/>
                <a:cs typeface="Arial"/>
              </a:rPr>
              <a:t>1.</a:t>
            </a:r>
            <a:r>
              <a:rPr lang="de-DE" sz="2000" spc="-4" dirty="0">
                <a:solidFill>
                  <a:prstClr val="black"/>
                </a:solidFill>
                <a:latin typeface="Arial"/>
                <a:cs typeface="Arial"/>
              </a:rPr>
              <a:t>3 </a:t>
            </a:r>
            <a:r>
              <a:rPr lang="de-DE" sz="2000" spc="-9" dirty="0">
                <a:solidFill>
                  <a:prstClr val="black"/>
                </a:solidFill>
                <a:latin typeface="Arial"/>
                <a:cs typeface="Arial"/>
              </a:rPr>
              <a:t>MeV</a:t>
            </a:r>
            <a:r>
              <a:rPr lang="de-DE" sz="2000" spc="-4" dirty="0">
                <a:solidFill>
                  <a:prstClr val="black"/>
                </a:solidFill>
                <a:latin typeface="Arial"/>
                <a:cs typeface="Arial"/>
              </a:rPr>
              <a:t> </a:t>
            </a:r>
            <a:r>
              <a:rPr lang="de-DE" sz="2000" spc="-4" dirty="0">
                <a:solidFill>
                  <a:prstClr val="black"/>
                </a:solidFill>
                <a:latin typeface="Cambria Math"/>
                <a:ea typeface="Cambria Math"/>
                <a:cs typeface="Arial"/>
              </a:rPr>
              <a:t>≈ </a:t>
            </a:r>
            <a:r>
              <a:rPr lang="de-DE" sz="2000" spc="-4" dirty="0">
                <a:solidFill>
                  <a:prstClr val="black"/>
                </a:solidFill>
                <a:latin typeface="Arial" panose="020B0604020202020204" pitchFamily="34" charset="0"/>
                <a:ea typeface="Cambria Math"/>
                <a:cs typeface="Arial" panose="020B0604020202020204" pitchFamily="34" charset="0"/>
              </a:rPr>
              <a:t>1</a:t>
            </a:r>
            <a:r>
              <a:rPr lang="de-DE" sz="2000" spc="-4" dirty="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a:t>
            </a:r>
            <a:r>
              <a:rPr lang="de-DE" sz="2000" spc="-4" dirty="0">
                <a:solidFill>
                  <a:prstClr val="black"/>
                </a:solidFill>
                <a:latin typeface="Arial"/>
                <a:cs typeface="Arial"/>
              </a:rPr>
              <a:t> </a:t>
            </a:r>
            <a:r>
              <a:rPr lang="de-DE" sz="2000" spc="-9" dirty="0" err="1">
                <a:solidFill>
                  <a:prstClr val="black"/>
                </a:solidFill>
                <a:latin typeface="Arial"/>
                <a:cs typeface="Arial"/>
              </a:rPr>
              <a:t>m</a:t>
            </a:r>
            <a:r>
              <a:rPr lang="de-DE" sz="2000" baseline="-21367" dirty="0" err="1">
                <a:solidFill>
                  <a:prstClr val="black"/>
                </a:solidFill>
                <a:latin typeface="Arial"/>
                <a:cs typeface="Arial"/>
              </a:rPr>
              <a:t>n,p</a:t>
            </a:r>
            <a:r>
              <a:rPr lang="de-DE" sz="2000" dirty="0">
                <a:solidFill>
                  <a:prstClr val="black"/>
                </a:solidFill>
                <a:latin typeface="Arial"/>
                <a:cs typeface="Arial"/>
              </a:rPr>
              <a:t>  </a:t>
            </a:r>
            <a:r>
              <a:rPr lang="de-DE" sz="2000" spc="-4" dirty="0" smtClean="0">
                <a:latin typeface="Arial"/>
                <a:cs typeface="Arial"/>
              </a:rPr>
              <a:t>da </a:t>
            </a:r>
            <a:endParaRPr lang="de-DE" sz="2000" spc="-4" dirty="0">
              <a:latin typeface="Arial"/>
              <a:cs typeface="Arial"/>
            </a:endParaRPr>
          </a:p>
          <a:p>
            <a:pPr marL="357188" lvl="1" indent="-174625" defTabSz="801401">
              <a:spcBef>
                <a:spcPts val="600"/>
              </a:spcBef>
              <a:buSzPct val="100000"/>
              <a:buFontTx/>
              <a:buChar char="-"/>
              <a:tabLst>
                <a:tab pos="612181" algn="l"/>
              </a:tabLst>
            </a:pPr>
            <a:r>
              <a:rPr lang="de-DE" sz="2000" dirty="0" smtClean="0">
                <a:solidFill>
                  <a:srgbClr val="C00000"/>
                </a:solidFill>
                <a:latin typeface="Arial"/>
                <a:cs typeface="Arial"/>
              </a:rPr>
              <a:t>Quark-Massen</a:t>
            </a:r>
            <a:r>
              <a:rPr lang="de-DE" sz="2000" dirty="0">
                <a:solidFill>
                  <a:srgbClr val="C00000"/>
                </a:solidFill>
                <a:latin typeface="Arial"/>
                <a:cs typeface="Arial"/>
              </a:rPr>
              <a:t>: </a:t>
            </a:r>
            <a:r>
              <a:rPr lang="de-DE" sz="2000" dirty="0" smtClean="0">
                <a:solidFill>
                  <a:srgbClr val="C00000"/>
                </a:solidFill>
                <a:latin typeface="Arial"/>
                <a:cs typeface="Arial"/>
              </a:rPr>
              <a:t> m</a:t>
            </a:r>
            <a:r>
              <a:rPr lang="de-DE" sz="2000" baseline="-23148" dirty="0" smtClean="0">
                <a:solidFill>
                  <a:srgbClr val="C00000"/>
                </a:solidFill>
                <a:latin typeface="Arial"/>
                <a:cs typeface="Arial"/>
              </a:rPr>
              <a:t>d</a:t>
            </a:r>
            <a:r>
              <a:rPr lang="de-DE" sz="2000" spc="6" dirty="0" smtClean="0">
                <a:solidFill>
                  <a:srgbClr val="C00000"/>
                </a:solidFill>
                <a:latin typeface="Arial"/>
                <a:cs typeface="Arial"/>
              </a:rPr>
              <a:t> </a:t>
            </a:r>
            <a:r>
              <a:rPr lang="de-DE" sz="2000" spc="6" dirty="0">
                <a:solidFill>
                  <a:srgbClr val="C00000"/>
                </a:solidFill>
                <a:latin typeface="Arial"/>
                <a:cs typeface="Arial"/>
              </a:rPr>
              <a:t>-</a:t>
            </a:r>
            <a:r>
              <a:rPr lang="de-DE" sz="2000" spc="-4" dirty="0">
                <a:solidFill>
                  <a:srgbClr val="C00000"/>
                </a:solidFill>
                <a:latin typeface="Arial"/>
                <a:cs typeface="Arial"/>
              </a:rPr>
              <a:t> </a:t>
            </a:r>
            <a:r>
              <a:rPr lang="de-DE" sz="2000" dirty="0" err="1">
                <a:solidFill>
                  <a:srgbClr val="C00000"/>
                </a:solidFill>
                <a:latin typeface="Arial"/>
                <a:cs typeface="Arial"/>
              </a:rPr>
              <a:t>m</a:t>
            </a:r>
            <a:r>
              <a:rPr lang="de-DE" sz="2000" spc="-6" baseline="-23148" dirty="0" err="1">
                <a:solidFill>
                  <a:srgbClr val="C00000"/>
                </a:solidFill>
                <a:latin typeface="Arial"/>
                <a:cs typeface="Arial"/>
              </a:rPr>
              <a:t>u</a:t>
            </a:r>
            <a:r>
              <a:rPr lang="de-DE" sz="2000" spc="153" dirty="0">
                <a:solidFill>
                  <a:srgbClr val="C00000"/>
                </a:solidFill>
                <a:latin typeface="Arial"/>
                <a:cs typeface="Arial"/>
              </a:rPr>
              <a:t> </a:t>
            </a:r>
            <a:r>
              <a:rPr lang="de-DE" sz="2000" spc="-4" dirty="0">
                <a:solidFill>
                  <a:srgbClr val="C00000"/>
                </a:solidFill>
                <a:latin typeface="Arial" panose="020B0604020202020204" pitchFamily="34" charset="0"/>
                <a:ea typeface="Cambria Math"/>
                <a:cs typeface="Arial" panose="020B0604020202020204" pitchFamily="34" charset="0"/>
              </a:rPr>
              <a:t>≈</a:t>
            </a:r>
            <a:r>
              <a:rPr lang="de-DE" sz="2000" spc="4" dirty="0">
                <a:solidFill>
                  <a:srgbClr val="C00000"/>
                </a:solidFill>
                <a:latin typeface="Times New Roman"/>
                <a:cs typeface="Times New Roman"/>
              </a:rPr>
              <a:t> </a:t>
            </a:r>
            <a:r>
              <a:rPr lang="de-DE" sz="2000" dirty="0">
                <a:solidFill>
                  <a:srgbClr val="C00000"/>
                </a:solidFill>
                <a:latin typeface="Arial"/>
                <a:cs typeface="Arial"/>
              </a:rPr>
              <a:t>3-4</a:t>
            </a:r>
            <a:r>
              <a:rPr lang="de-DE" sz="2000" spc="-4" dirty="0">
                <a:solidFill>
                  <a:srgbClr val="C00000"/>
                </a:solidFill>
                <a:latin typeface="Arial"/>
                <a:cs typeface="Arial"/>
              </a:rPr>
              <a:t> </a:t>
            </a:r>
            <a:r>
              <a:rPr lang="de-DE" sz="2000" dirty="0">
                <a:solidFill>
                  <a:srgbClr val="C00000"/>
                </a:solidFill>
                <a:latin typeface="Arial"/>
                <a:cs typeface="Arial"/>
              </a:rPr>
              <a:t>MeV</a:t>
            </a:r>
          </a:p>
          <a:p>
            <a:pPr marL="266700" indent="-255588" defTabSz="801401">
              <a:spcBef>
                <a:spcPts val="3000"/>
              </a:spcBef>
              <a:spcAft>
                <a:spcPts val="600"/>
              </a:spcAft>
              <a:buClr>
                <a:srgbClr val="0057D6"/>
              </a:buClr>
              <a:buSzPct val="100000"/>
              <a:buFont typeface="Wingdings"/>
              <a:buChar char=""/>
              <a:tabLst>
                <a:tab pos="311655" algn="l"/>
              </a:tabLst>
            </a:pPr>
            <a:r>
              <a:rPr lang="de-DE" sz="2800" b="1" spc="-4" dirty="0" smtClean="0">
                <a:solidFill>
                  <a:srgbClr val="0065FF"/>
                </a:solidFill>
                <a:latin typeface="Arial"/>
                <a:cs typeface="Arial"/>
              </a:rPr>
              <a:t>Was wäre wenn </a:t>
            </a:r>
            <a:r>
              <a:rPr lang="de-DE" sz="2800" b="1" spc="-4" dirty="0" err="1" smtClean="0">
                <a:solidFill>
                  <a:srgbClr val="0065FF"/>
                </a:solidFill>
                <a:latin typeface="Arial"/>
                <a:cs typeface="Arial"/>
              </a:rPr>
              <a:t>m</a:t>
            </a:r>
            <a:r>
              <a:rPr lang="de-DE" sz="2800" b="1" baseline="-21367" dirty="0" err="1" smtClean="0">
                <a:solidFill>
                  <a:srgbClr val="0065FF"/>
                </a:solidFill>
                <a:latin typeface="Arial"/>
                <a:cs typeface="Arial"/>
              </a:rPr>
              <a:t>u</a:t>
            </a:r>
            <a:r>
              <a:rPr lang="de-DE" sz="2800" b="1" dirty="0" smtClean="0">
                <a:solidFill>
                  <a:srgbClr val="0065FF"/>
                </a:solidFill>
                <a:latin typeface="Arial"/>
                <a:cs typeface="Arial"/>
              </a:rPr>
              <a:t> </a:t>
            </a:r>
            <a:r>
              <a:rPr lang="de-DE" sz="2800" b="1" spc="-4" dirty="0" smtClean="0">
                <a:solidFill>
                  <a:srgbClr val="0065FF"/>
                </a:solidFill>
                <a:latin typeface="Arial"/>
                <a:cs typeface="Arial"/>
              </a:rPr>
              <a:t>&gt;</a:t>
            </a:r>
            <a:r>
              <a:rPr lang="de-DE" sz="2800" b="1" dirty="0" smtClean="0">
                <a:solidFill>
                  <a:srgbClr val="0065FF"/>
                </a:solidFill>
                <a:latin typeface="Arial"/>
                <a:cs typeface="Arial"/>
              </a:rPr>
              <a:t> </a:t>
            </a:r>
            <a:r>
              <a:rPr lang="de-DE" sz="2800" b="1" spc="-13" dirty="0" smtClean="0">
                <a:solidFill>
                  <a:srgbClr val="0065FF"/>
                </a:solidFill>
                <a:latin typeface="Arial"/>
                <a:cs typeface="Arial"/>
              </a:rPr>
              <a:t>m</a:t>
            </a:r>
            <a:r>
              <a:rPr lang="de-DE" sz="2800" b="1" baseline="-21367" dirty="0">
                <a:solidFill>
                  <a:srgbClr val="0065FF"/>
                </a:solidFill>
                <a:latin typeface="Arial"/>
                <a:cs typeface="Arial"/>
              </a:rPr>
              <a:t>d</a:t>
            </a:r>
            <a:r>
              <a:rPr lang="de-DE" sz="2800" b="1" dirty="0" smtClean="0">
                <a:solidFill>
                  <a:srgbClr val="0065FF"/>
                </a:solidFill>
                <a:latin typeface="Arial"/>
                <a:cs typeface="Arial"/>
              </a:rPr>
              <a:t>:</a:t>
            </a:r>
            <a:endParaRPr lang="de-DE" sz="2800" dirty="0">
              <a:solidFill>
                <a:prstClr val="black"/>
              </a:solidFill>
              <a:latin typeface="Arial"/>
              <a:cs typeface="Arial"/>
            </a:endParaRPr>
          </a:p>
          <a:p>
            <a:pPr marL="357188" lvl="1" indent="-174625" defTabSz="801401">
              <a:spcBef>
                <a:spcPts val="600"/>
              </a:spcBef>
              <a:buSzPct val="72222"/>
              <a:buFontTx/>
              <a:buChar char="-"/>
              <a:tabLst>
                <a:tab pos="541338" algn="l"/>
              </a:tabLst>
            </a:pPr>
            <a:r>
              <a:rPr lang="de-DE" sz="2000" spc="-4" dirty="0" smtClean="0">
                <a:solidFill>
                  <a:prstClr val="black"/>
                </a:solidFill>
                <a:latin typeface="Arial"/>
                <a:cs typeface="Arial"/>
              </a:rPr>
              <a:t>Proton zerfällt:  </a:t>
            </a:r>
            <a:r>
              <a:rPr lang="de-DE" sz="2000" dirty="0" smtClean="0">
                <a:solidFill>
                  <a:prstClr val="black"/>
                </a:solidFill>
                <a:latin typeface="Arial"/>
                <a:cs typeface="Arial"/>
              </a:rPr>
              <a:t>p</a:t>
            </a:r>
            <a:r>
              <a:rPr lang="de-DE" sz="2000" spc="-4" dirty="0" smtClean="0">
                <a:solidFill>
                  <a:prstClr val="black"/>
                </a:solidFill>
                <a:latin typeface="Arial"/>
                <a:cs typeface="Arial"/>
              </a:rPr>
              <a:t> </a:t>
            </a:r>
            <a:r>
              <a:rPr lang="de-DE" sz="2000" spc="-4" dirty="0">
                <a:solidFill>
                  <a:prstClr val="black"/>
                </a:solidFill>
                <a:latin typeface="Cambria Math"/>
                <a:ea typeface="Cambria Math"/>
                <a:cs typeface="Arial"/>
              </a:rPr>
              <a:t>→ </a:t>
            </a:r>
            <a:r>
              <a:rPr lang="de-DE" sz="2000" dirty="0">
                <a:solidFill>
                  <a:prstClr val="black"/>
                </a:solidFill>
                <a:latin typeface="Arial"/>
                <a:cs typeface="Arial"/>
              </a:rPr>
              <a:t>n</a:t>
            </a:r>
            <a:r>
              <a:rPr lang="de-DE" sz="2000" spc="-4" dirty="0">
                <a:solidFill>
                  <a:prstClr val="black"/>
                </a:solidFill>
                <a:latin typeface="Arial"/>
                <a:cs typeface="Arial"/>
              </a:rPr>
              <a:t> </a:t>
            </a:r>
            <a:r>
              <a:rPr lang="de-DE" sz="2000" dirty="0">
                <a:solidFill>
                  <a:prstClr val="black"/>
                </a:solidFill>
                <a:latin typeface="Arial"/>
                <a:cs typeface="Arial"/>
              </a:rPr>
              <a:t>e</a:t>
            </a:r>
            <a:r>
              <a:rPr lang="de-DE" sz="2000" baseline="23148" dirty="0">
                <a:solidFill>
                  <a:prstClr val="black"/>
                </a:solidFill>
                <a:latin typeface="Arial"/>
                <a:cs typeface="Arial"/>
              </a:rPr>
              <a:t>+</a:t>
            </a:r>
            <a:r>
              <a:rPr lang="de-DE" sz="2000" spc="-4" dirty="0">
                <a:solidFill>
                  <a:prstClr val="black"/>
                </a:solidFill>
                <a:latin typeface="Arial"/>
                <a:cs typeface="Arial"/>
              </a:rPr>
              <a:t> </a:t>
            </a:r>
            <a:r>
              <a:rPr lang="de-DE" sz="2000" dirty="0" smtClean="0">
                <a:solidFill>
                  <a:prstClr val="black"/>
                </a:solidFill>
                <a:latin typeface="Symbol"/>
                <a:cs typeface="Symbol"/>
              </a:rPr>
              <a:t></a:t>
            </a:r>
            <a:r>
              <a:rPr lang="de-DE" sz="2000" baseline="-23148" dirty="0" smtClean="0">
                <a:solidFill>
                  <a:prstClr val="black"/>
                </a:solidFill>
                <a:latin typeface="Arial"/>
                <a:cs typeface="Arial"/>
              </a:rPr>
              <a:t>e </a:t>
            </a:r>
            <a:r>
              <a:rPr lang="de-DE" sz="2000" dirty="0" smtClean="0">
                <a:solidFill>
                  <a:prstClr val="black"/>
                </a:solidFill>
                <a:latin typeface="Arial"/>
                <a:cs typeface="Arial"/>
              </a:rPr>
              <a:t>,  Annihilation </a:t>
            </a:r>
            <a:r>
              <a:rPr lang="de-DE" sz="2000" dirty="0">
                <a:solidFill>
                  <a:prstClr val="black"/>
                </a:solidFill>
                <a:latin typeface="Arial"/>
                <a:cs typeface="Arial"/>
              </a:rPr>
              <a:t>e</a:t>
            </a:r>
            <a:r>
              <a:rPr lang="de-DE" sz="2000" baseline="23148" dirty="0" smtClean="0">
                <a:solidFill>
                  <a:prstClr val="black"/>
                </a:solidFill>
                <a:latin typeface="Arial"/>
                <a:cs typeface="Arial"/>
              </a:rPr>
              <a:t>+ </a:t>
            </a:r>
            <a:r>
              <a:rPr lang="de-DE" sz="2000" dirty="0" smtClean="0">
                <a:solidFill>
                  <a:prstClr val="black"/>
                </a:solidFill>
                <a:latin typeface="Arial"/>
                <a:cs typeface="Arial"/>
              </a:rPr>
              <a:t>e</a:t>
            </a:r>
            <a:r>
              <a:rPr lang="de-DE" sz="2000" baseline="23148" dirty="0" smtClean="0">
                <a:solidFill>
                  <a:prstClr val="black"/>
                </a:solidFill>
                <a:latin typeface="Arial"/>
                <a:cs typeface="Arial"/>
              </a:rPr>
              <a:t>-</a:t>
            </a:r>
            <a:r>
              <a:rPr lang="de-DE" sz="2000" spc="-4" dirty="0">
                <a:solidFill>
                  <a:prstClr val="black"/>
                </a:solidFill>
                <a:latin typeface="Cambria Math"/>
                <a:ea typeface="Cambria Math"/>
                <a:cs typeface="Arial"/>
              </a:rPr>
              <a:t> </a:t>
            </a:r>
            <a:r>
              <a:rPr lang="de-DE" sz="2000" spc="-4" dirty="0" smtClean="0">
                <a:solidFill>
                  <a:prstClr val="black"/>
                </a:solidFill>
                <a:latin typeface="Cambria Math"/>
                <a:ea typeface="Cambria Math"/>
                <a:cs typeface="Arial"/>
              </a:rPr>
              <a:t>→ </a:t>
            </a:r>
            <a:r>
              <a:rPr lang="de-DE" sz="2000" b="1" spc="-4" dirty="0" smtClean="0">
                <a:solidFill>
                  <a:prstClr val="black"/>
                </a:solidFill>
                <a:latin typeface="Cambria Math"/>
                <a:ea typeface="Cambria Math"/>
                <a:cs typeface="Symbol"/>
              </a:rPr>
              <a:t>γ</a:t>
            </a:r>
            <a:r>
              <a:rPr lang="de-DE" sz="2000" b="1" spc="-4" dirty="0">
                <a:solidFill>
                  <a:prstClr val="black"/>
                </a:solidFill>
                <a:latin typeface="Cambria Math"/>
                <a:ea typeface="Cambria Math"/>
                <a:cs typeface="Symbol"/>
              </a:rPr>
              <a:t> </a:t>
            </a:r>
            <a:r>
              <a:rPr lang="de-DE" sz="2000" b="1" spc="-4" dirty="0" err="1" smtClean="0">
                <a:solidFill>
                  <a:prstClr val="black"/>
                </a:solidFill>
                <a:latin typeface="Cambria Math"/>
                <a:ea typeface="Cambria Math"/>
                <a:cs typeface="Symbol"/>
              </a:rPr>
              <a:t>γ</a:t>
            </a:r>
            <a:endParaRPr lang="de-DE" sz="2000" b="1" spc="-4" dirty="0">
              <a:solidFill>
                <a:prstClr val="black"/>
              </a:solidFill>
              <a:latin typeface="Cambria Math"/>
              <a:ea typeface="Cambria Math"/>
              <a:cs typeface="Symbol"/>
            </a:endParaRPr>
          </a:p>
          <a:p>
            <a:pPr marL="357188" lvl="1" indent="-174625" defTabSz="801401">
              <a:spcBef>
                <a:spcPts val="600"/>
              </a:spcBef>
              <a:buSzPct val="72222"/>
              <a:buFontTx/>
              <a:buChar char="-"/>
              <a:tabLst>
                <a:tab pos="541338" algn="l"/>
              </a:tabLst>
            </a:pPr>
            <a:r>
              <a:rPr lang="de-DE" sz="2000" dirty="0" smtClean="0">
                <a:solidFill>
                  <a:prstClr val="black"/>
                </a:solidFill>
                <a:latin typeface="Arial"/>
                <a:cs typeface="Arial"/>
              </a:rPr>
              <a:t>Deuteron instabil:  d </a:t>
            </a:r>
            <a:r>
              <a:rPr lang="de-DE" sz="2000" spc="-35" dirty="0">
                <a:solidFill>
                  <a:prstClr val="black"/>
                </a:solidFill>
                <a:latin typeface="Cambria Math"/>
                <a:ea typeface="Cambria Math"/>
                <a:cs typeface="Wingdings"/>
              </a:rPr>
              <a:t>→ </a:t>
            </a:r>
            <a:r>
              <a:rPr lang="de-DE" sz="2000" spc="-4" dirty="0">
                <a:solidFill>
                  <a:prstClr val="black"/>
                </a:solidFill>
                <a:latin typeface="Arial"/>
                <a:cs typeface="Arial"/>
              </a:rPr>
              <a:t>2</a:t>
            </a:r>
            <a:r>
              <a:rPr lang="de-DE" sz="2000" dirty="0">
                <a:solidFill>
                  <a:prstClr val="black"/>
                </a:solidFill>
                <a:latin typeface="Arial"/>
                <a:cs typeface="Arial"/>
              </a:rPr>
              <a:t>n</a:t>
            </a:r>
            <a:r>
              <a:rPr lang="de-DE" sz="2000" spc="-4" dirty="0">
                <a:solidFill>
                  <a:prstClr val="black"/>
                </a:solidFill>
                <a:latin typeface="Arial"/>
                <a:cs typeface="Arial"/>
              </a:rPr>
              <a:t> </a:t>
            </a:r>
            <a:r>
              <a:rPr lang="de-DE" sz="2000" dirty="0">
                <a:solidFill>
                  <a:prstClr val="black"/>
                </a:solidFill>
                <a:latin typeface="Arial"/>
                <a:cs typeface="Arial"/>
              </a:rPr>
              <a:t>e</a:t>
            </a:r>
            <a:r>
              <a:rPr lang="de-DE" sz="2000" baseline="23148" dirty="0">
                <a:solidFill>
                  <a:prstClr val="black"/>
                </a:solidFill>
                <a:latin typeface="Arial"/>
                <a:cs typeface="Arial"/>
              </a:rPr>
              <a:t>+</a:t>
            </a:r>
            <a:r>
              <a:rPr lang="de-DE" sz="2000" dirty="0">
                <a:solidFill>
                  <a:prstClr val="black"/>
                </a:solidFill>
                <a:latin typeface="Arial"/>
                <a:cs typeface="Arial"/>
              </a:rPr>
              <a:t> </a:t>
            </a:r>
            <a:r>
              <a:rPr lang="de-DE" sz="2000" dirty="0">
                <a:solidFill>
                  <a:prstClr val="black"/>
                </a:solidFill>
                <a:latin typeface="Symbol"/>
                <a:cs typeface="Symbol"/>
              </a:rPr>
              <a:t></a:t>
            </a:r>
            <a:r>
              <a:rPr lang="de-DE" sz="2000" baseline="-23148" dirty="0">
                <a:solidFill>
                  <a:prstClr val="black"/>
                </a:solidFill>
                <a:latin typeface="Arial"/>
                <a:cs typeface="Arial"/>
              </a:rPr>
              <a:t>e</a:t>
            </a:r>
            <a:r>
              <a:rPr lang="de-DE" sz="2000" spc="210" baseline="-23148" dirty="0">
                <a:solidFill>
                  <a:prstClr val="black"/>
                </a:solidFill>
                <a:latin typeface="Arial"/>
                <a:cs typeface="Arial"/>
              </a:rPr>
              <a:t> </a:t>
            </a:r>
            <a:r>
              <a:rPr lang="de-DE" sz="2000" spc="-4" dirty="0">
                <a:solidFill>
                  <a:prstClr val="black"/>
                </a:solidFill>
                <a:latin typeface="Arial"/>
                <a:cs typeface="Arial"/>
              </a:rPr>
              <a:t> </a:t>
            </a:r>
            <a:r>
              <a:rPr lang="de-DE" sz="2000" spc="-4" dirty="0" smtClean="0">
                <a:solidFill>
                  <a:prstClr val="black"/>
                </a:solidFill>
                <a:latin typeface="Arial"/>
                <a:cs typeface="Arial"/>
              </a:rPr>
              <a:t>  da</a:t>
            </a:r>
            <a:r>
              <a:rPr lang="de-DE" sz="2000" dirty="0" smtClean="0">
                <a:solidFill>
                  <a:prstClr val="black"/>
                </a:solidFill>
                <a:latin typeface="Arial"/>
                <a:cs typeface="Arial"/>
              </a:rPr>
              <a:t/>
            </a:r>
            <a:br>
              <a:rPr lang="de-DE" sz="2000" dirty="0" smtClean="0">
                <a:solidFill>
                  <a:prstClr val="black"/>
                </a:solidFill>
                <a:latin typeface="Arial"/>
                <a:cs typeface="Arial"/>
              </a:rPr>
            </a:br>
            <a:r>
              <a:rPr lang="de-DE" sz="2000" dirty="0" smtClean="0">
                <a:solidFill>
                  <a:srgbClr val="CC0000"/>
                </a:solidFill>
                <a:latin typeface="Arial"/>
                <a:cs typeface="Arial"/>
              </a:rPr>
              <a:t>m</a:t>
            </a:r>
            <a:r>
              <a:rPr lang="de-DE" sz="2000" spc="-6" baseline="-23148" dirty="0" smtClean="0">
                <a:solidFill>
                  <a:srgbClr val="CC0000"/>
                </a:solidFill>
                <a:latin typeface="Arial"/>
                <a:cs typeface="Arial"/>
              </a:rPr>
              <a:t>p</a:t>
            </a:r>
            <a:r>
              <a:rPr lang="de-DE" sz="2000" baseline="-23148" dirty="0" smtClean="0">
                <a:solidFill>
                  <a:srgbClr val="CC0000"/>
                </a:solidFill>
                <a:latin typeface="Arial"/>
                <a:cs typeface="Arial"/>
              </a:rPr>
              <a:t> </a:t>
            </a:r>
            <a:r>
              <a:rPr lang="de-DE" sz="2000" dirty="0">
                <a:solidFill>
                  <a:srgbClr val="CC0000"/>
                </a:solidFill>
                <a:latin typeface="Arial"/>
                <a:cs typeface="Arial"/>
              </a:rPr>
              <a:t>-</a:t>
            </a:r>
            <a:r>
              <a:rPr lang="de-DE" sz="2000" spc="-4" dirty="0">
                <a:solidFill>
                  <a:srgbClr val="CC0000"/>
                </a:solidFill>
                <a:latin typeface="Arial"/>
                <a:cs typeface="Arial"/>
              </a:rPr>
              <a:t> </a:t>
            </a:r>
            <a:r>
              <a:rPr lang="de-DE" sz="2000" spc="4" dirty="0">
                <a:solidFill>
                  <a:srgbClr val="CC0000"/>
                </a:solidFill>
                <a:latin typeface="Arial"/>
                <a:cs typeface="Arial"/>
              </a:rPr>
              <a:t>(</a:t>
            </a:r>
            <a:r>
              <a:rPr lang="de-DE" sz="2000" dirty="0" err="1">
                <a:solidFill>
                  <a:srgbClr val="CC0000"/>
                </a:solidFill>
                <a:latin typeface="Arial"/>
                <a:cs typeface="Arial"/>
              </a:rPr>
              <a:t>m</a:t>
            </a:r>
            <a:r>
              <a:rPr lang="de-DE" sz="2000" spc="-13" baseline="-23148" dirty="0" err="1">
                <a:solidFill>
                  <a:srgbClr val="CC0000"/>
                </a:solidFill>
                <a:latin typeface="Arial"/>
                <a:cs typeface="Arial"/>
              </a:rPr>
              <a:t>n</a:t>
            </a:r>
            <a:r>
              <a:rPr lang="de-DE" sz="2000" spc="-13" baseline="-23148" dirty="0">
                <a:solidFill>
                  <a:srgbClr val="CC0000"/>
                </a:solidFill>
                <a:latin typeface="Arial"/>
                <a:cs typeface="Arial"/>
              </a:rPr>
              <a:t> </a:t>
            </a:r>
            <a:r>
              <a:rPr lang="de-DE" sz="2000" spc="-4" dirty="0">
                <a:solidFill>
                  <a:srgbClr val="CC0000"/>
                </a:solidFill>
                <a:latin typeface="Arial"/>
                <a:cs typeface="Arial"/>
              </a:rPr>
              <a:t>+ </a:t>
            </a:r>
            <a:r>
              <a:rPr lang="de-DE" sz="2000" dirty="0" err="1">
                <a:solidFill>
                  <a:srgbClr val="CC0000"/>
                </a:solidFill>
                <a:latin typeface="Arial"/>
                <a:cs typeface="Arial"/>
              </a:rPr>
              <a:t>m</a:t>
            </a:r>
            <a:r>
              <a:rPr lang="de-DE" sz="2000" spc="-6" baseline="-23148" dirty="0" err="1">
                <a:solidFill>
                  <a:srgbClr val="CC0000"/>
                </a:solidFill>
                <a:latin typeface="Arial"/>
                <a:cs typeface="Arial"/>
              </a:rPr>
              <a:t>e</a:t>
            </a:r>
            <a:r>
              <a:rPr lang="de-DE" sz="2000" dirty="0">
                <a:solidFill>
                  <a:srgbClr val="CC0000"/>
                </a:solidFill>
                <a:latin typeface="Arial"/>
                <a:cs typeface="Arial"/>
              </a:rPr>
              <a:t>) </a:t>
            </a:r>
            <a:r>
              <a:rPr lang="de-DE" sz="2000" spc="-149" dirty="0">
                <a:solidFill>
                  <a:srgbClr val="CC0000"/>
                </a:solidFill>
                <a:latin typeface="Arial"/>
                <a:cs typeface="Arial"/>
              </a:rPr>
              <a:t> </a:t>
            </a:r>
            <a:r>
              <a:rPr lang="de-DE" sz="2000" dirty="0">
                <a:solidFill>
                  <a:prstClr val="black"/>
                </a:solidFill>
                <a:latin typeface="Arial"/>
                <a:cs typeface="Arial"/>
              </a:rPr>
              <a:t>&gt;</a:t>
            </a:r>
            <a:r>
              <a:rPr lang="de-DE" sz="2000" spc="-4" dirty="0" smtClean="0">
                <a:solidFill>
                  <a:prstClr val="black"/>
                </a:solidFill>
                <a:latin typeface="Arial"/>
                <a:cs typeface="Arial"/>
              </a:rPr>
              <a:t> </a:t>
            </a:r>
            <a:r>
              <a:rPr lang="de-DE" sz="2000" spc="-4" dirty="0">
                <a:solidFill>
                  <a:prstClr val="black"/>
                </a:solidFill>
                <a:latin typeface="Arial"/>
                <a:cs typeface="Arial"/>
              </a:rPr>
              <a:t>2.</a:t>
            </a:r>
            <a:r>
              <a:rPr lang="de-DE" sz="2000" dirty="0">
                <a:solidFill>
                  <a:prstClr val="black"/>
                </a:solidFill>
                <a:latin typeface="Arial"/>
                <a:cs typeface="Arial"/>
              </a:rPr>
              <a:t>2 </a:t>
            </a:r>
            <a:r>
              <a:rPr lang="de-DE" sz="2000" spc="-4" dirty="0">
                <a:solidFill>
                  <a:prstClr val="black"/>
                </a:solidFill>
                <a:latin typeface="Arial"/>
                <a:cs typeface="Arial"/>
              </a:rPr>
              <a:t>Me</a:t>
            </a:r>
            <a:r>
              <a:rPr lang="de-DE" sz="2000" dirty="0">
                <a:solidFill>
                  <a:prstClr val="black"/>
                </a:solidFill>
                <a:latin typeface="Arial"/>
                <a:cs typeface="Arial"/>
              </a:rPr>
              <a:t>V</a:t>
            </a:r>
            <a:r>
              <a:rPr lang="de-DE" sz="2000" spc="-4" dirty="0">
                <a:solidFill>
                  <a:prstClr val="black"/>
                </a:solidFill>
                <a:latin typeface="Arial"/>
                <a:cs typeface="Arial"/>
              </a:rPr>
              <a:t> </a:t>
            </a:r>
            <a:r>
              <a:rPr lang="de-DE" sz="2000" dirty="0">
                <a:solidFill>
                  <a:prstClr val="black"/>
                </a:solidFill>
                <a:latin typeface="Arial"/>
                <a:cs typeface="Arial"/>
              </a:rPr>
              <a:t>=</a:t>
            </a:r>
            <a:r>
              <a:rPr lang="de-DE" sz="2000" spc="-4" dirty="0">
                <a:solidFill>
                  <a:prstClr val="black"/>
                </a:solidFill>
                <a:latin typeface="Arial"/>
                <a:cs typeface="Arial"/>
              </a:rPr>
              <a:t> </a:t>
            </a:r>
            <a:r>
              <a:rPr lang="de-DE" sz="2000" spc="-4" dirty="0" err="1" smtClean="0">
                <a:solidFill>
                  <a:prstClr val="black"/>
                </a:solidFill>
                <a:latin typeface="Arial"/>
                <a:cs typeface="Arial"/>
              </a:rPr>
              <a:t>E</a:t>
            </a:r>
            <a:r>
              <a:rPr lang="de-DE" sz="2000" spc="-6" baseline="-23148" dirty="0" err="1" smtClean="0">
                <a:solidFill>
                  <a:prstClr val="black"/>
                </a:solidFill>
                <a:latin typeface="Arial"/>
                <a:cs typeface="Arial"/>
              </a:rPr>
              <a:t>b</a:t>
            </a:r>
            <a:r>
              <a:rPr lang="de-DE" sz="2000" baseline="30000" dirty="0" err="1" smtClean="0">
                <a:solidFill>
                  <a:prstClr val="black"/>
                </a:solidFill>
                <a:latin typeface="Arial"/>
                <a:cs typeface="Arial"/>
              </a:rPr>
              <a:t>d</a:t>
            </a:r>
            <a:endParaRPr lang="de-DE" sz="700" b="1" dirty="0">
              <a:solidFill>
                <a:prstClr val="black"/>
              </a:solidFill>
              <a:latin typeface="Arial"/>
              <a:cs typeface="Arial"/>
            </a:endParaRPr>
          </a:p>
          <a:p>
            <a:pPr marL="266700" indent="-255588" defTabSz="801401">
              <a:spcBef>
                <a:spcPts val="3000"/>
              </a:spcBef>
              <a:spcAft>
                <a:spcPts val="600"/>
              </a:spcAft>
              <a:buClr>
                <a:srgbClr val="0057D6"/>
              </a:buClr>
              <a:buSzPct val="100000"/>
              <a:buFont typeface="Wingdings"/>
              <a:buChar char=""/>
              <a:tabLst>
                <a:tab pos="373987" algn="l"/>
              </a:tabLst>
            </a:pPr>
            <a:r>
              <a:rPr lang="pt-BR" sz="2800" b="1" dirty="0" smtClean="0">
                <a:solidFill>
                  <a:srgbClr val="0057D6"/>
                </a:solidFill>
                <a:latin typeface="Arial"/>
                <a:cs typeface="Arial"/>
              </a:rPr>
              <a:t>Kosmos wäre neutral:</a:t>
            </a:r>
          </a:p>
          <a:p>
            <a:pPr lvl="1" indent="-188673" defTabSz="801401">
              <a:buClr>
                <a:srgbClr val="CC0000"/>
              </a:buClr>
              <a:buSzPct val="72222"/>
              <a:tabLst>
                <a:tab pos="541338" algn="l"/>
              </a:tabLst>
            </a:pPr>
            <a:r>
              <a:rPr lang="pt-BR" sz="2400" b="1" dirty="0" smtClean="0">
                <a:solidFill>
                  <a:srgbClr val="C00000"/>
                </a:solidFill>
                <a:latin typeface="Arial"/>
                <a:cs typeface="Arial"/>
              </a:rPr>
              <a:t>nur Neutronen, Photonen </a:t>
            </a:r>
            <a:r>
              <a:rPr lang="pt-BR" sz="2400" b="1" dirty="0">
                <a:solidFill>
                  <a:srgbClr val="C00000"/>
                </a:solidFill>
                <a:latin typeface="Arial"/>
                <a:cs typeface="Arial"/>
              </a:rPr>
              <a:t>+</a:t>
            </a:r>
            <a:r>
              <a:rPr lang="pt-BR" sz="2400" b="1" dirty="0" smtClean="0">
                <a:solidFill>
                  <a:srgbClr val="C00000"/>
                </a:solidFill>
                <a:latin typeface="Arial"/>
                <a:cs typeface="Arial"/>
              </a:rPr>
              <a:t> Neutrinos</a:t>
            </a:r>
            <a:endParaRPr lang="pt-BR" sz="2400" dirty="0" smtClean="0">
              <a:solidFill>
                <a:srgbClr val="C00000"/>
              </a:solidFill>
              <a:latin typeface="Cambria Math"/>
              <a:ea typeface="Cambria Math"/>
              <a:cs typeface="Arial"/>
            </a:endParaRPr>
          </a:p>
          <a:p>
            <a:pPr lvl="1" indent="-188673" defTabSz="801401">
              <a:buClr>
                <a:srgbClr val="CC0000"/>
              </a:buClr>
              <a:buSzPct val="72222"/>
              <a:tabLst>
                <a:tab pos="541338" algn="l"/>
              </a:tabLst>
            </a:pPr>
            <a:r>
              <a:rPr lang="de-DE" sz="2400" b="1" dirty="0" smtClean="0">
                <a:solidFill>
                  <a:srgbClr val="C00000"/>
                </a:solidFill>
                <a:latin typeface="Arial"/>
                <a:cs typeface="Arial"/>
              </a:rPr>
              <a:t>keine Protonen + Elektronen,</a:t>
            </a:r>
          </a:p>
          <a:p>
            <a:pPr lvl="1" indent="-188673" defTabSz="801401">
              <a:buClr>
                <a:srgbClr val="CC0000"/>
              </a:buClr>
              <a:buSzPct val="72222"/>
              <a:tabLst>
                <a:tab pos="541338" algn="l"/>
              </a:tabLst>
            </a:pPr>
            <a:r>
              <a:rPr lang="de-DE" sz="2400" b="1" dirty="0" smtClean="0">
                <a:solidFill>
                  <a:srgbClr val="C00000"/>
                </a:solidFill>
                <a:latin typeface="Arial"/>
                <a:cs typeface="Arial"/>
              </a:rPr>
              <a:t>keine Atome, keine Chemie, kein Leben !</a:t>
            </a:r>
          </a:p>
        </p:txBody>
      </p:sp>
      <p:sp>
        <p:nvSpPr>
          <p:cNvPr id="10" name="object 10"/>
          <p:cNvSpPr txBox="1">
            <a:spLocks noGrp="1"/>
          </p:cNvSpPr>
          <p:nvPr>
            <p:ph type="title"/>
          </p:nvPr>
        </p:nvSpPr>
        <p:spPr>
          <a:xfrm>
            <a:off x="1867515" y="158021"/>
            <a:ext cx="5397632" cy="894715"/>
          </a:xfrm>
          <a:prstGeom prst="rect">
            <a:avLst/>
          </a:prstGeom>
        </p:spPr>
        <p:txBody>
          <a:bodyPr vert="horz" wrap="none" lIns="0" tIns="31551" rIns="0" bIns="31551" rtlCol="0" anchor="ctr" anchorCtr="0">
            <a:spAutoFit/>
          </a:bodyPr>
          <a:lstStyle/>
          <a:p>
            <a:pPr marL="11131" algn="ctr"/>
            <a:r>
              <a:rPr lang="de-DE" sz="5400" b="1" dirty="0" smtClean="0">
                <a:solidFill>
                  <a:srgbClr val="000066"/>
                </a:solidFill>
              </a:rPr>
              <a:t>Teilchenmassen</a:t>
            </a:r>
            <a:endParaRPr lang="de-DE" sz="5400" b="1" dirty="0">
              <a:solidFill>
                <a:srgbClr val="000066"/>
              </a:solidFill>
            </a:endParaRPr>
          </a:p>
        </p:txBody>
      </p:sp>
      <p:sp>
        <p:nvSpPr>
          <p:cNvPr id="24" name="object 24"/>
          <p:cNvSpPr txBox="1"/>
          <p:nvPr/>
        </p:nvSpPr>
        <p:spPr>
          <a:xfrm>
            <a:off x="8714061" y="6412686"/>
            <a:ext cx="106427" cy="184666"/>
          </a:xfrm>
          <a:prstGeom prst="rect">
            <a:avLst/>
          </a:prstGeom>
        </p:spPr>
        <p:txBody>
          <a:bodyPr vert="horz" wrap="square" lIns="0" tIns="0" rIns="0" bIns="0" rtlCol="0">
            <a:spAutoFit/>
          </a:bodyPr>
          <a:lstStyle/>
          <a:p>
            <a:pPr marL="11131" defTabSz="801401"/>
            <a:r>
              <a:rPr lang="de-DE" sz="1200" spc="-4" dirty="0">
                <a:latin typeface="Arial"/>
                <a:cs typeface="Arial"/>
              </a:rPr>
              <a:t>5</a:t>
            </a:r>
            <a:endParaRPr lang="de-DE" sz="1200" dirty="0">
              <a:latin typeface="Arial"/>
              <a:cs typeface="Arial"/>
            </a:endParaRPr>
          </a:p>
        </p:txBody>
      </p:sp>
      <p:grpSp>
        <p:nvGrpSpPr>
          <p:cNvPr id="5" name="Group 4"/>
          <p:cNvGrpSpPr>
            <a:grpSpLocks noChangeAspect="1"/>
          </p:cNvGrpSpPr>
          <p:nvPr/>
        </p:nvGrpSpPr>
        <p:grpSpPr>
          <a:xfrm>
            <a:off x="6792249" y="3778184"/>
            <a:ext cx="1380151" cy="1379008"/>
            <a:chOff x="6242965" y="4149080"/>
            <a:chExt cx="1738929" cy="1738929"/>
          </a:xfrm>
        </p:grpSpPr>
        <p:pic>
          <p:nvPicPr>
            <p:cNvPr id="6" name="Picture 2" descr="https://upload.wikimedia.org/wikipedia/commons/thumb/f/f0/Nucleus_drawing.svg/768px-Nucleus_drawing.svg.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42965" y="4149080"/>
              <a:ext cx="1738929" cy="1738929"/>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6971956" y="4195086"/>
              <a:ext cx="406366" cy="504539"/>
            </a:xfrm>
            <a:prstGeom prst="rect">
              <a:avLst/>
            </a:prstGeom>
          </p:spPr>
          <p:txBody>
            <a:bodyPr wrap="none">
              <a:spAutoFit/>
            </a:bodyPr>
            <a:lstStyle/>
            <a:p>
              <a:r>
                <a:rPr lang="de-DE" sz="2000" b="1" dirty="0"/>
                <a:t>n</a:t>
              </a:r>
            </a:p>
          </p:txBody>
        </p:sp>
        <p:sp>
          <p:nvSpPr>
            <p:cNvPr id="8" name="Rectangle 7"/>
            <p:cNvSpPr/>
            <p:nvPr/>
          </p:nvSpPr>
          <p:spPr>
            <a:xfrm>
              <a:off x="6899947" y="4562160"/>
              <a:ext cx="406366" cy="504539"/>
            </a:xfrm>
            <a:prstGeom prst="rect">
              <a:avLst/>
            </a:prstGeom>
          </p:spPr>
          <p:txBody>
            <a:bodyPr wrap="none">
              <a:spAutoFit/>
            </a:bodyPr>
            <a:lstStyle/>
            <a:p>
              <a:r>
                <a:rPr lang="de-DE" sz="2000" b="1" dirty="0" smtClean="0"/>
                <a:t>p</a:t>
              </a:r>
              <a:endParaRPr lang="de-DE" sz="2000" b="1" dirty="0"/>
            </a:p>
          </p:txBody>
        </p:sp>
      </p:grpSp>
      <p:grpSp>
        <p:nvGrpSpPr>
          <p:cNvPr id="9" name="Group 8"/>
          <p:cNvGrpSpPr/>
          <p:nvPr/>
        </p:nvGrpSpPr>
        <p:grpSpPr>
          <a:xfrm>
            <a:off x="6228184" y="2489662"/>
            <a:ext cx="2603115" cy="867330"/>
            <a:chOff x="5294846" y="1438110"/>
            <a:chExt cx="2805993" cy="1016252"/>
          </a:xfrm>
        </p:grpSpPr>
        <p:pic>
          <p:nvPicPr>
            <p:cNvPr id="11" name="Picture 4" descr="http://schoolphysics.co.uk/age16-19/Nuclear%20physics/Nuclear%20structure/text/Quarks_/images/3.png"/>
            <p:cNvPicPr>
              <a:picLocks noChangeAspect="1" noChangeArrowheads="1"/>
            </p:cNvPicPr>
            <p:nvPr/>
          </p:nvPicPr>
          <p:blipFill rotWithShape="1">
            <a:blip r:embed="rId3">
              <a:extLst>
                <a:ext uri="{BEBA8EAE-BF5A-486C-A8C5-ECC9F3942E4B}">
                  <a14:imgProps xmlns:a14="http://schemas.microsoft.com/office/drawing/2010/main">
                    <a14:imgLayer r:embed="rId4">
                      <a14:imgEffect>
                        <a14:saturation sat="400000"/>
                      </a14:imgEffect>
                      <a14:imgEffect>
                        <a14:brightnessContrast bright="-10000" contrast="30000"/>
                      </a14:imgEffect>
                    </a14:imgLayer>
                  </a14:imgProps>
                </a:ext>
                <a:ext uri="{28A0092B-C50C-407E-A947-70E740481C1C}">
                  <a14:useLocalDpi xmlns:a14="http://schemas.microsoft.com/office/drawing/2010/main" val="0"/>
                </a:ext>
              </a:extLst>
            </a:blip>
            <a:srcRect l="8522" t="8528" r="26787" b="54356"/>
            <a:stretch/>
          </p:blipFill>
          <p:spPr bwMode="auto">
            <a:xfrm>
              <a:off x="5294846" y="1438110"/>
              <a:ext cx="2805993" cy="1016252"/>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6266689" y="1626029"/>
              <a:ext cx="831138" cy="590057"/>
            </a:xfrm>
            <a:prstGeom prst="rect">
              <a:avLst/>
            </a:prstGeom>
            <a:solidFill>
              <a:schemeClr val="bg1"/>
            </a:solidFill>
          </p:spPr>
          <p:txBody>
            <a:bodyPr wrap="none" lIns="0" tIns="0" rIns="0" bIns="72000" anchor="ctr" anchorCtr="1">
              <a:spAutoFit/>
            </a:bodyPr>
            <a:lstStyle/>
            <a:p>
              <a:pPr algn="ctr"/>
              <a:r>
                <a:rPr lang="de-DE" sz="2400" b="1" dirty="0" smtClean="0">
                  <a:solidFill>
                    <a:prstClr val="black"/>
                  </a:solidFill>
                  <a:latin typeface="+mj-lt"/>
                  <a:ea typeface="Cambria Math"/>
                  <a:cs typeface="Arial"/>
                </a:rPr>
                <a:t>p </a:t>
              </a:r>
              <a:r>
                <a:rPr lang="de-DE" sz="2800" b="1" dirty="0" smtClean="0">
                  <a:solidFill>
                    <a:prstClr val="black"/>
                  </a:solidFill>
                  <a:latin typeface="Cambria Math"/>
                  <a:ea typeface="Cambria Math"/>
                  <a:cs typeface="Arial"/>
                </a:rPr>
                <a:t>↛ </a:t>
              </a:r>
              <a:r>
                <a:rPr lang="de-DE" sz="2400" b="1" dirty="0" smtClean="0">
                  <a:solidFill>
                    <a:prstClr val="black"/>
                  </a:solidFill>
                  <a:latin typeface="+mj-lt"/>
                  <a:ea typeface="Cambria Math"/>
                  <a:cs typeface="Arial"/>
                </a:rPr>
                <a:t>n</a:t>
              </a:r>
              <a:endParaRPr lang="de-DE" sz="2800" b="1" dirty="0">
                <a:latin typeface="+mj-lt"/>
              </a:endParaRPr>
            </a:p>
          </p:txBody>
        </p:sp>
      </p:grpSp>
      <p:pic>
        <p:nvPicPr>
          <p:cNvPr id="13" name="Picture 4" descr="C:\Users\naumann\Documents\Physics\Particle_Drops\quarks.gi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60232" y="1196752"/>
            <a:ext cx="1618158" cy="1080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24867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xEl>
                                              <p:pRg st="3" end="3"/>
                                            </p:txEl>
                                          </p:spTgt>
                                        </p:tgtEl>
                                        <p:attrNameLst>
                                          <p:attrName>style.visibility</p:attrName>
                                        </p:attrNameLst>
                                      </p:cBhvr>
                                      <p:to>
                                        <p:strVal val="visible"/>
                                      </p:to>
                                    </p:set>
                                    <p:animEffect transition="in" filter="fade">
                                      <p:cBhvr>
                                        <p:cTn id="7" dur="500"/>
                                        <p:tgtEl>
                                          <p:spTgt spid="18">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8">
                                            <p:txEl>
                                              <p:pRg st="4" end="4"/>
                                            </p:txEl>
                                          </p:spTgt>
                                        </p:tgtEl>
                                        <p:attrNameLst>
                                          <p:attrName>style.visibility</p:attrName>
                                        </p:attrNameLst>
                                      </p:cBhvr>
                                      <p:to>
                                        <p:strVal val="visible"/>
                                      </p:to>
                                    </p:set>
                                    <p:animEffect transition="in" filter="fade">
                                      <p:cBhvr>
                                        <p:cTn id="10" dur="500"/>
                                        <p:tgtEl>
                                          <p:spTgt spid="18">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8">
                                            <p:txEl>
                                              <p:pRg st="5" end="5"/>
                                            </p:txEl>
                                          </p:spTgt>
                                        </p:tgtEl>
                                        <p:attrNameLst>
                                          <p:attrName>style.visibility</p:attrName>
                                        </p:attrNameLst>
                                      </p:cBhvr>
                                      <p:to>
                                        <p:strVal val="visible"/>
                                      </p:to>
                                    </p:set>
                                    <p:animEffect transition="in" filter="fade">
                                      <p:cBhvr>
                                        <p:cTn id="13" dur="500"/>
                                        <p:tgtEl>
                                          <p:spTgt spid="18">
                                            <p:txEl>
                                              <p:pRg st="5" end="5"/>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8">
                                            <p:txEl>
                                              <p:pRg st="6" end="6"/>
                                            </p:txEl>
                                          </p:spTgt>
                                        </p:tgtEl>
                                        <p:attrNameLst>
                                          <p:attrName>style.visibility</p:attrName>
                                        </p:attrNameLst>
                                      </p:cBhvr>
                                      <p:to>
                                        <p:strVal val="visible"/>
                                      </p:to>
                                    </p:set>
                                    <p:animEffect transition="in" filter="fade">
                                      <p:cBhvr>
                                        <p:cTn id="21" dur="500"/>
                                        <p:tgtEl>
                                          <p:spTgt spid="18">
                                            <p:txEl>
                                              <p:pRg st="6" end="6"/>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18">
                                            <p:txEl>
                                              <p:pRg st="7" end="7"/>
                                            </p:txEl>
                                          </p:spTgt>
                                        </p:tgtEl>
                                        <p:attrNameLst>
                                          <p:attrName>style.visibility</p:attrName>
                                        </p:attrNameLst>
                                      </p:cBhvr>
                                      <p:to>
                                        <p:strVal val="visible"/>
                                      </p:to>
                                    </p:set>
                                    <p:animEffect transition="in" filter="fade">
                                      <p:cBhvr>
                                        <p:cTn id="24" dur="500"/>
                                        <p:tgtEl>
                                          <p:spTgt spid="18">
                                            <p:txEl>
                                              <p:pRg st="7" end="7"/>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18">
                                            <p:txEl>
                                              <p:pRg st="8" end="8"/>
                                            </p:txEl>
                                          </p:spTgt>
                                        </p:tgtEl>
                                        <p:attrNameLst>
                                          <p:attrName>style.visibility</p:attrName>
                                        </p:attrNameLst>
                                      </p:cBhvr>
                                      <p:to>
                                        <p:strVal val="visible"/>
                                      </p:to>
                                    </p:set>
                                    <p:animEffect transition="in" filter="fade">
                                      <p:cBhvr>
                                        <p:cTn id="27" dur="500"/>
                                        <p:tgtEl>
                                          <p:spTgt spid="18">
                                            <p:txEl>
                                              <p:pRg st="8" end="8"/>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18">
                                            <p:txEl>
                                              <p:pRg st="9" end="9"/>
                                            </p:txEl>
                                          </p:spTgt>
                                        </p:tgtEl>
                                        <p:attrNameLst>
                                          <p:attrName>style.visibility</p:attrName>
                                        </p:attrNameLst>
                                      </p:cBhvr>
                                      <p:to>
                                        <p:strVal val="visible"/>
                                      </p:to>
                                    </p:set>
                                    <p:animEffect transition="in" filter="fade">
                                      <p:cBhvr>
                                        <p:cTn id="30" dur="500"/>
                                        <p:tgtEl>
                                          <p:spTgt spid="18">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 name="object 18"/>
          <p:cNvSpPr txBox="1"/>
          <p:nvPr/>
        </p:nvSpPr>
        <p:spPr>
          <a:xfrm>
            <a:off x="395552" y="1013975"/>
            <a:ext cx="8111964" cy="5714385"/>
          </a:xfrm>
          <a:prstGeom prst="rect">
            <a:avLst/>
          </a:prstGeom>
        </p:spPr>
        <p:txBody>
          <a:bodyPr vert="horz" wrap="none" lIns="0" tIns="0" rIns="0" bIns="0" rtlCol="0">
            <a:spAutoFit/>
          </a:bodyPr>
          <a:lstStyle/>
          <a:p>
            <a:pPr marL="352425" lvl="0" indent="-342900" defTabSz="801401">
              <a:spcBef>
                <a:spcPts val="1200"/>
              </a:spcBef>
              <a:buSzPct val="120000"/>
              <a:buFont typeface="Arial" panose="020B0604020202020204" pitchFamily="34" charset="0"/>
              <a:buChar char="•"/>
              <a:tabLst>
                <a:tab pos="266700" algn="l"/>
              </a:tabLst>
            </a:pPr>
            <a:r>
              <a:rPr lang="de-DE" sz="2400" b="1" spc="-4" dirty="0" smtClean="0">
                <a:solidFill>
                  <a:srgbClr val="0065FF"/>
                </a:solidFill>
                <a:latin typeface="Arial"/>
                <a:cs typeface="Arial"/>
              </a:rPr>
              <a:t>Proton stabil, Neutron zerfällt</a:t>
            </a:r>
            <a:endParaRPr lang="de-DE" dirty="0">
              <a:solidFill>
                <a:srgbClr val="C00000"/>
              </a:solidFill>
              <a:latin typeface="Arial"/>
              <a:cs typeface="Arial"/>
            </a:endParaRPr>
          </a:p>
          <a:p>
            <a:pPr marL="357188" lvl="1" indent="-174625" defTabSz="801401">
              <a:spcBef>
                <a:spcPts val="600"/>
              </a:spcBef>
              <a:buSzPct val="100000"/>
              <a:buFontTx/>
              <a:buChar char="-"/>
              <a:tabLst>
                <a:tab pos="612181" algn="l"/>
              </a:tabLst>
            </a:pPr>
            <a:r>
              <a:rPr lang="de-DE" dirty="0">
                <a:solidFill>
                  <a:prstClr val="black"/>
                </a:solidFill>
                <a:latin typeface="Arial"/>
                <a:cs typeface="Arial"/>
              </a:rPr>
              <a:t>n</a:t>
            </a:r>
            <a:r>
              <a:rPr lang="de-DE" dirty="0">
                <a:solidFill>
                  <a:prstClr val="black"/>
                </a:solidFill>
                <a:latin typeface="Cambria Math"/>
                <a:ea typeface="Cambria Math"/>
                <a:cs typeface="Arial"/>
              </a:rPr>
              <a:t> </a:t>
            </a:r>
            <a:r>
              <a:rPr lang="de-DE" spc="-4" dirty="0">
                <a:solidFill>
                  <a:prstClr val="black"/>
                </a:solidFill>
                <a:latin typeface="Cambria Math"/>
                <a:ea typeface="Cambria Math"/>
                <a:cs typeface="Arial"/>
              </a:rPr>
              <a:t>→</a:t>
            </a:r>
            <a:r>
              <a:rPr lang="de-DE" dirty="0">
                <a:solidFill>
                  <a:prstClr val="black"/>
                </a:solidFill>
                <a:latin typeface="Cambria Math"/>
                <a:ea typeface="Cambria Math"/>
                <a:cs typeface="Arial"/>
              </a:rPr>
              <a:t> </a:t>
            </a:r>
            <a:r>
              <a:rPr lang="de-DE" dirty="0">
                <a:solidFill>
                  <a:prstClr val="black"/>
                </a:solidFill>
                <a:latin typeface="Arial"/>
                <a:cs typeface="Arial"/>
              </a:rPr>
              <a:t>p</a:t>
            </a:r>
            <a:r>
              <a:rPr lang="de-DE" spc="-4" dirty="0">
                <a:solidFill>
                  <a:prstClr val="black"/>
                </a:solidFill>
                <a:latin typeface="Arial"/>
                <a:cs typeface="Arial"/>
              </a:rPr>
              <a:t> </a:t>
            </a:r>
            <a:r>
              <a:rPr lang="de-DE" spc="26" dirty="0">
                <a:solidFill>
                  <a:prstClr val="black"/>
                </a:solidFill>
                <a:latin typeface="Arial"/>
                <a:cs typeface="Arial"/>
              </a:rPr>
              <a:t>e</a:t>
            </a:r>
            <a:r>
              <a:rPr lang="de-DE" baseline="23391" dirty="0">
                <a:solidFill>
                  <a:prstClr val="black"/>
                </a:solidFill>
                <a:latin typeface="Arial"/>
                <a:cs typeface="Arial"/>
              </a:rPr>
              <a:t>-</a:t>
            </a:r>
            <a:r>
              <a:rPr lang="de-DE" spc="-4" dirty="0">
                <a:solidFill>
                  <a:prstClr val="black"/>
                </a:solidFill>
                <a:latin typeface="Arial"/>
                <a:cs typeface="Arial"/>
              </a:rPr>
              <a:t> </a:t>
            </a:r>
            <a:r>
              <a:rPr lang="de-DE" b="1" dirty="0" smtClean="0">
                <a:solidFill>
                  <a:prstClr val="black"/>
                </a:solidFill>
                <a:latin typeface="Symbol"/>
                <a:cs typeface="Symbol"/>
              </a:rPr>
              <a:t></a:t>
            </a:r>
            <a:r>
              <a:rPr lang="de-DE" baseline="-23148" dirty="0" smtClean="0">
                <a:solidFill>
                  <a:prstClr val="black"/>
                </a:solidFill>
                <a:latin typeface="Arial"/>
                <a:cs typeface="Arial"/>
              </a:rPr>
              <a:t>ē</a:t>
            </a:r>
            <a:r>
              <a:rPr lang="de-DE" b="1" baseline="-20467" dirty="0" smtClean="0">
                <a:solidFill>
                  <a:prstClr val="black"/>
                </a:solidFill>
                <a:latin typeface="Arial"/>
                <a:cs typeface="Arial"/>
              </a:rPr>
              <a:t> </a:t>
            </a:r>
            <a:r>
              <a:rPr lang="de-DE" sz="1600" spc="329" dirty="0" smtClean="0">
                <a:solidFill>
                  <a:prstClr val="black"/>
                </a:solidFill>
                <a:latin typeface="Arial"/>
                <a:cs typeface="Arial"/>
              </a:rPr>
              <a:t> </a:t>
            </a:r>
            <a:r>
              <a:rPr lang="de-DE" sz="1600" spc="329" baseline="-20467" dirty="0" smtClean="0">
                <a:solidFill>
                  <a:prstClr val="black"/>
                </a:solidFill>
                <a:latin typeface="Arial"/>
                <a:cs typeface="Arial"/>
              </a:rPr>
              <a:t> </a:t>
            </a:r>
            <a:r>
              <a:rPr lang="de-DE" spc="-4" dirty="0">
                <a:solidFill>
                  <a:prstClr val="black"/>
                </a:solidFill>
                <a:latin typeface="Arial"/>
                <a:cs typeface="Arial"/>
              </a:rPr>
              <a:t>weil  </a:t>
            </a:r>
            <a:r>
              <a:rPr lang="de-DE" spc="-9" dirty="0" err="1">
                <a:solidFill>
                  <a:prstClr val="black"/>
                </a:solidFill>
                <a:latin typeface="Arial"/>
                <a:cs typeface="Arial"/>
              </a:rPr>
              <a:t>m</a:t>
            </a:r>
            <a:r>
              <a:rPr lang="de-DE" baseline="-21367" dirty="0" err="1">
                <a:solidFill>
                  <a:prstClr val="black"/>
                </a:solidFill>
                <a:latin typeface="Arial"/>
                <a:cs typeface="Arial"/>
              </a:rPr>
              <a:t>n</a:t>
            </a:r>
            <a:r>
              <a:rPr lang="de-DE" baseline="-21367" dirty="0">
                <a:solidFill>
                  <a:prstClr val="black"/>
                </a:solidFill>
                <a:latin typeface="Arial"/>
                <a:cs typeface="Arial"/>
              </a:rPr>
              <a:t> </a:t>
            </a:r>
            <a:r>
              <a:rPr lang="de-DE" spc="-4" dirty="0">
                <a:solidFill>
                  <a:prstClr val="black"/>
                </a:solidFill>
                <a:latin typeface="Arial"/>
                <a:cs typeface="Arial"/>
              </a:rPr>
              <a:t>-</a:t>
            </a:r>
            <a:r>
              <a:rPr lang="de-DE" spc="-9" baseline="30000" dirty="0">
                <a:solidFill>
                  <a:prstClr val="black"/>
                </a:solidFill>
                <a:latin typeface="Arial"/>
                <a:cs typeface="Arial"/>
              </a:rPr>
              <a:t> </a:t>
            </a:r>
            <a:r>
              <a:rPr lang="de-DE" spc="-9" dirty="0">
                <a:solidFill>
                  <a:prstClr val="black"/>
                </a:solidFill>
                <a:latin typeface="Arial"/>
                <a:cs typeface="Arial"/>
              </a:rPr>
              <a:t>m</a:t>
            </a:r>
            <a:r>
              <a:rPr lang="de-DE" baseline="-21367" dirty="0">
                <a:solidFill>
                  <a:prstClr val="black"/>
                </a:solidFill>
                <a:latin typeface="Arial"/>
                <a:cs typeface="Arial"/>
              </a:rPr>
              <a:t>p</a:t>
            </a:r>
            <a:r>
              <a:rPr lang="de-DE" dirty="0">
                <a:solidFill>
                  <a:prstClr val="black"/>
                </a:solidFill>
                <a:latin typeface="Arial"/>
                <a:cs typeface="Arial"/>
              </a:rPr>
              <a:t>  </a:t>
            </a:r>
            <a:r>
              <a:rPr lang="de-DE" spc="-4" dirty="0">
                <a:solidFill>
                  <a:prstClr val="black"/>
                </a:solidFill>
                <a:latin typeface="Arial"/>
                <a:cs typeface="Arial"/>
              </a:rPr>
              <a:t>= </a:t>
            </a:r>
            <a:r>
              <a:rPr lang="de-DE" spc="-9" dirty="0">
                <a:solidFill>
                  <a:prstClr val="black"/>
                </a:solidFill>
                <a:latin typeface="Arial"/>
                <a:cs typeface="Arial"/>
              </a:rPr>
              <a:t>1.</a:t>
            </a:r>
            <a:r>
              <a:rPr lang="de-DE" spc="-4" dirty="0">
                <a:solidFill>
                  <a:prstClr val="black"/>
                </a:solidFill>
                <a:latin typeface="Arial"/>
                <a:cs typeface="Arial"/>
              </a:rPr>
              <a:t>3 </a:t>
            </a:r>
            <a:r>
              <a:rPr lang="de-DE" spc="-9" dirty="0">
                <a:solidFill>
                  <a:prstClr val="black"/>
                </a:solidFill>
                <a:latin typeface="Arial"/>
                <a:cs typeface="Arial"/>
              </a:rPr>
              <a:t>MeV</a:t>
            </a:r>
            <a:r>
              <a:rPr lang="de-DE" spc="-4" dirty="0">
                <a:solidFill>
                  <a:prstClr val="black"/>
                </a:solidFill>
                <a:latin typeface="Arial"/>
                <a:cs typeface="Arial"/>
              </a:rPr>
              <a:t> </a:t>
            </a:r>
            <a:r>
              <a:rPr lang="de-DE" spc="-4" dirty="0">
                <a:solidFill>
                  <a:prstClr val="black"/>
                </a:solidFill>
                <a:latin typeface="Cambria Math"/>
                <a:ea typeface="Cambria Math"/>
                <a:cs typeface="Arial"/>
              </a:rPr>
              <a:t>≈ </a:t>
            </a:r>
            <a:r>
              <a:rPr lang="de-DE" spc="-4" dirty="0">
                <a:solidFill>
                  <a:prstClr val="black"/>
                </a:solidFill>
                <a:latin typeface="Arial" panose="020B0604020202020204" pitchFamily="34" charset="0"/>
                <a:ea typeface="Cambria Math"/>
                <a:cs typeface="Arial" panose="020B0604020202020204" pitchFamily="34" charset="0"/>
              </a:rPr>
              <a:t>1</a:t>
            </a:r>
            <a:r>
              <a:rPr lang="de-DE" spc="-4" dirty="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a:t>
            </a:r>
            <a:r>
              <a:rPr lang="de-DE" spc="-4" dirty="0">
                <a:solidFill>
                  <a:prstClr val="black"/>
                </a:solidFill>
                <a:latin typeface="Arial"/>
                <a:cs typeface="Arial"/>
              </a:rPr>
              <a:t> </a:t>
            </a:r>
            <a:r>
              <a:rPr lang="de-DE" spc="-9" dirty="0" err="1">
                <a:solidFill>
                  <a:prstClr val="black"/>
                </a:solidFill>
                <a:latin typeface="Arial"/>
                <a:cs typeface="Arial"/>
              </a:rPr>
              <a:t>m</a:t>
            </a:r>
            <a:r>
              <a:rPr lang="de-DE" baseline="-21367" dirty="0" err="1">
                <a:solidFill>
                  <a:prstClr val="black"/>
                </a:solidFill>
                <a:latin typeface="Arial"/>
                <a:cs typeface="Arial"/>
              </a:rPr>
              <a:t>n,p</a:t>
            </a:r>
            <a:r>
              <a:rPr lang="de-DE" dirty="0">
                <a:solidFill>
                  <a:prstClr val="black"/>
                </a:solidFill>
                <a:latin typeface="Arial"/>
                <a:cs typeface="Arial"/>
              </a:rPr>
              <a:t>    </a:t>
            </a:r>
            <a:r>
              <a:rPr lang="de-DE" spc="-4" dirty="0">
                <a:latin typeface="Arial"/>
                <a:cs typeface="Arial"/>
              </a:rPr>
              <a:t>da </a:t>
            </a:r>
          </a:p>
          <a:p>
            <a:pPr marL="357188" lvl="1" indent="-174625" defTabSz="801401">
              <a:buSzPct val="100000"/>
              <a:buFontTx/>
              <a:buChar char="-"/>
              <a:tabLst>
                <a:tab pos="612181" algn="l"/>
              </a:tabLst>
            </a:pPr>
            <a:r>
              <a:rPr lang="de-DE" dirty="0" smtClean="0">
                <a:solidFill>
                  <a:srgbClr val="C00000"/>
                </a:solidFill>
                <a:latin typeface="Arial"/>
                <a:cs typeface="Arial"/>
              </a:rPr>
              <a:t>Quark-Massen</a:t>
            </a:r>
            <a:r>
              <a:rPr lang="de-DE" dirty="0">
                <a:solidFill>
                  <a:srgbClr val="C00000"/>
                </a:solidFill>
                <a:latin typeface="Arial"/>
                <a:cs typeface="Arial"/>
              </a:rPr>
              <a:t>: </a:t>
            </a:r>
            <a:r>
              <a:rPr lang="de-DE" dirty="0" smtClean="0">
                <a:solidFill>
                  <a:srgbClr val="C00000"/>
                </a:solidFill>
                <a:latin typeface="Arial"/>
                <a:cs typeface="Arial"/>
              </a:rPr>
              <a:t> m</a:t>
            </a:r>
            <a:r>
              <a:rPr lang="de-DE" baseline="-23148" dirty="0" smtClean="0">
                <a:solidFill>
                  <a:srgbClr val="C00000"/>
                </a:solidFill>
                <a:latin typeface="Arial"/>
                <a:cs typeface="Arial"/>
              </a:rPr>
              <a:t>d</a:t>
            </a:r>
            <a:r>
              <a:rPr lang="de-DE" spc="6" dirty="0" smtClean="0">
                <a:solidFill>
                  <a:srgbClr val="C00000"/>
                </a:solidFill>
                <a:latin typeface="Arial"/>
                <a:cs typeface="Arial"/>
              </a:rPr>
              <a:t> </a:t>
            </a:r>
            <a:r>
              <a:rPr lang="de-DE" spc="6" dirty="0">
                <a:solidFill>
                  <a:srgbClr val="C00000"/>
                </a:solidFill>
                <a:latin typeface="Arial"/>
                <a:cs typeface="Arial"/>
              </a:rPr>
              <a:t>-</a:t>
            </a:r>
            <a:r>
              <a:rPr lang="de-DE" spc="-4" dirty="0">
                <a:solidFill>
                  <a:srgbClr val="C00000"/>
                </a:solidFill>
                <a:latin typeface="Arial"/>
                <a:cs typeface="Arial"/>
              </a:rPr>
              <a:t> </a:t>
            </a:r>
            <a:r>
              <a:rPr lang="de-DE" dirty="0" err="1">
                <a:solidFill>
                  <a:srgbClr val="C00000"/>
                </a:solidFill>
                <a:latin typeface="Arial"/>
                <a:cs typeface="Arial"/>
              </a:rPr>
              <a:t>m</a:t>
            </a:r>
            <a:r>
              <a:rPr lang="de-DE" spc="-6" baseline="-23148" dirty="0" err="1">
                <a:solidFill>
                  <a:srgbClr val="C00000"/>
                </a:solidFill>
                <a:latin typeface="Arial"/>
                <a:cs typeface="Arial"/>
              </a:rPr>
              <a:t>u</a:t>
            </a:r>
            <a:r>
              <a:rPr lang="de-DE" spc="153" dirty="0">
                <a:solidFill>
                  <a:srgbClr val="C00000"/>
                </a:solidFill>
                <a:latin typeface="Arial"/>
                <a:cs typeface="Arial"/>
              </a:rPr>
              <a:t> </a:t>
            </a:r>
            <a:r>
              <a:rPr lang="de-DE" spc="-4" dirty="0">
                <a:solidFill>
                  <a:srgbClr val="C00000"/>
                </a:solidFill>
                <a:latin typeface="Arial" panose="020B0604020202020204" pitchFamily="34" charset="0"/>
                <a:ea typeface="Cambria Math"/>
                <a:cs typeface="Arial" panose="020B0604020202020204" pitchFamily="34" charset="0"/>
              </a:rPr>
              <a:t>≈</a:t>
            </a:r>
            <a:r>
              <a:rPr lang="de-DE" spc="4" dirty="0">
                <a:solidFill>
                  <a:srgbClr val="C00000"/>
                </a:solidFill>
                <a:latin typeface="Times New Roman"/>
                <a:cs typeface="Times New Roman"/>
              </a:rPr>
              <a:t> </a:t>
            </a:r>
            <a:r>
              <a:rPr lang="de-DE" dirty="0">
                <a:solidFill>
                  <a:srgbClr val="C00000"/>
                </a:solidFill>
                <a:latin typeface="Arial"/>
                <a:cs typeface="Arial"/>
              </a:rPr>
              <a:t>3-4</a:t>
            </a:r>
            <a:r>
              <a:rPr lang="de-DE" spc="-4" dirty="0">
                <a:solidFill>
                  <a:srgbClr val="C00000"/>
                </a:solidFill>
                <a:latin typeface="Arial"/>
                <a:cs typeface="Arial"/>
              </a:rPr>
              <a:t> </a:t>
            </a:r>
            <a:r>
              <a:rPr lang="de-DE" dirty="0">
                <a:solidFill>
                  <a:srgbClr val="C00000"/>
                </a:solidFill>
                <a:latin typeface="Arial"/>
                <a:cs typeface="Arial"/>
              </a:rPr>
              <a:t>MeV</a:t>
            </a:r>
          </a:p>
          <a:p>
            <a:pPr marL="357188" lvl="1" indent="-174625" defTabSz="801401">
              <a:buSzPct val="100000"/>
              <a:buFontTx/>
              <a:buChar char="-"/>
              <a:tabLst>
                <a:tab pos="612181" algn="l"/>
              </a:tabLst>
            </a:pPr>
            <a:r>
              <a:rPr lang="de-DE" dirty="0">
                <a:solidFill>
                  <a:schemeClr val="bg1">
                    <a:lumMod val="50000"/>
                  </a:schemeClr>
                </a:solidFill>
                <a:latin typeface="Arial"/>
                <a:cs typeface="Arial"/>
              </a:rPr>
              <a:t>Quark-Ladungen: </a:t>
            </a:r>
            <a:r>
              <a:rPr lang="de-DE" sz="1600" dirty="0" err="1">
                <a:solidFill>
                  <a:schemeClr val="bg1">
                    <a:lumMod val="50000"/>
                  </a:schemeClr>
                </a:solidFill>
                <a:latin typeface="Arial"/>
                <a:cs typeface="Arial"/>
              </a:rPr>
              <a:t>dm</a:t>
            </a:r>
            <a:r>
              <a:rPr lang="de-DE" sz="1600" spc="-6" baseline="-23148" dirty="0" err="1">
                <a:solidFill>
                  <a:schemeClr val="bg1">
                    <a:lumMod val="50000"/>
                  </a:schemeClr>
                </a:solidFill>
                <a:latin typeface="Arial"/>
                <a:cs typeface="Arial"/>
              </a:rPr>
              <a:t>ele</a:t>
            </a:r>
            <a:r>
              <a:rPr lang="de-DE" sz="1600" baseline="-23148" dirty="0" err="1">
                <a:solidFill>
                  <a:schemeClr val="bg1">
                    <a:lumMod val="50000"/>
                  </a:schemeClr>
                </a:solidFill>
                <a:latin typeface="Arial"/>
                <a:cs typeface="Arial"/>
              </a:rPr>
              <a:t>c</a:t>
            </a:r>
            <a:r>
              <a:rPr lang="de-DE" sz="1600" spc="-6" baseline="-23148" dirty="0">
                <a:solidFill>
                  <a:schemeClr val="bg1">
                    <a:lumMod val="50000"/>
                  </a:schemeClr>
                </a:solidFill>
                <a:latin typeface="Arial"/>
                <a:cs typeface="Arial"/>
              </a:rPr>
              <a:t> </a:t>
            </a:r>
            <a:r>
              <a:rPr lang="de-DE" sz="1600" dirty="0">
                <a:solidFill>
                  <a:schemeClr val="bg1">
                    <a:lumMod val="50000"/>
                  </a:schemeClr>
                </a:solidFill>
                <a:latin typeface="Arial"/>
                <a:cs typeface="Arial"/>
              </a:rPr>
              <a:t>=</a:t>
            </a:r>
            <a:r>
              <a:rPr lang="de-DE" sz="1600" spc="-4" dirty="0">
                <a:solidFill>
                  <a:schemeClr val="bg1">
                    <a:lumMod val="50000"/>
                  </a:schemeClr>
                </a:solidFill>
                <a:latin typeface="Arial"/>
                <a:cs typeface="Arial"/>
              </a:rPr>
              <a:t> </a:t>
            </a:r>
            <a:r>
              <a:rPr lang="de-DE" sz="1600" b="1" dirty="0">
                <a:solidFill>
                  <a:schemeClr val="bg1">
                    <a:lumMod val="50000"/>
                  </a:schemeClr>
                </a:solidFill>
                <a:latin typeface="Symbol"/>
                <a:cs typeface="Symbol"/>
              </a:rPr>
              <a:t></a:t>
            </a:r>
            <a:r>
              <a:rPr lang="de-DE" sz="1600" spc="-13" baseline="-23148" dirty="0">
                <a:solidFill>
                  <a:schemeClr val="bg1">
                    <a:lumMod val="50000"/>
                  </a:schemeClr>
                </a:solidFill>
                <a:latin typeface="Arial"/>
                <a:cs typeface="Arial"/>
              </a:rPr>
              <a:t> </a:t>
            </a:r>
            <a:r>
              <a:rPr lang="de-DE" sz="1600" spc="-4" dirty="0">
                <a:solidFill>
                  <a:schemeClr val="bg1">
                    <a:lumMod val="50000"/>
                  </a:schemeClr>
                </a:solidFill>
                <a:latin typeface="Arial"/>
                <a:cs typeface="Arial"/>
              </a:rPr>
              <a:t>(Q</a:t>
            </a:r>
            <a:r>
              <a:rPr lang="de-DE" sz="1600" dirty="0">
                <a:solidFill>
                  <a:schemeClr val="bg1">
                    <a:lumMod val="50000"/>
                  </a:schemeClr>
                </a:solidFill>
                <a:latin typeface="Arial"/>
                <a:cs typeface="Arial"/>
              </a:rPr>
              <a:t>²</a:t>
            </a:r>
            <a:r>
              <a:rPr lang="de-DE" sz="1600" baseline="-23148" dirty="0">
                <a:solidFill>
                  <a:schemeClr val="bg1">
                    <a:lumMod val="50000"/>
                  </a:schemeClr>
                </a:solidFill>
                <a:latin typeface="Arial"/>
                <a:cs typeface="Arial"/>
              </a:rPr>
              <a:t>d </a:t>
            </a:r>
            <a:r>
              <a:rPr lang="de-DE" sz="1600" dirty="0">
                <a:solidFill>
                  <a:schemeClr val="bg1">
                    <a:lumMod val="50000"/>
                  </a:schemeClr>
                </a:solidFill>
                <a:latin typeface="Arial"/>
                <a:cs typeface="Arial"/>
              </a:rPr>
              <a:t>-</a:t>
            </a:r>
            <a:r>
              <a:rPr lang="de-DE" sz="1600" baseline="30000" dirty="0">
                <a:solidFill>
                  <a:schemeClr val="bg1">
                    <a:lumMod val="50000"/>
                  </a:schemeClr>
                </a:solidFill>
                <a:latin typeface="Arial"/>
                <a:cs typeface="Arial"/>
              </a:rPr>
              <a:t> </a:t>
            </a:r>
            <a:r>
              <a:rPr lang="de-DE" sz="1600" dirty="0">
                <a:solidFill>
                  <a:schemeClr val="bg1">
                    <a:lumMod val="50000"/>
                  </a:schemeClr>
                </a:solidFill>
                <a:latin typeface="Arial"/>
                <a:cs typeface="Arial"/>
              </a:rPr>
              <a:t>Q²</a:t>
            </a:r>
            <a:r>
              <a:rPr lang="de-DE" sz="1600" spc="-6" baseline="-23148" dirty="0">
                <a:solidFill>
                  <a:schemeClr val="bg1">
                    <a:lumMod val="50000"/>
                  </a:schemeClr>
                </a:solidFill>
                <a:latin typeface="Arial"/>
                <a:cs typeface="Arial"/>
              </a:rPr>
              <a:t>u</a:t>
            </a:r>
            <a:r>
              <a:rPr lang="de-DE" sz="1600" spc="-4" dirty="0">
                <a:solidFill>
                  <a:schemeClr val="bg1">
                    <a:lumMod val="50000"/>
                  </a:schemeClr>
                </a:solidFill>
                <a:latin typeface="Arial" panose="020B0604020202020204" pitchFamily="34" charset="0"/>
                <a:cs typeface="Arial" panose="020B0604020202020204" pitchFamily="34" charset="0"/>
              </a:rPr>
              <a:t>) /</a:t>
            </a:r>
            <a:r>
              <a:rPr lang="de-DE" sz="1600" spc="9" dirty="0">
                <a:solidFill>
                  <a:schemeClr val="bg1">
                    <a:lumMod val="50000"/>
                  </a:schemeClr>
                </a:solidFill>
                <a:latin typeface="Arial" panose="020B0604020202020204" pitchFamily="34" charset="0"/>
                <a:cs typeface="Arial" panose="020B0604020202020204" pitchFamily="34" charset="0"/>
              </a:rPr>
              <a:t> </a:t>
            </a:r>
            <a:r>
              <a:rPr lang="de-DE" sz="1600" dirty="0">
                <a:solidFill>
                  <a:schemeClr val="bg1">
                    <a:lumMod val="50000"/>
                  </a:schemeClr>
                </a:solidFill>
                <a:latin typeface="Arial" panose="020B0604020202020204" pitchFamily="34" charset="0"/>
                <a:cs typeface="Arial" panose="020B0604020202020204" pitchFamily="34" charset="0"/>
              </a:rPr>
              <a:t>&lt;</a:t>
            </a:r>
            <a:r>
              <a:rPr lang="de-DE" sz="1600" dirty="0" err="1">
                <a:solidFill>
                  <a:schemeClr val="bg1">
                    <a:lumMod val="50000"/>
                  </a:schemeClr>
                </a:solidFill>
                <a:latin typeface="Arial" panose="020B0604020202020204" pitchFamily="34" charset="0"/>
                <a:cs typeface="Arial" panose="020B0604020202020204" pitchFamily="34" charset="0"/>
              </a:rPr>
              <a:t>r</a:t>
            </a:r>
            <a:r>
              <a:rPr lang="de-DE" sz="1600" spc="-6" baseline="-23148" dirty="0" err="1">
                <a:solidFill>
                  <a:schemeClr val="bg1">
                    <a:lumMod val="50000"/>
                  </a:schemeClr>
                </a:solidFill>
                <a:latin typeface="Arial" panose="020B0604020202020204" pitchFamily="34" charset="0"/>
                <a:cs typeface="Arial" panose="020B0604020202020204" pitchFamily="34" charset="0"/>
              </a:rPr>
              <a:t>qq</a:t>
            </a:r>
            <a:r>
              <a:rPr lang="de-DE" sz="1600" spc="-4" dirty="0">
                <a:solidFill>
                  <a:schemeClr val="bg1">
                    <a:lumMod val="50000"/>
                  </a:schemeClr>
                </a:solidFill>
                <a:latin typeface="Arial" panose="020B0604020202020204" pitchFamily="34" charset="0"/>
                <a:cs typeface="Arial" panose="020B0604020202020204" pitchFamily="34" charset="0"/>
              </a:rPr>
              <a:t>&gt;</a:t>
            </a:r>
            <a:r>
              <a:rPr lang="de-DE" sz="1600" spc="9" dirty="0">
                <a:solidFill>
                  <a:schemeClr val="bg1">
                    <a:lumMod val="50000"/>
                  </a:schemeClr>
                </a:solidFill>
                <a:latin typeface="Arial" panose="020B0604020202020204" pitchFamily="34" charset="0"/>
                <a:cs typeface="Arial" panose="020B0604020202020204" pitchFamily="34" charset="0"/>
              </a:rPr>
              <a:t> </a:t>
            </a:r>
            <a:r>
              <a:rPr lang="de-DE" sz="1600" dirty="0">
                <a:solidFill>
                  <a:schemeClr val="bg1">
                    <a:lumMod val="50000"/>
                  </a:schemeClr>
                </a:solidFill>
                <a:latin typeface="Arial" panose="020B0604020202020204" pitchFamily="34" charset="0"/>
                <a:cs typeface="Arial" panose="020B0604020202020204" pitchFamily="34" charset="0"/>
              </a:rPr>
              <a:t>=</a:t>
            </a:r>
            <a:r>
              <a:rPr lang="de-DE" sz="1600" spc="-4" dirty="0">
                <a:solidFill>
                  <a:schemeClr val="bg1">
                    <a:lumMod val="50000"/>
                  </a:schemeClr>
                </a:solidFill>
                <a:latin typeface="Arial" panose="020B0604020202020204" pitchFamily="34" charset="0"/>
                <a:cs typeface="Arial" panose="020B0604020202020204" pitchFamily="34" charset="0"/>
              </a:rPr>
              <a:t> </a:t>
            </a:r>
            <a:r>
              <a:rPr lang="de-DE" sz="1600" dirty="0">
                <a:solidFill>
                  <a:schemeClr val="bg1">
                    <a:lumMod val="50000"/>
                  </a:schemeClr>
                </a:solidFill>
                <a:latin typeface="Arial" panose="020B0604020202020204" pitchFamily="34" charset="0"/>
                <a:cs typeface="Arial" panose="020B0604020202020204" pitchFamily="34" charset="0"/>
              </a:rPr>
              <a:t>-0</a:t>
            </a:r>
            <a:r>
              <a:rPr lang="de-DE" sz="1600" spc="-4" dirty="0">
                <a:solidFill>
                  <a:schemeClr val="bg1">
                    <a:lumMod val="50000"/>
                  </a:schemeClr>
                </a:solidFill>
                <a:latin typeface="Arial" panose="020B0604020202020204" pitchFamily="34" charset="0"/>
                <a:cs typeface="Arial" panose="020B0604020202020204" pitchFamily="34" charset="0"/>
              </a:rPr>
              <a:t>.</a:t>
            </a:r>
            <a:r>
              <a:rPr lang="de-DE" sz="1600" dirty="0">
                <a:solidFill>
                  <a:schemeClr val="bg1">
                    <a:lumMod val="50000"/>
                  </a:schemeClr>
                </a:solidFill>
                <a:latin typeface="Arial" panose="020B0604020202020204" pitchFamily="34" charset="0"/>
                <a:cs typeface="Arial" panose="020B0604020202020204" pitchFamily="34" charset="0"/>
              </a:rPr>
              <a:t>5</a:t>
            </a:r>
            <a:r>
              <a:rPr lang="de-DE" sz="1600" spc="-4" dirty="0">
                <a:solidFill>
                  <a:schemeClr val="bg1">
                    <a:lumMod val="50000"/>
                  </a:schemeClr>
                </a:solidFill>
                <a:latin typeface="Arial" panose="020B0604020202020204" pitchFamily="34" charset="0"/>
                <a:cs typeface="Arial" panose="020B0604020202020204" pitchFamily="34" charset="0"/>
              </a:rPr>
              <a:t> </a:t>
            </a:r>
            <a:r>
              <a:rPr lang="de-DE" sz="1600" spc="-4" dirty="0" err="1">
                <a:solidFill>
                  <a:schemeClr val="bg1">
                    <a:lumMod val="50000"/>
                  </a:schemeClr>
                </a:solidFill>
                <a:latin typeface="Arial" panose="020B0604020202020204" pitchFamily="34" charset="0"/>
                <a:cs typeface="Arial" panose="020B0604020202020204" pitchFamily="34" charset="0"/>
              </a:rPr>
              <a:t>Me</a:t>
            </a:r>
            <a:r>
              <a:rPr lang="de-DE" sz="1600" dirty="0" err="1">
                <a:solidFill>
                  <a:schemeClr val="bg1">
                    <a:lumMod val="50000"/>
                  </a:schemeClr>
                </a:solidFill>
                <a:latin typeface="Arial" panose="020B0604020202020204" pitchFamily="34" charset="0"/>
                <a:cs typeface="Arial" panose="020B0604020202020204" pitchFamily="34" charset="0"/>
              </a:rPr>
              <a:t>V</a:t>
            </a:r>
            <a:r>
              <a:rPr lang="de-DE" sz="1600" spc="-4" dirty="0">
                <a:solidFill>
                  <a:schemeClr val="bg1">
                    <a:lumMod val="50000"/>
                  </a:schemeClr>
                </a:solidFill>
                <a:latin typeface="Arial" panose="020B0604020202020204" pitchFamily="34" charset="0"/>
                <a:cs typeface="Arial" panose="020B0604020202020204" pitchFamily="34" charset="0"/>
              </a:rPr>
              <a:t> </a:t>
            </a:r>
            <a:r>
              <a:rPr lang="de-DE" sz="1600" spc="-4" dirty="0" smtClean="0">
                <a:solidFill>
                  <a:schemeClr val="bg1">
                    <a:lumMod val="50000"/>
                  </a:schemeClr>
                </a:solidFill>
                <a:latin typeface="Arial" panose="020B0604020202020204" pitchFamily="34" charset="0"/>
                <a:cs typeface="Arial" panose="020B0604020202020204" pitchFamily="34" charset="0"/>
              </a:rPr>
              <a:t>/ (&lt;</a:t>
            </a:r>
            <a:r>
              <a:rPr lang="de-DE" sz="1600" dirty="0" err="1">
                <a:solidFill>
                  <a:schemeClr val="bg1">
                    <a:lumMod val="50000"/>
                  </a:schemeClr>
                </a:solidFill>
                <a:latin typeface="Arial" panose="020B0604020202020204" pitchFamily="34" charset="0"/>
                <a:cs typeface="Arial" panose="020B0604020202020204" pitchFamily="34" charset="0"/>
              </a:rPr>
              <a:t>r</a:t>
            </a:r>
            <a:r>
              <a:rPr lang="de-DE" sz="1600" spc="-6" baseline="-23148" dirty="0" err="1">
                <a:solidFill>
                  <a:schemeClr val="bg1">
                    <a:lumMod val="50000"/>
                  </a:schemeClr>
                </a:solidFill>
                <a:latin typeface="Arial" panose="020B0604020202020204" pitchFamily="34" charset="0"/>
                <a:cs typeface="Arial" panose="020B0604020202020204" pitchFamily="34" charset="0"/>
              </a:rPr>
              <a:t>q</a:t>
            </a:r>
            <a:r>
              <a:rPr lang="de-DE" sz="1600" baseline="-23148" dirty="0" err="1">
                <a:solidFill>
                  <a:schemeClr val="bg1">
                    <a:lumMod val="50000"/>
                  </a:schemeClr>
                </a:solidFill>
                <a:latin typeface="Arial" panose="020B0604020202020204" pitchFamily="34" charset="0"/>
                <a:cs typeface="Arial" panose="020B0604020202020204" pitchFamily="34" charset="0"/>
              </a:rPr>
              <a:t>q</a:t>
            </a:r>
            <a:r>
              <a:rPr lang="de-DE" sz="1600" spc="-145" dirty="0" smtClean="0">
                <a:solidFill>
                  <a:schemeClr val="bg1">
                    <a:lumMod val="50000"/>
                  </a:schemeClr>
                </a:solidFill>
                <a:latin typeface="Arial" panose="020B0604020202020204" pitchFamily="34" charset="0"/>
                <a:cs typeface="Arial" panose="020B0604020202020204" pitchFamily="34" charset="0"/>
              </a:rPr>
              <a:t>&gt;</a:t>
            </a:r>
            <a:r>
              <a:rPr lang="de-DE" sz="1600" spc="210" dirty="0" smtClean="0">
                <a:solidFill>
                  <a:schemeClr val="bg1">
                    <a:lumMod val="50000"/>
                  </a:schemeClr>
                </a:solidFill>
                <a:latin typeface="Arial" panose="020B0604020202020204" pitchFamily="34" charset="0"/>
                <a:cs typeface="Arial" panose="020B0604020202020204" pitchFamily="34" charset="0"/>
              </a:rPr>
              <a:t>/</a:t>
            </a:r>
            <a:r>
              <a:rPr lang="de-DE" sz="1600" dirty="0" err="1" smtClean="0">
                <a:solidFill>
                  <a:schemeClr val="bg1">
                    <a:lumMod val="50000"/>
                  </a:schemeClr>
                </a:solidFill>
                <a:latin typeface="Arial" panose="020B0604020202020204" pitchFamily="34" charset="0"/>
                <a:cs typeface="Arial" panose="020B0604020202020204" pitchFamily="34" charset="0"/>
              </a:rPr>
              <a:t>fm</a:t>
            </a:r>
            <a:r>
              <a:rPr lang="de-DE" sz="1600" dirty="0" smtClean="0">
                <a:solidFill>
                  <a:schemeClr val="bg1">
                    <a:lumMod val="50000"/>
                  </a:schemeClr>
                </a:solidFill>
                <a:latin typeface="Arial" panose="020B0604020202020204" pitchFamily="34" charset="0"/>
                <a:cs typeface="Arial" panose="020B0604020202020204" pitchFamily="34" charset="0"/>
              </a:rPr>
              <a:t>)</a:t>
            </a:r>
            <a:r>
              <a:rPr lang="de-DE" sz="1600" spc="4" dirty="0" smtClean="0">
                <a:solidFill>
                  <a:schemeClr val="bg1">
                    <a:lumMod val="50000"/>
                  </a:schemeClr>
                </a:solidFill>
                <a:latin typeface="Arial" panose="020B0604020202020204" pitchFamily="34" charset="0"/>
                <a:cs typeface="Arial" panose="020B0604020202020204" pitchFamily="34" charset="0"/>
              </a:rPr>
              <a:t> </a:t>
            </a:r>
            <a:r>
              <a:rPr lang="de-DE" sz="1600" spc="4" dirty="0">
                <a:solidFill>
                  <a:schemeClr val="bg1">
                    <a:lumMod val="50000"/>
                  </a:schemeClr>
                </a:solidFill>
                <a:latin typeface="Cambria Math"/>
                <a:ea typeface="Cambria Math"/>
                <a:cs typeface="Arial" panose="020B0604020202020204" pitchFamily="34" charset="0"/>
              </a:rPr>
              <a:t>≈</a:t>
            </a:r>
            <a:r>
              <a:rPr lang="de-DE" sz="1600" spc="4" dirty="0">
                <a:solidFill>
                  <a:schemeClr val="bg1">
                    <a:lumMod val="50000"/>
                  </a:schemeClr>
                </a:solidFill>
                <a:latin typeface="Arial" panose="020B0604020202020204" pitchFamily="34" charset="0"/>
                <a:cs typeface="Arial" panose="020B0604020202020204" pitchFamily="34" charset="0"/>
              </a:rPr>
              <a:t> </a:t>
            </a:r>
            <a:r>
              <a:rPr lang="de-DE" sz="1600" dirty="0">
                <a:solidFill>
                  <a:schemeClr val="bg1">
                    <a:lumMod val="50000"/>
                  </a:schemeClr>
                </a:solidFill>
                <a:latin typeface="Arial" panose="020B0604020202020204" pitchFamily="34" charset="0"/>
                <a:cs typeface="Arial" panose="020B0604020202020204" pitchFamily="34" charset="0"/>
              </a:rPr>
              <a:t>-(2</a:t>
            </a:r>
            <a:r>
              <a:rPr lang="de-DE" sz="1600" spc="-4" dirty="0">
                <a:solidFill>
                  <a:schemeClr val="bg1">
                    <a:lumMod val="50000"/>
                  </a:schemeClr>
                </a:solidFill>
                <a:latin typeface="Arial" panose="020B0604020202020204" pitchFamily="34" charset="0"/>
                <a:cs typeface="Arial" panose="020B0604020202020204" pitchFamily="34" charset="0"/>
              </a:rPr>
              <a:t>-</a:t>
            </a:r>
            <a:r>
              <a:rPr lang="de-DE" sz="1600" dirty="0">
                <a:solidFill>
                  <a:schemeClr val="bg1">
                    <a:lumMod val="50000"/>
                  </a:schemeClr>
                </a:solidFill>
                <a:latin typeface="Arial" panose="020B0604020202020204" pitchFamily="34" charset="0"/>
                <a:cs typeface="Arial" panose="020B0604020202020204" pitchFamily="34" charset="0"/>
              </a:rPr>
              <a:t>3)</a:t>
            </a:r>
            <a:r>
              <a:rPr lang="de-DE" sz="1600" spc="-4" dirty="0">
                <a:solidFill>
                  <a:schemeClr val="bg1">
                    <a:lumMod val="50000"/>
                  </a:schemeClr>
                </a:solidFill>
                <a:latin typeface="Arial" panose="020B0604020202020204" pitchFamily="34" charset="0"/>
                <a:cs typeface="Arial" panose="020B0604020202020204" pitchFamily="34" charset="0"/>
              </a:rPr>
              <a:t> </a:t>
            </a:r>
            <a:r>
              <a:rPr lang="de-DE" sz="1600" dirty="0" smtClean="0">
                <a:solidFill>
                  <a:schemeClr val="bg1">
                    <a:lumMod val="50000"/>
                  </a:schemeClr>
                </a:solidFill>
                <a:latin typeface="Arial" panose="020B0604020202020204" pitchFamily="34" charset="0"/>
                <a:cs typeface="Arial" panose="020B0604020202020204" pitchFamily="34" charset="0"/>
              </a:rPr>
              <a:t>MeV</a:t>
            </a:r>
            <a:endParaRPr lang="de-DE" b="1" spc="-4" dirty="0" smtClean="0">
              <a:solidFill>
                <a:schemeClr val="bg1">
                  <a:lumMod val="50000"/>
                </a:schemeClr>
              </a:solidFill>
              <a:latin typeface="Arial"/>
              <a:cs typeface="Arial"/>
            </a:endParaRPr>
          </a:p>
          <a:p>
            <a:pPr marL="266700" indent="-255588" defTabSz="801401">
              <a:spcBef>
                <a:spcPts val="1200"/>
              </a:spcBef>
              <a:spcAft>
                <a:spcPts val="600"/>
              </a:spcAft>
              <a:buClr>
                <a:srgbClr val="0057D6"/>
              </a:buClr>
              <a:buSzPct val="100000"/>
              <a:buFont typeface="Wingdings"/>
              <a:buChar char=""/>
              <a:tabLst>
                <a:tab pos="373987" algn="l"/>
              </a:tabLst>
            </a:pPr>
            <a:r>
              <a:rPr lang="de-DE" sz="2400" b="1" spc="-4" dirty="0">
                <a:solidFill>
                  <a:srgbClr val="0065FF"/>
                </a:solidFill>
                <a:latin typeface="Arial"/>
                <a:cs typeface="Arial"/>
              </a:rPr>
              <a:t>Was wäre wenn m</a:t>
            </a:r>
            <a:r>
              <a:rPr lang="de-DE" sz="2400" b="1" baseline="-21367" dirty="0">
                <a:solidFill>
                  <a:srgbClr val="0065FF"/>
                </a:solidFill>
                <a:latin typeface="Arial"/>
                <a:cs typeface="Arial"/>
              </a:rPr>
              <a:t>d </a:t>
            </a:r>
            <a:r>
              <a:rPr lang="de-DE" sz="2400" b="1" spc="-223" baseline="-21367" dirty="0">
                <a:solidFill>
                  <a:srgbClr val="0065FF"/>
                </a:solidFill>
                <a:latin typeface="Arial"/>
                <a:cs typeface="Arial"/>
              </a:rPr>
              <a:t> </a:t>
            </a:r>
            <a:r>
              <a:rPr lang="de-DE" sz="2400" b="1" spc="-9" dirty="0">
                <a:solidFill>
                  <a:srgbClr val="0065FF"/>
                </a:solidFill>
                <a:latin typeface="Arial"/>
                <a:cs typeface="Arial"/>
              </a:rPr>
              <a:t>u</a:t>
            </a:r>
            <a:r>
              <a:rPr lang="de-DE" sz="2400" b="1" spc="-4" dirty="0">
                <a:solidFill>
                  <a:srgbClr val="0065FF"/>
                </a:solidFill>
                <a:latin typeface="Arial"/>
                <a:cs typeface="Arial"/>
              </a:rPr>
              <a:t>m 1 </a:t>
            </a:r>
            <a:r>
              <a:rPr lang="de-DE" sz="2400" b="1" spc="-9" dirty="0">
                <a:solidFill>
                  <a:srgbClr val="0065FF"/>
                </a:solidFill>
                <a:latin typeface="Arial"/>
                <a:cs typeface="Arial"/>
              </a:rPr>
              <a:t>Me</a:t>
            </a:r>
            <a:r>
              <a:rPr lang="de-DE" sz="2400" b="1" spc="-4" dirty="0">
                <a:solidFill>
                  <a:srgbClr val="0065FF"/>
                </a:solidFill>
                <a:latin typeface="Arial"/>
                <a:cs typeface="Arial"/>
              </a:rPr>
              <a:t>V</a:t>
            </a:r>
            <a:r>
              <a:rPr lang="de-DE" sz="2400" b="1" spc="-9" dirty="0">
                <a:solidFill>
                  <a:srgbClr val="0065FF"/>
                </a:solidFill>
                <a:latin typeface="Arial"/>
                <a:cs typeface="Arial"/>
              </a:rPr>
              <a:t> (20%) klein</a:t>
            </a:r>
            <a:r>
              <a:rPr lang="de-DE" sz="2400" b="1" spc="-4" dirty="0">
                <a:solidFill>
                  <a:srgbClr val="0065FF"/>
                </a:solidFill>
                <a:latin typeface="Arial"/>
                <a:cs typeface="Arial"/>
              </a:rPr>
              <a:t>er</a:t>
            </a:r>
            <a:endParaRPr lang="de-DE" sz="2400" dirty="0">
              <a:solidFill>
                <a:prstClr val="black"/>
              </a:solidFill>
              <a:latin typeface="Arial"/>
              <a:cs typeface="Arial"/>
            </a:endParaRPr>
          </a:p>
          <a:p>
            <a:pPr marL="357188" lvl="1" indent="-174625" defTabSz="801401">
              <a:spcBef>
                <a:spcPts val="219"/>
              </a:spcBef>
              <a:buSzPct val="72222"/>
              <a:buFontTx/>
              <a:buChar char="-"/>
              <a:tabLst>
                <a:tab pos="541338" algn="l"/>
              </a:tabLst>
            </a:pPr>
            <a:r>
              <a:rPr lang="de-DE" spc="-4" dirty="0">
                <a:solidFill>
                  <a:prstClr val="black"/>
                </a:solidFill>
                <a:latin typeface="Arial"/>
                <a:cs typeface="Arial"/>
              </a:rPr>
              <a:t>K-Einfan</a:t>
            </a:r>
            <a:r>
              <a:rPr lang="de-DE" dirty="0">
                <a:solidFill>
                  <a:prstClr val="black"/>
                </a:solidFill>
                <a:latin typeface="Arial"/>
                <a:cs typeface="Arial"/>
              </a:rPr>
              <a:t>g</a:t>
            </a:r>
            <a:r>
              <a:rPr lang="de-DE" spc="-4" dirty="0">
                <a:solidFill>
                  <a:prstClr val="black"/>
                </a:solidFill>
                <a:latin typeface="Arial"/>
                <a:cs typeface="Arial"/>
              </a:rPr>
              <a:t> i</a:t>
            </a:r>
            <a:r>
              <a:rPr lang="de-DE" dirty="0">
                <a:solidFill>
                  <a:prstClr val="black"/>
                </a:solidFill>
                <a:latin typeface="Arial"/>
                <a:cs typeface="Arial"/>
              </a:rPr>
              <a:t>n</a:t>
            </a:r>
            <a:r>
              <a:rPr lang="de-DE" spc="-4" dirty="0">
                <a:solidFill>
                  <a:prstClr val="black"/>
                </a:solidFill>
                <a:latin typeface="Arial"/>
                <a:cs typeface="Arial"/>
              </a:rPr>
              <a:t> </a:t>
            </a:r>
            <a:r>
              <a:rPr lang="de-DE" dirty="0">
                <a:solidFill>
                  <a:prstClr val="black"/>
                </a:solidFill>
                <a:latin typeface="Arial"/>
                <a:cs typeface="Arial"/>
              </a:rPr>
              <a:t>Wasserstoff</a:t>
            </a:r>
            <a:r>
              <a:rPr lang="de-DE" spc="-4" dirty="0">
                <a:solidFill>
                  <a:prstClr val="black"/>
                </a:solidFill>
                <a:latin typeface="Arial"/>
                <a:cs typeface="Arial"/>
              </a:rPr>
              <a:t> möglich</a:t>
            </a:r>
            <a:r>
              <a:rPr lang="de-DE" dirty="0">
                <a:solidFill>
                  <a:prstClr val="black"/>
                </a:solidFill>
                <a:latin typeface="Arial"/>
                <a:cs typeface="Arial"/>
              </a:rPr>
              <a:t>:</a:t>
            </a:r>
            <a:r>
              <a:rPr lang="de-DE" spc="-9" dirty="0">
                <a:solidFill>
                  <a:prstClr val="black"/>
                </a:solidFill>
                <a:latin typeface="Arial"/>
                <a:cs typeface="Arial"/>
              </a:rPr>
              <a:t/>
            </a:r>
            <a:br>
              <a:rPr lang="de-DE" spc="-9" dirty="0">
                <a:solidFill>
                  <a:prstClr val="black"/>
                </a:solidFill>
                <a:latin typeface="Arial"/>
                <a:cs typeface="Arial"/>
              </a:rPr>
            </a:br>
            <a:r>
              <a:rPr lang="de-DE" dirty="0">
                <a:solidFill>
                  <a:prstClr val="black"/>
                </a:solidFill>
                <a:latin typeface="Arial"/>
                <a:cs typeface="Arial"/>
              </a:rPr>
              <a:t>p</a:t>
            </a:r>
            <a:r>
              <a:rPr lang="de-DE" spc="-4" dirty="0">
                <a:solidFill>
                  <a:prstClr val="black"/>
                </a:solidFill>
                <a:latin typeface="Arial"/>
                <a:cs typeface="Arial"/>
              </a:rPr>
              <a:t> </a:t>
            </a:r>
            <a:r>
              <a:rPr lang="de-DE" dirty="0">
                <a:solidFill>
                  <a:prstClr val="black"/>
                </a:solidFill>
                <a:latin typeface="Arial"/>
                <a:cs typeface="Arial"/>
              </a:rPr>
              <a:t>e</a:t>
            </a:r>
            <a:r>
              <a:rPr lang="de-DE" b="1" baseline="23148" dirty="0">
                <a:solidFill>
                  <a:prstClr val="black"/>
                </a:solidFill>
                <a:latin typeface="Arial"/>
                <a:cs typeface="Arial"/>
              </a:rPr>
              <a:t>- </a:t>
            </a:r>
            <a:r>
              <a:rPr lang="de-DE" spc="-35" dirty="0">
                <a:solidFill>
                  <a:prstClr val="black"/>
                </a:solidFill>
                <a:latin typeface="Cambria Math"/>
                <a:ea typeface="Cambria Math"/>
                <a:cs typeface="Wingdings"/>
              </a:rPr>
              <a:t>→ </a:t>
            </a:r>
            <a:r>
              <a:rPr lang="de-DE" dirty="0">
                <a:solidFill>
                  <a:prstClr val="black"/>
                </a:solidFill>
                <a:latin typeface="Arial"/>
                <a:cs typeface="Arial"/>
              </a:rPr>
              <a:t>n</a:t>
            </a:r>
            <a:r>
              <a:rPr lang="de-DE" spc="-4" dirty="0">
                <a:solidFill>
                  <a:prstClr val="black"/>
                </a:solidFill>
                <a:latin typeface="Arial"/>
                <a:cs typeface="Arial"/>
              </a:rPr>
              <a:t> </a:t>
            </a:r>
            <a:r>
              <a:rPr lang="de-DE" b="1" dirty="0">
                <a:solidFill>
                  <a:prstClr val="black"/>
                </a:solidFill>
                <a:latin typeface="Symbol"/>
                <a:cs typeface="Symbol"/>
              </a:rPr>
              <a:t></a:t>
            </a:r>
            <a:r>
              <a:rPr lang="de-DE" baseline="-23148" dirty="0">
                <a:solidFill>
                  <a:prstClr val="black"/>
                </a:solidFill>
                <a:latin typeface="Arial"/>
                <a:cs typeface="Arial"/>
              </a:rPr>
              <a:t>e</a:t>
            </a:r>
            <a:r>
              <a:rPr lang="de-DE" spc="210" baseline="-23148" dirty="0">
                <a:solidFill>
                  <a:prstClr val="black"/>
                </a:solidFill>
                <a:latin typeface="Arial"/>
                <a:cs typeface="Arial"/>
              </a:rPr>
              <a:t> </a:t>
            </a:r>
            <a:r>
              <a:rPr lang="de-DE" spc="-4" dirty="0">
                <a:solidFill>
                  <a:prstClr val="black"/>
                </a:solidFill>
                <a:latin typeface="Arial"/>
                <a:cs typeface="Arial"/>
              </a:rPr>
              <a:t>,  da</a:t>
            </a:r>
            <a:r>
              <a:rPr lang="de-DE" dirty="0">
                <a:solidFill>
                  <a:prstClr val="black"/>
                </a:solidFill>
                <a:latin typeface="Arial"/>
                <a:cs typeface="Arial"/>
              </a:rPr>
              <a:t>  </a:t>
            </a:r>
            <a:r>
              <a:rPr lang="de-DE" dirty="0">
                <a:solidFill>
                  <a:srgbClr val="CC0000"/>
                </a:solidFill>
                <a:latin typeface="Arial"/>
                <a:cs typeface="Arial"/>
              </a:rPr>
              <a:t>(m</a:t>
            </a:r>
            <a:r>
              <a:rPr lang="de-DE" b="1" spc="-6" baseline="-23148" dirty="0">
                <a:solidFill>
                  <a:srgbClr val="CC0000"/>
                </a:solidFill>
                <a:latin typeface="Arial"/>
                <a:cs typeface="Arial"/>
              </a:rPr>
              <a:t>p</a:t>
            </a:r>
            <a:r>
              <a:rPr lang="de-DE" b="1" baseline="-23148" dirty="0">
                <a:solidFill>
                  <a:srgbClr val="CC0000"/>
                </a:solidFill>
                <a:latin typeface="Arial"/>
                <a:cs typeface="Arial"/>
              </a:rPr>
              <a:t> </a:t>
            </a:r>
            <a:r>
              <a:rPr lang="de-DE" dirty="0">
                <a:solidFill>
                  <a:srgbClr val="CC0000"/>
                </a:solidFill>
                <a:latin typeface="Arial"/>
                <a:cs typeface="Arial"/>
              </a:rPr>
              <a:t>+</a:t>
            </a:r>
            <a:r>
              <a:rPr lang="de-DE" spc="4" dirty="0">
                <a:solidFill>
                  <a:srgbClr val="CC0000"/>
                </a:solidFill>
                <a:latin typeface="Arial"/>
                <a:cs typeface="Arial"/>
              </a:rPr>
              <a:t> </a:t>
            </a:r>
            <a:r>
              <a:rPr lang="de-DE" dirty="0" err="1">
                <a:solidFill>
                  <a:srgbClr val="CC0000"/>
                </a:solidFill>
                <a:latin typeface="Arial"/>
                <a:cs typeface="Arial"/>
              </a:rPr>
              <a:t>m</a:t>
            </a:r>
            <a:r>
              <a:rPr lang="de-DE" b="1" spc="-6" baseline="-23148" dirty="0" err="1">
                <a:solidFill>
                  <a:srgbClr val="CC0000"/>
                </a:solidFill>
                <a:latin typeface="Arial"/>
                <a:cs typeface="Arial"/>
              </a:rPr>
              <a:t>e</a:t>
            </a:r>
            <a:r>
              <a:rPr lang="de-DE" dirty="0">
                <a:solidFill>
                  <a:srgbClr val="CC0000"/>
                </a:solidFill>
                <a:latin typeface="Arial"/>
                <a:cs typeface="Arial"/>
              </a:rPr>
              <a:t>) -</a:t>
            </a:r>
            <a:r>
              <a:rPr lang="de-DE" spc="-4" dirty="0">
                <a:solidFill>
                  <a:srgbClr val="CC0000"/>
                </a:solidFill>
                <a:latin typeface="Arial"/>
                <a:cs typeface="Arial"/>
              </a:rPr>
              <a:t> </a:t>
            </a:r>
            <a:r>
              <a:rPr lang="de-DE" dirty="0" err="1">
                <a:solidFill>
                  <a:srgbClr val="CC0000"/>
                </a:solidFill>
                <a:latin typeface="Arial"/>
                <a:cs typeface="Arial"/>
              </a:rPr>
              <a:t>m</a:t>
            </a:r>
            <a:r>
              <a:rPr lang="de-DE" b="1" spc="-6" baseline="-23148" dirty="0" err="1">
                <a:solidFill>
                  <a:srgbClr val="CC0000"/>
                </a:solidFill>
                <a:latin typeface="Arial"/>
                <a:cs typeface="Arial"/>
              </a:rPr>
              <a:t>n</a:t>
            </a:r>
            <a:r>
              <a:rPr lang="de-DE" b="1" baseline="-23148" dirty="0">
                <a:solidFill>
                  <a:srgbClr val="CC0000"/>
                </a:solidFill>
                <a:latin typeface="Arial"/>
                <a:cs typeface="Arial"/>
              </a:rPr>
              <a:t>   </a:t>
            </a:r>
            <a:r>
              <a:rPr lang="de-DE" b="1" spc="-216" baseline="-23148" dirty="0">
                <a:solidFill>
                  <a:srgbClr val="CC0000"/>
                </a:solidFill>
                <a:latin typeface="Arial"/>
                <a:cs typeface="Arial"/>
              </a:rPr>
              <a:t> </a:t>
            </a:r>
            <a:r>
              <a:rPr lang="de-DE" dirty="0">
                <a:solidFill>
                  <a:prstClr val="black"/>
                </a:solidFill>
                <a:latin typeface="Arial"/>
                <a:cs typeface="Arial"/>
              </a:rPr>
              <a:t>=  </a:t>
            </a:r>
            <a:r>
              <a:rPr lang="de-DE" spc="-4" dirty="0">
                <a:solidFill>
                  <a:prstClr val="black"/>
                </a:solidFill>
                <a:latin typeface="Arial"/>
                <a:cs typeface="Arial"/>
              </a:rPr>
              <a:t>0.</a:t>
            </a:r>
            <a:r>
              <a:rPr lang="de-DE" dirty="0">
                <a:solidFill>
                  <a:prstClr val="black"/>
                </a:solidFill>
                <a:latin typeface="Arial"/>
                <a:cs typeface="Arial"/>
              </a:rPr>
              <a:t>2 MeV       </a:t>
            </a:r>
            <a:r>
              <a:rPr lang="de-DE" b="1" dirty="0">
                <a:solidFill>
                  <a:srgbClr val="C00000"/>
                </a:solidFill>
                <a:latin typeface="Arial"/>
                <a:cs typeface="Arial"/>
              </a:rPr>
              <a:t>keine</a:t>
            </a:r>
            <a:r>
              <a:rPr lang="de-DE" b="1" spc="-4" dirty="0">
                <a:solidFill>
                  <a:srgbClr val="C00000"/>
                </a:solidFill>
                <a:latin typeface="Arial"/>
                <a:cs typeface="Arial"/>
              </a:rPr>
              <a:t> H-Atome</a:t>
            </a:r>
            <a:endParaRPr lang="de-DE" b="1" dirty="0">
              <a:solidFill>
                <a:srgbClr val="C00000"/>
              </a:solidFill>
              <a:latin typeface="Arial"/>
              <a:cs typeface="Arial"/>
            </a:endParaRPr>
          </a:p>
          <a:p>
            <a:pPr marL="357188" lvl="1" indent="-174625" defTabSz="801401">
              <a:buSzPct val="72222"/>
              <a:buFontTx/>
              <a:buChar char="-"/>
              <a:tabLst>
                <a:tab pos="541338" algn="l"/>
              </a:tabLst>
            </a:pPr>
            <a:r>
              <a:rPr lang="de-DE" dirty="0">
                <a:solidFill>
                  <a:prstClr val="black"/>
                </a:solidFill>
                <a:latin typeface="Arial"/>
                <a:cs typeface="Arial"/>
              </a:rPr>
              <a:t>n</a:t>
            </a:r>
            <a:r>
              <a:rPr lang="de-DE" spc="-4" dirty="0">
                <a:solidFill>
                  <a:prstClr val="black"/>
                </a:solidFill>
                <a:latin typeface="Arial"/>
                <a:cs typeface="Arial"/>
              </a:rPr>
              <a:t> </a:t>
            </a:r>
            <a:r>
              <a:rPr lang="de-DE" spc="-4" dirty="0">
                <a:solidFill>
                  <a:prstClr val="black"/>
                </a:solidFill>
                <a:latin typeface="Cambria Math"/>
                <a:ea typeface="Cambria Math"/>
                <a:cs typeface="Arial"/>
              </a:rPr>
              <a:t>↛ </a:t>
            </a:r>
            <a:r>
              <a:rPr lang="de-DE" dirty="0">
                <a:solidFill>
                  <a:prstClr val="black"/>
                </a:solidFill>
                <a:latin typeface="Arial"/>
                <a:cs typeface="Arial"/>
              </a:rPr>
              <a:t>p</a:t>
            </a:r>
            <a:r>
              <a:rPr lang="de-DE" spc="-4" dirty="0">
                <a:solidFill>
                  <a:prstClr val="black"/>
                </a:solidFill>
                <a:latin typeface="Arial"/>
                <a:cs typeface="Arial"/>
              </a:rPr>
              <a:t> </a:t>
            </a:r>
            <a:r>
              <a:rPr lang="de-DE" dirty="0">
                <a:solidFill>
                  <a:prstClr val="black"/>
                </a:solidFill>
                <a:latin typeface="Arial"/>
                <a:cs typeface="Arial"/>
              </a:rPr>
              <a:t>e</a:t>
            </a:r>
            <a:r>
              <a:rPr lang="de-DE" baseline="23148" dirty="0">
                <a:solidFill>
                  <a:prstClr val="black"/>
                </a:solidFill>
                <a:latin typeface="Arial"/>
                <a:cs typeface="Arial"/>
              </a:rPr>
              <a:t>-</a:t>
            </a:r>
            <a:r>
              <a:rPr lang="de-DE" spc="-4" dirty="0">
                <a:solidFill>
                  <a:prstClr val="black"/>
                </a:solidFill>
                <a:latin typeface="Arial"/>
                <a:cs typeface="Arial"/>
              </a:rPr>
              <a:t> </a:t>
            </a:r>
            <a:r>
              <a:rPr lang="de-DE" b="1" dirty="0" smtClean="0">
                <a:solidFill>
                  <a:prstClr val="black"/>
                </a:solidFill>
                <a:latin typeface="Symbol"/>
                <a:cs typeface="Symbol"/>
              </a:rPr>
              <a:t></a:t>
            </a:r>
            <a:r>
              <a:rPr lang="de-DE" baseline="-23148" dirty="0" smtClean="0">
                <a:solidFill>
                  <a:prstClr val="black"/>
                </a:solidFill>
                <a:latin typeface="Arial"/>
                <a:cs typeface="Arial"/>
              </a:rPr>
              <a:t>ē </a:t>
            </a:r>
            <a:r>
              <a:rPr lang="de-DE" dirty="0">
                <a:solidFill>
                  <a:prstClr val="black"/>
                </a:solidFill>
                <a:latin typeface="Arial"/>
                <a:cs typeface="Arial"/>
              </a:rPr>
              <a:t>,  </a:t>
            </a:r>
            <a:r>
              <a:rPr lang="de-DE" spc="-4" dirty="0">
                <a:solidFill>
                  <a:prstClr val="black"/>
                </a:solidFill>
                <a:latin typeface="Arial"/>
                <a:cs typeface="Arial"/>
              </a:rPr>
              <a:t>da</a:t>
            </a:r>
            <a:r>
              <a:rPr lang="de-DE" dirty="0">
                <a:solidFill>
                  <a:prstClr val="black"/>
                </a:solidFill>
                <a:latin typeface="Arial"/>
                <a:cs typeface="Arial"/>
              </a:rPr>
              <a:t>  </a:t>
            </a:r>
            <a:r>
              <a:rPr lang="de-DE" dirty="0">
                <a:solidFill>
                  <a:srgbClr val="CC0000"/>
                </a:solidFill>
                <a:latin typeface="Arial"/>
                <a:cs typeface="Arial"/>
              </a:rPr>
              <a:t> </a:t>
            </a:r>
            <a:r>
              <a:rPr lang="de-DE" dirty="0" err="1">
                <a:solidFill>
                  <a:srgbClr val="CC0000"/>
                </a:solidFill>
                <a:latin typeface="Arial"/>
                <a:cs typeface="Arial"/>
              </a:rPr>
              <a:t>m</a:t>
            </a:r>
            <a:r>
              <a:rPr lang="de-DE" spc="-6" baseline="-23148" dirty="0" err="1">
                <a:solidFill>
                  <a:srgbClr val="CC0000"/>
                </a:solidFill>
                <a:latin typeface="Arial"/>
                <a:cs typeface="Arial"/>
              </a:rPr>
              <a:t>n</a:t>
            </a:r>
            <a:r>
              <a:rPr lang="de-DE" baseline="-23148" dirty="0">
                <a:solidFill>
                  <a:srgbClr val="CC0000"/>
                </a:solidFill>
                <a:latin typeface="Arial"/>
                <a:cs typeface="Arial"/>
              </a:rPr>
              <a:t> </a:t>
            </a:r>
            <a:r>
              <a:rPr lang="de-DE" dirty="0">
                <a:solidFill>
                  <a:srgbClr val="CC0000"/>
                </a:solidFill>
                <a:latin typeface="Arial"/>
                <a:cs typeface="Arial"/>
              </a:rPr>
              <a:t>-</a:t>
            </a:r>
            <a:r>
              <a:rPr lang="de-DE" spc="4" dirty="0">
                <a:solidFill>
                  <a:srgbClr val="CC0000"/>
                </a:solidFill>
                <a:latin typeface="Arial"/>
                <a:cs typeface="Arial"/>
              </a:rPr>
              <a:t> (</a:t>
            </a:r>
            <a:r>
              <a:rPr lang="de-DE" dirty="0">
                <a:solidFill>
                  <a:srgbClr val="CC0000"/>
                </a:solidFill>
                <a:latin typeface="Arial"/>
                <a:cs typeface="Arial"/>
              </a:rPr>
              <a:t>m</a:t>
            </a:r>
            <a:r>
              <a:rPr lang="de-DE" spc="-6" baseline="-23148" dirty="0">
                <a:solidFill>
                  <a:srgbClr val="CC0000"/>
                </a:solidFill>
                <a:latin typeface="Arial"/>
                <a:cs typeface="Arial"/>
              </a:rPr>
              <a:t>p</a:t>
            </a:r>
            <a:r>
              <a:rPr lang="de-DE" dirty="0">
                <a:solidFill>
                  <a:srgbClr val="CC0000"/>
                </a:solidFill>
                <a:latin typeface="Arial"/>
                <a:cs typeface="Arial"/>
              </a:rPr>
              <a:t> +</a:t>
            </a:r>
            <a:r>
              <a:rPr lang="de-DE" spc="-4" dirty="0">
                <a:solidFill>
                  <a:srgbClr val="CC0000"/>
                </a:solidFill>
                <a:latin typeface="Arial"/>
                <a:cs typeface="Arial"/>
              </a:rPr>
              <a:t> </a:t>
            </a:r>
            <a:r>
              <a:rPr lang="de-DE" dirty="0" err="1">
                <a:solidFill>
                  <a:srgbClr val="CC0000"/>
                </a:solidFill>
                <a:latin typeface="Arial"/>
                <a:cs typeface="Arial"/>
              </a:rPr>
              <a:t>m</a:t>
            </a:r>
            <a:r>
              <a:rPr lang="de-DE" spc="-6" baseline="-23148" dirty="0" err="1">
                <a:solidFill>
                  <a:srgbClr val="CC0000"/>
                </a:solidFill>
                <a:latin typeface="Arial"/>
                <a:cs typeface="Arial"/>
              </a:rPr>
              <a:t>e</a:t>
            </a:r>
            <a:r>
              <a:rPr lang="de-DE" spc="-6" dirty="0">
                <a:solidFill>
                  <a:srgbClr val="CC0000"/>
                </a:solidFill>
                <a:latin typeface="Arial"/>
                <a:cs typeface="Arial"/>
              </a:rPr>
              <a:t>)</a:t>
            </a:r>
            <a:r>
              <a:rPr lang="de-DE" dirty="0">
                <a:solidFill>
                  <a:srgbClr val="CC0000"/>
                </a:solidFill>
                <a:latin typeface="Arial"/>
                <a:cs typeface="Arial"/>
              </a:rPr>
              <a:t> </a:t>
            </a:r>
            <a:r>
              <a:rPr lang="de-DE" spc="-216" dirty="0">
                <a:solidFill>
                  <a:srgbClr val="CC0000"/>
                </a:solidFill>
                <a:latin typeface="Arial"/>
                <a:cs typeface="Arial"/>
              </a:rPr>
              <a:t> </a:t>
            </a:r>
            <a:r>
              <a:rPr lang="de-DE" dirty="0">
                <a:solidFill>
                  <a:prstClr val="black"/>
                </a:solidFill>
                <a:latin typeface="Arial"/>
                <a:cs typeface="Arial"/>
              </a:rPr>
              <a:t>= -</a:t>
            </a:r>
            <a:r>
              <a:rPr lang="de-DE" spc="-4" dirty="0">
                <a:solidFill>
                  <a:prstClr val="black"/>
                </a:solidFill>
                <a:latin typeface="Arial"/>
                <a:cs typeface="Arial"/>
              </a:rPr>
              <a:t>0.</a:t>
            </a:r>
            <a:r>
              <a:rPr lang="de-DE" dirty="0">
                <a:solidFill>
                  <a:prstClr val="black"/>
                </a:solidFill>
                <a:latin typeface="Arial"/>
                <a:cs typeface="Arial"/>
              </a:rPr>
              <a:t>2 MeV       </a:t>
            </a:r>
            <a:r>
              <a:rPr lang="de-DE" b="1" dirty="0">
                <a:solidFill>
                  <a:srgbClr val="C00000"/>
                </a:solidFill>
                <a:latin typeface="Arial"/>
                <a:cs typeface="Arial"/>
              </a:rPr>
              <a:t>Neutron</a:t>
            </a:r>
            <a:r>
              <a:rPr lang="de-DE" b="1" spc="-4" dirty="0">
                <a:solidFill>
                  <a:srgbClr val="C00000"/>
                </a:solidFill>
                <a:latin typeface="Arial"/>
                <a:cs typeface="Arial"/>
              </a:rPr>
              <a:t> </a:t>
            </a:r>
            <a:r>
              <a:rPr lang="de-DE" b="1" dirty="0">
                <a:solidFill>
                  <a:srgbClr val="C00000"/>
                </a:solidFill>
                <a:latin typeface="Arial"/>
                <a:cs typeface="Arial"/>
              </a:rPr>
              <a:t>stabil</a:t>
            </a:r>
          </a:p>
          <a:p>
            <a:pPr marL="266700" indent="-255588" defTabSz="801401">
              <a:spcBef>
                <a:spcPts val="1200"/>
              </a:spcBef>
              <a:spcAft>
                <a:spcPts val="600"/>
              </a:spcAft>
              <a:buClr>
                <a:srgbClr val="0057D6"/>
              </a:buClr>
              <a:buSzPct val="100000"/>
              <a:buFont typeface="Wingdings"/>
              <a:buChar char=""/>
              <a:tabLst>
                <a:tab pos="311655" algn="l"/>
              </a:tabLst>
            </a:pPr>
            <a:r>
              <a:rPr lang="de-DE" sz="2400" b="1" spc="-4" dirty="0" smtClean="0">
                <a:solidFill>
                  <a:srgbClr val="0065FF"/>
                </a:solidFill>
                <a:latin typeface="Arial"/>
                <a:cs typeface="Arial"/>
              </a:rPr>
              <a:t>Was wäre wenn </a:t>
            </a:r>
            <a:r>
              <a:rPr lang="de-DE" sz="2400" b="1" spc="-4" dirty="0" err="1" smtClean="0">
                <a:solidFill>
                  <a:srgbClr val="0065FF"/>
                </a:solidFill>
                <a:latin typeface="Arial"/>
                <a:cs typeface="Arial"/>
              </a:rPr>
              <a:t>m</a:t>
            </a:r>
            <a:r>
              <a:rPr lang="de-DE" sz="2400" b="1" baseline="-21367" dirty="0" err="1" smtClean="0">
                <a:solidFill>
                  <a:srgbClr val="0065FF"/>
                </a:solidFill>
                <a:latin typeface="Arial"/>
                <a:cs typeface="Arial"/>
              </a:rPr>
              <a:t>u</a:t>
            </a:r>
            <a:r>
              <a:rPr lang="de-DE" sz="2400" b="1" dirty="0" smtClean="0">
                <a:solidFill>
                  <a:srgbClr val="0065FF"/>
                </a:solidFill>
                <a:latin typeface="Arial"/>
                <a:cs typeface="Arial"/>
              </a:rPr>
              <a:t> </a:t>
            </a:r>
            <a:r>
              <a:rPr lang="de-DE" sz="2400" b="1" spc="-4" dirty="0" smtClean="0">
                <a:solidFill>
                  <a:srgbClr val="0065FF"/>
                </a:solidFill>
                <a:latin typeface="Arial"/>
                <a:cs typeface="Arial"/>
              </a:rPr>
              <a:t>&gt;</a:t>
            </a:r>
            <a:r>
              <a:rPr lang="de-DE" sz="2400" b="1" dirty="0" smtClean="0">
                <a:solidFill>
                  <a:srgbClr val="0065FF"/>
                </a:solidFill>
                <a:latin typeface="Arial"/>
                <a:cs typeface="Arial"/>
              </a:rPr>
              <a:t> </a:t>
            </a:r>
            <a:r>
              <a:rPr lang="de-DE" sz="2400" b="1" spc="-13" dirty="0" smtClean="0">
                <a:solidFill>
                  <a:srgbClr val="0065FF"/>
                </a:solidFill>
                <a:latin typeface="Arial"/>
                <a:cs typeface="Arial"/>
              </a:rPr>
              <a:t>m</a:t>
            </a:r>
            <a:r>
              <a:rPr lang="de-DE" sz="2400" b="1" baseline="-21367" dirty="0">
                <a:solidFill>
                  <a:srgbClr val="0065FF"/>
                </a:solidFill>
                <a:latin typeface="Arial"/>
                <a:cs typeface="Arial"/>
              </a:rPr>
              <a:t>d</a:t>
            </a:r>
            <a:r>
              <a:rPr lang="de-DE" sz="2400" b="1" dirty="0" smtClean="0">
                <a:solidFill>
                  <a:srgbClr val="0065FF"/>
                </a:solidFill>
                <a:latin typeface="Arial"/>
                <a:cs typeface="Arial"/>
              </a:rPr>
              <a:t>:</a:t>
            </a:r>
            <a:endParaRPr lang="de-DE" sz="2400" dirty="0">
              <a:solidFill>
                <a:prstClr val="black"/>
              </a:solidFill>
              <a:latin typeface="Arial"/>
              <a:cs typeface="Arial"/>
            </a:endParaRPr>
          </a:p>
          <a:p>
            <a:pPr marL="357188" lvl="1" indent="-174625" defTabSz="801401">
              <a:spcBef>
                <a:spcPts val="219"/>
              </a:spcBef>
              <a:buSzPct val="72222"/>
              <a:buFontTx/>
              <a:buChar char="-"/>
              <a:tabLst>
                <a:tab pos="541338" algn="l"/>
              </a:tabLst>
            </a:pPr>
            <a:r>
              <a:rPr lang="de-DE" spc="-4" dirty="0" smtClean="0">
                <a:solidFill>
                  <a:prstClr val="black"/>
                </a:solidFill>
                <a:latin typeface="Arial"/>
                <a:cs typeface="Arial"/>
              </a:rPr>
              <a:t>Proton zerfällt:  </a:t>
            </a:r>
            <a:r>
              <a:rPr lang="de-DE" dirty="0" smtClean="0">
                <a:solidFill>
                  <a:prstClr val="black"/>
                </a:solidFill>
                <a:latin typeface="Arial"/>
                <a:cs typeface="Arial"/>
              </a:rPr>
              <a:t>p</a:t>
            </a:r>
            <a:r>
              <a:rPr lang="de-DE" spc="-4" dirty="0" smtClean="0">
                <a:solidFill>
                  <a:prstClr val="black"/>
                </a:solidFill>
                <a:latin typeface="Arial"/>
                <a:cs typeface="Arial"/>
              </a:rPr>
              <a:t> </a:t>
            </a:r>
            <a:r>
              <a:rPr lang="de-DE" spc="-4" dirty="0">
                <a:solidFill>
                  <a:prstClr val="black"/>
                </a:solidFill>
                <a:latin typeface="Cambria Math"/>
                <a:ea typeface="Cambria Math"/>
                <a:cs typeface="Arial"/>
              </a:rPr>
              <a:t>→ </a:t>
            </a:r>
            <a:r>
              <a:rPr lang="de-DE" dirty="0">
                <a:solidFill>
                  <a:prstClr val="black"/>
                </a:solidFill>
                <a:latin typeface="Arial"/>
                <a:cs typeface="Arial"/>
              </a:rPr>
              <a:t>n</a:t>
            </a:r>
            <a:r>
              <a:rPr lang="de-DE" spc="-4" dirty="0">
                <a:solidFill>
                  <a:prstClr val="black"/>
                </a:solidFill>
                <a:latin typeface="Arial"/>
                <a:cs typeface="Arial"/>
              </a:rPr>
              <a:t> </a:t>
            </a:r>
            <a:r>
              <a:rPr lang="de-DE" dirty="0">
                <a:solidFill>
                  <a:prstClr val="black"/>
                </a:solidFill>
                <a:latin typeface="Arial"/>
                <a:cs typeface="Arial"/>
              </a:rPr>
              <a:t>e</a:t>
            </a:r>
            <a:r>
              <a:rPr lang="de-DE" baseline="23148" dirty="0">
                <a:solidFill>
                  <a:prstClr val="black"/>
                </a:solidFill>
                <a:latin typeface="Arial"/>
                <a:cs typeface="Arial"/>
              </a:rPr>
              <a:t>+</a:t>
            </a:r>
            <a:r>
              <a:rPr lang="de-DE" spc="-4" dirty="0">
                <a:solidFill>
                  <a:prstClr val="black"/>
                </a:solidFill>
                <a:latin typeface="Arial"/>
                <a:cs typeface="Arial"/>
              </a:rPr>
              <a:t> </a:t>
            </a:r>
            <a:r>
              <a:rPr lang="de-DE" dirty="0">
                <a:solidFill>
                  <a:prstClr val="black"/>
                </a:solidFill>
                <a:latin typeface="Symbol"/>
                <a:cs typeface="Symbol"/>
              </a:rPr>
              <a:t></a:t>
            </a:r>
            <a:r>
              <a:rPr lang="de-DE" baseline="-23148" dirty="0" smtClean="0">
                <a:solidFill>
                  <a:prstClr val="black"/>
                </a:solidFill>
                <a:latin typeface="Arial"/>
                <a:cs typeface="Arial"/>
              </a:rPr>
              <a:t>e </a:t>
            </a:r>
            <a:r>
              <a:rPr lang="de-DE" dirty="0" smtClean="0">
                <a:solidFill>
                  <a:prstClr val="black"/>
                </a:solidFill>
                <a:latin typeface="Arial"/>
                <a:cs typeface="Arial"/>
              </a:rPr>
              <a:t>,  Annihilation </a:t>
            </a:r>
            <a:r>
              <a:rPr lang="de-DE" dirty="0">
                <a:solidFill>
                  <a:prstClr val="black"/>
                </a:solidFill>
                <a:latin typeface="Arial"/>
                <a:cs typeface="Arial"/>
              </a:rPr>
              <a:t>e</a:t>
            </a:r>
            <a:r>
              <a:rPr lang="de-DE" baseline="23148" dirty="0" smtClean="0">
                <a:solidFill>
                  <a:prstClr val="black"/>
                </a:solidFill>
                <a:latin typeface="Arial"/>
                <a:cs typeface="Arial"/>
              </a:rPr>
              <a:t>+ </a:t>
            </a:r>
            <a:r>
              <a:rPr lang="de-DE" dirty="0" smtClean="0">
                <a:solidFill>
                  <a:prstClr val="black"/>
                </a:solidFill>
                <a:latin typeface="Arial"/>
                <a:cs typeface="Arial"/>
              </a:rPr>
              <a:t>e</a:t>
            </a:r>
            <a:r>
              <a:rPr lang="de-DE" baseline="23148" dirty="0" smtClean="0">
                <a:solidFill>
                  <a:prstClr val="black"/>
                </a:solidFill>
                <a:latin typeface="Arial"/>
                <a:cs typeface="Arial"/>
              </a:rPr>
              <a:t>-</a:t>
            </a:r>
            <a:r>
              <a:rPr lang="de-DE" spc="-4" dirty="0">
                <a:solidFill>
                  <a:prstClr val="black"/>
                </a:solidFill>
                <a:latin typeface="Cambria Math"/>
                <a:ea typeface="Cambria Math"/>
                <a:cs typeface="Arial"/>
              </a:rPr>
              <a:t> </a:t>
            </a:r>
            <a:r>
              <a:rPr lang="de-DE" spc="-4" dirty="0" smtClean="0">
                <a:solidFill>
                  <a:prstClr val="black"/>
                </a:solidFill>
                <a:latin typeface="Cambria Math"/>
                <a:ea typeface="Cambria Math"/>
                <a:cs typeface="Arial"/>
              </a:rPr>
              <a:t>→ </a:t>
            </a:r>
            <a:r>
              <a:rPr lang="de-DE" b="1" spc="-4" dirty="0" smtClean="0">
                <a:solidFill>
                  <a:prstClr val="black"/>
                </a:solidFill>
                <a:latin typeface="Cambria Math"/>
                <a:ea typeface="Cambria Math"/>
                <a:cs typeface="Symbol"/>
              </a:rPr>
              <a:t>γ</a:t>
            </a:r>
            <a:r>
              <a:rPr lang="de-DE" b="1" spc="-4" dirty="0">
                <a:solidFill>
                  <a:prstClr val="black"/>
                </a:solidFill>
                <a:latin typeface="Cambria Math"/>
                <a:ea typeface="Cambria Math"/>
                <a:cs typeface="Symbol"/>
              </a:rPr>
              <a:t> </a:t>
            </a:r>
            <a:r>
              <a:rPr lang="de-DE" b="1" spc="-4" dirty="0" err="1" smtClean="0">
                <a:solidFill>
                  <a:prstClr val="black"/>
                </a:solidFill>
                <a:latin typeface="Cambria Math"/>
                <a:ea typeface="Cambria Math"/>
                <a:cs typeface="Symbol"/>
              </a:rPr>
              <a:t>γ</a:t>
            </a:r>
            <a:endParaRPr lang="de-DE" b="1" spc="-4" dirty="0">
              <a:solidFill>
                <a:prstClr val="black"/>
              </a:solidFill>
              <a:latin typeface="Cambria Math"/>
              <a:ea typeface="Cambria Math"/>
              <a:cs typeface="Symbol"/>
            </a:endParaRPr>
          </a:p>
          <a:p>
            <a:pPr marL="357188" lvl="1" indent="-174625" defTabSz="801401">
              <a:buSzPct val="72222"/>
              <a:buFontTx/>
              <a:buChar char="-"/>
              <a:tabLst>
                <a:tab pos="541338" algn="l"/>
              </a:tabLst>
            </a:pPr>
            <a:r>
              <a:rPr lang="de-DE" dirty="0" smtClean="0">
                <a:solidFill>
                  <a:prstClr val="black"/>
                </a:solidFill>
                <a:latin typeface="Arial"/>
                <a:cs typeface="Arial"/>
              </a:rPr>
              <a:t>Deuteron instabil:  d </a:t>
            </a:r>
            <a:r>
              <a:rPr lang="de-DE" spc="-35" dirty="0">
                <a:solidFill>
                  <a:prstClr val="black"/>
                </a:solidFill>
                <a:latin typeface="Cambria Math"/>
                <a:ea typeface="Cambria Math"/>
                <a:cs typeface="Wingdings"/>
              </a:rPr>
              <a:t>→ </a:t>
            </a:r>
            <a:r>
              <a:rPr lang="de-DE" spc="-4" dirty="0">
                <a:solidFill>
                  <a:prstClr val="black"/>
                </a:solidFill>
                <a:latin typeface="Arial"/>
                <a:cs typeface="Arial"/>
              </a:rPr>
              <a:t>2</a:t>
            </a:r>
            <a:r>
              <a:rPr lang="de-DE" dirty="0">
                <a:solidFill>
                  <a:prstClr val="black"/>
                </a:solidFill>
                <a:latin typeface="Arial"/>
                <a:cs typeface="Arial"/>
              </a:rPr>
              <a:t>n</a:t>
            </a:r>
            <a:r>
              <a:rPr lang="de-DE" spc="-4" dirty="0">
                <a:solidFill>
                  <a:prstClr val="black"/>
                </a:solidFill>
                <a:latin typeface="Arial"/>
                <a:cs typeface="Arial"/>
              </a:rPr>
              <a:t> </a:t>
            </a:r>
            <a:r>
              <a:rPr lang="de-DE" dirty="0">
                <a:solidFill>
                  <a:prstClr val="black"/>
                </a:solidFill>
                <a:latin typeface="Arial"/>
                <a:cs typeface="Arial"/>
              </a:rPr>
              <a:t>e</a:t>
            </a:r>
            <a:r>
              <a:rPr lang="de-DE" baseline="23148" dirty="0">
                <a:solidFill>
                  <a:prstClr val="black"/>
                </a:solidFill>
                <a:latin typeface="Arial"/>
                <a:cs typeface="Arial"/>
              </a:rPr>
              <a:t>+</a:t>
            </a:r>
            <a:r>
              <a:rPr lang="de-DE" dirty="0">
                <a:solidFill>
                  <a:prstClr val="black"/>
                </a:solidFill>
                <a:latin typeface="Arial"/>
                <a:cs typeface="Arial"/>
              </a:rPr>
              <a:t> </a:t>
            </a:r>
            <a:r>
              <a:rPr lang="de-DE" dirty="0">
                <a:solidFill>
                  <a:prstClr val="black"/>
                </a:solidFill>
                <a:latin typeface="Symbol"/>
                <a:cs typeface="Symbol"/>
              </a:rPr>
              <a:t></a:t>
            </a:r>
            <a:r>
              <a:rPr lang="de-DE" baseline="-23148" dirty="0">
                <a:solidFill>
                  <a:prstClr val="black"/>
                </a:solidFill>
                <a:latin typeface="Arial"/>
                <a:cs typeface="Arial"/>
              </a:rPr>
              <a:t>e</a:t>
            </a:r>
            <a:r>
              <a:rPr lang="de-DE" spc="210" baseline="-23148" dirty="0">
                <a:solidFill>
                  <a:prstClr val="black"/>
                </a:solidFill>
                <a:latin typeface="Arial"/>
                <a:cs typeface="Arial"/>
              </a:rPr>
              <a:t> </a:t>
            </a:r>
            <a:r>
              <a:rPr lang="de-DE" spc="-4" dirty="0">
                <a:solidFill>
                  <a:prstClr val="black"/>
                </a:solidFill>
                <a:latin typeface="Arial"/>
                <a:cs typeface="Arial"/>
              </a:rPr>
              <a:t> </a:t>
            </a:r>
            <a:r>
              <a:rPr lang="de-DE" spc="-4" dirty="0" smtClean="0">
                <a:solidFill>
                  <a:prstClr val="black"/>
                </a:solidFill>
                <a:latin typeface="Arial"/>
                <a:cs typeface="Arial"/>
              </a:rPr>
              <a:t>  da</a:t>
            </a:r>
            <a:r>
              <a:rPr lang="de-DE" dirty="0" smtClean="0">
                <a:solidFill>
                  <a:prstClr val="black"/>
                </a:solidFill>
                <a:latin typeface="Arial"/>
                <a:cs typeface="Arial"/>
              </a:rPr>
              <a:t/>
            </a:r>
            <a:br>
              <a:rPr lang="de-DE" dirty="0" smtClean="0">
                <a:solidFill>
                  <a:prstClr val="black"/>
                </a:solidFill>
                <a:latin typeface="Arial"/>
                <a:cs typeface="Arial"/>
              </a:rPr>
            </a:br>
            <a:r>
              <a:rPr lang="de-DE" dirty="0" smtClean="0">
                <a:solidFill>
                  <a:srgbClr val="CC0000"/>
                </a:solidFill>
                <a:latin typeface="Arial"/>
                <a:cs typeface="Arial"/>
              </a:rPr>
              <a:t>m</a:t>
            </a:r>
            <a:r>
              <a:rPr lang="de-DE" spc="-6" baseline="-23148" dirty="0" smtClean="0">
                <a:solidFill>
                  <a:srgbClr val="CC0000"/>
                </a:solidFill>
                <a:latin typeface="Arial"/>
                <a:cs typeface="Arial"/>
              </a:rPr>
              <a:t>p</a:t>
            </a:r>
            <a:r>
              <a:rPr lang="de-DE" baseline="-23148" dirty="0" smtClean="0">
                <a:solidFill>
                  <a:srgbClr val="CC0000"/>
                </a:solidFill>
                <a:latin typeface="Arial"/>
                <a:cs typeface="Arial"/>
              </a:rPr>
              <a:t> </a:t>
            </a:r>
            <a:r>
              <a:rPr lang="de-DE" dirty="0">
                <a:solidFill>
                  <a:srgbClr val="CC0000"/>
                </a:solidFill>
                <a:latin typeface="Arial"/>
                <a:cs typeface="Arial"/>
              </a:rPr>
              <a:t>-</a:t>
            </a:r>
            <a:r>
              <a:rPr lang="de-DE" spc="-4" dirty="0">
                <a:solidFill>
                  <a:srgbClr val="CC0000"/>
                </a:solidFill>
                <a:latin typeface="Arial"/>
                <a:cs typeface="Arial"/>
              </a:rPr>
              <a:t> </a:t>
            </a:r>
            <a:r>
              <a:rPr lang="de-DE" spc="4" dirty="0">
                <a:solidFill>
                  <a:srgbClr val="CC0000"/>
                </a:solidFill>
                <a:latin typeface="Arial"/>
                <a:cs typeface="Arial"/>
              </a:rPr>
              <a:t>(</a:t>
            </a:r>
            <a:r>
              <a:rPr lang="de-DE" dirty="0" err="1">
                <a:solidFill>
                  <a:srgbClr val="CC0000"/>
                </a:solidFill>
                <a:latin typeface="Arial"/>
                <a:cs typeface="Arial"/>
              </a:rPr>
              <a:t>m</a:t>
            </a:r>
            <a:r>
              <a:rPr lang="de-DE" spc="-13" baseline="-23148" dirty="0" err="1">
                <a:solidFill>
                  <a:srgbClr val="CC0000"/>
                </a:solidFill>
                <a:latin typeface="Arial"/>
                <a:cs typeface="Arial"/>
              </a:rPr>
              <a:t>n</a:t>
            </a:r>
            <a:r>
              <a:rPr lang="de-DE" spc="-13" baseline="-23148" dirty="0">
                <a:solidFill>
                  <a:srgbClr val="CC0000"/>
                </a:solidFill>
                <a:latin typeface="Arial"/>
                <a:cs typeface="Arial"/>
              </a:rPr>
              <a:t> </a:t>
            </a:r>
            <a:r>
              <a:rPr lang="de-DE" spc="-4" dirty="0">
                <a:solidFill>
                  <a:srgbClr val="CC0000"/>
                </a:solidFill>
                <a:latin typeface="Arial"/>
                <a:cs typeface="Arial"/>
              </a:rPr>
              <a:t>+ </a:t>
            </a:r>
            <a:r>
              <a:rPr lang="de-DE" dirty="0" err="1">
                <a:solidFill>
                  <a:srgbClr val="CC0000"/>
                </a:solidFill>
                <a:latin typeface="Arial"/>
                <a:cs typeface="Arial"/>
              </a:rPr>
              <a:t>m</a:t>
            </a:r>
            <a:r>
              <a:rPr lang="de-DE" spc="-6" baseline="-23148" dirty="0" err="1">
                <a:solidFill>
                  <a:srgbClr val="CC0000"/>
                </a:solidFill>
                <a:latin typeface="Arial"/>
                <a:cs typeface="Arial"/>
              </a:rPr>
              <a:t>e</a:t>
            </a:r>
            <a:r>
              <a:rPr lang="de-DE" dirty="0">
                <a:solidFill>
                  <a:srgbClr val="CC0000"/>
                </a:solidFill>
                <a:latin typeface="Arial"/>
                <a:cs typeface="Arial"/>
              </a:rPr>
              <a:t>) </a:t>
            </a:r>
            <a:r>
              <a:rPr lang="de-DE" spc="-149" dirty="0">
                <a:solidFill>
                  <a:srgbClr val="CC0000"/>
                </a:solidFill>
                <a:latin typeface="Arial"/>
                <a:cs typeface="Arial"/>
              </a:rPr>
              <a:t> </a:t>
            </a:r>
            <a:r>
              <a:rPr lang="de-DE" dirty="0">
                <a:solidFill>
                  <a:prstClr val="black"/>
                </a:solidFill>
                <a:latin typeface="Arial"/>
                <a:cs typeface="Arial"/>
              </a:rPr>
              <a:t>&gt;</a:t>
            </a:r>
            <a:r>
              <a:rPr lang="de-DE" spc="-4" dirty="0" smtClean="0">
                <a:solidFill>
                  <a:prstClr val="black"/>
                </a:solidFill>
                <a:latin typeface="Arial"/>
                <a:cs typeface="Arial"/>
              </a:rPr>
              <a:t> </a:t>
            </a:r>
            <a:r>
              <a:rPr lang="de-DE" spc="-4" dirty="0">
                <a:solidFill>
                  <a:prstClr val="black"/>
                </a:solidFill>
                <a:latin typeface="Arial"/>
                <a:cs typeface="Arial"/>
              </a:rPr>
              <a:t>2.</a:t>
            </a:r>
            <a:r>
              <a:rPr lang="de-DE" dirty="0">
                <a:solidFill>
                  <a:prstClr val="black"/>
                </a:solidFill>
                <a:latin typeface="Arial"/>
                <a:cs typeface="Arial"/>
              </a:rPr>
              <a:t>2 </a:t>
            </a:r>
            <a:r>
              <a:rPr lang="de-DE" spc="-4" dirty="0">
                <a:solidFill>
                  <a:prstClr val="black"/>
                </a:solidFill>
                <a:latin typeface="Arial"/>
                <a:cs typeface="Arial"/>
              </a:rPr>
              <a:t>Me</a:t>
            </a:r>
            <a:r>
              <a:rPr lang="de-DE" dirty="0">
                <a:solidFill>
                  <a:prstClr val="black"/>
                </a:solidFill>
                <a:latin typeface="Arial"/>
                <a:cs typeface="Arial"/>
              </a:rPr>
              <a:t>V</a:t>
            </a:r>
            <a:r>
              <a:rPr lang="de-DE" spc="-4" dirty="0">
                <a:solidFill>
                  <a:prstClr val="black"/>
                </a:solidFill>
                <a:latin typeface="Arial"/>
                <a:cs typeface="Arial"/>
              </a:rPr>
              <a:t> </a:t>
            </a:r>
            <a:r>
              <a:rPr lang="de-DE" dirty="0">
                <a:solidFill>
                  <a:prstClr val="black"/>
                </a:solidFill>
                <a:latin typeface="Arial"/>
                <a:cs typeface="Arial"/>
              </a:rPr>
              <a:t>=</a:t>
            </a:r>
            <a:r>
              <a:rPr lang="de-DE" spc="-4" dirty="0">
                <a:solidFill>
                  <a:prstClr val="black"/>
                </a:solidFill>
                <a:latin typeface="Arial"/>
                <a:cs typeface="Arial"/>
              </a:rPr>
              <a:t> </a:t>
            </a:r>
            <a:r>
              <a:rPr lang="de-DE" spc="-4" dirty="0" err="1" smtClean="0">
                <a:solidFill>
                  <a:prstClr val="black"/>
                </a:solidFill>
                <a:latin typeface="Arial"/>
                <a:cs typeface="Arial"/>
              </a:rPr>
              <a:t>E</a:t>
            </a:r>
            <a:r>
              <a:rPr lang="de-DE" spc="-6" baseline="-23148" dirty="0" err="1" smtClean="0">
                <a:solidFill>
                  <a:prstClr val="black"/>
                </a:solidFill>
                <a:latin typeface="Arial"/>
                <a:cs typeface="Arial"/>
              </a:rPr>
              <a:t>b</a:t>
            </a:r>
            <a:r>
              <a:rPr lang="de-DE" baseline="30000" dirty="0" err="1" smtClean="0">
                <a:solidFill>
                  <a:prstClr val="black"/>
                </a:solidFill>
                <a:latin typeface="Arial"/>
                <a:cs typeface="Arial"/>
              </a:rPr>
              <a:t>d</a:t>
            </a:r>
            <a:endParaRPr lang="de-DE" sz="600" b="1" dirty="0">
              <a:solidFill>
                <a:prstClr val="black"/>
              </a:solidFill>
              <a:latin typeface="Arial"/>
              <a:cs typeface="Arial"/>
            </a:endParaRPr>
          </a:p>
          <a:p>
            <a:pPr marL="266700" indent="-255588" defTabSz="801401">
              <a:spcBef>
                <a:spcPts val="1200"/>
              </a:spcBef>
              <a:spcAft>
                <a:spcPts val="600"/>
              </a:spcAft>
              <a:buClr>
                <a:srgbClr val="0057D6"/>
              </a:buClr>
              <a:buSzPct val="100000"/>
              <a:buFont typeface="Wingdings"/>
              <a:buChar char=""/>
              <a:tabLst>
                <a:tab pos="373987" algn="l"/>
              </a:tabLst>
            </a:pPr>
            <a:r>
              <a:rPr lang="pt-BR" sz="2400" b="1" dirty="0" smtClean="0">
                <a:solidFill>
                  <a:srgbClr val="0057D6"/>
                </a:solidFill>
                <a:latin typeface="Arial"/>
                <a:cs typeface="Arial"/>
              </a:rPr>
              <a:t>Kosmos wäre neutral:</a:t>
            </a:r>
          </a:p>
          <a:p>
            <a:pPr lvl="1" indent="-188673" defTabSz="801401">
              <a:buClr>
                <a:srgbClr val="CC0000"/>
              </a:buClr>
              <a:buSzPct val="72222"/>
              <a:tabLst>
                <a:tab pos="541338" algn="l"/>
              </a:tabLst>
            </a:pPr>
            <a:r>
              <a:rPr lang="pt-BR" sz="2000" b="1" dirty="0" smtClean="0">
                <a:solidFill>
                  <a:srgbClr val="C00000"/>
                </a:solidFill>
                <a:latin typeface="Arial"/>
                <a:cs typeface="Arial"/>
              </a:rPr>
              <a:t>nur Neutronen, Photonen </a:t>
            </a:r>
            <a:r>
              <a:rPr lang="pt-BR" sz="2000" b="1" dirty="0">
                <a:solidFill>
                  <a:srgbClr val="C00000"/>
                </a:solidFill>
                <a:latin typeface="Arial"/>
                <a:cs typeface="Arial"/>
              </a:rPr>
              <a:t>+</a:t>
            </a:r>
            <a:r>
              <a:rPr lang="pt-BR" sz="2000" b="1" dirty="0" smtClean="0">
                <a:solidFill>
                  <a:srgbClr val="C00000"/>
                </a:solidFill>
                <a:latin typeface="Arial"/>
                <a:cs typeface="Arial"/>
              </a:rPr>
              <a:t> Neutrinos</a:t>
            </a:r>
            <a:endParaRPr lang="pt-BR" sz="2000" dirty="0" smtClean="0">
              <a:solidFill>
                <a:srgbClr val="C00000"/>
              </a:solidFill>
              <a:latin typeface="Cambria Math"/>
              <a:ea typeface="Cambria Math"/>
              <a:cs typeface="Arial"/>
            </a:endParaRPr>
          </a:p>
          <a:p>
            <a:pPr lvl="1" indent="-188673" defTabSz="801401">
              <a:buClr>
                <a:srgbClr val="CC0000"/>
              </a:buClr>
              <a:buSzPct val="72222"/>
              <a:tabLst>
                <a:tab pos="541338" algn="l"/>
              </a:tabLst>
            </a:pPr>
            <a:r>
              <a:rPr lang="de-DE" sz="2000" b="1" dirty="0" smtClean="0">
                <a:solidFill>
                  <a:srgbClr val="C00000"/>
                </a:solidFill>
                <a:latin typeface="Arial"/>
                <a:cs typeface="Arial"/>
              </a:rPr>
              <a:t>keine Protonen + Elektronen,</a:t>
            </a:r>
          </a:p>
          <a:p>
            <a:pPr lvl="1" indent="-188673" defTabSz="801401">
              <a:buClr>
                <a:srgbClr val="CC0000"/>
              </a:buClr>
              <a:buSzPct val="72222"/>
              <a:tabLst>
                <a:tab pos="541338" algn="l"/>
              </a:tabLst>
            </a:pPr>
            <a:r>
              <a:rPr lang="de-DE" sz="2000" b="1" dirty="0" smtClean="0">
                <a:solidFill>
                  <a:srgbClr val="C00000"/>
                </a:solidFill>
                <a:latin typeface="Arial"/>
                <a:cs typeface="Arial"/>
              </a:rPr>
              <a:t>keine Atome, keine Chemie, kein Leben !</a:t>
            </a:r>
          </a:p>
        </p:txBody>
      </p:sp>
      <p:sp>
        <p:nvSpPr>
          <p:cNvPr id="10" name="object 10"/>
          <p:cNvSpPr txBox="1">
            <a:spLocks noGrp="1"/>
          </p:cNvSpPr>
          <p:nvPr>
            <p:ph type="title"/>
          </p:nvPr>
        </p:nvSpPr>
        <p:spPr>
          <a:xfrm>
            <a:off x="1859564" y="31258"/>
            <a:ext cx="5397632" cy="894715"/>
          </a:xfrm>
          <a:prstGeom prst="rect">
            <a:avLst/>
          </a:prstGeom>
        </p:spPr>
        <p:txBody>
          <a:bodyPr vert="horz" wrap="none" lIns="0" tIns="31551" rIns="0" bIns="31551" rtlCol="0" anchor="ctr" anchorCtr="0">
            <a:spAutoFit/>
          </a:bodyPr>
          <a:lstStyle/>
          <a:p>
            <a:pPr marL="11131" algn="ctr"/>
            <a:r>
              <a:rPr lang="de-DE" sz="5400" b="1" dirty="0" smtClean="0">
                <a:solidFill>
                  <a:srgbClr val="000066"/>
                </a:solidFill>
              </a:rPr>
              <a:t>Teilchenmassen</a:t>
            </a:r>
            <a:endParaRPr lang="de-DE" sz="5400" b="1" dirty="0">
              <a:solidFill>
                <a:srgbClr val="000066"/>
              </a:solidFill>
            </a:endParaRPr>
          </a:p>
        </p:txBody>
      </p:sp>
      <p:sp>
        <p:nvSpPr>
          <p:cNvPr id="24" name="object 24"/>
          <p:cNvSpPr txBox="1"/>
          <p:nvPr/>
        </p:nvSpPr>
        <p:spPr>
          <a:xfrm>
            <a:off x="8714061" y="6412686"/>
            <a:ext cx="106427" cy="184666"/>
          </a:xfrm>
          <a:prstGeom prst="rect">
            <a:avLst/>
          </a:prstGeom>
        </p:spPr>
        <p:txBody>
          <a:bodyPr vert="horz" wrap="square" lIns="0" tIns="0" rIns="0" bIns="0" rtlCol="0">
            <a:spAutoFit/>
          </a:bodyPr>
          <a:lstStyle/>
          <a:p>
            <a:pPr marL="11131" defTabSz="801401"/>
            <a:r>
              <a:rPr lang="de-DE" sz="1200" spc="-4" dirty="0">
                <a:latin typeface="Arial"/>
                <a:cs typeface="Arial"/>
              </a:rPr>
              <a:t>5</a:t>
            </a:r>
            <a:endParaRPr lang="de-DE" sz="1200" dirty="0">
              <a:latin typeface="Arial"/>
              <a:cs typeface="Arial"/>
            </a:endParaRPr>
          </a:p>
        </p:txBody>
      </p:sp>
      <p:grpSp>
        <p:nvGrpSpPr>
          <p:cNvPr id="5" name="Group 4"/>
          <p:cNvGrpSpPr>
            <a:grpSpLocks noChangeAspect="1"/>
          </p:cNvGrpSpPr>
          <p:nvPr/>
        </p:nvGrpSpPr>
        <p:grpSpPr>
          <a:xfrm>
            <a:off x="6588239" y="4066216"/>
            <a:ext cx="1380151" cy="1379008"/>
            <a:chOff x="6242965" y="4149080"/>
            <a:chExt cx="1738929" cy="1738929"/>
          </a:xfrm>
        </p:grpSpPr>
        <p:pic>
          <p:nvPicPr>
            <p:cNvPr id="6" name="Picture 2" descr="https://upload.wikimedia.org/wikipedia/commons/thumb/f/f0/Nucleus_drawing.svg/768px-Nucleus_drawing.svg.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42965" y="4149080"/>
              <a:ext cx="1738929" cy="1738929"/>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6971956" y="4195086"/>
              <a:ext cx="406366" cy="504539"/>
            </a:xfrm>
            <a:prstGeom prst="rect">
              <a:avLst/>
            </a:prstGeom>
          </p:spPr>
          <p:txBody>
            <a:bodyPr wrap="none">
              <a:spAutoFit/>
            </a:bodyPr>
            <a:lstStyle/>
            <a:p>
              <a:r>
                <a:rPr lang="de-DE" sz="2000" b="1" dirty="0"/>
                <a:t>n</a:t>
              </a:r>
            </a:p>
          </p:txBody>
        </p:sp>
        <p:sp>
          <p:nvSpPr>
            <p:cNvPr id="8" name="Rectangle 7"/>
            <p:cNvSpPr/>
            <p:nvPr/>
          </p:nvSpPr>
          <p:spPr>
            <a:xfrm>
              <a:off x="6899947" y="4562160"/>
              <a:ext cx="406366" cy="504539"/>
            </a:xfrm>
            <a:prstGeom prst="rect">
              <a:avLst/>
            </a:prstGeom>
          </p:spPr>
          <p:txBody>
            <a:bodyPr wrap="none">
              <a:spAutoFit/>
            </a:bodyPr>
            <a:lstStyle/>
            <a:p>
              <a:r>
                <a:rPr lang="de-DE" sz="2000" b="1" dirty="0" smtClean="0"/>
                <a:t>p</a:t>
              </a:r>
              <a:endParaRPr lang="de-DE" sz="2000" b="1" dirty="0"/>
            </a:p>
          </p:txBody>
        </p:sp>
      </p:grpSp>
      <p:grpSp>
        <p:nvGrpSpPr>
          <p:cNvPr id="9" name="Group 8"/>
          <p:cNvGrpSpPr/>
          <p:nvPr/>
        </p:nvGrpSpPr>
        <p:grpSpPr>
          <a:xfrm>
            <a:off x="6289367" y="1193518"/>
            <a:ext cx="2603115" cy="867330"/>
            <a:chOff x="5294846" y="1438108"/>
            <a:chExt cx="2805993" cy="1016251"/>
          </a:xfrm>
        </p:grpSpPr>
        <p:pic>
          <p:nvPicPr>
            <p:cNvPr id="11" name="Picture 4" descr="http://schoolphysics.co.uk/age16-19/Nuclear%20physics/Nuclear%20structure/text/Quarks_/images/3.png"/>
            <p:cNvPicPr>
              <a:picLocks noChangeAspect="1" noChangeArrowheads="1"/>
            </p:cNvPicPr>
            <p:nvPr/>
          </p:nvPicPr>
          <p:blipFill rotWithShape="1">
            <a:blip r:embed="rId3">
              <a:extLst>
                <a:ext uri="{BEBA8EAE-BF5A-486C-A8C5-ECC9F3942E4B}">
                  <a14:imgProps xmlns:a14="http://schemas.microsoft.com/office/drawing/2010/main">
                    <a14:imgLayer r:embed="rId4">
                      <a14:imgEffect>
                        <a14:saturation sat="400000"/>
                      </a14:imgEffect>
                      <a14:imgEffect>
                        <a14:brightnessContrast bright="-10000" contrast="30000"/>
                      </a14:imgEffect>
                    </a14:imgLayer>
                  </a14:imgProps>
                </a:ext>
                <a:ext uri="{28A0092B-C50C-407E-A947-70E740481C1C}">
                  <a14:useLocalDpi xmlns:a14="http://schemas.microsoft.com/office/drawing/2010/main" val="0"/>
                </a:ext>
              </a:extLst>
            </a:blip>
            <a:srcRect l="8522" t="8528" r="26787" b="54356"/>
            <a:stretch/>
          </p:blipFill>
          <p:spPr bwMode="auto">
            <a:xfrm>
              <a:off x="5294846" y="1438108"/>
              <a:ext cx="2805993" cy="1016251"/>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6266689" y="1626029"/>
              <a:ext cx="831138" cy="590057"/>
            </a:xfrm>
            <a:prstGeom prst="rect">
              <a:avLst/>
            </a:prstGeom>
            <a:solidFill>
              <a:schemeClr val="bg1"/>
            </a:solidFill>
          </p:spPr>
          <p:txBody>
            <a:bodyPr wrap="none" lIns="0" tIns="0" rIns="0" bIns="72000" anchor="ctr" anchorCtr="1">
              <a:spAutoFit/>
            </a:bodyPr>
            <a:lstStyle/>
            <a:p>
              <a:pPr algn="ctr"/>
              <a:r>
                <a:rPr lang="de-DE" sz="2400" b="1" dirty="0" smtClean="0">
                  <a:solidFill>
                    <a:prstClr val="black"/>
                  </a:solidFill>
                  <a:latin typeface="+mj-lt"/>
                  <a:ea typeface="Cambria Math"/>
                  <a:cs typeface="Arial"/>
                </a:rPr>
                <a:t>p </a:t>
              </a:r>
              <a:r>
                <a:rPr lang="de-DE" sz="2800" b="1" dirty="0" smtClean="0">
                  <a:solidFill>
                    <a:prstClr val="black"/>
                  </a:solidFill>
                  <a:latin typeface="Cambria Math"/>
                  <a:ea typeface="Cambria Math"/>
                  <a:cs typeface="Arial"/>
                </a:rPr>
                <a:t>↛ </a:t>
              </a:r>
              <a:r>
                <a:rPr lang="de-DE" sz="2400" b="1" dirty="0" smtClean="0">
                  <a:solidFill>
                    <a:prstClr val="black"/>
                  </a:solidFill>
                  <a:latin typeface="+mj-lt"/>
                  <a:ea typeface="Cambria Math"/>
                  <a:cs typeface="Arial"/>
                </a:rPr>
                <a:t>n</a:t>
              </a:r>
              <a:endParaRPr lang="de-DE" sz="2800" b="1" dirty="0">
                <a:latin typeface="+mj-lt"/>
              </a:endParaRPr>
            </a:p>
          </p:txBody>
        </p:sp>
      </p:grpSp>
    </p:spTree>
    <p:extLst>
      <p:ext uri="{BB962C8B-B14F-4D97-AF65-F5344CB8AC3E}">
        <p14:creationId xmlns:p14="http://schemas.microsoft.com/office/powerpoint/2010/main" val="13553244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xEl>
                                              <p:pRg st="4" end="4"/>
                                            </p:txEl>
                                          </p:spTgt>
                                        </p:tgtEl>
                                        <p:attrNameLst>
                                          <p:attrName>style.visibility</p:attrName>
                                        </p:attrNameLst>
                                      </p:cBhvr>
                                      <p:to>
                                        <p:strVal val="visible"/>
                                      </p:to>
                                    </p:set>
                                    <p:animEffect transition="in" filter="fade">
                                      <p:cBhvr>
                                        <p:cTn id="7" dur="500"/>
                                        <p:tgtEl>
                                          <p:spTgt spid="18">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8">
                                            <p:txEl>
                                              <p:pRg st="5" end="5"/>
                                            </p:txEl>
                                          </p:spTgt>
                                        </p:tgtEl>
                                        <p:attrNameLst>
                                          <p:attrName>style.visibility</p:attrName>
                                        </p:attrNameLst>
                                      </p:cBhvr>
                                      <p:to>
                                        <p:strVal val="visible"/>
                                      </p:to>
                                    </p:set>
                                    <p:animEffect transition="in" filter="fade">
                                      <p:cBhvr>
                                        <p:cTn id="10" dur="500"/>
                                        <p:tgtEl>
                                          <p:spTgt spid="18">
                                            <p:txEl>
                                              <p:pRg st="5" end="5"/>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8">
                                            <p:txEl>
                                              <p:pRg st="6" end="6"/>
                                            </p:txEl>
                                          </p:spTgt>
                                        </p:tgtEl>
                                        <p:attrNameLst>
                                          <p:attrName>style.visibility</p:attrName>
                                        </p:attrNameLst>
                                      </p:cBhvr>
                                      <p:to>
                                        <p:strVal val="visible"/>
                                      </p:to>
                                    </p:set>
                                    <p:animEffect transition="in" filter="fade">
                                      <p:cBhvr>
                                        <p:cTn id="13" dur="500"/>
                                        <p:tgtEl>
                                          <p:spTgt spid="18">
                                            <p:txEl>
                                              <p:pRg st="6" end="6"/>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8">
                                            <p:txEl>
                                              <p:pRg st="7" end="7"/>
                                            </p:txEl>
                                          </p:spTgt>
                                        </p:tgtEl>
                                        <p:attrNameLst>
                                          <p:attrName>style.visibility</p:attrName>
                                        </p:attrNameLst>
                                      </p:cBhvr>
                                      <p:to>
                                        <p:strVal val="visible"/>
                                      </p:to>
                                    </p:set>
                                    <p:animEffect transition="in" filter="fade">
                                      <p:cBhvr>
                                        <p:cTn id="18" dur="500"/>
                                        <p:tgtEl>
                                          <p:spTgt spid="18">
                                            <p:txEl>
                                              <p:pRg st="7" end="7"/>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18">
                                            <p:txEl>
                                              <p:pRg st="8" end="8"/>
                                            </p:txEl>
                                          </p:spTgt>
                                        </p:tgtEl>
                                        <p:attrNameLst>
                                          <p:attrName>style.visibility</p:attrName>
                                        </p:attrNameLst>
                                      </p:cBhvr>
                                      <p:to>
                                        <p:strVal val="visible"/>
                                      </p:to>
                                    </p:set>
                                    <p:animEffect transition="in" filter="fade">
                                      <p:cBhvr>
                                        <p:cTn id="21" dur="500"/>
                                        <p:tgtEl>
                                          <p:spTgt spid="18">
                                            <p:txEl>
                                              <p:pRg st="8" end="8"/>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18">
                                            <p:txEl>
                                              <p:pRg st="9" end="9"/>
                                            </p:txEl>
                                          </p:spTgt>
                                        </p:tgtEl>
                                        <p:attrNameLst>
                                          <p:attrName>style.visibility</p:attrName>
                                        </p:attrNameLst>
                                      </p:cBhvr>
                                      <p:to>
                                        <p:strVal val="visible"/>
                                      </p:to>
                                    </p:set>
                                    <p:animEffect transition="in" filter="fade">
                                      <p:cBhvr>
                                        <p:cTn id="24" dur="500"/>
                                        <p:tgtEl>
                                          <p:spTgt spid="18">
                                            <p:txEl>
                                              <p:pRg st="9" end="9"/>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8">
                                            <p:txEl>
                                              <p:pRg st="10" end="10"/>
                                            </p:txEl>
                                          </p:spTgt>
                                        </p:tgtEl>
                                        <p:attrNameLst>
                                          <p:attrName>style.visibility</p:attrName>
                                        </p:attrNameLst>
                                      </p:cBhvr>
                                      <p:to>
                                        <p:strVal val="visible"/>
                                      </p:to>
                                    </p:set>
                                    <p:animEffect transition="in" filter="fade">
                                      <p:cBhvr>
                                        <p:cTn id="32" dur="500"/>
                                        <p:tgtEl>
                                          <p:spTgt spid="18">
                                            <p:txEl>
                                              <p:pRg st="10" end="10"/>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18">
                                            <p:txEl>
                                              <p:pRg st="11" end="11"/>
                                            </p:txEl>
                                          </p:spTgt>
                                        </p:tgtEl>
                                        <p:attrNameLst>
                                          <p:attrName>style.visibility</p:attrName>
                                        </p:attrNameLst>
                                      </p:cBhvr>
                                      <p:to>
                                        <p:strVal val="visible"/>
                                      </p:to>
                                    </p:set>
                                    <p:animEffect transition="in" filter="fade">
                                      <p:cBhvr>
                                        <p:cTn id="35" dur="500"/>
                                        <p:tgtEl>
                                          <p:spTgt spid="18">
                                            <p:txEl>
                                              <p:pRg st="11" end="11"/>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18">
                                            <p:txEl>
                                              <p:pRg st="12" end="12"/>
                                            </p:txEl>
                                          </p:spTgt>
                                        </p:tgtEl>
                                        <p:attrNameLst>
                                          <p:attrName>style.visibility</p:attrName>
                                        </p:attrNameLst>
                                      </p:cBhvr>
                                      <p:to>
                                        <p:strVal val="visible"/>
                                      </p:to>
                                    </p:set>
                                    <p:animEffect transition="in" filter="fade">
                                      <p:cBhvr>
                                        <p:cTn id="38" dur="500"/>
                                        <p:tgtEl>
                                          <p:spTgt spid="18">
                                            <p:txEl>
                                              <p:pRg st="12" end="12"/>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18">
                                            <p:txEl>
                                              <p:pRg st="13" end="13"/>
                                            </p:txEl>
                                          </p:spTgt>
                                        </p:tgtEl>
                                        <p:attrNameLst>
                                          <p:attrName>style.visibility</p:attrName>
                                        </p:attrNameLst>
                                      </p:cBhvr>
                                      <p:to>
                                        <p:strVal val="visible"/>
                                      </p:to>
                                    </p:set>
                                    <p:animEffect transition="in" filter="fade">
                                      <p:cBhvr>
                                        <p:cTn id="41" dur="500"/>
                                        <p:tgtEl>
                                          <p:spTgt spid="18">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 name="object 18"/>
          <p:cNvSpPr txBox="1"/>
          <p:nvPr/>
        </p:nvSpPr>
        <p:spPr>
          <a:xfrm>
            <a:off x="323528" y="1124744"/>
            <a:ext cx="7695591" cy="5396349"/>
          </a:xfrm>
          <a:prstGeom prst="rect">
            <a:avLst/>
          </a:prstGeom>
        </p:spPr>
        <p:txBody>
          <a:bodyPr vert="horz" wrap="square" lIns="0" tIns="0" rIns="0" bIns="0" rtlCol="0">
            <a:spAutoFit/>
          </a:bodyPr>
          <a:lstStyle/>
          <a:p>
            <a:pPr marL="266700" indent="-255588" defTabSz="801401">
              <a:spcBef>
                <a:spcPts val="1800"/>
              </a:spcBef>
              <a:spcAft>
                <a:spcPts val="600"/>
              </a:spcAft>
              <a:buClr>
                <a:srgbClr val="0057D6"/>
              </a:buClr>
              <a:buSzPct val="120000"/>
              <a:buFont typeface="Arial"/>
              <a:buChar char="•"/>
              <a:tabLst>
                <a:tab pos="266700" algn="l"/>
              </a:tabLst>
            </a:pPr>
            <a:r>
              <a:rPr lang="de-DE" sz="2400" b="1" spc="-4" dirty="0" smtClean="0">
                <a:solidFill>
                  <a:srgbClr val="0057D6"/>
                </a:solidFill>
                <a:latin typeface="Arial"/>
                <a:cs typeface="Arial"/>
              </a:rPr>
              <a:t>Elektron-Masse</a:t>
            </a:r>
            <a:r>
              <a:rPr lang="de-DE" sz="2400" b="1" spc="-4" dirty="0" smtClean="0">
                <a:solidFill>
                  <a:prstClr val="black"/>
                </a:solidFill>
                <a:latin typeface="Arial"/>
                <a:cs typeface="Arial"/>
              </a:rPr>
              <a:t> </a:t>
            </a:r>
            <a:r>
              <a:rPr lang="de-DE" sz="2400" b="1" spc="-4" dirty="0" smtClean="0">
                <a:solidFill>
                  <a:srgbClr val="0057D6"/>
                </a:solidFill>
                <a:latin typeface="Arial"/>
                <a:cs typeface="Arial"/>
              </a:rPr>
              <a:t>bestimmt</a:t>
            </a:r>
            <a:r>
              <a:rPr lang="de-DE" sz="2400" b="1" spc="-4" dirty="0">
                <a:solidFill>
                  <a:prstClr val="black"/>
                </a:solidFill>
                <a:latin typeface="Arial"/>
                <a:cs typeface="Arial"/>
              </a:rPr>
              <a:t/>
            </a:r>
            <a:br>
              <a:rPr lang="de-DE" sz="2400" b="1" spc="-4" dirty="0">
                <a:solidFill>
                  <a:prstClr val="black"/>
                </a:solidFill>
                <a:latin typeface="Arial"/>
                <a:cs typeface="Arial"/>
              </a:rPr>
            </a:br>
            <a:r>
              <a:rPr lang="de-DE" sz="2400" b="1" spc="-9" dirty="0" smtClean="0">
                <a:solidFill>
                  <a:srgbClr val="CC0000"/>
                </a:solidFill>
                <a:latin typeface="Arial"/>
                <a:cs typeface="Arial"/>
              </a:rPr>
              <a:t>E</a:t>
            </a:r>
            <a:r>
              <a:rPr lang="de-DE" sz="2400" b="1" spc="-4" dirty="0" smtClean="0">
                <a:solidFill>
                  <a:srgbClr val="CC0000"/>
                </a:solidFill>
                <a:latin typeface="Arial"/>
                <a:cs typeface="Arial"/>
              </a:rPr>
              <a:t>n</a:t>
            </a:r>
            <a:r>
              <a:rPr lang="de-DE" sz="2400" b="1" spc="-9" dirty="0" smtClean="0">
                <a:solidFill>
                  <a:srgbClr val="CC0000"/>
                </a:solidFill>
                <a:latin typeface="Arial"/>
                <a:cs typeface="Arial"/>
              </a:rPr>
              <a:t>erg</a:t>
            </a:r>
            <a:r>
              <a:rPr lang="de-DE" sz="2400" b="1" spc="-4" dirty="0" smtClean="0">
                <a:solidFill>
                  <a:srgbClr val="CC0000"/>
                </a:solidFill>
                <a:latin typeface="Arial"/>
                <a:cs typeface="Arial"/>
              </a:rPr>
              <a:t>ien</a:t>
            </a:r>
            <a:r>
              <a:rPr lang="de-DE" sz="2400" b="1" spc="4" dirty="0" smtClean="0">
                <a:solidFill>
                  <a:srgbClr val="CC0000"/>
                </a:solidFill>
                <a:latin typeface="Arial"/>
                <a:cs typeface="Arial"/>
              </a:rPr>
              <a:t> </a:t>
            </a:r>
            <a:r>
              <a:rPr lang="de-DE" sz="2400" b="1" spc="-9" dirty="0" smtClean="0">
                <a:solidFill>
                  <a:srgbClr val="0057D6"/>
                </a:solidFill>
                <a:latin typeface="Arial"/>
                <a:cs typeface="Arial"/>
              </a:rPr>
              <a:t>un</a:t>
            </a:r>
            <a:r>
              <a:rPr lang="de-DE" sz="2400" b="1" spc="-4" dirty="0" smtClean="0">
                <a:solidFill>
                  <a:srgbClr val="0057D6"/>
                </a:solidFill>
                <a:latin typeface="Arial"/>
                <a:cs typeface="Arial"/>
              </a:rPr>
              <a:t>d</a:t>
            </a:r>
            <a:r>
              <a:rPr lang="de-DE" sz="2400" b="1" dirty="0" smtClean="0">
                <a:solidFill>
                  <a:srgbClr val="0057D6"/>
                </a:solidFill>
                <a:latin typeface="Arial"/>
                <a:cs typeface="Arial"/>
              </a:rPr>
              <a:t> </a:t>
            </a:r>
            <a:r>
              <a:rPr lang="de-DE" sz="2400" b="1" spc="-4" dirty="0" smtClean="0">
                <a:solidFill>
                  <a:srgbClr val="339A33"/>
                </a:solidFill>
                <a:latin typeface="Arial"/>
                <a:cs typeface="Arial"/>
              </a:rPr>
              <a:t>Größe der Atome</a:t>
            </a:r>
            <a:endParaRPr lang="de-DE" sz="2400" b="1" dirty="0" smtClean="0">
              <a:solidFill>
                <a:prstClr val="black"/>
              </a:solidFill>
              <a:latin typeface="Arial"/>
              <a:cs typeface="Arial"/>
            </a:endParaRPr>
          </a:p>
          <a:p>
            <a:pPr marL="450850" lvl="1" indent="-184150" defTabSz="801401">
              <a:lnSpc>
                <a:spcPts val="2729"/>
              </a:lnSpc>
              <a:buClr>
                <a:srgbClr val="CC0000"/>
              </a:buClr>
              <a:buSzPct val="100000"/>
              <a:buFont typeface="Arial"/>
              <a:buChar char="•"/>
              <a:tabLst>
                <a:tab pos="450850" algn="l"/>
              </a:tabLst>
            </a:pPr>
            <a:r>
              <a:rPr lang="de-DE" sz="2000" spc="-9" dirty="0" err="1"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R</a:t>
            </a:r>
            <a:r>
              <a:rPr lang="de-DE" sz="2000" dirty="0" err="1"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y</a:t>
            </a:r>
            <a:r>
              <a:rPr lang="de-DE" sz="2000" spc="-9" dirty="0" err="1"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dber</a:t>
            </a:r>
            <a:r>
              <a:rPr lang="de-DE" sz="2000" spc="-4" dirty="0" err="1"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g</a:t>
            </a:r>
            <a:r>
              <a:rPr lang="de-DE" sz="2000"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-E</a:t>
            </a:r>
            <a:r>
              <a:rPr lang="de-DE" sz="2000" spc="-9"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nerg</a:t>
            </a:r>
            <a:r>
              <a:rPr lang="de-DE" sz="2000"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ie:</a:t>
            </a:r>
            <a:r>
              <a:rPr lang="de-DE" sz="2000"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de-DE" sz="2000" spc="-9" dirty="0" smtClean="0">
                <a:solidFill>
                  <a:srgbClr val="CC0000"/>
                </a:solidFill>
                <a:latin typeface="Arial Unicode MS" panose="020B0604020202020204" pitchFamily="34" charset="-128"/>
                <a:ea typeface="Arial Unicode MS" panose="020B0604020202020204" pitchFamily="34" charset="-128"/>
                <a:cs typeface="Arial Unicode MS" panose="020B0604020202020204" pitchFamily="34" charset="-128"/>
              </a:rPr>
              <a:t>R = 0.</a:t>
            </a:r>
            <a:r>
              <a:rPr lang="de-DE" sz="2000" spc="-4" dirty="0" smtClean="0">
                <a:solidFill>
                  <a:srgbClr val="CC0000"/>
                </a:solidFill>
                <a:latin typeface="Arial Unicode MS" panose="020B0604020202020204" pitchFamily="34" charset="-128"/>
                <a:ea typeface="Arial Unicode MS" panose="020B0604020202020204" pitchFamily="34" charset="-128"/>
                <a:cs typeface="Arial Unicode MS" panose="020B0604020202020204" pitchFamily="34" charset="-128"/>
              </a:rPr>
              <a:t>5 </a:t>
            </a:r>
            <a:r>
              <a:rPr lang="de-DE" sz="2400" dirty="0" smtClean="0">
                <a:solidFill>
                  <a:srgbClr val="CC0000"/>
                </a:solidFill>
                <a:latin typeface="Cambria Math"/>
                <a:ea typeface="Cambria Math"/>
                <a:cs typeface="Arial Unicode MS" panose="020B0604020202020204" pitchFamily="34" charset="-128"/>
              </a:rPr>
              <a:t>𝛂</a:t>
            </a:r>
            <a:r>
              <a:rPr lang="de-DE" sz="2000" spc="-9" dirty="0" smtClean="0">
                <a:solidFill>
                  <a:srgbClr val="CC0000"/>
                </a:solidFill>
                <a:latin typeface="Arial" panose="020B0604020202020204" pitchFamily="34" charset="0"/>
                <a:ea typeface="Arial Unicode MS" panose="020B0604020202020204" pitchFamily="34" charset="-128"/>
                <a:cs typeface="Arial" panose="020B0604020202020204" pitchFamily="34" charset="0"/>
              </a:rPr>
              <a:t>²</a:t>
            </a:r>
            <a:r>
              <a:rPr lang="de-DE" sz="2000" baseline="-20833" dirty="0" smtClean="0">
                <a:solidFill>
                  <a:srgbClr val="CC0000"/>
                </a:solidFill>
                <a:latin typeface="Arial" panose="020B0604020202020204" pitchFamily="34" charset="0"/>
                <a:ea typeface="Arial Unicode MS" panose="020B0604020202020204" pitchFamily="34" charset="-128"/>
                <a:cs typeface="Arial" panose="020B0604020202020204" pitchFamily="34" charset="0"/>
              </a:rPr>
              <a:t> </a:t>
            </a:r>
            <a:r>
              <a:rPr lang="de-DE" sz="2000" spc="-9" dirty="0" err="1" smtClean="0">
                <a:solidFill>
                  <a:srgbClr val="CC0000"/>
                </a:solidFill>
                <a:latin typeface="Arial Unicode MS" panose="020B0604020202020204" pitchFamily="34" charset="-128"/>
                <a:ea typeface="Arial Unicode MS" panose="020B0604020202020204" pitchFamily="34" charset="-128"/>
                <a:cs typeface="Arial Unicode MS" panose="020B0604020202020204" pitchFamily="34" charset="-128"/>
              </a:rPr>
              <a:t>m</a:t>
            </a:r>
            <a:r>
              <a:rPr lang="de-DE" sz="2400" baseline="-20833" dirty="0" err="1" smtClean="0">
                <a:solidFill>
                  <a:srgbClr val="CC0000"/>
                </a:solidFill>
                <a:latin typeface="Arial Unicode MS" panose="020B0604020202020204" pitchFamily="34" charset="-128"/>
                <a:ea typeface="Arial Unicode MS" panose="020B0604020202020204" pitchFamily="34" charset="-128"/>
                <a:cs typeface="Arial Unicode MS" panose="020B0604020202020204" pitchFamily="34" charset="-128"/>
              </a:rPr>
              <a:t>e</a:t>
            </a:r>
            <a:endParaRPr lang="de-DE" sz="2400" baseline="-20833"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endParaRPr>
          </a:p>
          <a:p>
            <a:pPr marL="450850" lvl="1" indent="-184150" defTabSz="801401">
              <a:spcBef>
                <a:spcPts val="114"/>
              </a:spcBef>
              <a:buClr>
                <a:srgbClr val="CC0000"/>
              </a:buClr>
              <a:buSzPct val="100000"/>
              <a:buFont typeface="Arial"/>
              <a:buChar char="•"/>
              <a:tabLst>
                <a:tab pos="450850" algn="l"/>
              </a:tabLst>
            </a:pPr>
            <a:r>
              <a:rPr lang="de-DE" sz="2000"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Bohr-Radius:</a:t>
            </a:r>
            <a:r>
              <a:rPr lang="de-DE" sz="2000"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de-DE" sz="2000" spc="-9" dirty="0" err="1" smtClean="0">
                <a:solidFill>
                  <a:srgbClr val="339A33"/>
                </a:solidFill>
                <a:latin typeface="Arial Unicode MS" panose="020B0604020202020204" pitchFamily="34" charset="-128"/>
                <a:ea typeface="Arial Unicode MS" panose="020B0604020202020204" pitchFamily="34" charset="-128"/>
                <a:cs typeface="Arial Unicode MS" panose="020B0604020202020204" pitchFamily="34" charset="-128"/>
              </a:rPr>
              <a:t>r</a:t>
            </a:r>
            <a:r>
              <a:rPr lang="de-DE" sz="2000" spc="-9" baseline="-25000" dirty="0" err="1" smtClean="0">
                <a:solidFill>
                  <a:srgbClr val="339A33"/>
                </a:solidFill>
                <a:latin typeface="Arial Unicode MS" panose="020B0604020202020204" pitchFamily="34" charset="-128"/>
                <a:ea typeface="Arial Unicode MS" panose="020B0604020202020204" pitchFamily="34" charset="-128"/>
                <a:cs typeface="Arial Unicode MS" panose="020B0604020202020204" pitchFamily="34" charset="-128"/>
              </a:rPr>
              <a:t>B</a:t>
            </a:r>
            <a:r>
              <a:rPr lang="de-DE" sz="2000" spc="-9" dirty="0" smtClean="0">
                <a:solidFill>
                  <a:srgbClr val="339A33"/>
                </a:solidFill>
                <a:latin typeface="Arial Unicode MS" panose="020B0604020202020204" pitchFamily="34" charset="-128"/>
                <a:ea typeface="Arial Unicode MS" panose="020B0604020202020204" pitchFamily="34" charset="-128"/>
                <a:cs typeface="Arial Unicode MS" panose="020B0604020202020204" pitchFamily="34" charset="-128"/>
              </a:rPr>
              <a:t> = </a:t>
            </a:r>
            <a:r>
              <a:rPr lang="de-DE" sz="2000" spc="-4" dirty="0" smtClean="0">
                <a:solidFill>
                  <a:srgbClr val="339A33"/>
                </a:solidFill>
                <a:latin typeface="Arial Unicode MS" panose="020B0604020202020204" pitchFamily="34" charset="-128"/>
                <a:ea typeface="Arial Unicode MS" panose="020B0604020202020204" pitchFamily="34" charset="-128"/>
                <a:cs typeface="Arial Unicode MS" panose="020B0604020202020204" pitchFamily="34" charset="-128"/>
              </a:rPr>
              <a:t>1</a:t>
            </a:r>
            <a:r>
              <a:rPr lang="de-DE" sz="2000" spc="-9" dirty="0" smtClean="0">
                <a:solidFill>
                  <a:srgbClr val="339A33"/>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de-DE" sz="2000" spc="-4" dirty="0" smtClean="0">
                <a:solidFill>
                  <a:srgbClr val="339A33"/>
                </a:solidFill>
                <a:latin typeface="Arial Unicode MS" panose="020B0604020202020204" pitchFamily="34" charset="-128"/>
                <a:ea typeface="Arial Unicode MS" panose="020B0604020202020204" pitchFamily="34" charset="-128"/>
                <a:cs typeface="Arial Unicode MS" panose="020B0604020202020204" pitchFamily="34" charset="-128"/>
              </a:rPr>
              <a:t>/</a:t>
            </a:r>
            <a:r>
              <a:rPr lang="de-DE" sz="2000" spc="-9" dirty="0" smtClean="0">
                <a:solidFill>
                  <a:srgbClr val="339A33"/>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de-DE" sz="2400" dirty="0" smtClean="0">
                <a:solidFill>
                  <a:srgbClr val="339A33"/>
                </a:solidFill>
                <a:latin typeface="Arial Unicode MS" panose="020B0604020202020204" pitchFamily="34" charset="-128"/>
                <a:ea typeface="Arial Unicode MS" panose="020B0604020202020204" pitchFamily="34" charset="-128"/>
                <a:cs typeface="Arial Unicode MS" panose="020B0604020202020204" pitchFamily="34" charset="-128"/>
              </a:rPr>
              <a:t>𝛂</a:t>
            </a:r>
            <a:r>
              <a:rPr lang="de-DE" sz="2000" b="1" dirty="0" smtClean="0">
                <a:solidFill>
                  <a:srgbClr val="339A33"/>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de-DE" sz="2000" spc="-9" dirty="0" err="1" smtClean="0">
                <a:solidFill>
                  <a:srgbClr val="339A33"/>
                </a:solidFill>
                <a:latin typeface="Arial Unicode MS" panose="020B0604020202020204" pitchFamily="34" charset="-128"/>
                <a:ea typeface="Arial Unicode MS" panose="020B0604020202020204" pitchFamily="34" charset="-128"/>
                <a:cs typeface="Arial Unicode MS" panose="020B0604020202020204" pitchFamily="34" charset="-128"/>
              </a:rPr>
              <a:t>m</a:t>
            </a:r>
            <a:r>
              <a:rPr lang="de-DE" sz="2000" b="1" baseline="-20833" dirty="0" err="1" smtClean="0">
                <a:solidFill>
                  <a:srgbClr val="339A33"/>
                </a:solidFill>
                <a:latin typeface="Arial Unicode MS" panose="020B0604020202020204" pitchFamily="34" charset="-128"/>
                <a:ea typeface="Arial Unicode MS" panose="020B0604020202020204" pitchFamily="34" charset="-128"/>
                <a:cs typeface="Arial Unicode MS" panose="020B0604020202020204" pitchFamily="34" charset="-128"/>
              </a:rPr>
              <a:t>e</a:t>
            </a:r>
            <a:r>
              <a:rPr lang="de-DE" sz="2000" dirty="0" smtClean="0">
                <a:solidFill>
                  <a:srgbClr val="339A33"/>
                </a:solidFill>
                <a:latin typeface="Arial" panose="020B0604020202020204" pitchFamily="34" charset="0"/>
                <a:ea typeface="Arial Unicode MS" panose="020B0604020202020204" pitchFamily="34" charset="-128"/>
                <a:cs typeface="Arial" panose="020B0604020202020204" pitchFamily="34" charset="0"/>
              </a:rPr>
              <a:t>)</a:t>
            </a:r>
            <a:endParaRPr lang="de-DE" sz="2000" dirty="0" smtClean="0">
              <a:solidFill>
                <a:prstClr val="black"/>
              </a:solidFill>
              <a:latin typeface="Arial" panose="020B0604020202020204" pitchFamily="34" charset="0"/>
              <a:ea typeface="Arial Unicode MS" panose="020B0604020202020204" pitchFamily="34" charset="-128"/>
              <a:cs typeface="Arial" panose="020B0604020202020204" pitchFamily="34" charset="0"/>
            </a:endParaRPr>
          </a:p>
          <a:p>
            <a:pPr marL="266700" indent="-255588" defTabSz="801401">
              <a:spcBef>
                <a:spcPts val="2400"/>
              </a:spcBef>
              <a:spcAft>
                <a:spcPts val="600"/>
              </a:spcAft>
              <a:buClr>
                <a:srgbClr val="0057D6"/>
              </a:buClr>
              <a:buSzPct val="100000"/>
              <a:buFont typeface="Wingdings"/>
              <a:buChar char=""/>
              <a:tabLst>
                <a:tab pos="266700" algn="l"/>
              </a:tabLst>
            </a:pPr>
            <a:r>
              <a:rPr lang="de-DE" sz="2400" b="1" spc="-4" dirty="0" smtClean="0">
                <a:solidFill>
                  <a:srgbClr val="0065FF"/>
                </a:solidFill>
                <a:latin typeface="Arial"/>
                <a:cs typeface="Arial"/>
              </a:rPr>
              <a:t>Elektron leichter:  </a:t>
            </a:r>
            <a:r>
              <a:rPr lang="de-DE" sz="2400" b="1" spc="-4" dirty="0" err="1" smtClean="0">
                <a:solidFill>
                  <a:srgbClr val="0065FF"/>
                </a:solidFill>
                <a:latin typeface="Arial"/>
                <a:cs typeface="Arial"/>
              </a:rPr>
              <a:t>m</a:t>
            </a:r>
            <a:r>
              <a:rPr lang="de-DE" sz="2400" b="1" baseline="-21367" dirty="0" err="1" smtClean="0">
                <a:solidFill>
                  <a:srgbClr val="0065FF"/>
                </a:solidFill>
                <a:latin typeface="Arial"/>
                <a:cs typeface="Arial"/>
              </a:rPr>
              <a:t>e</a:t>
            </a:r>
            <a:r>
              <a:rPr lang="de-DE" sz="2400" b="1" baseline="-21367" dirty="0" smtClean="0">
                <a:solidFill>
                  <a:srgbClr val="0065FF"/>
                </a:solidFill>
                <a:latin typeface="Arial"/>
                <a:cs typeface="Arial"/>
              </a:rPr>
              <a:t> </a:t>
            </a:r>
            <a:r>
              <a:rPr lang="de-DE" sz="2400" b="1" dirty="0" smtClean="0">
                <a:solidFill>
                  <a:srgbClr val="0065FF"/>
                </a:solidFill>
                <a:latin typeface="Arial"/>
                <a:cs typeface="Arial"/>
              </a:rPr>
              <a:t>/ 25 = </a:t>
            </a:r>
            <a:r>
              <a:rPr lang="de-DE" sz="2400" b="1" spc="-9" dirty="0" smtClean="0">
                <a:solidFill>
                  <a:srgbClr val="0065FF"/>
                </a:solidFill>
                <a:latin typeface="Arial"/>
                <a:cs typeface="Arial"/>
              </a:rPr>
              <a:t>0.0</a:t>
            </a:r>
            <a:r>
              <a:rPr lang="de-DE" sz="2400" b="1" spc="-4" dirty="0" smtClean="0">
                <a:solidFill>
                  <a:srgbClr val="0065FF"/>
                </a:solidFill>
                <a:latin typeface="Arial"/>
                <a:cs typeface="Arial"/>
              </a:rPr>
              <a:t>2</a:t>
            </a:r>
            <a:r>
              <a:rPr lang="de-DE" sz="2400" b="1" dirty="0" smtClean="0">
                <a:solidFill>
                  <a:srgbClr val="0065FF"/>
                </a:solidFill>
                <a:latin typeface="Arial"/>
                <a:cs typeface="Arial"/>
              </a:rPr>
              <a:t> </a:t>
            </a:r>
            <a:r>
              <a:rPr lang="de-DE" sz="2400" b="1" spc="-9" dirty="0" smtClean="0">
                <a:solidFill>
                  <a:srgbClr val="0065FF"/>
                </a:solidFill>
                <a:latin typeface="Arial"/>
                <a:cs typeface="Arial"/>
              </a:rPr>
              <a:t>Me</a:t>
            </a:r>
            <a:r>
              <a:rPr lang="de-DE" sz="2400" b="1" spc="-4" dirty="0" smtClean="0">
                <a:solidFill>
                  <a:srgbClr val="0065FF"/>
                </a:solidFill>
                <a:latin typeface="Arial"/>
                <a:cs typeface="Arial"/>
              </a:rPr>
              <a:t>V</a:t>
            </a:r>
            <a:endParaRPr lang="de-DE" sz="2400" dirty="0" smtClean="0">
              <a:solidFill>
                <a:prstClr val="black"/>
              </a:solidFill>
              <a:latin typeface="Arial"/>
              <a:cs typeface="Arial"/>
            </a:endParaRPr>
          </a:p>
          <a:p>
            <a:pPr marL="450850" lvl="1" indent="-184150" defTabSz="801401">
              <a:spcBef>
                <a:spcPts val="193"/>
              </a:spcBef>
              <a:buClr>
                <a:srgbClr val="CC0000"/>
              </a:buClr>
              <a:buSzPct val="72222"/>
              <a:buFont typeface="Wingdings"/>
              <a:buChar char=""/>
              <a:tabLst>
                <a:tab pos="662268" algn="l"/>
              </a:tabLst>
            </a:pPr>
            <a:r>
              <a:rPr lang="de-DE" sz="2000" spc="-4" dirty="0" smtClean="0">
                <a:solidFill>
                  <a:prstClr val="black"/>
                </a:solidFill>
                <a:latin typeface="Arial"/>
                <a:cs typeface="Arial"/>
              </a:rPr>
              <a:t>riesig</a:t>
            </a:r>
            <a:r>
              <a:rPr lang="de-DE" sz="2000" dirty="0" smtClean="0">
                <a:solidFill>
                  <a:prstClr val="black"/>
                </a:solidFill>
                <a:latin typeface="Arial"/>
                <a:cs typeface="Arial"/>
              </a:rPr>
              <a:t>e</a:t>
            </a:r>
            <a:r>
              <a:rPr lang="de-DE" sz="2000" spc="-4" dirty="0" smtClean="0">
                <a:solidFill>
                  <a:prstClr val="black"/>
                </a:solidFill>
                <a:latin typeface="Arial"/>
                <a:cs typeface="Arial"/>
              </a:rPr>
              <a:t> Atome</a:t>
            </a:r>
            <a:r>
              <a:rPr lang="de-DE" sz="2000" dirty="0" smtClean="0">
                <a:solidFill>
                  <a:prstClr val="black"/>
                </a:solidFill>
                <a:latin typeface="Arial"/>
                <a:cs typeface="Arial"/>
              </a:rPr>
              <a:t> mit</a:t>
            </a:r>
            <a:r>
              <a:rPr lang="de-DE" sz="2000" spc="-4" dirty="0" smtClean="0">
                <a:solidFill>
                  <a:prstClr val="black"/>
                </a:solidFill>
                <a:latin typeface="Arial"/>
                <a:cs typeface="Arial"/>
              </a:rPr>
              <a:t> klein</a:t>
            </a:r>
            <a:r>
              <a:rPr lang="de-DE" sz="2000" dirty="0" smtClean="0">
                <a:solidFill>
                  <a:prstClr val="black"/>
                </a:solidFill>
                <a:latin typeface="Arial"/>
                <a:cs typeface="Arial"/>
              </a:rPr>
              <a:t>en</a:t>
            </a:r>
            <a:r>
              <a:rPr lang="de-DE" sz="2000" spc="-4" dirty="0" smtClean="0">
                <a:solidFill>
                  <a:prstClr val="black"/>
                </a:solidFill>
                <a:latin typeface="Arial"/>
                <a:cs typeface="Arial"/>
              </a:rPr>
              <a:t> Bindungsenergien:</a:t>
            </a:r>
            <a:endParaRPr lang="de-DE" sz="2000" dirty="0" smtClean="0">
              <a:solidFill>
                <a:prstClr val="black"/>
              </a:solidFill>
              <a:latin typeface="Arial"/>
              <a:cs typeface="Arial"/>
            </a:endParaRPr>
          </a:p>
          <a:p>
            <a:pPr marL="628650" lvl="2" indent="-177800" defTabSz="801401">
              <a:spcBef>
                <a:spcPts val="197"/>
              </a:spcBef>
              <a:buClr>
                <a:srgbClr val="008000"/>
              </a:buClr>
              <a:buSzPct val="100000"/>
              <a:buFont typeface="Arial" panose="020B0604020202020204" pitchFamily="34" charset="0"/>
              <a:buChar char="-"/>
              <a:tabLst>
                <a:tab pos="625475" algn="l"/>
              </a:tabLst>
            </a:pPr>
            <a:r>
              <a:rPr lang="de-DE" sz="2000" spc="-4" dirty="0" smtClean="0">
                <a:latin typeface="Arial"/>
                <a:cs typeface="Arial"/>
              </a:rPr>
              <a:t>Menschen werden</a:t>
            </a:r>
            <a:r>
              <a:rPr lang="de-DE" sz="2000" spc="4" dirty="0" smtClean="0">
                <a:latin typeface="Arial"/>
                <a:cs typeface="Arial"/>
              </a:rPr>
              <a:t> </a:t>
            </a:r>
            <a:r>
              <a:rPr lang="de-DE" sz="2000" spc="-4" dirty="0" smtClean="0">
                <a:latin typeface="Arial"/>
                <a:cs typeface="Arial"/>
              </a:rPr>
              <a:t>4</a:t>
            </a:r>
            <a:r>
              <a:rPr lang="de-DE" sz="2000" dirty="0" smtClean="0">
                <a:latin typeface="Arial"/>
                <a:cs typeface="Arial"/>
              </a:rPr>
              <a:t>5</a:t>
            </a:r>
            <a:r>
              <a:rPr lang="de-DE" sz="2000" spc="-4" dirty="0" smtClean="0">
                <a:latin typeface="Arial"/>
                <a:cs typeface="Arial"/>
              </a:rPr>
              <a:t> </a:t>
            </a:r>
            <a:r>
              <a:rPr lang="de-DE" sz="2000" dirty="0" smtClean="0">
                <a:latin typeface="Arial"/>
                <a:cs typeface="Arial"/>
              </a:rPr>
              <a:t>m</a:t>
            </a:r>
            <a:r>
              <a:rPr lang="de-DE" sz="2000" spc="-4" dirty="0" smtClean="0">
                <a:latin typeface="Arial"/>
                <a:cs typeface="Arial"/>
              </a:rPr>
              <a:t> groß</a:t>
            </a:r>
            <a:r>
              <a:rPr lang="de-DE" sz="2000" dirty="0" smtClean="0">
                <a:latin typeface="Arial"/>
                <a:cs typeface="Arial"/>
              </a:rPr>
              <a:t>.</a:t>
            </a:r>
          </a:p>
          <a:p>
            <a:pPr marL="628650" lvl="2" indent="-177800" defTabSz="801401">
              <a:spcBef>
                <a:spcPts val="197"/>
              </a:spcBef>
              <a:buClr>
                <a:srgbClr val="008000"/>
              </a:buClr>
              <a:buSzPct val="100000"/>
              <a:buFont typeface="Arial" panose="020B0604020202020204" pitchFamily="34" charset="0"/>
              <a:buChar char="-"/>
              <a:tabLst>
                <a:tab pos="625475" algn="l"/>
              </a:tabLst>
            </a:pPr>
            <a:r>
              <a:rPr lang="de-DE" sz="2000" spc="-4" dirty="0" smtClean="0">
                <a:latin typeface="Arial"/>
                <a:cs typeface="Arial"/>
              </a:rPr>
              <a:t>kovalent</a:t>
            </a:r>
            <a:r>
              <a:rPr lang="de-DE" sz="2000" dirty="0" smtClean="0">
                <a:latin typeface="Arial"/>
                <a:cs typeface="Arial"/>
              </a:rPr>
              <a:t>e</a:t>
            </a:r>
            <a:r>
              <a:rPr lang="de-DE" sz="2000" spc="-4" dirty="0" smtClean="0">
                <a:latin typeface="Arial"/>
                <a:cs typeface="Arial"/>
              </a:rPr>
              <a:t> </a:t>
            </a:r>
            <a:r>
              <a:rPr lang="de-DE" sz="2000" dirty="0" smtClean="0">
                <a:latin typeface="Arial"/>
                <a:cs typeface="Arial"/>
              </a:rPr>
              <a:t>C</a:t>
            </a:r>
            <a:r>
              <a:rPr lang="de-DE" sz="2000" spc="-4" dirty="0" smtClean="0">
                <a:latin typeface="Arial"/>
                <a:cs typeface="Arial"/>
              </a:rPr>
              <a:t>-Bindunge</a:t>
            </a:r>
            <a:r>
              <a:rPr lang="de-DE" sz="2000" dirty="0" smtClean="0">
                <a:latin typeface="Arial"/>
                <a:cs typeface="Arial"/>
              </a:rPr>
              <a:t>n</a:t>
            </a:r>
            <a:r>
              <a:rPr lang="de-DE" sz="2000" spc="-4" dirty="0" smtClean="0">
                <a:latin typeface="Arial"/>
                <a:cs typeface="Arial"/>
              </a:rPr>
              <a:t> C</a:t>
            </a:r>
            <a:r>
              <a:rPr lang="de-DE" sz="2000" spc="4" dirty="0" smtClean="0">
                <a:latin typeface="Arial"/>
                <a:cs typeface="Arial"/>
              </a:rPr>
              <a:t>H</a:t>
            </a:r>
            <a:r>
              <a:rPr lang="de-DE" sz="2000" spc="-13" baseline="-23148" dirty="0" smtClean="0">
                <a:latin typeface="Arial"/>
                <a:cs typeface="Arial"/>
              </a:rPr>
              <a:t>4 </a:t>
            </a:r>
            <a:r>
              <a:rPr lang="de-DE" sz="2000" spc="666" dirty="0" smtClean="0">
                <a:latin typeface="Arial"/>
                <a:ea typeface="Cambria Math"/>
                <a:cs typeface="Arial"/>
              </a:rPr>
              <a:t>→</a:t>
            </a:r>
            <a:r>
              <a:rPr lang="de-DE" sz="2000" spc="-4" dirty="0" smtClean="0">
                <a:latin typeface="Arial"/>
                <a:cs typeface="Arial"/>
              </a:rPr>
              <a:t>C + 2</a:t>
            </a:r>
            <a:r>
              <a:rPr lang="de-DE" sz="2000" spc="4" dirty="0" smtClean="0">
                <a:latin typeface="Arial"/>
                <a:cs typeface="Arial"/>
              </a:rPr>
              <a:t>H</a:t>
            </a:r>
            <a:r>
              <a:rPr lang="de-DE" sz="2000" spc="-6" baseline="-25000" dirty="0" smtClean="0">
                <a:latin typeface="Arial"/>
                <a:cs typeface="Arial"/>
              </a:rPr>
              <a:t>2</a:t>
            </a:r>
            <a:r>
              <a:rPr lang="de-DE" sz="2000" spc="-6" dirty="0" smtClean="0">
                <a:latin typeface="Arial"/>
                <a:cs typeface="Arial"/>
              </a:rPr>
              <a:t/>
            </a:r>
            <a:br>
              <a:rPr lang="de-DE" sz="2000" spc="-6" dirty="0" smtClean="0">
                <a:latin typeface="Arial"/>
                <a:cs typeface="Arial"/>
              </a:rPr>
            </a:br>
            <a:r>
              <a:rPr lang="de-DE" sz="2000" spc="-4" dirty="0" smtClean="0">
                <a:latin typeface="Arial"/>
                <a:cs typeface="Arial"/>
              </a:rPr>
              <a:t>breche</a:t>
            </a:r>
            <a:r>
              <a:rPr lang="de-DE" sz="2000" dirty="0" smtClean="0">
                <a:latin typeface="Arial"/>
                <a:cs typeface="Arial"/>
              </a:rPr>
              <a:t>n</a:t>
            </a:r>
            <a:r>
              <a:rPr lang="de-DE" sz="2000" spc="-4" dirty="0" smtClean="0">
                <a:latin typeface="Arial"/>
                <a:cs typeface="Arial"/>
              </a:rPr>
              <a:t> bei</a:t>
            </a:r>
            <a:r>
              <a:rPr lang="de-DE" sz="2000" dirty="0" smtClean="0">
                <a:latin typeface="Arial"/>
                <a:cs typeface="Arial"/>
              </a:rPr>
              <a:t> (0.75/25)</a:t>
            </a:r>
            <a:r>
              <a:rPr lang="de-DE" sz="2000" spc="-9" dirty="0" smtClean="0">
                <a:latin typeface="Arial"/>
                <a:cs typeface="Arial"/>
              </a:rPr>
              <a:t> </a:t>
            </a:r>
            <a:r>
              <a:rPr lang="de-DE" sz="2000" dirty="0" smtClean="0">
                <a:latin typeface="Arial"/>
                <a:cs typeface="Arial"/>
              </a:rPr>
              <a:t>e</a:t>
            </a:r>
            <a:r>
              <a:rPr lang="de-DE" sz="2000" spc="-4" dirty="0" smtClean="0">
                <a:latin typeface="Arial"/>
                <a:cs typeface="Arial"/>
              </a:rPr>
              <a:t>V = k</a:t>
            </a:r>
            <a:r>
              <a:rPr lang="de-DE" sz="2000" spc="-4" dirty="0" smtClean="0">
                <a:latin typeface="Cambria Math"/>
                <a:ea typeface="Cambria Math"/>
                <a:cs typeface="Arial"/>
              </a:rPr>
              <a:t>∙</a:t>
            </a:r>
            <a:r>
              <a:rPr lang="de-DE" sz="2000" dirty="0" smtClean="0">
                <a:latin typeface="Arial"/>
                <a:cs typeface="Arial"/>
              </a:rPr>
              <a:t>60 </a:t>
            </a:r>
            <a:r>
              <a:rPr lang="de-DE" sz="2000" spc="-6" baseline="23148" dirty="0" err="1" smtClean="0">
                <a:latin typeface="Arial"/>
                <a:cs typeface="Arial"/>
              </a:rPr>
              <a:t>o</a:t>
            </a:r>
            <a:r>
              <a:rPr lang="de-DE" sz="2000" spc="-4" dirty="0" err="1" smtClean="0">
                <a:latin typeface="Arial"/>
                <a:cs typeface="Arial"/>
              </a:rPr>
              <a:t>C</a:t>
            </a:r>
            <a:r>
              <a:rPr lang="de-DE" sz="2000" spc="-4" dirty="0" smtClean="0">
                <a:latin typeface="Arial"/>
                <a:cs typeface="Arial"/>
              </a:rPr>
              <a:t>  =&gt;   kaltes Leben !</a:t>
            </a:r>
          </a:p>
          <a:p>
            <a:pPr marL="266700" lvl="0" indent="-255588" defTabSz="801401">
              <a:spcBef>
                <a:spcPts val="2400"/>
              </a:spcBef>
              <a:spcAft>
                <a:spcPts val="600"/>
              </a:spcAft>
              <a:buClr>
                <a:srgbClr val="0057D6"/>
              </a:buClr>
              <a:buSzPct val="100000"/>
              <a:buFont typeface="Wingdings"/>
              <a:buChar char=""/>
              <a:tabLst>
                <a:tab pos="266700" algn="l"/>
              </a:tabLst>
            </a:pPr>
            <a:r>
              <a:rPr lang="de-DE" sz="2400" b="1" spc="-4" dirty="0" smtClean="0">
                <a:solidFill>
                  <a:srgbClr val="0065FF"/>
                </a:solidFill>
                <a:latin typeface="Arial"/>
                <a:cs typeface="Arial"/>
              </a:rPr>
              <a:t>keine elektroschwache Symmetriebrechung,</a:t>
            </a:r>
            <a:br>
              <a:rPr lang="de-DE" sz="2400" b="1" spc="-4" dirty="0" smtClean="0">
                <a:solidFill>
                  <a:srgbClr val="0065FF"/>
                </a:solidFill>
                <a:latin typeface="Arial"/>
                <a:cs typeface="Arial"/>
              </a:rPr>
            </a:br>
            <a:r>
              <a:rPr lang="de-DE" sz="2400" b="1" spc="-4" dirty="0" smtClean="0">
                <a:solidFill>
                  <a:srgbClr val="0065FF"/>
                </a:solidFill>
                <a:latin typeface="Arial"/>
                <a:cs typeface="Arial"/>
              </a:rPr>
              <a:t>kein Higgs: Elektron m</a:t>
            </a:r>
            <a:r>
              <a:rPr lang="de-DE" sz="2400" b="1" dirty="0" smtClean="0">
                <a:solidFill>
                  <a:srgbClr val="0065FF"/>
                </a:solidFill>
                <a:latin typeface="Arial"/>
                <a:cs typeface="Arial"/>
              </a:rPr>
              <a:t>asselos:  </a:t>
            </a:r>
            <a:r>
              <a:rPr lang="de-DE" sz="2400" b="1" dirty="0" err="1" smtClean="0">
                <a:solidFill>
                  <a:srgbClr val="0065FF"/>
                </a:solidFill>
                <a:latin typeface="Arial"/>
                <a:cs typeface="Arial"/>
              </a:rPr>
              <a:t>m</a:t>
            </a:r>
            <a:r>
              <a:rPr lang="de-DE" sz="2400" b="1" baseline="-20833" dirty="0" err="1" smtClean="0">
                <a:solidFill>
                  <a:srgbClr val="0065FF"/>
                </a:solidFill>
                <a:latin typeface="Arial"/>
                <a:cs typeface="Arial"/>
              </a:rPr>
              <a:t>e</a:t>
            </a:r>
            <a:r>
              <a:rPr lang="de-DE" sz="2400" b="1" spc="282" baseline="-20833" dirty="0" smtClean="0">
                <a:solidFill>
                  <a:srgbClr val="0065FF"/>
                </a:solidFill>
                <a:latin typeface="Arial"/>
                <a:cs typeface="Arial"/>
              </a:rPr>
              <a:t> </a:t>
            </a:r>
            <a:r>
              <a:rPr lang="de-DE" sz="2400" b="1" spc="-4" dirty="0" smtClean="0">
                <a:solidFill>
                  <a:srgbClr val="0065FF"/>
                </a:solidFill>
                <a:latin typeface="Arial"/>
                <a:cs typeface="Arial"/>
              </a:rPr>
              <a:t>= 0</a:t>
            </a:r>
            <a:endParaRPr lang="de-DE" sz="2400" dirty="0" smtClean="0">
              <a:solidFill>
                <a:prstClr val="black"/>
              </a:solidFill>
              <a:latin typeface="Arial"/>
              <a:cs typeface="Arial"/>
            </a:endParaRPr>
          </a:p>
          <a:p>
            <a:pPr marL="450850" lvl="1" indent="-184150" defTabSz="801401">
              <a:spcBef>
                <a:spcPts val="193"/>
              </a:spcBef>
              <a:buClr>
                <a:srgbClr val="CC0000"/>
              </a:buClr>
              <a:buSzPct val="72222"/>
              <a:buFont typeface="Wingdings"/>
              <a:buChar char=""/>
              <a:tabLst>
                <a:tab pos="662268" algn="l"/>
              </a:tabLst>
            </a:pPr>
            <a:r>
              <a:rPr lang="de-DE" sz="2000"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Bohr-Radius unendlich, Elektronen nicht mehr gebunden</a:t>
            </a:r>
          </a:p>
          <a:p>
            <a:pPr marL="450850" lvl="1" indent="-184150" defTabSz="801401">
              <a:spcBef>
                <a:spcPts val="193"/>
              </a:spcBef>
              <a:buClr>
                <a:srgbClr val="CC0000"/>
              </a:buClr>
              <a:buSzPct val="72222"/>
              <a:buFont typeface="Wingdings"/>
              <a:buChar char=""/>
              <a:tabLst>
                <a:tab pos="662268" algn="l"/>
              </a:tabLst>
            </a:pPr>
            <a:r>
              <a:rPr lang="de-DE" sz="2000"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keine chemische Bindung, kein Leben !</a:t>
            </a:r>
          </a:p>
        </p:txBody>
      </p:sp>
      <p:sp>
        <p:nvSpPr>
          <p:cNvPr id="24" name="object 24"/>
          <p:cNvSpPr txBox="1"/>
          <p:nvPr/>
        </p:nvSpPr>
        <p:spPr>
          <a:xfrm>
            <a:off x="8714061" y="6412686"/>
            <a:ext cx="106427" cy="184666"/>
          </a:xfrm>
          <a:prstGeom prst="rect">
            <a:avLst/>
          </a:prstGeom>
        </p:spPr>
        <p:txBody>
          <a:bodyPr vert="horz" wrap="square" lIns="0" tIns="0" rIns="0" bIns="0" rtlCol="0">
            <a:spAutoFit/>
          </a:bodyPr>
          <a:lstStyle/>
          <a:p>
            <a:pPr marL="11131" defTabSz="801401"/>
            <a:r>
              <a:rPr lang="de-DE" sz="1200" spc="-4" dirty="0">
                <a:latin typeface="Arial"/>
                <a:cs typeface="Arial"/>
              </a:rPr>
              <a:t>5</a:t>
            </a:r>
            <a:endParaRPr lang="de-DE" sz="1200" dirty="0">
              <a:latin typeface="Arial"/>
              <a:cs typeface="Arial"/>
            </a:endParaRPr>
          </a:p>
        </p:txBody>
      </p:sp>
      <p:sp>
        <p:nvSpPr>
          <p:cNvPr id="19" name="object 10"/>
          <p:cNvSpPr txBox="1">
            <a:spLocks noGrp="1"/>
          </p:cNvSpPr>
          <p:nvPr>
            <p:ph type="title"/>
          </p:nvPr>
        </p:nvSpPr>
        <p:spPr>
          <a:xfrm>
            <a:off x="1873217" y="172889"/>
            <a:ext cx="5397632" cy="903700"/>
          </a:xfrm>
          <a:prstGeom prst="rect">
            <a:avLst/>
          </a:prstGeom>
        </p:spPr>
        <p:txBody>
          <a:bodyPr vert="horz" wrap="none" lIns="0" tIns="0" rIns="0" bIns="72000" rtlCol="0" anchor="ctr" anchorCtr="1">
            <a:spAutoFit/>
          </a:bodyPr>
          <a:lstStyle/>
          <a:p>
            <a:pPr marL="11131" algn="ctr"/>
            <a:r>
              <a:rPr lang="de-DE" sz="5400" b="1" dirty="0" smtClean="0">
                <a:solidFill>
                  <a:srgbClr val="000066"/>
                </a:solidFill>
              </a:rPr>
              <a:t>Teilchenmassen</a:t>
            </a:r>
            <a:endParaRPr lang="de-DE" sz="5400" b="1" dirty="0">
              <a:solidFill>
                <a:srgbClr val="000066"/>
              </a:solidFill>
            </a:endParaRPr>
          </a:p>
        </p:txBody>
      </p:sp>
      <p:pic>
        <p:nvPicPr>
          <p:cNvPr id="3074" name="Picture 2" descr="https://upload.wikimedia.org/wikipedia/commons/thumb/e/e1/Stylised_Lithium_Atom.svg/2000px-Stylised_Lithium_Atom.sv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72200" y="1268760"/>
            <a:ext cx="2357446" cy="26851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12365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xEl>
                                              <p:pRg st="3" end="3"/>
                                            </p:txEl>
                                          </p:spTgt>
                                        </p:tgtEl>
                                        <p:attrNameLst>
                                          <p:attrName>style.visibility</p:attrName>
                                        </p:attrNameLst>
                                      </p:cBhvr>
                                      <p:to>
                                        <p:strVal val="visible"/>
                                      </p:to>
                                    </p:set>
                                    <p:animEffect transition="in" filter="fade">
                                      <p:cBhvr>
                                        <p:cTn id="7" dur="500"/>
                                        <p:tgtEl>
                                          <p:spTgt spid="18">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8">
                                            <p:txEl>
                                              <p:pRg st="4" end="4"/>
                                            </p:txEl>
                                          </p:spTgt>
                                        </p:tgtEl>
                                        <p:attrNameLst>
                                          <p:attrName>style.visibility</p:attrName>
                                        </p:attrNameLst>
                                      </p:cBhvr>
                                      <p:to>
                                        <p:strVal val="visible"/>
                                      </p:to>
                                    </p:set>
                                    <p:animEffect transition="in" filter="fade">
                                      <p:cBhvr>
                                        <p:cTn id="10" dur="500"/>
                                        <p:tgtEl>
                                          <p:spTgt spid="18">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8">
                                            <p:txEl>
                                              <p:pRg st="5" end="5"/>
                                            </p:txEl>
                                          </p:spTgt>
                                        </p:tgtEl>
                                        <p:attrNameLst>
                                          <p:attrName>style.visibility</p:attrName>
                                        </p:attrNameLst>
                                      </p:cBhvr>
                                      <p:to>
                                        <p:strVal val="visible"/>
                                      </p:to>
                                    </p:set>
                                    <p:animEffect transition="in" filter="fade">
                                      <p:cBhvr>
                                        <p:cTn id="13" dur="500"/>
                                        <p:tgtEl>
                                          <p:spTgt spid="18">
                                            <p:txEl>
                                              <p:pRg st="5" end="5"/>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8">
                                            <p:txEl>
                                              <p:pRg st="6" end="6"/>
                                            </p:txEl>
                                          </p:spTgt>
                                        </p:tgtEl>
                                        <p:attrNameLst>
                                          <p:attrName>style.visibility</p:attrName>
                                        </p:attrNameLst>
                                      </p:cBhvr>
                                      <p:to>
                                        <p:strVal val="visible"/>
                                      </p:to>
                                    </p:set>
                                    <p:animEffect transition="in" filter="fade">
                                      <p:cBhvr>
                                        <p:cTn id="16" dur="500"/>
                                        <p:tgtEl>
                                          <p:spTgt spid="18">
                                            <p:txEl>
                                              <p:pRg st="6" end="6"/>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8">
                                            <p:txEl>
                                              <p:pRg st="7" end="7"/>
                                            </p:txEl>
                                          </p:spTgt>
                                        </p:tgtEl>
                                        <p:attrNameLst>
                                          <p:attrName>style.visibility</p:attrName>
                                        </p:attrNameLst>
                                      </p:cBhvr>
                                      <p:to>
                                        <p:strVal val="visible"/>
                                      </p:to>
                                    </p:set>
                                    <p:animEffect transition="in" filter="fade">
                                      <p:cBhvr>
                                        <p:cTn id="21" dur="500"/>
                                        <p:tgtEl>
                                          <p:spTgt spid="18">
                                            <p:txEl>
                                              <p:pRg st="7" end="7"/>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18">
                                            <p:txEl>
                                              <p:pRg st="8" end="8"/>
                                            </p:txEl>
                                          </p:spTgt>
                                        </p:tgtEl>
                                        <p:attrNameLst>
                                          <p:attrName>style.visibility</p:attrName>
                                        </p:attrNameLst>
                                      </p:cBhvr>
                                      <p:to>
                                        <p:strVal val="visible"/>
                                      </p:to>
                                    </p:set>
                                    <p:animEffect transition="in" filter="fade">
                                      <p:cBhvr>
                                        <p:cTn id="24" dur="500"/>
                                        <p:tgtEl>
                                          <p:spTgt spid="18">
                                            <p:txEl>
                                              <p:pRg st="8" end="8"/>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18">
                                            <p:txEl>
                                              <p:pRg st="9" end="9"/>
                                            </p:txEl>
                                          </p:spTgt>
                                        </p:tgtEl>
                                        <p:attrNameLst>
                                          <p:attrName>style.visibility</p:attrName>
                                        </p:attrNameLst>
                                      </p:cBhvr>
                                      <p:to>
                                        <p:strVal val="visible"/>
                                      </p:to>
                                    </p:set>
                                    <p:animEffect transition="in" filter="fade">
                                      <p:cBhvr>
                                        <p:cTn id="27" dur="500"/>
                                        <p:tgtEl>
                                          <p:spTgt spid="18">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 name="object 18"/>
          <p:cNvSpPr txBox="1"/>
          <p:nvPr/>
        </p:nvSpPr>
        <p:spPr>
          <a:xfrm>
            <a:off x="620825" y="1124747"/>
            <a:ext cx="7695591" cy="5529719"/>
          </a:xfrm>
          <a:prstGeom prst="rect">
            <a:avLst/>
          </a:prstGeom>
        </p:spPr>
        <p:txBody>
          <a:bodyPr vert="horz" wrap="square" lIns="0" tIns="0" rIns="0" bIns="0" rtlCol="0">
            <a:spAutoFit/>
          </a:bodyPr>
          <a:lstStyle/>
          <a:p>
            <a:pPr marL="266700" indent="-255588" defTabSz="801401">
              <a:spcBef>
                <a:spcPts val="1800"/>
              </a:spcBef>
              <a:spcAft>
                <a:spcPts val="600"/>
              </a:spcAft>
              <a:buClr>
                <a:srgbClr val="0057D6"/>
              </a:buClr>
              <a:buSzPct val="120000"/>
              <a:buFont typeface="Arial"/>
              <a:buChar char="•"/>
              <a:tabLst>
                <a:tab pos="266700" algn="l"/>
              </a:tabLst>
            </a:pPr>
            <a:r>
              <a:rPr lang="de-DE" sz="2000" b="1" spc="-4" dirty="0" smtClean="0">
                <a:solidFill>
                  <a:srgbClr val="0057D6"/>
                </a:solidFill>
                <a:latin typeface="Arial"/>
                <a:cs typeface="Arial"/>
              </a:rPr>
              <a:t>Elektron-Masse</a:t>
            </a:r>
            <a:r>
              <a:rPr lang="de-DE" sz="2000" b="1" spc="-4" dirty="0" smtClean="0">
                <a:solidFill>
                  <a:prstClr val="black"/>
                </a:solidFill>
                <a:latin typeface="Arial"/>
                <a:cs typeface="Arial"/>
              </a:rPr>
              <a:t> </a:t>
            </a:r>
            <a:r>
              <a:rPr lang="de-DE" sz="2000" b="1" spc="-4" dirty="0" smtClean="0">
                <a:solidFill>
                  <a:srgbClr val="0057D6"/>
                </a:solidFill>
                <a:latin typeface="Arial"/>
                <a:cs typeface="Arial"/>
              </a:rPr>
              <a:t>bestimmt</a:t>
            </a:r>
            <a:r>
              <a:rPr lang="de-DE" sz="2000" b="1" spc="-4" dirty="0" smtClean="0">
                <a:solidFill>
                  <a:prstClr val="black"/>
                </a:solidFill>
                <a:latin typeface="Arial"/>
                <a:cs typeface="Arial"/>
              </a:rPr>
              <a:t> </a:t>
            </a:r>
            <a:r>
              <a:rPr lang="de-DE" sz="2000" b="1" spc="-9" dirty="0" smtClean="0">
                <a:solidFill>
                  <a:srgbClr val="CC0000"/>
                </a:solidFill>
                <a:latin typeface="Arial"/>
                <a:cs typeface="Arial"/>
              </a:rPr>
              <a:t>E</a:t>
            </a:r>
            <a:r>
              <a:rPr lang="de-DE" sz="2000" b="1" spc="-4" dirty="0" smtClean="0">
                <a:solidFill>
                  <a:srgbClr val="CC0000"/>
                </a:solidFill>
                <a:latin typeface="Arial"/>
                <a:cs typeface="Arial"/>
              </a:rPr>
              <a:t>n</a:t>
            </a:r>
            <a:r>
              <a:rPr lang="de-DE" sz="2000" b="1" spc="-9" dirty="0" smtClean="0">
                <a:solidFill>
                  <a:srgbClr val="CC0000"/>
                </a:solidFill>
                <a:latin typeface="Arial"/>
                <a:cs typeface="Arial"/>
              </a:rPr>
              <a:t>erg</a:t>
            </a:r>
            <a:r>
              <a:rPr lang="de-DE" sz="2000" b="1" spc="-4" dirty="0" smtClean="0">
                <a:solidFill>
                  <a:srgbClr val="CC0000"/>
                </a:solidFill>
                <a:latin typeface="Arial"/>
                <a:cs typeface="Arial"/>
              </a:rPr>
              <a:t>ien</a:t>
            </a:r>
            <a:r>
              <a:rPr lang="de-DE" sz="2000" b="1" spc="4" dirty="0" smtClean="0">
                <a:solidFill>
                  <a:srgbClr val="CC0000"/>
                </a:solidFill>
                <a:latin typeface="Arial"/>
                <a:cs typeface="Arial"/>
              </a:rPr>
              <a:t> </a:t>
            </a:r>
            <a:r>
              <a:rPr lang="de-DE" sz="2000" b="1" spc="-9" dirty="0" smtClean="0">
                <a:solidFill>
                  <a:srgbClr val="0057D6"/>
                </a:solidFill>
                <a:latin typeface="Arial"/>
                <a:cs typeface="Arial"/>
              </a:rPr>
              <a:t>un</a:t>
            </a:r>
            <a:r>
              <a:rPr lang="de-DE" sz="2000" b="1" spc="-4" dirty="0" smtClean="0">
                <a:solidFill>
                  <a:srgbClr val="0057D6"/>
                </a:solidFill>
                <a:latin typeface="Arial"/>
                <a:cs typeface="Arial"/>
              </a:rPr>
              <a:t>d</a:t>
            </a:r>
            <a:r>
              <a:rPr lang="de-DE" sz="2000" b="1" dirty="0" smtClean="0">
                <a:solidFill>
                  <a:srgbClr val="0057D6"/>
                </a:solidFill>
                <a:latin typeface="Arial"/>
                <a:cs typeface="Arial"/>
              </a:rPr>
              <a:t> </a:t>
            </a:r>
            <a:r>
              <a:rPr lang="de-DE" sz="2000" b="1" spc="-4" dirty="0" smtClean="0">
                <a:solidFill>
                  <a:srgbClr val="339A33"/>
                </a:solidFill>
                <a:latin typeface="Arial"/>
                <a:cs typeface="Arial"/>
              </a:rPr>
              <a:t>Größe der Atome</a:t>
            </a:r>
            <a:endParaRPr lang="de-DE" sz="2000" b="1" dirty="0" smtClean="0">
              <a:solidFill>
                <a:prstClr val="black"/>
              </a:solidFill>
              <a:latin typeface="Arial"/>
              <a:cs typeface="Arial"/>
            </a:endParaRPr>
          </a:p>
          <a:p>
            <a:pPr marL="450850" lvl="1" indent="-184150" defTabSz="801401">
              <a:lnSpc>
                <a:spcPts val="2729"/>
              </a:lnSpc>
              <a:buClr>
                <a:srgbClr val="CC0000"/>
              </a:buClr>
              <a:buSzPct val="100000"/>
              <a:buFont typeface="Arial"/>
              <a:buChar char="•"/>
              <a:tabLst>
                <a:tab pos="450850" algn="l"/>
              </a:tabLst>
            </a:pPr>
            <a:r>
              <a:rPr lang="de-DE" spc="-9" dirty="0" err="1"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R</a:t>
            </a:r>
            <a:r>
              <a:rPr lang="de-DE" dirty="0" err="1"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y</a:t>
            </a:r>
            <a:r>
              <a:rPr lang="de-DE" spc="-9" dirty="0" err="1"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dber</a:t>
            </a:r>
            <a:r>
              <a:rPr lang="de-DE" spc="-4" dirty="0" err="1"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g</a:t>
            </a:r>
            <a:r>
              <a:rPr lang="de-DE"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-E</a:t>
            </a:r>
            <a:r>
              <a:rPr lang="de-DE" spc="-9"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nerg</a:t>
            </a:r>
            <a:r>
              <a:rPr lang="de-DE"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ie:</a:t>
            </a:r>
            <a:r>
              <a:rPr lang="de-DE"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de-DE" spc="-9" dirty="0" smtClean="0">
                <a:solidFill>
                  <a:srgbClr val="CC0000"/>
                </a:solidFill>
                <a:latin typeface="Arial Unicode MS" panose="020B0604020202020204" pitchFamily="34" charset="-128"/>
                <a:ea typeface="Arial Unicode MS" panose="020B0604020202020204" pitchFamily="34" charset="-128"/>
                <a:cs typeface="Arial Unicode MS" panose="020B0604020202020204" pitchFamily="34" charset="-128"/>
              </a:rPr>
              <a:t>R = 0.</a:t>
            </a:r>
            <a:r>
              <a:rPr lang="de-DE" spc="-4" dirty="0" smtClean="0">
                <a:solidFill>
                  <a:srgbClr val="CC0000"/>
                </a:solidFill>
                <a:latin typeface="Arial Unicode MS" panose="020B0604020202020204" pitchFamily="34" charset="-128"/>
                <a:ea typeface="Arial Unicode MS" panose="020B0604020202020204" pitchFamily="34" charset="-128"/>
                <a:cs typeface="Arial Unicode MS" panose="020B0604020202020204" pitchFamily="34" charset="-128"/>
              </a:rPr>
              <a:t>5 </a:t>
            </a:r>
            <a:r>
              <a:rPr lang="de-DE" sz="2000" dirty="0" smtClean="0">
                <a:solidFill>
                  <a:srgbClr val="CC0000"/>
                </a:solidFill>
                <a:latin typeface="Cambria Math"/>
                <a:ea typeface="Cambria Math"/>
                <a:cs typeface="Arial Unicode MS" panose="020B0604020202020204" pitchFamily="34" charset="-128"/>
              </a:rPr>
              <a:t>𝛂</a:t>
            </a:r>
            <a:r>
              <a:rPr lang="de-DE" spc="-9" dirty="0" smtClean="0">
                <a:solidFill>
                  <a:srgbClr val="CC0000"/>
                </a:solidFill>
                <a:latin typeface="Arial" panose="020B0604020202020204" pitchFamily="34" charset="0"/>
                <a:ea typeface="Arial Unicode MS" panose="020B0604020202020204" pitchFamily="34" charset="-128"/>
                <a:cs typeface="Arial" panose="020B0604020202020204" pitchFamily="34" charset="0"/>
              </a:rPr>
              <a:t>²</a:t>
            </a:r>
            <a:r>
              <a:rPr lang="de-DE" baseline="-20833" dirty="0" smtClean="0">
                <a:solidFill>
                  <a:srgbClr val="CC0000"/>
                </a:solidFill>
                <a:latin typeface="Arial" panose="020B0604020202020204" pitchFamily="34" charset="0"/>
                <a:ea typeface="Arial Unicode MS" panose="020B0604020202020204" pitchFamily="34" charset="-128"/>
                <a:cs typeface="Arial" panose="020B0604020202020204" pitchFamily="34" charset="0"/>
              </a:rPr>
              <a:t> </a:t>
            </a:r>
            <a:r>
              <a:rPr lang="de-DE" spc="-9" dirty="0" err="1" smtClean="0">
                <a:solidFill>
                  <a:srgbClr val="CC0000"/>
                </a:solidFill>
                <a:latin typeface="Arial Unicode MS" panose="020B0604020202020204" pitchFamily="34" charset="-128"/>
                <a:ea typeface="Arial Unicode MS" panose="020B0604020202020204" pitchFamily="34" charset="-128"/>
                <a:cs typeface="Arial Unicode MS" panose="020B0604020202020204" pitchFamily="34" charset="-128"/>
              </a:rPr>
              <a:t>m</a:t>
            </a:r>
            <a:r>
              <a:rPr lang="de-DE" sz="2100" baseline="-20833" dirty="0" err="1" smtClean="0">
                <a:solidFill>
                  <a:srgbClr val="CC0000"/>
                </a:solidFill>
                <a:latin typeface="Arial Unicode MS" panose="020B0604020202020204" pitchFamily="34" charset="-128"/>
                <a:ea typeface="Arial Unicode MS" panose="020B0604020202020204" pitchFamily="34" charset="-128"/>
                <a:cs typeface="Arial Unicode MS" panose="020B0604020202020204" pitchFamily="34" charset="-128"/>
              </a:rPr>
              <a:t>e</a:t>
            </a:r>
            <a:endParaRPr lang="de-DE" sz="2100" baseline="-20833"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endParaRPr>
          </a:p>
          <a:p>
            <a:pPr marL="450850" lvl="1" indent="-184150" defTabSz="801401">
              <a:spcBef>
                <a:spcPts val="114"/>
              </a:spcBef>
              <a:buClr>
                <a:srgbClr val="CC0000"/>
              </a:buClr>
              <a:buSzPct val="100000"/>
              <a:buFont typeface="Arial"/>
              <a:buChar char="•"/>
              <a:tabLst>
                <a:tab pos="450850" algn="l"/>
              </a:tabLst>
            </a:pPr>
            <a:r>
              <a:rPr lang="de-DE"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Bohr-Radius:</a:t>
            </a:r>
            <a:r>
              <a:rPr lang="de-DE"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de-DE" spc="-9" dirty="0" err="1" smtClean="0">
                <a:solidFill>
                  <a:srgbClr val="339A33"/>
                </a:solidFill>
                <a:latin typeface="Arial Unicode MS" panose="020B0604020202020204" pitchFamily="34" charset="-128"/>
                <a:ea typeface="Arial Unicode MS" panose="020B0604020202020204" pitchFamily="34" charset="-128"/>
                <a:cs typeface="Arial Unicode MS" panose="020B0604020202020204" pitchFamily="34" charset="-128"/>
              </a:rPr>
              <a:t>r</a:t>
            </a:r>
            <a:r>
              <a:rPr lang="de-DE" spc="-9" baseline="-25000" dirty="0" err="1" smtClean="0">
                <a:solidFill>
                  <a:srgbClr val="339A33"/>
                </a:solidFill>
                <a:latin typeface="Arial Unicode MS" panose="020B0604020202020204" pitchFamily="34" charset="-128"/>
                <a:ea typeface="Arial Unicode MS" panose="020B0604020202020204" pitchFamily="34" charset="-128"/>
                <a:cs typeface="Arial Unicode MS" panose="020B0604020202020204" pitchFamily="34" charset="-128"/>
              </a:rPr>
              <a:t>B</a:t>
            </a:r>
            <a:r>
              <a:rPr lang="de-DE" spc="-9" dirty="0" smtClean="0">
                <a:solidFill>
                  <a:srgbClr val="339A33"/>
                </a:solidFill>
                <a:latin typeface="Arial Unicode MS" panose="020B0604020202020204" pitchFamily="34" charset="-128"/>
                <a:ea typeface="Arial Unicode MS" panose="020B0604020202020204" pitchFamily="34" charset="-128"/>
                <a:cs typeface="Arial Unicode MS" panose="020B0604020202020204" pitchFamily="34" charset="-128"/>
              </a:rPr>
              <a:t> = </a:t>
            </a:r>
            <a:r>
              <a:rPr lang="de-DE" spc="-4" dirty="0" smtClean="0">
                <a:solidFill>
                  <a:srgbClr val="339A33"/>
                </a:solidFill>
                <a:latin typeface="Arial Unicode MS" panose="020B0604020202020204" pitchFamily="34" charset="-128"/>
                <a:ea typeface="Arial Unicode MS" panose="020B0604020202020204" pitchFamily="34" charset="-128"/>
                <a:cs typeface="Arial Unicode MS" panose="020B0604020202020204" pitchFamily="34" charset="-128"/>
              </a:rPr>
              <a:t>1</a:t>
            </a:r>
            <a:r>
              <a:rPr lang="de-DE" spc="-9" dirty="0" smtClean="0">
                <a:solidFill>
                  <a:srgbClr val="339A33"/>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de-DE" spc="-4" dirty="0" smtClean="0">
                <a:solidFill>
                  <a:srgbClr val="339A33"/>
                </a:solidFill>
                <a:latin typeface="Arial Unicode MS" panose="020B0604020202020204" pitchFamily="34" charset="-128"/>
                <a:ea typeface="Arial Unicode MS" panose="020B0604020202020204" pitchFamily="34" charset="-128"/>
                <a:cs typeface="Arial Unicode MS" panose="020B0604020202020204" pitchFamily="34" charset="-128"/>
              </a:rPr>
              <a:t>/</a:t>
            </a:r>
            <a:r>
              <a:rPr lang="de-DE" spc="-9" dirty="0" smtClean="0">
                <a:solidFill>
                  <a:srgbClr val="339A33"/>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de-DE" sz="2000" dirty="0" smtClean="0">
                <a:solidFill>
                  <a:srgbClr val="339A33"/>
                </a:solidFill>
                <a:latin typeface="Arial Unicode MS" panose="020B0604020202020204" pitchFamily="34" charset="-128"/>
                <a:ea typeface="Arial Unicode MS" panose="020B0604020202020204" pitchFamily="34" charset="-128"/>
                <a:cs typeface="Arial Unicode MS" panose="020B0604020202020204" pitchFamily="34" charset="-128"/>
              </a:rPr>
              <a:t>𝛂</a:t>
            </a:r>
            <a:r>
              <a:rPr lang="de-DE" b="1" dirty="0" smtClean="0">
                <a:solidFill>
                  <a:srgbClr val="339A33"/>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de-DE" spc="-9" dirty="0" err="1" smtClean="0">
                <a:solidFill>
                  <a:srgbClr val="339A33"/>
                </a:solidFill>
                <a:latin typeface="Arial Unicode MS" panose="020B0604020202020204" pitchFamily="34" charset="-128"/>
                <a:ea typeface="Arial Unicode MS" panose="020B0604020202020204" pitchFamily="34" charset="-128"/>
                <a:cs typeface="Arial Unicode MS" panose="020B0604020202020204" pitchFamily="34" charset="-128"/>
              </a:rPr>
              <a:t>m</a:t>
            </a:r>
            <a:r>
              <a:rPr lang="de-DE" b="1" baseline="-20833" dirty="0" err="1" smtClean="0">
                <a:solidFill>
                  <a:srgbClr val="339A33"/>
                </a:solidFill>
                <a:latin typeface="Arial Unicode MS" panose="020B0604020202020204" pitchFamily="34" charset="-128"/>
                <a:ea typeface="Arial Unicode MS" panose="020B0604020202020204" pitchFamily="34" charset="-128"/>
                <a:cs typeface="Arial Unicode MS" panose="020B0604020202020204" pitchFamily="34" charset="-128"/>
              </a:rPr>
              <a:t>e</a:t>
            </a:r>
            <a:r>
              <a:rPr lang="de-DE" dirty="0" smtClean="0">
                <a:solidFill>
                  <a:srgbClr val="339A33"/>
                </a:solidFill>
                <a:latin typeface="Arial" panose="020B0604020202020204" pitchFamily="34" charset="0"/>
                <a:ea typeface="Arial Unicode MS" panose="020B0604020202020204" pitchFamily="34" charset="-128"/>
                <a:cs typeface="Arial" panose="020B0604020202020204" pitchFamily="34" charset="0"/>
              </a:rPr>
              <a:t>)</a:t>
            </a:r>
            <a:endParaRPr lang="de-DE" dirty="0" smtClean="0">
              <a:solidFill>
                <a:prstClr val="black"/>
              </a:solidFill>
              <a:latin typeface="Arial" panose="020B0604020202020204" pitchFamily="34" charset="0"/>
              <a:ea typeface="Arial Unicode MS" panose="020B0604020202020204" pitchFamily="34" charset="-128"/>
              <a:cs typeface="Arial" panose="020B0604020202020204" pitchFamily="34" charset="0"/>
            </a:endParaRPr>
          </a:p>
          <a:p>
            <a:pPr marL="266700" indent="-255588" defTabSz="801401">
              <a:spcBef>
                <a:spcPts val="1200"/>
              </a:spcBef>
              <a:spcAft>
                <a:spcPts val="600"/>
              </a:spcAft>
              <a:buClr>
                <a:srgbClr val="0057D6"/>
              </a:buClr>
              <a:buSzPct val="100000"/>
              <a:buFont typeface="Wingdings"/>
              <a:buChar char=""/>
              <a:tabLst>
                <a:tab pos="266700" algn="l"/>
              </a:tabLst>
            </a:pPr>
            <a:r>
              <a:rPr lang="de-DE" sz="2000" b="1" spc="-4" dirty="0" smtClean="0">
                <a:solidFill>
                  <a:srgbClr val="0065FF"/>
                </a:solidFill>
                <a:latin typeface="Arial"/>
                <a:cs typeface="Arial"/>
              </a:rPr>
              <a:t>Elektron leichter:  </a:t>
            </a:r>
            <a:r>
              <a:rPr lang="de-DE" sz="2000" b="1" spc="-4" dirty="0" err="1" smtClean="0">
                <a:solidFill>
                  <a:srgbClr val="0065FF"/>
                </a:solidFill>
                <a:latin typeface="Arial"/>
                <a:cs typeface="Arial"/>
              </a:rPr>
              <a:t>m</a:t>
            </a:r>
            <a:r>
              <a:rPr lang="de-DE" sz="2000" b="1" baseline="-21367" dirty="0" err="1" smtClean="0">
                <a:solidFill>
                  <a:srgbClr val="0065FF"/>
                </a:solidFill>
                <a:latin typeface="Arial"/>
                <a:cs typeface="Arial"/>
              </a:rPr>
              <a:t>e</a:t>
            </a:r>
            <a:r>
              <a:rPr lang="de-DE" sz="2000" b="1" baseline="-21367" dirty="0" smtClean="0">
                <a:solidFill>
                  <a:srgbClr val="0065FF"/>
                </a:solidFill>
                <a:latin typeface="Arial"/>
                <a:cs typeface="Arial"/>
              </a:rPr>
              <a:t> </a:t>
            </a:r>
            <a:r>
              <a:rPr lang="de-DE" sz="2000" b="1" dirty="0" smtClean="0">
                <a:solidFill>
                  <a:srgbClr val="0065FF"/>
                </a:solidFill>
                <a:latin typeface="Arial"/>
                <a:cs typeface="Arial"/>
              </a:rPr>
              <a:t>/ 25 = </a:t>
            </a:r>
            <a:r>
              <a:rPr lang="de-DE" sz="2000" b="1" spc="-9" dirty="0" smtClean="0">
                <a:solidFill>
                  <a:srgbClr val="0065FF"/>
                </a:solidFill>
                <a:latin typeface="Arial"/>
                <a:cs typeface="Arial"/>
              </a:rPr>
              <a:t>0.0</a:t>
            </a:r>
            <a:r>
              <a:rPr lang="de-DE" sz="2000" b="1" spc="-4" dirty="0" smtClean="0">
                <a:solidFill>
                  <a:srgbClr val="0065FF"/>
                </a:solidFill>
                <a:latin typeface="Arial"/>
                <a:cs typeface="Arial"/>
              </a:rPr>
              <a:t>2</a:t>
            </a:r>
            <a:r>
              <a:rPr lang="de-DE" sz="2000" b="1" dirty="0" smtClean="0">
                <a:solidFill>
                  <a:srgbClr val="0065FF"/>
                </a:solidFill>
                <a:latin typeface="Arial"/>
                <a:cs typeface="Arial"/>
              </a:rPr>
              <a:t> </a:t>
            </a:r>
            <a:r>
              <a:rPr lang="de-DE" sz="2000" b="1" spc="-9" dirty="0" smtClean="0">
                <a:solidFill>
                  <a:srgbClr val="0065FF"/>
                </a:solidFill>
                <a:latin typeface="Arial"/>
                <a:cs typeface="Arial"/>
              </a:rPr>
              <a:t>Me</a:t>
            </a:r>
            <a:r>
              <a:rPr lang="de-DE" sz="2000" b="1" spc="-4" dirty="0" smtClean="0">
                <a:solidFill>
                  <a:srgbClr val="0065FF"/>
                </a:solidFill>
                <a:latin typeface="Arial"/>
                <a:cs typeface="Arial"/>
              </a:rPr>
              <a:t>V</a:t>
            </a:r>
            <a:endParaRPr lang="de-DE" sz="2000" dirty="0" smtClean="0">
              <a:solidFill>
                <a:prstClr val="black"/>
              </a:solidFill>
              <a:latin typeface="Arial"/>
              <a:cs typeface="Arial"/>
            </a:endParaRPr>
          </a:p>
          <a:p>
            <a:pPr marL="450850" lvl="1" indent="-184150" defTabSz="801401">
              <a:spcBef>
                <a:spcPts val="193"/>
              </a:spcBef>
              <a:buClr>
                <a:srgbClr val="CC0000"/>
              </a:buClr>
              <a:buSzPct val="72222"/>
              <a:buFont typeface="Wingdings"/>
              <a:buChar char=""/>
              <a:tabLst>
                <a:tab pos="662268" algn="l"/>
              </a:tabLst>
            </a:pPr>
            <a:r>
              <a:rPr lang="de-DE" spc="-4" dirty="0" smtClean="0">
                <a:solidFill>
                  <a:prstClr val="black"/>
                </a:solidFill>
                <a:latin typeface="Arial"/>
                <a:cs typeface="Arial"/>
              </a:rPr>
              <a:t>riesig</a:t>
            </a:r>
            <a:r>
              <a:rPr lang="de-DE" dirty="0" smtClean="0">
                <a:solidFill>
                  <a:prstClr val="black"/>
                </a:solidFill>
                <a:latin typeface="Arial"/>
                <a:cs typeface="Arial"/>
              </a:rPr>
              <a:t>e</a:t>
            </a:r>
            <a:r>
              <a:rPr lang="de-DE" spc="-4" dirty="0" smtClean="0">
                <a:solidFill>
                  <a:prstClr val="black"/>
                </a:solidFill>
                <a:latin typeface="Arial"/>
                <a:cs typeface="Arial"/>
              </a:rPr>
              <a:t> Atome</a:t>
            </a:r>
            <a:r>
              <a:rPr lang="de-DE" dirty="0" smtClean="0">
                <a:solidFill>
                  <a:prstClr val="black"/>
                </a:solidFill>
                <a:latin typeface="Arial"/>
                <a:cs typeface="Arial"/>
              </a:rPr>
              <a:t> mit</a:t>
            </a:r>
            <a:r>
              <a:rPr lang="de-DE" spc="-4" dirty="0" smtClean="0">
                <a:solidFill>
                  <a:prstClr val="black"/>
                </a:solidFill>
                <a:latin typeface="Arial"/>
                <a:cs typeface="Arial"/>
              </a:rPr>
              <a:t> klein</a:t>
            </a:r>
            <a:r>
              <a:rPr lang="de-DE" dirty="0" smtClean="0">
                <a:solidFill>
                  <a:prstClr val="black"/>
                </a:solidFill>
                <a:latin typeface="Arial"/>
                <a:cs typeface="Arial"/>
              </a:rPr>
              <a:t>en</a:t>
            </a:r>
            <a:r>
              <a:rPr lang="de-DE" spc="-4" dirty="0" smtClean="0">
                <a:solidFill>
                  <a:prstClr val="black"/>
                </a:solidFill>
                <a:latin typeface="Arial"/>
                <a:cs typeface="Arial"/>
              </a:rPr>
              <a:t> Bindungsenergien:</a:t>
            </a:r>
            <a:endParaRPr lang="de-DE" dirty="0" smtClean="0">
              <a:solidFill>
                <a:prstClr val="black"/>
              </a:solidFill>
              <a:latin typeface="Arial"/>
              <a:cs typeface="Arial"/>
            </a:endParaRPr>
          </a:p>
          <a:p>
            <a:pPr marL="628650" lvl="2" indent="-177800" defTabSz="801401">
              <a:spcBef>
                <a:spcPts val="197"/>
              </a:spcBef>
              <a:buClr>
                <a:srgbClr val="008000"/>
              </a:buClr>
              <a:buSzPct val="100000"/>
              <a:buFont typeface="Arial" panose="020B0604020202020204" pitchFamily="34" charset="0"/>
              <a:buChar char="-"/>
              <a:tabLst>
                <a:tab pos="625475" algn="l"/>
              </a:tabLst>
            </a:pPr>
            <a:r>
              <a:rPr lang="de-DE" spc="-4" dirty="0" smtClean="0">
                <a:latin typeface="Arial"/>
                <a:cs typeface="Arial"/>
              </a:rPr>
              <a:t>Menschen werden</a:t>
            </a:r>
            <a:r>
              <a:rPr lang="de-DE" spc="4" dirty="0" smtClean="0">
                <a:latin typeface="Arial"/>
                <a:cs typeface="Arial"/>
              </a:rPr>
              <a:t> </a:t>
            </a:r>
            <a:r>
              <a:rPr lang="de-DE" spc="-4" dirty="0" smtClean="0">
                <a:latin typeface="Arial"/>
                <a:cs typeface="Arial"/>
              </a:rPr>
              <a:t>4</a:t>
            </a:r>
            <a:r>
              <a:rPr lang="de-DE" dirty="0" smtClean="0">
                <a:latin typeface="Arial"/>
                <a:cs typeface="Arial"/>
              </a:rPr>
              <a:t>5</a:t>
            </a:r>
            <a:r>
              <a:rPr lang="de-DE" spc="-4" dirty="0" smtClean="0">
                <a:latin typeface="Arial"/>
                <a:cs typeface="Arial"/>
              </a:rPr>
              <a:t> </a:t>
            </a:r>
            <a:r>
              <a:rPr lang="de-DE" dirty="0" smtClean="0">
                <a:latin typeface="Arial"/>
                <a:cs typeface="Arial"/>
              </a:rPr>
              <a:t>m</a:t>
            </a:r>
            <a:r>
              <a:rPr lang="de-DE" spc="-4" dirty="0" smtClean="0">
                <a:latin typeface="Arial"/>
                <a:cs typeface="Arial"/>
              </a:rPr>
              <a:t> groß</a:t>
            </a:r>
            <a:r>
              <a:rPr lang="de-DE" dirty="0" smtClean="0">
                <a:latin typeface="Arial"/>
                <a:cs typeface="Arial"/>
              </a:rPr>
              <a:t>.</a:t>
            </a:r>
          </a:p>
          <a:p>
            <a:pPr marL="628650" lvl="2" indent="-177800" defTabSz="801401">
              <a:spcBef>
                <a:spcPts val="197"/>
              </a:spcBef>
              <a:buClr>
                <a:srgbClr val="008000"/>
              </a:buClr>
              <a:buSzPct val="100000"/>
              <a:buFont typeface="Arial" panose="020B0604020202020204" pitchFamily="34" charset="0"/>
              <a:buChar char="-"/>
              <a:tabLst>
                <a:tab pos="625475" algn="l"/>
              </a:tabLst>
            </a:pPr>
            <a:r>
              <a:rPr lang="de-DE" spc="-4" dirty="0" smtClean="0">
                <a:latin typeface="Arial"/>
                <a:cs typeface="Arial"/>
              </a:rPr>
              <a:t>kovalent</a:t>
            </a:r>
            <a:r>
              <a:rPr lang="de-DE" dirty="0" smtClean="0">
                <a:latin typeface="Arial"/>
                <a:cs typeface="Arial"/>
              </a:rPr>
              <a:t>e</a:t>
            </a:r>
            <a:r>
              <a:rPr lang="de-DE" spc="-4" dirty="0" smtClean="0">
                <a:latin typeface="Arial"/>
                <a:cs typeface="Arial"/>
              </a:rPr>
              <a:t> </a:t>
            </a:r>
            <a:r>
              <a:rPr lang="de-DE" dirty="0" smtClean="0">
                <a:latin typeface="Arial"/>
                <a:cs typeface="Arial"/>
              </a:rPr>
              <a:t>C</a:t>
            </a:r>
            <a:r>
              <a:rPr lang="de-DE" spc="-4" dirty="0" smtClean="0">
                <a:latin typeface="Arial"/>
                <a:cs typeface="Arial"/>
              </a:rPr>
              <a:t>-Bindunge</a:t>
            </a:r>
            <a:r>
              <a:rPr lang="de-DE" dirty="0" smtClean="0">
                <a:latin typeface="Arial"/>
                <a:cs typeface="Arial"/>
              </a:rPr>
              <a:t>n</a:t>
            </a:r>
            <a:r>
              <a:rPr lang="de-DE" spc="-4" dirty="0" smtClean="0">
                <a:latin typeface="Arial"/>
                <a:cs typeface="Arial"/>
              </a:rPr>
              <a:t> C</a:t>
            </a:r>
            <a:r>
              <a:rPr lang="de-DE" spc="4" dirty="0" smtClean="0">
                <a:latin typeface="Arial"/>
                <a:cs typeface="Arial"/>
              </a:rPr>
              <a:t>H</a:t>
            </a:r>
            <a:r>
              <a:rPr lang="de-DE" spc="-13" baseline="-23148" dirty="0" smtClean="0">
                <a:latin typeface="Arial"/>
                <a:cs typeface="Arial"/>
              </a:rPr>
              <a:t>4 </a:t>
            </a:r>
            <a:r>
              <a:rPr lang="de-DE" spc="666" dirty="0" smtClean="0">
                <a:latin typeface="Arial"/>
                <a:ea typeface="Cambria Math"/>
                <a:cs typeface="Arial"/>
              </a:rPr>
              <a:t>→</a:t>
            </a:r>
            <a:r>
              <a:rPr lang="de-DE" spc="-4" dirty="0" smtClean="0">
                <a:latin typeface="Arial"/>
                <a:cs typeface="Arial"/>
              </a:rPr>
              <a:t>C + 2</a:t>
            </a:r>
            <a:r>
              <a:rPr lang="de-DE" spc="4" dirty="0" smtClean="0">
                <a:latin typeface="Arial"/>
                <a:cs typeface="Arial"/>
              </a:rPr>
              <a:t>H</a:t>
            </a:r>
            <a:r>
              <a:rPr lang="de-DE" spc="-6" baseline="-25000" dirty="0" smtClean="0">
                <a:latin typeface="Arial"/>
                <a:cs typeface="Arial"/>
              </a:rPr>
              <a:t>2</a:t>
            </a:r>
            <a:r>
              <a:rPr lang="de-DE" spc="-6" dirty="0" smtClean="0">
                <a:latin typeface="Arial"/>
                <a:cs typeface="Arial"/>
              </a:rPr>
              <a:t/>
            </a:r>
            <a:br>
              <a:rPr lang="de-DE" spc="-6" dirty="0" smtClean="0">
                <a:latin typeface="Arial"/>
                <a:cs typeface="Arial"/>
              </a:rPr>
            </a:br>
            <a:r>
              <a:rPr lang="de-DE" spc="-4" dirty="0" smtClean="0">
                <a:latin typeface="Arial"/>
                <a:cs typeface="Arial"/>
              </a:rPr>
              <a:t>breche</a:t>
            </a:r>
            <a:r>
              <a:rPr lang="de-DE" dirty="0" smtClean="0">
                <a:latin typeface="Arial"/>
                <a:cs typeface="Arial"/>
              </a:rPr>
              <a:t>n</a:t>
            </a:r>
            <a:r>
              <a:rPr lang="de-DE" spc="-4" dirty="0" smtClean="0">
                <a:latin typeface="Arial"/>
                <a:cs typeface="Arial"/>
              </a:rPr>
              <a:t> bei</a:t>
            </a:r>
            <a:r>
              <a:rPr lang="de-DE" dirty="0" smtClean="0">
                <a:latin typeface="Arial"/>
                <a:cs typeface="Arial"/>
              </a:rPr>
              <a:t> (0.75/25)</a:t>
            </a:r>
            <a:r>
              <a:rPr lang="de-DE" spc="-9" dirty="0" smtClean="0">
                <a:latin typeface="Arial"/>
                <a:cs typeface="Arial"/>
              </a:rPr>
              <a:t> </a:t>
            </a:r>
            <a:r>
              <a:rPr lang="de-DE" dirty="0" smtClean="0">
                <a:latin typeface="Arial"/>
                <a:cs typeface="Arial"/>
              </a:rPr>
              <a:t>e</a:t>
            </a:r>
            <a:r>
              <a:rPr lang="de-DE" spc="-4" dirty="0" smtClean="0">
                <a:latin typeface="Arial"/>
                <a:cs typeface="Arial"/>
              </a:rPr>
              <a:t>V = k</a:t>
            </a:r>
            <a:r>
              <a:rPr lang="de-DE" spc="-4" dirty="0" smtClean="0">
                <a:latin typeface="Cambria Math"/>
                <a:ea typeface="Cambria Math"/>
                <a:cs typeface="Arial"/>
              </a:rPr>
              <a:t>∙</a:t>
            </a:r>
            <a:r>
              <a:rPr lang="de-DE" dirty="0" smtClean="0">
                <a:latin typeface="Arial"/>
                <a:cs typeface="Arial"/>
              </a:rPr>
              <a:t>60 </a:t>
            </a:r>
            <a:r>
              <a:rPr lang="de-DE" spc="-6" baseline="23148" dirty="0" err="1" smtClean="0">
                <a:latin typeface="Arial"/>
                <a:cs typeface="Arial"/>
              </a:rPr>
              <a:t>o</a:t>
            </a:r>
            <a:r>
              <a:rPr lang="de-DE" spc="-4" dirty="0" err="1" smtClean="0">
                <a:latin typeface="Arial"/>
                <a:cs typeface="Arial"/>
              </a:rPr>
              <a:t>C</a:t>
            </a:r>
            <a:r>
              <a:rPr lang="de-DE" spc="-4" dirty="0" smtClean="0">
                <a:latin typeface="Arial"/>
                <a:cs typeface="Arial"/>
              </a:rPr>
              <a:t>  =&gt;   kaltes Leben !</a:t>
            </a:r>
          </a:p>
          <a:p>
            <a:pPr marL="266700" lvl="0" indent="-255588" defTabSz="801401">
              <a:spcBef>
                <a:spcPts val="1200"/>
              </a:spcBef>
              <a:spcAft>
                <a:spcPts val="600"/>
              </a:spcAft>
              <a:buClr>
                <a:srgbClr val="0057D6"/>
              </a:buClr>
              <a:buSzPct val="100000"/>
              <a:buFont typeface="Wingdings"/>
              <a:buChar char=""/>
              <a:tabLst>
                <a:tab pos="266700" algn="l"/>
              </a:tabLst>
            </a:pPr>
            <a:r>
              <a:rPr lang="de-DE" sz="2000" b="1" spc="-4" dirty="0" smtClean="0">
                <a:solidFill>
                  <a:srgbClr val="0065FF"/>
                </a:solidFill>
                <a:latin typeface="Arial"/>
                <a:cs typeface="Arial"/>
              </a:rPr>
              <a:t>keine elektroschwache Symmetriebrechung, kein Higgs: Elektron m</a:t>
            </a:r>
            <a:r>
              <a:rPr lang="de-DE" sz="2000" b="1" dirty="0" smtClean="0">
                <a:solidFill>
                  <a:srgbClr val="0065FF"/>
                </a:solidFill>
                <a:latin typeface="Arial"/>
                <a:cs typeface="Arial"/>
              </a:rPr>
              <a:t>asselos:  </a:t>
            </a:r>
            <a:r>
              <a:rPr lang="de-DE" sz="2000" b="1" dirty="0" err="1" smtClean="0">
                <a:solidFill>
                  <a:srgbClr val="0065FF"/>
                </a:solidFill>
                <a:latin typeface="Arial"/>
                <a:cs typeface="Arial"/>
              </a:rPr>
              <a:t>m</a:t>
            </a:r>
            <a:r>
              <a:rPr lang="de-DE" sz="2000" b="1" baseline="-20833" dirty="0" err="1" smtClean="0">
                <a:solidFill>
                  <a:srgbClr val="0065FF"/>
                </a:solidFill>
                <a:latin typeface="Arial"/>
                <a:cs typeface="Arial"/>
              </a:rPr>
              <a:t>e</a:t>
            </a:r>
            <a:r>
              <a:rPr lang="de-DE" sz="2000" b="1" spc="282" baseline="-20833" dirty="0" smtClean="0">
                <a:solidFill>
                  <a:srgbClr val="0065FF"/>
                </a:solidFill>
                <a:latin typeface="Arial"/>
                <a:cs typeface="Arial"/>
              </a:rPr>
              <a:t> </a:t>
            </a:r>
            <a:r>
              <a:rPr lang="de-DE" sz="2000" b="1" spc="-4" dirty="0" smtClean="0">
                <a:solidFill>
                  <a:srgbClr val="0065FF"/>
                </a:solidFill>
                <a:latin typeface="Arial"/>
                <a:cs typeface="Arial"/>
              </a:rPr>
              <a:t>= 0</a:t>
            </a:r>
            <a:endParaRPr lang="de-DE" sz="2000" dirty="0" smtClean="0">
              <a:solidFill>
                <a:prstClr val="black"/>
              </a:solidFill>
              <a:latin typeface="Arial"/>
              <a:cs typeface="Arial"/>
            </a:endParaRPr>
          </a:p>
          <a:p>
            <a:pPr marL="450850" lvl="1" indent="-184150" defTabSz="801401">
              <a:spcBef>
                <a:spcPts val="193"/>
              </a:spcBef>
              <a:buClr>
                <a:srgbClr val="CC0000"/>
              </a:buClr>
              <a:buSzPct val="72222"/>
              <a:buFont typeface="Wingdings"/>
              <a:buChar char=""/>
              <a:tabLst>
                <a:tab pos="662268" algn="l"/>
              </a:tabLst>
            </a:pPr>
            <a:r>
              <a:rPr lang="de-DE"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Bohr-Radius unendlich, Elektronen nicht mehr gebunden</a:t>
            </a:r>
          </a:p>
          <a:p>
            <a:pPr marL="450850" lvl="1" indent="-184150" defTabSz="801401">
              <a:spcBef>
                <a:spcPts val="193"/>
              </a:spcBef>
              <a:buClr>
                <a:srgbClr val="CC0000"/>
              </a:buClr>
              <a:buSzPct val="72222"/>
              <a:buFont typeface="Wingdings"/>
              <a:buChar char=""/>
              <a:tabLst>
                <a:tab pos="662268" algn="l"/>
              </a:tabLst>
            </a:pPr>
            <a:r>
              <a:rPr lang="de-DE"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keine chemische Bindung, kein Leben !</a:t>
            </a:r>
          </a:p>
          <a:p>
            <a:pPr marL="266700" indent="-255588" defTabSz="801401">
              <a:spcBef>
                <a:spcPts val="1200"/>
              </a:spcBef>
              <a:spcAft>
                <a:spcPts val="600"/>
              </a:spcAft>
              <a:buClr>
                <a:srgbClr val="0057D6"/>
              </a:buClr>
              <a:buSzPct val="100000"/>
              <a:buFont typeface="Arial"/>
              <a:buChar char="•"/>
              <a:tabLst>
                <a:tab pos="266700" algn="l"/>
              </a:tabLst>
            </a:pPr>
            <a:r>
              <a:rPr lang="de-DE" sz="2000" b="1" spc="-4" dirty="0" smtClean="0">
                <a:solidFill>
                  <a:srgbClr val="0065FF"/>
                </a:solidFill>
                <a:latin typeface="Arial"/>
                <a:cs typeface="Arial"/>
              </a:rPr>
              <a:t>Elektron schwerer:  3 x </a:t>
            </a:r>
            <a:r>
              <a:rPr lang="de-DE" sz="2000" b="1" dirty="0" err="1" smtClean="0">
                <a:solidFill>
                  <a:srgbClr val="0065FF"/>
                </a:solidFill>
                <a:latin typeface="Arial"/>
                <a:cs typeface="Arial"/>
              </a:rPr>
              <a:t>m</a:t>
            </a:r>
            <a:r>
              <a:rPr lang="de-DE" sz="2000" b="1" baseline="-20833" dirty="0" err="1" smtClean="0">
                <a:solidFill>
                  <a:srgbClr val="0065FF"/>
                </a:solidFill>
                <a:latin typeface="Arial"/>
                <a:cs typeface="Arial"/>
              </a:rPr>
              <a:t>e</a:t>
            </a:r>
            <a:r>
              <a:rPr lang="de-DE" sz="2000" b="1" spc="282" baseline="-20833" dirty="0" smtClean="0">
                <a:solidFill>
                  <a:srgbClr val="0065FF"/>
                </a:solidFill>
                <a:latin typeface="Arial"/>
                <a:cs typeface="Arial"/>
              </a:rPr>
              <a:t> </a:t>
            </a:r>
            <a:r>
              <a:rPr lang="de-DE" sz="2000" b="1" spc="-4" dirty="0" smtClean="0">
                <a:solidFill>
                  <a:srgbClr val="0065FF"/>
                </a:solidFill>
                <a:latin typeface="Arial"/>
                <a:cs typeface="Arial"/>
              </a:rPr>
              <a:t>= 1.</a:t>
            </a:r>
            <a:r>
              <a:rPr lang="de-DE" sz="2000" b="1" dirty="0" smtClean="0">
                <a:solidFill>
                  <a:srgbClr val="0065FF"/>
                </a:solidFill>
                <a:latin typeface="Arial"/>
                <a:cs typeface="Arial"/>
              </a:rPr>
              <a:t>5</a:t>
            </a:r>
            <a:r>
              <a:rPr lang="de-DE" sz="2000" b="1" spc="-4" dirty="0" smtClean="0">
                <a:solidFill>
                  <a:srgbClr val="0065FF"/>
                </a:solidFill>
                <a:latin typeface="Arial"/>
                <a:cs typeface="Arial"/>
              </a:rPr>
              <a:t> Me</a:t>
            </a:r>
            <a:r>
              <a:rPr lang="de-DE" sz="2000" b="1" dirty="0" smtClean="0">
                <a:solidFill>
                  <a:srgbClr val="0065FF"/>
                </a:solidFill>
                <a:latin typeface="Arial"/>
                <a:cs typeface="Arial"/>
              </a:rPr>
              <a:t>V</a:t>
            </a:r>
            <a:endParaRPr lang="de-DE" sz="2000" dirty="0" smtClean="0">
              <a:solidFill>
                <a:prstClr val="black"/>
              </a:solidFill>
              <a:latin typeface="Arial"/>
              <a:cs typeface="Arial"/>
            </a:endParaRPr>
          </a:p>
          <a:p>
            <a:pPr marL="450850" lvl="1" indent="-184150" defTabSz="801401">
              <a:buClr>
                <a:srgbClr val="CC0000"/>
              </a:buClr>
              <a:buSzPct val="100000"/>
              <a:buFont typeface="Arial"/>
              <a:buChar char="•"/>
              <a:tabLst>
                <a:tab pos="450850" algn="l"/>
              </a:tabLst>
            </a:pPr>
            <a:r>
              <a:rPr lang="de-DE" sz="1600" spc="-9" dirty="0" smtClean="0">
                <a:solidFill>
                  <a:prstClr val="black"/>
                </a:solidFill>
                <a:latin typeface="Arial"/>
                <a:cs typeface="Arial"/>
              </a:rPr>
              <a:t>wie m</a:t>
            </a:r>
            <a:r>
              <a:rPr lang="de-DE" sz="1600" spc="-9" baseline="-25000" dirty="0" smtClean="0">
                <a:solidFill>
                  <a:prstClr val="black"/>
                </a:solidFill>
                <a:latin typeface="Arial"/>
                <a:cs typeface="Arial"/>
              </a:rPr>
              <a:t>d</a:t>
            </a:r>
            <a:r>
              <a:rPr lang="de-DE" sz="1600" spc="-9" dirty="0" smtClean="0">
                <a:solidFill>
                  <a:prstClr val="black"/>
                </a:solidFill>
                <a:latin typeface="Arial"/>
                <a:cs typeface="Arial"/>
              </a:rPr>
              <a:t> um 1 MeV kleiner:   </a:t>
            </a:r>
            <a:r>
              <a:rPr lang="de-DE" sz="1600" dirty="0" smtClean="0">
                <a:solidFill>
                  <a:prstClr val="black"/>
                </a:solidFill>
                <a:latin typeface="Arial"/>
                <a:cs typeface="Arial"/>
              </a:rPr>
              <a:t>K-Einfang</a:t>
            </a:r>
            <a:r>
              <a:rPr lang="de-DE" sz="1600" spc="-4" dirty="0" smtClean="0">
                <a:solidFill>
                  <a:prstClr val="black"/>
                </a:solidFill>
                <a:latin typeface="Arial"/>
                <a:cs typeface="Arial"/>
              </a:rPr>
              <a:t> </a:t>
            </a:r>
            <a:r>
              <a:rPr lang="de-DE" sz="1600" dirty="0" smtClean="0">
                <a:solidFill>
                  <a:prstClr val="black"/>
                </a:solidFill>
                <a:latin typeface="Arial"/>
                <a:cs typeface="Arial"/>
              </a:rPr>
              <a:t>in</a:t>
            </a:r>
            <a:r>
              <a:rPr lang="de-DE" sz="1600" spc="-4" dirty="0" smtClean="0">
                <a:solidFill>
                  <a:prstClr val="black"/>
                </a:solidFill>
                <a:latin typeface="Arial"/>
                <a:cs typeface="Arial"/>
              </a:rPr>
              <a:t> </a:t>
            </a:r>
            <a:r>
              <a:rPr lang="de-DE" sz="1600" dirty="0" smtClean="0">
                <a:solidFill>
                  <a:prstClr val="black"/>
                </a:solidFill>
                <a:latin typeface="Arial"/>
                <a:cs typeface="Arial"/>
              </a:rPr>
              <a:t>H:  </a:t>
            </a:r>
            <a:r>
              <a:rPr lang="de-DE" sz="1600" spc="-4" dirty="0" smtClean="0">
                <a:solidFill>
                  <a:prstClr val="black"/>
                </a:solidFill>
                <a:latin typeface="Arial"/>
                <a:cs typeface="Arial"/>
              </a:rPr>
              <a:t> </a:t>
            </a:r>
            <a:r>
              <a:rPr lang="de-DE" sz="1600" dirty="0" smtClean="0">
                <a:solidFill>
                  <a:prstClr val="black"/>
                </a:solidFill>
                <a:latin typeface="Arial"/>
                <a:cs typeface="Arial"/>
              </a:rPr>
              <a:t>p</a:t>
            </a:r>
            <a:r>
              <a:rPr lang="de-DE" sz="1600" spc="-4" dirty="0" smtClean="0">
                <a:solidFill>
                  <a:prstClr val="black"/>
                </a:solidFill>
                <a:latin typeface="Arial"/>
                <a:cs typeface="Arial"/>
              </a:rPr>
              <a:t> </a:t>
            </a:r>
            <a:r>
              <a:rPr lang="de-DE" sz="1600" dirty="0" smtClean="0">
                <a:solidFill>
                  <a:prstClr val="black"/>
                </a:solidFill>
                <a:latin typeface="Arial"/>
                <a:cs typeface="Arial"/>
              </a:rPr>
              <a:t>e</a:t>
            </a:r>
            <a:r>
              <a:rPr lang="de-DE" sz="1600" b="1" baseline="23148" dirty="0" smtClean="0">
                <a:solidFill>
                  <a:prstClr val="black"/>
                </a:solidFill>
                <a:latin typeface="Arial"/>
                <a:cs typeface="Arial"/>
              </a:rPr>
              <a:t>-</a:t>
            </a:r>
            <a:r>
              <a:rPr lang="de-DE" sz="1600" b="1" dirty="0" smtClean="0">
                <a:solidFill>
                  <a:prstClr val="black"/>
                </a:solidFill>
                <a:latin typeface="Arial"/>
                <a:cs typeface="Arial"/>
              </a:rPr>
              <a:t> </a:t>
            </a:r>
            <a:r>
              <a:rPr lang="de-DE" sz="1600" spc="666" dirty="0" smtClean="0">
                <a:latin typeface="Arial"/>
                <a:ea typeface="Cambria Math"/>
                <a:cs typeface="Arial"/>
              </a:rPr>
              <a:t>→</a:t>
            </a:r>
            <a:r>
              <a:rPr lang="de-DE" sz="1600" dirty="0" smtClean="0">
                <a:solidFill>
                  <a:prstClr val="black"/>
                </a:solidFill>
                <a:latin typeface="Arial"/>
                <a:cs typeface="Arial"/>
              </a:rPr>
              <a:t>n</a:t>
            </a:r>
            <a:r>
              <a:rPr lang="de-DE" sz="1600" spc="-4" dirty="0" smtClean="0">
                <a:solidFill>
                  <a:prstClr val="black"/>
                </a:solidFill>
                <a:latin typeface="Arial"/>
                <a:cs typeface="Arial"/>
              </a:rPr>
              <a:t> </a:t>
            </a:r>
            <a:r>
              <a:rPr lang="de-DE" sz="1600" dirty="0" smtClean="0">
                <a:solidFill>
                  <a:prstClr val="black"/>
                </a:solidFill>
                <a:latin typeface="Arial"/>
                <a:cs typeface="Arial"/>
              </a:rPr>
              <a:t>+</a:t>
            </a:r>
            <a:r>
              <a:rPr lang="de-DE" sz="1600" spc="-4" dirty="0" smtClean="0">
                <a:solidFill>
                  <a:prstClr val="black"/>
                </a:solidFill>
                <a:latin typeface="Arial"/>
                <a:cs typeface="Arial"/>
              </a:rPr>
              <a:t> </a:t>
            </a:r>
            <a:r>
              <a:rPr lang="de-DE" sz="1600" b="1" spc="-4" dirty="0" smtClean="0">
                <a:solidFill>
                  <a:prstClr val="black"/>
                </a:solidFill>
                <a:latin typeface="Symbol"/>
                <a:cs typeface="Symbol"/>
              </a:rPr>
              <a:t></a:t>
            </a:r>
            <a:endParaRPr lang="de-DE" sz="1600" dirty="0" smtClean="0">
              <a:solidFill>
                <a:prstClr val="black"/>
              </a:solidFill>
              <a:latin typeface="Symbol"/>
              <a:cs typeface="Symbol"/>
            </a:endParaRPr>
          </a:p>
          <a:p>
            <a:pPr marL="450850" lvl="1" indent="-184150" defTabSz="801401">
              <a:buClr>
                <a:srgbClr val="CC0000"/>
              </a:buClr>
              <a:buSzPct val="100000"/>
              <a:buFont typeface="Arial"/>
              <a:buChar char="•"/>
              <a:tabLst>
                <a:tab pos="450850" algn="l"/>
              </a:tabLst>
            </a:pPr>
            <a:r>
              <a:rPr lang="de-DE" sz="1600" spc="-4" dirty="0" smtClean="0">
                <a:solidFill>
                  <a:prstClr val="black"/>
                </a:solidFill>
                <a:latin typeface="Arial"/>
                <a:cs typeface="Arial"/>
              </a:rPr>
              <a:t>Neutrone</a:t>
            </a:r>
            <a:r>
              <a:rPr lang="de-DE" sz="1600" dirty="0" smtClean="0">
                <a:solidFill>
                  <a:prstClr val="black"/>
                </a:solidFill>
                <a:latin typeface="Arial"/>
                <a:cs typeface="Arial"/>
              </a:rPr>
              <a:t>n</a:t>
            </a:r>
            <a:r>
              <a:rPr lang="de-DE" sz="1600" spc="-4" dirty="0">
                <a:solidFill>
                  <a:prstClr val="black"/>
                </a:solidFill>
                <a:latin typeface="Arial"/>
                <a:cs typeface="Arial"/>
              </a:rPr>
              <a:t> </a:t>
            </a:r>
            <a:r>
              <a:rPr lang="de-DE" sz="1600" spc="-4" dirty="0" smtClean="0">
                <a:solidFill>
                  <a:prstClr val="black"/>
                </a:solidFill>
                <a:latin typeface="Arial"/>
                <a:cs typeface="Arial"/>
              </a:rPr>
              <a:t>stabil</a:t>
            </a:r>
            <a:r>
              <a:rPr lang="de-DE" sz="1600" dirty="0" smtClean="0">
                <a:solidFill>
                  <a:prstClr val="black"/>
                </a:solidFill>
                <a:latin typeface="Arial"/>
                <a:cs typeface="Arial"/>
              </a:rPr>
              <a:t>,  sie</a:t>
            </a:r>
            <a:r>
              <a:rPr lang="de-DE" sz="1600" spc="-4" dirty="0" smtClean="0">
                <a:solidFill>
                  <a:prstClr val="black"/>
                </a:solidFill>
                <a:latin typeface="Arial"/>
                <a:cs typeface="Arial"/>
              </a:rPr>
              <a:t> bilden Sterne</a:t>
            </a:r>
            <a:endParaRPr lang="de-DE" sz="1600" dirty="0" smtClean="0">
              <a:solidFill>
                <a:prstClr val="black"/>
              </a:solidFill>
              <a:latin typeface="Arial"/>
              <a:cs typeface="Arial"/>
            </a:endParaRPr>
          </a:p>
          <a:p>
            <a:pPr marL="450850" indent="-184150" defTabSz="801401">
              <a:spcBef>
                <a:spcPts val="206"/>
              </a:spcBef>
              <a:buClr>
                <a:srgbClr val="CC0000"/>
              </a:buClr>
              <a:buSzPct val="100000"/>
              <a:buFont typeface="Arial"/>
              <a:buChar char="•"/>
              <a:tabLst>
                <a:tab pos="450850" algn="l"/>
              </a:tabLst>
            </a:pPr>
            <a:r>
              <a:rPr lang="de-DE" sz="1600" dirty="0" smtClean="0">
                <a:latin typeface="Arial"/>
                <a:cs typeface="Arial"/>
              </a:rPr>
              <a:t>Menschen 60 cm</a:t>
            </a:r>
            <a:r>
              <a:rPr lang="de-DE" sz="1600" spc="-4" dirty="0" smtClean="0">
                <a:latin typeface="Arial"/>
                <a:cs typeface="Arial"/>
              </a:rPr>
              <a:t> </a:t>
            </a:r>
            <a:r>
              <a:rPr lang="de-DE" sz="1600" dirty="0" smtClean="0">
                <a:latin typeface="Arial"/>
                <a:cs typeface="Arial"/>
              </a:rPr>
              <a:t>klein,</a:t>
            </a:r>
            <a:r>
              <a:rPr lang="de-DE" sz="1600" spc="-4" dirty="0" smtClean="0">
                <a:latin typeface="Arial"/>
                <a:cs typeface="Arial"/>
              </a:rPr>
              <a:t> </a:t>
            </a:r>
            <a:r>
              <a:rPr lang="de-DE" sz="1600" dirty="0" smtClean="0">
                <a:latin typeface="Arial"/>
                <a:cs typeface="Arial"/>
              </a:rPr>
              <a:t>sehen</a:t>
            </a:r>
            <a:r>
              <a:rPr lang="de-DE" sz="1600" spc="-4" dirty="0" smtClean="0">
                <a:latin typeface="Arial"/>
                <a:cs typeface="Arial"/>
              </a:rPr>
              <a:t> </a:t>
            </a:r>
            <a:r>
              <a:rPr lang="de-DE" sz="1600" dirty="0" smtClean="0">
                <a:latin typeface="Arial"/>
                <a:cs typeface="Arial"/>
              </a:rPr>
              <a:t>UV</a:t>
            </a:r>
            <a:r>
              <a:rPr lang="de-DE" sz="1600" spc="-4" dirty="0">
                <a:latin typeface="Arial"/>
                <a:cs typeface="Arial"/>
              </a:rPr>
              <a:t>-</a:t>
            </a:r>
            <a:r>
              <a:rPr lang="de-DE" sz="1600" dirty="0" smtClean="0">
                <a:latin typeface="Arial"/>
                <a:cs typeface="Arial"/>
              </a:rPr>
              <a:t>Licht</a:t>
            </a:r>
            <a:endParaRPr lang="de-DE" sz="1600" dirty="0">
              <a:solidFill>
                <a:prstClr val="black"/>
              </a:solidFill>
              <a:latin typeface="Arial"/>
              <a:cs typeface="Arial"/>
            </a:endParaRPr>
          </a:p>
        </p:txBody>
      </p:sp>
      <p:sp>
        <p:nvSpPr>
          <p:cNvPr id="24" name="object 24"/>
          <p:cNvSpPr txBox="1"/>
          <p:nvPr/>
        </p:nvSpPr>
        <p:spPr>
          <a:xfrm>
            <a:off x="8714061" y="6412686"/>
            <a:ext cx="106427" cy="184666"/>
          </a:xfrm>
          <a:prstGeom prst="rect">
            <a:avLst/>
          </a:prstGeom>
        </p:spPr>
        <p:txBody>
          <a:bodyPr vert="horz" wrap="square" lIns="0" tIns="0" rIns="0" bIns="0" rtlCol="0">
            <a:spAutoFit/>
          </a:bodyPr>
          <a:lstStyle/>
          <a:p>
            <a:pPr marL="11131" defTabSz="801401"/>
            <a:r>
              <a:rPr lang="de-DE" sz="1200" spc="-4" dirty="0">
                <a:latin typeface="Arial"/>
                <a:cs typeface="Arial"/>
              </a:rPr>
              <a:t>5</a:t>
            </a:r>
            <a:endParaRPr lang="de-DE" sz="1200" dirty="0">
              <a:latin typeface="Arial"/>
              <a:cs typeface="Arial"/>
            </a:endParaRPr>
          </a:p>
        </p:txBody>
      </p:sp>
      <p:sp>
        <p:nvSpPr>
          <p:cNvPr id="19" name="object 10"/>
          <p:cNvSpPr txBox="1">
            <a:spLocks noGrp="1"/>
          </p:cNvSpPr>
          <p:nvPr>
            <p:ph type="title"/>
          </p:nvPr>
        </p:nvSpPr>
        <p:spPr>
          <a:xfrm>
            <a:off x="1873217" y="188640"/>
            <a:ext cx="5397632" cy="903700"/>
          </a:xfrm>
          <a:prstGeom prst="rect">
            <a:avLst/>
          </a:prstGeom>
        </p:spPr>
        <p:txBody>
          <a:bodyPr vert="horz" wrap="none" lIns="0" tIns="0" rIns="0" bIns="72000" rtlCol="0" anchor="ctr" anchorCtr="1">
            <a:spAutoFit/>
          </a:bodyPr>
          <a:lstStyle/>
          <a:p>
            <a:pPr marL="11131" algn="ctr"/>
            <a:r>
              <a:rPr lang="de-DE" sz="5400" b="1" dirty="0" smtClean="0">
                <a:solidFill>
                  <a:srgbClr val="000066"/>
                </a:solidFill>
              </a:rPr>
              <a:t>Teilchenmassen</a:t>
            </a:r>
            <a:endParaRPr lang="de-DE" sz="5400" b="1" dirty="0">
              <a:solidFill>
                <a:srgbClr val="000066"/>
              </a:solidFill>
            </a:endParaRPr>
          </a:p>
        </p:txBody>
      </p:sp>
    </p:spTree>
    <p:extLst>
      <p:ext uri="{BB962C8B-B14F-4D97-AF65-F5344CB8AC3E}">
        <p14:creationId xmlns:p14="http://schemas.microsoft.com/office/powerpoint/2010/main" val="34869883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xEl>
                                              <p:pRg st="3" end="3"/>
                                            </p:txEl>
                                          </p:spTgt>
                                        </p:tgtEl>
                                        <p:attrNameLst>
                                          <p:attrName>style.visibility</p:attrName>
                                        </p:attrNameLst>
                                      </p:cBhvr>
                                      <p:to>
                                        <p:strVal val="visible"/>
                                      </p:to>
                                    </p:set>
                                    <p:animEffect transition="in" filter="fade">
                                      <p:cBhvr>
                                        <p:cTn id="7" dur="500"/>
                                        <p:tgtEl>
                                          <p:spTgt spid="18">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8">
                                            <p:txEl>
                                              <p:pRg st="4" end="4"/>
                                            </p:txEl>
                                          </p:spTgt>
                                        </p:tgtEl>
                                        <p:attrNameLst>
                                          <p:attrName>style.visibility</p:attrName>
                                        </p:attrNameLst>
                                      </p:cBhvr>
                                      <p:to>
                                        <p:strVal val="visible"/>
                                      </p:to>
                                    </p:set>
                                    <p:animEffect transition="in" filter="fade">
                                      <p:cBhvr>
                                        <p:cTn id="10" dur="500"/>
                                        <p:tgtEl>
                                          <p:spTgt spid="18">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8">
                                            <p:txEl>
                                              <p:pRg st="5" end="5"/>
                                            </p:txEl>
                                          </p:spTgt>
                                        </p:tgtEl>
                                        <p:attrNameLst>
                                          <p:attrName>style.visibility</p:attrName>
                                        </p:attrNameLst>
                                      </p:cBhvr>
                                      <p:to>
                                        <p:strVal val="visible"/>
                                      </p:to>
                                    </p:set>
                                    <p:animEffect transition="in" filter="fade">
                                      <p:cBhvr>
                                        <p:cTn id="13" dur="500"/>
                                        <p:tgtEl>
                                          <p:spTgt spid="18">
                                            <p:txEl>
                                              <p:pRg st="5" end="5"/>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8">
                                            <p:txEl>
                                              <p:pRg st="6" end="6"/>
                                            </p:txEl>
                                          </p:spTgt>
                                        </p:tgtEl>
                                        <p:attrNameLst>
                                          <p:attrName>style.visibility</p:attrName>
                                        </p:attrNameLst>
                                      </p:cBhvr>
                                      <p:to>
                                        <p:strVal val="visible"/>
                                      </p:to>
                                    </p:set>
                                    <p:animEffect transition="in" filter="fade">
                                      <p:cBhvr>
                                        <p:cTn id="16" dur="500"/>
                                        <p:tgtEl>
                                          <p:spTgt spid="18">
                                            <p:txEl>
                                              <p:pRg st="6" end="6"/>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8">
                                            <p:txEl>
                                              <p:pRg st="7" end="7"/>
                                            </p:txEl>
                                          </p:spTgt>
                                        </p:tgtEl>
                                        <p:attrNameLst>
                                          <p:attrName>style.visibility</p:attrName>
                                        </p:attrNameLst>
                                      </p:cBhvr>
                                      <p:to>
                                        <p:strVal val="visible"/>
                                      </p:to>
                                    </p:set>
                                    <p:animEffect transition="in" filter="fade">
                                      <p:cBhvr>
                                        <p:cTn id="21" dur="500"/>
                                        <p:tgtEl>
                                          <p:spTgt spid="18">
                                            <p:txEl>
                                              <p:pRg st="7" end="7"/>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18">
                                            <p:txEl>
                                              <p:pRg st="8" end="8"/>
                                            </p:txEl>
                                          </p:spTgt>
                                        </p:tgtEl>
                                        <p:attrNameLst>
                                          <p:attrName>style.visibility</p:attrName>
                                        </p:attrNameLst>
                                      </p:cBhvr>
                                      <p:to>
                                        <p:strVal val="visible"/>
                                      </p:to>
                                    </p:set>
                                    <p:animEffect transition="in" filter="fade">
                                      <p:cBhvr>
                                        <p:cTn id="24" dur="500"/>
                                        <p:tgtEl>
                                          <p:spTgt spid="18">
                                            <p:txEl>
                                              <p:pRg st="8" end="8"/>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18">
                                            <p:txEl>
                                              <p:pRg st="9" end="9"/>
                                            </p:txEl>
                                          </p:spTgt>
                                        </p:tgtEl>
                                        <p:attrNameLst>
                                          <p:attrName>style.visibility</p:attrName>
                                        </p:attrNameLst>
                                      </p:cBhvr>
                                      <p:to>
                                        <p:strVal val="visible"/>
                                      </p:to>
                                    </p:set>
                                    <p:animEffect transition="in" filter="fade">
                                      <p:cBhvr>
                                        <p:cTn id="27" dur="500"/>
                                        <p:tgtEl>
                                          <p:spTgt spid="18">
                                            <p:txEl>
                                              <p:pRg st="9" end="9"/>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8">
                                            <p:txEl>
                                              <p:pRg st="10" end="10"/>
                                            </p:txEl>
                                          </p:spTgt>
                                        </p:tgtEl>
                                        <p:attrNameLst>
                                          <p:attrName>style.visibility</p:attrName>
                                        </p:attrNameLst>
                                      </p:cBhvr>
                                      <p:to>
                                        <p:strVal val="visible"/>
                                      </p:to>
                                    </p:set>
                                    <p:animEffect transition="in" filter="fade">
                                      <p:cBhvr>
                                        <p:cTn id="32" dur="500"/>
                                        <p:tgtEl>
                                          <p:spTgt spid="18">
                                            <p:txEl>
                                              <p:pRg st="10" end="10"/>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18">
                                            <p:txEl>
                                              <p:pRg st="11" end="11"/>
                                            </p:txEl>
                                          </p:spTgt>
                                        </p:tgtEl>
                                        <p:attrNameLst>
                                          <p:attrName>style.visibility</p:attrName>
                                        </p:attrNameLst>
                                      </p:cBhvr>
                                      <p:to>
                                        <p:strVal val="visible"/>
                                      </p:to>
                                    </p:set>
                                    <p:animEffect transition="in" filter="fade">
                                      <p:cBhvr>
                                        <p:cTn id="35" dur="500"/>
                                        <p:tgtEl>
                                          <p:spTgt spid="18">
                                            <p:txEl>
                                              <p:pRg st="11" end="11"/>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18">
                                            <p:txEl>
                                              <p:pRg st="12" end="12"/>
                                            </p:txEl>
                                          </p:spTgt>
                                        </p:tgtEl>
                                        <p:attrNameLst>
                                          <p:attrName>style.visibility</p:attrName>
                                        </p:attrNameLst>
                                      </p:cBhvr>
                                      <p:to>
                                        <p:strVal val="visible"/>
                                      </p:to>
                                    </p:set>
                                    <p:animEffect transition="in" filter="fade">
                                      <p:cBhvr>
                                        <p:cTn id="38" dur="500"/>
                                        <p:tgtEl>
                                          <p:spTgt spid="18">
                                            <p:txEl>
                                              <p:pRg st="12" end="12"/>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18">
                                            <p:txEl>
                                              <p:pRg st="13" end="13"/>
                                            </p:txEl>
                                          </p:spTgt>
                                        </p:tgtEl>
                                        <p:attrNameLst>
                                          <p:attrName>style.visibility</p:attrName>
                                        </p:attrNameLst>
                                      </p:cBhvr>
                                      <p:to>
                                        <p:strVal val="visible"/>
                                      </p:to>
                                    </p:set>
                                    <p:animEffect transition="in" filter="fade">
                                      <p:cBhvr>
                                        <p:cTn id="41" dur="500"/>
                                        <p:tgtEl>
                                          <p:spTgt spid="18">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 name="object 12"/>
          <p:cNvSpPr txBox="1"/>
          <p:nvPr/>
        </p:nvSpPr>
        <p:spPr>
          <a:xfrm>
            <a:off x="323528" y="1532307"/>
            <a:ext cx="8640960" cy="4272965"/>
          </a:xfrm>
          <a:prstGeom prst="rect">
            <a:avLst/>
          </a:prstGeom>
        </p:spPr>
        <p:txBody>
          <a:bodyPr vert="horz" wrap="square" lIns="0" tIns="0" rIns="0" bIns="0" rtlCol="0">
            <a:spAutoFit/>
          </a:bodyPr>
          <a:lstStyle/>
          <a:p>
            <a:pPr marL="265113" indent="-222250" defTabSz="801401">
              <a:buSzPct val="100000"/>
              <a:buFont typeface="Arial" panose="020B0604020202020204" pitchFamily="34" charset="0"/>
              <a:buChar char="•"/>
              <a:tabLst>
                <a:tab pos="265113" algn="l"/>
              </a:tabLst>
            </a:pPr>
            <a:r>
              <a:rPr lang="de-DE" sz="2400" b="1" spc="-9" dirty="0">
                <a:solidFill>
                  <a:prstClr val="black"/>
                </a:solidFill>
                <a:latin typeface="Arial"/>
                <a:cs typeface="Arial"/>
              </a:rPr>
              <a:t>m</a:t>
            </a:r>
            <a:r>
              <a:rPr lang="de-DE" sz="2400" b="1" baseline="-21367" dirty="0">
                <a:solidFill>
                  <a:prstClr val="black"/>
                </a:solidFill>
                <a:latin typeface="Arial"/>
                <a:cs typeface="Arial"/>
              </a:rPr>
              <a:t>W</a:t>
            </a:r>
            <a:r>
              <a:rPr lang="de-DE" sz="2400" b="1" spc="-6" dirty="0">
                <a:solidFill>
                  <a:prstClr val="black"/>
                </a:solidFill>
                <a:latin typeface="Arial"/>
                <a:cs typeface="Arial"/>
              </a:rPr>
              <a:t> </a:t>
            </a:r>
            <a:r>
              <a:rPr lang="de-DE" sz="2400" b="1" spc="-9" dirty="0">
                <a:solidFill>
                  <a:prstClr val="black"/>
                </a:solidFill>
                <a:latin typeface="Arial"/>
                <a:cs typeface="Arial"/>
              </a:rPr>
              <a:t>bestimm</a:t>
            </a:r>
            <a:r>
              <a:rPr lang="de-DE" sz="2400" b="1" spc="-4" dirty="0">
                <a:solidFill>
                  <a:prstClr val="black"/>
                </a:solidFill>
                <a:latin typeface="Arial"/>
                <a:cs typeface="Arial"/>
              </a:rPr>
              <a:t>t</a:t>
            </a:r>
            <a:r>
              <a:rPr lang="de-DE" sz="2400" b="1" spc="4" dirty="0">
                <a:solidFill>
                  <a:prstClr val="black"/>
                </a:solidFill>
                <a:latin typeface="Arial"/>
                <a:cs typeface="Arial"/>
              </a:rPr>
              <a:t> </a:t>
            </a:r>
            <a:r>
              <a:rPr lang="de-DE" sz="2400" b="1" spc="-4" dirty="0">
                <a:solidFill>
                  <a:prstClr val="black"/>
                </a:solidFill>
                <a:latin typeface="Arial"/>
                <a:cs typeface="Arial"/>
              </a:rPr>
              <a:t>Brenndaue</a:t>
            </a:r>
            <a:r>
              <a:rPr lang="de-DE" sz="2400" b="1" dirty="0">
                <a:solidFill>
                  <a:prstClr val="black"/>
                </a:solidFill>
                <a:latin typeface="Arial"/>
                <a:cs typeface="Arial"/>
              </a:rPr>
              <a:t>r</a:t>
            </a:r>
            <a:r>
              <a:rPr lang="de-DE" sz="2400" b="1" spc="4" dirty="0">
                <a:solidFill>
                  <a:prstClr val="black"/>
                </a:solidFill>
                <a:latin typeface="Arial"/>
                <a:cs typeface="Arial"/>
              </a:rPr>
              <a:t> </a:t>
            </a:r>
            <a:r>
              <a:rPr lang="de-DE" sz="2400" b="1" dirty="0">
                <a:solidFill>
                  <a:prstClr val="black"/>
                </a:solidFill>
                <a:latin typeface="Arial"/>
                <a:cs typeface="Arial"/>
              </a:rPr>
              <a:t>der</a:t>
            </a:r>
            <a:r>
              <a:rPr lang="de-DE" sz="2400" b="1" spc="-4" dirty="0">
                <a:solidFill>
                  <a:prstClr val="black"/>
                </a:solidFill>
                <a:latin typeface="Arial"/>
                <a:cs typeface="Arial"/>
              </a:rPr>
              <a:t> </a:t>
            </a:r>
            <a:r>
              <a:rPr lang="de-DE" sz="2400" b="1" dirty="0">
                <a:solidFill>
                  <a:prstClr val="black"/>
                </a:solidFill>
                <a:latin typeface="Arial"/>
                <a:cs typeface="Arial"/>
              </a:rPr>
              <a:t>Sterne</a:t>
            </a:r>
            <a:endParaRPr lang="de-DE" sz="2400" dirty="0">
              <a:solidFill>
                <a:prstClr val="black"/>
              </a:solidFill>
              <a:latin typeface="Arial"/>
              <a:cs typeface="Arial"/>
            </a:endParaRPr>
          </a:p>
          <a:p>
            <a:pPr marL="538163" lvl="1" indent="-273050" defTabSz="801401">
              <a:spcBef>
                <a:spcPts val="412"/>
              </a:spcBef>
              <a:buSzPct val="100000"/>
              <a:buFont typeface="Symbol" panose="05050102010706020507" pitchFamily="18" charset="2"/>
              <a:buChar char="-"/>
              <a:tabLst>
                <a:tab pos="538163" algn="l"/>
              </a:tabLst>
            </a:pPr>
            <a:r>
              <a:rPr lang="de-DE" sz="2000" spc="4" dirty="0">
                <a:solidFill>
                  <a:prstClr val="black"/>
                </a:solidFill>
                <a:latin typeface="Arial"/>
                <a:cs typeface="Arial"/>
              </a:rPr>
              <a:t>Kernfusion </a:t>
            </a:r>
            <a:r>
              <a:rPr lang="de-DE" sz="2000" spc="-9" dirty="0" err="1">
                <a:solidFill>
                  <a:prstClr val="black"/>
                </a:solidFill>
                <a:latin typeface="Arial"/>
                <a:cs typeface="Arial"/>
              </a:rPr>
              <a:t>p+p</a:t>
            </a:r>
            <a:r>
              <a:rPr lang="de-DE" sz="2000" spc="-9" dirty="0">
                <a:solidFill>
                  <a:prstClr val="black"/>
                </a:solidFill>
                <a:latin typeface="Arial"/>
                <a:cs typeface="Arial"/>
              </a:rPr>
              <a:t> </a:t>
            </a:r>
            <a:r>
              <a:rPr lang="de-DE" sz="2000" spc="-39" dirty="0">
                <a:solidFill>
                  <a:prstClr val="black"/>
                </a:solidFill>
                <a:latin typeface="Cambria Math"/>
                <a:ea typeface="Cambria Math"/>
                <a:cs typeface="Arial"/>
              </a:rPr>
              <a:t>→ </a:t>
            </a:r>
            <a:r>
              <a:rPr lang="de-DE" sz="2000" spc="-4" dirty="0">
                <a:solidFill>
                  <a:prstClr val="black"/>
                </a:solidFill>
                <a:latin typeface="Arial"/>
                <a:cs typeface="Arial"/>
              </a:rPr>
              <a:t>d + </a:t>
            </a:r>
            <a:r>
              <a:rPr lang="de-DE" sz="2000" spc="-9" dirty="0">
                <a:solidFill>
                  <a:prstClr val="black"/>
                </a:solidFill>
                <a:latin typeface="Arial"/>
                <a:cs typeface="Arial"/>
              </a:rPr>
              <a:t>e</a:t>
            </a:r>
            <a:r>
              <a:rPr lang="de-DE" sz="2000" spc="-6" baseline="23391" dirty="0">
                <a:solidFill>
                  <a:prstClr val="black"/>
                </a:solidFill>
                <a:latin typeface="Arial"/>
                <a:cs typeface="Arial"/>
              </a:rPr>
              <a:t>+</a:t>
            </a:r>
            <a:r>
              <a:rPr lang="de-DE" sz="2000" spc="-6" dirty="0">
                <a:solidFill>
                  <a:prstClr val="black"/>
                </a:solidFill>
                <a:latin typeface="Arial"/>
                <a:cs typeface="Arial"/>
              </a:rPr>
              <a:t> </a:t>
            </a:r>
            <a:r>
              <a:rPr lang="de-DE" sz="2000" spc="-4" dirty="0">
                <a:solidFill>
                  <a:prstClr val="black"/>
                </a:solidFill>
                <a:latin typeface="Arial"/>
                <a:cs typeface="Arial"/>
              </a:rPr>
              <a:t>+</a:t>
            </a:r>
            <a:r>
              <a:rPr lang="de-DE" sz="2000" spc="-57" dirty="0">
                <a:solidFill>
                  <a:prstClr val="black"/>
                </a:solidFill>
                <a:latin typeface="Arial"/>
                <a:cs typeface="Arial"/>
              </a:rPr>
              <a:t> </a:t>
            </a:r>
            <a:r>
              <a:rPr lang="de-DE" sz="2000" b="1" spc="-4" dirty="0">
                <a:solidFill>
                  <a:prstClr val="black"/>
                </a:solidFill>
                <a:latin typeface="Symbol"/>
                <a:cs typeface="Symbol"/>
              </a:rPr>
              <a:t></a:t>
            </a:r>
            <a:r>
              <a:rPr lang="de-DE" sz="2000" baseline="-21367" dirty="0">
                <a:solidFill>
                  <a:prstClr val="black"/>
                </a:solidFill>
                <a:latin typeface="Arial"/>
                <a:cs typeface="Arial"/>
              </a:rPr>
              <a:t>e</a:t>
            </a:r>
            <a:endParaRPr lang="de-DE" sz="2000" spc="-9" dirty="0">
              <a:solidFill>
                <a:prstClr val="black"/>
              </a:solidFill>
              <a:latin typeface="Arial"/>
              <a:cs typeface="Arial"/>
            </a:endParaRPr>
          </a:p>
          <a:p>
            <a:pPr marL="11131" defTabSz="801401">
              <a:spcBef>
                <a:spcPts val="412"/>
              </a:spcBef>
              <a:buClr>
                <a:srgbClr val="CC0000"/>
              </a:buClr>
              <a:buSzPct val="70000"/>
              <a:tabLst>
                <a:tab pos="662268" algn="l"/>
              </a:tabLst>
            </a:pPr>
            <a:endParaRPr lang="de-DE" sz="2800" b="1" spc="-4" dirty="0">
              <a:solidFill>
                <a:prstClr val="black"/>
              </a:solidFill>
              <a:latin typeface="Arial"/>
              <a:cs typeface="Arial"/>
            </a:endParaRPr>
          </a:p>
          <a:p>
            <a:pPr marL="265113" indent="-222250" defTabSz="801401">
              <a:lnSpc>
                <a:spcPts val="2419"/>
              </a:lnSpc>
              <a:buSzPct val="100000"/>
              <a:buFont typeface="Arial" panose="020B0604020202020204" pitchFamily="34" charset="0"/>
              <a:buChar char="•"/>
              <a:tabLst>
                <a:tab pos="265113" algn="l"/>
              </a:tabLst>
            </a:pPr>
            <a:r>
              <a:rPr lang="de-DE" sz="2400" b="1" spc="-4" dirty="0">
                <a:solidFill>
                  <a:prstClr val="black"/>
                </a:solidFill>
                <a:latin typeface="Arial"/>
                <a:cs typeface="Arial"/>
              </a:rPr>
              <a:t>Elektronmasse bestimmt </a:t>
            </a:r>
            <a:r>
              <a:rPr lang="de-DE" sz="2400" b="1" spc="-4" dirty="0">
                <a:solidFill>
                  <a:srgbClr val="009900"/>
                </a:solidFill>
                <a:latin typeface="Arial"/>
                <a:cs typeface="Arial"/>
              </a:rPr>
              <a:t>Größe </a:t>
            </a:r>
            <a:r>
              <a:rPr lang="de-DE" sz="2400" b="1" spc="-9" dirty="0">
                <a:solidFill>
                  <a:prstClr val="black"/>
                </a:solidFill>
                <a:latin typeface="Arial"/>
                <a:cs typeface="Arial"/>
              </a:rPr>
              <a:t>un</a:t>
            </a:r>
            <a:r>
              <a:rPr lang="de-DE" sz="2400" b="1" spc="-4" dirty="0">
                <a:solidFill>
                  <a:prstClr val="black"/>
                </a:solidFill>
                <a:latin typeface="Arial"/>
                <a:cs typeface="Arial"/>
              </a:rPr>
              <a:t>d </a:t>
            </a:r>
            <a:r>
              <a:rPr lang="de-DE" sz="2400" b="1" spc="-4" dirty="0">
                <a:solidFill>
                  <a:srgbClr val="C00000"/>
                </a:solidFill>
                <a:latin typeface="Arial"/>
                <a:cs typeface="Arial"/>
              </a:rPr>
              <a:t>Energien</a:t>
            </a:r>
            <a:r>
              <a:rPr lang="de-DE" sz="2400" b="1" spc="-4" dirty="0">
                <a:solidFill>
                  <a:prstClr val="black"/>
                </a:solidFill>
                <a:latin typeface="Arial"/>
                <a:cs typeface="Arial"/>
              </a:rPr>
              <a:t> de</a:t>
            </a:r>
            <a:r>
              <a:rPr lang="de-DE" sz="2400" b="1" dirty="0">
                <a:solidFill>
                  <a:prstClr val="black"/>
                </a:solidFill>
                <a:latin typeface="Arial"/>
                <a:cs typeface="Arial"/>
              </a:rPr>
              <a:t>r</a:t>
            </a:r>
            <a:r>
              <a:rPr lang="de-DE" sz="2400" b="1" spc="-4" dirty="0">
                <a:solidFill>
                  <a:prstClr val="black"/>
                </a:solidFill>
                <a:latin typeface="Arial"/>
                <a:cs typeface="Arial"/>
              </a:rPr>
              <a:t> Atome</a:t>
            </a:r>
            <a:endParaRPr lang="de-DE" sz="2400" dirty="0">
              <a:solidFill>
                <a:prstClr val="black"/>
              </a:solidFill>
              <a:latin typeface="Arial"/>
              <a:cs typeface="Arial"/>
            </a:endParaRPr>
          </a:p>
          <a:p>
            <a:pPr marL="538163" lvl="1" indent="-273050" defTabSz="801401">
              <a:spcBef>
                <a:spcPts val="114"/>
              </a:spcBef>
              <a:buSzPct val="100000"/>
              <a:buFont typeface="Symbol" panose="05050102010706020507" pitchFamily="18" charset="2"/>
              <a:buChar char="-"/>
              <a:tabLst>
                <a:tab pos="538163" algn="l"/>
              </a:tabLst>
            </a:pPr>
            <a:r>
              <a:rPr lang="de-DE" sz="2000" spc="-4" dirty="0" smtClean="0">
                <a:solidFill>
                  <a:prstClr val="black"/>
                </a:solidFill>
                <a:latin typeface="Arial"/>
                <a:cs typeface="Arial"/>
              </a:rPr>
              <a:t>Bohr-Radius</a:t>
            </a:r>
            <a:r>
              <a:rPr lang="de-DE" sz="2000" spc="9" dirty="0">
                <a:solidFill>
                  <a:prstClr val="black"/>
                </a:solidFill>
                <a:latin typeface="Arial"/>
                <a:cs typeface="Arial"/>
              </a:rPr>
              <a:t>	</a:t>
            </a:r>
            <a:r>
              <a:rPr lang="de-DE" sz="2000" spc="9" dirty="0" smtClean="0">
                <a:solidFill>
                  <a:prstClr val="black"/>
                </a:solidFill>
                <a:latin typeface="Arial"/>
                <a:cs typeface="Arial"/>
              </a:rPr>
              <a:t>	</a:t>
            </a:r>
            <a:r>
              <a:rPr lang="de-DE" sz="2000" spc="-9" dirty="0" err="1" smtClean="0">
                <a:solidFill>
                  <a:srgbClr val="339A33"/>
                </a:solidFill>
                <a:latin typeface="Arial Unicode MS" panose="020B0604020202020204" pitchFamily="34" charset="-128"/>
                <a:ea typeface="Arial Unicode MS" panose="020B0604020202020204" pitchFamily="34" charset="-128"/>
                <a:cs typeface="Arial Unicode MS" panose="020B0604020202020204" pitchFamily="34" charset="-128"/>
              </a:rPr>
              <a:t>r</a:t>
            </a:r>
            <a:r>
              <a:rPr lang="de-DE" sz="2000" spc="-9" baseline="-25000" dirty="0" err="1" smtClean="0">
                <a:solidFill>
                  <a:srgbClr val="339A33"/>
                </a:solidFill>
                <a:latin typeface="Arial Unicode MS" panose="020B0604020202020204" pitchFamily="34" charset="-128"/>
                <a:ea typeface="Arial Unicode MS" panose="020B0604020202020204" pitchFamily="34" charset="-128"/>
                <a:cs typeface="Arial Unicode MS" panose="020B0604020202020204" pitchFamily="34" charset="-128"/>
              </a:rPr>
              <a:t>B</a:t>
            </a:r>
            <a:r>
              <a:rPr lang="de-DE" sz="2000" spc="-9" dirty="0" smtClean="0">
                <a:solidFill>
                  <a:srgbClr val="339A33"/>
                </a:solidFill>
                <a:latin typeface="Arial"/>
                <a:cs typeface="Arial"/>
              </a:rPr>
              <a:t> </a:t>
            </a:r>
            <a:r>
              <a:rPr lang="de-DE" sz="2000" spc="-9" dirty="0">
                <a:solidFill>
                  <a:srgbClr val="339A33"/>
                </a:solidFill>
                <a:latin typeface="Arial"/>
                <a:cs typeface="Arial"/>
              </a:rPr>
              <a:t>= </a:t>
            </a:r>
            <a:r>
              <a:rPr lang="de-DE" sz="2000" spc="-4" dirty="0">
                <a:solidFill>
                  <a:srgbClr val="339A33"/>
                </a:solidFill>
                <a:latin typeface="Arial"/>
                <a:cs typeface="Arial"/>
              </a:rPr>
              <a:t>1</a:t>
            </a:r>
            <a:r>
              <a:rPr lang="de-DE" sz="2000" spc="-9" dirty="0">
                <a:solidFill>
                  <a:srgbClr val="339A33"/>
                </a:solidFill>
                <a:latin typeface="Arial"/>
                <a:cs typeface="Arial"/>
              </a:rPr>
              <a:t> </a:t>
            </a:r>
            <a:r>
              <a:rPr lang="de-DE" sz="2000" spc="-4" dirty="0">
                <a:solidFill>
                  <a:srgbClr val="339A33"/>
                </a:solidFill>
                <a:latin typeface="Arial"/>
                <a:cs typeface="Arial"/>
              </a:rPr>
              <a:t>/</a:t>
            </a:r>
            <a:r>
              <a:rPr lang="de-DE" sz="2000" spc="-9" dirty="0">
                <a:solidFill>
                  <a:srgbClr val="339A33"/>
                </a:solidFill>
                <a:latin typeface="Arial"/>
                <a:cs typeface="Arial"/>
              </a:rPr>
              <a:t> </a:t>
            </a:r>
            <a:r>
              <a:rPr lang="de-DE" sz="2000" spc="-9" dirty="0" smtClean="0">
                <a:solidFill>
                  <a:srgbClr val="339A33"/>
                </a:solidFill>
                <a:latin typeface="Arial"/>
                <a:cs typeface="Arial"/>
              </a:rPr>
              <a:t>(</a:t>
            </a:r>
            <a:r>
              <a:rPr lang="de-DE" sz="2400" b="1" dirty="0" smtClean="0">
                <a:solidFill>
                  <a:srgbClr val="339A33"/>
                </a:solidFill>
                <a:latin typeface="Cambria Math"/>
                <a:ea typeface="Cambria Math"/>
                <a:cs typeface="Symbol"/>
              </a:rPr>
              <a:t>𝛂</a:t>
            </a:r>
            <a:r>
              <a:rPr lang="de-DE" sz="2400" spc="-6" baseline="-20833" dirty="0" smtClean="0">
                <a:solidFill>
                  <a:srgbClr val="339A33"/>
                </a:solidFill>
                <a:latin typeface="Arial" panose="020B0604020202020204" pitchFamily="34" charset="0"/>
                <a:cs typeface="Arial" panose="020B0604020202020204" pitchFamily="34" charset="0"/>
              </a:rPr>
              <a:t> </a:t>
            </a:r>
            <a:r>
              <a:rPr lang="de-DE" sz="2000" spc="-9" dirty="0">
                <a:solidFill>
                  <a:srgbClr val="339A33"/>
                </a:solidFill>
                <a:latin typeface="Arial" panose="020B0604020202020204" pitchFamily="34" charset="0"/>
                <a:cs typeface="Arial" panose="020B0604020202020204" pitchFamily="34" charset="0"/>
              </a:rPr>
              <a:t>m</a:t>
            </a:r>
            <a:r>
              <a:rPr lang="de-DE" sz="2400" baseline="-20833" dirty="0">
                <a:solidFill>
                  <a:srgbClr val="339A33"/>
                </a:solidFill>
                <a:latin typeface="Arial" panose="020B0604020202020204" pitchFamily="34" charset="0"/>
                <a:cs typeface="Arial" panose="020B0604020202020204" pitchFamily="34" charset="0"/>
              </a:rPr>
              <a:t>e</a:t>
            </a:r>
            <a:r>
              <a:rPr lang="de-DE" sz="2000" dirty="0">
                <a:solidFill>
                  <a:srgbClr val="339A33"/>
                </a:solidFill>
                <a:latin typeface="Arial" panose="020B0604020202020204" pitchFamily="34" charset="0"/>
                <a:cs typeface="Arial" panose="020B0604020202020204" pitchFamily="34" charset="0"/>
              </a:rPr>
              <a:t>)</a:t>
            </a:r>
            <a:endParaRPr lang="de-DE" sz="2400" dirty="0">
              <a:solidFill>
                <a:srgbClr val="339A33"/>
              </a:solidFill>
              <a:latin typeface="Arial" panose="020B0604020202020204" pitchFamily="34" charset="0"/>
              <a:cs typeface="Arial" panose="020B0604020202020204" pitchFamily="34" charset="0"/>
            </a:endParaRPr>
          </a:p>
          <a:p>
            <a:pPr marL="538163" lvl="1" indent="-273050" defTabSz="801401">
              <a:spcBef>
                <a:spcPts val="114"/>
              </a:spcBef>
              <a:buSzPct val="100000"/>
              <a:buFont typeface="Symbol" panose="05050102010706020507" pitchFamily="18" charset="2"/>
              <a:buChar char="-"/>
              <a:tabLst>
                <a:tab pos="538163" algn="l"/>
              </a:tabLst>
            </a:pPr>
            <a:r>
              <a:rPr lang="de-DE" sz="2000" spc="-9" dirty="0" err="1" smtClean="0">
                <a:solidFill>
                  <a:prstClr val="black"/>
                </a:solidFill>
                <a:latin typeface="Arial" panose="020B0604020202020204" pitchFamily="34" charset="0"/>
                <a:cs typeface="Arial" panose="020B0604020202020204" pitchFamily="34" charset="0"/>
              </a:rPr>
              <a:t>R</a:t>
            </a:r>
            <a:r>
              <a:rPr lang="de-DE" sz="2000" dirty="0" err="1" smtClean="0">
                <a:solidFill>
                  <a:prstClr val="black"/>
                </a:solidFill>
                <a:latin typeface="Arial" panose="020B0604020202020204" pitchFamily="34" charset="0"/>
                <a:cs typeface="Arial" panose="020B0604020202020204" pitchFamily="34" charset="0"/>
              </a:rPr>
              <a:t>y</a:t>
            </a:r>
            <a:r>
              <a:rPr lang="de-DE" sz="2000" spc="-9" dirty="0" err="1" smtClean="0">
                <a:solidFill>
                  <a:prstClr val="black"/>
                </a:solidFill>
                <a:latin typeface="Arial" panose="020B0604020202020204" pitchFamily="34" charset="0"/>
                <a:cs typeface="Arial" panose="020B0604020202020204" pitchFamily="34" charset="0"/>
              </a:rPr>
              <a:t>dber</a:t>
            </a:r>
            <a:r>
              <a:rPr lang="de-DE" sz="2000" spc="-4" dirty="0" err="1" smtClean="0">
                <a:solidFill>
                  <a:prstClr val="black"/>
                </a:solidFill>
                <a:latin typeface="Arial" panose="020B0604020202020204" pitchFamily="34" charset="0"/>
                <a:cs typeface="Arial" panose="020B0604020202020204" pitchFamily="34" charset="0"/>
              </a:rPr>
              <a:t>g</a:t>
            </a:r>
            <a:r>
              <a:rPr lang="de-DE" sz="2000" dirty="0">
                <a:solidFill>
                  <a:prstClr val="black"/>
                </a:solidFill>
                <a:latin typeface="Arial" panose="020B0604020202020204" pitchFamily="34" charset="0"/>
                <a:cs typeface="Arial" panose="020B0604020202020204" pitchFamily="34" charset="0"/>
              </a:rPr>
              <a:t>-</a:t>
            </a:r>
            <a:r>
              <a:rPr lang="de-DE" sz="2000" spc="-9" dirty="0" smtClean="0">
                <a:solidFill>
                  <a:prstClr val="black"/>
                </a:solidFill>
                <a:latin typeface="Arial" panose="020B0604020202020204" pitchFamily="34" charset="0"/>
                <a:cs typeface="Arial" panose="020B0604020202020204" pitchFamily="34" charset="0"/>
              </a:rPr>
              <a:t>Energi</a:t>
            </a:r>
            <a:r>
              <a:rPr lang="de-DE" sz="2000" spc="-4" dirty="0" smtClean="0">
                <a:solidFill>
                  <a:prstClr val="black"/>
                </a:solidFill>
                <a:latin typeface="Arial" panose="020B0604020202020204" pitchFamily="34" charset="0"/>
                <a:cs typeface="Arial" panose="020B0604020202020204" pitchFamily="34" charset="0"/>
              </a:rPr>
              <a:t>e</a:t>
            </a:r>
            <a:r>
              <a:rPr lang="de-DE" sz="2000" spc="13" dirty="0">
                <a:solidFill>
                  <a:prstClr val="black"/>
                </a:solidFill>
                <a:latin typeface="Arial" panose="020B0604020202020204" pitchFamily="34" charset="0"/>
                <a:cs typeface="Arial" panose="020B0604020202020204" pitchFamily="34" charset="0"/>
              </a:rPr>
              <a:t>	</a:t>
            </a:r>
            <a:r>
              <a:rPr lang="de-DE" sz="2000" spc="-4" dirty="0">
                <a:solidFill>
                  <a:srgbClr val="C00000"/>
                </a:solidFill>
                <a:latin typeface="Arial" panose="020B0604020202020204" pitchFamily="34" charset="0"/>
                <a:cs typeface="Arial" panose="020B0604020202020204" pitchFamily="34" charset="0"/>
              </a:rPr>
              <a:t>R = 0.5</a:t>
            </a:r>
            <a:r>
              <a:rPr lang="de-DE" sz="2000" spc="-13" dirty="0">
                <a:solidFill>
                  <a:srgbClr val="C00000"/>
                </a:solidFill>
                <a:latin typeface="Arial" panose="020B0604020202020204" pitchFamily="34" charset="0"/>
                <a:cs typeface="Arial" panose="020B0604020202020204" pitchFamily="34" charset="0"/>
              </a:rPr>
              <a:t> </a:t>
            </a:r>
            <a:r>
              <a:rPr lang="de-DE" sz="2400" spc="-4" dirty="0" smtClean="0">
                <a:solidFill>
                  <a:srgbClr val="C00000"/>
                </a:solidFill>
                <a:latin typeface="Cambria Math"/>
                <a:ea typeface="Cambria Math"/>
                <a:cs typeface="Arial" panose="020B0604020202020204" pitchFamily="34" charset="0"/>
              </a:rPr>
              <a:t>𝛂</a:t>
            </a:r>
            <a:r>
              <a:rPr lang="de-DE" sz="2800" dirty="0" smtClean="0">
                <a:solidFill>
                  <a:srgbClr val="C00000"/>
                </a:solidFill>
                <a:latin typeface="Arial" panose="020B0604020202020204" pitchFamily="34" charset="0"/>
                <a:cs typeface="Arial" panose="020B0604020202020204" pitchFamily="34" charset="0"/>
              </a:rPr>
              <a:t>²</a:t>
            </a:r>
            <a:r>
              <a:rPr lang="de-DE" sz="2400" baseline="-20833" dirty="0" smtClean="0">
                <a:solidFill>
                  <a:srgbClr val="C00000"/>
                </a:solidFill>
                <a:latin typeface="Arial" panose="020B0604020202020204" pitchFamily="34" charset="0"/>
                <a:cs typeface="Arial" panose="020B0604020202020204" pitchFamily="34" charset="0"/>
              </a:rPr>
              <a:t> </a:t>
            </a:r>
            <a:r>
              <a:rPr lang="de-DE" sz="2000" spc="-9" dirty="0">
                <a:solidFill>
                  <a:srgbClr val="C00000"/>
                </a:solidFill>
                <a:latin typeface="Arial" panose="020B0604020202020204" pitchFamily="34" charset="0"/>
                <a:cs typeface="Arial" panose="020B0604020202020204" pitchFamily="34" charset="0"/>
              </a:rPr>
              <a:t>m</a:t>
            </a:r>
            <a:r>
              <a:rPr lang="de-DE" sz="2400" baseline="-20833" dirty="0">
                <a:solidFill>
                  <a:srgbClr val="C00000"/>
                </a:solidFill>
                <a:latin typeface="Arial" panose="020B0604020202020204" pitchFamily="34" charset="0"/>
                <a:cs typeface="Arial" panose="020B0604020202020204" pitchFamily="34" charset="0"/>
              </a:rPr>
              <a:t>e</a:t>
            </a:r>
          </a:p>
          <a:p>
            <a:pPr marL="11131" defTabSz="801401">
              <a:spcBef>
                <a:spcPts val="114"/>
              </a:spcBef>
              <a:buClr>
                <a:srgbClr val="CC0000"/>
              </a:buClr>
              <a:buSzPct val="70000"/>
              <a:tabLst>
                <a:tab pos="662268" algn="l"/>
              </a:tabLst>
            </a:pPr>
            <a:endParaRPr lang="de-DE" sz="2800" dirty="0">
              <a:solidFill>
                <a:prstClr val="black"/>
              </a:solidFill>
              <a:latin typeface="Times New Roman"/>
              <a:cs typeface="Times New Roman"/>
            </a:endParaRPr>
          </a:p>
          <a:p>
            <a:pPr marL="265113" indent="-222250" defTabSz="801401">
              <a:buSzPct val="100000"/>
              <a:buFont typeface="Arial" panose="020B0604020202020204" pitchFamily="34" charset="0"/>
              <a:buChar char="•"/>
              <a:tabLst>
                <a:tab pos="265113" algn="l"/>
              </a:tabLst>
            </a:pPr>
            <a:r>
              <a:rPr lang="de-DE" sz="2400" b="1" spc="-4" dirty="0">
                <a:solidFill>
                  <a:prstClr val="black"/>
                </a:solidFill>
                <a:latin typeface="Arial"/>
                <a:cs typeface="Arial"/>
              </a:rPr>
              <a:t>Stabilitä</a:t>
            </a:r>
            <a:r>
              <a:rPr lang="de-DE" sz="2400" b="1" dirty="0">
                <a:solidFill>
                  <a:prstClr val="black"/>
                </a:solidFill>
                <a:latin typeface="Arial"/>
                <a:cs typeface="Arial"/>
              </a:rPr>
              <a:t>t</a:t>
            </a:r>
            <a:r>
              <a:rPr lang="de-DE" sz="2400" b="1" spc="-4" dirty="0">
                <a:solidFill>
                  <a:prstClr val="black"/>
                </a:solidFill>
                <a:latin typeface="Arial"/>
                <a:cs typeface="Arial"/>
              </a:rPr>
              <a:t> </a:t>
            </a:r>
            <a:r>
              <a:rPr lang="de-DE" sz="2400" b="1" dirty="0">
                <a:solidFill>
                  <a:prstClr val="black"/>
                </a:solidFill>
                <a:latin typeface="Arial"/>
                <a:cs typeface="Arial"/>
              </a:rPr>
              <a:t>der</a:t>
            </a:r>
            <a:r>
              <a:rPr lang="de-DE" sz="2400" b="1" spc="-4" dirty="0">
                <a:solidFill>
                  <a:prstClr val="black"/>
                </a:solidFill>
                <a:latin typeface="Arial"/>
                <a:cs typeface="Arial"/>
              </a:rPr>
              <a:t> Kerne</a:t>
            </a:r>
            <a:r>
              <a:rPr lang="de-DE" sz="2400" spc="-4" dirty="0" smtClean="0">
                <a:solidFill>
                  <a:prstClr val="black"/>
                </a:solidFill>
                <a:latin typeface="Arial"/>
                <a:cs typeface="Arial"/>
              </a:rPr>
              <a:t>: </a:t>
            </a:r>
            <a:r>
              <a:rPr lang="de-DE" sz="2400" dirty="0" smtClean="0">
                <a:solidFill>
                  <a:prstClr val="black"/>
                </a:solidFill>
                <a:latin typeface="Arial"/>
                <a:cs typeface="Arial"/>
              </a:rPr>
              <a:t> </a:t>
            </a:r>
            <a:r>
              <a:rPr lang="de-DE" sz="2400" spc="-4" dirty="0" smtClean="0">
                <a:solidFill>
                  <a:prstClr val="black"/>
                </a:solidFill>
                <a:latin typeface="Arial"/>
                <a:cs typeface="Arial"/>
              </a:rPr>
              <a:t>Balance zwischen</a:t>
            </a:r>
            <a:endParaRPr lang="de-DE" sz="2400" dirty="0">
              <a:solidFill>
                <a:prstClr val="black"/>
              </a:solidFill>
              <a:latin typeface="Arial"/>
              <a:cs typeface="Arial"/>
            </a:endParaRPr>
          </a:p>
          <a:p>
            <a:pPr marL="538163" lvl="1" indent="-273050" defTabSz="801401">
              <a:spcBef>
                <a:spcPts val="517"/>
              </a:spcBef>
              <a:buSzPct val="100000"/>
              <a:buFont typeface="Symbol" panose="05050102010706020507" pitchFamily="18" charset="2"/>
              <a:buChar char="-"/>
              <a:tabLst>
                <a:tab pos="538163" algn="l"/>
              </a:tabLst>
            </a:pPr>
            <a:r>
              <a:rPr lang="de-DE" sz="2000" spc="-9" dirty="0">
                <a:solidFill>
                  <a:prstClr val="black"/>
                </a:solidFill>
                <a:latin typeface="Arial"/>
                <a:cs typeface="Arial"/>
              </a:rPr>
              <a:t>s</a:t>
            </a:r>
            <a:r>
              <a:rPr lang="de-DE" sz="2000" spc="-9" dirty="0" smtClean="0">
                <a:solidFill>
                  <a:prstClr val="black"/>
                </a:solidFill>
                <a:latin typeface="Arial"/>
                <a:cs typeface="Arial"/>
              </a:rPr>
              <a:t>tarke</a:t>
            </a:r>
            <a:r>
              <a:rPr lang="de-DE" sz="2000" spc="-4" dirty="0" smtClean="0">
                <a:solidFill>
                  <a:prstClr val="black"/>
                </a:solidFill>
                <a:latin typeface="Arial"/>
                <a:cs typeface="Arial"/>
              </a:rPr>
              <a:t>r</a:t>
            </a:r>
            <a:r>
              <a:rPr lang="de-DE" sz="2000" dirty="0" smtClean="0">
                <a:solidFill>
                  <a:prstClr val="black"/>
                </a:solidFill>
                <a:latin typeface="Arial"/>
                <a:cs typeface="Arial"/>
              </a:rPr>
              <a:t> </a:t>
            </a:r>
            <a:r>
              <a:rPr lang="de-DE" sz="2000" spc="-9" dirty="0">
                <a:solidFill>
                  <a:prstClr val="black"/>
                </a:solidFill>
                <a:latin typeface="Arial"/>
                <a:cs typeface="Arial"/>
              </a:rPr>
              <a:t>Kraft</a:t>
            </a:r>
            <a:r>
              <a:rPr lang="de-DE" sz="2000" spc="-4" dirty="0" smtClean="0">
                <a:solidFill>
                  <a:prstClr val="black"/>
                </a:solidFill>
                <a:latin typeface="Arial"/>
                <a:cs typeface="Arial"/>
              </a:rPr>
              <a:t>:</a:t>
            </a:r>
            <a:r>
              <a:rPr lang="de-DE" sz="2000" spc="-9" dirty="0" smtClean="0">
                <a:solidFill>
                  <a:prstClr val="black"/>
                </a:solidFill>
                <a:latin typeface="Arial"/>
                <a:cs typeface="Arial"/>
              </a:rPr>
              <a:t> </a:t>
            </a:r>
            <a:r>
              <a:rPr lang="de-DE" sz="2000" spc="-9" dirty="0">
                <a:solidFill>
                  <a:prstClr val="black"/>
                </a:solidFill>
                <a:latin typeface="Arial"/>
                <a:cs typeface="Arial"/>
              </a:rPr>
              <a:t>B</a:t>
            </a:r>
            <a:r>
              <a:rPr lang="de-DE" sz="2000" spc="-9" dirty="0" smtClean="0">
                <a:solidFill>
                  <a:prstClr val="black"/>
                </a:solidFill>
                <a:latin typeface="Arial"/>
                <a:cs typeface="Arial"/>
              </a:rPr>
              <a:t>indungsenergie </a:t>
            </a:r>
            <a:r>
              <a:rPr lang="de-DE" sz="2000" spc="-9" dirty="0">
                <a:solidFill>
                  <a:prstClr val="black"/>
                </a:solidFill>
                <a:latin typeface="Arial"/>
                <a:cs typeface="Arial"/>
              </a:rPr>
              <a:t>von Neutron</a:t>
            </a:r>
            <a:r>
              <a:rPr lang="de-DE" sz="2000" spc="-4" dirty="0">
                <a:solidFill>
                  <a:prstClr val="black"/>
                </a:solidFill>
                <a:latin typeface="Arial"/>
                <a:cs typeface="Arial"/>
              </a:rPr>
              <a:t> </a:t>
            </a:r>
            <a:r>
              <a:rPr lang="de-DE" sz="2000" spc="-4" dirty="0" smtClean="0">
                <a:solidFill>
                  <a:prstClr val="black"/>
                </a:solidFill>
                <a:latin typeface="Arial"/>
                <a:cs typeface="Arial"/>
              </a:rPr>
              <a:t>+ Proton im Kern</a:t>
            </a:r>
            <a:endParaRPr lang="de-DE" sz="2000" dirty="0">
              <a:solidFill>
                <a:prstClr val="black"/>
              </a:solidFill>
              <a:latin typeface="Symbol"/>
              <a:cs typeface="Symbol"/>
            </a:endParaRPr>
          </a:p>
          <a:p>
            <a:pPr marL="538163" lvl="1" indent="-273050" defTabSz="801401">
              <a:spcBef>
                <a:spcPts val="500"/>
              </a:spcBef>
              <a:buSzPct val="100000"/>
              <a:buFont typeface="Symbol" panose="05050102010706020507" pitchFamily="18" charset="2"/>
              <a:buChar char="-"/>
              <a:tabLst>
                <a:tab pos="538163" algn="l"/>
              </a:tabLst>
            </a:pPr>
            <a:r>
              <a:rPr lang="de-DE" sz="2000" spc="-4" dirty="0">
                <a:solidFill>
                  <a:prstClr val="black"/>
                </a:solidFill>
                <a:latin typeface="Arial"/>
                <a:cs typeface="Arial"/>
              </a:rPr>
              <a:t>e</a:t>
            </a:r>
            <a:r>
              <a:rPr lang="de-DE" sz="2000" spc="-4" dirty="0" smtClean="0">
                <a:solidFill>
                  <a:prstClr val="black"/>
                </a:solidFill>
                <a:latin typeface="Arial"/>
                <a:cs typeface="Arial"/>
              </a:rPr>
              <a:t>lektrostatischer </a:t>
            </a:r>
            <a:r>
              <a:rPr lang="de-DE" sz="2000" spc="-4" dirty="0">
                <a:solidFill>
                  <a:prstClr val="black"/>
                </a:solidFill>
                <a:latin typeface="Arial"/>
                <a:cs typeface="Arial"/>
              </a:rPr>
              <a:t>Abstoßung: </a:t>
            </a:r>
            <a:r>
              <a:rPr lang="de-DE" sz="2000" b="1" dirty="0">
                <a:solidFill>
                  <a:prstClr val="black"/>
                </a:solidFill>
                <a:latin typeface="Symbol"/>
                <a:cs typeface="Symbol"/>
              </a:rPr>
              <a:t></a:t>
            </a:r>
            <a:r>
              <a:rPr lang="de-DE" sz="2000" b="1" spc="-6" baseline="-21367" dirty="0" err="1" smtClean="0">
                <a:solidFill>
                  <a:prstClr val="black"/>
                </a:solidFill>
                <a:latin typeface="Arial"/>
                <a:cs typeface="Arial"/>
              </a:rPr>
              <a:t>elm</a:t>
            </a:r>
            <a:endParaRPr lang="de-DE" sz="2000" b="1" spc="-6" baseline="-21367" dirty="0">
              <a:solidFill>
                <a:prstClr val="black"/>
              </a:solidFill>
              <a:latin typeface="Arial"/>
              <a:cs typeface="Arial"/>
            </a:endParaRPr>
          </a:p>
          <a:p>
            <a:pPr marL="538163" lvl="1" indent="-273050" defTabSz="801401">
              <a:spcBef>
                <a:spcPts val="500"/>
              </a:spcBef>
              <a:buSzPct val="100000"/>
              <a:buFont typeface="Symbol" panose="05050102010706020507" pitchFamily="18" charset="2"/>
              <a:buChar char="-"/>
              <a:tabLst>
                <a:tab pos="538163" algn="l"/>
              </a:tabLst>
            </a:pPr>
            <a:r>
              <a:rPr lang="de-DE" sz="2000" spc="-9" dirty="0" smtClean="0">
                <a:latin typeface="Arial"/>
                <a:cs typeface="Arial"/>
              </a:rPr>
              <a:t>Massen(</a:t>
            </a:r>
            <a:r>
              <a:rPr lang="de-DE" sz="2000" spc="-9" dirty="0" err="1" smtClean="0">
                <a:latin typeface="Arial"/>
                <a:cs typeface="Arial"/>
              </a:rPr>
              <a:t>differenzen</a:t>
            </a:r>
            <a:r>
              <a:rPr lang="de-DE" sz="2000" spc="-9" dirty="0">
                <a:latin typeface="Arial"/>
                <a:cs typeface="Arial"/>
              </a:rPr>
              <a:t>)</a:t>
            </a:r>
            <a:r>
              <a:rPr lang="de-DE" sz="2000" spc="-4" dirty="0">
                <a:latin typeface="Arial"/>
                <a:cs typeface="Arial"/>
              </a:rPr>
              <a:t>:</a:t>
            </a:r>
            <a:r>
              <a:rPr lang="de-DE" sz="2000" dirty="0">
                <a:latin typeface="Arial"/>
                <a:cs typeface="Arial"/>
              </a:rPr>
              <a:t> </a:t>
            </a:r>
            <a:r>
              <a:rPr lang="de-DE" sz="2000" spc="-9" dirty="0">
                <a:latin typeface="Arial"/>
                <a:cs typeface="Arial"/>
              </a:rPr>
              <a:t>m</a:t>
            </a:r>
            <a:r>
              <a:rPr lang="de-DE" sz="2000" b="1" baseline="-21367" dirty="0">
                <a:latin typeface="Arial"/>
                <a:cs typeface="Arial"/>
              </a:rPr>
              <a:t>d </a:t>
            </a:r>
            <a:r>
              <a:rPr lang="de-DE" sz="2000" spc="-4" dirty="0">
                <a:latin typeface="Arial"/>
                <a:cs typeface="Arial"/>
              </a:rPr>
              <a:t>-</a:t>
            </a:r>
            <a:r>
              <a:rPr lang="de-DE" sz="2000" spc="-179" dirty="0">
                <a:latin typeface="Arial"/>
                <a:cs typeface="Arial"/>
              </a:rPr>
              <a:t> </a:t>
            </a:r>
            <a:r>
              <a:rPr lang="de-DE" sz="2000" spc="-9" dirty="0" err="1">
                <a:latin typeface="Arial"/>
                <a:cs typeface="Arial"/>
              </a:rPr>
              <a:t>m</a:t>
            </a:r>
            <a:r>
              <a:rPr lang="de-DE" sz="2000" b="1" baseline="-21367" dirty="0" err="1">
                <a:latin typeface="Arial"/>
                <a:cs typeface="Arial"/>
              </a:rPr>
              <a:t>u</a:t>
            </a:r>
            <a:r>
              <a:rPr lang="de-DE" sz="2000" b="1" baseline="-21367" dirty="0">
                <a:latin typeface="Arial"/>
                <a:cs typeface="Arial"/>
              </a:rPr>
              <a:t> </a:t>
            </a:r>
            <a:r>
              <a:rPr lang="de-DE" sz="2000" b="1" dirty="0">
                <a:latin typeface="Symbol"/>
                <a:cs typeface="Symbol"/>
              </a:rPr>
              <a:t></a:t>
            </a:r>
            <a:r>
              <a:rPr lang="de-DE" sz="2000" b="1" spc="9" dirty="0">
                <a:latin typeface="Times New Roman"/>
                <a:cs typeface="Times New Roman"/>
              </a:rPr>
              <a:t> </a:t>
            </a:r>
            <a:r>
              <a:rPr lang="de-DE" sz="2000" spc="-13" dirty="0">
                <a:latin typeface="Arial"/>
                <a:cs typeface="Arial"/>
              </a:rPr>
              <a:t>m</a:t>
            </a:r>
            <a:r>
              <a:rPr lang="de-DE" sz="2000" b="1" baseline="-21367" dirty="0">
                <a:latin typeface="Arial"/>
                <a:cs typeface="Arial"/>
              </a:rPr>
              <a:t>d </a:t>
            </a:r>
            <a:r>
              <a:rPr lang="de-DE" sz="2000" dirty="0">
                <a:latin typeface="Arial"/>
                <a:cs typeface="Arial"/>
              </a:rPr>
              <a:t>-</a:t>
            </a:r>
            <a:r>
              <a:rPr lang="de-DE" sz="2000" spc="-4" dirty="0">
                <a:latin typeface="Arial"/>
                <a:cs typeface="Arial"/>
              </a:rPr>
              <a:t> </a:t>
            </a:r>
            <a:r>
              <a:rPr lang="de-DE" sz="2000" spc="-9" dirty="0">
                <a:latin typeface="Arial"/>
                <a:cs typeface="Arial"/>
              </a:rPr>
              <a:t>m</a:t>
            </a:r>
            <a:r>
              <a:rPr lang="de-DE" sz="2000" b="1" baseline="-21367" dirty="0">
                <a:latin typeface="Arial"/>
                <a:cs typeface="Arial"/>
              </a:rPr>
              <a:t>e</a:t>
            </a:r>
            <a:endParaRPr lang="de-DE" sz="2000" baseline="-21367" dirty="0">
              <a:latin typeface="Arial"/>
              <a:cs typeface="Arial"/>
            </a:endParaRPr>
          </a:p>
        </p:txBody>
      </p:sp>
      <p:sp>
        <p:nvSpPr>
          <p:cNvPr id="20" name="Rectangle 19"/>
          <p:cNvSpPr/>
          <p:nvPr/>
        </p:nvSpPr>
        <p:spPr>
          <a:xfrm>
            <a:off x="1969043" y="188640"/>
            <a:ext cx="5199315" cy="1004252"/>
          </a:xfrm>
          <a:prstGeom prst="rect">
            <a:avLst/>
          </a:prstGeom>
        </p:spPr>
        <p:txBody>
          <a:bodyPr wrap="none" lIns="80140" tIns="40070" rIns="80140" bIns="40070">
            <a:spAutoFit/>
          </a:bodyPr>
          <a:lstStyle/>
          <a:p>
            <a:pPr algn="ctr" defTabSz="801401"/>
            <a:r>
              <a:rPr lang="de-DE" sz="6000" b="1" dirty="0" smtClean="0">
                <a:solidFill>
                  <a:srgbClr val="000066"/>
                </a:solidFill>
              </a:rPr>
              <a:t>Teilchenmassen</a:t>
            </a:r>
            <a:endParaRPr lang="de-DE" sz="6000" b="1" dirty="0">
              <a:solidFill>
                <a:srgbClr val="000066"/>
              </a:solidFill>
            </a:endParaRPr>
          </a:p>
        </p:txBody>
      </p:sp>
    </p:spTree>
    <p:extLst>
      <p:ext uri="{BB962C8B-B14F-4D97-AF65-F5344CB8AC3E}">
        <p14:creationId xmlns:p14="http://schemas.microsoft.com/office/powerpoint/2010/main" val="4202663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xEl>
                                              <p:pRg st="3" end="3"/>
                                            </p:txEl>
                                          </p:spTgt>
                                        </p:tgtEl>
                                        <p:attrNameLst>
                                          <p:attrName>style.visibility</p:attrName>
                                        </p:attrNameLst>
                                      </p:cBhvr>
                                      <p:to>
                                        <p:strVal val="visible"/>
                                      </p:to>
                                    </p:set>
                                    <p:animEffect transition="in" filter="fade">
                                      <p:cBhvr>
                                        <p:cTn id="7" dur="500"/>
                                        <p:tgtEl>
                                          <p:spTgt spid="12">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2">
                                            <p:txEl>
                                              <p:pRg st="4" end="4"/>
                                            </p:txEl>
                                          </p:spTgt>
                                        </p:tgtEl>
                                        <p:attrNameLst>
                                          <p:attrName>style.visibility</p:attrName>
                                        </p:attrNameLst>
                                      </p:cBhvr>
                                      <p:to>
                                        <p:strVal val="visible"/>
                                      </p:to>
                                    </p:set>
                                    <p:animEffect transition="in" filter="fade">
                                      <p:cBhvr>
                                        <p:cTn id="10" dur="500"/>
                                        <p:tgtEl>
                                          <p:spTgt spid="12">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2">
                                            <p:txEl>
                                              <p:pRg st="5" end="5"/>
                                            </p:txEl>
                                          </p:spTgt>
                                        </p:tgtEl>
                                        <p:attrNameLst>
                                          <p:attrName>style.visibility</p:attrName>
                                        </p:attrNameLst>
                                      </p:cBhvr>
                                      <p:to>
                                        <p:strVal val="visible"/>
                                      </p:to>
                                    </p:set>
                                    <p:animEffect transition="in" filter="fade">
                                      <p:cBhvr>
                                        <p:cTn id="13" dur="500"/>
                                        <p:tgtEl>
                                          <p:spTgt spid="12">
                                            <p:txEl>
                                              <p:pRg st="5" end="5"/>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2">
                                            <p:txEl>
                                              <p:pRg st="7" end="7"/>
                                            </p:txEl>
                                          </p:spTgt>
                                        </p:tgtEl>
                                        <p:attrNameLst>
                                          <p:attrName>style.visibility</p:attrName>
                                        </p:attrNameLst>
                                      </p:cBhvr>
                                      <p:to>
                                        <p:strVal val="visible"/>
                                      </p:to>
                                    </p:set>
                                    <p:animEffect transition="in" filter="fade">
                                      <p:cBhvr>
                                        <p:cTn id="18" dur="500"/>
                                        <p:tgtEl>
                                          <p:spTgt spid="12">
                                            <p:txEl>
                                              <p:pRg st="7" end="7"/>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12">
                                            <p:txEl>
                                              <p:pRg st="8" end="8"/>
                                            </p:txEl>
                                          </p:spTgt>
                                        </p:tgtEl>
                                        <p:attrNameLst>
                                          <p:attrName>style.visibility</p:attrName>
                                        </p:attrNameLst>
                                      </p:cBhvr>
                                      <p:to>
                                        <p:strVal val="visible"/>
                                      </p:to>
                                    </p:set>
                                    <p:animEffect transition="in" filter="fade">
                                      <p:cBhvr>
                                        <p:cTn id="21" dur="500"/>
                                        <p:tgtEl>
                                          <p:spTgt spid="12">
                                            <p:txEl>
                                              <p:pRg st="8" end="8"/>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12">
                                            <p:txEl>
                                              <p:pRg st="9" end="9"/>
                                            </p:txEl>
                                          </p:spTgt>
                                        </p:tgtEl>
                                        <p:attrNameLst>
                                          <p:attrName>style.visibility</p:attrName>
                                        </p:attrNameLst>
                                      </p:cBhvr>
                                      <p:to>
                                        <p:strVal val="visible"/>
                                      </p:to>
                                    </p:set>
                                    <p:animEffect transition="in" filter="fade">
                                      <p:cBhvr>
                                        <p:cTn id="24" dur="500"/>
                                        <p:tgtEl>
                                          <p:spTgt spid="12">
                                            <p:txEl>
                                              <p:pRg st="9" end="9"/>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12">
                                            <p:txEl>
                                              <p:pRg st="10" end="10"/>
                                            </p:txEl>
                                          </p:spTgt>
                                        </p:tgtEl>
                                        <p:attrNameLst>
                                          <p:attrName>style.visibility</p:attrName>
                                        </p:attrNameLst>
                                      </p:cBhvr>
                                      <p:to>
                                        <p:strVal val="visible"/>
                                      </p:to>
                                    </p:set>
                                    <p:animEffect transition="in" filter="fade">
                                      <p:cBhvr>
                                        <p:cTn id="27" dur="500"/>
                                        <p:tgtEl>
                                          <p:spTgt spid="1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9672" y="116632"/>
            <a:ext cx="5651776" cy="922966"/>
          </a:xfrm>
        </p:spPr>
        <p:txBody>
          <a:bodyPr/>
          <a:lstStyle/>
          <a:p>
            <a:r>
              <a:rPr lang="en-US" sz="5400" dirty="0" smtClean="0"/>
              <a:t>Had God a choice ?</a:t>
            </a:r>
            <a:endParaRPr lang="en-US" sz="5400" dirty="0"/>
          </a:p>
        </p:txBody>
      </p:sp>
      <p:sp>
        <p:nvSpPr>
          <p:cNvPr id="3" name="Content Placeholder 2"/>
          <p:cNvSpPr>
            <a:spLocks noGrp="1"/>
          </p:cNvSpPr>
          <p:nvPr>
            <p:ph idx="1"/>
          </p:nvPr>
        </p:nvSpPr>
        <p:spPr>
          <a:xfrm>
            <a:off x="267423" y="1196752"/>
            <a:ext cx="5112567" cy="5093339"/>
          </a:xfrm>
        </p:spPr>
        <p:txBody>
          <a:bodyPr wrap="square">
            <a:spAutoFit/>
          </a:bodyPr>
          <a:lstStyle/>
          <a:p>
            <a:pPr marL="182563" indent="-182563"/>
            <a:r>
              <a:rPr lang="en-US" sz="1800" dirty="0" smtClean="0"/>
              <a:t>Einstein to his assistant </a:t>
            </a:r>
            <a:r>
              <a:rPr lang="en-US" sz="1800" dirty="0" err="1" smtClean="0"/>
              <a:t>Banesh</a:t>
            </a:r>
            <a:r>
              <a:rPr lang="en-US" sz="1800" dirty="0" smtClean="0"/>
              <a:t> Hoffmann:</a:t>
            </a:r>
            <a:br>
              <a:rPr lang="en-US" sz="1800" dirty="0" smtClean="0"/>
            </a:br>
            <a:r>
              <a:rPr lang="en-US" sz="2000" b="1" dirty="0" smtClean="0"/>
              <a:t>When I am judging a theory,</a:t>
            </a:r>
            <a:br>
              <a:rPr lang="en-US" sz="2000" b="1" dirty="0" smtClean="0"/>
            </a:br>
            <a:r>
              <a:rPr lang="en-US" sz="2000" b="1" dirty="0" smtClean="0">
                <a:solidFill>
                  <a:srgbClr val="C00000"/>
                </a:solidFill>
              </a:rPr>
              <a:t>I ask myself whether, if I were God,</a:t>
            </a:r>
            <a:br>
              <a:rPr lang="en-US" sz="2000" b="1" dirty="0" smtClean="0">
                <a:solidFill>
                  <a:srgbClr val="C00000"/>
                </a:solidFill>
              </a:rPr>
            </a:br>
            <a:r>
              <a:rPr lang="en-US" sz="2000" b="1" dirty="0" smtClean="0">
                <a:solidFill>
                  <a:srgbClr val="C00000"/>
                </a:solidFill>
              </a:rPr>
              <a:t>I would have arranged</a:t>
            </a:r>
            <a:br>
              <a:rPr lang="en-US" sz="2000" b="1" dirty="0" smtClean="0">
                <a:solidFill>
                  <a:srgbClr val="C00000"/>
                </a:solidFill>
              </a:rPr>
            </a:br>
            <a:r>
              <a:rPr lang="en-US" sz="2000" b="1" dirty="0" smtClean="0">
                <a:solidFill>
                  <a:srgbClr val="C00000"/>
                </a:solidFill>
              </a:rPr>
              <a:t>the world in such a way</a:t>
            </a:r>
            <a:r>
              <a:rPr lang="en-US" sz="2000" dirty="0" smtClean="0"/>
              <a:t>.</a:t>
            </a:r>
          </a:p>
          <a:p>
            <a:pPr marL="182563" indent="-182563">
              <a:spcBef>
                <a:spcPts val="1800"/>
              </a:spcBef>
            </a:pPr>
            <a:r>
              <a:rPr lang="en-US" sz="2000" dirty="0" smtClean="0"/>
              <a:t>Einstein to his assistant Ernst G. Straus:</a:t>
            </a:r>
            <a:br>
              <a:rPr lang="en-US" sz="2000" dirty="0" smtClean="0"/>
            </a:br>
            <a:r>
              <a:rPr lang="en-US" sz="2000" b="1" dirty="0" smtClean="0">
                <a:solidFill>
                  <a:srgbClr val="C00000"/>
                </a:solidFill>
              </a:rPr>
              <a:t>What </a:t>
            </a:r>
            <a:r>
              <a:rPr lang="en-US" sz="2000" b="1" dirty="0">
                <a:solidFill>
                  <a:srgbClr val="C00000"/>
                </a:solidFill>
              </a:rPr>
              <a:t>really interests me </a:t>
            </a:r>
            <a:r>
              <a:rPr lang="en-US" sz="2000" b="1" dirty="0" smtClean="0">
                <a:solidFill>
                  <a:srgbClr val="C00000"/>
                </a:solidFill>
              </a:rPr>
              <a:t>is</a:t>
            </a:r>
            <a:br>
              <a:rPr lang="en-US" sz="2000" b="1" dirty="0" smtClean="0">
                <a:solidFill>
                  <a:srgbClr val="C00000"/>
                </a:solidFill>
              </a:rPr>
            </a:br>
            <a:r>
              <a:rPr lang="en-US" sz="2000" b="1" dirty="0" smtClean="0">
                <a:solidFill>
                  <a:srgbClr val="C00000"/>
                </a:solidFill>
              </a:rPr>
              <a:t>whether God could have</a:t>
            </a:r>
            <a:br>
              <a:rPr lang="en-US" sz="2000" b="1" dirty="0" smtClean="0">
                <a:solidFill>
                  <a:srgbClr val="C00000"/>
                </a:solidFill>
              </a:rPr>
            </a:br>
            <a:r>
              <a:rPr lang="en-US" sz="2000" b="1" dirty="0" smtClean="0">
                <a:solidFill>
                  <a:srgbClr val="C00000"/>
                </a:solidFill>
              </a:rPr>
              <a:t>created </a:t>
            </a:r>
            <a:r>
              <a:rPr lang="en-US" sz="2000" b="1" dirty="0">
                <a:solidFill>
                  <a:srgbClr val="C00000"/>
                </a:solidFill>
              </a:rPr>
              <a:t>the world any </a:t>
            </a:r>
            <a:r>
              <a:rPr lang="en-US" sz="2000" b="1" dirty="0" smtClean="0">
                <a:solidFill>
                  <a:srgbClr val="C00000"/>
                </a:solidFill>
              </a:rPr>
              <a:t>differently.</a:t>
            </a:r>
            <a:endParaRPr lang="en-US" sz="1200" b="1" dirty="0" smtClean="0"/>
          </a:p>
          <a:p>
            <a:pPr marL="0" indent="0" algn="ctr">
              <a:spcBef>
                <a:spcPts val="2400"/>
              </a:spcBef>
              <a:buNone/>
            </a:pPr>
            <a:r>
              <a:rPr lang="en-US" sz="2800" dirty="0" smtClean="0"/>
              <a:t>Leibniz‘ question</a:t>
            </a:r>
            <a:br>
              <a:rPr lang="en-US" sz="2800" dirty="0" smtClean="0"/>
            </a:br>
            <a:r>
              <a:rPr lang="en-US" sz="2800" dirty="0" smtClean="0"/>
              <a:t>whether we</a:t>
            </a:r>
            <a:r>
              <a:rPr lang="en-US" sz="2800" dirty="0"/>
              <a:t> </a:t>
            </a:r>
            <a:r>
              <a:rPr lang="en-US" sz="2800" dirty="0" smtClean="0"/>
              <a:t>live in the</a:t>
            </a:r>
            <a:r>
              <a:rPr lang="en-US" sz="2800" dirty="0"/>
              <a:t/>
            </a:r>
            <a:br>
              <a:rPr lang="en-US" sz="2800" dirty="0"/>
            </a:br>
            <a:r>
              <a:rPr lang="en-US" sz="2800" b="1" dirty="0" smtClean="0">
                <a:solidFill>
                  <a:srgbClr val="C00000"/>
                </a:solidFill>
              </a:rPr>
              <a:t>’Best of all Worlds‘</a:t>
            </a:r>
            <a:r>
              <a:rPr lang="en-US" sz="2800" b="1" dirty="0" smtClean="0"/>
              <a:t> </a:t>
            </a:r>
            <a:br>
              <a:rPr lang="en-US" sz="2800" b="1" dirty="0" smtClean="0"/>
            </a:br>
            <a:r>
              <a:rPr lang="en-US" sz="2800" dirty="0" smtClean="0"/>
              <a:t>in physics</a:t>
            </a:r>
            <a:endParaRPr lang="en-US" sz="1400" dirty="0"/>
          </a:p>
        </p:txBody>
      </p:sp>
      <p:sp>
        <p:nvSpPr>
          <p:cNvPr id="4" name="Slide Number Placeholder 3"/>
          <p:cNvSpPr>
            <a:spLocks noGrp="1"/>
          </p:cNvSpPr>
          <p:nvPr>
            <p:ph type="sldNum" sz="quarter" idx="12"/>
          </p:nvPr>
        </p:nvSpPr>
        <p:spPr>
          <a:xfrm>
            <a:off x="8590631" y="6536603"/>
            <a:ext cx="301885" cy="276635"/>
          </a:xfrm>
        </p:spPr>
        <p:txBody>
          <a:bodyPr/>
          <a:lstStyle/>
          <a:p>
            <a:fld id="{10F633DE-F6CC-4FE8-92FE-223BC299FAD7}" type="slidenum">
              <a:rPr lang="en-GB" smtClean="0"/>
              <a:t>4</a:t>
            </a:fld>
            <a:endParaRPr lang="en-GB"/>
          </a:p>
        </p:txBody>
      </p:sp>
      <p:sp>
        <p:nvSpPr>
          <p:cNvPr id="6" name="Footer Placeholder 5"/>
          <p:cNvSpPr>
            <a:spLocks noGrp="1"/>
          </p:cNvSpPr>
          <p:nvPr>
            <p:ph type="ftr" sz="quarter" idx="11"/>
          </p:nvPr>
        </p:nvSpPr>
        <p:spPr>
          <a:xfrm>
            <a:off x="2506314" y="6536603"/>
            <a:ext cx="4083113" cy="276635"/>
          </a:xfrm>
        </p:spPr>
        <p:txBody>
          <a:bodyPr/>
          <a:lstStyle/>
          <a:p>
            <a:r>
              <a:rPr lang="de-DE" dirty="0" smtClean="0"/>
              <a:t>Thomas Naumann        Deutsches Elektronen-Synchrotron DESY</a:t>
            </a:r>
            <a:endParaRPr lang="en-GB" dirty="0"/>
          </a:p>
        </p:txBody>
      </p:sp>
      <p:pic>
        <p:nvPicPr>
          <p:cNvPr id="7"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451" t="4923" r="6098" b="5171"/>
          <a:stretch/>
        </p:blipFill>
        <p:spPr bwMode="auto">
          <a:xfrm>
            <a:off x="5580112" y="1268760"/>
            <a:ext cx="3296207" cy="48245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25244028"/>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75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75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 name="object 10"/>
          <p:cNvSpPr/>
          <p:nvPr/>
        </p:nvSpPr>
        <p:spPr>
          <a:xfrm>
            <a:off x="3138621" y="5429771"/>
            <a:ext cx="65" cy="276999"/>
          </a:xfrm>
          <a:prstGeom prst="rect">
            <a:avLst/>
          </a:prstGeom>
          <a:noFill/>
          <a:ln w="0">
            <a:solidFill>
              <a:schemeClr val="tx1"/>
            </a:solidFill>
          </a:ln>
        </p:spPr>
        <p:txBody>
          <a:bodyPr wrap="none" lIns="0" tIns="0" rIns="0" bIns="0" rtlCol="0">
            <a:spAutoFit/>
          </a:bodyPr>
          <a:lstStyle/>
          <a:p>
            <a:pPr defTabSz="801401"/>
            <a:endParaRPr>
              <a:solidFill>
                <a:prstClr val="black"/>
              </a:solidFill>
            </a:endParaRPr>
          </a:p>
        </p:txBody>
      </p:sp>
      <p:sp>
        <p:nvSpPr>
          <p:cNvPr id="11" name="object 11"/>
          <p:cNvSpPr/>
          <p:nvPr/>
        </p:nvSpPr>
        <p:spPr>
          <a:xfrm>
            <a:off x="2226401" y="3978676"/>
            <a:ext cx="4886935" cy="483688"/>
          </a:xfrm>
          <a:prstGeom prst="rect">
            <a:avLst/>
          </a:prstGeom>
          <a:noFill/>
        </p:spPr>
        <p:txBody>
          <a:bodyPr wrap="square" lIns="0" tIns="0" rIns="0" bIns="0" rtlCol="0"/>
          <a:lstStyle/>
          <a:p>
            <a:pPr defTabSz="801401"/>
            <a:endParaRPr>
              <a:solidFill>
                <a:prstClr val="black"/>
              </a:solidFill>
            </a:endParaRPr>
          </a:p>
        </p:txBody>
      </p:sp>
      <p:sp>
        <p:nvSpPr>
          <p:cNvPr id="12" name="object 12"/>
          <p:cNvSpPr txBox="1"/>
          <p:nvPr/>
        </p:nvSpPr>
        <p:spPr>
          <a:xfrm>
            <a:off x="827612" y="1700811"/>
            <a:ext cx="7090659" cy="4031873"/>
          </a:xfrm>
          <a:prstGeom prst="rect">
            <a:avLst/>
          </a:prstGeom>
        </p:spPr>
        <p:txBody>
          <a:bodyPr vert="horz" wrap="none" lIns="0" tIns="0" rIns="0" bIns="0" rtlCol="0">
            <a:spAutoFit/>
          </a:bodyPr>
          <a:lstStyle/>
          <a:p>
            <a:pPr marL="269875" indent="-269875" defTabSz="801401">
              <a:spcBef>
                <a:spcPts val="1800"/>
              </a:spcBef>
              <a:buFontTx/>
              <a:buChar char="•"/>
            </a:pPr>
            <a:r>
              <a:rPr lang="en-US" sz="2800" b="1" dirty="0" smtClean="0">
                <a:solidFill>
                  <a:prstClr val="black"/>
                </a:solidFill>
                <a:latin typeface="Arial"/>
                <a:cs typeface="Arial"/>
              </a:rPr>
              <a:t>Elementary</a:t>
            </a:r>
            <a:r>
              <a:rPr lang="en-US" sz="2800" b="1" spc="-4" dirty="0" smtClean="0">
                <a:solidFill>
                  <a:prstClr val="black"/>
                </a:solidFill>
                <a:latin typeface="Arial"/>
                <a:cs typeface="Arial"/>
              </a:rPr>
              <a:t> </a:t>
            </a:r>
            <a:r>
              <a:rPr lang="en-US" sz="2800" b="1" dirty="0" smtClean="0">
                <a:solidFill>
                  <a:prstClr val="black"/>
                </a:solidFill>
                <a:latin typeface="Arial"/>
                <a:cs typeface="Arial"/>
              </a:rPr>
              <a:t>fermion</a:t>
            </a:r>
            <a:r>
              <a:rPr lang="en-US" sz="2800" b="1" spc="-4" dirty="0" smtClean="0">
                <a:solidFill>
                  <a:prstClr val="black"/>
                </a:solidFill>
                <a:latin typeface="Arial"/>
                <a:cs typeface="Arial"/>
              </a:rPr>
              <a:t> </a:t>
            </a:r>
            <a:r>
              <a:rPr lang="en-US" sz="2800" b="1" dirty="0" smtClean="0">
                <a:solidFill>
                  <a:prstClr val="black"/>
                </a:solidFill>
                <a:latin typeface="Arial"/>
                <a:cs typeface="Arial"/>
              </a:rPr>
              <a:t>masses </a:t>
            </a:r>
            <a:r>
              <a:rPr lang="en-US" sz="2800" b="1" dirty="0" smtClean="0">
                <a:solidFill>
                  <a:srgbClr val="CC0000"/>
                </a:solidFill>
                <a:latin typeface="Arial"/>
                <a:cs typeface="Arial"/>
              </a:rPr>
              <a:t>m</a:t>
            </a:r>
            <a:r>
              <a:rPr lang="en-US" sz="2800" b="1" baseline="-20833" dirty="0" smtClean="0">
                <a:solidFill>
                  <a:srgbClr val="CC0000"/>
                </a:solidFill>
                <a:latin typeface="Arial"/>
                <a:cs typeface="Arial"/>
              </a:rPr>
              <a:t>d</a:t>
            </a:r>
            <a:r>
              <a:rPr lang="en-US" sz="2800" b="1" spc="-6" baseline="-20833" dirty="0" smtClean="0">
                <a:solidFill>
                  <a:srgbClr val="CC0000"/>
                </a:solidFill>
                <a:latin typeface="Arial"/>
                <a:cs typeface="Arial"/>
              </a:rPr>
              <a:t> </a:t>
            </a:r>
            <a:r>
              <a:rPr lang="en-US" sz="2800" b="1" dirty="0" smtClean="0">
                <a:solidFill>
                  <a:srgbClr val="CC0000"/>
                </a:solidFill>
                <a:latin typeface="Arial"/>
                <a:cs typeface="Arial"/>
              </a:rPr>
              <a:t>,</a:t>
            </a:r>
            <a:r>
              <a:rPr lang="en-US" sz="2800" b="1" spc="-4" dirty="0" smtClean="0">
                <a:solidFill>
                  <a:srgbClr val="CC0000"/>
                </a:solidFill>
                <a:latin typeface="Arial"/>
                <a:cs typeface="Arial"/>
              </a:rPr>
              <a:t> m</a:t>
            </a:r>
            <a:r>
              <a:rPr lang="en-US" sz="2800" b="1" baseline="-20833" dirty="0" smtClean="0">
                <a:solidFill>
                  <a:srgbClr val="CC0000"/>
                </a:solidFill>
                <a:latin typeface="Arial"/>
                <a:cs typeface="Arial"/>
              </a:rPr>
              <a:t>u</a:t>
            </a:r>
            <a:r>
              <a:rPr lang="en-US" sz="2800" b="1" dirty="0" smtClean="0">
                <a:solidFill>
                  <a:srgbClr val="CC0000"/>
                </a:solidFill>
                <a:latin typeface="Arial"/>
                <a:cs typeface="Arial"/>
              </a:rPr>
              <a:t> </a:t>
            </a:r>
            <a:r>
              <a:rPr lang="en-US" sz="2800" b="1" spc="-13" dirty="0" smtClean="0">
                <a:solidFill>
                  <a:srgbClr val="CC0000"/>
                </a:solidFill>
                <a:latin typeface="Arial"/>
                <a:cs typeface="Arial"/>
              </a:rPr>
              <a:t>,</a:t>
            </a:r>
            <a:r>
              <a:rPr lang="en-US" sz="3200" b="1" spc="4" dirty="0" smtClean="0">
                <a:solidFill>
                  <a:srgbClr val="CC0000"/>
                </a:solidFill>
                <a:latin typeface="Times New Roman"/>
                <a:cs typeface="Times New Roman"/>
              </a:rPr>
              <a:t> </a:t>
            </a:r>
            <a:r>
              <a:rPr lang="en-US" sz="2800" b="1" spc="-4" dirty="0" smtClean="0">
                <a:solidFill>
                  <a:srgbClr val="CC0000"/>
                </a:solidFill>
                <a:latin typeface="Arial"/>
                <a:cs typeface="Arial"/>
              </a:rPr>
              <a:t>m</a:t>
            </a:r>
            <a:r>
              <a:rPr lang="en-US" sz="2800" b="1" baseline="-20833" dirty="0" smtClean="0">
                <a:solidFill>
                  <a:srgbClr val="CC0000"/>
                </a:solidFill>
                <a:latin typeface="Arial"/>
                <a:cs typeface="Arial"/>
              </a:rPr>
              <a:t>e</a:t>
            </a:r>
            <a:r>
              <a:rPr lang="en-US" sz="2800" b="1" baseline="-20833" dirty="0" smtClean="0">
                <a:solidFill>
                  <a:prstClr val="black"/>
                </a:solidFill>
                <a:latin typeface="Arial"/>
                <a:cs typeface="Arial"/>
              </a:rPr>
              <a:t/>
            </a:r>
            <a:br>
              <a:rPr lang="en-US" sz="2800" b="1" baseline="-20833" dirty="0" smtClean="0">
                <a:solidFill>
                  <a:prstClr val="black"/>
                </a:solidFill>
                <a:latin typeface="Arial"/>
                <a:cs typeface="Arial"/>
              </a:rPr>
            </a:br>
            <a:r>
              <a:rPr lang="en-US" sz="2800" spc="-4" dirty="0" smtClean="0">
                <a:solidFill>
                  <a:prstClr val="black"/>
                </a:solidFill>
                <a:latin typeface="Arial"/>
                <a:cs typeface="Arial"/>
              </a:rPr>
              <a:t>extremely </a:t>
            </a:r>
            <a:r>
              <a:rPr lang="en-US" sz="2800" spc="-13" dirty="0" smtClean="0">
                <a:solidFill>
                  <a:prstClr val="black"/>
                </a:solidFill>
                <a:latin typeface="Arial"/>
                <a:cs typeface="Arial"/>
              </a:rPr>
              <a:t>(</a:t>
            </a:r>
            <a:r>
              <a:rPr lang="en-US" sz="2800" spc="-4" dirty="0" smtClean="0">
                <a:solidFill>
                  <a:prstClr val="black"/>
                </a:solidFill>
                <a:latin typeface="Arial"/>
                <a:cs typeface="Arial"/>
              </a:rPr>
              <a:t>1</a:t>
            </a:r>
            <a:r>
              <a:rPr lang="en-US" sz="2800" spc="-9" dirty="0" smtClean="0">
                <a:solidFill>
                  <a:prstClr val="black"/>
                </a:solidFill>
                <a:latin typeface="Arial"/>
                <a:cs typeface="Arial"/>
              </a:rPr>
              <a:t>0</a:t>
            </a:r>
            <a:r>
              <a:rPr lang="en-US" sz="2800" baseline="24305" dirty="0" smtClean="0">
                <a:solidFill>
                  <a:prstClr val="black"/>
                </a:solidFill>
                <a:latin typeface="Arial"/>
                <a:cs typeface="Arial"/>
              </a:rPr>
              <a:t>-</a:t>
            </a:r>
            <a:r>
              <a:rPr lang="en-US" sz="2800" spc="-6" baseline="24305" dirty="0" smtClean="0">
                <a:solidFill>
                  <a:prstClr val="black"/>
                </a:solidFill>
                <a:latin typeface="Arial"/>
                <a:cs typeface="Arial"/>
              </a:rPr>
              <a:t>4</a:t>
            </a:r>
            <a:r>
              <a:rPr lang="en-US" sz="2800" spc="-4" dirty="0" smtClean="0">
                <a:solidFill>
                  <a:prstClr val="black"/>
                </a:solidFill>
                <a:latin typeface="Arial"/>
                <a:cs typeface="Arial"/>
              </a:rPr>
              <a:t>) </a:t>
            </a:r>
            <a:r>
              <a:rPr lang="en-US" sz="2800" spc="-9" dirty="0" err="1" smtClean="0">
                <a:solidFill>
                  <a:prstClr val="black"/>
                </a:solidFill>
                <a:latin typeface="Arial"/>
                <a:cs typeface="Arial"/>
              </a:rPr>
              <a:t>fine tuned</a:t>
            </a:r>
            <a:r>
              <a:rPr lang="en-US" sz="2800" spc="-4" dirty="0" smtClean="0">
                <a:solidFill>
                  <a:prstClr val="black"/>
                </a:solidFill>
                <a:latin typeface="Arial"/>
                <a:cs typeface="Arial"/>
              </a:rPr>
              <a:t> </a:t>
            </a:r>
            <a:r>
              <a:rPr lang="en-US" sz="2800" spc="-9" dirty="0" smtClean="0">
                <a:solidFill>
                  <a:prstClr val="black"/>
                </a:solidFill>
                <a:latin typeface="Arial"/>
                <a:cs typeface="Arial"/>
              </a:rPr>
              <a:t>wit</a:t>
            </a:r>
            <a:r>
              <a:rPr lang="en-US" sz="2800" spc="-4" dirty="0" smtClean="0">
                <a:solidFill>
                  <a:prstClr val="black"/>
                </a:solidFill>
                <a:latin typeface="Arial"/>
                <a:cs typeface="Arial"/>
              </a:rPr>
              <a:t>h </a:t>
            </a:r>
            <a:r>
              <a:rPr lang="en-US" sz="2800" spc="-9" dirty="0" smtClean="0">
                <a:solidFill>
                  <a:prstClr val="black"/>
                </a:solidFill>
                <a:latin typeface="Arial"/>
                <a:cs typeface="Arial"/>
              </a:rPr>
              <a:t>respec</a:t>
            </a:r>
            <a:r>
              <a:rPr lang="en-US" sz="2800" spc="-4" dirty="0" smtClean="0">
                <a:solidFill>
                  <a:prstClr val="black"/>
                </a:solidFill>
                <a:latin typeface="Arial"/>
                <a:cs typeface="Arial"/>
              </a:rPr>
              <a:t>t </a:t>
            </a:r>
            <a:r>
              <a:rPr lang="en-US" sz="2800" spc="-9" dirty="0" smtClean="0">
                <a:solidFill>
                  <a:prstClr val="black"/>
                </a:solidFill>
                <a:latin typeface="Arial"/>
                <a:cs typeface="Arial"/>
              </a:rPr>
              <a:t>to</a:t>
            </a:r>
            <a:endParaRPr lang="en-US" sz="2800" dirty="0" smtClean="0">
              <a:solidFill>
                <a:prstClr val="black"/>
              </a:solidFill>
              <a:latin typeface="Arial"/>
              <a:cs typeface="Arial"/>
            </a:endParaRPr>
          </a:p>
          <a:p>
            <a:pPr marL="539750" lvl="2" indent="-269875" defTabSz="801401">
              <a:spcBef>
                <a:spcPts val="600"/>
              </a:spcBef>
              <a:buSzPct val="61111"/>
              <a:buFont typeface="Arial" panose="020B0604020202020204" pitchFamily="34" charset="0"/>
              <a:buChar char="−"/>
              <a:tabLst>
                <a:tab pos="1012881" algn="l"/>
              </a:tabLst>
            </a:pPr>
            <a:r>
              <a:rPr lang="en-US" sz="2400" spc="-4" dirty="0" smtClean="0">
                <a:solidFill>
                  <a:prstClr val="black"/>
                </a:solidFill>
                <a:latin typeface="Arial"/>
                <a:cs typeface="Arial"/>
              </a:rPr>
              <a:t>eac</a:t>
            </a:r>
            <a:r>
              <a:rPr lang="en-US" sz="2400" dirty="0" smtClean="0">
                <a:solidFill>
                  <a:prstClr val="black"/>
                </a:solidFill>
                <a:latin typeface="Arial"/>
                <a:cs typeface="Arial"/>
              </a:rPr>
              <a:t>h</a:t>
            </a:r>
            <a:r>
              <a:rPr lang="en-US" sz="2400" spc="-4" dirty="0" smtClean="0">
                <a:solidFill>
                  <a:prstClr val="black"/>
                </a:solidFill>
                <a:latin typeface="Arial"/>
                <a:cs typeface="Arial"/>
              </a:rPr>
              <a:t> other</a:t>
            </a:r>
            <a:endParaRPr lang="en-US" sz="2400" dirty="0" smtClean="0">
              <a:solidFill>
                <a:prstClr val="black"/>
              </a:solidFill>
              <a:latin typeface="Arial"/>
              <a:cs typeface="Arial"/>
            </a:endParaRPr>
          </a:p>
          <a:p>
            <a:pPr marL="539750" lvl="2" indent="-269875" defTabSz="801401">
              <a:spcBef>
                <a:spcPts val="600"/>
              </a:spcBef>
              <a:buSzPct val="61111"/>
              <a:buFont typeface="Arial" panose="020B0604020202020204" pitchFamily="34" charset="0"/>
              <a:buChar char="−"/>
              <a:tabLst>
                <a:tab pos="1012881" algn="l"/>
              </a:tabLst>
            </a:pPr>
            <a:r>
              <a:rPr lang="en-US" sz="2400" spc="-4" dirty="0" smtClean="0">
                <a:solidFill>
                  <a:prstClr val="black"/>
                </a:solidFill>
                <a:latin typeface="Arial"/>
                <a:cs typeface="Arial"/>
              </a:rPr>
              <a:t>electromagneti</a:t>
            </a:r>
            <a:r>
              <a:rPr lang="en-US" sz="2400" dirty="0" smtClean="0">
                <a:solidFill>
                  <a:prstClr val="black"/>
                </a:solidFill>
                <a:latin typeface="Arial"/>
                <a:cs typeface="Arial"/>
              </a:rPr>
              <a:t>c</a:t>
            </a:r>
            <a:r>
              <a:rPr lang="en-US" sz="2400" spc="-4" dirty="0" smtClean="0">
                <a:solidFill>
                  <a:prstClr val="black"/>
                </a:solidFill>
                <a:latin typeface="Arial"/>
                <a:cs typeface="Arial"/>
              </a:rPr>
              <a:t> interaction</a:t>
            </a:r>
            <a:endParaRPr lang="en-US" sz="2400" dirty="0" smtClean="0">
              <a:solidFill>
                <a:prstClr val="black"/>
              </a:solidFill>
              <a:latin typeface="Arial"/>
              <a:cs typeface="Arial"/>
            </a:endParaRPr>
          </a:p>
          <a:p>
            <a:pPr marL="539750" lvl="2" indent="-269875" defTabSz="801401">
              <a:spcBef>
                <a:spcPts val="600"/>
              </a:spcBef>
              <a:buSzPct val="61111"/>
              <a:buFont typeface="Arial" panose="020B0604020202020204" pitchFamily="34" charset="0"/>
              <a:buChar char="−"/>
              <a:tabLst>
                <a:tab pos="1012881" algn="l"/>
              </a:tabLst>
            </a:pPr>
            <a:r>
              <a:rPr lang="en-US" sz="2400" spc="-4" dirty="0" smtClean="0">
                <a:solidFill>
                  <a:prstClr val="black"/>
                </a:solidFill>
                <a:latin typeface="Arial"/>
                <a:cs typeface="Arial"/>
              </a:rPr>
              <a:t>stron</a:t>
            </a:r>
            <a:r>
              <a:rPr lang="en-US" sz="2400" dirty="0" smtClean="0">
                <a:solidFill>
                  <a:prstClr val="black"/>
                </a:solidFill>
                <a:latin typeface="Arial"/>
                <a:cs typeface="Arial"/>
              </a:rPr>
              <a:t>g</a:t>
            </a:r>
            <a:r>
              <a:rPr lang="en-US" sz="2400" spc="-4" dirty="0" smtClean="0">
                <a:solidFill>
                  <a:prstClr val="black"/>
                </a:solidFill>
                <a:latin typeface="Arial"/>
                <a:cs typeface="Arial"/>
              </a:rPr>
              <a:t> interaction</a:t>
            </a:r>
            <a:endParaRPr lang="en-US" sz="2400" dirty="0" smtClean="0">
              <a:solidFill>
                <a:prstClr val="black"/>
              </a:solidFill>
              <a:latin typeface="Arial"/>
              <a:cs typeface="Arial"/>
            </a:endParaRPr>
          </a:p>
          <a:p>
            <a:pPr marL="269875" indent="-258763" defTabSz="801401">
              <a:spcBef>
                <a:spcPts val="1800"/>
              </a:spcBef>
              <a:buFontTx/>
              <a:buChar char="•"/>
              <a:tabLst>
                <a:tab pos="3354388" algn="l"/>
              </a:tabLst>
            </a:pPr>
            <a:r>
              <a:rPr lang="en-US" sz="2800" b="1" dirty="0" smtClean="0">
                <a:solidFill>
                  <a:prstClr val="black"/>
                </a:solidFill>
                <a:latin typeface="Arial"/>
                <a:cs typeface="Arial"/>
              </a:rPr>
              <a:t>Weak</a:t>
            </a:r>
            <a:r>
              <a:rPr lang="en-US" sz="2800" b="1" spc="-4" dirty="0" smtClean="0">
                <a:solidFill>
                  <a:prstClr val="black"/>
                </a:solidFill>
                <a:latin typeface="Arial"/>
                <a:cs typeface="Arial"/>
              </a:rPr>
              <a:t> </a:t>
            </a:r>
            <a:r>
              <a:rPr lang="en-US" sz="2800" b="1" dirty="0" smtClean="0">
                <a:solidFill>
                  <a:prstClr val="black"/>
                </a:solidFill>
                <a:latin typeface="Arial"/>
                <a:cs typeface="Arial"/>
              </a:rPr>
              <a:t>boson</a:t>
            </a:r>
            <a:r>
              <a:rPr lang="en-US" sz="2800" b="1" spc="-4" dirty="0" smtClean="0">
                <a:solidFill>
                  <a:prstClr val="black"/>
                </a:solidFill>
                <a:latin typeface="Arial"/>
                <a:cs typeface="Arial"/>
              </a:rPr>
              <a:t> </a:t>
            </a:r>
            <a:r>
              <a:rPr lang="en-US" sz="2800" b="1" dirty="0" smtClean="0">
                <a:solidFill>
                  <a:prstClr val="black"/>
                </a:solidFill>
                <a:latin typeface="Arial"/>
                <a:cs typeface="Arial"/>
              </a:rPr>
              <a:t>mass</a:t>
            </a:r>
            <a:r>
              <a:rPr lang="en-US" sz="2800" b="1" spc="-4" dirty="0" smtClean="0">
                <a:solidFill>
                  <a:prstClr val="black"/>
                </a:solidFill>
                <a:latin typeface="Arial"/>
                <a:cs typeface="Arial"/>
              </a:rPr>
              <a:t> </a:t>
            </a:r>
            <a:r>
              <a:rPr lang="en-US" sz="2800" b="1" dirty="0" smtClean="0">
                <a:solidFill>
                  <a:prstClr val="black"/>
                </a:solidFill>
                <a:latin typeface="Arial"/>
                <a:cs typeface="Arial"/>
              </a:rPr>
              <a:t>scale </a:t>
            </a:r>
            <a:r>
              <a:rPr lang="en-US" sz="2800" b="1" spc="-4" dirty="0" smtClean="0">
                <a:solidFill>
                  <a:srgbClr val="CC0000"/>
                </a:solidFill>
                <a:latin typeface="Arial"/>
                <a:cs typeface="Arial"/>
              </a:rPr>
              <a:t>m</a:t>
            </a:r>
            <a:r>
              <a:rPr lang="en-US" sz="2800" b="1" baseline="-20833" dirty="0" smtClean="0">
                <a:solidFill>
                  <a:srgbClr val="CC0000"/>
                </a:solidFill>
                <a:latin typeface="Arial"/>
                <a:cs typeface="Arial"/>
              </a:rPr>
              <a:t>W</a:t>
            </a:r>
            <a:endParaRPr lang="en-US" sz="2800" b="1" baseline="-20833" dirty="0" smtClean="0">
              <a:solidFill>
                <a:prstClr val="black"/>
              </a:solidFill>
              <a:latin typeface="Arial"/>
              <a:cs typeface="Arial"/>
            </a:endParaRPr>
          </a:p>
          <a:p>
            <a:pPr marL="539750" lvl="1" indent="-269875" defTabSz="801401">
              <a:spcBef>
                <a:spcPts val="600"/>
              </a:spcBef>
              <a:buSzPct val="70000"/>
              <a:buFont typeface="Arial" panose="020B0604020202020204" pitchFamily="34" charset="0"/>
              <a:buChar char="−"/>
              <a:tabLst>
                <a:tab pos="662268" algn="l"/>
                <a:tab pos="2154877" algn="l"/>
              </a:tabLst>
            </a:pPr>
            <a:r>
              <a:rPr lang="en-US" sz="2400" spc="-9" dirty="0" smtClean="0">
                <a:solidFill>
                  <a:prstClr val="black"/>
                </a:solidFill>
                <a:latin typeface="Arial"/>
                <a:cs typeface="Arial"/>
              </a:rPr>
              <a:t>jus</a:t>
            </a:r>
            <a:r>
              <a:rPr lang="en-US" sz="2400" spc="-4" dirty="0" smtClean="0">
                <a:solidFill>
                  <a:prstClr val="black"/>
                </a:solidFill>
                <a:latin typeface="Arial"/>
                <a:cs typeface="Arial"/>
              </a:rPr>
              <a:t>t </a:t>
            </a:r>
            <a:r>
              <a:rPr lang="en-US" sz="2400" spc="-9" dirty="0" smtClean="0">
                <a:solidFill>
                  <a:prstClr val="black"/>
                </a:solidFill>
                <a:latin typeface="Arial"/>
                <a:cs typeface="Arial"/>
              </a:rPr>
              <a:t>right </a:t>
            </a:r>
            <a:r>
              <a:rPr lang="en-US" sz="2400" spc="-4" dirty="0" smtClean="0">
                <a:solidFill>
                  <a:prstClr val="black"/>
                </a:solidFill>
                <a:latin typeface="Arial"/>
                <a:cs typeface="Arial"/>
              </a:rPr>
              <a:t>f</a:t>
            </a:r>
            <a:r>
              <a:rPr lang="en-US" sz="2400" spc="-9" dirty="0" smtClean="0">
                <a:solidFill>
                  <a:prstClr val="black"/>
                </a:solidFill>
                <a:latin typeface="Arial"/>
                <a:cs typeface="Arial"/>
              </a:rPr>
              <a:t>o</a:t>
            </a:r>
            <a:r>
              <a:rPr lang="en-US" sz="2400" spc="-4" dirty="0" smtClean="0">
                <a:solidFill>
                  <a:prstClr val="black"/>
                </a:solidFill>
                <a:latin typeface="Arial"/>
                <a:cs typeface="Arial"/>
              </a:rPr>
              <a:t>r</a:t>
            </a:r>
            <a:r>
              <a:rPr lang="en-US" sz="2400" dirty="0" smtClean="0">
                <a:solidFill>
                  <a:prstClr val="black"/>
                </a:solidFill>
                <a:latin typeface="Arial"/>
                <a:cs typeface="Arial"/>
              </a:rPr>
              <a:t> </a:t>
            </a:r>
            <a:r>
              <a:rPr lang="en-US" sz="2400" spc="-9" dirty="0" smtClean="0">
                <a:solidFill>
                  <a:prstClr val="black"/>
                </a:solidFill>
                <a:latin typeface="Arial"/>
                <a:cs typeface="Arial"/>
              </a:rPr>
              <a:t>sta</a:t>
            </a:r>
            <a:r>
              <a:rPr lang="en-US" sz="2400" spc="-4" dirty="0" smtClean="0">
                <a:solidFill>
                  <a:prstClr val="black"/>
                </a:solidFill>
                <a:latin typeface="Arial"/>
                <a:cs typeface="Arial"/>
              </a:rPr>
              <a:t>r </a:t>
            </a:r>
            <a:r>
              <a:rPr lang="en-US" sz="2400" spc="-9" dirty="0" smtClean="0">
                <a:solidFill>
                  <a:prstClr val="black"/>
                </a:solidFill>
                <a:latin typeface="Arial"/>
                <a:cs typeface="Arial"/>
              </a:rPr>
              <a:t>burnin</a:t>
            </a:r>
            <a:r>
              <a:rPr lang="en-US" sz="2400" spc="-4" dirty="0" smtClean="0">
                <a:solidFill>
                  <a:prstClr val="black"/>
                </a:solidFill>
                <a:latin typeface="Arial"/>
                <a:cs typeface="Arial"/>
              </a:rPr>
              <a:t>g</a:t>
            </a:r>
            <a:r>
              <a:rPr lang="en-US" sz="2400" dirty="0" smtClean="0">
                <a:solidFill>
                  <a:prstClr val="black"/>
                </a:solidFill>
                <a:latin typeface="Arial"/>
                <a:cs typeface="Arial"/>
              </a:rPr>
              <a:t> </a:t>
            </a:r>
            <a:r>
              <a:rPr lang="en-US" sz="2400" spc="-9" dirty="0" smtClean="0">
                <a:solidFill>
                  <a:prstClr val="black"/>
                </a:solidFill>
                <a:latin typeface="Arial"/>
                <a:cs typeface="Arial"/>
              </a:rPr>
              <a:t>an</a:t>
            </a:r>
            <a:r>
              <a:rPr lang="en-US" sz="2400" spc="-4" dirty="0" smtClean="0">
                <a:solidFill>
                  <a:prstClr val="black"/>
                </a:solidFill>
                <a:latin typeface="Arial"/>
                <a:cs typeface="Arial"/>
              </a:rPr>
              <a:t>d </a:t>
            </a:r>
            <a:r>
              <a:rPr lang="en-US" sz="2400" spc="-9" dirty="0" smtClean="0">
                <a:solidFill>
                  <a:prstClr val="black"/>
                </a:solidFill>
                <a:latin typeface="Arial"/>
                <a:cs typeface="Arial"/>
              </a:rPr>
              <a:t>life</a:t>
            </a:r>
          </a:p>
          <a:p>
            <a:pPr marL="261568" indent="-250438" defTabSz="801401">
              <a:spcBef>
                <a:spcPts val="1800"/>
              </a:spcBef>
              <a:buSzPct val="100000"/>
              <a:buFont typeface="Arial"/>
              <a:buChar char="•"/>
              <a:tabLst>
                <a:tab pos="662268" algn="l"/>
                <a:tab pos="2154877" algn="l"/>
              </a:tabLst>
            </a:pPr>
            <a:r>
              <a:rPr lang="en-US" sz="2800" b="1" dirty="0" smtClean="0">
                <a:solidFill>
                  <a:srgbClr val="C00000"/>
                </a:solidFill>
                <a:latin typeface="Arial"/>
                <a:cs typeface="Arial"/>
              </a:rPr>
              <a:t>Why</a:t>
            </a:r>
            <a:r>
              <a:rPr lang="en-US" sz="2800" b="1" spc="-4" dirty="0" smtClean="0">
                <a:solidFill>
                  <a:srgbClr val="C00000"/>
                </a:solidFill>
                <a:latin typeface="Arial"/>
                <a:cs typeface="Arial"/>
              </a:rPr>
              <a:t> </a:t>
            </a:r>
            <a:r>
              <a:rPr lang="en-US" sz="2800" b="1" dirty="0" smtClean="0">
                <a:solidFill>
                  <a:srgbClr val="C00000"/>
                </a:solidFill>
                <a:latin typeface="Arial"/>
                <a:cs typeface="Arial"/>
              </a:rPr>
              <a:t>these</a:t>
            </a:r>
            <a:r>
              <a:rPr lang="en-US" sz="2800" b="1" spc="-4" dirty="0" smtClean="0">
                <a:solidFill>
                  <a:srgbClr val="C00000"/>
                </a:solidFill>
                <a:latin typeface="Arial"/>
                <a:cs typeface="Arial"/>
              </a:rPr>
              <a:t> </a:t>
            </a:r>
            <a:r>
              <a:rPr lang="en-US" sz="2800" b="1" dirty="0" smtClean="0">
                <a:solidFill>
                  <a:srgbClr val="C00000"/>
                </a:solidFill>
                <a:latin typeface="Arial"/>
                <a:cs typeface="Arial"/>
              </a:rPr>
              <a:t>mass</a:t>
            </a:r>
            <a:r>
              <a:rPr lang="en-US" sz="2800" b="1" spc="-4" dirty="0" smtClean="0">
                <a:solidFill>
                  <a:srgbClr val="C00000"/>
                </a:solidFill>
                <a:latin typeface="Arial"/>
                <a:cs typeface="Arial"/>
              </a:rPr>
              <a:t> </a:t>
            </a:r>
            <a:r>
              <a:rPr lang="en-US" sz="2800" b="1" dirty="0" smtClean="0">
                <a:solidFill>
                  <a:srgbClr val="C00000"/>
                </a:solidFill>
                <a:latin typeface="Arial"/>
                <a:cs typeface="Arial"/>
              </a:rPr>
              <a:t>value</a:t>
            </a:r>
            <a:r>
              <a:rPr lang="en-US" sz="2800" b="1" spc="18" dirty="0" smtClean="0">
                <a:solidFill>
                  <a:srgbClr val="C00000"/>
                </a:solidFill>
                <a:latin typeface="Arial"/>
                <a:cs typeface="Arial"/>
              </a:rPr>
              <a:t>s</a:t>
            </a:r>
            <a:r>
              <a:rPr lang="en-US" sz="2800" b="1" dirty="0" smtClean="0">
                <a:solidFill>
                  <a:srgbClr val="C00000"/>
                </a:solidFill>
                <a:latin typeface="Arial"/>
                <a:cs typeface="Arial"/>
              </a:rPr>
              <a:t>?</a:t>
            </a:r>
            <a:endParaRPr lang="en-US" sz="2800" b="1" dirty="0">
              <a:solidFill>
                <a:srgbClr val="C00000"/>
              </a:solidFill>
              <a:latin typeface="Arial"/>
              <a:cs typeface="Arial"/>
            </a:endParaRPr>
          </a:p>
        </p:txBody>
      </p:sp>
      <p:sp>
        <p:nvSpPr>
          <p:cNvPr id="17" name="object 17"/>
          <p:cNvSpPr txBox="1">
            <a:spLocks noGrp="1"/>
          </p:cNvSpPr>
          <p:nvPr>
            <p:ph type="sldNum" sz="quarter" idx="7"/>
          </p:nvPr>
        </p:nvSpPr>
        <p:spPr>
          <a:xfrm>
            <a:off x="7952354" y="6245465"/>
            <a:ext cx="211767" cy="184666"/>
          </a:xfrm>
          <a:prstGeom prst="rect">
            <a:avLst/>
          </a:prstGeom>
        </p:spPr>
        <p:txBody>
          <a:bodyPr vert="horz" wrap="square" lIns="0" tIns="0" rIns="0" bIns="0" rtlCol="0">
            <a:spAutoFit/>
          </a:bodyPr>
          <a:lstStyle/>
          <a:p>
            <a:pPr marL="22261"/>
            <a:fld id="{81D60167-4931-47E6-BA6A-407CBD079E47}" type="slidenum">
              <a:rPr spc="-4" dirty="0">
                <a:solidFill>
                  <a:schemeClr val="tx1"/>
                </a:solidFill>
              </a:rPr>
              <a:pPr marL="22261"/>
              <a:t>40</a:t>
            </a:fld>
            <a:endParaRPr spc="-4" dirty="0">
              <a:solidFill>
                <a:schemeClr val="tx1"/>
              </a:solidFill>
            </a:endParaRPr>
          </a:p>
        </p:txBody>
      </p:sp>
      <p:sp>
        <p:nvSpPr>
          <p:cNvPr id="18" name="Title 17"/>
          <p:cNvSpPr>
            <a:spLocks noGrp="1"/>
          </p:cNvSpPr>
          <p:nvPr>
            <p:ph type="title"/>
          </p:nvPr>
        </p:nvSpPr>
        <p:spPr>
          <a:xfrm>
            <a:off x="1043625" y="476672"/>
            <a:ext cx="6947909" cy="830997"/>
          </a:xfrm>
        </p:spPr>
        <p:txBody>
          <a:bodyPr/>
          <a:lstStyle/>
          <a:p>
            <a:pPr algn="ctr"/>
            <a:r>
              <a:rPr lang="en-US" sz="5400" b="1" dirty="0" smtClean="0">
                <a:solidFill>
                  <a:srgbClr val="000066"/>
                </a:solidFill>
              </a:rPr>
              <a:t>Particle masses</a:t>
            </a:r>
            <a:endParaRPr lang="en-US" sz="5400" b="1" dirty="0">
              <a:solidFill>
                <a:srgbClr val="000066"/>
              </a:solidFill>
            </a:endParaRPr>
          </a:p>
        </p:txBody>
      </p:sp>
    </p:spTree>
    <p:extLst>
      <p:ext uri="{BB962C8B-B14F-4D97-AF65-F5344CB8AC3E}">
        <p14:creationId xmlns:p14="http://schemas.microsoft.com/office/powerpoint/2010/main" val="1904495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object 6"/>
          <p:cNvSpPr/>
          <p:nvPr/>
        </p:nvSpPr>
        <p:spPr>
          <a:xfrm>
            <a:off x="665193" y="4666924"/>
            <a:ext cx="65" cy="276999"/>
          </a:xfrm>
          <a:prstGeom prst="rect">
            <a:avLst/>
          </a:prstGeom>
          <a:blipFill>
            <a:blip r:embed="rId2" cstate="print"/>
            <a:stretch>
              <a:fillRect/>
            </a:stretch>
          </a:blipFill>
        </p:spPr>
        <p:txBody>
          <a:bodyPr wrap="none" lIns="0" tIns="0" rIns="0" bIns="0" rtlCol="0">
            <a:spAutoFit/>
          </a:bodyPr>
          <a:lstStyle/>
          <a:p>
            <a:pPr defTabSz="801401"/>
            <a:endParaRPr>
              <a:solidFill>
                <a:prstClr val="black"/>
              </a:solidFill>
            </a:endParaRPr>
          </a:p>
        </p:txBody>
      </p:sp>
      <p:sp>
        <p:nvSpPr>
          <p:cNvPr id="11" name="object 11"/>
          <p:cNvSpPr txBox="1">
            <a:spLocks noGrp="1"/>
          </p:cNvSpPr>
          <p:nvPr>
            <p:ph type="title"/>
          </p:nvPr>
        </p:nvSpPr>
        <p:spPr>
          <a:xfrm>
            <a:off x="2794662" y="188670"/>
            <a:ext cx="3524812" cy="830997"/>
          </a:xfrm>
          <a:prstGeom prst="rect">
            <a:avLst/>
          </a:prstGeom>
        </p:spPr>
        <p:txBody>
          <a:bodyPr vert="horz" wrap="none" lIns="0" tIns="0" rIns="0" bIns="0" rtlCol="0">
            <a:spAutoFit/>
          </a:bodyPr>
          <a:lstStyle/>
          <a:p>
            <a:pPr marL="11131" algn="ctr"/>
            <a:r>
              <a:rPr lang="en-US" sz="5400" b="1" dirty="0" smtClean="0">
                <a:solidFill>
                  <a:srgbClr val="000066"/>
                </a:solidFill>
              </a:rPr>
              <a:t>change </a:t>
            </a:r>
            <a:r>
              <a:rPr lang="en-US" sz="5400" b="1" spc="-4" dirty="0" smtClean="0">
                <a:solidFill>
                  <a:srgbClr val="000066"/>
                </a:solidFill>
              </a:rPr>
              <a:t>m</a:t>
            </a:r>
            <a:r>
              <a:rPr lang="en-US" sz="5400" b="1" baseline="-20467" dirty="0" smtClean="0">
                <a:solidFill>
                  <a:srgbClr val="000066"/>
                </a:solidFill>
              </a:rPr>
              <a:t>d</a:t>
            </a:r>
            <a:endParaRPr lang="en-US" sz="5400" b="1" dirty="0">
              <a:solidFill>
                <a:srgbClr val="000066"/>
              </a:solidFill>
            </a:endParaRPr>
          </a:p>
        </p:txBody>
      </p:sp>
      <p:sp>
        <p:nvSpPr>
          <p:cNvPr id="15" name="object 15"/>
          <p:cNvSpPr/>
          <p:nvPr/>
        </p:nvSpPr>
        <p:spPr>
          <a:xfrm>
            <a:off x="7178496" y="1629337"/>
            <a:ext cx="65" cy="276999"/>
          </a:xfrm>
          <a:prstGeom prst="rect">
            <a:avLst/>
          </a:prstGeom>
          <a:blipFill>
            <a:blip r:embed="rId3" cstate="print"/>
            <a:stretch>
              <a:fillRect/>
            </a:stretch>
          </a:blipFill>
        </p:spPr>
        <p:txBody>
          <a:bodyPr wrap="none" lIns="0" tIns="0" rIns="0" bIns="0" rtlCol="0">
            <a:spAutoFit/>
          </a:bodyPr>
          <a:lstStyle/>
          <a:p>
            <a:pPr defTabSz="801401"/>
            <a:endParaRPr>
              <a:solidFill>
                <a:prstClr val="black"/>
              </a:solidFill>
            </a:endParaRPr>
          </a:p>
        </p:txBody>
      </p:sp>
      <p:sp>
        <p:nvSpPr>
          <p:cNvPr id="16" name="object 16"/>
          <p:cNvSpPr/>
          <p:nvPr/>
        </p:nvSpPr>
        <p:spPr>
          <a:xfrm>
            <a:off x="6852693" y="3287724"/>
            <a:ext cx="65" cy="276999"/>
          </a:xfrm>
          <a:custGeom>
            <a:avLst/>
            <a:gdLst/>
            <a:ahLst/>
            <a:cxnLst/>
            <a:rect l="l" t="t" r="r" b="b"/>
            <a:pathLst>
              <a:path w="1371600">
                <a:moveTo>
                  <a:pt x="0" y="0"/>
                </a:moveTo>
                <a:lnTo>
                  <a:pt x="1371600" y="0"/>
                </a:lnTo>
              </a:path>
            </a:pathLst>
          </a:custGeom>
          <a:ln w="22225">
            <a:solidFill>
              <a:srgbClr val="000000"/>
            </a:solidFill>
          </a:ln>
        </p:spPr>
        <p:txBody>
          <a:bodyPr wrap="none" lIns="0" tIns="0" rIns="0" bIns="0" rtlCol="0">
            <a:spAutoFit/>
          </a:bodyPr>
          <a:lstStyle/>
          <a:p>
            <a:pPr defTabSz="801401"/>
            <a:endParaRPr>
              <a:solidFill>
                <a:prstClr val="black"/>
              </a:solidFill>
            </a:endParaRPr>
          </a:p>
        </p:txBody>
      </p:sp>
      <p:sp>
        <p:nvSpPr>
          <p:cNvPr id="17" name="object 17"/>
          <p:cNvSpPr/>
          <p:nvPr/>
        </p:nvSpPr>
        <p:spPr>
          <a:xfrm>
            <a:off x="6852693" y="3771386"/>
            <a:ext cx="65" cy="276999"/>
          </a:xfrm>
          <a:custGeom>
            <a:avLst/>
            <a:gdLst/>
            <a:ahLst/>
            <a:cxnLst/>
            <a:rect l="l" t="t" r="r" b="b"/>
            <a:pathLst>
              <a:path w="1371600">
                <a:moveTo>
                  <a:pt x="0" y="0"/>
                </a:moveTo>
                <a:lnTo>
                  <a:pt x="1371600" y="0"/>
                </a:lnTo>
              </a:path>
            </a:pathLst>
          </a:custGeom>
          <a:ln w="22225">
            <a:solidFill>
              <a:srgbClr val="000000"/>
            </a:solidFill>
          </a:ln>
        </p:spPr>
        <p:txBody>
          <a:bodyPr wrap="none" lIns="0" tIns="0" rIns="0" bIns="0" rtlCol="0">
            <a:spAutoFit/>
          </a:bodyPr>
          <a:lstStyle/>
          <a:p>
            <a:pPr defTabSz="801401"/>
            <a:endParaRPr>
              <a:solidFill>
                <a:prstClr val="black"/>
              </a:solidFill>
            </a:endParaRPr>
          </a:p>
        </p:txBody>
      </p:sp>
      <p:sp>
        <p:nvSpPr>
          <p:cNvPr id="25" name="object 25"/>
          <p:cNvSpPr txBox="1"/>
          <p:nvPr/>
        </p:nvSpPr>
        <p:spPr>
          <a:xfrm>
            <a:off x="1043608" y="1268760"/>
            <a:ext cx="7056740" cy="5042406"/>
          </a:xfrm>
          <a:prstGeom prst="rect">
            <a:avLst/>
          </a:prstGeom>
        </p:spPr>
        <p:txBody>
          <a:bodyPr vert="horz" wrap="none" lIns="0" tIns="0" rIns="0" bIns="0" rtlCol="0">
            <a:spAutoFit/>
          </a:bodyPr>
          <a:lstStyle/>
          <a:p>
            <a:pPr marL="266700" indent="-255588" defTabSz="801401">
              <a:spcBef>
                <a:spcPts val="600"/>
              </a:spcBef>
              <a:spcAft>
                <a:spcPts val="600"/>
              </a:spcAft>
              <a:buClr>
                <a:srgbClr val="0057D6"/>
              </a:buClr>
              <a:buSzPct val="100000"/>
              <a:buFont typeface="Arial" panose="020B0604020202020204" pitchFamily="34" charset="0"/>
              <a:buChar char="•"/>
            </a:pPr>
            <a:r>
              <a:rPr lang="en-US" sz="2400" b="1"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increase</a:t>
            </a:r>
            <a:r>
              <a:rPr lang="en-US" sz="2400" b="1" spc="-4"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 </a:t>
            </a:r>
            <a:r>
              <a:rPr lang="en-US" sz="2400" b="1"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m</a:t>
            </a:r>
            <a:r>
              <a:rPr lang="en-US" sz="2400" b="1" baseline="-20833"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d</a:t>
            </a:r>
            <a:r>
              <a:rPr lang="en-US" sz="2400" b="1" spc="289" baseline="-20833"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 </a:t>
            </a:r>
            <a:r>
              <a:rPr lang="en-US" sz="2400" b="1" spc="-4"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b</a:t>
            </a:r>
            <a:r>
              <a:rPr lang="en-US" sz="2400" b="1"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y</a:t>
            </a:r>
            <a:r>
              <a:rPr lang="en-US" sz="2400" b="1" spc="-4"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 </a:t>
            </a:r>
            <a:r>
              <a:rPr lang="en-US" sz="2400" b="1"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8</a:t>
            </a:r>
            <a:r>
              <a:rPr lang="en-US" sz="2400" b="1" spc="-4"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 Me</a:t>
            </a:r>
            <a:r>
              <a:rPr lang="en-US" sz="2400" b="1"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V</a:t>
            </a:r>
            <a:r>
              <a:rPr lang="en-US" sz="2400" b="1" spc="-4"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 (facto</a:t>
            </a:r>
            <a:r>
              <a:rPr lang="en-US" sz="2400" b="1"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r</a:t>
            </a:r>
            <a:r>
              <a:rPr lang="en-US" sz="2400" b="1" spc="4"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 </a:t>
            </a:r>
            <a:r>
              <a:rPr lang="en-US" sz="2400" b="1" spc="-4"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2</a:t>
            </a:r>
            <a:r>
              <a:rPr lang="en-US" sz="2400" b="1"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a:t>
            </a:r>
            <a:endParaRPr lang="en-US" sz="2400" dirty="0" smtClean="0">
              <a:solidFill>
                <a:prstClr val="black"/>
              </a:solidFill>
              <a:latin typeface="Arial" panose="020B0604020202020204" pitchFamily="34" charset="0"/>
              <a:ea typeface="Arial Unicode MS" panose="020B0604020202020204" pitchFamily="34" charset="-128"/>
              <a:cs typeface="Arial" panose="020B0604020202020204" pitchFamily="34" charset="0"/>
            </a:endParaRPr>
          </a:p>
          <a:p>
            <a:pPr marL="552450" indent="-285750" defTabSz="801401">
              <a:spcBef>
                <a:spcPts val="228"/>
              </a:spcBef>
              <a:buClr>
                <a:srgbClr val="CC0000"/>
              </a:buClr>
              <a:buSzPct val="100000"/>
              <a:buFont typeface="Symbol" panose="05050102010706020507" pitchFamily="18" charset="2"/>
              <a:buChar char="-"/>
              <a:tabLst>
                <a:tab pos="662268" algn="l"/>
              </a:tabLst>
            </a:pPr>
            <a:r>
              <a:rPr lang="en-US" spc="-4" dirty="0" smtClean="0">
                <a:solidFill>
                  <a:prstClr val="black"/>
                </a:solidFill>
                <a:latin typeface="Arial"/>
                <a:cs typeface="Arial"/>
              </a:rPr>
              <a:t>allows</a:t>
            </a:r>
            <a:r>
              <a:rPr lang="en-US" spc="4" dirty="0" smtClean="0">
                <a:solidFill>
                  <a:prstClr val="black"/>
                </a:solidFill>
                <a:latin typeface="Arial"/>
                <a:cs typeface="Arial"/>
              </a:rPr>
              <a:t> </a:t>
            </a:r>
            <a:r>
              <a:rPr lang="en-US" spc="-4" dirty="0" smtClean="0">
                <a:solidFill>
                  <a:prstClr val="black"/>
                </a:solidFill>
                <a:latin typeface="Arial"/>
                <a:cs typeface="Arial"/>
              </a:rPr>
              <a:t>n</a:t>
            </a:r>
            <a:r>
              <a:rPr lang="en-US" spc="9" dirty="0" smtClean="0">
                <a:solidFill>
                  <a:prstClr val="black"/>
                </a:solidFill>
                <a:latin typeface="Arial"/>
                <a:cs typeface="Arial"/>
              </a:rPr>
              <a:t> </a:t>
            </a:r>
            <a:r>
              <a:rPr lang="en-US" spc="736" dirty="0" smtClean="0">
                <a:solidFill>
                  <a:prstClr val="black"/>
                </a:solidFill>
                <a:latin typeface="Cambria Math"/>
                <a:ea typeface="Cambria Math"/>
                <a:cs typeface="Arial"/>
              </a:rPr>
              <a:t>→</a:t>
            </a:r>
            <a:r>
              <a:rPr lang="en-US" spc="-4" dirty="0" smtClean="0">
                <a:solidFill>
                  <a:prstClr val="black"/>
                </a:solidFill>
                <a:latin typeface="Arial"/>
                <a:cs typeface="Arial"/>
              </a:rPr>
              <a:t>p</a:t>
            </a:r>
            <a:r>
              <a:rPr lang="en-US" spc="-9" dirty="0" smtClean="0">
                <a:solidFill>
                  <a:prstClr val="black"/>
                </a:solidFill>
                <a:latin typeface="Arial"/>
                <a:cs typeface="Arial"/>
              </a:rPr>
              <a:t> e</a:t>
            </a:r>
            <a:r>
              <a:rPr lang="en-US" sz="2500" baseline="23391" dirty="0" smtClean="0">
                <a:solidFill>
                  <a:prstClr val="black"/>
                </a:solidFill>
                <a:latin typeface="Arial"/>
                <a:cs typeface="Arial"/>
              </a:rPr>
              <a:t>-</a:t>
            </a:r>
            <a:r>
              <a:rPr lang="en-US" sz="2500" spc="-223" baseline="23391" dirty="0" smtClean="0">
                <a:solidFill>
                  <a:prstClr val="black"/>
                </a:solidFill>
                <a:latin typeface="Arial"/>
                <a:cs typeface="Arial"/>
              </a:rPr>
              <a:t> </a:t>
            </a:r>
            <a:r>
              <a:rPr lang="en-US" b="1" dirty="0" smtClean="0">
                <a:solidFill>
                  <a:prstClr val="black"/>
                </a:solidFill>
                <a:latin typeface="Symbol"/>
                <a:cs typeface="Symbol"/>
              </a:rPr>
              <a:t></a:t>
            </a:r>
            <a:r>
              <a:rPr lang="en-US" sz="1700" baseline="-21367" dirty="0" smtClean="0">
                <a:solidFill>
                  <a:prstClr val="black"/>
                </a:solidFill>
                <a:latin typeface="Arial"/>
                <a:cs typeface="Arial"/>
              </a:rPr>
              <a:t>e </a:t>
            </a:r>
            <a:r>
              <a:rPr lang="en-US" sz="1700" spc="-223" baseline="-21367"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spc="-9"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i</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n </a:t>
            </a:r>
            <a:r>
              <a:rPr lang="en-US" spc="-9"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hea</a:t>
            </a:r>
            <a:r>
              <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v</a:t>
            </a:r>
            <a:r>
              <a:rPr lang="en-US" spc="-9"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ie</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r </a:t>
            </a:r>
            <a:r>
              <a:rPr lang="en-US" spc="-9"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nu</a:t>
            </a:r>
            <a:r>
              <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c</a:t>
            </a:r>
            <a:r>
              <a:rPr lang="en-US" spc="-9"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lei</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spc="-9"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since</a:t>
            </a:r>
            <a:r>
              <a:rPr lang="en-US" dirty="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r>
            <a:br>
              <a:rPr lang="en-US" dirty="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br>
            <a:r>
              <a:rPr lang="en-US" spc="-4" dirty="0" err="1"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E</a:t>
            </a:r>
            <a:r>
              <a:rPr lang="en-US" b="1" spc="-6" baseline="-23148" dirty="0" err="1"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b</a:t>
            </a:r>
            <a:r>
              <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(n)</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spc="-4" dirty="0" err="1"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E</a:t>
            </a:r>
            <a:r>
              <a:rPr lang="en-US" b="1" spc="-6" baseline="-23148" dirty="0" err="1"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b</a:t>
            </a:r>
            <a:r>
              <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(p)</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&lt;</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dirty="0" smtClean="0">
                <a:solidFill>
                  <a:srgbClr val="CC0000"/>
                </a:solidFill>
                <a:latin typeface="Arial Unicode MS" panose="020B0604020202020204" pitchFamily="34" charset="-128"/>
                <a:ea typeface="Arial Unicode MS" panose="020B0604020202020204" pitchFamily="34" charset="-128"/>
                <a:cs typeface="Arial Unicode MS" panose="020B0604020202020204" pitchFamily="34" charset="-128"/>
              </a:rPr>
              <a:t>m</a:t>
            </a:r>
            <a:r>
              <a:rPr lang="en-US" b="1" baseline="-23148" dirty="0" smtClean="0">
                <a:solidFill>
                  <a:srgbClr val="CC0000"/>
                </a:solidFill>
                <a:latin typeface="Arial Unicode MS" panose="020B0604020202020204" pitchFamily="34" charset="-128"/>
                <a:ea typeface="Arial Unicode MS" panose="020B0604020202020204" pitchFamily="34" charset="-128"/>
                <a:cs typeface="Arial Unicode MS" panose="020B0604020202020204" pitchFamily="34" charset="-128"/>
              </a:rPr>
              <a:t>d</a:t>
            </a:r>
            <a:r>
              <a:rPr lang="en-US" b="1" spc="6" baseline="-23148" dirty="0" smtClean="0">
                <a:solidFill>
                  <a:srgbClr val="CC0000"/>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dirty="0" smtClean="0">
                <a:solidFill>
                  <a:srgbClr val="CC0000"/>
                </a:solidFill>
                <a:latin typeface="Arial Unicode MS" panose="020B0604020202020204" pitchFamily="34" charset="-128"/>
                <a:ea typeface="Arial Unicode MS" panose="020B0604020202020204" pitchFamily="34" charset="-128"/>
                <a:cs typeface="Arial Unicode MS" panose="020B0604020202020204" pitchFamily="34" charset="-128"/>
              </a:rPr>
              <a:t>–</a:t>
            </a:r>
            <a:r>
              <a:rPr lang="en-US" spc="-4" dirty="0" smtClean="0">
                <a:solidFill>
                  <a:srgbClr val="CC0000"/>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spc="4" dirty="0" smtClean="0">
                <a:solidFill>
                  <a:srgbClr val="CC0000"/>
                </a:solidFill>
                <a:latin typeface="Arial Unicode MS" panose="020B0604020202020204" pitchFamily="34" charset="-128"/>
                <a:ea typeface="Arial Unicode MS" panose="020B0604020202020204" pitchFamily="34" charset="-128"/>
                <a:cs typeface="Arial Unicode MS" panose="020B0604020202020204" pitchFamily="34" charset="-128"/>
              </a:rPr>
              <a:t>(</a:t>
            </a:r>
            <a:r>
              <a:rPr lang="en-US" dirty="0" smtClean="0">
                <a:solidFill>
                  <a:srgbClr val="CC0000"/>
                </a:solidFill>
                <a:latin typeface="Arial Unicode MS" panose="020B0604020202020204" pitchFamily="34" charset="-128"/>
                <a:ea typeface="Arial Unicode MS" panose="020B0604020202020204" pitchFamily="34" charset="-128"/>
                <a:cs typeface="Arial Unicode MS" panose="020B0604020202020204" pitchFamily="34" charset="-128"/>
              </a:rPr>
              <a:t>m</a:t>
            </a:r>
            <a:r>
              <a:rPr lang="en-US" b="1" baseline="-23148" dirty="0" smtClean="0">
                <a:solidFill>
                  <a:srgbClr val="CC0000"/>
                </a:solidFill>
                <a:latin typeface="Arial Unicode MS" panose="020B0604020202020204" pitchFamily="34" charset="-128"/>
                <a:ea typeface="Arial Unicode MS" panose="020B0604020202020204" pitchFamily="34" charset="-128"/>
                <a:cs typeface="Arial Unicode MS" panose="020B0604020202020204" pitchFamily="34" charset="-128"/>
              </a:rPr>
              <a:t>u </a:t>
            </a:r>
            <a:r>
              <a:rPr lang="en-US" dirty="0" smtClean="0">
                <a:solidFill>
                  <a:srgbClr val="CC0000"/>
                </a:solidFill>
                <a:latin typeface="Arial Unicode MS" panose="020B0604020202020204" pitchFamily="34" charset="-128"/>
                <a:ea typeface="Arial Unicode MS" panose="020B0604020202020204" pitchFamily="34" charset="-128"/>
                <a:cs typeface="Arial Unicode MS" panose="020B0604020202020204" pitchFamily="34" charset="-128"/>
              </a:rPr>
              <a:t>+</a:t>
            </a:r>
            <a:r>
              <a:rPr lang="en-US" spc="-44" dirty="0" smtClean="0">
                <a:solidFill>
                  <a:srgbClr val="CC0000"/>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dirty="0" smtClean="0">
                <a:solidFill>
                  <a:srgbClr val="CC0000"/>
                </a:solidFill>
                <a:latin typeface="Arial Unicode MS" panose="020B0604020202020204" pitchFamily="34" charset="-128"/>
                <a:ea typeface="Arial Unicode MS" panose="020B0604020202020204" pitchFamily="34" charset="-128"/>
                <a:cs typeface="Arial Unicode MS" panose="020B0604020202020204" pitchFamily="34" charset="-128"/>
              </a:rPr>
              <a:t>m</a:t>
            </a:r>
            <a:r>
              <a:rPr lang="en-US" b="1" spc="-6" baseline="-23148" dirty="0" smtClean="0">
                <a:solidFill>
                  <a:srgbClr val="CC0000"/>
                </a:solidFill>
                <a:latin typeface="Arial Unicode MS" panose="020B0604020202020204" pitchFamily="34" charset="-128"/>
                <a:ea typeface="Arial Unicode MS" panose="020B0604020202020204" pitchFamily="34" charset="-128"/>
                <a:cs typeface="Arial Unicode MS" panose="020B0604020202020204" pitchFamily="34" charset="-128"/>
              </a:rPr>
              <a:t>e</a:t>
            </a:r>
            <a:r>
              <a:rPr lang="en-US" dirty="0" smtClean="0">
                <a:solidFill>
                  <a:srgbClr val="CC0000"/>
                </a:solidFill>
                <a:latin typeface="Arial Unicode MS" panose="020B0604020202020204" pitchFamily="34" charset="-128"/>
                <a:ea typeface="Arial Unicode MS" panose="020B0604020202020204" pitchFamily="34" charset="-128"/>
                <a:cs typeface="Arial Unicode MS" panose="020B0604020202020204" pitchFamily="34" charset="-128"/>
              </a:rPr>
              <a:t>)</a:t>
            </a:r>
            <a:r>
              <a:rPr lang="en-US" spc="-4" dirty="0" smtClean="0">
                <a:solidFill>
                  <a:srgbClr val="CC0000"/>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dirty="0" err="1"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m</a:t>
            </a:r>
            <a:r>
              <a:rPr lang="en-US" b="1" spc="-6" baseline="-23148" dirty="0" err="1"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ele</a:t>
            </a:r>
            <a:r>
              <a:rPr lang="en-US" b="1" baseline="-23148" dirty="0" err="1"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c</a:t>
            </a:r>
            <a:r>
              <a:rPr lang="en-US" b="1" baseline="-23148"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8.8</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MeV</a:t>
            </a:r>
            <a:br>
              <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br>
            <a:r>
              <a:rPr lang="en-US" spc="736"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a:t>
            </a:r>
            <a:r>
              <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nuclei</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with</a:t>
            </a:r>
            <a:r>
              <a:rPr lang="en-US" spc="-9"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Z</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 </a:t>
            </a:r>
            <a:r>
              <a:rPr lang="en-US" b="1"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A, </a:t>
            </a:r>
            <a:r>
              <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broken</a:t>
            </a:r>
            <a:r>
              <a:rPr lang="en-US" spc="-9"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up</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by</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Coulomb</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f</a:t>
            </a:r>
            <a:r>
              <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orce</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above</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C</a:t>
            </a:r>
          </a:p>
          <a:p>
            <a:pPr marL="552450" indent="-285750" defTabSz="801401">
              <a:spcBef>
                <a:spcPts val="184"/>
              </a:spcBef>
              <a:buClr>
                <a:srgbClr val="CC0000"/>
              </a:buClr>
              <a:buSzPct val="100000"/>
              <a:buFont typeface="Symbol" panose="05050102010706020507" pitchFamily="18" charset="2"/>
              <a:buChar char="-"/>
              <a:tabLst>
                <a:tab pos="261568" algn="l"/>
              </a:tabLst>
            </a:pPr>
            <a:r>
              <a:rPr lang="en-US" spc="736"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a:t>
            </a:r>
            <a:r>
              <a:rPr lang="en-US" spc="-9"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n</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o </a:t>
            </a:r>
            <a:r>
              <a:rPr lang="en-US" spc="-9"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Oxygen</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spc="-9"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n</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o </a:t>
            </a:r>
            <a:r>
              <a:rPr lang="en-US" spc="-9"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water</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spc="-9"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n</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o</a:t>
            </a:r>
            <a:r>
              <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life</a:t>
            </a:r>
            <a:r>
              <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as</a:t>
            </a:r>
            <a:r>
              <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we</a:t>
            </a:r>
            <a:r>
              <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know</a:t>
            </a:r>
            <a:r>
              <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it</a:t>
            </a:r>
            <a:endPar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endParaRPr>
          </a:p>
          <a:p>
            <a:pPr marL="266700" indent="-255588" defTabSz="801401">
              <a:spcBef>
                <a:spcPts val="600"/>
              </a:spcBef>
              <a:spcAft>
                <a:spcPts val="600"/>
              </a:spcAft>
              <a:buClr>
                <a:srgbClr val="0057D6"/>
              </a:buClr>
              <a:buSzPct val="100000"/>
              <a:buFont typeface="Arial"/>
              <a:buChar char="•"/>
            </a:pPr>
            <a:r>
              <a:rPr lang="en-US" sz="2400" b="1"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decrease</a:t>
            </a:r>
            <a:r>
              <a:rPr lang="en-US" sz="2400" b="1" spc="-4"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 </a:t>
            </a:r>
            <a:r>
              <a:rPr lang="en-US" sz="2400" b="1" spc="4"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m</a:t>
            </a:r>
            <a:r>
              <a:rPr lang="en-US" sz="2400" b="1" baseline="-20833"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d</a:t>
            </a:r>
            <a:r>
              <a:rPr lang="en-US" sz="2400" b="1" spc="289" baseline="-20833"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 </a:t>
            </a:r>
            <a:r>
              <a:rPr lang="en-US" sz="2400" b="1" spc="-4"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b</a:t>
            </a:r>
            <a:r>
              <a:rPr lang="en-US" sz="2400" b="1"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y</a:t>
            </a:r>
            <a:r>
              <a:rPr lang="en-US" sz="2400" b="1" spc="-4"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 </a:t>
            </a:r>
            <a:r>
              <a:rPr lang="en-US" sz="2400" b="1"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1</a:t>
            </a:r>
            <a:r>
              <a:rPr lang="en-US" sz="2400" b="1" spc="-4"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 Me</a:t>
            </a:r>
            <a:r>
              <a:rPr lang="en-US" sz="2400" b="1"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V</a:t>
            </a:r>
            <a:r>
              <a:rPr lang="en-US" sz="2400" b="1" spc="-4"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 (facto</a:t>
            </a:r>
            <a:r>
              <a:rPr lang="en-US" sz="2400" b="1"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r</a:t>
            </a:r>
            <a:r>
              <a:rPr lang="en-US" sz="2400" b="1" spc="4"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 </a:t>
            </a:r>
            <a:r>
              <a:rPr lang="en-US" sz="2400" b="1"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1</a:t>
            </a:r>
            <a:r>
              <a:rPr lang="en-US" sz="2400" b="1" spc="-4"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 </a:t>
            </a:r>
            <a:r>
              <a:rPr lang="en-US" sz="2400" b="1"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a:t>
            </a:r>
            <a:r>
              <a:rPr lang="en-US" sz="2400" b="1" spc="-4"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 1.1)</a:t>
            </a:r>
            <a:endParaRPr lang="en-US" sz="2400" dirty="0" smtClean="0">
              <a:solidFill>
                <a:prstClr val="black"/>
              </a:solidFill>
              <a:latin typeface="Arial" panose="020B0604020202020204" pitchFamily="34" charset="0"/>
              <a:ea typeface="Arial Unicode MS" panose="020B0604020202020204" pitchFamily="34" charset="-128"/>
              <a:cs typeface="Arial" panose="020B0604020202020204" pitchFamily="34" charset="0"/>
            </a:endParaRPr>
          </a:p>
          <a:p>
            <a:pPr marL="552450" lvl="1" indent="-285750" defTabSz="801401">
              <a:spcBef>
                <a:spcPts val="228"/>
              </a:spcBef>
              <a:buClr>
                <a:srgbClr val="CC0000"/>
              </a:buClr>
              <a:buSzPct val="100000"/>
              <a:buFont typeface="Symbol" panose="05050102010706020507" pitchFamily="18" charset="2"/>
              <a:buChar char="-"/>
              <a:tabLst>
                <a:tab pos="662268" algn="l"/>
              </a:tabLst>
            </a:pPr>
            <a:r>
              <a:rPr lang="en-US" spc="-9"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allow</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s</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spc="-9"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K-captur</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e</a:t>
            </a:r>
            <a:r>
              <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in </a:t>
            </a:r>
            <a:r>
              <a:rPr lang="en-US" spc="-9"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h</a:t>
            </a:r>
            <a:r>
              <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y</a:t>
            </a:r>
            <a:r>
              <a:rPr lang="en-US" spc="-9"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drogen</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p + </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e</a:t>
            </a:r>
            <a:r>
              <a:rPr lang="en-US" sz="1700" b="1" baseline="25641"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spc="736"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n +</a:t>
            </a:r>
            <a:r>
              <a:rPr lang="en-US" spc="-9"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𝛎</a:t>
            </a:r>
            <a:r>
              <a:rPr lang="en-US" sz="1700" baseline="-21367"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e </a:t>
            </a:r>
            <a:r>
              <a:rPr lang="en-US" sz="1700" spc="-230" baseline="-21367"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spc="-9"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since</a:t>
            </a:r>
            <a:br>
              <a:rPr lang="en-US" spc="-9"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br>
            <a:r>
              <a:rPr lang="en-US" dirty="0" smtClean="0">
                <a:solidFill>
                  <a:srgbClr val="CC0000"/>
                </a:solidFill>
                <a:latin typeface="Arial Unicode MS" panose="020B0604020202020204" pitchFamily="34" charset="-128"/>
                <a:ea typeface="Arial Unicode MS" panose="020B0604020202020204" pitchFamily="34" charset="-128"/>
                <a:cs typeface="Arial Unicode MS" panose="020B0604020202020204" pitchFamily="34" charset="-128"/>
              </a:rPr>
              <a:t>(</a:t>
            </a:r>
            <a:r>
              <a:rPr lang="en-US" dirty="0" err="1" smtClean="0">
                <a:solidFill>
                  <a:srgbClr val="CC0000"/>
                </a:solidFill>
                <a:latin typeface="Arial Unicode MS" panose="020B0604020202020204" pitchFamily="34" charset="-128"/>
                <a:ea typeface="Arial Unicode MS" panose="020B0604020202020204" pitchFamily="34" charset="-128"/>
                <a:cs typeface="Arial Unicode MS" panose="020B0604020202020204" pitchFamily="34" charset="-128"/>
              </a:rPr>
              <a:t>m</a:t>
            </a:r>
            <a:r>
              <a:rPr lang="en-US" b="1" baseline="-23148" dirty="0" err="1" smtClean="0">
                <a:solidFill>
                  <a:srgbClr val="CC0000"/>
                </a:solidFill>
                <a:latin typeface="Arial Unicode MS" panose="020B0604020202020204" pitchFamily="34" charset="-128"/>
                <a:ea typeface="Arial Unicode MS" panose="020B0604020202020204" pitchFamily="34" charset="-128"/>
                <a:cs typeface="Arial Unicode MS" panose="020B0604020202020204" pitchFamily="34" charset="-128"/>
              </a:rPr>
              <a:t>p</a:t>
            </a:r>
            <a:r>
              <a:rPr lang="en-US" b="1" baseline="-23148" dirty="0" smtClean="0">
                <a:solidFill>
                  <a:srgbClr val="CC0000"/>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dirty="0" smtClean="0">
                <a:solidFill>
                  <a:srgbClr val="CC0000"/>
                </a:solidFill>
                <a:latin typeface="Arial Unicode MS" panose="020B0604020202020204" pitchFamily="34" charset="-128"/>
                <a:ea typeface="Arial Unicode MS" panose="020B0604020202020204" pitchFamily="34" charset="-128"/>
                <a:cs typeface="Arial Unicode MS" panose="020B0604020202020204" pitchFamily="34" charset="-128"/>
              </a:rPr>
              <a:t>+</a:t>
            </a:r>
            <a:r>
              <a:rPr lang="en-US" spc="4" dirty="0" smtClean="0">
                <a:solidFill>
                  <a:srgbClr val="CC0000"/>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dirty="0" smtClean="0">
                <a:solidFill>
                  <a:srgbClr val="CC0000"/>
                </a:solidFill>
                <a:latin typeface="Arial Unicode MS" panose="020B0604020202020204" pitchFamily="34" charset="-128"/>
                <a:ea typeface="Arial Unicode MS" panose="020B0604020202020204" pitchFamily="34" charset="-128"/>
                <a:cs typeface="Arial Unicode MS" panose="020B0604020202020204" pitchFamily="34" charset="-128"/>
              </a:rPr>
              <a:t>m</a:t>
            </a:r>
            <a:r>
              <a:rPr lang="en-US" b="1" spc="-6" baseline="-23148" dirty="0" smtClean="0">
                <a:solidFill>
                  <a:srgbClr val="CC0000"/>
                </a:solidFill>
                <a:latin typeface="Arial Unicode MS" panose="020B0604020202020204" pitchFamily="34" charset="-128"/>
                <a:ea typeface="Arial Unicode MS" panose="020B0604020202020204" pitchFamily="34" charset="-128"/>
                <a:cs typeface="Arial Unicode MS" panose="020B0604020202020204" pitchFamily="34" charset="-128"/>
              </a:rPr>
              <a:t>e</a:t>
            </a:r>
            <a:r>
              <a:rPr lang="en-US" dirty="0" smtClean="0">
                <a:solidFill>
                  <a:srgbClr val="CC0000"/>
                </a:solidFill>
                <a:latin typeface="Arial Unicode MS" panose="020B0604020202020204" pitchFamily="34" charset="-128"/>
                <a:ea typeface="Arial Unicode MS" panose="020B0604020202020204" pitchFamily="34" charset="-128"/>
                <a:cs typeface="Arial Unicode MS" panose="020B0604020202020204" pitchFamily="34" charset="-128"/>
              </a:rPr>
              <a:t>)-</a:t>
            </a:r>
            <a:r>
              <a:rPr lang="en-US" spc="-4" dirty="0" smtClean="0">
                <a:solidFill>
                  <a:srgbClr val="CC0000"/>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dirty="0" err="1" smtClean="0">
                <a:solidFill>
                  <a:srgbClr val="CC0000"/>
                </a:solidFill>
                <a:latin typeface="Arial Unicode MS" panose="020B0604020202020204" pitchFamily="34" charset="-128"/>
                <a:ea typeface="Arial Unicode MS" panose="020B0604020202020204" pitchFamily="34" charset="-128"/>
                <a:cs typeface="Arial Unicode MS" panose="020B0604020202020204" pitchFamily="34" charset="-128"/>
              </a:rPr>
              <a:t>m</a:t>
            </a:r>
            <a:r>
              <a:rPr lang="en-US" b="1" baseline="-23148" dirty="0" err="1" smtClean="0">
                <a:solidFill>
                  <a:srgbClr val="CC0000"/>
                </a:solidFill>
                <a:latin typeface="Arial Unicode MS" panose="020B0604020202020204" pitchFamily="34" charset="-128"/>
                <a:ea typeface="Arial Unicode MS" panose="020B0604020202020204" pitchFamily="34" charset="-128"/>
                <a:cs typeface="Arial Unicode MS" panose="020B0604020202020204" pitchFamily="34" charset="-128"/>
              </a:rPr>
              <a:t>n</a:t>
            </a:r>
            <a:r>
              <a:rPr lang="en-US" b="1" spc="6" baseline="-23148" dirty="0" smtClean="0">
                <a:solidFill>
                  <a:srgbClr val="CC0000"/>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937.</a:t>
            </a:r>
            <a:r>
              <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8</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Me</a:t>
            </a:r>
            <a:r>
              <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V</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937.</a:t>
            </a:r>
            <a:r>
              <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6</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Me</a:t>
            </a:r>
            <a:r>
              <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V</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0.</a:t>
            </a:r>
            <a:r>
              <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2</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MeV</a:t>
            </a:r>
            <a:endPar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endParaRPr>
          </a:p>
          <a:p>
            <a:pPr marL="552450" indent="-285750" defTabSz="801401">
              <a:buClr>
                <a:srgbClr val="CC0000"/>
              </a:buClr>
              <a:buSzPct val="100000"/>
              <a:buFont typeface="Symbol" panose="05050102010706020507" pitchFamily="18" charset="2"/>
              <a:buChar char="-"/>
              <a:tabLst>
                <a:tab pos="662268" algn="l"/>
              </a:tabLst>
            </a:pPr>
            <a:r>
              <a:rPr lang="en-US" spc="-9"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sta</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r </a:t>
            </a:r>
            <a:r>
              <a:rPr lang="en-US" spc="-9"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formatio</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n </a:t>
            </a:r>
            <a:r>
              <a:rPr lang="en-US" spc="-9"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fro</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m </a:t>
            </a:r>
            <a:r>
              <a:rPr lang="en-US" spc="-9"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stabl</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e</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spc="-13"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n</a:t>
            </a:r>
            <a:r>
              <a:rPr lang="en-US" spc="-4" dirty="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spc="-9" dirty="0" err="1"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n+</a:t>
            </a:r>
            <a:r>
              <a:rPr lang="en-US" dirty="0" err="1"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n</a:t>
            </a:r>
            <a:r>
              <a:rPr lang="en-US" spc="736" dirty="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spc="736"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D + </a:t>
            </a:r>
            <a:r>
              <a:rPr lang="en-US" spc="-9"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e</a:t>
            </a:r>
            <a:r>
              <a:rPr lang="en-US" sz="2500" baseline="23391"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a:t>
            </a:r>
            <a:r>
              <a:rPr lang="en-US" spc="-9" dirty="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spc="-9"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𝛎</a:t>
            </a:r>
            <a:r>
              <a:rPr lang="en-US" sz="1700" spc="-6" baseline="-21367"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e</a:t>
            </a:r>
            <a:r>
              <a:rPr lang="en-US" sz="2100"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a:t>
            </a:r>
            <a:r>
              <a:rPr lang="en-US" sz="2100"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spc="-9" dirty="0" err="1"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D+</a:t>
            </a:r>
            <a:r>
              <a:rPr lang="en-US" dirty="0" err="1"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n</a:t>
            </a:r>
            <a:r>
              <a:rPr lang="en-US" spc="736"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1700" b="1" spc="6" baseline="25641"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3</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He</a:t>
            </a:r>
            <a:r>
              <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spc="-9"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e</a:t>
            </a:r>
            <a:r>
              <a:rPr lang="en-US" sz="2500" spc="-6" baseline="23391"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a:t>
            </a:r>
            <a:r>
              <a:rPr lang="en-US" spc="-9"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b="1" dirty="0" smtClean="0">
                <a:solidFill>
                  <a:prstClr val="black"/>
                </a:solidFill>
                <a:latin typeface="Symbol"/>
                <a:cs typeface="Symbol"/>
              </a:rPr>
              <a:t></a:t>
            </a:r>
            <a:r>
              <a:rPr lang="en-US" sz="1700" baseline="-21367" dirty="0" smtClean="0">
                <a:solidFill>
                  <a:prstClr val="black"/>
                </a:solidFill>
                <a:latin typeface="Arial"/>
                <a:cs typeface="Arial"/>
              </a:rPr>
              <a:t>e</a:t>
            </a:r>
          </a:p>
          <a:p>
            <a:pPr marL="552450" indent="-285750" defTabSz="801401">
              <a:spcBef>
                <a:spcPts val="214"/>
              </a:spcBef>
              <a:buClr>
                <a:srgbClr val="CC0000"/>
              </a:buClr>
              <a:buSzPct val="100000"/>
              <a:buFont typeface="Symbol" panose="05050102010706020507" pitchFamily="18" charset="2"/>
              <a:buChar char="-"/>
              <a:tabLst>
                <a:tab pos="662268" algn="l"/>
              </a:tabLst>
            </a:pPr>
            <a:r>
              <a:rPr lang="en-US" spc="-9" dirty="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n</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o </a:t>
            </a:r>
            <a:r>
              <a:rPr lang="en-US" spc="-9"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h</a:t>
            </a:r>
            <a:r>
              <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y</a:t>
            </a:r>
            <a:r>
              <a:rPr lang="en-US" spc="-9"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droge</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n </a:t>
            </a:r>
            <a:r>
              <a:rPr lang="en-US" spc="-9"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atoms</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spc="-9"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deuteriu</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m </a:t>
            </a:r>
            <a:r>
              <a:rPr lang="en-US" spc="-9"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replace</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s</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spc="-9"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hydrogen</a:t>
            </a:r>
            <a:endPar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endParaRPr>
          </a:p>
          <a:p>
            <a:pPr marL="266700" indent="-255588" defTabSz="801401">
              <a:spcBef>
                <a:spcPts val="600"/>
              </a:spcBef>
              <a:spcAft>
                <a:spcPts val="600"/>
              </a:spcAft>
              <a:buClr>
                <a:srgbClr val="0057D6"/>
              </a:buClr>
              <a:buSzPct val="100000"/>
              <a:buFont typeface="Arial"/>
              <a:buChar char="•"/>
            </a:pPr>
            <a:r>
              <a:rPr lang="en-US" sz="2400" b="1"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decrease</a:t>
            </a:r>
            <a:r>
              <a:rPr lang="en-US" sz="2400" b="1" spc="-4"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 </a:t>
            </a:r>
            <a:r>
              <a:rPr lang="en-US" sz="2400" b="1" spc="4"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m</a:t>
            </a:r>
            <a:r>
              <a:rPr lang="en-US" sz="2400" b="1" baseline="-20833"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d</a:t>
            </a:r>
            <a:r>
              <a:rPr lang="en-US" sz="2400" b="1" spc="289" baseline="-20833"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 </a:t>
            </a:r>
            <a:r>
              <a:rPr lang="en-US" sz="2400" b="1" spc="-4"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b</a:t>
            </a:r>
            <a:r>
              <a:rPr lang="en-US" sz="2400" b="1"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y</a:t>
            </a:r>
            <a:r>
              <a:rPr lang="en-US" sz="2400" b="1" spc="-4"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 </a:t>
            </a:r>
            <a:r>
              <a:rPr lang="en-US" sz="2400" b="1"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4</a:t>
            </a:r>
            <a:r>
              <a:rPr lang="en-US" sz="2400" b="1" spc="-4"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 Me</a:t>
            </a:r>
            <a:r>
              <a:rPr lang="en-US" sz="2400" b="1"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V</a:t>
            </a:r>
            <a:r>
              <a:rPr lang="en-US" sz="2400" b="1" spc="-4"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 (facto</a:t>
            </a:r>
            <a:r>
              <a:rPr lang="en-US" sz="2400" b="1"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r</a:t>
            </a:r>
            <a:r>
              <a:rPr lang="en-US" sz="2400" b="1" spc="4"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 </a:t>
            </a:r>
            <a:r>
              <a:rPr lang="en-US" sz="2400" b="1"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1</a:t>
            </a:r>
            <a:r>
              <a:rPr lang="en-US" sz="2400" b="1" spc="-4"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 </a:t>
            </a:r>
            <a:r>
              <a:rPr lang="en-US" sz="2400" b="1"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a:t>
            </a:r>
            <a:r>
              <a:rPr lang="en-US" sz="2400" b="1" spc="-4" dirty="0" smtClean="0">
                <a:solidFill>
                  <a:srgbClr val="0065FF"/>
                </a:solidFill>
                <a:latin typeface="Arial" panose="020B0604020202020204" pitchFamily="34" charset="0"/>
                <a:ea typeface="Arial Unicode MS" panose="020B0604020202020204" pitchFamily="34" charset="-128"/>
                <a:cs typeface="Arial" panose="020B0604020202020204" pitchFamily="34" charset="0"/>
              </a:rPr>
              <a:t> 2)</a:t>
            </a:r>
            <a:endParaRPr lang="en-US" sz="2400" dirty="0" smtClean="0">
              <a:solidFill>
                <a:prstClr val="black"/>
              </a:solidFill>
              <a:latin typeface="Arial" panose="020B0604020202020204" pitchFamily="34" charset="0"/>
              <a:ea typeface="Arial Unicode MS" panose="020B0604020202020204" pitchFamily="34" charset="-128"/>
              <a:cs typeface="Arial" panose="020B0604020202020204" pitchFamily="34" charset="0"/>
            </a:endParaRPr>
          </a:p>
          <a:p>
            <a:pPr marL="552450" lvl="1" indent="-285750" defTabSz="801401">
              <a:spcBef>
                <a:spcPts val="228"/>
              </a:spcBef>
              <a:buClr>
                <a:srgbClr val="CC0000"/>
              </a:buClr>
              <a:buSzPct val="100000"/>
              <a:buFont typeface="Symbol" panose="05050102010706020507" pitchFamily="18" charset="2"/>
              <a:buChar char="-"/>
              <a:tabLst>
                <a:tab pos="662268" algn="l"/>
              </a:tabLst>
            </a:pP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allows</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p</a:t>
            </a:r>
            <a:r>
              <a:rPr lang="en-US" spc="9"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n</a:t>
            </a:r>
            <a:r>
              <a:rPr lang="en-US" spc="-9"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a:t>
            </a:r>
            <a:r>
              <a:rPr lang="en-US" spc="-9"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e</a:t>
            </a:r>
            <a:r>
              <a:rPr lang="en-US" sz="1700" baseline="25641"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a:t>
            </a:r>
            <a:r>
              <a:rPr lang="en-US" spc="-9" dirty="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spc="-9"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𝛎</a:t>
            </a:r>
            <a:r>
              <a:rPr lang="en-US" sz="1700" baseline="-21367"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e </a:t>
            </a:r>
            <a:r>
              <a:rPr lang="en-US" sz="1700" spc="-230" baseline="-21367"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also in D, since</a:t>
            </a:r>
            <a:b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br>
            <a:r>
              <a:rPr lang="en-US" dirty="0" err="1" smtClean="0">
                <a:solidFill>
                  <a:srgbClr val="CC0000"/>
                </a:solidFill>
                <a:latin typeface="Arial Unicode MS" panose="020B0604020202020204" pitchFamily="34" charset="-128"/>
                <a:ea typeface="Arial Unicode MS" panose="020B0604020202020204" pitchFamily="34" charset="-128"/>
                <a:cs typeface="Arial Unicode MS" panose="020B0604020202020204" pitchFamily="34" charset="-128"/>
              </a:rPr>
              <a:t>m</a:t>
            </a:r>
            <a:r>
              <a:rPr lang="en-US" b="1" baseline="-23148" dirty="0" err="1" smtClean="0">
                <a:solidFill>
                  <a:srgbClr val="CC0000"/>
                </a:solidFill>
                <a:latin typeface="Arial Unicode MS" panose="020B0604020202020204" pitchFamily="34" charset="-128"/>
                <a:ea typeface="Arial Unicode MS" panose="020B0604020202020204" pitchFamily="34" charset="-128"/>
                <a:cs typeface="Arial Unicode MS" panose="020B0604020202020204" pitchFamily="34" charset="-128"/>
              </a:rPr>
              <a:t>p</a:t>
            </a:r>
            <a:r>
              <a:rPr lang="en-US" b="1" baseline="-23148" dirty="0" smtClean="0">
                <a:solidFill>
                  <a:srgbClr val="CC0000"/>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dirty="0" smtClean="0">
                <a:solidFill>
                  <a:srgbClr val="CC0000"/>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dirty="0" err="1" smtClean="0">
                <a:solidFill>
                  <a:srgbClr val="CC0000"/>
                </a:solidFill>
                <a:latin typeface="Arial Unicode MS" panose="020B0604020202020204" pitchFamily="34" charset="-128"/>
                <a:ea typeface="Arial Unicode MS" panose="020B0604020202020204" pitchFamily="34" charset="-128"/>
                <a:cs typeface="Arial Unicode MS" panose="020B0604020202020204" pitchFamily="34" charset="-128"/>
              </a:rPr>
              <a:t>m</a:t>
            </a:r>
            <a:r>
              <a:rPr lang="en-US" b="1" baseline="-23148" dirty="0" err="1" smtClean="0">
                <a:solidFill>
                  <a:srgbClr val="CC0000"/>
                </a:solidFill>
                <a:latin typeface="Arial Unicode MS" panose="020B0604020202020204" pitchFamily="34" charset="-128"/>
                <a:ea typeface="Arial Unicode MS" panose="020B0604020202020204" pitchFamily="34" charset="-128"/>
                <a:cs typeface="Arial Unicode MS" panose="020B0604020202020204" pitchFamily="34" charset="-128"/>
              </a:rPr>
              <a:t>n</a:t>
            </a:r>
            <a:r>
              <a:rPr lang="en-US" b="1" spc="6" baseline="-23148" dirty="0" smtClean="0">
                <a:solidFill>
                  <a:srgbClr val="CC0000"/>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934.</a:t>
            </a:r>
            <a:r>
              <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3</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Me</a:t>
            </a:r>
            <a:r>
              <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V</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931.</a:t>
            </a:r>
            <a:r>
              <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6</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Me</a:t>
            </a:r>
            <a:r>
              <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V</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2.</a:t>
            </a:r>
            <a:r>
              <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7</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MeV</a:t>
            </a:r>
            <a:endPar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endParaRPr>
          </a:p>
          <a:p>
            <a:pPr marL="552450" lvl="1" indent="-285750" defTabSz="801401">
              <a:spcBef>
                <a:spcPts val="232"/>
              </a:spcBef>
              <a:buClr>
                <a:srgbClr val="CC0000"/>
              </a:buClr>
              <a:buSzPct val="100000"/>
              <a:buFont typeface="Symbol" panose="05050102010706020507" pitchFamily="18" charset="2"/>
              <a:buChar char="-"/>
              <a:tabLst>
                <a:tab pos="261568" algn="l"/>
              </a:tabLst>
            </a:pPr>
            <a:r>
              <a:rPr lang="en-US" spc="-9"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forbid</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s</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spc="-9" dirty="0" err="1"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n+</a:t>
            </a:r>
            <a:r>
              <a:rPr lang="en-US" spc="-4" dirty="0" err="1"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n</a:t>
            </a:r>
            <a:r>
              <a:rPr lang="en-US" spc="736"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spc="-4" dirty="0" err="1"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D+</a:t>
            </a:r>
            <a:r>
              <a:rPr lang="en-US" spc="-9" dirty="0" err="1"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e</a:t>
            </a:r>
            <a:r>
              <a:rPr lang="en-US" sz="2500" baseline="23391"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a:t>
            </a:r>
            <a:r>
              <a:rPr lang="en-US" b="1" spc="-9" dirty="0" smtClean="0">
                <a:solidFill>
                  <a:prstClr val="black"/>
                </a:solidFill>
                <a:latin typeface="Symbol"/>
                <a:cs typeface="Symbol"/>
              </a:rPr>
              <a:t></a:t>
            </a:r>
            <a:r>
              <a:rPr lang="en-US" sz="1700" spc="-6" baseline="-21367" dirty="0" smtClean="0">
                <a:solidFill>
                  <a:prstClr val="black"/>
                </a:solidFill>
                <a:latin typeface="Arial"/>
                <a:cs typeface="Arial"/>
              </a:rPr>
              <a:t>e </a:t>
            </a:r>
            <a:r>
              <a:rPr lang="en-US" spc="-4" dirty="0" smtClean="0">
                <a:solidFill>
                  <a:prstClr val="black"/>
                </a:solidFill>
                <a:latin typeface="Arial"/>
                <a:cs typeface="Arial"/>
              </a:rPr>
              <a:t>, </a:t>
            </a:r>
            <a:r>
              <a:rPr lang="en-US" spc="-9" dirty="0" smtClean="0">
                <a:solidFill>
                  <a:prstClr val="black"/>
                </a:solidFill>
                <a:latin typeface="Arial"/>
                <a:cs typeface="Arial"/>
              </a:rPr>
              <a:t>sinc</a:t>
            </a:r>
            <a:r>
              <a:rPr lang="en-US" spc="-4" dirty="0" smtClean="0">
                <a:solidFill>
                  <a:prstClr val="black"/>
                </a:solidFill>
                <a:latin typeface="Arial"/>
                <a:cs typeface="Arial"/>
              </a:rPr>
              <a:t>e</a:t>
            </a:r>
            <a:r>
              <a:rPr lang="en-US" spc="4" dirty="0" smtClean="0">
                <a:solidFill>
                  <a:prstClr val="black"/>
                </a:solidFill>
                <a:latin typeface="Arial"/>
                <a:cs typeface="Arial"/>
              </a:rPr>
              <a:t> </a:t>
            </a:r>
            <a:r>
              <a:rPr lang="en-US" spc="-4" dirty="0" smtClean="0">
                <a:solidFill>
                  <a:srgbClr val="CC0000"/>
                </a:solidFill>
                <a:latin typeface="Arial"/>
                <a:cs typeface="Arial"/>
              </a:rPr>
              <a:t>2</a:t>
            </a:r>
            <a:r>
              <a:rPr lang="en-US" dirty="0" smtClean="0">
                <a:solidFill>
                  <a:srgbClr val="CC0000"/>
                </a:solidFill>
                <a:latin typeface="Arial"/>
                <a:cs typeface="Arial"/>
              </a:rPr>
              <a:t>m</a:t>
            </a:r>
            <a:r>
              <a:rPr lang="en-US" b="1" baseline="-23148" dirty="0" smtClean="0">
                <a:solidFill>
                  <a:srgbClr val="CC0000"/>
                </a:solidFill>
                <a:latin typeface="Arial"/>
                <a:cs typeface="Arial"/>
              </a:rPr>
              <a:t>n </a:t>
            </a:r>
            <a:r>
              <a:rPr lang="en-US" dirty="0" smtClean="0">
                <a:solidFill>
                  <a:srgbClr val="CC0000"/>
                </a:solidFill>
                <a:latin typeface="Arial"/>
                <a:cs typeface="Arial"/>
              </a:rPr>
              <a:t>&lt; </a:t>
            </a:r>
            <a:r>
              <a:rPr lang="en-US" spc="4" dirty="0" smtClean="0">
                <a:solidFill>
                  <a:srgbClr val="CC0000"/>
                </a:solidFill>
                <a:latin typeface="Arial"/>
                <a:cs typeface="Arial"/>
              </a:rPr>
              <a:t>(</a:t>
            </a:r>
            <a:r>
              <a:rPr lang="en-US" dirty="0" err="1" smtClean="0">
                <a:solidFill>
                  <a:srgbClr val="CC0000"/>
                </a:solidFill>
                <a:latin typeface="Arial"/>
                <a:cs typeface="Arial"/>
              </a:rPr>
              <a:t>m</a:t>
            </a:r>
            <a:r>
              <a:rPr lang="en-US" b="1" baseline="-23148" dirty="0" err="1" smtClean="0">
                <a:solidFill>
                  <a:srgbClr val="CC0000"/>
                </a:solidFill>
                <a:latin typeface="Arial"/>
                <a:cs typeface="Arial"/>
              </a:rPr>
              <a:t>D</a:t>
            </a:r>
            <a:r>
              <a:rPr lang="en-US" b="1" baseline="-23148" dirty="0" smtClean="0">
                <a:solidFill>
                  <a:srgbClr val="CC0000"/>
                </a:solidFill>
                <a:latin typeface="Arial"/>
                <a:cs typeface="Arial"/>
              </a:rPr>
              <a:t> </a:t>
            </a:r>
            <a:r>
              <a:rPr lang="en-US" dirty="0" smtClean="0">
                <a:solidFill>
                  <a:srgbClr val="CC0000"/>
                </a:solidFill>
                <a:latin typeface="Arial"/>
                <a:cs typeface="Arial"/>
              </a:rPr>
              <a:t>+</a:t>
            </a:r>
            <a:r>
              <a:rPr lang="en-US" spc="-4" dirty="0" smtClean="0">
                <a:solidFill>
                  <a:srgbClr val="CC0000"/>
                </a:solidFill>
                <a:latin typeface="Arial"/>
                <a:cs typeface="Arial"/>
              </a:rPr>
              <a:t> </a:t>
            </a:r>
            <a:r>
              <a:rPr lang="en-US" dirty="0" smtClean="0">
                <a:solidFill>
                  <a:srgbClr val="CC0000"/>
                </a:solidFill>
                <a:latin typeface="Arial"/>
                <a:cs typeface="Arial"/>
              </a:rPr>
              <a:t>m</a:t>
            </a:r>
            <a:r>
              <a:rPr lang="en-US" b="1" spc="-6" baseline="-23148" dirty="0" smtClean="0">
                <a:solidFill>
                  <a:srgbClr val="CC0000"/>
                </a:solidFill>
                <a:latin typeface="Arial"/>
                <a:cs typeface="Arial"/>
              </a:rPr>
              <a:t>e</a:t>
            </a:r>
            <a:r>
              <a:rPr lang="en-US" dirty="0" smtClean="0">
                <a:solidFill>
                  <a:srgbClr val="CC0000"/>
                </a:solidFill>
                <a:latin typeface="Arial"/>
                <a:cs typeface="Arial"/>
              </a:rPr>
              <a:t>)</a:t>
            </a:r>
            <a:endParaRPr lang="en-US" dirty="0" smtClean="0">
              <a:solidFill>
                <a:prstClr val="black"/>
              </a:solidFill>
              <a:latin typeface="Arial"/>
              <a:cs typeface="Arial"/>
            </a:endParaRPr>
          </a:p>
          <a:p>
            <a:pPr marL="552450" lvl="1" indent="-285750" defTabSz="801401">
              <a:spcBef>
                <a:spcPts val="201"/>
              </a:spcBef>
              <a:buClr>
                <a:srgbClr val="CC0000"/>
              </a:buClr>
              <a:buSzPct val="100000"/>
              <a:buFont typeface="Symbol" panose="05050102010706020507" pitchFamily="18" charset="2"/>
              <a:buChar char="-"/>
              <a:tabLst>
                <a:tab pos="261568" algn="l"/>
              </a:tabLst>
            </a:pPr>
            <a:r>
              <a:rPr lang="en-US" spc="-9" dirty="0" smtClean="0">
                <a:solidFill>
                  <a:prstClr val="black"/>
                </a:solidFill>
                <a:latin typeface="Arial"/>
                <a:cs typeface="Arial"/>
              </a:rPr>
              <a:t>n</a:t>
            </a:r>
            <a:r>
              <a:rPr lang="en-US" spc="-4" dirty="0" smtClean="0">
                <a:solidFill>
                  <a:prstClr val="black"/>
                </a:solidFill>
                <a:latin typeface="Arial"/>
                <a:cs typeface="Arial"/>
              </a:rPr>
              <a:t>o </a:t>
            </a:r>
            <a:r>
              <a:rPr lang="en-US" spc="-9" dirty="0" smtClean="0">
                <a:solidFill>
                  <a:prstClr val="black"/>
                </a:solidFill>
                <a:latin typeface="Arial"/>
                <a:cs typeface="Arial"/>
              </a:rPr>
              <a:t>protons</a:t>
            </a:r>
            <a:r>
              <a:rPr lang="en-US" spc="-4" dirty="0" smtClean="0">
                <a:solidFill>
                  <a:prstClr val="black"/>
                </a:solidFill>
                <a:latin typeface="Arial"/>
                <a:cs typeface="Arial"/>
              </a:rPr>
              <a:t>, </a:t>
            </a:r>
            <a:r>
              <a:rPr lang="en-US" spc="-9" dirty="0" smtClean="0">
                <a:solidFill>
                  <a:prstClr val="black"/>
                </a:solidFill>
                <a:latin typeface="Arial"/>
                <a:cs typeface="Arial"/>
              </a:rPr>
              <a:t>n</a:t>
            </a:r>
            <a:r>
              <a:rPr lang="en-US" spc="-4" dirty="0" smtClean="0">
                <a:solidFill>
                  <a:prstClr val="black"/>
                </a:solidFill>
                <a:latin typeface="Arial"/>
                <a:cs typeface="Arial"/>
              </a:rPr>
              <a:t>o </a:t>
            </a:r>
            <a:r>
              <a:rPr lang="en-US" spc="-9" dirty="0" smtClean="0">
                <a:solidFill>
                  <a:prstClr val="black"/>
                </a:solidFill>
                <a:latin typeface="Arial"/>
                <a:cs typeface="Arial"/>
              </a:rPr>
              <a:t>stars</a:t>
            </a:r>
            <a:r>
              <a:rPr lang="en-US" spc="-4" dirty="0" smtClean="0">
                <a:solidFill>
                  <a:prstClr val="black"/>
                </a:solidFill>
                <a:latin typeface="Arial"/>
                <a:cs typeface="Arial"/>
              </a:rPr>
              <a:t>, </a:t>
            </a:r>
            <a:r>
              <a:rPr lang="en-US" spc="-9" dirty="0" smtClean="0">
                <a:solidFill>
                  <a:prstClr val="black"/>
                </a:solidFill>
                <a:latin typeface="Arial"/>
                <a:cs typeface="Arial"/>
              </a:rPr>
              <a:t>jus</a:t>
            </a:r>
            <a:r>
              <a:rPr lang="en-US" spc="-4" dirty="0" smtClean="0">
                <a:solidFill>
                  <a:prstClr val="black"/>
                </a:solidFill>
                <a:latin typeface="Arial"/>
                <a:cs typeface="Arial"/>
              </a:rPr>
              <a:t>t </a:t>
            </a:r>
            <a:r>
              <a:rPr lang="en-US" spc="-9" dirty="0" smtClean="0">
                <a:solidFill>
                  <a:prstClr val="black"/>
                </a:solidFill>
                <a:latin typeface="Arial"/>
                <a:cs typeface="Arial"/>
              </a:rPr>
              <a:t>neutral</a:t>
            </a:r>
            <a:r>
              <a:rPr lang="en-US" spc="-4" dirty="0" smtClean="0">
                <a:solidFill>
                  <a:prstClr val="black"/>
                </a:solidFill>
                <a:latin typeface="Arial"/>
                <a:cs typeface="Arial"/>
              </a:rPr>
              <a:t>s  </a:t>
            </a:r>
            <a:r>
              <a:rPr lang="en-US" spc="-9" dirty="0" smtClean="0">
                <a:solidFill>
                  <a:prstClr val="black"/>
                </a:solidFill>
                <a:latin typeface="Arial"/>
                <a:cs typeface="Arial"/>
              </a:rPr>
              <a:t>n</a:t>
            </a:r>
            <a:r>
              <a:rPr lang="en-US" spc="-4" dirty="0" smtClean="0">
                <a:solidFill>
                  <a:prstClr val="black"/>
                </a:solidFill>
                <a:latin typeface="Arial"/>
                <a:cs typeface="Arial"/>
              </a:rPr>
              <a:t>, </a:t>
            </a:r>
            <a:r>
              <a:rPr lang="en-US" b="1" spc="-9" dirty="0" smtClean="0">
                <a:solidFill>
                  <a:prstClr val="black"/>
                </a:solidFill>
                <a:latin typeface="Symbol"/>
                <a:cs typeface="Symbol"/>
              </a:rPr>
              <a:t></a:t>
            </a:r>
            <a:r>
              <a:rPr lang="en-US" b="1" spc="-4" dirty="0" smtClean="0">
                <a:solidFill>
                  <a:prstClr val="black"/>
                </a:solidFill>
                <a:latin typeface="Symbol"/>
                <a:cs typeface="Symbol"/>
              </a:rPr>
              <a:t></a:t>
            </a:r>
            <a:r>
              <a:rPr lang="en-US" spc="-4" dirty="0" smtClean="0">
                <a:solidFill>
                  <a:prstClr val="black"/>
                </a:solidFill>
                <a:latin typeface="Times New Roman"/>
                <a:cs typeface="Times New Roman"/>
              </a:rPr>
              <a:t> </a:t>
            </a:r>
            <a:r>
              <a:rPr lang="en-US" b="1" spc="-9" dirty="0" smtClean="0">
                <a:solidFill>
                  <a:prstClr val="black"/>
                </a:solidFill>
                <a:latin typeface="Symbol"/>
                <a:cs typeface="Symbol"/>
              </a:rPr>
              <a:t></a:t>
            </a:r>
            <a:r>
              <a:rPr lang="en-US" b="1" spc="-4" dirty="0">
                <a:solidFill>
                  <a:prstClr val="black"/>
                </a:solidFill>
                <a:latin typeface="Symbol"/>
                <a:cs typeface="Symbol"/>
              </a:rPr>
              <a:t> </a:t>
            </a:r>
            <a:r>
              <a:rPr lang="en-US" spc="-4" dirty="0" smtClean="0">
                <a:solidFill>
                  <a:prstClr val="black"/>
                </a:solidFill>
                <a:latin typeface="Times New Roman"/>
                <a:cs typeface="Times New Roman"/>
              </a:rPr>
              <a:t> </a:t>
            </a:r>
            <a:r>
              <a:rPr lang="en-US" spc="-9" dirty="0" smtClean="0">
                <a:solidFill>
                  <a:prstClr val="black"/>
                </a:solidFill>
                <a:latin typeface="Arial"/>
                <a:cs typeface="Arial"/>
              </a:rPr>
              <a:t>lef</a:t>
            </a:r>
            <a:r>
              <a:rPr lang="en-US" spc="-4" dirty="0" smtClean="0">
                <a:solidFill>
                  <a:prstClr val="black"/>
                </a:solidFill>
                <a:latin typeface="Arial"/>
                <a:cs typeface="Arial"/>
              </a:rPr>
              <a:t>t </a:t>
            </a:r>
            <a:r>
              <a:rPr lang="en-US" spc="-9" dirty="0" smtClean="0">
                <a:solidFill>
                  <a:prstClr val="black"/>
                </a:solidFill>
                <a:latin typeface="Arial"/>
                <a:cs typeface="Arial"/>
              </a:rPr>
              <a:t>over</a:t>
            </a:r>
            <a:endParaRPr lang="en-US" dirty="0">
              <a:solidFill>
                <a:prstClr val="black"/>
              </a:solidFill>
              <a:latin typeface="Arial"/>
              <a:cs typeface="Arial"/>
            </a:endParaRPr>
          </a:p>
        </p:txBody>
      </p:sp>
      <p:sp>
        <p:nvSpPr>
          <p:cNvPr id="27" name="object 27"/>
          <p:cNvSpPr/>
          <p:nvPr/>
        </p:nvSpPr>
        <p:spPr>
          <a:xfrm>
            <a:off x="6657224" y="4807884"/>
            <a:ext cx="65" cy="276999"/>
          </a:xfrm>
          <a:prstGeom prst="rect">
            <a:avLst/>
          </a:prstGeom>
          <a:blipFill>
            <a:blip r:embed="rId4" cstate="print"/>
            <a:stretch>
              <a:fillRect/>
            </a:stretch>
          </a:blipFill>
        </p:spPr>
        <p:txBody>
          <a:bodyPr wrap="none" lIns="0" tIns="0" rIns="0" bIns="0" rtlCol="0">
            <a:spAutoFit/>
          </a:bodyPr>
          <a:lstStyle/>
          <a:p>
            <a:pPr defTabSz="801401"/>
            <a:endParaRPr>
              <a:solidFill>
                <a:prstClr val="black"/>
              </a:solidFill>
            </a:endParaRPr>
          </a:p>
        </p:txBody>
      </p:sp>
      <p:sp>
        <p:nvSpPr>
          <p:cNvPr id="30" name="object 30"/>
          <p:cNvSpPr txBox="1">
            <a:spLocks noGrp="1"/>
          </p:cNvSpPr>
          <p:nvPr>
            <p:ph type="sldNum" sz="quarter" idx="7"/>
          </p:nvPr>
        </p:nvSpPr>
        <p:spPr>
          <a:xfrm>
            <a:off x="7952369" y="6245465"/>
            <a:ext cx="277897" cy="184666"/>
          </a:xfrm>
          <a:prstGeom prst="rect">
            <a:avLst/>
          </a:prstGeom>
        </p:spPr>
        <p:txBody>
          <a:bodyPr vert="horz" wrap="none" lIns="0" tIns="0" rIns="0" bIns="0" rtlCol="0">
            <a:spAutoFit/>
          </a:bodyPr>
          <a:lstStyle/>
          <a:p>
            <a:pPr marL="107966"/>
            <a:fld id="{81D60167-4931-47E6-BA6A-407CBD079E47}" type="slidenum">
              <a:rPr spc="-4" dirty="0"/>
              <a:pPr marL="107966"/>
              <a:t>41</a:t>
            </a:fld>
            <a:endParaRPr spc="-4" dirty="0"/>
          </a:p>
        </p:txBody>
      </p:sp>
    </p:spTree>
    <p:extLst>
      <p:ext uri="{BB962C8B-B14F-4D97-AF65-F5344CB8AC3E}">
        <p14:creationId xmlns:p14="http://schemas.microsoft.com/office/powerpoint/2010/main" val="24089367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object 6"/>
          <p:cNvSpPr/>
          <p:nvPr/>
        </p:nvSpPr>
        <p:spPr>
          <a:xfrm>
            <a:off x="665193" y="4666924"/>
            <a:ext cx="65" cy="276999"/>
          </a:xfrm>
          <a:prstGeom prst="rect">
            <a:avLst/>
          </a:prstGeom>
          <a:blipFill>
            <a:blip r:embed="rId2" cstate="print"/>
            <a:stretch>
              <a:fillRect/>
            </a:stretch>
          </a:blipFill>
        </p:spPr>
        <p:txBody>
          <a:bodyPr wrap="none" lIns="0" tIns="0" rIns="0" bIns="0" rtlCol="0">
            <a:noAutofit/>
          </a:bodyPr>
          <a:lstStyle/>
          <a:p>
            <a:pPr defTabSz="801401"/>
            <a:endParaRPr>
              <a:solidFill>
                <a:prstClr val="black"/>
              </a:solidFill>
            </a:endParaRPr>
          </a:p>
        </p:txBody>
      </p:sp>
      <p:sp>
        <p:nvSpPr>
          <p:cNvPr id="14" name="object 14"/>
          <p:cNvSpPr/>
          <p:nvPr/>
        </p:nvSpPr>
        <p:spPr>
          <a:xfrm>
            <a:off x="6708699" y="5317140"/>
            <a:ext cx="65" cy="276999"/>
          </a:xfrm>
          <a:prstGeom prst="rect">
            <a:avLst/>
          </a:prstGeom>
          <a:blipFill>
            <a:blip r:embed="rId3" cstate="print"/>
            <a:stretch>
              <a:fillRect/>
            </a:stretch>
          </a:blipFill>
        </p:spPr>
        <p:txBody>
          <a:bodyPr wrap="none" lIns="0" tIns="0" rIns="0" bIns="0" rtlCol="0">
            <a:noAutofit/>
          </a:bodyPr>
          <a:lstStyle/>
          <a:p>
            <a:pPr defTabSz="801401"/>
            <a:endParaRPr>
              <a:solidFill>
                <a:prstClr val="black"/>
              </a:solidFill>
            </a:endParaRPr>
          </a:p>
        </p:txBody>
      </p:sp>
      <p:sp>
        <p:nvSpPr>
          <p:cNvPr id="17" name="object 17"/>
          <p:cNvSpPr/>
          <p:nvPr/>
        </p:nvSpPr>
        <p:spPr>
          <a:xfrm>
            <a:off x="6738672" y="1394434"/>
            <a:ext cx="65" cy="276999"/>
          </a:xfrm>
          <a:prstGeom prst="rect">
            <a:avLst/>
          </a:prstGeom>
          <a:blipFill>
            <a:blip r:embed="rId4" cstate="print"/>
            <a:stretch>
              <a:fillRect/>
            </a:stretch>
          </a:blipFill>
        </p:spPr>
        <p:txBody>
          <a:bodyPr wrap="none" lIns="0" tIns="0" rIns="0" bIns="0" rtlCol="0">
            <a:noAutofit/>
          </a:bodyPr>
          <a:lstStyle/>
          <a:p>
            <a:pPr defTabSz="801401"/>
            <a:endParaRPr>
              <a:solidFill>
                <a:prstClr val="black"/>
              </a:solidFill>
            </a:endParaRPr>
          </a:p>
        </p:txBody>
      </p:sp>
      <p:sp>
        <p:nvSpPr>
          <p:cNvPr id="21" name="object 21"/>
          <p:cNvSpPr txBox="1"/>
          <p:nvPr/>
        </p:nvSpPr>
        <p:spPr>
          <a:xfrm>
            <a:off x="730550" y="1146757"/>
            <a:ext cx="7262116" cy="5306581"/>
          </a:xfrm>
          <a:prstGeom prst="rect">
            <a:avLst/>
          </a:prstGeom>
        </p:spPr>
        <p:txBody>
          <a:bodyPr vert="horz" wrap="none" lIns="0" tIns="0" rIns="0" bIns="0" rtlCol="0">
            <a:spAutoFit/>
          </a:bodyPr>
          <a:lstStyle/>
          <a:p>
            <a:pPr marL="266700" indent="-255588" defTabSz="801401">
              <a:spcBef>
                <a:spcPts val="600"/>
              </a:spcBef>
              <a:spcAft>
                <a:spcPts val="600"/>
              </a:spcAft>
              <a:buClr>
                <a:srgbClr val="0057D6"/>
              </a:buClr>
              <a:buSzPct val="100000"/>
              <a:buFont typeface="Arial"/>
              <a:buChar char="•"/>
              <a:tabLst>
                <a:tab pos="266700" algn="l"/>
              </a:tabLst>
            </a:pPr>
            <a:r>
              <a:rPr lang="en-US" sz="2400" b="1" spc="-4" dirty="0" smtClean="0">
                <a:solidFill>
                  <a:srgbClr val="0057D6"/>
                </a:solidFill>
                <a:latin typeface="Arial"/>
                <a:cs typeface="Arial"/>
              </a:rPr>
              <a:t>electron mass</a:t>
            </a:r>
            <a:r>
              <a:rPr lang="en-US" sz="2400" b="1" spc="-4" dirty="0" smtClean="0">
                <a:solidFill>
                  <a:prstClr val="black"/>
                </a:solidFill>
                <a:latin typeface="Arial"/>
                <a:cs typeface="Arial"/>
              </a:rPr>
              <a:t> </a:t>
            </a:r>
            <a:r>
              <a:rPr lang="en-US" sz="2400" b="1" spc="-4" dirty="0" smtClean="0">
                <a:solidFill>
                  <a:srgbClr val="0057D6"/>
                </a:solidFill>
                <a:latin typeface="Arial"/>
                <a:cs typeface="Arial"/>
              </a:rPr>
              <a:t>governs</a:t>
            </a:r>
            <a:r>
              <a:rPr lang="en-US" sz="2400" b="1" spc="-4" dirty="0" smtClean="0">
                <a:solidFill>
                  <a:prstClr val="black"/>
                </a:solidFill>
                <a:latin typeface="Arial"/>
                <a:cs typeface="Arial"/>
              </a:rPr>
              <a:t> </a:t>
            </a:r>
            <a:r>
              <a:rPr lang="en-US" sz="2400" b="1" spc="-9" dirty="0" smtClean="0">
                <a:solidFill>
                  <a:srgbClr val="CC0000"/>
                </a:solidFill>
                <a:latin typeface="Arial"/>
                <a:cs typeface="Arial"/>
              </a:rPr>
              <a:t>e</a:t>
            </a:r>
            <a:r>
              <a:rPr lang="en-US" sz="2400" b="1" spc="-4" dirty="0" smtClean="0">
                <a:solidFill>
                  <a:srgbClr val="CC0000"/>
                </a:solidFill>
                <a:latin typeface="Arial"/>
                <a:cs typeface="Arial"/>
              </a:rPr>
              <a:t>n</a:t>
            </a:r>
            <a:r>
              <a:rPr lang="en-US" sz="2400" b="1" spc="-9" dirty="0" smtClean="0">
                <a:solidFill>
                  <a:srgbClr val="CC0000"/>
                </a:solidFill>
                <a:latin typeface="Arial"/>
                <a:cs typeface="Arial"/>
              </a:rPr>
              <a:t>erg</a:t>
            </a:r>
            <a:r>
              <a:rPr lang="en-US" sz="2400" b="1" spc="-4" dirty="0" smtClean="0">
                <a:solidFill>
                  <a:srgbClr val="CC0000"/>
                </a:solidFill>
                <a:latin typeface="Arial"/>
                <a:cs typeface="Arial"/>
              </a:rPr>
              <a:t>y</a:t>
            </a:r>
            <a:r>
              <a:rPr lang="en-US" sz="2400" b="1" spc="4" dirty="0" smtClean="0">
                <a:solidFill>
                  <a:srgbClr val="CC0000"/>
                </a:solidFill>
                <a:latin typeface="Arial"/>
                <a:cs typeface="Arial"/>
              </a:rPr>
              <a:t> </a:t>
            </a:r>
            <a:r>
              <a:rPr lang="en-US" sz="2400" b="1" spc="-9" dirty="0" smtClean="0">
                <a:solidFill>
                  <a:srgbClr val="0057D6"/>
                </a:solidFill>
                <a:latin typeface="Arial"/>
                <a:cs typeface="Arial"/>
              </a:rPr>
              <a:t>an</a:t>
            </a:r>
            <a:r>
              <a:rPr lang="en-US" sz="2400" b="1" spc="-4" dirty="0" smtClean="0">
                <a:solidFill>
                  <a:srgbClr val="0057D6"/>
                </a:solidFill>
                <a:latin typeface="Arial"/>
                <a:cs typeface="Arial"/>
              </a:rPr>
              <a:t>d</a:t>
            </a:r>
            <a:r>
              <a:rPr lang="en-US" sz="2400" b="1" dirty="0" smtClean="0">
                <a:solidFill>
                  <a:srgbClr val="0057D6"/>
                </a:solidFill>
                <a:latin typeface="Arial"/>
                <a:cs typeface="Arial"/>
              </a:rPr>
              <a:t> </a:t>
            </a:r>
            <a:r>
              <a:rPr lang="en-US" sz="2400" b="1" spc="-4" dirty="0" smtClean="0">
                <a:solidFill>
                  <a:srgbClr val="339A33"/>
                </a:solidFill>
                <a:latin typeface="Arial"/>
                <a:cs typeface="Arial"/>
              </a:rPr>
              <a:t>distances</a:t>
            </a:r>
            <a:endParaRPr lang="en-US" sz="2400" b="1" dirty="0" smtClean="0">
              <a:solidFill>
                <a:prstClr val="black"/>
              </a:solidFill>
              <a:latin typeface="Arial"/>
              <a:cs typeface="Arial"/>
            </a:endParaRPr>
          </a:p>
          <a:p>
            <a:pPr marL="450850" lvl="1" indent="-184150" defTabSz="801401">
              <a:lnSpc>
                <a:spcPts val="2729"/>
              </a:lnSpc>
              <a:buClr>
                <a:srgbClr val="CC0000"/>
              </a:buClr>
              <a:buSzPct val="70000"/>
              <a:buFont typeface="Arial"/>
              <a:buChar char="•"/>
              <a:tabLst>
                <a:tab pos="450850" algn="l"/>
              </a:tabLst>
            </a:pPr>
            <a:r>
              <a:rPr lang="en-US" spc="-9"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R</a:t>
            </a:r>
            <a:r>
              <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y</a:t>
            </a:r>
            <a:r>
              <a:rPr lang="en-US" spc="-9"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dber</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g</a:t>
            </a:r>
            <a:r>
              <a:rPr lang="en-US"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spc="-9"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energ</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y</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spc="-9" dirty="0" smtClean="0">
                <a:solidFill>
                  <a:srgbClr val="CC0000"/>
                </a:solidFill>
                <a:latin typeface="Arial Unicode MS" panose="020B0604020202020204" pitchFamily="34" charset="-128"/>
                <a:ea typeface="Arial Unicode MS" panose="020B0604020202020204" pitchFamily="34" charset="-128"/>
                <a:cs typeface="Arial Unicode MS" panose="020B0604020202020204" pitchFamily="34" charset="-128"/>
              </a:rPr>
              <a:t>R = 0.</a:t>
            </a:r>
            <a:r>
              <a:rPr lang="en-US" spc="-4" dirty="0" smtClean="0">
                <a:solidFill>
                  <a:srgbClr val="CC0000"/>
                </a:solidFill>
                <a:latin typeface="Arial Unicode MS" panose="020B0604020202020204" pitchFamily="34" charset="-128"/>
                <a:ea typeface="Arial Unicode MS" panose="020B0604020202020204" pitchFamily="34" charset="-128"/>
                <a:cs typeface="Arial Unicode MS" panose="020B0604020202020204" pitchFamily="34" charset="-128"/>
              </a:rPr>
              <a:t>5 </a:t>
            </a:r>
            <a:r>
              <a:rPr lang="en-US" sz="2100" dirty="0" smtClean="0">
                <a:solidFill>
                  <a:srgbClr val="CC0000"/>
                </a:solidFill>
                <a:latin typeface="Cambria Math"/>
                <a:ea typeface="Cambria Math"/>
                <a:cs typeface="Arial Unicode MS" panose="020B0604020202020204" pitchFamily="34" charset="-128"/>
              </a:rPr>
              <a:t>𝛂</a:t>
            </a:r>
            <a:r>
              <a:rPr lang="en-US" sz="2500" spc="-9" dirty="0" smtClean="0">
                <a:solidFill>
                  <a:srgbClr val="CC0000"/>
                </a:solidFill>
                <a:latin typeface="Arial Unicode MS" panose="020B0604020202020204" pitchFamily="34" charset="-128"/>
                <a:ea typeface="Arial Unicode MS" panose="020B0604020202020204" pitchFamily="34" charset="-128"/>
                <a:cs typeface="Arial Unicode MS" panose="020B0604020202020204" pitchFamily="34" charset="-128"/>
              </a:rPr>
              <a:t>²</a:t>
            </a:r>
            <a:r>
              <a:rPr lang="en-US" sz="2100" baseline="-20833" dirty="0" smtClean="0">
                <a:solidFill>
                  <a:srgbClr val="CC0000"/>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spc="-9" dirty="0" smtClean="0">
                <a:solidFill>
                  <a:srgbClr val="CC0000"/>
                </a:solidFill>
                <a:latin typeface="Arial Unicode MS" panose="020B0604020202020204" pitchFamily="34" charset="-128"/>
                <a:ea typeface="Arial Unicode MS" panose="020B0604020202020204" pitchFamily="34" charset="-128"/>
                <a:cs typeface="Arial Unicode MS" panose="020B0604020202020204" pitchFamily="34" charset="-128"/>
              </a:rPr>
              <a:t>m</a:t>
            </a:r>
            <a:r>
              <a:rPr lang="en-US" sz="2100" baseline="-20833" dirty="0" smtClean="0">
                <a:solidFill>
                  <a:srgbClr val="CC0000"/>
                </a:solidFill>
                <a:latin typeface="Arial Unicode MS" panose="020B0604020202020204" pitchFamily="34" charset="-128"/>
                <a:ea typeface="Arial Unicode MS" panose="020B0604020202020204" pitchFamily="34" charset="-128"/>
                <a:cs typeface="Arial Unicode MS" panose="020B0604020202020204" pitchFamily="34" charset="-128"/>
              </a:rPr>
              <a:t>e</a:t>
            </a:r>
            <a:endParaRPr lang="en-US" sz="2100" baseline="-20833"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endParaRPr>
          </a:p>
          <a:p>
            <a:pPr marL="450850" lvl="1" indent="-184150" defTabSz="801401">
              <a:spcBef>
                <a:spcPts val="114"/>
              </a:spcBef>
              <a:buClr>
                <a:srgbClr val="CC0000"/>
              </a:buClr>
              <a:buSzPct val="70000"/>
              <a:buFont typeface="Arial"/>
              <a:buChar char="•"/>
              <a:tabLst>
                <a:tab pos="450850" algn="l"/>
              </a:tabLst>
            </a:pP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Bohr radius</a:t>
            </a:r>
            <a:r>
              <a:rPr lang="en-US"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spc="-9" dirty="0" err="1" smtClean="0">
                <a:solidFill>
                  <a:srgbClr val="339A33"/>
                </a:solidFill>
                <a:latin typeface="Arial Unicode MS" panose="020B0604020202020204" pitchFamily="34" charset="-128"/>
                <a:ea typeface="Arial Unicode MS" panose="020B0604020202020204" pitchFamily="34" charset="-128"/>
                <a:cs typeface="Arial Unicode MS" panose="020B0604020202020204" pitchFamily="34" charset="-128"/>
              </a:rPr>
              <a:t>r</a:t>
            </a:r>
            <a:r>
              <a:rPr lang="en-US" spc="-9" baseline="-25000" dirty="0" err="1" smtClean="0">
                <a:solidFill>
                  <a:srgbClr val="339A33"/>
                </a:solidFill>
                <a:latin typeface="Arial Unicode MS" panose="020B0604020202020204" pitchFamily="34" charset="-128"/>
                <a:ea typeface="Arial Unicode MS" panose="020B0604020202020204" pitchFamily="34" charset="-128"/>
                <a:cs typeface="Arial Unicode MS" panose="020B0604020202020204" pitchFamily="34" charset="-128"/>
              </a:rPr>
              <a:t>B</a:t>
            </a:r>
            <a:r>
              <a:rPr lang="en-US" spc="-9" dirty="0" smtClean="0">
                <a:solidFill>
                  <a:srgbClr val="339A33"/>
                </a:solidFill>
                <a:latin typeface="Arial Unicode MS" panose="020B0604020202020204" pitchFamily="34" charset="-128"/>
                <a:ea typeface="Arial Unicode MS" panose="020B0604020202020204" pitchFamily="34" charset="-128"/>
                <a:cs typeface="Arial Unicode MS" panose="020B0604020202020204" pitchFamily="34" charset="-128"/>
              </a:rPr>
              <a:t> = </a:t>
            </a:r>
            <a:r>
              <a:rPr lang="en-US" spc="-4" dirty="0" smtClean="0">
                <a:solidFill>
                  <a:srgbClr val="339A33"/>
                </a:solidFill>
                <a:latin typeface="Arial Unicode MS" panose="020B0604020202020204" pitchFamily="34" charset="-128"/>
                <a:ea typeface="Arial Unicode MS" panose="020B0604020202020204" pitchFamily="34" charset="-128"/>
                <a:cs typeface="Arial Unicode MS" panose="020B0604020202020204" pitchFamily="34" charset="-128"/>
              </a:rPr>
              <a:t>1</a:t>
            </a:r>
            <a:r>
              <a:rPr lang="en-US" spc="-9" dirty="0" smtClean="0">
                <a:solidFill>
                  <a:srgbClr val="339A33"/>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spc="-4" dirty="0" smtClean="0">
                <a:solidFill>
                  <a:srgbClr val="339A33"/>
                </a:solidFill>
                <a:latin typeface="Arial Unicode MS" panose="020B0604020202020204" pitchFamily="34" charset="-128"/>
                <a:ea typeface="Arial Unicode MS" panose="020B0604020202020204" pitchFamily="34" charset="-128"/>
                <a:cs typeface="Arial Unicode MS" panose="020B0604020202020204" pitchFamily="34" charset="-128"/>
              </a:rPr>
              <a:t>/</a:t>
            </a:r>
            <a:r>
              <a:rPr lang="en-US" spc="-9" dirty="0" smtClean="0">
                <a:solidFill>
                  <a:srgbClr val="339A33"/>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2100" dirty="0" smtClean="0">
                <a:solidFill>
                  <a:srgbClr val="339A33"/>
                </a:solidFill>
                <a:latin typeface="Arial Unicode MS" panose="020B0604020202020204" pitchFamily="34" charset="-128"/>
                <a:ea typeface="Arial Unicode MS" panose="020B0604020202020204" pitchFamily="34" charset="-128"/>
                <a:cs typeface="Arial Unicode MS" panose="020B0604020202020204" pitchFamily="34" charset="-128"/>
              </a:rPr>
              <a:t>𝛂</a:t>
            </a:r>
            <a:r>
              <a:rPr lang="en-US" sz="2100" b="1" dirty="0" smtClean="0">
                <a:solidFill>
                  <a:srgbClr val="339A33"/>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lang="en-US" spc="-9" dirty="0" smtClean="0">
                <a:solidFill>
                  <a:srgbClr val="339A33"/>
                </a:solidFill>
                <a:latin typeface="Arial Unicode MS" panose="020B0604020202020204" pitchFamily="34" charset="-128"/>
                <a:ea typeface="Arial Unicode MS" panose="020B0604020202020204" pitchFamily="34" charset="-128"/>
                <a:cs typeface="Arial Unicode MS" panose="020B0604020202020204" pitchFamily="34" charset="-128"/>
              </a:rPr>
              <a:t>m</a:t>
            </a:r>
            <a:r>
              <a:rPr lang="en-US" sz="2100" b="1" baseline="-20833" dirty="0" smtClean="0">
                <a:solidFill>
                  <a:srgbClr val="339A33"/>
                </a:solidFill>
                <a:latin typeface="Arial Unicode MS" panose="020B0604020202020204" pitchFamily="34" charset="-128"/>
                <a:ea typeface="Arial Unicode MS" panose="020B0604020202020204" pitchFamily="34" charset="-128"/>
                <a:cs typeface="Arial Unicode MS" panose="020B0604020202020204" pitchFamily="34" charset="-128"/>
              </a:rPr>
              <a:t>e</a:t>
            </a:r>
            <a:endParaRPr lang="en-US" sz="2100" baseline="-20833"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endParaRPr>
          </a:p>
          <a:p>
            <a:pPr marL="266700" indent="-255588" defTabSz="801401">
              <a:spcBef>
                <a:spcPts val="600"/>
              </a:spcBef>
              <a:spcAft>
                <a:spcPts val="600"/>
              </a:spcAft>
              <a:buClr>
                <a:srgbClr val="0057D6"/>
              </a:buClr>
              <a:buSzPct val="100000"/>
              <a:buFont typeface="Arial"/>
              <a:buChar char="•"/>
              <a:tabLst>
                <a:tab pos="266700" algn="l"/>
              </a:tabLst>
            </a:pPr>
            <a:r>
              <a:rPr lang="en-US" sz="2400" b="1" dirty="0" smtClean="0">
                <a:solidFill>
                  <a:srgbClr val="0065FF"/>
                </a:solidFill>
                <a:latin typeface="Arial"/>
                <a:cs typeface="Arial"/>
              </a:rPr>
              <a:t>decrease</a:t>
            </a:r>
            <a:r>
              <a:rPr lang="en-US" sz="2400" b="1" spc="-4" dirty="0" smtClean="0">
                <a:solidFill>
                  <a:srgbClr val="0065FF"/>
                </a:solidFill>
                <a:latin typeface="Arial"/>
                <a:cs typeface="Arial"/>
              </a:rPr>
              <a:t> </a:t>
            </a:r>
            <a:r>
              <a:rPr lang="en-US" sz="2400" b="1" spc="4" dirty="0" smtClean="0">
                <a:solidFill>
                  <a:srgbClr val="0065FF"/>
                </a:solidFill>
                <a:latin typeface="Arial"/>
                <a:cs typeface="Arial"/>
              </a:rPr>
              <a:t>m</a:t>
            </a:r>
            <a:r>
              <a:rPr lang="en-US" sz="2400" b="1" baseline="-20833" dirty="0" smtClean="0">
                <a:solidFill>
                  <a:srgbClr val="0065FF"/>
                </a:solidFill>
                <a:latin typeface="Arial"/>
                <a:cs typeface="Arial"/>
              </a:rPr>
              <a:t>e</a:t>
            </a:r>
            <a:r>
              <a:rPr lang="en-US" sz="2400" b="1" spc="282" baseline="-20833" dirty="0" smtClean="0">
                <a:solidFill>
                  <a:srgbClr val="0065FF"/>
                </a:solidFill>
                <a:latin typeface="Arial"/>
                <a:cs typeface="Arial"/>
              </a:rPr>
              <a:t> </a:t>
            </a:r>
            <a:r>
              <a:rPr lang="en-US" sz="2400" b="1" spc="-4" dirty="0" smtClean="0">
                <a:solidFill>
                  <a:srgbClr val="0065FF"/>
                </a:solidFill>
                <a:latin typeface="Arial"/>
                <a:cs typeface="Arial"/>
              </a:rPr>
              <a:t>t</a:t>
            </a:r>
            <a:r>
              <a:rPr lang="en-US" sz="2400" b="1" dirty="0" smtClean="0">
                <a:solidFill>
                  <a:srgbClr val="0065FF"/>
                </a:solidFill>
                <a:latin typeface="Arial"/>
                <a:cs typeface="Arial"/>
              </a:rPr>
              <a:t>o</a:t>
            </a:r>
            <a:r>
              <a:rPr lang="en-US" sz="2400" b="1" spc="-4" dirty="0" smtClean="0">
                <a:solidFill>
                  <a:srgbClr val="0065FF"/>
                </a:solidFill>
                <a:latin typeface="Arial"/>
                <a:cs typeface="Arial"/>
              </a:rPr>
              <a:t> 0.0</a:t>
            </a:r>
            <a:r>
              <a:rPr lang="en-US" sz="2400" b="1" dirty="0" smtClean="0">
                <a:solidFill>
                  <a:srgbClr val="0065FF"/>
                </a:solidFill>
                <a:latin typeface="Arial"/>
                <a:cs typeface="Arial"/>
              </a:rPr>
              <a:t>2</a:t>
            </a:r>
            <a:r>
              <a:rPr lang="en-US" sz="2400" b="1" spc="-4" dirty="0" smtClean="0">
                <a:solidFill>
                  <a:srgbClr val="0065FF"/>
                </a:solidFill>
                <a:latin typeface="Arial"/>
                <a:cs typeface="Arial"/>
              </a:rPr>
              <a:t> Me</a:t>
            </a:r>
            <a:r>
              <a:rPr lang="en-US" sz="2400" b="1" dirty="0" smtClean="0">
                <a:solidFill>
                  <a:srgbClr val="0065FF"/>
                </a:solidFill>
                <a:latin typeface="Arial"/>
                <a:cs typeface="Arial"/>
              </a:rPr>
              <a:t>V</a:t>
            </a:r>
            <a:r>
              <a:rPr lang="en-US" sz="2400" b="1" spc="-4" dirty="0" smtClean="0">
                <a:solidFill>
                  <a:srgbClr val="0065FF"/>
                </a:solidFill>
                <a:latin typeface="Arial"/>
                <a:cs typeface="Arial"/>
              </a:rPr>
              <a:t> (facto</a:t>
            </a:r>
            <a:r>
              <a:rPr lang="en-US" sz="2400" b="1" dirty="0" smtClean="0">
                <a:solidFill>
                  <a:srgbClr val="0065FF"/>
                </a:solidFill>
                <a:latin typeface="Arial"/>
                <a:cs typeface="Arial"/>
              </a:rPr>
              <a:t>r 1</a:t>
            </a:r>
            <a:r>
              <a:rPr lang="en-US" sz="2400" b="1" spc="-4" dirty="0" smtClean="0">
                <a:solidFill>
                  <a:srgbClr val="0065FF"/>
                </a:solidFill>
                <a:latin typeface="Arial"/>
                <a:cs typeface="Arial"/>
              </a:rPr>
              <a:t> </a:t>
            </a:r>
            <a:r>
              <a:rPr lang="en-US" sz="2400" b="1" dirty="0" smtClean="0">
                <a:solidFill>
                  <a:srgbClr val="0065FF"/>
                </a:solidFill>
                <a:latin typeface="Arial"/>
                <a:cs typeface="Arial"/>
              </a:rPr>
              <a:t>/</a:t>
            </a:r>
            <a:r>
              <a:rPr lang="en-US" sz="2400" b="1" spc="-4" dirty="0" smtClean="0">
                <a:solidFill>
                  <a:srgbClr val="0065FF"/>
                </a:solidFill>
                <a:latin typeface="Arial"/>
                <a:cs typeface="Arial"/>
              </a:rPr>
              <a:t> 25)</a:t>
            </a:r>
            <a:endParaRPr lang="en-US" sz="2400" dirty="0" smtClean="0">
              <a:solidFill>
                <a:prstClr val="black"/>
              </a:solidFill>
              <a:latin typeface="Arial"/>
              <a:cs typeface="Arial"/>
            </a:endParaRPr>
          </a:p>
          <a:p>
            <a:pPr marL="450850" lvl="1" indent="-184150" defTabSz="801401">
              <a:buClr>
                <a:srgbClr val="CC0000"/>
              </a:buClr>
              <a:buSzPct val="72222"/>
              <a:buFont typeface="Arial"/>
              <a:buChar char="•"/>
              <a:tabLst>
                <a:tab pos="450850" algn="l"/>
              </a:tabLst>
            </a:pPr>
            <a:r>
              <a:rPr lang="en-US" dirty="0" smtClean="0">
                <a:solidFill>
                  <a:prstClr val="black"/>
                </a:solidFill>
                <a:latin typeface="Arial"/>
                <a:cs typeface="Arial"/>
              </a:rPr>
              <a:t>huge</a:t>
            </a:r>
            <a:r>
              <a:rPr lang="en-US" spc="-4" dirty="0" smtClean="0">
                <a:solidFill>
                  <a:prstClr val="black"/>
                </a:solidFill>
                <a:latin typeface="Arial"/>
                <a:cs typeface="Arial"/>
              </a:rPr>
              <a:t> </a:t>
            </a:r>
            <a:r>
              <a:rPr lang="en-US" dirty="0" smtClean="0">
                <a:solidFill>
                  <a:prstClr val="black"/>
                </a:solidFill>
                <a:latin typeface="Arial"/>
                <a:cs typeface="Arial"/>
              </a:rPr>
              <a:t>atoms,</a:t>
            </a:r>
            <a:r>
              <a:rPr lang="en-US" spc="-4" dirty="0" smtClean="0">
                <a:solidFill>
                  <a:prstClr val="black"/>
                </a:solidFill>
                <a:latin typeface="Arial"/>
                <a:cs typeface="Arial"/>
              </a:rPr>
              <a:t> </a:t>
            </a:r>
            <a:r>
              <a:rPr lang="en-US" dirty="0" smtClean="0">
                <a:solidFill>
                  <a:prstClr val="black"/>
                </a:solidFill>
                <a:latin typeface="Arial"/>
                <a:cs typeface="Arial"/>
              </a:rPr>
              <a:t>small</a:t>
            </a:r>
            <a:r>
              <a:rPr lang="en-US" spc="-4" dirty="0" smtClean="0">
                <a:solidFill>
                  <a:prstClr val="black"/>
                </a:solidFill>
                <a:latin typeface="Arial"/>
                <a:cs typeface="Arial"/>
              </a:rPr>
              <a:t> </a:t>
            </a:r>
            <a:r>
              <a:rPr lang="en-US" dirty="0" smtClean="0">
                <a:solidFill>
                  <a:prstClr val="black"/>
                </a:solidFill>
                <a:latin typeface="Arial"/>
                <a:cs typeface="Arial"/>
              </a:rPr>
              <a:t>binding</a:t>
            </a:r>
            <a:r>
              <a:rPr lang="en-US" spc="-4" dirty="0" smtClean="0">
                <a:solidFill>
                  <a:prstClr val="black"/>
                </a:solidFill>
                <a:latin typeface="Arial"/>
                <a:cs typeface="Arial"/>
              </a:rPr>
              <a:t> </a:t>
            </a:r>
            <a:r>
              <a:rPr lang="en-US" dirty="0" smtClean="0">
                <a:solidFill>
                  <a:prstClr val="black"/>
                </a:solidFill>
                <a:latin typeface="Arial"/>
                <a:cs typeface="Arial"/>
              </a:rPr>
              <a:t>energies</a:t>
            </a:r>
          </a:p>
          <a:p>
            <a:pPr marL="625475" lvl="1" indent="-174625" defTabSz="801401">
              <a:spcBef>
                <a:spcPts val="197"/>
              </a:spcBef>
              <a:buClr>
                <a:srgbClr val="009A00"/>
              </a:buClr>
              <a:buSzPct val="61111"/>
              <a:buFont typeface="Arial"/>
              <a:buChar char="•"/>
              <a:tabLst>
                <a:tab pos="1012881" algn="l"/>
              </a:tabLst>
            </a:pPr>
            <a:r>
              <a:rPr lang="en-US" spc="-4" dirty="0" smtClean="0">
                <a:latin typeface="Arial"/>
                <a:cs typeface="Arial"/>
              </a:rPr>
              <a:t>huma</a:t>
            </a:r>
            <a:r>
              <a:rPr lang="en-US" dirty="0" smtClean="0">
                <a:latin typeface="Arial"/>
                <a:cs typeface="Arial"/>
              </a:rPr>
              <a:t>n</a:t>
            </a:r>
            <a:r>
              <a:rPr lang="en-US" spc="-4" dirty="0" smtClean="0">
                <a:latin typeface="Arial"/>
                <a:cs typeface="Arial"/>
              </a:rPr>
              <a:t>s ar</a:t>
            </a:r>
            <a:r>
              <a:rPr lang="en-US" dirty="0" smtClean="0">
                <a:latin typeface="Arial"/>
                <a:cs typeface="Arial"/>
              </a:rPr>
              <a:t>e</a:t>
            </a:r>
            <a:r>
              <a:rPr lang="en-US" spc="4" dirty="0" smtClean="0">
                <a:latin typeface="Arial"/>
                <a:cs typeface="Arial"/>
              </a:rPr>
              <a:t> </a:t>
            </a:r>
            <a:r>
              <a:rPr lang="en-US" dirty="0" smtClean="0">
                <a:latin typeface="Arial"/>
                <a:cs typeface="Arial"/>
              </a:rPr>
              <a:t>45</a:t>
            </a:r>
            <a:r>
              <a:rPr lang="en-US" spc="-4" dirty="0" smtClean="0">
                <a:latin typeface="Arial"/>
                <a:cs typeface="Arial"/>
              </a:rPr>
              <a:t> </a:t>
            </a:r>
            <a:r>
              <a:rPr lang="en-US" dirty="0" smtClean="0">
                <a:latin typeface="Arial"/>
                <a:cs typeface="Arial"/>
              </a:rPr>
              <a:t>m</a:t>
            </a:r>
            <a:r>
              <a:rPr lang="en-US" spc="-4" dirty="0" smtClean="0">
                <a:latin typeface="Arial"/>
                <a:cs typeface="Arial"/>
              </a:rPr>
              <a:t> </a:t>
            </a:r>
            <a:r>
              <a:rPr lang="en-US" dirty="0" smtClean="0">
                <a:latin typeface="Arial"/>
                <a:cs typeface="Arial"/>
              </a:rPr>
              <a:t>tall</a:t>
            </a:r>
          </a:p>
          <a:p>
            <a:pPr marL="625475" lvl="1" indent="-174625" defTabSz="801401">
              <a:spcBef>
                <a:spcPts val="193"/>
              </a:spcBef>
              <a:buClr>
                <a:srgbClr val="009A00"/>
              </a:buClr>
              <a:buSzPct val="61111"/>
              <a:buFont typeface="Arial"/>
              <a:buChar char="•"/>
              <a:tabLst>
                <a:tab pos="1012881" algn="l"/>
              </a:tabLst>
            </a:pPr>
            <a:r>
              <a:rPr lang="en-US" spc="-4" dirty="0" smtClean="0">
                <a:solidFill>
                  <a:prstClr val="black"/>
                </a:solidFill>
                <a:latin typeface="Arial"/>
                <a:cs typeface="Arial"/>
              </a:rPr>
              <a:t>covalen</a:t>
            </a:r>
            <a:r>
              <a:rPr lang="en-US" dirty="0" smtClean="0">
                <a:solidFill>
                  <a:prstClr val="black"/>
                </a:solidFill>
                <a:latin typeface="Arial"/>
                <a:cs typeface="Arial"/>
              </a:rPr>
              <a:t>t</a:t>
            </a:r>
            <a:r>
              <a:rPr lang="en-US" spc="-4" dirty="0" smtClean="0">
                <a:solidFill>
                  <a:prstClr val="black"/>
                </a:solidFill>
                <a:latin typeface="Arial"/>
                <a:cs typeface="Arial"/>
              </a:rPr>
              <a:t> bindings</a:t>
            </a:r>
            <a:r>
              <a:rPr lang="en-US" dirty="0" smtClean="0">
                <a:solidFill>
                  <a:prstClr val="black"/>
                </a:solidFill>
                <a:latin typeface="Arial"/>
                <a:cs typeface="Arial"/>
              </a:rPr>
              <a:t>,</a:t>
            </a:r>
            <a:r>
              <a:rPr lang="en-US" spc="-4" dirty="0" smtClean="0">
                <a:solidFill>
                  <a:prstClr val="black"/>
                </a:solidFill>
                <a:latin typeface="Arial"/>
                <a:cs typeface="Arial"/>
              </a:rPr>
              <a:t> e.g</a:t>
            </a:r>
            <a:r>
              <a:rPr lang="en-US" dirty="0" smtClean="0">
                <a:solidFill>
                  <a:prstClr val="black"/>
                </a:solidFill>
                <a:latin typeface="Arial"/>
                <a:cs typeface="Arial"/>
              </a:rPr>
              <a:t>.</a:t>
            </a:r>
            <a:r>
              <a:rPr lang="en-US" spc="-4" dirty="0" smtClean="0">
                <a:solidFill>
                  <a:prstClr val="black"/>
                </a:solidFill>
                <a:latin typeface="Arial"/>
                <a:cs typeface="Arial"/>
              </a:rPr>
              <a:t> C</a:t>
            </a:r>
            <a:r>
              <a:rPr lang="en-US" spc="4" dirty="0" smtClean="0">
                <a:solidFill>
                  <a:prstClr val="black"/>
                </a:solidFill>
                <a:latin typeface="Arial"/>
                <a:cs typeface="Arial"/>
              </a:rPr>
              <a:t>H</a:t>
            </a:r>
            <a:r>
              <a:rPr lang="en-US" spc="-13" baseline="-23148" dirty="0" smtClean="0">
                <a:solidFill>
                  <a:prstClr val="black"/>
                </a:solidFill>
                <a:latin typeface="Arial"/>
                <a:cs typeface="Arial"/>
              </a:rPr>
              <a:t>4 </a:t>
            </a:r>
            <a:r>
              <a:rPr lang="en-US" spc="666" dirty="0" smtClean="0">
                <a:solidFill>
                  <a:prstClr val="black"/>
                </a:solidFill>
                <a:latin typeface="Arial"/>
                <a:ea typeface="Cambria Math"/>
                <a:cs typeface="Arial"/>
              </a:rPr>
              <a:t>→</a:t>
            </a:r>
            <a:r>
              <a:rPr lang="en-US" spc="-4" dirty="0" smtClean="0">
                <a:solidFill>
                  <a:prstClr val="black"/>
                </a:solidFill>
                <a:latin typeface="Arial"/>
                <a:cs typeface="Arial"/>
              </a:rPr>
              <a:t>C+2</a:t>
            </a:r>
            <a:r>
              <a:rPr lang="en-US" spc="4" dirty="0" smtClean="0">
                <a:solidFill>
                  <a:prstClr val="black"/>
                </a:solidFill>
                <a:latin typeface="Arial"/>
                <a:cs typeface="Arial"/>
              </a:rPr>
              <a:t>H</a:t>
            </a:r>
            <a:r>
              <a:rPr lang="en-US" spc="-6" baseline="-25000" dirty="0" smtClean="0">
                <a:solidFill>
                  <a:prstClr val="black"/>
                </a:solidFill>
                <a:latin typeface="Arial"/>
                <a:cs typeface="Arial"/>
              </a:rPr>
              <a:t>2</a:t>
            </a:r>
            <a:r>
              <a:rPr lang="en-US" spc="-6" dirty="0" smtClean="0">
                <a:solidFill>
                  <a:prstClr val="black"/>
                </a:solidFill>
                <a:latin typeface="Arial"/>
                <a:cs typeface="Arial"/>
              </a:rPr>
              <a:t> </a:t>
            </a:r>
            <a:r>
              <a:rPr lang="en-US" spc="-4" dirty="0" smtClean="0">
                <a:solidFill>
                  <a:prstClr val="black"/>
                </a:solidFill>
                <a:latin typeface="Arial"/>
                <a:cs typeface="Arial"/>
              </a:rPr>
              <a:t> </a:t>
            </a:r>
            <a:r>
              <a:rPr lang="en-US" dirty="0" smtClean="0">
                <a:solidFill>
                  <a:prstClr val="black"/>
                </a:solidFill>
                <a:latin typeface="Arial"/>
                <a:cs typeface="Arial"/>
              </a:rPr>
              <a:t>b</a:t>
            </a:r>
            <a:r>
              <a:rPr lang="en-US" spc="-4" dirty="0" smtClean="0">
                <a:solidFill>
                  <a:prstClr val="black"/>
                </a:solidFill>
                <a:latin typeface="Arial"/>
                <a:cs typeface="Arial"/>
              </a:rPr>
              <a:t>rea</a:t>
            </a:r>
            <a:r>
              <a:rPr lang="en-US" dirty="0" smtClean="0">
                <a:solidFill>
                  <a:prstClr val="black"/>
                </a:solidFill>
                <a:latin typeface="Arial"/>
                <a:cs typeface="Arial"/>
              </a:rPr>
              <a:t>k </a:t>
            </a:r>
            <a:r>
              <a:rPr lang="en-US" spc="-4" dirty="0" smtClean="0">
                <a:solidFill>
                  <a:prstClr val="black"/>
                </a:solidFill>
                <a:latin typeface="Arial"/>
                <a:cs typeface="Arial"/>
              </a:rPr>
              <a:t>a</a:t>
            </a:r>
            <a:r>
              <a:rPr lang="en-US" dirty="0" smtClean="0">
                <a:solidFill>
                  <a:prstClr val="black"/>
                </a:solidFill>
                <a:latin typeface="Arial"/>
                <a:cs typeface="Arial"/>
              </a:rPr>
              <a:t>t</a:t>
            </a:r>
            <a:r>
              <a:rPr lang="en-US" spc="-4" dirty="0" smtClean="0">
                <a:solidFill>
                  <a:prstClr val="black"/>
                </a:solidFill>
                <a:latin typeface="Arial"/>
                <a:cs typeface="Arial"/>
              </a:rPr>
              <a:t> 30 </a:t>
            </a:r>
            <a:r>
              <a:rPr lang="en-US" spc="-4" dirty="0" err="1" smtClean="0">
                <a:solidFill>
                  <a:prstClr val="black"/>
                </a:solidFill>
                <a:latin typeface="Arial"/>
                <a:cs typeface="Arial"/>
              </a:rPr>
              <a:t>meV</a:t>
            </a:r>
            <a:r>
              <a:rPr lang="en-US" spc="-4" dirty="0" smtClean="0">
                <a:solidFill>
                  <a:prstClr val="black"/>
                </a:solidFill>
                <a:latin typeface="Arial"/>
                <a:cs typeface="Arial"/>
              </a:rPr>
              <a:t> = k</a:t>
            </a:r>
            <a:r>
              <a:rPr lang="en-US" spc="-4" dirty="0" smtClean="0">
                <a:solidFill>
                  <a:prstClr val="black"/>
                </a:solidFill>
                <a:latin typeface="Cambria Math"/>
                <a:ea typeface="Cambria Math"/>
                <a:cs typeface="Arial"/>
              </a:rPr>
              <a:t>∙</a:t>
            </a:r>
            <a:r>
              <a:rPr lang="en-US" spc="-4" dirty="0" smtClean="0">
                <a:solidFill>
                  <a:prstClr val="black"/>
                </a:solidFill>
                <a:latin typeface="Arial"/>
                <a:cs typeface="Arial"/>
              </a:rPr>
              <a:t>6</a:t>
            </a:r>
            <a:r>
              <a:rPr lang="en-US" dirty="0" smtClean="0">
                <a:solidFill>
                  <a:prstClr val="black"/>
                </a:solidFill>
                <a:latin typeface="Arial"/>
                <a:cs typeface="Arial"/>
              </a:rPr>
              <a:t>0 </a:t>
            </a:r>
            <a:r>
              <a:rPr lang="en-US" spc="-13" baseline="23148" dirty="0" err="1" smtClean="0">
                <a:solidFill>
                  <a:prstClr val="black"/>
                </a:solidFill>
                <a:latin typeface="Arial"/>
                <a:cs typeface="Arial"/>
              </a:rPr>
              <a:t>o</a:t>
            </a:r>
            <a:r>
              <a:rPr lang="en-US" dirty="0" err="1" smtClean="0">
                <a:solidFill>
                  <a:prstClr val="black"/>
                </a:solidFill>
                <a:latin typeface="Arial"/>
                <a:cs typeface="Arial"/>
              </a:rPr>
              <a:t>C</a:t>
            </a:r>
            <a:endParaRPr lang="en-US" dirty="0" smtClean="0">
              <a:solidFill>
                <a:prstClr val="black"/>
              </a:solidFill>
              <a:latin typeface="Arial"/>
              <a:cs typeface="Arial"/>
            </a:endParaRPr>
          </a:p>
          <a:p>
            <a:pPr marL="266700" indent="-255588" defTabSz="801401">
              <a:spcBef>
                <a:spcPts val="600"/>
              </a:spcBef>
              <a:spcAft>
                <a:spcPts val="600"/>
              </a:spcAft>
              <a:buClr>
                <a:srgbClr val="0057D6"/>
              </a:buClr>
              <a:buSzPct val="100000"/>
              <a:buFont typeface="Arial"/>
              <a:buChar char="•"/>
              <a:tabLst>
                <a:tab pos="266700" algn="l"/>
              </a:tabLst>
            </a:pPr>
            <a:r>
              <a:rPr lang="en-US" sz="2400" b="1" dirty="0" smtClean="0">
                <a:solidFill>
                  <a:srgbClr val="0065FF"/>
                </a:solidFill>
                <a:latin typeface="Arial"/>
                <a:cs typeface="Arial"/>
              </a:rPr>
              <a:t>increase</a:t>
            </a:r>
            <a:r>
              <a:rPr lang="en-US" sz="2400" b="1" spc="-4" dirty="0" smtClean="0">
                <a:solidFill>
                  <a:srgbClr val="0065FF"/>
                </a:solidFill>
                <a:latin typeface="Arial"/>
                <a:cs typeface="Arial"/>
              </a:rPr>
              <a:t> </a:t>
            </a:r>
            <a:r>
              <a:rPr lang="en-US" sz="2400" b="1" dirty="0" smtClean="0">
                <a:solidFill>
                  <a:srgbClr val="0065FF"/>
                </a:solidFill>
                <a:latin typeface="Arial"/>
                <a:cs typeface="Arial"/>
              </a:rPr>
              <a:t>m</a:t>
            </a:r>
            <a:r>
              <a:rPr lang="en-US" sz="2400" b="1" baseline="-20833" dirty="0" smtClean="0">
                <a:solidFill>
                  <a:srgbClr val="0065FF"/>
                </a:solidFill>
                <a:latin typeface="Arial"/>
                <a:cs typeface="Arial"/>
              </a:rPr>
              <a:t>e</a:t>
            </a:r>
            <a:r>
              <a:rPr lang="en-US" sz="2400" b="1" spc="282" baseline="-20833" dirty="0" smtClean="0">
                <a:solidFill>
                  <a:srgbClr val="0065FF"/>
                </a:solidFill>
                <a:latin typeface="Arial"/>
                <a:cs typeface="Arial"/>
              </a:rPr>
              <a:t> </a:t>
            </a:r>
            <a:r>
              <a:rPr lang="en-US" sz="2400" b="1" spc="-4" dirty="0" smtClean="0">
                <a:solidFill>
                  <a:srgbClr val="0065FF"/>
                </a:solidFill>
                <a:latin typeface="Arial"/>
                <a:cs typeface="Arial"/>
              </a:rPr>
              <a:t>t</a:t>
            </a:r>
            <a:r>
              <a:rPr lang="en-US" sz="2400" b="1" dirty="0" smtClean="0">
                <a:solidFill>
                  <a:srgbClr val="0065FF"/>
                </a:solidFill>
                <a:latin typeface="Arial"/>
                <a:cs typeface="Arial"/>
              </a:rPr>
              <a:t>o</a:t>
            </a:r>
            <a:r>
              <a:rPr lang="en-US" sz="2400" b="1" spc="-4" dirty="0" smtClean="0">
                <a:solidFill>
                  <a:srgbClr val="0065FF"/>
                </a:solidFill>
                <a:latin typeface="Arial"/>
                <a:cs typeface="Arial"/>
              </a:rPr>
              <a:t> 1.</a:t>
            </a:r>
            <a:r>
              <a:rPr lang="en-US" sz="2400" b="1" dirty="0" smtClean="0">
                <a:solidFill>
                  <a:srgbClr val="0065FF"/>
                </a:solidFill>
                <a:latin typeface="Arial"/>
                <a:cs typeface="Arial"/>
              </a:rPr>
              <a:t>5</a:t>
            </a:r>
            <a:r>
              <a:rPr lang="en-US" sz="2400" b="1" spc="-4" dirty="0" smtClean="0">
                <a:solidFill>
                  <a:srgbClr val="0065FF"/>
                </a:solidFill>
                <a:latin typeface="Arial"/>
                <a:cs typeface="Arial"/>
              </a:rPr>
              <a:t> Me</a:t>
            </a:r>
            <a:r>
              <a:rPr lang="en-US" sz="2400" b="1" dirty="0" smtClean="0">
                <a:solidFill>
                  <a:srgbClr val="0065FF"/>
                </a:solidFill>
                <a:latin typeface="Arial"/>
                <a:cs typeface="Arial"/>
              </a:rPr>
              <a:t>V</a:t>
            </a:r>
            <a:r>
              <a:rPr lang="en-US" sz="2400" b="1" spc="-4" dirty="0" smtClean="0">
                <a:solidFill>
                  <a:srgbClr val="0065FF"/>
                </a:solidFill>
                <a:latin typeface="Arial"/>
                <a:cs typeface="Arial"/>
              </a:rPr>
              <a:t> (facto</a:t>
            </a:r>
            <a:r>
              <a:rPr lang="en-US" sz="2400" b="1" dirty="0" smtClean="0">
                <a:solidFill>
                  <a:srgbClr val="0065FF"/>
                </a:solidFill>
                <a:latin typeface="Arial"/>
                <a:cs typeface="Arial"/>
              </a:rPr>
              <a:t>r </a:t>
            </a:r>
            <a:r>
              <a:rPr lang="en-US" sz="2400" b="1" spc="-4" dirty="0" smtClean="0">
                <a:solidFill>
                  <a:srgbClr val="0065FF"/>
                </a:solidFill>
                <a:latin typeface="Arial"/>
                <a:cs typeface="Arial"/>
              </a:rPr>
              <a:t>3</a:t>
            </a:r>
            <a:r>
              <a:rPr lang="en-US" sz="2400" b="1" dirty="0" smtClean="0">
                <a:solidFill>
                  <a:srgbClr val="0065FF"/>
                </a:solidFill>
                <a:latin typeface="Arial"/>
                <a:cs typeface="Arial"/>
              </a:rPr>
              <a:t>)</a:t>
            </a:r>
            <a:endParaRPr lang="en-US" sz="2400" dirty="0" smtClean="0">
              <a:solidFill>
                <a:prstClr val="black"/>
              </a:solidFill>
              <a:latin typeface="Arial"/>
              <a:cs typeface="Arial"/>
            </a:endParaRPr>
          </a:p>
          <a:p>
            <a:pPr marL="450850" lvl="1" indent="-184150" defTabSz="801401">
              <a:buClr>
                <a:srgbClr val="CC0000"/>
              </a:buClr>
              <a:buSzPct val="70000"/>
              <a:buFont typeface="Arial"/>
              <a:buChar char="•"/>
              <a:tabLst>
                <a:tab pos="450850" algn="l"/>
              </a:tabLst>
            </a:pPr>
            <a:r>
              <a:rPr lang="en-US" spc="-9" dirty="0" smtClean="0">
                <a:solidFill>
                  <a:prstClr val="black"/>
                </a:solidFill>
                <a:latin typeface="Arial"/>
                <a:cs typeface="Arial"/>
              </a:rPr>
              <a:t>sam</a:t>
            </a:r>
            <a:r>
              <a:rPr lang="en-US" spc="-4" dirty="0" smtClean="0">
                <a:solidFill>
                  <a:prstClr val="black"/>
                </a:solidFill>
                <a:latin typeface="Arial"/>
                <a:cs typeface="Arial"/>
              </a:rPr>
              <a:t>e</a:t>
            </a:r>
            <a:r>
              <a:rPr lang="en-US" dirty="0" smtClean="0">
                <a:solidFill>
                  <a:prstClr val="black"/>
                </a:solidFill>
                <a:latin typeface="Arial"/>
                <a:cs typeface="Arial"/>
              </a:rPr>
              <a:t> </a:t>
            </a:r>
            <a:r>
              <a:rPr lang="en-US" spc="-9" dirty="0" smtClean="0">
                <a:solidFill>
                  <a:prstClr val="black"/>
                </a:solidFill>
                <a:latin typeface="Arial"/>
                <a:cs typeface="Arial"/>
              </a:rPr>
              <a:t>effec</a:t>
            </a:r>
            <a:r>
              <a:rPr lang="en-US" spc="-4" dirty="0" smtClean="0">
                <a:solidFill>
                  <a:prstClr val="black"/>
                </a:solidFill>
                <a:latin typeface="Arial"/>
                <a:cs typeface="Arial"/>
              </a:rPr>
              <a:t>t</a:t>
            </a:r>
            <a:r>
              <a:rPr lang="en-US" spc="-13" dirty="0" smtClean="0">
                <a:solidFill>
                  <a:prstClr val="black"/>
                </a:solidFill>
                <a:latin typeface="Arial"/>
                <a:cs typeface="Arial"/>
              </a:rPr>
              <a:t> </a:t>
            </a:r>
            <a:r>
              <a:rPr lang="en-US" spc="-9" dirty="0" smtClean="0">
                <a:solidFill>
                  <a:prstClr val="black"/>
                </a:solidFill>
                <a:latin typeface="Arial"/>
                <a:cs typeface="Arial"/>
              </a:rPr>
              <a:t>a</a:t>
            </a:r>
            <a:r>
              <a:rPr lang="en-US" spc="-4" dirty="0" smtClean="0">
                <a:solidFill>
                  <a:prstClr val="black"/>
                </a:solidFill>
                <a:latin typeface="Arial"/>
                <a:cs typeface="Arial"/>
              </a:rPr>
              <a:t>s</a:t>
            </a:r>
            <a:r>
              <a:rPr lang="en-US" dirty="0" smtClean="0">
                <a:solidFill>
                  <a:prstClr val="black"/>
                </a:solidFill>
                <a:latin typeface="Arial"/>
                <a:cs typeface="Arial"/>
              </a:rPr>
              <a:t> </a:t>
            </a:r>
            <a:r>
              <a:rPr lang="en-US" spc="-9" dirty="0" smtClean="0">
                <a:solidFill>
                  <a:prstClr val="black"/>
                </a:solidFill>
                <a:latin typeface="Arial"/>
                <a:cs typeface="Arial"/>
              </a:rPr>
              <a:t>decreasin</a:t>
            </a:r>
            <a:r>
              <a:rPr lang="en-US" spc="-4" dirty="0" smtClean="0">
                <a:solidFill>
                  <a:prstClr val="black"/>
                </a:solidFill>
                <a:latin typeface="Arial"/>
                <a:cs typeface="Arial"/>
              </a:rPr>
              <a:t>g</a:t>
            </a:r>
            <a:r>
              <a:rPr lang="en-US" dirty="0" smtClean="0">
                <a:solidFill>
                  <a:prstClr val="black"/>
                </a:solidFill>
                <a:latin typeface="Arial"/>
                <a:cs typeface="Arial"/>
              </a:rPr>
              <a:t> </a:t>
            </a:r>
            <a:r>
              <a:rPr lang="en-US" spc="-4" dirty="0" smtClean="0">
                <a:solidFill>
                  <a:prstClr val="black"/>
                </a:solidFill>
                <a:latin typeface="Arial"/>
                <a:cs typeface="Arial"/>
              </a:rPr>
              <a:t>m</a:t>
            </a:r>
            <a:r>
              <a:rPr lang="en-US" sz="2100" baseline="-20833" dirty="0" smtClean="0">
                <a:solidFill>
                  <a:prstClr val="black"/>
                </a:solidFill>
                <a:latin typeface="Arial"/>
                <a:cs typeface="Arial"/>
              </a:rPr>
              <a:t>d</a:t>
            </a:r>
            <a:r>
              <a:rPr lang="en-US" sz="2100" b="1" spc="276" baseline="-20833" dirty="0" smtClean="0">
                <a:solidFill>
                  <a:prstClr val="black"/>
                </a:solidFill>
                <a:latin typeface="Arial"/>
                <a:cs typeface="Arial"/>
              </a:rPr>
              <a:t> </a:t>
            </a:r>
            <a:r>
              <a:rPr lang="en-US" spc="-9" dirty="0" smtClean="0">
                <a:solidFill>
                  <a:prstClr val="black"/>
                </a:solidFill>
                <a:latin typeface="Arial"/>
                <a:cs typeface="Arial"/>
              </a:rPr>
              <a:t>b</a:t>
            </a:r>
            <a:r>
              <a:rPr lang="en-US" spc="-4" dirty="0" smtClean="0">
                <a:solidFill>
                  <a:prstClr val="black"/>
                </a:solidFill>
                <a:latin typeface="Arial"/>
                <a:cs typeface="Arial"/>
              </a:rPr>
              <a:t>y 1 </a:t>
            </a:r>
            <a:r>
              <a:rPr lang="en-US" spc="-9" dirty="0" smtClean="0">
                <a:solidFill>
                  <a:prstClr val="black"/>
                </a:solidFill>
                <a:latin typeface="Arial"/>
                <a:cs typeface="Arial"/>
              </a:rPr>
              <a:t>MeV</a:t>
            </a:r>
            <a:r>
              <a:rPr lang="en-US" spc="-4" dirty="0" smtClean="0">
                <a:solidFill>
                  <a:prstClr val="black"/>
                </a:solidFill>
                <a:latin typeface="Arial"/>
                <a:cs typeface="Arial"/>
              </a:rPr>
              <a:t>, </a:t>
            </a:r>
            <a:r>
              <a:rPr lang="en-US" spc="-9" dirty="0" smtClean="0">
                <a:solidFill>
                  <a:prstClr val="black"/>
                </a:solidFill>
                <a:latin typeface="Arial"/>
                <a:cs typeface="Arial"/>
              </a:rPr>
              <a:t>i.e.</a:t>
            </a:r>
            <a:r>
              <a:rPr lang="en-US" dirty="0" smtClean="0">
                <a:solidFill>
                  <a:prstClr val="black"/>
                </a:solidFill>
                <a:latin typeface="Arial"/>
                <a:cs typeface="Arial"/>
              </a:rPr>
              <a:t/>
            </a:r>
            <a:br>
              <a:rPr lang="en-US" dirty="0" smtClean="0">
                <a:solidFill>
                  <a:prstClr val="black"/>
                </a:solidFill>
                <a:latin typeface="Arial"/>
                <a:cs typeface="Arial"/>
              </a:rPr>
            </a:br>
            <a:r>
              <a:rPr lang="en-US" dirty="0" smtClean="0">
                <a:solidFill>
                  <a:prstClr val="black"/>
                </a:solidFill>
                <a:latin typeface="Arial"/>
                <a:cs typeface="Arial"/>
              </a:rPr>
              <a:t>K capture</a:t>
            </a:r>
            <a:r>
              <a:rPr lang="en-US" spc="-4" dirty="0" smtClean="0">
                <a:solidFill>
                  <a:prstClr val="black"/>
                </a:solidFill>
                <a:latin typeface="Arial"/>
                <a:cs typeface="Arial"/>
              </a:rPr>
              <a:t> </a:t>
            </a:r>
            <a:r>
              <a:rPr lang="en-US" dirty="0" smtClean="0">
                <a:solidFill>
                  <a:prstClr val="black"/>
                </a:solidFill>
                <a:latin typeface="Arial"/>
                <a:cs typeface="Arial"/>
              </a:rPr>
              <a:t>in</a:t>
            </a:r>
            <a:r>
              <a:rPr lang="en-US" spc="-4" dirty="0" smtClean="0">
                <a:solidFill>
                  <a:prstClr val="black"/>
                </a:solidFill>
                <a:latin typeface="Arial"/>
                <a:cs typeface="Arial"/>
              </a:rPr>
              <a:t> </a:t>
            </a:r>
            <a:r>
              <a:rPr lang="en-US" dirty="0" smtClean="0">
                <a:solidFill>
                  <a:prstClr val="black"/>
                </a:solidFill>
                <a:latin typeface="Arial"/>
                <a:cs typeface="Arial"/>
              </a:rPr>
              <a:t>Hydrogen:</a:t>
            </a:r>
            <a:r>
              <a:rPr lang="en-US" spc="-4" dirty="0" smtClean="0">
                <a:solidFill>
                  <a:prstClr val="black"/>
                </a:solidFill>
                <a:latin typeface="Arial"/>
                <a:cs typeface="Arial"/>
              </a:rPr>
              <a:t> </a:t>
            </a:r>
            <a:r>
              <a:rPr lang="en-US" dirty="0" smtClean="0">
                <a:solidFill>
                  <a:prstClr val="black"/>
                </a:solidFill>
                <a:latin typeface="Arial"/>
                <a:cs typeface="Arial"/>
              </a:rPr>
              <a:t>p</a:t>
            </a:r>
            <a:r>
              <a:rPr lang="en-US" spc="-4" dirty="0" smtClean="0">
                <a:solidFill>
                  <a:prstClr val="black"/>
                </a:solidFill>
                <a:latin typeface="Arial"/>
                <a:cs typeface="Arial"/>
              </a:rPr>
              <a:t> </a:t>
            </a:r>
            <a:r>
              <a:rPr lang="en-US" dirty="0" smtClean="0">
                <a:solidFill>
                  <a:prstClr val="black"/>
                </a:solidFill>
                <a:latin typeface="Arial"/>
                <a:cs typeface="Arial"/>
              </a:rPr>
              <a:t>+</a:t>
            </a:r>
            <a:r>
              <a:rPr lang="en-US" spc="-4" dirty="0" smtClean="0">
                <a:solidFill>
                  <a:prstClr val="black"/>
                </a:solidFill>
                <a:latin typeface="Arial"/>
                <a:cs typeface="Arial"/>
              </a:rPr>
              <a:t> </a:t>
            </a:r>
            <a:r>
              <a:rPr lang="en-US" dirty="0" smtClean="0">
                <a:solidFill>
                  <a:prstClr val="black"/>
                </a:solidFill>
                <a:latin typeface="Arial"/>
                <a:cs typeface="Arial"/>
              </a:rPr>
              <a:t>e</a:t>
            </a:r>
            <a:r>
              <a:rPr lang="en-US" b="1" baseline="23148" dirty="0" smtClean="0">
                <a:solidFill>
                  <a:prstClr val="black"/>
                </a:solidFill>
                <a:latin typeface="Arial"/>
                <a:cs typeface="Arial"/>
              </a:rPr>
              <a:t>- </a:t>
            </a:r>
            <a:r>
              <a:rPr lang="en-US" spc="-4" dirty="0" smtClean="0">
                <a:solidFill>
                  <a:prstClr val="black"/>
                </a:solidFill>
                <a:latin typeface="Arial"/>
                <a:cs typeface="Arial"/>
              </a:rPr>
              <a:t> </a:t>
            </a:r>
            <a:r>
              <a:rPr lang="en-US" dirty="0" smtClean="0">
                <a:solidFill>
                  <a:prstClr val="black"/>
                </a:solidFill>
                <a:latin typeface="Arial"/>
                <a:cs typeface="Arial"/>
              </a:rPr>
              <a:t>n</a:t>
            </a:r>
            <a:r>
              <a:rPr lang="en-US" spc="-4" dirty="0" smtClean="0">
                <a:solidFill>
                  <a:prstClr val="black"/>
                </a:solidFill>
                <a:latin typeface="Arial"/>
                <a:cs typeface="Arial"/>
              </a:rPr>
              <a:t> </a:t>
            </a:r>
            <a:r>
              <a:rPr lang="en-US" dirty="0" smtClean="0">
                <a:solidFill>
                  <a:prstClr val="black"/>
                </a:solidFill>
                <a:latin typeface="Arial"/>
                <a:cs typeface="Arial"/>
              </a:rPr>
              <a:t>+</a:t>
            </a:r>
            <a:r>
              <a:rPr lang="en-US" spc="-4" dirty="0" smtClean="0">
                <a:solidFill>
                  <a:prstClr val="black"/>
                </a:solidFill>
                <a:latin typeface="Arial"/>
                <a:cs typeface="Arial"/>
              </a:rPr>
              <a:t> </a:t>
            </a:r>
            <a:r>
              <a:rPr lang="en-US" b="1" spc="-4" dirty="0" smtClean="0">
                <a:solidFill>
                  <a:prstClr val="black"/>
                </a:solidFill>
                <a:latin typeface="Symbol"/>
                <a:cs typeface="Symbol"/>
              </a:rPr>
              <a:t></a:t>
            </a:r>
            <a:endParaRPr lang="en-US" dirty="0" smtClean="0">
              <a:solidFill>
                <a:prstClr val="black"/>
              </a:solidFill>
              <a:latin typeface="Symbol"/>
              <a:cs typeface="Symbol"/>
            </a:endParaRPr>
          </a:p>
          <a:p>
            <a:pPr marL="625475" indent="-174625" defTabSz="801401">
              <a:buClr>
                <a:srgbClr val="009A00"/>
              </a:buClr>
              <a:buSzPct val="61111"/>
              <a:buFont typeface="Arial"/>
              <a:buChar char="•"/>
              <a:tabLst>
                <a:tab pos="612181" algn="l"/>
              </a:tabLst>
            </a:pPr>
            <a:r>
              <a:rPr lang="en-US" spc="-4" dirty="0" smtClean="0">
                <a:solidFill>
                  <a:prstClr val="black"/>
                </a:solidFill>
                <a:latin typeface="Arial"/>
                <a:cs typeface="Arial"/>
              </a:rPr>
              <a:t>sta</a:t>
            </a:r>
            <a:r>
              <a:rPr lang="en-US" dirty="0" smtClean="0">
                <a:solidFill>
                  <a:prstClr val="black"/>
                </a:solidFill>
                <a:latin typeface="Arial"/>
                <a:cs typeface="Arial"/>
              </a:rPr>
              <a:t>r</a:t>
            </a:r>
            <a:r>
              <a:rPr lang="en-US" spc="-4" dirty="0" smtClean="0">
                <a:solidFill>
                  <a:prstClr val="black"/>
                </a:solidFill>
                <a:latin typeface="Arial"/>
                <a:cs typeface="Arial"/>
              </a:rPr>
              <a:t> formatio</a:t>
            </a:r>
            <a:r>
              <a:rPr lang="en-US" dirty="0" smtClean="0">
                <a:solidFill>
                  <a:prstClr val="black"/>
                </a:solidFill>
                <a:latin typeface="Arial"/>
                <a:cs typeface="Arial"/>
              </a:rPr>
              <a:t>n</a:t>
            </a:r>
            <a:r>
              <a:rPr lang="en-US" spc="-4" dirty="0" smtClean="0">
                <a:solidFill>
                  <a:prstClr val="black"/>
                </a:solidFill>
                <a:latin typeface="Arial"/>
                <a:cs typeface="Arial"/>
              </a:rPr>
              <a:t> fro</a:t>
            </a:r>
            <a:r>
              <a:rPr lang="en-US" dirty="0" smtClean="0">
                <a:solidFill>
                  <a:prstClr val="black"/>
                </a:solidFill>
                <a:latin typeface="Arial"/>
                <a:cs typeface="Arial"/>
              </a:rPr>
              <a:t>m</a:t>
            </a:r>
            <a:r>
              <a:rPr lang="en-US" spc="-4" dirty="0" smtClean="0">
                <a:solidFill>
                  <a:prstClr val="black"/>
                </a:solidFill>
                <a:latin typeface="Arial"/>
                <a:cs typeface="Arial"/>
              </a:rPr>
              <a:t> stabl</a:t>
            </a:r>
            <a:r>
              <a:rPr lang="en-US" dirty="0" smtClean="0">
                <a:solidFill>
                  <a:prstClr val="black"/>
                </a:solidFill>
                <a:latin typeface="Arial"/>
                <a:cs typeface="Arial"/>
              </a:rPr>
              <a:t>e</a:t>
            </a:r>
            <a:r>
              <a:rPr lang="en-US" spc="-4" dirty="0" smtClean="0">
                <a:solidFill>
                  <a:prstClr val="black"/>
                </a:solidFill>
                <a:latin typeface="Arial"/>
                <a:cs typeface="Arial"/>
              </a:rPr>
              <a:t> </a:t>
            </a:r>
            <a:r>
              <a:rPr lang="en-US" dirty="0" smtClean="0">
                <a:solidFill>
                  <a:prstClr val="black"/>
                </a:solidFill>
                <a:latin typeface="Arial"/>
                <a:cs typeface="Arial"/>
              </a:rPr>
              <a:t>n, </a:t>
            </a:r>
            <a:r>
              <a:rPr lang="en-US" spc="-9" dirty="0" smtClean="0">
                <a:solidFill>
                  <a:prstClr val="black"/>
                </a:solidFill>
                <a:latin typeface="Arial"/>
                <a:cs typeface="Arial"/>
              </a:rPr>
              <a:t> </a:t>
            </a:r>
            <a:r>
              <a:rPr lang="en-US" spc="-4" dirty="0" smtClean="0">
                <a:solidFill>
                  <a:prstClr val="black"/>
                </a:solidFill>
                <a:latin typeface="Arial"/>
                <a:cs typeface="Arial"/>
              </a:rPr>
              <a:t>Deuteriu</a:t>
            </a:r>
            <a:r>
              <a:rPr lang="en-US" dirty="0" smtClean="0">
                <a:solidFill>
                  <a:prstClr val="black"/>
                </a:solidFill>
                <a:latin typeface="Arial"/>
                <a:cs typeface="Arial"/>
              </a:rPr>
              <a:t>m</a:t>
            </a:r>
            <a:r>
              <a:rPr lang="en-US" spc="-4" dirty="0" smtClean="0">
                <a:solidFill>
                  <a:prstClr val="black"/>
                </a:solidFill>
                <a:latin typeface="Arial"/>
                <a:cs typeface="Arial"/>
              </a:rPr>
              <a:t> replace</a:t>
            </a:r>
            <a:r>
              <a:rPr lang="en-US" dirty="0" smtClean="0">
                <a:solidFill>
                  <a:prstClr val="black"/>
                </a:solidFill>
                <a:latin typeface="Arial"/>
                <a:cs typeface="Arial"/>
              </a:rPr>
              <a:t>s</a:t>
            </a:r>
            <a:r>
              <a:rPr lang="en-US" spc="-4" dirty="0" smtClean="0">
                <a:solidFill>
                  <a:prstClr val="black"/>
                </a:solidFill>
                <a:latin typeface="Arial"/>
                <a:cs typeface="Arial"/>
              </a:rPr>
              <a:t> Hydrogen</a:t>
            </a:r>
            <a:endParaRPr lang="en-US" dirty="0" smtClean="0">
              <a:solidFill>
                <a:prstClr val="black"/>
              </a:solidFill>
              <a:latin typeface="Arial"/>
              <a:cs typeface="Arial"/>
            </a:endParaRPr>
          </a:p>
          <a:p>
            <a:pPr marL="450850" indent="-184150" defTabSz="801401">
              <a:spcBef>
                <a:spcPts val="206"/>
              </a:spcBef>
              <a:buClr>
                <a:srgbClr val="CC0000"/>
              </a:buClr>
              <a:buSzPct val="70000"/>
              <a:buFont typeface="Arial"/>
              <a:buChar char="•"/>
              <a:tabLst>
                <a:tab pos="450850" algn="l"/>
              </a:tabLst>
            </a:pPr>
            <a:r>
              <a:rPr lang="en-US" dirty="0" smtClean="0">
                <a:latin typeface="Arial"/>
                <a:cs typeface="Arial"/>
              </a:rPr>
              <a:t>humans</a:t>
            </a:r>
            <a:r>
              <a:rPr lang="en-US" spc="-4" dirty="0" smtClean="0">
                <a:latin typeface="Arial"/>
                <a:cs typeface="Arial"/>
              </a:rPr>
              <a:t> </a:t>
            </a:r>
            <a:r>
              <a:rPr lang="en-US" dirty="0" smtClean="0">
                <a:latin typeface="Arial"/>
                <a:cs typeface="Arial"/>
              </a:rPr>
              <a:t>are 60 cm</a:t>
            </a:r>
            <a:r>
              <a:rPr lang="en-US" spc="-4" dirty="0" smtClean="0">
                <a:latin typeface="Arial"/>
                <a:cs typeface="Arial"/>
              </a:rPr>
              <a:t> </a:t>
            </a:r>
            <a:r>
              <a:rPr lang="en-US" dirty="0" smtClean="0">
                <a:latin typeface="Arial"/>
                <a:cs typeface="Arial"/>
              </a:rPr>
              <a:t>tall,</a:t>
            </a:r>
            <a:r>
              <a:rPr lang="en-US" spc="-4" dirty="0" smtClean="0">
                <a:latin typeface="Arial"/>
                <a:cs typeface="Arial"/>
              </a:rPr>
              <a:t> </a:t>
            </a:r>
            <a:r>
              <a:rPr lang="en-US" dirty="0" smtClean="0">
                <a:latin typeface="Arial"/>
                <a:cs typeface="Arial"/>
              </a:rPr>
              <a:t>can</a:t>
            </a:r>
            <a:r>
              <a:rPr lang="en-US" spc="-4" dirty="0" smtClean="0">
                <a:latin typeface="Arial"/>
                <a:cs typeface="Arial"/>
              </a:rPr>
              <a:t> </a:t>
            </a:r>
            <a:r>
              <a:rPr lang="en-US" dirty="0" smtClean="0">
                <a:latin typeface="Arial"/>
                <a:cs typeface="Arial"/>
              </a:rPr>
              <a:t>see</a:t>
            </a:r>
            <a:r>
              <a:rPr lang="en-US" spc="-4" dirty="0" smtClean="0">
                <a:latin typeface="Arial"/>
                <a:cs typeface="Arial"/>
              </a:rPr>
              <a:t> </a:t>
            </a:r>
            <a:r>
              <a:rPr lang="en-US" dirty="0" smtClean="0">
                <a:latin typeface="Arial"/>
                <a:cs typeface="Arial"/>
              </a:rPr>
              <a:t>UV</a:t>
            </a:r>
            <a:r>
              <a:rPr lang="en-US" spc="-4" dirty="0" smtClean="0">
                <a:latin typeface="Arial"/>
                <a:cs typeface="Arial"/>
              </a:rPr>
              <a:t> </a:t>
            </a:r>
            <a:r>
              <a:rPr lang="en-US" dirty="0" smtClean="0">
                <a:latin typeface="Arial"/>
                <a:cs typeface="Arial"/>
              </a:rPr>
              <a:t>light</a:t>
            </a:r>
          </a:p>
          <a:p>
            <a:pPr marL="266700" indent="-255588" defTabSz="801401">
              <a:spcBef>
                <a:spcPts val="600"/>
              </a:spcBef>
              <a:spcAft>
                <a:spcPts val="600"/>
              </a:spcAft>
              <a:buClr>
                <a:srgbClr val="0057D6"/>
              </a:buClr>
              <a:buSzPct val="100000"/>
              <a:buFont typeface="Arial"/>
              <a:buChar char="•"/>
              <a:tabLst>
                <a:tab pos="266700" algn="l"/>
              </a:tabLst>
            </a:pPr>
            <a:r>
              <a:rPr lang="en-US" sz="2400" b="1" dirty="0" smtClean="0">
                <a:solidFill>
                  <a:srgbClr val="0065FF"/>
                </a:solidFill>
                <a:latin typeface="Arial"/>
                <a:cs typeface="Arial"/>
              </a:rPr>
              <a:t>increase</a:t>
            </a:r>
            <a:r>
              <a:rPr lang="en-US" sz="2400" b="1" spc="-4" dirty="0" smtClean="0">
                <a:solidFill>
                  <a:srgbClr val="0065FF"/>
                </a:solidFill>
                <a:latin typeface="Arial"/>
                <a:cs typeface="Arial"/>
              </a:rPr>
              <a:t> </a:t>
            </a:r>
            <a:r>
              <a:rPr lang="en-US" sz="2400" b="1" dirty="0" smtClean="0">
                <a:solidFill>
                  <a:srgbClr val="0065FF"/>
                </a:solidFill>
                <a:latin typeface="Arial"/>
                <a:cs typeface="Arial"/>
              </a:rPr>
              <a:t>m</a:t>
            </a:r>
            <a:r>
              <a:rPr lang="en-US" sz="2400" b="1" baseline="-20833" dirty="0" smtClean="0">
                <a:solidFill>
                  <a:srgbClr val="0065FF"/>
                </a:solidFill>
                <a:latin typeface="Arial"/>
                <a:cs typeface="Arial"/>
              </a:rPr>
              <a:t>e</a:t>
            </a:r>
            <a:r>
              <a:rPr lang="en-US" sz="2400" b="1" spc="282" baseline="-20833" dirty="0" smtClean="0">
                <a:solidFill>
                  <a:srgbClr val="0065FF"/>
                </a:solidFill>
                <a:latin typeface="Arial"/>
                <a:cs typeface="Arial"/>
              </a:rPr>
              <a:t> </a:t>
            </a:r>
            <a:r>
              <a:rPr lang="en-US" sz="2400" b="1" spc="-4" dirty="0" smtClean="0">
                <a:solidFill>
                  <a:srgbClr val="0065FF"/>
                </a:solidFill>
                <a:latin typeface="Arial"/>
                <a:cs typeface="Arial"/>
              </a:rPr>
              <a:t>t</a:t>
            </a:r>
            <a:r>
              <a:rPr lang="en-US" sz="2400" b="1" dirty="0" smtClean="0">
                <a:solidFill>
                  <a:srgbClr val="0065FF"/>
                </a:solidFill>
                <a:latin typeface="Arial"/>
                <a:cs typeface="Arial"/>
              </a:rPr>
              <a:t>o</a:t>
            </a:r>
            <a:r>
              <a:rPr lang="en-US" sz="2400" b="1" spc="-4" dirty="0" smtClean="0">
                <a:solidFill>
                  <a:srgbClr val="0065FF"/>
                </a:solidFill>
                <a:latin typeface="Arial"/>
                <a:cs typeface="Arial"/>
              </a:rPr>
              <a:t> </a:t>
            </a:r>
            <a:r>
              <a:rPr lang="en-US" sz="2400" b="1" dirty="0" smtClean="0">
                <a:solidFill>
                  <a:srgbClr val="0065FF"/>
                </a:solidFill>
                <a:latin typeface="Arial"/>
                <a:cs typeface="Arial"/>
              </a:rPr>
              <a:t>5</a:t>
            </a:r>
            <a:r>
              <a:rPr lang="en-US" sz="2400" b="1" spc="-4" dirty="0" smtClean="0">
                <a:solidFill>
                  <a:srgbClr val="0065FF"/>
                </a:solidFill>
                <a:latin typeface="Arial"/>
                <a:cs typeface="Arial"/>
              </a:rPr>
              <a:t> Me</a:t>
            </a:r>
            <a:r>
              <a:rPr lang="en-US" sz="2400" b="1" dirty="0" smtClean="0">
                <a:solidFill>
                  <a:srgbClr val="0065FF"/>
                </a:solidFill>
                <a:latin typeface="Arial"/>
                <a:cs typeface="Arial"/>
              </a:rPr>
              <a:t>V</a:t>
            </a:r>
            <a:r>
              <a:rPr lang="en-US" sz="2400" b="1" spc="-4" dirty="0" smtClean="0">
                <a:solidFill>
                  <a:srgbClr val="0065FF"/>
                </a:solidFill>
                <a:latin typeface="Arial"/>
                <a:cs typeface="Arial"/>
              </a:rPr>
              <a:t> (facto</a:t>
            </a:r>
            <a:r>
              <a:rPr lang="en-US" sz="2400" b="1" dirty="0" smtClean="0">
                <a:solidFill>
                  <a:srgbClr val="0065FF"/>
                </a:solidFill>
                <a:latin typeface="Arial"/>
                <a:cs typeface="Arial"/>
              </a:rPr>
              <a:t>r</a:t>
            </a:r>
            <a:r>
              <a:rPr lang="en-US" sz="2400" b="1" spc="4" dirty="0" smtClean="0">
                <a:solidFill>
                  <a:srgbClr val="0065FF"/>
                </a:solidFill>
                <a:latin typeface="Arial"/>
                <a:cs typeface="Arial"/>
              </a:rPr>
              <a:t> </a:t>
            </a:r>
            <a:r>
              <a:rPr lang="en-US" sz="2400" b="1" spc="-4" dirty="0" smtClean="0">
                <a:solidFill>
                  <a:srgbClr val="0065FF"/>
                </a:solidFill>
                <a:latin typeface="Arial"/>
                <a:cs typeface="Arial"/>
              </a:rPr>
              <a:t>10)</a:t>
            </a:r>
            <a:endParaRPr lang="en-US" sz="2400" dirty="0" smtClean="0">
              <a:solidFill>
                <a:prstClr val="black"/>
              </a:solidFill>
              <a:latin typeface="Arial"/>
              <a:cs typeface="Arial"/>
            </a:endParaRPr>
          </a:p>
          <a:p>
            <a:pPr marL="450850" lvl="1" indent="-184150" defTabSz="801401">
              <a:buClr>
                <a:srgbClr val="CC0000"/>
              </a:buClr>
              <a:buSzPct val="70000"/>
              <a:buFont typeface="Arial"/>
              <a:buChar char="•"/>
              <a:tabLst>
                <a:tab pos="450850" algn="l"/>
              </a:tabLst>
            </a:pPr>
            <a:r>
              <a:rPr lang="en-US" spc="-9" dirty="0" smtClean="0">
                <a:solidFill>
                  <a:prstClr val="black"/>
                </a:solidFill>
                <a:latin typeface="Arial"/>
                <a:cs typeface="Arial"/>
              </a:rPr>
              <a:t>sam</a:t>
            </a:r>
            <a:r>
              <a:rPr lang="en-US" spc="-4" dirty="0" smtClean="0">
                <a:solidFill>
                  <a:prstClr val="black"/>
                </a:solidFill>
                <a:latin typeface="Arial"/>
                <a:cs typeface="Arial"/>
              </a:rPr>
              <a:t>e</a:t>
            </a:r>
            <a:r>
              <a:rPr lang="en-US" dirty="0" smtClean="0">
                <a:solidFill>
                  <a:prstClr val="black"/>
                </a:solidFill>
                <a:latin typeface="Arial"/>
                <a:cs typeface="Arial"/>
              </a:rPr>
              <a:t> </a:t>
            </a:r>
            <a:r>
              <a:rPr lang="en-US" spc="-9" dirty="0" smtClean="0">
                <a:solidFill>
                  <a:prstClr val="black"/>
                </a:solidFill>
                <a:latin typeface="Arial"/>
                <a:cs typeface="Arial"/>
              </a:rPr>
              <a:t>effec</a:t>
            </a:r>
            <a:r>
              <a:rPr lang="en-US" spc="-4" dirty="0" smtClean="0">
                <a:solidFill>
                  <a:prstClr val="black"/>
                </a:solidFill>
                <a:latin typeface="Arial"/>
                <a:cs typeface="Arial"/>
              </a:rPr>
              <a:t>t</a:t>
            </a:r>
            <a:r>
              <a:rPr lang="en-US" spc="-13" dirty="0" smtClean="0">
                <a:solidFill>
                  <a:prstClr val="black"/>
                </a:solidFill>
                <a:latin typeface="Arial"/>
                <a:cs typeface="Arial"/>
              </a:rPr>
              <a:t> </a:t>
            </a:r>
            <a:r>
              <a:rPr lang="en-US" spc="-9" dirty="0" smtClean="0">
                <a:solidFill>
                  <a:prstClr val="black"/>
                </a:solidFill>
                <a:latin typeface="Arial"/>
                <a:cs typeface="Arial"/>
              </a:rPr>
              <a:t>a</a:t>
            </a:r>
            <a:r>
              <a:rPr lang="en-US" spc="-4" dirty="0" smtClean="0">
                <a:solidFill>
                  <a:prstClr val="black"/>
                </a:solidFill>
                <a:latin typeface="Arial"/>
                <a:cs typeface="Arial"/>
              </a:rPr>
              <a:t>s</a:t>
            </a:r>
            <a:r>
              <a:rPr lang="en-US" dirty="0" smtClean="0">
                <a:solidFill>
                  <a:prstClr val="black"/>
                </a:solidFill>
                <a:latin typeface="Arial"/>
                <a:cs typeface="Arial"/>
              </a:rPr>
              <a:t> </a:t>
            </a:r>
            <a:r>
              <a:rPr lang="en-US" spc="-9" dirty="0" smtClean="0">
                <a:solidFill>
                  <a:prstClr val="black"/>
                </a:solidFill>
                <a:latin typeface="Arial"/>
                <a:cs typeface="Arial"/>
              </a:rPr>
              <a:t>decreasin</a:t>
            </a:r>
            <a:r>
              <a:rPr lang="en-US" spc="-4" dirty="0" smtClean="0">
                <a:solidFill>
                  <a:prstClr val="black"/>
                </a:solidFill>
                <a:latin typeface="Arial"/>
                <a:cs typeface="Arial"/>
              </a:rPr>
              <a:t>g</a:t>
            </a:r>
            <a:r>
              <a:rPr lang="en-US" dirty="0" smtClean="0">
                <a:solidFill>
                  <a:prstClr val="black"/>
                </a:solidFill>
                <a:latin typeface="Arial"/>
                <a:cs typeface="Arial"/>
              </a:rPr>
              <a:t> </a:t>
            </a:r>
            <a:r>
              <a:rPr lang="en-US" spc="-4" dirty="0" smtClean="0">
                <a:solidFill>
                  <a:prstClr val="black"/>
                </a:solidFill>
                <a:latin typeface="Arial"/>
                <a:cs typeface="Arial"/>
              </a:rPr>
              <a:t>m</a:t>
            </a:r>
            <a:r>
              <a:rPr lang="en-US" sz="2100" b="1" baseline="-20833" dirty="0" smtClean="0">
                <a:solidFill>
                  <a:prstClr val="black"/>
                </a:solidFill>
                <a:latin typeface="Arial"/>
                <a:cs typeface="Arial"/>
              </a:rPr>
              <a:t>d</a:t>
            </a:r>
            <a:r>
              <a:rPr lang="en-US" sz="2100" b="1" spc="276" baseline="-20833" dirty="0" smtClean="0">
                <a:solidFill>
                  <a:prstClr val="black"/>
                </a:solidFill>
                <a:latin typeface="Arial"/>
                <a:cs typeface="Arial"/>
              </a:rPr>
              <a:t> </a:t>
            </a:r>
            <a:r>
              <a:rPr lang="en-US" spc="-9" dirty="0" smtClean="0">
                <a:solidFill>
                  <a:prstClr val="black"/>
                </a:solidFill>
                <a:latin typeface="Arial"/>
                <a:cs typeface="Arial"/>
              </a:rPr>
              <a:t>b</a:t>
            </a:r>
            <a:r>
              <a:rPr lang="en-US" spc="-4" dirty="0" smtClean="0">
                <a:solidFill>
                  <a:prstClr val="black"/>
                </a:solidFill>
                <a:latin typeface="Arial"/>
                <a:cs typeface="Arial"/>
              </a:rPr>
              <a:t>y </a:t>
            </a:r>
            <a:r>
              <a:rPr lang="en-US" spc="-9" dirty="0" smtClean="0">
                <a:solidFill>
                  <a:prstClr val="black"/>
                </a:solidFill>
                <a:latin typeface="Arial"/>
                <a:cs typeface="Arial"/>
              </a:rPr>
              <a:t>4.</a:t>
            </a:r>
            <a:r>
              <a:rPr lang="en-US" spc="-4" dirty="0" smtClean="0">
                <a:solidFill>
                  <a:prstClr val="black"/>
                </a:solidFill>
                <a:latin typeface="Arial"/>
                <a:cs typeface="Arial"/>
              </a:rPr>
              <a:t>5 </a:t>
            </a:r>
            <a:r>
              <a:rPr lang="en-US" spc="-9" dirty="0" smtClean="0">
                <a:solidFill>
                  <a:prstClr val="black"/>
                </a:solidFill>
                <a:latin typeface="Arial"/>
                <a:cs typeface="Arial"/>
              </a:rPr>
              <a:t>MeV</a:t>
            </a:r>
            <a:r>
              <a:rPr lang="en-US" spc="-4" dirty="0" smtClean="0">
                <a:solidFill>
                  <a:prstClr val="black"/>
                </a:solidFill>
                <a:latin typeface="Arial"/>
                <a:cs typeface="Arial"/>
              </a:rPr>
              <a:t>, </a:t>
            </a:r>
            <a:r>
              <a:rPr lang="en-US" spc="-9" dirty="0" smtClean="0">
                <a:solidFill>
                  <a:prstClr val="black"/>
                </a:solidFill>
                <a:latin typeface="Arial"/>
                <a:cs typeface="Arial"/>
              </a:rPr>
              <a:t>i.e.</a:t>
            </a:r>
            <a:endParaRPr lang="en-US" dirty="0" smtClean="0">
              <a:solidFill>
                <a:prstClr val="black"/>
              </a:solidFill>
              <a:latin typeface="Arial"/>
              <a:cs typeface="Arial"/>
            </a:endParaRPr>
          </a:p>
          <a:p>
            <a:pPr marL="625475" lvl="2" indent="-174625" defTabSz="801401">
              <a:spcBef>
                <a:spcPts val="294"/>
              </a:spcBef>
              <a:buClr>
                <a:srgbClr val="009A00"/>
              </a:buClr>
              <a:buSzPct val="61111"/>
              <a:buFont typeface="Arial"/>
              <a:buChar char="•"/>
              <a:tabLst>
                <a:tab pos="1012881" algn="l"/>
              </a:tabLst>
            </a:pPr>
            <a:r>
              <a:rPr lang="en-US" spc="-4" dirty="0" smtClean="0">
                <a:solidFill>
                  <a:prstClr val="black"/>
                </a:solidFill>
                <a:latin typeface="Arial"/>
                <a:cs typeface="Arial"/>
              </a:rPr>
              <a:t>n</a:t>
            </a:r>
            <a:r>
              <a:rPr lang="en-US" dirty="0" smtClean="0">
                <a:solidFill>
                  <a:prstClr val="black"/>
                </a:solidFill>
                <a:latin typeface="Arial"/>
                <a:cs typeface="Arial"/>
              </a:rPr>
              <a:t>o</a:t>
            </a:r>
            <a:r>
              <a:rPr lang="en-US" spc="-4" dirty="0" smtClean="0">
                <a:solidFill>
                  <a:prstClr val="black"/>
                </a:solidFill>
                <a:latin typeface="Arial"/>
                <a:cs typeface="Arial"/>
              </a:rPr>
              <a:t> protons</a:t>
            </a:r>
            <a:r>
              <a:rPr lang="en-US" dirty="0" smtClean="0">
                <a:solidFill>
                  <a:prstClr val="black"/>
                </a:solidFill>
                <a:latin typeface="Arial"/>
                <a:cs typeface="Arial"/>
              </a:rPr>
              <a:t>,</a:t>
            </a:r>
            <a:r>
              <a:rPr lang="en-US" spc="-4" dirty="0" smtClean="0">
                <a:solidFill>
                  <a:prstClr val="black"/>
                </a:solidFill>
                <a:latin typeface="Arial"/>
                <a:cs typeface="Arial"/>
              </a:rPr>
              <a:t> n</a:t>
            </a:r>
            <a:r>
              <a:rPr lang="en-US" dirty="0" smtClean="0">
                <a:solidFill>
                  <a:prstClr val="black"/>
                </a:solidFill>
                <a:latin typeface="Arial"/>
                <a:cs typeface="Arial"/>
              </a:rPr>
              <a:t>o</a:t>
            </a:r>
            <a:r>
              <a:rPr lang="en-US" spc="-4" dirty="0" smtClean="0">
                <a:solidFill>
                  <a:prstClr val="black"/>
                </a:solidFill>
                <a:latin typeface="Arial"/>
                <a:cs typeface="Arial"/>
              </a:rPr>
              <a:t> stars</a:t>
            </a:r>
            <a:r>
              <a:rPr lang="en-US" dirty="0" smtClean="0">
                <a:solidFill>
                  <a:prstClr val="black"/>
                </a:solidFill>
                <a:latin typeface="Arial"/>
                <a:cs typeface="Arial"/>
              </a:rPr>
              <a:t>,</a:t>
            </a:r>
            <a:r>
              <a:rPr lang="en-US" spc="-4" dirty="0" smtClean="0">
                <a:solidFill>
                  <a:prstClr val="black"/>
                </a:solidFill>
                <a:latin typeface="Arial"/>
                <a:cs typeface="Arial"/>
              </a:rPr>
              <a:t> jus</a:t>
            </a:r>
            <a:r>
              <a:rPr lang="en-US" dirty="0" smtClean="0">
                <a:solidFill>
                  <a:prstClr val="black"/>
                </a:solidFill>
                <a:latin typeface="Arial"/>
                <a:cs typeface="Arial"/>
              </a:rPr>
              <a:t>t</a:t>
            </a:r>
            <a:r>
              <a:rPr lang="en-US" spc="-4" dirty="0" smtClean="0">
                <a:solidFill>
                  <a:prstClr val="black"/>
                </a:solidFill>
                <a:latin typeface="Arial"/>
                <a:cs typeface="Arial"/>
              </a:rPr>
              <a:t> neutral</a:t>
            </a:r>
            <a:r>
              <a:rPr lang="en-US" dirty="0" smtClean="0">
                <a:solidFill>
                  <a:prstClr val="black"/>
                </a:solidFill>
                <a:latin typeface="Arial"/>
                <a:cs typeface="Arial"/>
              </a:rPr>
              <a:t>s</a:t>
            </a:r>
            <a:r>
              <a:rPr lang="en-US" spc="-4" dirty="0" smtClean="0">
                <a:solidFill>
                  <a:prstClr val="black"/>
                </a:solidFill>
                <a:latin typeface="Arial"/>
                <a:cs typeface="Arial"/>
              </a:rPr>
              <a:t> n</a:t>
            </a:r>
            <a:r>
              <a:rPr lang="en-US" dirty="0" smtClean="0">
                <a:solidFill>
                  <a:prstClr val="black"/>
                </a:solidFill>
                <a:latin typeface="Arial"/>
                <a:cs typeface="Arial"/>
              </a:rPr>
              <a:t>, </a:t>
            </a:r>
            <a:r>
              <a:rPr lang="en-US" b="1" spc="-4" dirty="0" smtClean="0">
                <a:solidFill>
                  <a:prstClr val="black"/>
                </a:solidFill>
                <a:latin typeface="Symbol"/>
                <a:cs typeface="Symbol"/>
              </a:rPr>
              <a:t></a:t>
            </a:r>
            <a:r>
              <a:rPr lang="en-US" b="1" spc="4" dirty="0" smtClean="0">
                <a:solidFill>
                  <a:prstClr val="black"/>
                </a:solidFill>
                <a:latin typeface="Times New Roman"/>
                <a:cs typeface="Times New Roman"/>
              </a:rPr>
              <a:t> </a:t>
            </a:r>
            <a:r>
              <a:rPr lang="en-US" b="1" spc="-4" dirty="0" smtClean="0">
                <a:solidFill>
                  <a:prstClr val="black"/>
                </a:solidFill>
                <a:latin typeface="Symbol"/>
                <a:cs typeface="Symbol"/>
              </a:rPr>
              <a:t></a:t>
            </a:r>
            <a:r>
              <a:rPr lang="en-US" dirty="0">
                <a:solidFill>
                  <a:prstClr val="black"/>
                </a:solidFill>
                <a:latin typeface="Symbol"/>
                <a:cs typeface="Symbol"/>
              </a:rPr>
              <a:t> </a:t>
            </a:r>
            <a:r>
              <a:rPr lang="en-US" spc="-9" dirty="0" smtClean="0">
                <a:solidFill>
                  <a:prstClr val="black"/>
                </a:solidFill>
                <a:latin typeface="Times New Roman"/>
                <a:cs typeface="Times New Roman"/>
              </a:rPr>
              <a:t> </a:t>
            </a:r>
            <a:r>
              <a:rPr lang="en-US" spc="-4" dirty="0" smtClean="0">
                <a:solidFill>
                  <a:prstClr val="black"/>
                </a:solidFill>
                <a:latin typeface="Arial"/>
                <a:cs typeface="Arial"/>
              </a:rPr>
              <a:t>lef</a:t>
            </a:r>
            <a:r>
              <a:rPr lang="en-US" dirty="0" smtClean="0">
                <a:solidFill>
                  <a:prstClr val="black"/>
                </a:solidFill>
                <a:latin typeface="Arial"/>
                <a:cs typeface="Arial"/>
              </a:rPr>
              <a:t>t</a:t>
            </a:r>
            <a:r>
              <a:rPr lang="en-US" spc="-4" dirty="0" smtClean="0">
                <a:solidFill>
                  <a:prstClr val="black"/>
                </a:solidFill>
                <a:latin typeface="Arial"/>
                <a:cs typeface="Arial"/>
              </a:rPr>
              <a:t> over</a:t>
            </a:r>
            <a:endParaRPr lang="en-US" dirty="0">
              <a:solidFill>
                <a:prstClr val="black"/>
              </a:solidFill>
              <a:latin typeface="Arial"/>
              <a:cs typeface="Arial"/>
            </a:endParaRPr>
          </a:p>
        </p:txBody>
      </p:sp>
      <p:sp>
        <p:nvSpPr>
          <p:cNvPr id="15" name="object 11"/>
          <p:cNvSpPr txBox="1">
            <a:spLocks noGrp="1"/>
          </p:cNvSpPr>
          <p:nvPr>
            <p:ph type="title"/>
          </p:nvPr>
        </p:nvSpPr>
        <p:spPr>
          <a:xfrm>
            <a:off x="2805726" y="149761"/>
            <a:ext cx="3499164" cy="830997"/>
          </a:xfrm>
          <a:prstGeom prst="rect">
            <a:avLst/>
          </a:prstGeom>
        </p:spPr>
        <p:txBody>
          <a:bodyPr vert="horz" wrap="none" lIns="0" tIns="0" rIns="0" bIns="0" rtlCol="0">
            <a:spAutoFit/>
          </a:bodyPr>
          <a:lstStyle/>
          <a:p>
            <a:pPr marL="11131" algn="ctr"/>
            <a:r>
              <a:rPr lang="en-US" sz="5400" b="1" dirty="0" smtClean="0">
                <a:solidFill>
                  <a:srgbClr val="000066"/>
                </a:solidFill>
              </a:rPr>
              <a:t>change </a:t>
            </a:r>
            <a:r>
              <a:rPr lang="en-US" sz="5400" b="1" spc="-4" dirty="0" smtClean="0">
                <a:solidFill>
                  <a:srgbClr val="000066"/>
                </a:solidFill>
              </a:rPr>
              <a:t>m</a:t>
            </a:r>
            <a:r>
              <a:rPr lang="en-US" sz="5400" b="1" baseline="-20467" dirty="0">
                <a:solidFill>
                  <a:srgbClr val="000066"/>
                </a:solidFill>
              </a:rPr>
              <a:t>e</a:t>
            </a:r>
            <a:endParaRPr lang="en-US" sz="5400" b="1" dirty="0">
              <a:solidFill>
                <a:srgbClr val="000066"/>
              </a:solidFill>
            </a:endParaRPr>
          </a:p>
        </p:txBody>
      </p:sp>
      <p:sp>
        <p:nvSpPr>
          <p:cNvPr id="3" name="Slide Number Placeholder 2"/>
          <p:cNvSpPr>
            <a:spLocks noGrp="1"/>
          </p:cNvSpPr>
          <p:nvPr>
            <p:ph type="sldNum" sz="quarter" idx="7"/>
          </p:nvPr>
        </p:nvSpPr>
        <p:spPr>
          <a:xfrm>
            <a:off x="8384417" y="6484694"/>
            <a:ext cx="364063" cy="184666"/>
          </a:xfrm>
        </p:spPr>
        <p:txBody>
          <a:bodyPr/>
          <a:lstStyle/>
          <a:p>
            <a:pPr marL="107975"/>
            <a:fld id="{81D60167-4931-47E6-BA6A-407CBD079E47}" type="slidenum">
              <a:rPr lang="de-DE" spc="-4" smtClean="0">
                <a:solidFill>
                  <a:srgbClr val="000066"/>
                </a:solidFill>
              </a:rPr>
              <a:pPr marL="107975"/>
              <a:t>42</a:t>
            </a:fld>
            <a:endParaRPr lang="de-DE" spc="-4" dirty="0">
              <a:solidFill>
                <a:srgbClr val="000066"/>
              </a:solidFill>
            </a:endParaRPr>
          </a:p>
        </p:txBody>
      </p:sp>
    </p:spTree>
    <p:extLst>
      <p:ext uri="{BB962C8B-B14F-4D97-AF65-F5344CB8AC3E}">
        <p14:creationId xmlns:p14="http://schemas.microsoft.com/office/powerpoint/2010/main" val="15182482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 name="object 12"/>
          <p:cNvSpPr txBox="1"/>
          <p:nvPr/>
        </p:nvSpPr>
        <p:spPr>
          <a:xfrm>
            <a:off x="611576" y="1332001"/>
            <a:ext cx="7750429" cy="4419158"/>
          </a:xfrm>
          <a:prstGeom prst="rect">
            <a:avLst/>
          </a:prstGeom>
        </p:spPr>
        <p:txBody>
          <a:bodyPr vert="horz" wrap="square" lIns="0" tIns="0" rIns="0" bIns="0" rtlCol="0">
            <a:spAutoFit/>
          </a:bodyPr>
          <a:lstStyle/>
          <a:p>
            <a:pPr marL="266700" indent="-255588" defTabSz="801401">
              <a:spcBef>
                <a:spcPts val="1200"/>
              </a:spcBef>
              <a:spcAft>
                <a:spcPts val="600"/>
              </a:spcAft>
              <a:buClr>
                <a:srgbClr val="0057D6"/>
              </a:buClr>
              <a:buSzPct val="100000"/>
              <a:buFont typeface="Arial"/>
              <a:buChar char="•"/>
              <a:tabLst>
                <a:tab pos="311655" algn="l"/>
              </a:tabLst>
            </a:pPr>
            <a:r>
              <a:rPr lang="en-US" sz="2100" b="1" dirty="0" smtClean="0">
                <a:solidFill>
                  <a:srgbClr val="0066FF"/>
                </a:solidFill>
                <a:latin typeface="Arial"/>
                <a:cs typeface="Arial"/>
              </a:rPr>
              <a:t>massless</a:t>
            </a:r>
            <a:r>
              <a:rPr lang="en-US" sz="2100" dirty="0" smtClean="0">
                <a:solidFill>
                  <a:prstClr val="black"/>
                </a:solidFill>
                <a:latin typeface="Arial"/>
                <a:cs typeface="Arial"/>
              </a:rPr>
              <a:t>: photon</a:t>
            </a:r>
            <a:r>
              <a:rPr lang="en-US" sz="2100" spc="4" dirty="0" smtClean="0">
                <a:solidFill>
                  <a:prstClr val="black"/>
                </a:solidFill>
                <a:latin typeface="Arial"/>
                <a:cs typeface="Arial"/>
              </a:rPr>
              <a:t> </a:t>
            </a:r>
            <a:r>
              <a:rPr lang="en-US" sz="2100" spc="-4" dirty="0" smtClean="0">
                <a:solidFill>
                  <a:srgbClr val="CC0000"/>
                </a:solidFill>
                <a:latin typeface="Arial"/>
                <a:cs typeface="Arial"/>
              </a:rPr>
              <a:t>m</a:t>
            </a:r>
            <a:r>
              <a:rPr lang="en-US" sz="2400" b="1" baseline="-20833" dirty="0" smtClean="0">
                <a:solidFill>
                  <a:srgbClr val="CC0000"/>
                </a:solidFill>
                <a:latin typeface="Symbol"/>
                <a:cs typeface="Symbol"/>
              </a:rPr>
              <a:t></a:t>
            </a:r>
            <a:r>
              <a:rPr lang="en-US" sz="2100" baseline="-20833" dirty="0" smtClean="0">
                <a:solidFill>
                  <a:srgbClr val="CC0000"/>
                </a:solidFill>
                <a:latin typeface="Symbol"/>
                <a:cs typeface="Symbol"/>
              </a:rPr>
              <a:t> </a:t>
            </a:r>
            <a:r>
              <a:rPr lang="en-US" sz="2100" dirty="0" smtClean="0">
                <a:solidFill>
                  <a:srgbClr val="CC0000"/>
                </a:solidFill>
                <a:latin typeface="Arial"/>
                <a:cs typeface="Arial"/>
              </a:rPr>
              <a:t>=</a:t>
            </a:r>
            <a:r>
              <a:rPr lang="en-US" sz="2100" spc="-4" dirty="0" smtClean="0">
                <a:solidFill>
                  <a:srgbClr val="CC0000"/>
                </a:solidFill>
                <a:latin typeface="Arial"/>
                <a:cs typeface="Arial"/>
              </a:rPr>
              <a:t>0</a:t>
            </a:r>
            <a:r>
              <a:rPr lang="en-US" sz="2100" dirty="0" smtClean="0">
                <a:solidFill>
                  <a:prstClr val="black"/>
                </a:solidFill>
                <a:latin typeface="Arial"/>
                <a:cs typeface="Arial"/>
              </a:rPr>
              <a:t> and g</a:t>
            </a:r>
            <a:r>
              <a:rPr lang="en-US" sz="2100" spc="-4" dirty="0" smtClean="0">
                <a:solidFill>
                  <a:prstClr val="black"/>
                </a:solidFill>
                <a:latin typeface="Arial"/>
                <a:cs typeface="Arial"/>
              </a:rPr>
              <a:t>luo</a:t>
            </a:r>
            <a:r>
              <a:rPr lang="en-US" sz="2100" dirty="0" smtClean="0">
                <a:solidFill>
                  <a:prstClr val="black"/>
                </a:solidFill>
                <a:latin typeface="Arial"/>
                <a:cs typeface="Arial"/>
              </a:rPr>
              <a:t>n</a:t>
            </a:r>
            <a:r>
              <a:rPr lang="en-US" sz="2100" spc="4" dirty="0" smtClean="0">
                <a:solidFill>
                  <a:prstClr val="black"/>
                </a:solidFill>
                <a:latin typeface="Arial"/>
                <a:cs typeface="Arial"/>
              </a:rPr>
              <a:t> </a:t>
            </a:r>
            <a:r>
              <a:rPr lang="en-US" sz="2100" spc="-4" dirty="0" smtClean="0">
                <a:solidFill>
                  <a:srgbClr val="CC0000"/>
                </a:solidFill>
                <a:latin typeface="Arial"/>
                <a:cs typeface="Arial"/>
              </a:rPr>
              <a:t>m</a:t>
            </a:r>
            <a:r>
              <a:rPr lang="en-US" sz="2100" spc="-6" baseline="-20833" dirty="0" smtClean="0">
                <a:solidFill>
                  <a:srgbClr val="CC0000"/>
                </a:solidFill>
                <a:latin typeface="Arial"/>
                <a:cs typeface="Arial"/>
              </a:rPr>
              <a:t>g </a:t>
            </a:r>
            <a:r>
              <a:rPr lang="en-US" sz="2100" dirty="0" smtClean="0">
                <a:solidFill>
                  <a:srgbClr val="CC0000"/>
                </a:solidFill>
                <a:latin typeface="Arial"/>
                <a:cs typeface="Arial"/>
              </a:rPr>
              <a:t>=0</a:t>
            </a:r>
            <a:endParaRPr lang="en-US" sz="2100" dirty="0" smtClean="0">
              <a:solidFill>
                <a:prstClr val="black"/>
              </a:solidFill>
              <a:latin typeface="Arial"/>
              <a:cs typeface="Arial"/>
            </a:endParaRPr>
          </a:p>
          <a:p>
            <a:pPr marL="266700" indent="-255588" defTabSz="801401">
              <a:spcBef>
                <a:spcPts val="1200"/>
              </a:spcBef>
              <a:spcAft>
                <a:spcPts val="600"/>
              </a:spcAft>
              <a:buClr>
                <a:srgbClr val="0057D6"/>
              </a:buClr>
              <a:buSzPct val="100000"/>
              <a:buFont typeface="Arial"/>
              <a:buChar char="•"/>
              <a:tabLst>
                <a:tab pos="311655" algn="l"/>
              </a:tabLst>
            </a:pPr>
            <a:r>
              <a:rPr lang="en-US" sz="2100" b="1" dirty="0" smtClean="0">
                <a:solidFill>
                  <a:srgbClr val="0066FF"/>
                </a:solidFill>
                <a:latin typeface="Arial"/>
                <a:cs typeface="Arial"/>
              </a:rPr>
              <a:t>massive</a:t>
            </a:r>
            <a:r>
              <a:rPr lang="en-US" sz="2100" dirty="0" smtClean="0">
                <a:solidFill>
                  <a:prstClr val="black"/>
                </a:solidFill>
                <a:latin typeface="Arial"/>
                <a:cs typeface="Arial"/>
              </a:rPr>
              <a:t>:</a:t>
            </a:r>
            <a:r>
              <a:rPr lang="en-US" sz="2100" spc="-4" dirty="0" smtClean="0">
                <a:solidFill>
                  <a:prstClr val="black"/>
                </a:solidFill>
                <a:latin typeface="Arial"/>
                <a:cs typeface="Arial"/>
              </a:rPr>
              <a:t>   </a:t>
            </a:r>
            <a:r>
              <a:rPr lang="en-US" sz="2100" dirty="0" smtClean="0">
                <a:solidFill>
                  <a:prstClr val="black"/>
                </a:solidFill>
                <a:latin typeface="Arial"/>
                <a:cs typeface="Arial"/>
              </a:rPr>
              <a:t>weak</a:t>
            </a:r>
            <a:r>
              <a:rPr lang="en-US" sz="2100" spc="-4" dirty="0" smtClean="0">
                <a:solidFill>
                  <a:prstClr val="black"/>
                </a:solidFill>
                <a:latin typeface="Arial"/>
                <a:cs typeface="Arial"/>
              </a:rPr>
              <a:t> </a:t>
            </a:r>
            <a:r>
              <a:rPr lang="en-US" sz="2100" dirty="0">
                <a:solidFill>
                  <a:prstClr val="black"/>
                </a:solidFill>
                <a:latin typeface="Arial"/>
                <a:cs typeface="Arial"/>
              </a:rPr>
              <a:t>b</a:t>
            </a:r>
            <a:r>
              <a:rPr lang="en-US" sz="2100" dirty="0" smtClean="0">
                <a:solidFill>
                  <a:prstClr val="black"/>
                </a:solidFill>
                <a:latin typeface="Arial"/>
                <a:cs typeface="Arial"/>
              </a:rPr>
              <a:t>osons</a:t>
            </a:r>
            <a:r>
              <a:rPr lang="en-US" sz="2100" spc="4" dirty="0" smtClean="0">
                <a:solidFill>
                  <a:prstClr val="black"/>
                </a:solidFill>
                <a:latin typeface="Arial"/>
                <a:cs typeface="Arial"/>
              </a:rPr>
              <a:t> </a:t>
            </a:r>
            <a:r>
              <a:rPr lang="en-US" sz="2100" spc="-4" dirty="0" smtClean="0">
                <a:solidFill>
                  <a:srgbClr val="CC0000"/>
                </a:solidFill>
                <a:latin typeface="Arial"/>
                <a:cs typeface="Arial"/>
              </a:rPr>
              <a:t>m</a:t>
            </a:r>
            <a:r>
              <a:rPr lang="en-US" sz="2100" b="1" spc="-6" baseline="-20833" dirty="0" smtClean="0">
                <a:solidFill>
                  <a:srgbClr val="CC0000"/>
                </a:solidFill>
                <a:latin typeface="Arial"/>
                <a:cs typeface="Arial"/>
              </a:rPr>
              <a:t>W </a:t>
            </a:r>
            <a:r>
              <a:rPr lang="en-US" sz="2100" dirty="0" smtClean="0">
                <a:solidFill>
                  <a:srgbClr val="CC0000"/>
                </a:solidFill>
                <a:latin typeface="Arial"/>
                <a:cs typeface="Arial"/>
              </a:rPr>
              <a:t>= 80 Ge</a:t>
            </a:r>
            <a:r>
              <a:rPr lang="en-US" sz="2100" spc="4" dirty="0" smtClean="0">
                <a:solidFill>
                  <a:srgbClr val="CC0000"/>
                </a:solidFill>
                <a:latin typeface="Arial"/>
                <a:cs typeface="Arial"/>
              </a:rPr>
              <a:t>V</a:t>
            </a:r>
            <a:r>
              <a:rPr lang="en-US" sz="2100" dirty="0" smtClean="0">
                <a:solidFill>
                  <a:prstClr val="black"/>
                </a:solidFill>
                <a:latin typeface="Arial"/>
                <a:cs typeface="Arial"/>
              </a:rPr>
              <a:t>,</a:t>
            </a:r>
            <a:r>
              <a:rPr lang="en-US" sz="2100" spc="-4" dirty="0" smtClean="0">
                <a:solidFill>
                  <a:prstClr val="black"/>
                </a:solidFill>
                <a:latin typeface="Arial"/>
                <a:cs typeface="Arial"/>
              </a:rPr>
              <a:t> </a:t>
            </a:r>
            <a:r>
              <a:rPr lang="en-US" sz="2100" spc="-9" dirty="0" err="1" smtClean="0">
                <a:solidFill>
                  <a:srgbClr val="CC0000"/>
                </a:solidFill>
                <a:latin typeface="Arial"/>
                <a:cs typeface="Arial"/>
              </a:rPr>
              <a:t>m</a:t>
            </a:r>
            <a:r>
              <a:rPr lang="en-US" sz="2100" b="1" spc="-13" baseline="-20833" dirty="0" err="1" smtClean="0">
                <a:solidFill>
                  <a:srgbClr val="CC0000"/>
                </a:solidFill>
                <a:latin typeface="Arial"/>
                <a:cs typeface="Arial"/>
              </a:rPr>
              <a:t>Z</a:t>
            </a:r>
            <a:r>
              <a:rPr lang="en-US" sz="2100" b="1" spc="-13" baseline="-20833" dirty="0" smtClean="0">
                <a:solidFill>
                  <a:srgbClr val="CC0000"/>
                </a:solidFill>
                <a:latin typeface="Arial"/>
                <a:cs typeface="Arial"/>
              </a:rPr>
              <a:t> </a:t>
            </a:r>
            <a:r>
              <a:rPr lang="en-US" sz="2100" dirty="0" smtClean="0">
                <a:solidFill>
                  <a:srgbClr val="CC0000"/>
                </a:solidFill>
                <a:latin typeface="Arial"/>
                <a:cs typeface="Arial"/>
              </a:rPr>
              <a:t>= 91 GeV</a:t>
            </a:r>
            <a:endParaRPr lang="en-US" sz="2100" dirty="0" smtClean="0">
              <a:solidFill>
                <a:prstClr val="black"/>
              </a:solidFill>
              <a:latin typeface="Arial"/>
              <a:cs typeface="Arial"/>
            </a:endParaRPr>
          </a:p>
          <a:p>
            <a:pPr marL="541338" lvl="1" indent="-274638" defTabSz="801401">
              <a:spcBef>
                <a:spcPts val="434"/>
              </a:spcBef>
              <a:buClr>
                <a:srgbClr val="CC0000"/>
              </a:buClr>
              <a:buSzPct val="100000"/>
              <a:buFont typeface="Symbol" panose="05050102010706020507" pitchFamily="18" charset="2"/>
              <a:buChar char="-"/>
            </a:pPr>
            <a:r>
              <a:rPr lang="en-US" spc="-9" dirty="0" smtClean="0">
                <a:solidFill>
                  <a:prstClr val="black"/>
                </a:solidFill>
                <a:latin typeface="Arial"/>
                <a:cs typeface="Arial"/>
              </a:rPr>
              <a:t>m</a:t>
            </a:r>
            <a:r>
              <a:rPr lang="en-US" sz="1700" b="1" baseline="-21367" dirty="0" smtClean="0">
                <a:solidFill>
                  <a:prstClr val="black"/>
                </a:solidFill>
                <a:latin typeface="Arial"/>
                <a:cs typeface="Arial"/>
              </a:rPr>
              <a:t>W</a:t>
            </a:r>
            <a:r>
              <a:rPr lang="en-US" sz="1700" b="1" spc="-6" dirty="0" smtClean="0">
                <a:solidFill>
                  <a:prstClr val="black"/>
                </a:solidFill>
                <a:latin typeface="Arial"/>
                <a:cs typeface="Arial"/>
              </a:rPr>
              <a:t> </a:t>
            </a:r>
            <a:r>
              <a:rPr lang="en-US" spc="-9" dirty="0" smtClean="0">
                <a:solidFill>
                  <a:prstClr val="black"/>
                </a:solidFill>
                <a:latin typeface="Arial"/>
                <a:cs typeface="Arial"/>
              </a:rPr>
              <a:t>govern</a:t>
            </a:r>
            <a:r>
              <a:rPr lang="en-US" spc="-4" dirty="0" smtClean="0">
                <a:solidFill>
                  <a:prstClr val="black"/>
                </a:solidFill>
                <a:latin typeface="Arial"/>
                <a:cs typeface="Arial"/>
              </a:rPr>
              <a:t>s fusion  </a:t>
            </a:r>
            <a:r>
              <a:rPr lang="en-US" spc="-9" dirty="0" err="1" smtClean="0">
                <a:solidFill>
                  <a:prstClr val="black"/>
                </a:solidFill>
                <a:latin typeface="Arial"/>
                <a:cs typeface="Arial"/>
              </a:rPr>
              <a:t>p+</a:t>
            </a:r>
            <a:r>
              <a:rPr lang="en-US" dirty="0" err="1" smtClean="0">
                <a:solidFill>
                  <a:prstClr val="black"/>
                </a:solidFill>
                <a:latin typeface="Arial"/>
                <a:cs typeface="Arial"/>
              </a:rPr>
              <a:t>p</a:t>
            </a:r>
            <a:r>
              <a:rPr lang="en-US" spc="740" baseline="30000" dirty="0">
                <a:solidFill>
                  <a:prstClr val="black"/>
                </a:solidFill>
                <a:latin typeface="Arial"/>
                <a:cs typeface="Arial"/>
              </a:rPr>
              <a:t> </a:t>
            </a:r>
            <a:r>
              <a:rPr lang="en-US" spc="740" dirty="0" smtClean="0">
                <a:solidFill>
                  <a:prstClr val="black"/>
                </a:solidFill>
                <a:latin typeface="Cambria Math"/>
                <a:ea typeface="Cambria Math"/>
                <a:cs typeface="Arial"/>
              </a:rPr>
              <a:t>→</a:t>
            </a:r>
            <a:r>
              <a:rPr lang="en-US" spc="-4" dirty="0" smtClean="0">
                <a:solidFill>
                  <a:prstClr val="black"/>
                </a:solidFill>
                <a:latin typeface="Arial"/>
                <a:cs typeface="Arial"/>
              </a:rPr>
              <a:t>d </a:t>
            </a:r>
            <a:r>
              <a:rPr lang="en-US" spc="-9" dirty="0" smtClean="0">
                <a:solidFill>
                  <a:prstClr val="black"/>
                </a:solidFill>
                <a:latin typeface="Arial"/>
                <a:cs typeface="Arial"/>
              </a:rPr>
              <a:t>e</a:t>
            </a:r>
            <a:r>
              <a:rPr lang="en-US" sz="2500" spc="-6" baseline="23391" dirty="0" smtClean="0">
                <a:solidFill>
                  <a:prstClr val="black"/>
                </a:solidFill>
                <a:latin typeface="Arial"/>
                <a:cs typeface="Arial"/>
              </a:rPr>
              <a:t>+</a:t>
            </a:r>
            <a:r>
              <a:rPr lang="en-US" spc="-4" baseline="30000" dirty="0" smtClean="0">
                <a:solidFill>
                  <a:prstClr val="black"/>
                </a:solidFill>
                <a:latin typeface="Arial"/>
                <a:cs typeface="Arial"/>
              </a:rPr>
              <a:t> </a:t>
            </a:r>
            <a:r>
              <a:rPr lang="en-US" b="1" dirty="0" smtClean="0">
                <a:solidFill>
                  <a:prstClr val="black"/>
                </a:solidFill>
                <a:latin typeface="Symbol"/>
                <a:cs typeface="Symbol"/>
              </a:rPr>
              <a:t></a:t>
            </a:r>
            <a:r>
              <a:rPr lang="en-US" sz="1700" baseline="-21367" dirty="0" smtClean="0">
                <a:solidFill>
                  <a:prstClr val="black"/>
                </a:solidFill>
                <a:latin typeface="Arial"/>
                <a:cs typeface="Arial"/>
              </a:rPr>
              <a:t>e   </a:t>
            </a:r>
            <a:r>
              <a:rPr lang="en-US" spc="-9" dirty="0" smtClean="0">
                <a:solidFill>
                  <a:prstClr val="black"/>
                </a:solidFill>
                <a:latin typeface="Arial"/>
                <a:cs typeface="Arial"/>
              </a:rPr>
              <a:t>i</a:t>
            </a:r>
            <a:r>
              <a:rPr lang="en-US" spc="-4" dirty="0" smtClean="0">
                <a:solidFill>
                  <a:prstClr val="black"/>
                </a:solidFill>
                <a:latin typeface="Arial"/>
                <a:cs typeface="Arial"/>
              </a:rPr>
              <a:t>n </a:t>
            </a:r>
            <a:r>
              <a:rPr lang="en-US" spc="-9" dirty="0" smtClean="0">
                <a:solidFill>
                  <a:prstClr val="black"/>
                </a:solidFill>
                <a:latin typeface="Arial"/>
                <a:cs typeface="Arial"/>
              </a:rPr>
              <a:t>stars</a:t>
            </a:r>
            <a:endParaRPr lang="en-US" sz="1200" dirty="0" smtClean="0">
              <a:solidFill>
                <a:prstClr val="black"/>
              </a:solidFill>
              <a:latin typeface="Times New Roman"/>
              <a:cs typeface="Times New Roman"/>
            </a:endParaRPr>
          </a:p>
          <a:p>
            <a:pPr marL="266700" indent="-255588" defTabSz="801401">
              <a:spcBef>
                <a:spcPts val="1200"/>
              </a:spcBef>
              <a:spcAft>
                <a:spcPts val="600"/>
              </a:spcAft>
              <a:buClr>
                <a:srgbClr val="0057D6"/>
              </a:buClr>
              <a:buSzPct val="100000"/>
              <a:buFont typeface="Arial"/>
              <a:buChar char="•"/>
              <a:tabLst>
                <a:tab pos="311655" algn="l"/>
              </a:tabLst>
            </a:pPr>
            <a:r>
              <a:rPr lang="en-US" sz="2100" b="1" dirty="0" smtClean="0">
                <a:solidFill>
                  <a:srgbClr val="0065FF"/>
                </a:solidFill>
                <a:latin typeface="Arial"/>
                <a:cs typeface="Arial"/>
              </a:rPr>
              <a:t>increase</a:t>
            </a:r>
            <a:r>
              <a:rPr lang="en-US" sz="2100" b="1" spc="-4" dirty="0" smtClean="0">
                <a:solidFill>
                  <a:srgbClr val="0065FF"/>
                </a:solidFill>
                <a:latin typeface="Arial"/>
                <a:cs typeface="Arial"/>
              </a:rPr>
              <a:t> m</a:t>
            </a:r>
            <a:r>
              <a:rPr lang="en-US" sz="2100" b="1" baseline="-20833" dirty="0" smtClean="0">
                <a:solidFill>
                  <a:srgbClr val="0065FF"/>
                </a:solidFill>
                <a:latin typeface="Arial"/>
                <a:cs typeface="Arial"/>
              </a:rPr>
              <a:t>W </a:t>
            </a:r>
            <a:r>
              <a:rPr lang="en-US" sz="2100" b="1" spc="6" baseline="-20833" dirty="0" smtClean="0">
                <a:solidFill>
                  <a:srgbClr val="0065FF"/>
                </a:solidFill>
                <a:latin typeface="Arial"/>
                <a:cs typeface="Arial"/>
              </a:rPr>
              <a:t> </a:t>
            </a:r>
            <a:r>
              <a:rPr lang="en-US" sz="2100" spc="-4" dirty="0" smtClean="0">
                <a:latin typeface="Arial"/>
                <a:cs typeface="Arial"/>
              </a:rPr>
              <a:t>b</a:t>
            </a:r>
            <a:r>
              <a:rPr lang="en-US" sz="2100" dirty="0" smtClean="0">
                <a:latin typeface="Arial"/>
                <a:cs typeface="Arial"/>
              </a:rPr>
              <a:t>y</a:t>
            </a:r>
            <a:r>
              <a:rPr lang="en-US" sz="2100" spc="-4" dirty="0" smtClean="0">
                <a:latin typeface="Arial"/>
                <a:cs typeface="Arial"/>
              </a:rPr>
              <a:t> facto</a:t>
            </a:r>
            <a:r>
              <a:rPr lang="en-US" sz="2100" dirty="0" smtClean="0">
                <a:latin typeface="Arial"/>
                <a:cs typeface="Arial"/>
              </a:rPr>
              <a:t>r</a:t>
            </a:r>
            <a:r>
              <a:rPr lang="en-US" sz="2100" spc="-4" dirty="0" smtClean="0">
                <a:latin typeface="Arial"/>
                <a:cs typeface="Arial"/>
              </a:rPr>
              <a:t> o</a:t>
            </a:r>
            <a:r>
              <a:rPr lang="en-US" sz="2100" dirty="0" smtClean="0">
                <a:latin typeface="Arial"/>
                <a:cs typeface="Arial"/>
              </a:rPr>
              <a:t>f</a:t>
            </a:r>
            <a:r>
              <a:rPr lang="en-US" sz="2100" spc="-4" dirty="0" smtClean="0">
                <a:latin typeface="Arial"/>
                <a:cs typeface="Arial"/>
              </a:rPr>
              <a:t> </a:t>
            </a:r>
            <a:r>
              <a:rPr lang="en-US" sz="2100" dirty="0" smtClean="0">
                <a:latin typeface="Arial"/>
                <a:cs typeface="Arial"/>
              </a:rPr>
              <a:t>2:</a:t>
            </a:r>
          </a:p>
          <a:p>
            <a:pPr marL="541338" lvl="1" indent="-274638" defTabSz="801401">
              <a:spcBef>
                <a:spcPts val="434"/>
              </a:spcBef>
              <a:buClr>
                <a:srgbClr val="CC0000"/>
              </a:buClr>
              <a:buSzPct val="100000"/>
              <a:buFont typeface="Symbol" panose="05050102010706020507" pitchFamily="18" charset="2"/>
              <a:buChar char="-"/>
            </a:pPr>
            <a:r>
              <a:rPr lang="en-US" spc="-4" dirty="0" smtClean="0">
                <a:solidFill>
                  <a:prstClr val="black"/>
                </a:solidFill>
                <a:latin typeface="Arial"/>
                <a:cs typeface="Arial"/>
              </a:rPr>
              <a:t>sun burns slower, less radiation pressure</a:t>
            </a:r>
            <a:endParaRPr lang="en-US" dirty="0" smtClean="0">
              <a:solidFill>
                <a:prstClr val="black"/>
              </a:solidFill>
              <a:latin typeface="Arial"/>
              <a:cs typeface="Arial"/>
            </a:endParaRPr>
          </a:p>
          <a:p>
            <a:pPr marL="541338" lvl="1" indent="-274638" defTabSz="801401">
              <a:spcBef>
                <a:spcPts val="434"/>
              </a:spcBef>
              <a:buClr>
                <a:srgbClr val="CC0000"/>
              </a:buClr>
              <a:buSzPct val="100000"/>
              <a:buFont typeface="Symbol" panose="05050102010706020507" pitchFamily="18" charset="2"/>
              <a:buChar char="-"/>
            </a:pPr>
            <a:r>
              <a:rPr lang="en-US" spc="-4" dirty="0" smtClean="0">
                <a:solidFill>
                  <a:prstClr val="black"/>
                </a:solidFill>
                <a:latin typeface="Arial"/>
                <a:cs typeface="Arial"/>
              </a:rPr>
              <a:t>radius </a:t>
            </a:r>
            <a:r>
              <a:rPr lang="en-US" b="1" spc="-4" dirty="0" smtClean="0">
                <a:solidFill>
                  <a:prstClr val="black"/>
                </a:solidFill>
                <a:latin typeface="Symbol"/>
                <a:cs typeface="Symbol"/>
              </a:rPr>
              <a:t></a:t>
            </a:r>
            <a:r>
              <a:rPr lang="en-US" spc="-4" dirty="0" smtClean="0">
                <a:solidFill>
                  <a:prstClr val="black"/>
                </a:solidFill>
                <a:latin typeface="Arial" panose="020B0604020202020204" pitchFamily="34" charset="0"/>
                <a:cs typeface="Arial" panose="020B0604020202020204" pitchFamily="34" charset="0"/>
              </a:rPr>
              <a:t>2 smaller</a:t>
            </a:r>
            <a:r>
              <a:rPr lang="en-US" spc="-4" dirty="0" smtClean="0">
                <a:solidFill>
                  <a:prstClr val="black"/>
                </a:solidFill>
                <a:latin typeface="Arial"/>
                <a:cs typeface="Arial"/>
              </a:rPr>
              <a:t>, </a:t>
            </a:r>
            <a:r>
              <a:rPr lang="en-US" spc="-9" dirty="0" smtClean="0">
                <a:solidFill>
                  <a:prstClr val="black"/>
                </a:solidFill>
                <a:latin typeface="Arial"/>
                <a:cs typeface="Arial"/>
              </a:rPr>
              <a:t>surfac</a:t>
            </a:r>
            <a:r>
              <a:rPr lang="en-US" spc="-4" dirty="0" smtClean="0">
                <a:solidFill>
                  <a:prstClr val="black"/>
                </a:solidFill>
                <a:latin typeface="Arial"/>
                <a:cs typeface="Arial"/>
              </a:rPr>
              <a:t>e </a:t>
            </a:r>
            <a:r>
              <a:rPr lang="en-US" spc="-9" dirty="0" smtClean="0">
                <a:solidFill>
                  <a:prstClr val="black"/>
                </a:solidFill>
                <a:latin typeface="Arial"/>
                <a:cs typeface="Arial"/>
              </a:rPr>
              <a:t>temperatur</a:t>
            </a:r>
            <a:r>
              <a:rPr lang="en-US" spc="-4" dirty="0" smtClean="0">
                <a:solidFill>
                  <a:prstClr val="black"/>
                </a:solidFill>
                <a:latin typeface="Arial"/>
                <a:cs typeface="Arial"/>
              </a:rPr>
              <a:t>e </a:t>
            </a:r>
            <a:r>
              <a:rPr lang="en-US" spc="-9" dirty="0" smtClean="0">
                <a:solidFill>
                  <a:prstClr val="black"/>
                </a:solidFill>
                <a:latin typeface="Arial"/>
                <a:cs typeface="Arial"/>
              </a:rPr>
              <a:t>u</a:t>
            </a:r>
            <a:r>
              <a:rPr lang="en-US" spc="-4" dirty="0" smtClean="0">
                <a:solidFill>
                  <a:prstClr val="black"/>
                </a:solidFill>
                <a:latin typeface="Arial"/>
                <a:cs typeface="Arial"/>
              </a:rPr>
              <a:t>p </a:t>
            </a:r>
            <a:r>
              <a:rPr lang="en-US" spc="-9" dirty="0" smtClean="0">
                <a:solidFill>
                  <a:prstClr val="black"/>
                </a:solidFill>
                <a:latin typeface="Arial"/>
                <a:cs typeface="Arial"/>
              </a:rPr>
              <a:t>b</a:t>
            </a:r>
            <a:r>
              <a:rPr lang="en-US" spc="-4" dirty="0" smtClean="0">
                <a:solidFill>
                  <a:prstClr val="black"/>
                </a:solidFill>
                <a:latin typeface="Arial"/>
                <a:cs typeface="Arial"/>
              </a:rPr>
              <a:t>y</a:t>
            </a:r>
            <a:r>
              <a:rPr lang="en-US" spc="4" dirty="0" smtClean="0">
                <a:solidFill>
                  <a:prstClr val="black"/>
                </a:solidFill>
                <a:latin typeface="Arial"/>
                <a:cs typeface="Arial"/>
              </a:rPr>
              <a:t> </a:t>
            </a:r>
            <a:r>
              <a:rPr lang="en-US" sz="1700" b="1" spc="-6" baseline="25641" dirty="0" smtClean="0">
                <a:solidFill>
                  <a:prstClr val="black"/>
                </a:solidFill>
                <a:latin typeface="Arial"/>
                <a:cs typeface="Arial"/>
              </a:rPr>
              <a:t>4</a:t>
            </a:r>
            <a:r>
              <a:rPr lang="en-US" b="1" spc="-4" dirty="0" smtClean="0">
                <a:solidFill>
                  <a:prstClr val="black"/>
                </a:solidFill>
                <a:latin typeface="Symbol"/>
                <a:cs typeface="Symbol"/>
              </a:rPr>
              <a:t></a:t>
            </a:r>
            <a:r>
              <a:rPr lang="en-US" spc="-4" dirty="0" smtClean="0">
                <a:solidFill>
                  <a:prstClr val="black"/>
                </a:solidFill>
                <a:latin typeface="Arial" panose="020B0604020202020204" pitchFamily="34" charset="0"/>
                <a:cs typeface="Arial" panose="020B0604020202020204" pitchFamily="34" charset="0"/>
              </a:rPr>
              <a:t>2</a:t>
            </a:r>
            <a:r>
              <a:rPr lang="en-US" dirty="0" smtClean="0">
                <a:solidFill>
                  <a:prstClr val="black"/>
                </a:solidFill>
                <a:latin typeface="Arial" panose="020B0604020202020204" pitchFamily="34" charset="0"/>
                <a:cs typeface="Arial" panose="020B0604020202020204" pitchFamily="34" charset="0"/>
              </a:rPr>
              <a:t> </a:t>
            </a:r>
            <a:r>
              <a:rPr lang="en-US" spc="-4" dirty="0" smtClean="0">
                <a:solidFill>
                  <a:prstClr val="black"/>
                </a:solidFill>
                <a:latin typeface="Arial" panose="020B0604020202020204" pitchFamily="34" charset="0"/>
                <a:cs typeface="Arial" panose="020B0604020202020204" pitchFamily="34" charset="0"/>
              </a:rPr>
              <a:t>= 1.2</a:t>
            </a:r>
            <a:endParaRPr lang="en-US" dirty="0" smtClean="0">
              <a:solidFill>
                <a:prstClr val="black"/>
              </a:solidFill>
              <a:latin typeface="Arial" panose="020B0604020202020204" pitchFamily="34" charset="0"/>
              <a:cs typeface="Arial" panose="020B0604020202020204" pitchFamily="34" charset="0"/>
            </a:endParaRPr>
          </a:p>
          <a:p>
            <a:pPr marL="541338" lvl="1" indent="-274638" defTabSz="801401">
              <a:spcBef>
                <a:spcPts val="394"/>
              </a:spcBef>
              <a:buClr>
                <a:srgbClr val="CC0000"/>
              </a:buClr>
              <a:buSzPct val="100000"/>
              <a:buFont typeface="Symbol" panose="05050102010706020507" pitchFamily="18" charset="2"/>
              <a:buChar char="-"/>
            </a:pPr>
            <a:r>
              <a:rPr lang="en-US" spc="-4" dirty="0" smtClean="0">
                <a:solidFill>
                  <a:prstClr val="black"/>
                </a:solidFill>
                <a:latin typeface="Arial"/>
                <a:cs typeface="Arial"/>
              </a:rPr>
              <a:t>more</a:t>
            </a:r>
            <a:r>
              <a:rPr lang="en-US" spc="-9" dirty="0" smtClean="0">
                <a:solidFill>
                  <a:prstClr val="black"/>
                </a:solidFill>
                <a:latin typeface="Arial"/>
                <a:cs typeface="Arial"/>
              </a:rPr>
              <a:t> </a:t>
            </a:r>
            <a:r>
              <a:rPr lang="en-US" spc="-4" dirty="0" smtClean="0">
                <a:solidFill>
                  <a:prstClr val="black"/>
                </a:solidFill>
                <a:latin typeface="Arial"/>
                <a:cs typeface="Arial"/>
              </a:rPr>
              <a:t>UV</a:t>
            </a:r>
            <a:r>
              <a:rPr lang="en-US" dirty="0" smtClean="0">
                <a:solidFill>
                  <a:prstClr val="black"/>
                </a:solidFill>
                <a:latin typeface="Arial"/>
                <a:cs typeface="Arial"/>
              </a:rPr>
              <a:t> </a:t>
            </a:r>
            <a:r>
              <a:rPr lang="en-US" spc="-4" dirty="0" smtClean="0">
                <a:solidFill>
                  <a:prstClr val="black"/>
                </a:solidFill>
                <a:latin typeface="Arial"/>
                <a:cs typeface="Arial"/>
              </a:rPr>
              <a:t>radiation</a:t>
            </a:r>
            <a:endParaRPr lang="en-US" dirty="0" smtClean="0">
              <a:solidFill>
                <a:prstClr val="black"/>
              </a:solidFill>
              <a:latin typeface="Arial"/>
              <a:cs typeface="Arial"/>
            </a:endParaRPr>
          </a:p>
          <a:p>
            <a:pPr marL="266700" indent="-255588" defTabSz="801401">
              <a:spcBef>
                <a:spcPts val="1200"/>
              </a:spcBef>
              <a:spcAft>
                <a:spcPts val="600"/>
              </a:spcAft>
              <a:buClr>
                <a:srgbClr val="0057D6"/>
              </a:buClr>
              <a:buSzPct val="100000"/>
              <a:buFont typeface="Arial"/>
              <a:buChar char="•"/>
              <a:tabLst>
                <a:tab pos="311655" algn="l"/>
              </a:tabLst>
            </a:pPr>
            <a:r>
              <a:rPr lang="en-US" sz="2100" b="1" dirty="0" smtClean="0">
                <a:solidFill>
                  <a:srgbClr val="0065FF"/>
                </a:solidFill>
                <a:latin typeface="Arial"/>
                <a:cs typeface="Arial"/>
              </a:rPr>
              <a:t>decrease</a:t>
            </a:r>
            <a:r>
              <a:rPr lang="en-US" sz="2100" b="1" spc="-4" dirty="0" smtClean="0">
                <a:solidFill>
                  <a:srgbClr val="0065FF"/>
                </a:solidFill>
                <a:latin typeface="Arial"/>
                <a:cs typeface="Arial"/>
              </a:rPr>
              <a:t> m</a:t>
            </a:r>
            <a:r>
              <a:rPr lang="en-US" sz="2100" b="1" baseline="-20833" dirty="0" smtClean="0">
                <a:solidFill>
                  <a:srgbClr val="0065FF"/>
                </a:solidFill>
                <a:latin typeface="Arial"/>
                <a:cs typeface="Arial"/>
              </a:rPr>
              <a:t>W </a:t>
            </a:r>
            <a:r>
              <a:rPr lang="en-US" sz="2100" b="1" spc="6" baseline="-20833" dirty="0" smtClean="0">
                <a:solidFill>
                  <a:srgbClr val="0065FF"/>
                </a:solidFill>
                <a:latin typeface="Arial"/>
                <a:cs typeface="Arial"/>
              </a:rPr>
              <a:t> </a:t>
            </a:r>
            <a:r>
              <a:rPr lang="en-US" sz="2100" spc="-4" dirty="0" smtClean="0">
                <a:latin typeface="Arial"/>
                <a:cs typeface="Arial"/>
              </a:rPr>
              <a:t>b</a:t>
            </a:r>
            <a:r>
              <a:rPr lang="en-US" sz="2100" dirty="0" smtClean="0">
                <a:latin typeface="Arial"/>
                <a:cs typeface="Arial"/>
              </a:rPr>
              <a:t>y</a:t>
            </a:r>
            <a:r>
              <a:rPr lang="en-US" sz="2100" spc="-9" dirty="0" smtClean="0">
                <a:latin typeface="Arial"/>
                <a:cs typeface="Arial"/>
              </a:rPr>
              <a:t> </a:t>
            </a:r>
            <a:r>
              <a:rPr lang="en-US" sz="2100" spc="-4" dirty="0" smtClean="0">
                <a:latin typeface="Arial"/>
                <a:cs typeface="Arial"/>
              </a:rPr>
              <a:t>facto</a:t>
            </a:r>
            <a:r>
              <a:rPr lang="en-US" sz="2100" dirty="0" smtClean="0">
                <a:latin typeface="Arial"/>
                <a:cs typeface="Arial"/>
              </a:rPr>
              <a:t>r </a:t>
            </a:r>
            <a:r>
              <a:rPr lang="en-US" sz="2100" spc="-4" dirty="0" smtClean="0">
                <a:latin typeface="Arial"/>
                <a:cs typeface="Arial"/>
              </a:rPr>
              <a:t>o</a:t>
            </a:r>
            <a:r>
              <a:rPr lang="en-US" sz="2100" dirty="0" smtClean="0">
                <a:latin typeface="Arial"/>
                <a:cs typeface="Arial"/>
              </a:rPr>
              <a:t>f</a:t>
            </a:r>
            <a:r>
              <a:rPr lang="en-US" sz="2100" spc="-9" dirty="0" smtClean="0">
                <a:latin typeface="Arial"/>
                <a:cs typeface="Arial"/>
              </a:rPr>
              <a:t> </a:t>
            </a:r>
            <a:r>
              <a:rPr lang="en-US" sz="2100" dirty="0" smtClean="0">
                <a:latin typeface="Arial"/>
                <a:cs typeface="Arial"/>
              </a:rPr>
              <a:t>2:</a:t>
            </a:r>
          </a:p>
          <a:p>
            <a:pPr marL="541338" lvl="1" indent="-274638" defTabSz="801401">
              <a:spcBef>
                <a:spcPts val="500"/>
              </a:spcBef>
              <a:buClr>
                <a:srgbClr val="CC0000"/>
              </a:buClr>
              <a:buSzPct val="100000"/>
              <a:buFont typeface="Symbol" panose="05050102010706020507" pitchFamily="18" charset="2"/>
              <a:buChar char="-"/>
            </a:pPr>
            <a:r>
              <a:rPr lang="en-US" spc="-9" dirty="0" smtClean="0">
                <a:solidFill>
                  <a:prstClr val="black"/>
                </a:solidFill>
                <a:latin typeface="Arial"/>
                <a:cs typeface="Arial"/>
              </a:rPr>
              <a:t>Su</a:t>
            </a:r>
            <a:r>
              <a:rPr lang="en-US" spc="-4" dirty="0" smtClean="0">
                <a:solidFill>
                  <a:prstClr val="black"/>
                </a:solidFill>
                <a:latin typeface="Arial"/>
                <a:cs typeface="Arial"/>
              </a:rPr>
              <a:t>n </a:t>
            </a:r>
            <a:r>
              <a:rPr lang="en-US" spc="-9" dirty="0" smtClean="0">
                <a:solidFill>
                  <a:prstClr val="black"/>
                </a:solidFill>
                <a:latin typeface="Arial"/>
                <a:cs typeface="Arial"/>
              </a:rPr>
              <a:t>bigger</a:t>
            </a:r>
            <a:r>
              <a:rPr lang="en-US" spc="-4" dirty="0" smtClean="0">
                <a:solidFill>
                  <a:prstClr val="black"/>
                </a:solidFill>
                <a:latin typeface="Arial"/>
                <a:cs typeface="Arial"/>
              </a:rPr>
              <a:t>, </a:t>
            </a:r>
            <a:r>
              <a:rPr lang="en-US" spc="-9" dirty="0" smtClean="0">
                <a:solidFill>
                  <a:prstClr val="black"/>
                </a:solidFill>
                <a:latin typeface="Arial"/>
                <a:cs typeface="Arial"/>
              </a:rPr>
              <a:t>colder</a:t>
            </a:r>
            <a:r>
              <a:rPr lang="en-US" spc="-4" dirty="0" smtClean="0">
                <a:solidFill>
                  <a:prstClr val="black"/>
                </a:solidFill>
                <a:latin typeface="Arial"/>
                <a:cs typeface="Arial"/>
              </a:rPr>
              <a:t>, </a:t>
            </a:r>
            <a:r>
              <a:rPr lang="en-US" spc="-9" dirty="0" smtClean="0">
                <a:solidFill>
                  <a:prstClr val="black"/>
                </a:solidFill>
                <a:latin typeface="Arial"/>
                <a:cs typeface="Arial"/>
              </a:rPr>
              <a:t>burn</a:t>
            </a:r>
            <a:r>
              <a:rPr lang="en-US" spc="-4" dirty="0" smtClean="0">
                <a:solidFill>
                  <a:prstClr val="black"/>
                </a:solidFill>
                <a:latin typeface="Arial"/>
                <a:cs typeface="Arial"/>
              </a:rPr>
              <a:t>s </a:t>
            </a:r>
            <a:r>
              <a:rPr lang="en-US" spc="-9" dirty="0" smtClean="0">
                <a:solidFill>
                  <a:prstClr val="black"/>
                </a:solidFill>
                <a:latin typeface="Arial"/>
                <a:cs typeface="Arial"/>
              </a:rPr>
              <a:t>faste</a:t>
            </a:r>
            <a:r>
              <a:rPr lang="en-US" spc="-4" dirty="0" smtClean="0">
                <a:solidFill>
                  <a:prstClr val="black"/>
                </a:solidFill>
                <a:latin typeface="Arial"/>
                <a:cs typeface="Arial"/>
              </a:rPr>
              <a:t>r </a:t>
            </a:r>
            <a:r>
              <a:rPr lang="en-US" spc="-4" dirty="0" smtClean="0">
                <a:solidFill>
                  <a:prstClr val="black"/>
                </a:solidFill>
                <a:latin typeface="Symbol"/>
                <a:cs typeface="Symbol"/>
              </a:rPr>
              <a:t> </a:t>
            </a:r>
            <a:r>
              <a:rPr lang="en-US" dirty="0" smtClean="0">
                <a:solidFill>
                  <a:prstClr val="black"/>
                </a:solidFill>
                <a:latin typeface="Times New Roman"/>
                <a:cs typeface="Times New Roman"/>
              </a:rPr>
              <a:t> </a:t>
            </a:r>
            <a:r>
              <a:rPr lang="en-US" spc="-4" dirty="0" smtClean="0">
                <a:solidFill>
                  <a:prstClr val="black"/>
                </a:solidFill>
                <a:latin typeface="Arial"/>
                <a:cs typeface="Arial"/>
              </a:rPr>
              <a:t>~</a:t>
            </a:r>
            <a:r>
              <a:rPr lang="en-US" spc="-13" dirty="0" smtClean="0">
                <a:solidFill>
                  <a:prstClr val="black"/>
                </a:solidFill>
                <a:latin typeface="Arial"/>
                <a:cs typeface="Arial"/>
              </a:rPr>
              <a:t> </a:t>
            </a:r>
            <a:r>
              <a:rPr lang="en-US" spc="-4" dirty="0" smtClean="0">
                <a:solidFill>
                  <a:prstClr val="black"/>
                </a:solidFill>
                <a:latin typeface="Arial"/>
                <a:cs typeface="Arial"/>
              </a:rPr>
              <a:t>(</a:t>
            </a:r>
            <a:r>
              <a:rPr lang="en-US" sz="2100" spc="-4" dirty="0" smtClean="0">
                <a:solidFill>
                  <a:prstClr val="black"/>
                </a:solidFill>
                <a:latin typeface="Arial"/>
                <a:cs typeface="Arial"/>
              </a:rPr>
              <a:t>m</a:t>
            </a:r>
            <a:r>
              <a:rPr lang="en-US" sz="2100" b="1" spc="-6" baseline="-20833" dirty="0" smtClean="0">
                <a:solidFill>
                  <a:prstClr val="black"/>
                </a:solidFill>
                <a:latin typeface="Arial"/>
                <a:cs typeface="Arial"/>
              </a:rPr>
              <a:t>W</a:t>
            </a:r>
            <a:r>
              <a:rPr lang="en-US" spc="-4" dirty="0" smtClean="0">
                <a:solidFill>
                  <a:prstClr val="black"/>
                </a:solidFill>
                <a:latin typeface="Arial"/>
                <a:cs typeface="Arial"/>
              </a:rPr>
              <a:t>)</a:t>
            </a:r>
            <a:r>
              <a:rPr lang="en-US" sz="2100" b="1" spc="6" baseline="24305" dirty="0" smtClean="0">
                <a:solidFill>
                  <a:prstClr val="black"/>
                </a:solidFill>
                <a:latin typeface="Arial"/>
                <a:cs typeface="Arial"/>
              </a:rPr>
              <a:t>-</a:t>
            </a:r>
            <a:r>
              <a:rPr lang="en-US" sz="2100" b="1" baseline="24305" dirty="0" smtClean="0">
                <a:solidFill>
                  <a:prstClr val="black"/>
                </a:solidFill>
                <a:latin typeface="Arial"/>
                <a:cs typeface="Arial"/>
              </a:rPr>
              <a:t>4</a:t>
            </a:r>
            <a:r>
              <a:rPr lang="en-US" sz="2100" b="1" spc="-6" baseline="24305" dirty="0" smtClean="0">
                <a:solidFill>
                  <a:prstClr val="black"/>
                </a:solidFill>
                <a:latin typeface="Arial"/>
                <a:cs typeface="Arial"/>
              </a:rPr>
              <a:t> </a:t>
            </a:r>
            <a:r>
              <a:rPr lang="en-US" spc="-4" dirty="0" smtClean="0">
                <a:solidFill>
                  <a:prstClr val="black"/>
                </a:solidFill>
                <a:latin typeface="Arial"/>
                <a:cs typeface="Arial"/>
              </a:rPr>
              <a:t>(</a:t>
            </a:r>
            <a:r>
              <a:rPr lang="en-US" sz="2100" spc="-4" dirty="0" smtClean="0">
                <a:solidFill>
                  <a:prstClr val="black"/>
                </a:solidFill>
                <a:latin typeface="Arial"/>
                <a:cs typeface="Arial"/>
              </a:rPr>
              <a:t>m</a:t>
            </a:r>
            <a:r>
              <a:rPr lang="en-US" sz="2100" b="1" spc="6" baseline="-20833" dirty="0" smtClean="0">
                <a:solidFill>
                  <a:prstClr val="black"/>
                </a:solidFill>
                <a:latin typeface="Arial"/>
                <a:cs typeface="Arial"/>
              </a:rPr>
              <a:t>W</a:t>
            </a:r>
            <a:r>
              <a:rPr lang="en-US" spc="-4" dirty="0" smtClean="0">
                <a:solidFill>
                  <a:prstClr val="black"/>
                </a:solidFill>
                <a:latin typeface="Arial"/>
                <a:cs typeface="Arial"/>
              </a:rPr>
              <a:t>)</a:t>
            </a:r>
            <a:r>
              <a:rPr lang="en-US" sz="2100" b="1" spc="-6" baseline="24305" dirty="0" smtClean="0">
                <a:solidFill>
                  <a:prstClr val="black"/>
                </a:solidFill>
                <a:latin typeface="Arial"/>
                <a:cs typeface="Arial"/>
              </a:rPr>
              <a:t>1.5</a:t>
            </a:r>
            <a:endParaRPr lang="en-US" sz="2100" baseline="24305" dirty="0" smtClean="0">
              <a:solidFill>
                <a:prstClr val="black"/>
              </a:solidFill>
              <a:latin typeface="Arial"/>
              <a:cs typeface="Arial"/>
            </a:endParaRPr>
          </a:p>
          <a:p>
            <a:pPr marL="541338" lvl="1" indent="-274638" defTabSz="801401">
              <a:spcBef>
                <a:spcPts val="434"/>
              </a:spcBef>
              <a:buClr>
                <a:srgbClr val="CC0000"/>
              </a:buClr>
              <a:buSzPct val="100000"/>
              <a:buFont typeface="Symbol" panose="05050102010706020507" pitchFamily="18" charset="2"/>
              <a:buChar char="-"/>
            </a:pPr>
            <a:r>
              <a:rPr lang="en-US" spc="-9" dirty="0" smtClean="0">
                <a:solidFill>
                  <a:prstClr val="black"/>
                </a:solidFill>
                <a:latin typeface="Arial"/>
                <a:cs typeface="Arial"/>
              </a:rPr>
              <a:t>burn-out within 1.5x1</a:t>
            </a:r>
            <a:r>
              <a:rPr lang="en-US" dirty="0" smtClean="0">
                <a:solidFill>
                  <a:prstClr val="black"/>
                </a:solidFill>
                <a:latin typeface="Arial"/>
                <a:cs typeface="Arial"/>
              </a:rPr>
              <a:t>0</a:t>
            </a:r>
            <a:r>
              <a:rPr lang="en-US" sz="2100" b="1" baseline="24305" dirty="0" smtClean="0">
                <a:solidFill>
                  <a:prstClr val="black"/>
                </a:solidFill>
                <a:latin typeface="Arial"/>
                <a:cs typeface="Arial"/>
              </a:rPr>
              <a:t>9</a:t>
            </a:r>
            <a:r>
              <a:rPr lang="en-US" sz="2100" b="1" spc="145" baseline="24305" dirty="0" smtClean="0">
                <a:solidFill>
                  <a:prstClr val="black"/>
                </a:solidFill>
                <a:latin typeface="Arial"/>
                <a:cs typeface="Arial"/>
              </a:rPr>
              <a:t> </a:t>
            </a:r>
            <a:r>
              <a:rPr lang="en-US" spc="-9" dirty="0" smtClean="0">
                <a:solidFill>
                  <a:prstClr val="black"/>
                </a:solidFill>
                <a:latin typeface="Arial"/>
                <a:cs typeface="Arial"/>
              </a:rPr>
              <a:t>years</a:t>
            </a:r>
            <a:r>
              <a:rPr lang="en-US" spc="-4" dirty="0" smtClean="0">
                <a:solidFill>
                  <a:prstClr val="black"/>
                </a:solidFill>
                <a:latin typeface="Arial"/>
                <a:cs typeface="Arial"/>
              </a:rPr>
              <a:t> - no multicellular life !</a:t>
            </a:r>
            <a:endParaRPr lang="en-US" dirty="0" smtClean="0">
              <a:solidFill>
                <a:prstClr val="black"/>
              </a:solidFill>
              <a:latin typeface="Arial"/>
              <a:cs typeface="Arial"/>
            </a:endParaRPr>
          </a:p>
          <a:p>
            <a:pPr marL="541338" lvl="1" indent="-274638" defTabSz="801401">
              <a:spcBef>
                <a:spcPts val="416"/>
              </a:spcBef>
              <a:buClr>
                <a:srgbClr val="CC0000"/>
              </a:buClr>
              <a:buSzPct val="100000"/>
              <a:buFont typeface="Symbol" panose="05050102010706020507" pitchFamily="18" charset="2"/>
              <a:buChar char="-"/>
            </a:pPr>
            <a:r>
              <a:rPr lang="en-US" spc="-4" dirty="0" err="1" smtClean="0">
                <a:solidFill>
                  <a:prstClr val="black"/>
                </a:solidFill>
                <a:latin typeface="Arial"/>
                <a:cs typeface="Arial"/>
              </a:rPr>
              <a:t>W</a:t>
            </a:r>
            <a:r>
              <a:rPr lang="en-US" spc="-4" dirty="0" smtClean="0">
                <a:solidFill>
                  <a:prstClr val="black"/>
                </a:solidFill>
                <a:latin typeface="Arial"/>
                <a:cs typeface="Arial"/>
              </a:rPr>
              <a:t> </a:t>
            </a:r>
            <a:r>
              <a:rPr lang="en-US" spc="-9" dirty="0" smtClean="0">
                <a:solidFill>
                  <a:prstClr val="black"/>
                </a:solidFill>
                <a:latin typeface="Arial"/>
                <a:cs typeface="Arial"/>
              </a:rPr>
              <a:t>mus</a:t>
            </a:r>
            <a:r>
              <a:rPr lang="en-US" spc="-4" dirty="0" smtClean="0">
                <a:solidFill>
                  <a:prstClr val="black"/>
                </a:solidFill>
                <a:latin typeface="Arial"/>
                <a:cs typeface="Arial"/>
              </a:rPr>
              <a:t>t </a:t>
            </a:r>
            <a:r>
              <a:rPr lang="en-US" spc="-9" dirty="0" smtClean="0">
                <a:solidFill>
                  <a:prstClr val="black"/>
                </a:solidFill>
                <a:latin typeface="Arial"/>
                <a:cs typeface="Arial"/>
              </a:rPr>
              <a:t>no</a:t>
            </a:r>
            <a:r>
              <a:rPr lang="en-US" spc="-4" dirty="0" smtClean="0">
                <a:solidFill>
                  <a:prstClr val="black"/>
                </a:solidFill>
                <a:latin typeface="Arial"/>
                <a:cs typeface="Arial"/>
              </a:rPr>
              <a:t>t </a:t>
            </a:r>
            <a:r>
              <a:rPr lang="en-US" spc="-9" dirty="0" smtClean="0">
                <a:solidFill>
                  <a:prstClr val="black"/>
                </a:solidFill>
                <a:latin typeface="Arial"/>
                <a:cs typeface="Arial"/>
              </a:rPr>
              <a:t>b</a:t>
            </a:r>
            <a:r>
              <a:rPr lang="en-US" spc="-4" dirty="0" smtClean="0">
                <a:solidFill>
                  <a:prstClr val="black"/>
                </a:solidFill>
                <a:latin typeface="Arial"/>
                <a:cs typeface="Arial"/>
              </a:rPr>
              <a:t>e </a:t>
            </a:r>
            <a:r>
              <a:rPr lang="en-US" spc="-9" dirty="0" smtClean="0">
                <a:solidFill>
                  <a:prstClr val="black"/>
                </a:solidFill>
                <a:latin typeface="Arial"/>
                <a:cs typeface="Arial"/>
              </a:rPr>
              <a:t>muc</a:t>
            </a:r>
            <a:r>
              <a:rPr lang="en-US" spc="-4" dirty="0" smtClean="0">
                <a:solidFill>
                  <a:prstClr val="black"/>
                </a:solidFill>
                <a:latin typeface="Arial"/>
                <a:cs typeface="Arial"/>
              </a:rPr>
              <a:t>h </a:t>
            </a:r>
            <a:r>
              <a:rPr lang="en-US" spc="-9" dirty="0" smtClean="0">
                <a:solidFill>
                  <a:prstClr val="black"/>
                </a:solidFill>
                <a:latin typeface="Arial"/>
                <a:cs typeface="Arial"/>
              </a:rPr>
              <a:t>lighte</a:t>
            </a:r>
            <a:r>
              <a:rPr lang="en-US" spc="-4" dirty="0" smtClean="0">
                <a:solidFill>
                  <a:prstClr val="black"/>
                </a:solidFill>
                <a:latin typeface="Arial"/>
                <a:cs typeface="Arial"/>
              </a:rPr>
              <a:t>r </a:t>
            </a:r>
            <a:r>
              <a:rPr lang="en-US" spc="-9" dirty="0" smtClean="0">
                <a:solidFill>
                  <a:prstClr val="black"/>
                </a:solidFill>
                <a:latin typeface="Arial"/>
                <a:cs typeface="Arial"/>
              </a:rPr>
              <a:t>fo</a:t>
            </a:r>
            <a:r>
              <a:rPr lang="en-US" spc="-4" dirty="0" smtClean="0">
                <a:solidFill>
                  <a:prstClr val="black"/>
                </a:solidFill>
                <a:latin typeface="Arial"/>
                <a:cs typeface="Arial"/>
              </a:rPr>
              <a:t>r</a:t>
            </a:r>
            <a:r>
              <a:rPr lang="en-US" dirty="0" smtClean="0">
                <a:solidFill>
                  <a:prstClr val="black"/>
                </a:solidFill>
                <a:latin typeface="Arial"/>
                <a:cs typeface="Arial"/>
              </a:rPr>
              <a:t> higher </a:t>
            </a:r>
            <a:r>
              <a:rPr lang="en-US" spc="-9" dirty="0" smtClean="0">
                <a:solidFill>
                  <a:prstClr val="black"/>
                </a:solidFill>
                <a:latin typeface="Arial"/>
                <a:cs typeface="Arial"/>
              </a:rPr>
              <a:t>lif</a:t>
            </a:r>
            <a:r>
              <a:rPr lang="en-US" spc="-4" dirty="0" smtClean="0">
                <a:solidFill>
                  <a:prstClr val="black"/>
                </a:solidFill>
                <a:latin typeface="Arial"/>
                <a:cs typeface="Arial"/>
              </a:rPr>
              <a:t>e </a:t>
            </a:r>
            <a:r>
              <a:rPr lang="en-US" spc="-9" dirty="0" smtClean="0">
                <a:solidFill>
                  <a:prstClr val="black"/>
                </a:solidFill>
                <a:latin typeface="Arial"/>
                <a:cs typeface="Arial"/>
              </a:rPr>
              <a:t>o</a:t>
            </a:r>
            <a:r>
              <a:rPr lang="en-US" spc="-4" dirty="0" smtClean="0">
                <a:solidFill>
                  <a:prstClr val="black"/>
                </a:solidFill>
                <a:latin typeface="Arial"/>
                <a:cs typeface="Arial"/>
              </a:rPr>
              <a:t>n </a:t>
            </a:r>
            <a:r>
              <a:rPr lang="en-US" spc="-9" dirty="0" smtClean="0">
                <a:solidFill>
                  <a:prstClr val="black"/>
                </a:solidFill>
                <a:latin typeface="Arial"/>
                <a:cs typeface="Arial"/>
              </a:rPr>
              <a:t>earth</a:t>
            </a:r>
            <a:endParaRPr lang="en-US" dirty="0">
              <a:solidFill>
                <a:prstClr val="black"/>
              </a:solidFill>
              <a:latin typeface="Arial"/>
              <a:cs typeface="Arial"/>
            </a:endParaRPr>
          </a:p>
        </p:txBody>
      </p:sp>
      <p:sp>
        <p:nvSpPr>
          <p:cNvPr id="13" name="object 13"/>
          <p:cNvSpPr txBox="1">
            <a:spLocks noGrp="1"/>
          </p:cNvSpPr>
          <p:nvPr>
            <p:ph type="sldNum" sz="quarter" idx="7"/>
          </p:nvPr>
        </p:nvSpPr>
        <p:spPr>
          <a:xfrm>
            <a:off x="8176658" y="6340678"/>
            <a:ext cx="211767" cy="184666"/>
          </a:xfrm>
          <a:prstGeom prst="rect">
            <a:avLst/>
          </a:prstGeom>
        </p:spPr>
        <p:txBody>
          <a:bodyPr vert="horz" wrap="square" lIns="0" tIns="0" rIns="0" bIns="0" rtlCol="0">
            <a:spAutoFit/>
          </a:bodyPr>
          <a:lstStyle/>
          <a:p>
            <a:pPr marL="22261"/>
            <a:fld id="{81D60167-4931-47E6-BA6A-407CBD079E47}" type="slidenum">
              <a:rPr spc="-4" dirty="0">
                <a:solidFill>
                  <a:schemeClr val="tx1"/>
                </a:solidFill>
              </a:rPr>
              <a:pPr marL="22261"/>
              <a:t>43</a:t>
            </a:fld>
            <a:endParaRPr spc="-4" dirty="0">
              <a:solidFill>
                <a:schemeClr val="tx1"/>
              </a:solidFill>
            </a:endParaRPr>
          </a:p>
        </p:txBody>
      </p:sp>
      <p:sp>
        <p:nvSpPr>
          <p:cNvPr id="7" name="object 11"/>
          <p:cNvSpPr txBox="1">
            <a:spLocks noGrp="1"/>
          </p:cNvSpPr>
          <p:nvPr>
            <p:ph type="title"/>
          </p:nvPr>
        </p:nvSpPr>
        <p:spPr>
          <a:xfrm>
            <a:off x="2754040" y="188670"/>
            <a:ext cx="3678700" cy="830997"/>
          </a:xfrm>
          <a:prstGeom prst="rect">
            <a:avLst/>
          </a:prstGeom>
        </p:spPr>
        <p:txBody>
          <a:bodyPr vert="horz" wrap="none" lIns="0" tIns="0" rIns="0" bIns="0" rtlCol="0" anchor="ctr" anchorCtr="1">
            <a:spAutoFit/>
          </a:bodyPr>
          <a:lstStyle/>
          <a:p>
            <a:pPr marL="11131" algn="ctr"/>
            <a:r>
              <a:rPr lang="en-US" sz="5400" b="1" dirty="0" smtClean="0">
                <a:solidFill>
                  <a:srgbClr val="000066"/>
                </a:solidFill>
              </a:rPr>
              <a:t>change </a:t>
            </a:r>
            <a:r>
              <a:rPr lang="en-US" sz="5400" b="1" spc="-4" dirty="0" smtClean="0">
                <a:solidFill>
                  <a:srgbClr val="000066"/>
                </a:solidFill>
              </a:rPr>
              <a:t>m</a:t>
            </a:r>
            <a:r>
              <a:rPr lang="en-US" sz="5400" b="1" baseline="-20467" dirty="0" smtClean="0">
                <a:solidFill>
                  <a:srgbClr val="000066"/>
                </a:solidFill>
              </a:rPr>
              <a:t>W</a:t>
            </a:r>
            <a:endParaRPr lang="en-US" sz="5400" b="1" dirty="0">
              <a:solidFill>
                <a:srgbClr val="000066"/>
              </a:solidFill>
            </a:endParaRPr>
          </a:p>
        </p:txBody>
      </p:sp>
    </p:spTree>
    <p:extLst>
      <p:ext uri="{BB962C8B-B14F-4D97-AF65-F5344CB8AC3E}">
        <p14:creationId xmlns:p14="http://schemas.microsoft.com/office/powerpoint/2010/main" val="20882062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752580" y="37467"/>
            <a:ext cx="5555724" cy="1015299"/>
          </a:xfrm>
        </p:spPr>
        <p:txBody>
          <a:bodyPr/>
          <a:lstStyle/>
          <a:p>
            <a:r>
              <a:rPr lang="de-DE" sz="6000" dirty="0" smtClean="0"/>
              <a:t>Stärke der Kräfte</a:t>
            </a:r>
            <a:endParaRPr lang="en-GB" sz="6000" dirty="0"/>
          </a:p>
        </p:txBody>
      </p:sp>
      <p:sp>
        <p:nvSpPr>
          <p:cNvPr id="3" name="Content Placeholder 2"/>
          <p:cNvSpPr>
            <a:spLocks noGrp="1"/>
          </p:cNvSpPr>
          <p:nvPr>
            <p:ph idx="1"/>
          </p:nvPr>
        </p:nvSpPr>
        <p:spPr>
          <a:xfrm>
            <a:off x="5076056" y="6021288"/>
            <a:ext cx="3947784" cy="553634"/>
          </a:xfrm>
        </p:spPr>
        <p:txBody>
          <a:bodyPr wrap="none">
            <a:spAutoFit/>
          </a:bodyPr>
          <a:lstStyle/>
          <a:p>
            <a:pPr marL="0" indent="0">
              <a:spcBef>
                <a:spcPts val="0"/>
              </a:spcBef>
              <a:buNone/>
            </a:pPr>
            <a:r>
              <a:rPr lang="en-US" sz="1000" dirty="0" smtClean="0"/>
              <a:t>Max </a:t>
            </a:r>
            <a:r>
              <a:rPr lang="en-US" sz="1000" b="1" dirty="0" err="1" smtClean="0"/>
              <a:t>Tegmark</a:t>
            </a:r>
            <a:r>
              <a:rPr lang="en-US" sz="1000" dirty="0" smtClean="0"/>
              <a:t> in: J.D. Barrow, P.C.W. Davies,  C.L. Harper (Eds.):</a:t>
            </a:r>
            <a:br>
              <a:rPr lang="en-US" sz="1000" dirty="0" smtClean="0"/>
            </a:br>
            <a:r>
              <a:rPr lang="en-US" sz="1000" dirty="0" smtClean="0"/>
              <a:t>From Quantum to Cosmos. Cambridge Univ. Press, 2003.</a:t>
            </a:r>
          </a:p>
          <a:p>
            <a:pPr marL="0" indent="0">
              <a:spcBef>
                <a:spcPts val="0"/>
              </a:spcBef>
              <a:buNone/>
            </a:pPr>
            <a:r>
              <a:rPr lang="en-US" sz="1000" dirty="0" smtClean="0"/>
              <a:t>Martin </a:t>
            </a:r>
            <a:r>
              <a:rPr lang="en-US" sz="1000" b="1" dirty="0" smtClean="0"/>
              <a:t>Rees</a:t>
            </a:r>
            <a:r>
              <a:rPr lang="en-US" sz="1000" dirty="0" smtClean="0"/>
              <a:t>, Just Six Numbers</a:t>
            </a:r>
            <a:endParaRPr lang="en-US" sz="1000" dirty="0"/>
          </a:p>
        </p:txBody>
      </p:sp>
      <p:sp>
        <p:nvSpPr>
          <p:cNvPr id="4" name="Slide Number Placeholder 3"/>
          <p:cNvSpPr>
            <a:spLocks noGrp="1"/>
          </p:cNvSpPr>
          <p:nvPr>
            <p:ph type="sldNum" sz="quarter" idx="12"/>
          </p:nvPr>
        </p:nvSpPr>
        <p:spPr>
          <a:xfrm>
            <a:off x="8590631" y="6536603"/>
            <a:ext cx="301885" cy="276635"/>
          </a:xfrm>
        </p:spPr>
        <p:txBody>
          <a:bodyPr/>
          <a:lstStyle/>
          <a:p>
            <a:fld id="{10F633DE-F6CC-4FE8-92FE-223BC299FAD7}" type="slidenum">
              <a:rPr lang="en-GB" smtClean="0"/>
              <a:t>44</a:t>
            </a:fld>
            <a:endParaRPr lang="en-GB" dirty="0"/>
          </a:p>
        </p:txBody>
      </p:sp>
      <p:sp>
        <p:nvSpPr>
          <p:cNvPr id="6" name="Rectangle 5"/>
          <p:cNvSpPr/>
          <p:nvPr/>
        </p:nvSpPr>
        <p:spPr>
          <a:xfrm>
            <a:off x="309615" y="1196752"/>
            <a:ext cx="4193456" cy="5316840"/>
          </a:xfrm>
          <a:prstGeom prst="rect">
            <a:avLst/>
          </a:prstGeom>
        </p:spPr>
        <p:txBody>
          <a:bodyPr wrap="none">
            <a:spAutoFit/>
          </a:bodyPr>
          <a:lstStyle/>
          <a:p>
            <a:pPr defTabSz="598488">
              <a:lnSpc>
                <a:spcPct val="150000"/>
              </a:lnSpc>
            </a:pPr>
            <a:r>
              <a:rPr lang="de-DE" sz="2400" dirty="0" smtClean="0">
                <a:ea typeface="Times New Roman"/>
              </a:rPr>
              <a:t>F = </a:t>
            </a:r>
            <a:r>
              <a:rPr lang="de-DE" sz="2400" dirty="0">
                <a:ea typeface="Times New Roman"/>
              </a:rPr>
              <a:t>G</a:t>
            </a:r>
            <a:r>
              <a:rPr lang="de-DE" sz="2400" baseline="-25000" dirty="0">
                <a:ea typeface="Times New Roman"/>
              </a:rPr>
              <a:t>N </a:t>
            </a:r>
            <a:r>
              <a:rPr lang="de-DE" sz="2400" dirty="0" err="1" smtClean="0">
                <a:ea typeface="Times New Roman"/>
              </a:rPr>
              <a:t>mM</a:t>
            </a:r>
            <a:r>
              <a:rPr lang="de-DE" sz="2400" dirty="0" smtClean="0">
                <a:ea typeface="Times New Roman"/>
              </a:rPr>
              <a:t> / r</a:t>
            </a:r>
            <a:r>
              <a:rPr lang="de-DE" sz="2400" baseline="30000" dirty="0" smtClean="0">
                <a:ea typeface="Times New Roman"/>
              </a:rPr>
              <a:t>2		</a:t>
            </a:r>
            <a:r>
              <a:rPr lang="de-DE" sz="2400" b="1" dirty="0" smtClean="0">
                <a:ea typeface="Times New Roman"/>
              </a:rPr>
              <a:t>Gravitation </a:t>
            </a:r>
            <a:endParaRPr lang="de-DE" sz="2400" dirty="0">
              <a:ea typeface="Times New Roman"/>
            </a:endParaRPr>
          </a:p>
          <a:p>
            <a:pPr defTabSz="598488">
              <a:lnSpc>
                <a:spcPct val="150000"/>
              </a:lnSpc>
            </a:pPr>
            <a:r>
              <a:rPr lang="de-DE" sz="2400" dirty="0" smtClean="0">
                <a:ea typeface="Times New Roman"/>
              </a:rPr>
              <a:t>F =      </a:t>
            </a:r>
            <a:r>
              <a:rPr lang="el-GR" sz="2400" dirty="0" smtClean="0">
                <a:solidFill>
                  <a:srgbClr val="C00000"/>
                </a:solidFill>
                <a:ea typeface="Cambria Math"/>
                <a:cs typeface="Arial"/>
              </a:rPr>
              <a:t>α</a:t>
            </a:r>
            <a:r>
              <a:rPr lang="de-DE" sz="2400" dirty="0" smtClean="0">
                <a:solidFill>
                  <a:srgbClr val="C00000"/>
                </a:solidFill>
                <a:ea typeface="Cambria Math"/>
                <a:cs typeface="Arial"/>
              </a:rPr>
              <a:t>      </a:t>
            </a:r>
            <a:r>
              <a:rPr lang="de-DE" sz="2400" dirty="0" smtClean="0">
                <a:ea typeface="Cambria Math"/>
                <a:cs typeface="Arial"/>
              </a:rPr>
              <a:t>/ r</a:t>
            </a:r>
            <a:r>
              <a:rPr lang="de-DE" sz="2400" baseline="30000" dirty="0" smtClean="0">
                <a:ea typeface="Cambria Math"/>
                <a:cs typeface="Arial"/>
              </a:rPr>
              <a:t>2		</a:t>
            </a:r>
            <a:r>
              <a:rPr lang="de-DE" sz="2400" b="1" dirty="0" smtClean="0">
                <a:solidFill>
                  <a:srgbClr val="C00000"/>
                </a:solidFill>
                <a:ea typeface="Times New Roman"/>
              </a:rPr>
              <a:t>Elektrisch</a:t>
            </a:r>
            <a:endParaRPr lang="de-DE" sz="2400" dirty="0" smtClean="0">
              <a:solidFill>
                <a:srgbClr val="C00000"/>
              </a:solidFill>
              <a:latin typeface="+mj-lt"/>
              <a:ea typeface="Times New Roman"/>
            </a:endParaRPr>
          </a:p>
          <a:p>
            <a:pPr>
              <a:lnSpc>
                <a:spcPct val="200000"/>
              </a:lnSpc>
            </a:pPr>
            <a:r>
              <a:rPr lang="el-GR" sz="2400" dirty="0" smtClean="0">
                <a:latin typeface="+mj-lt"/>
                <a:ea typeface="Cambria Math"/>
                <a:cs typeface="Arial"/>
              </a:rPr>
              <a:t>α</a:t>
            </a:r>
            <a:r>
              <a:rPr lang="de-DE" sz="2400" baseline="-25000" dirty="0" smtClean="0">
                <a:latin typeface="+mj-lt"/>
                <a:ea typeface="Times New Roman"/>
              </a:rPr>
              <a:t>G</a:t>
            </a:r>
            <a:r>
              <a:rPr lang="de-DE" sz="2400" dirty="0" smtClean="0">
                <a:latin typeface="+mj-lt"/>
                <a:ea typeface="Times New Roman"/>
              </a:rPr>
              <a:t>  =  G</a:t>
            </a:r>
            <a:r>
              <a:rPr lang="de-DE" sz="2400" baseline="-25000" dirty="0" smtClean="0">
                <a:latin typeface="+mj-lt"/>
                <a:ea typeface="Times New Roman"/>
              </a:rPr>
              <a:t>N </a:t>
            </a:r>
            <a:r>
              <a:rPr lang="de-DE" sz="2400" dirty="0" err="1" smtClean="0">
                <a:latin typeface="+mj-lt"/>
                <a:ea typeface="Times New Roman"/>
              </a:rPr>
              <a:t>m</a:t>
            </a:r>
            <a:r>
              <a:rPr lang="de-DE" sz="2400" baseline="-25000" dirty="0" err="1" smtClean="0">
                <a:latin typeface="+mj-lt"/>
                <a:ea typeface="Times New Roman"/>
              </a:rPr>
              <a:t>p</a:t>
            </a:r>
            <a:r>
              <a:rPr lang="de-DE" sz="2400" dirty="0" err="1" smtClean="0">
                <a:ea typeface="Times New Roman"/>
              </a:rPr>
              <a:t>m</a:t>
            </a:r>
            <a:r>
              <a:rPr lang="de-DE" sz="2400" baseline="-25000" dirty="0" err="1" smtClean="0">
                <a:latin typeface="+mj-lt"/>
                <a:ea typeface="Times New Roman"/>
              </a:rPr>
              <a:t>e</a:t>
            </a:r>
            <a:r>
              <a:rPr lang="de-DE" sz="2400" dirty="0" smtClean="0">
                <a:latin typeface="+mj-lt"/>
                <a:ea typeface="Times New Roman"/>
              </a:rPr>
              <a:t>  </a:t>
            </a:r>
            <a:r>
              <a:rPr lang="de-DE" sz="2400" dirty="0" smtClean="0">
                <a:latin typeface="Arial" panose="020B0604020202020204" pitchFamily="34" charset="0"/>
                <a:ea typeface="Times New Roman"/>
                <a:cs typeface="Arial" panose="020B0604020202020204" pitchFamily="34" charset="0"/>
              </a:rPr>
              <a:t>~</a:t>
            </a:r>
            <a:r>
              <a:rPr lang="de-DE" sz="2400" dirty="0" smtClean="0">
                <a:latin typeface="+mj-lt"/>
                <a:ea typeface="Times New Roman"/>
              </a:rPr>
              <a:t>  10</a:t>
            </a:r>
            <a:r>
              <a:rPr lang="de-DE" sz="2400" b="1" baseline="30000" dirty="0" smtClean="0">
                <a:latin typeface="+mj-lt"/>
                <a:ea typeface="Times New Roman"/>
              </a:rPr>
              <a:t>-42</a:t>
            </a:r>
            <a:endParaRPr lang="de-DE" sz="2400" b="1" dirty="0">
              <a:latin typeface="+mj-lt"/>
              <a:ea typeface="Times New Roman"/>
            </a:endParaRPr>
          </a:p>
          <a:p>
            <a:r>
              <a:rPr lang="de-DE" sz="2400" dirty="0">
                <a:latin typeface="+mj-lt"/>
                <a:ea typeface="Cambria Math"/>
              </a:rPr>
              <a:t> </a:t>
            </a:r>
            <a:r>
              <a:rPr lang="de-DE" sz="2400" dirty="0" smtClean="0">
                <a:latin typeface="+mj-lt"/>
                <a:ea typeface="Cambria Math"/>
              </a:rPr>
              <a:t>≪ </a:t>
            </a:r>
            <a:r>
              <a:rPr lang="el-GR" sz="2400" dirty="0" smtClean="0">
                <a:latin typeface="+mj-lt"/>
                <a:ea typeface="Cambria Math"/>
                <a:cs typeface="Arial"/>
              </a:rPr>
              <a:t>α</a:t>
            </a:r>
            <a:r>
              <a:rPr lang="de-DE" sz="2400" baseline="-25000" dirty="0" smtClean="0">
                <a:solidFill>
                  <a:srgbClr val="0000FF"/>
                </a:solidFill>
                <a:latin typeface="+mj-lt"/>
                <a:ea typeface="Times New Roman"/>
              </a:rPr>
              <a:t>stark</a:t>
            </a:r>
            <a:r>
              <a:rPr lang="de-DE" sz="2400" baseline="-25000" dirty="0" smtClean="0">
                <a:latin typeface="+mj-lt"/>
                <a:ea typeface="Times New Roman"/>
              </a:rPr>
              <a:t>, </a:t>
            </a:r>
            <a:r>
              <a:rPr lang="de-DE" sz="2400" baseline="-25000" dirty="0" err="1" smtClean="0">
                <a:solidFill>
                  <a:srgbClr val="C00000"/>
                </a:solidFill>
                <a:latin typeface="+mj-lt"/>
                <a:ea typeface="Times New Roman"/>
              </a:rPr>
              <a:t>elm</a:t>
            </a:r>
            <a:r>
              <a:rPr lang="de-DE" sz="2400" baseline="-25000" dirty="0" smtClean="0">
                <a:latin typeface="+mj-lt"/>
                <a:ea typeface="Times New Roman"/>
              </a:rPr>
              <a:t>, </a:t>
            </a:r>
            <a:r>
              <a:rPr lang="de-DE" sz="2400" baseline="-25000" dirty="0" err="1">
                <a:ea typeface="Times New Roman"/>
              </a:rPr>
              <a:t>schw</a:t>
            </a:r>
            <a:r>
              <a:rPr lang="de-DE" sz="2400" baseline="-25000" dirty="0" smtClean="0">
                <a:latin typeface="+mj-lt"/>
                <a:ea typeface="Times New Roman"/>
              </a:rPr>
              <a:t> </a:t>
            </a:r>
            <a:r>
              <a:rPr lang="de-DE" sz="2400" dirty="0" smtClean="0">
                <a:latin typeface="Arial" panose="020B0604020202020204" pitchFamily="34" charset="0"/>
                <a:ea typeface="Times New Roman"/>
                <a:cs typeface="Arial" panose="020B0604020202020204" pitchFamily="34" charset="0"/>
              </a:rPr>
              <a:t>~</a:t>
            </a:r>
            <a:r>
              <a:rPr lang="de-DE" sz="2000" dirty="0" smtClean="0">
                <a:latin typeface="+mj-lt"/>
                <a:ea typeface="Times New Roman"/>
              </a:rPr>
              <a:t>  </a:t>
            </a:r>
            <a:r>
              <a:rPr lang="de-DE" sz="2400" dirty="0" smtClean="0">
                <a:solidFill>
                  <a:srgbClr val="C00000"/>
                </a:solidFill>
                <a:latin typeface="+mj-lt"/>
                <a:ea typeface="Times New Roman"/>
              </a:rPr>
              <a:t>10</a:t>
            </a:r>
            <a:r>
              <a:rPr lang="de-DE" sz="2400" b="1" baseline="30000" dirty="0" smtClean="0">
                <a:solidFill>
                  <a:srgbClr val="C00000"/>
                </a:solidFill>
                <a:latin typeface="+mj-lt"/>
                <a:ea typeface="Times New Roman"/>
              </a:rPr>
              <a:t>-1…-2</a:t>
            </a:r>
            <a:endParaRPr lang="de-DE" sz="2400" b="1" dirty="0">
              <a:solidFill>
                <a:srgbClr val="C00000"/>
              </a:solidFill>
              <a:latin typeface="+mj-lt"/>
              <a:ea typeface="Times New Roman"/>
            </a:endParaRPr>
          </a:p>
          <a:p>
            <a:pPr>
              <a:lnSpc>
                <a:spcPct val="150000"/>
              </a:lnSpc>
            </a:pPr>
            <a:endParaRPr lang="de-DE" sz="900" dirty="0" smtClean="0">
              <a:ea typeface="Times New Roman"/>
            </a:endParaRPr>
          </a:p>
          <a:p>
            <a:pPr>
              <a:spcBef>
                <a:spcPts val="1200"/>
              </a:spcBef>
            </a:pPr>
            <a:r>
              <a:rPr lang="de-DE" sz="2400" dirty="0" smtClean="0">
                <a:ea typeface="Times New Roman"/>
              </a:rPr>
              <a:t>Warum </a:t>
            </a:r>
            <a:r>
              <a:rPr lang="de-DE" sz="2400" dirty="0">
                <a:ea typeface="Times New Roman"/>
              </a:rPr>
              <a:t>ist </a:t>
            </a:r>
            <a:r>
              <a:rPr lang="de-DE" sz="2400" b="1" dirty="0" smtClean="0">
                <a:ea typeface="Times New Roman"/>
              </a:rPr>
              <a:t>Gravitation</a:t>
            </a:r>
            <a:br>
              <a:rPr lang="de-DE" sz="2400" b="1" dirty="0" smtClean="0">
                <a:ea typeface="Times New Roman"/>
              </a:rPr>
            </a:br>
            <a:r>
              <a:rPr lang="de-DE" sz="2400" dirty="0" smtClean="0">
                <a:latin typeface="+mj-lt"/>
                <a:ea typeface="Times New Roman"/>
              </a:rPr>
              <a:t>so </a:t>
            </a:r>
            <a:r>
              <a:rPr lang="de-DE" sz="2400" b="1" dirty="0" smtClean="0">
                <a:latin typeface="+mj-lt"/>
                <a:ea typeface="Times New Roman"/>
              </a:rPr>
              <a:t>schwach</a:t>
            </a:r>
            <a:r>
              <a:rPr lang="de-DE" sz="2400" dirty="0" smtClean="0">
                <a:latin typeface="+mj-lt"/>
                <a:ea typeface="Times New Roman"/>
              </a:rPr>
              <a:t> ?</a:t>
            </a:r>
          </a:p>
          <a:p>
            <a:endParaRPr lang="de-DE" sz="2400" dirty="0">
              <a:latin typeface="+mj-lt"/>
            </a:endParaRPr>
          </a:p>
          <a:p>
            <a:r>
              <a:rPr lang="el-GR" sz="2000" b="1" dirty="0">
                <a:solidFill>
                  <a:srgbClr val="0000FF"/>
                </a:solidFill>
                <a:ea typeface="Cambria Math"/>
                <a:cs typeface="Arial"/>
              </a:rPr>
              <a:t>α</a:t>
            </a:r>
            <a:r>
              <a:rPr lang="de-DE" sz="2000" b="1" baseline="-25000" dirty="0">
                <a:solidFill>
                  <a:srgbClr val="0000FF"/>
                </a:solidFill>
                <a:ea typeface="Times New Roman"/>
              </a:rPr>
              <a:t>stark </a:t>
            </a:r>
            <a:r>
              <a:rPr lang="de-DE" sz="2000" b="1" dirty="0">
                <a:ea typeface="Times New Roman"/>
              </a:rPr>
              <a:t>+2%: </a:t>
            </a:r>
            <a:r>
              <a:rPr lang="de-DE" sz="2000" b="1" dirty="0" smtClean="0">
                <a:ea typeface="Times New Roman"/>
              </a:rPr>
              <a:t> </a:t>
            </a:r>
            <a:r>
              <a:rPr lang="de-DE" sz="2000" b="1" dirty="0" err="1" smtClean="0">
                <a:latin typeface="+mj-lt"/>
              </a:rPr>
              <a:t>Diproton</a:t>
            </a:r>
            <a:r>
              <a:rPr lang="de-DE" sz="2000" b="1" dirty="0" smtClean="0">
                <a:latin typeface="+mj-lt"/>
              </a:rPr>
              <a:t>-Katastrophe:</a:t>
            </a:r>
          </a:p>
          <a:p>
            <a:r>
              <a:rPr lang="de-DE" sz="2000" dirty="0" smtClean="0">
                <a:latin typeface="+mj-lt"/>
              </a:rPr>
              <a:t>Fusion in Sternen durch</a:t>
            </a:r>
          </a:p>
          <a:p>
            <a:r>
              <a:rPr lang="de-DE" sz="2000" dirty="0" smtClean="0">
                <a:latin typeface="+mj-lt"/>
              </a:rPr>
              <a:t>starke statt schwache Wechselwirkung</a:t>
            </a:r>
          </a:p>
          <a:p>
            <a:r>
              <a:rPr lang="de-DE" sz="2000" dirty="0"/>
              <a:t>10</a:t>
            </a:r>
            <a:r>
              <a:rPr lang="de-DE" sz="2000" baseline="30000" dirty="0"/>
              <a:t>18</a:t>
            </a:r>
            <a:r>
              <a:rPr lang="de-DE" sz="2000" dirty="0"/>
              <a:t> Mal </a:t>
            </a:r>
            <a:r>
              <a:rPr lang="de-DE" sz="2000" dirty="0" smtClean="0"/>
              <a:t>schneller,</a:t>
            </a:r>
            <a:br>
              <a:rPr lang="de-DE" sz="2000" dirty="0" smtClean="0"/>
            </a:br>
            <a:r>
              <a:rPr lang="de-DE" sz="2000" dirty="0" smtClean="0"/>
              <a:t>Sterne in Minuten ausgebrannt</a:t>
            </a:r>
            <a:endParaRPr lang="de-DE" sz="2000" dirty="0">
              <a:latin typeface="+mj-lt"/>
            </a:endParaRPr>
          </a:p>
        </p:txBody>
      </p:sp>
      <p:grpSp>
        <p:nvGrpSpPr>
          <p:cNvPr id="8" name="Group 7"/>
          <p:cNvGrpSpPr/>
          <p:nvPr/>
        </p:nvGrpSpPr>
        <p:grpSpPr>
          <a:xfrm>
            <a:off x="4312589" y="1091965"/>
            <a:ext cx="4579893" cy="4641291"/>
            <a:chOff x="4312589" y="1091965"/>
            <a:chExt cx="4579893" cy="4641291"/>
          </a:xfrm>
        </p:grpSpPr>
        <p:pic>
          <p:nvPicPr>
            <p:cNvPr id="1026" name="Picture 2"/>
            <p:cNvPicPr>
              <a:picLocks noChangeAspect="1" noChangeArrowheads="1"/>
            </p:cNvPicPr>
            <p:nvPr/>
          </p:nvPicPr>
          <p:blipFill>
            <a:blip r:embed="rId4" cstate="print">
              <a:extLst>
                <a:ext uri="{BEBA8EAE-BF5A-486C-A8C5-ECC9F3942E4B}">
                  <a14:imgProps xmlns:a14="http://schemas.microsoft.com/office/drawing/2010/main">
                    <a14:imgLayer r:embed="rId5">
                      <a14:imgEffect>
                        <a14:saturation sat="400000"/>
                      </a14:imgEffect>
                      <a14:imgEffect>
                        <a14:brightnessContrast bright="-4000" contrast="50000"/>
                      </a14:imgEffect>
                    </a14:imgLayer>
                  </a14:imgProps>
                </a:ext>
                <a:ext uri="{28A0092B-C50C-407E-A947-70E740481C1C}">
                  <a14:useLocalDpi xmlns:a14="http://schemas.microsoft.com/office/drawing/2010/main" val="0"/>
                </a:ext>
              </a:extLst>
            </a:blip>
            <a:srcRect/>
            <a:stretch>
              <a:fillRect/>
            </a:stretch>
          </p:blipFill>
          <p:spPr bwMode="auto">
            <a:xfrm>
              <a:off x="4312589" y="1276631"/>
              <a:ext cx="4579893" cy="445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5611251" y="1091965"/>
              <a:ext cx="2738955" cy="369332"/>
            </a:xfrm>
            <a:prstGeom prst="rect">
              <a:avLst/>
            </a:prstGeom>
          </p:spPr>
          <p:txBody>
            <a:bodyPr wrap="none">
              <a:spAutoFit/>
            </a:bodyPr>
            <a:lstStyle/>
            <a:p>
              <a:r>
                <a:rPr lang="de-DE" b="1" dirty="0" smtClean="0">
                  <a:solidFill>
                    <a:srgbClr val="0000FF"/>
                  </a:solidFill>
                </a:rPr>
                <a:t>starke  </a:t>
              </a:r>
              <a:r>
                <a:rPr lang="de-DE" b="1" dirty="0" err="1" smtClean="0"/>
                <a:t>vs</a:t>
              </a:r>
              <a:r>
                <a:rPr lang="de-DE" b="1" dirty="0" smtClean="0"/>
                <a:t>  </a:t>
              </a:r>
              <a:r>
                <a:rPr lang="de-DE" b="1" dirty="0" smtClean="0">
                  <a:solidFill>
                    <a:srgbClr val="C00000"/>
                  </a:solidFill>
                </a:rPr>
                <a:t>elektrische</a:t>
              </a:r>
              <a:r>
                <a:rPr lang="de-DE" b="1" dirty="0" smtClean="0">
                  <a:solidFill>
                    <a:srgbClr val="0000FF"/>
                  </a:solidFill>
                </a:rPr>
                <a:t> </a:t>
              </a:r>
              <a:r>
                <a:rPr lang="de-DE" b="1" dirty="0" smtClean="0"/>
                <a:t>Kraft</a:t>
              </a:r>
              <a:endParaRPr lang="de-DE" b="1" dirty="0"/>
            </a:p>
          </p:txBody>
        </p:sp>
      </p:grpSp>
    </p:spTree>
    <p:extLst>
      <p:ext uri="{BB962C8B-B14F-4D97-AF65-F5344CB8AC3E}">
        <p14:creationId xmlns:p14="http://schemas.microsoft.com/office/powerpoint/2010/main" val="485575082"/>
      </p:ext>
    </p:extLst>
  </p:cSld>
  <p:clrMapOvr>
    <a:masterClrMapping/>
  </p:clrMapOvr>
  <p:transition spd="med">
    <p:fade/>
    <p:sndAc>
      <p:stSnd>
        <p:snd r:embed="rId3" name="laser.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6">
                                            <p:txEl>
                                              <p:pRg st="7" end="7"/>
                                            </p:txEl>
                                          </p:spTgt>
                                        </p:tgtEl>
                                        <p:attrNameLst>
                                          <p:attrName>style.visibility</p:attrName>
                                        </p:attrNameLst>
                                      </p:cBhvr>
                                      <p:to>
                                        <p:strVal val="visible"/>
                                      </p:to>
                                    </p:set>
                                    <p:animEffect transition="in" filter="fade">
                                      <p:cBhvr>
                                        <p:cTn id="13" dur="500"/>
                                        <p:tgtEl>
                                          <p:spTgt spid="6">
                                            <p:txEl>
                                              <p:pRg st="7" end="7"/>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500"/>
                                        <p:tgtEl>
                                          <p:spTgt spid="3">
                                            <p:txEl>
                                              <p:pRg st="0" end="0"/>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6">
                                            <p:txEl>
                                              <p:pRg st="8" end="8"/>
                                            </p:txEl>
                                          </p:spTgt>
                                        </p:tgtEl>
                                        <p:attrNameLst>
                                          <p:attrName>style.visibility</p:attrName>
                                        </p:attrNameLst>
                                      </p:cBhvr>
                                      <p:to>
                                        <p:strVal val="visible"/>
                                      </p:to>
                                    </p:set>
                                    <p:animEffect transition="in" filter="fade">
                                      <p:cBhvr>
                                        <p:cTn id="19" dur="500"/>
                                        <p:tgtEl>
                                          <p:spTgt spid="6">
                                            <p:txEl>
                                              <p:pRg st="8" end="8"/>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6">
                                            <p:txEl>
                                              <p:pRg st="9" end="9"/>
                                            </p:txEl>
                                          </p:spTgt>
                                        </p:tgtEl>
                                        <p:attrNameLst>
                                          <p:attrName>style.visibility</p:attrName>
                                        </p:attrNameLst>
                                      </p:cBhvr>
                                      <p:to>
                                        <p:strVal val="visible"/>
                                      </p:to>
                                    </p:set>
                                    <p:animEffect transition="in" filter="fade">
                                      <p:cBhvr>
                                        <p:cTn id="22" dur="500"/>
                                        <p:tgtEl>
                                          <p:spTgt spid="6">
                                            <p:txEl>
                                              <p:pRg st="9" end="9"/>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6">
                                            <p:txEl>
                                              <p:pRg st="10" end="10"/>
                                            </p:txEl>
                                          </p:spTgt>
                                        </p:tgtEl>
                                        <p:attrNameLst>
                                          <p:attrName>style.visibility</p:attrName>
                                        </p:attrNameLst>
                                      </p:cBhvr>
                                      <p:to>
                                        <p:strVal val="visible"/>
                                      </p:to>
                                    </p:set>
                                    <p:animEffect transition="in" filter="fade">
                                      <p:cBhvr>
                                        <p:cTn id="25" dur="500"/>
                                        <p:tgtEl>
                                          <p:spTgt spid="6">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a:extLst>
              <a:ext uri="{BEBA8EAE-BF5A-486C-A8C5-ECC9F3942E4B}">
                <a14:imgProps xmlns:a14="http://schemas.microsoft.com/office/drawing/2010/main">
                  <a14:imgLayer r:embed="rId3">
                    <a14:imgEffect>
                      <a14:brightnessContrast bright="-18000" contrast="25000"/>
                    </a14:imgEffect>
                  </a14:imgLayer>
                </a14:imgProps>
              </a:ext>
              <a:ext uri="{28A0092B-C50C-407E-A947-70E740481C1C}">
                <a14:useLocalDpi xmlns:a14="http://schemas.microsoft.com/office/drawing/2010/main" val="0"/>
              </a:ext>
            </a:extLst>
          </a:blip>
          <a:srcRect t="2890"/>
          <a:stretch/>
        </p:blipFill>
        <p:spPr bwMode="auto">
          <a:xfrm>
            <a:off x="3923929" y="1412776"/>
            <a:ext cx="5216384" cy="47583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1752580" y="37467"/>
            <a:ext cx="5555724" cy="1015299"/>
          </a:xfrm>
        </p:spPr>
        <p:txBody>
          <a:bodyPr/>
          <a:lstStyle/>
          <a:p>
            <a:r>
              <a:rPr lang="de-DE" sz="6000" dirty="0" smtClean="0"/>
              <a:t>Stärke der Kräfte</a:t>
            </a:r>
            <a:endParaRPr lang="en-GB" sz="6000" dirty="0"/>
          </a:p>
        </p:txBody>
      </p:sp>
      <p:sp>
        <p:nvSpPr>
          <p:cNvPr id="3" name="Content Placeholder 2"/>
          <p:cNvSpPr>
            <a:spLocks noGrp="1"/>
          </p:cNvSpPr>
          <p:nvPr>
            <p:ph idx="1"/>
          </p:nvPr>
        </p:nvSpPr>
        <p:spPr>
          <a:xfrm>
            <a:off x="375674" y="1698875"/>
            <a:ext cx="3404238" cy="2954291"/>
          </a:xfrm>
        </p:spPr>
        <p:txBody>
          <a:bodyPr wrap="none">
            <a:spAutoFit/>
          </a:bodyPr>
          <a:lstStyle/>
          <a:p>
            <a:pPr marL="0" indent="0">
              <a:buNone/>
            </a:pPr>
            <a:r>
              <a:rPr lang="de-DE" sz="4800" b="1" dirty="0" smtClean="0">
                <a:latin typeface="+mj-lt"/>
              </a:rPr>
              <a:t>Feintuning</a:t>
            </a:r>
            <a:endParaRPr lang="de-DE" sz="3200" b="1" dirty="0" smtClean="0">
              <a:latin typeface="+mj-lt"/>
            </a:endParaRPr>
          </a:p>
          <a:p>
            <a:pPr marL="0" indent="0">
              <a:buNone/>
            </a:pPr>
            <a:r>
              <a:rPr lang="de-DE" dirty="0" smtClean="0">
                <a:latin typeface="+mj-lt"/>
              </a:rPr>
              <a:t>Stärke </a:t>
            </a:r>
            <a:r>
              <a:rPr lang="el-GR" dirty="0" smtClean="0">
                <a:latin typeface="+mj-lt"/>
                <a:ea typeface="Cambria Math"/>
              </a:rPr>
              <a:t>α</a:t>
            </a:r>
            <a:r>
              <a:rPr lang="de-DE" dirty="0" smtClean="0">
                <a:latin typeface="+mj-lt"/>
                <a:ea typeface="Cambria Math"/>
              </a:rPr>
              <a:t> </a:t>
            </a:r>
            <a:r>
              <a:rPr lang="de-DE" dirty="0" smtClean="0">
                <a:latin typeface="+mj-lt"/>
              </a:rPr>
              <a:t>der</a:t>
            </a:r>
            <a:br>
              <a:rPr lang="de-DE" dirty="0" smtClean="0">
                <a:latin typeface="+mj-lt"/>
              </a:rPr>
            </a:br>
            <a:r>
              <a:rPr lang="de-DE" dirty="0" smtClean="0">
                <a:latin typeface="+mj-lt"/>
              </a:rPr>
              <a:t>elektromagnetischen</a:t>
            </a:r>
            <a:br>
              <a:rPr lang="de-DE" dirty="0" smtClean="0">
                <a:latin typeface="+mj-lt"/>
              </a:rPr>
            </a:br>
            <a:r>
              <a:rPr lang="de-DE" dirty="0" smtClean="0">
                <a:latin typeface="+mj-lt"/>
              </a:rPr>
              <a:t>Wechselwirkung und</a:t>
            </a:r>
          </a:p>
          <a:p>
            <a:pPr marL="0" indent="0">
              <a:buNone/>
            </a:pPr>
            <a:r>
              <a:rPr lang="de-DE" dirty="0" smtClean="0">
                <a:latin typeface="+mj-lt"/>
              </a:rPr>
              <a:t>Massenverhältnis </a:t>
            </a:r>
            <a:r>
              <a:rPr lang="de-DE" dirty="0" err="1" smtClean="0">
                <a:latin typeface="+mj-lt"/>
              </a:rPr>
              <a:t>m</a:t>
            </a:r>
            <a:r>
              <a:rPr lang="de-DE" baseline="-25000" dirty="0" err="1" smtClean="0">
                <a:latin typeface="+mj-lt"/>
              </a:rPr>
              <a:t>e</a:t>
            </a:r>
            <a:r>
              <a:rPr lang="de-DE" dirty="0" smtClean="0">
                <a:latin typeface="+mj-lt"/>
              </a:rPr>
              <a:t> / m</a:t>
            </a:r>
            <a:r>
              <a:rPr lang="de-DE" baseline="-25000" dirty="0" smtClean="0">
                <a:latin typeface="+mj-lt"/>
              </a:rPr>
              <a:t>p</a:t>
            </a:r>
            <a:endParaRPr lang="de-DE" sz="1600" dirty="0" smtClean="0">
              <a:latin typeface="+mj-lt"/>
            </a:endParaRPr>
          </a:p>
          <a:p>
            <a:pPr marL="0" indent="0">
              <a:buNone/>
            </a:pPr>
            <a:r>
              <a:rPr lang="en-US" sz="1200" dirty="0" smtClean="0">
                <a:latin typeface="+mj-lt"/>
              </a:rPr>
              <a:t>M. </a:t>
            </a:r>
            <a:r>
              <a:rPr lang="en-US" sz="1200" dirty="0" err="1" smtClean="0">
                <a:latin typeface="+mj-lt"/>
              </a:rPr>
              <a:t>Tegmark</a:t>
            </a:r>
            <a:r>
              <a:rPr lang="en-US" sz="1200" dirty="0" smtClean="0">
                <a:latin typeface="+mj-lt"/>
              </a:rPr>
              <a:t>, Annals of Physics 270,1–51 (1998)</a:t>
            </a:r>
            <a:endParaRPr lang="en-US" sz="1200" dirty="0">
              <a:latin typeface="+mj-lt"/>
            </a:endParaRPr>
          </a:p>
        </p:txBody>
      </p:sp>
    </p:spTree>
    <p:extLst>
      <p:ext uri="{BB962C8B-B14F-4D97-AF65-F5344CB8AC3E}">
        <p14:creationId xmlns:p14="http://schemas.microsoft.com/office/powerpoint/2010/main" val="2262036853"/>
      </p:ext>
    </p:extLst>
  </p:cSld>
  <p:clrMapOvr>
    <a:masterClrMapping/>
  </p:clrMapOvr>
  <p:transition spd="med">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 name="object 13"/>
          <p:cNvSpPr txBox="1"/>
          <p:nvPr/>
        </p:nvSpPr>
        <p:spPr>
          <a:xfrm>
            <a:off x="323528" y="1268763"/>
            <a:ext cx="8640960" cy="5332229"/>
          </a:xfrm>
          <a:prstGeom prst="rect">
            <a:avLst/>
          </a:prstGeom>
        </p:spPr>
        <p:txBody>
          <a:bodyPr vert="horz" wrap="square" lIns="0" tIns="0" rIns="0" bIns="0" rtlCol="0">
            <a:spAutoFit/>
          </a:bodyPr>
          <a:lstStyle/>
          <a:p>
            <a:pPr marL="266700" lvl="0" indent="-255588" defTabSz="801401">
              <a:spcBef>
                <a:spcPts val="1200"/>
              </a:spcBef>
              <a:buFont typeface="Arial" panose="020B0604020202020204" pitchFamily="34" charset="0"/>
              <a:buChar char="•"/>
              <a:tabLst>
                <a:tab pos="266700" algn="l"/>
              </a:tabLst>
            </a:pPr>
            <a:r>
              <a:rPr lang="de-DE" sz="2400" dirty="0" smtClean="0">
                <a:solidFill>
                  <a:prstClr val="black"/>
                </a:solidFill>
                <a:latin typeface="Arial"/>
                <a:cs typeface="Arial"/>
              </a:rPr>
              <a:t>Wasserstoff-Kern:</a:t>
            </a:r>
            <a:r>
              <a:rPr lang="de-DE" sz="2400" spc="-4" dirty="0" smtClean="0">
                <a:solidFill>
                  <a:prstClr val="black"/>
                </a:solidFill>
                <a:latin typeface="Arial"/>
                <a:cs typeface="Arial"/>
              </a:rPr>
              <a:t>   </a:t>
            </a:r>
            <a:r>
              <a:rPr lang="de-DE" sz="2400" dirty="0" smtClean="0">
                <a:solidFill>
                  <a:prstClr val="black"/>
                </a:solidFill>
                <a:latin typeface="Arial"/>
                <a:cs typeface="Arial"/>
              </a:rPr>
              <a:t>p </a:t>
            </a:r>
            <a:r>
              <a:rPr lang="de-DE" sz="2400" dirty="0" smtClean="0">
                <a:solidFill>
                  <a:prstClr val="black"/>
                </a:solidFill>
                <a:latin typeface="Cambria Math"/>
                <a:ea typeface="Cambria Math"/>
                <a:cs typeface="Arial"/>
              </a:rPr>
              <a:t>↛ </a:t>
            </a:r>
            <a:r>
              <a:rPr lang="de-DE" sz="2400" dirty="0" smtClean="0">
                <a:solidFill>
                  <a:prstClr val="black"/>
                </a:solidFill>
                <a:latin typeface="Arial"/>
                <a:cs typeface="Arial"/>
              </a:rPr>
              <a:t>n</a:t>
            </a:r>
            <a:r>
              <a:rPr lang="de-DE" sz="2400" spc="-4" dirty="0" smtClean="0">
                <a:solidFill>
                  <a:prstClr val="black"/>
                </a:solidFill>
                <a:latin typeface="Arial"/>
                <a:cs typeface="Arial"/>
              </a:rPr>
              <a:t> </a:t>
            </a:r>
            <a:r>
              <a:rPr lang="de-DE" sz="2400" spc="26" dirty="0" smtClean="0">
                <a:solidFill>
                  <a:prstClr val="black"/>
                </a:solidFill>
                <a:latin typeface="Arial"/>
                <a:cs typeface="Arial"/>
              </a:rPr>
              <a:t>e</a:t>
            </a:r>
            <a:r>
              <a:rPr lang="de-DE" sz="2400" baseline="23391" dirty="0" smtClean="0">
                <a:solidFill>
                  <a:prstClr val="black"/>
                </a:solidFill>
                <a:latin typeface="Arial"/>
                <a:cs typeface="Arial"/>
              </a:rPr>
              <a:t>+</a:t>
            </a:r>
            <a:r>
              <a:rPr lang="de-DE" sz="2400" spc="-4" dirty="0" smtClean="0">
                <a:solidFill>
                  <a:prstClr val="black"/>
                </a:solidFill>
                <a:latin typeface="Arial"/>
                <a:cs typeface="Arial"/>
              </a:rPr>
              <a:t> </a:t>
            </a:r>
            <a:r>
              <a:rPr lang="de-DE" sz="2400" b="1" dirty="0" smtClean="0">
                <a:solidFill>
                  <a:prstClr val="black"/>
                </a:solidFill>
                <a:latin typeface="Symbol"/>
                <a:cs typeface="Symbol"/>
              </a:rPr>
              <a:t></a:t>
            </a:r>
            <a:r>
              <a:rPr lang="de-DE" sz="2400" b="1" baseline="-20467" dirty="0" smtClean="0">
                <a:solidFill>
                  <a:prstClr val="black"/>
                </a:solidFill>
                <a:latin typeface="Arial"/>
                <a:cs typeface="Arial"/>
              </a:rPr>
              <a:t>e</a:t>
            </a:r>
            <a:r>
              <a:rPr lang="de-DE" spc="-9" dirty="0" smtClean="0">
                <a:solidFill>
                  <a:prstClr val="black"/>
                </a:solidFill>
                <a:latin typeface="Arial"/>
                <a:cs typeface="Arial"/>
              </a:rPr>
              <a:t/>
            </a:r>
            <a:br>
              <a:rPr lang="de-DE" spc="-9" dirty="0" smtClean="0">
                <a:solidFill>
                  <a:prstClr val="black"/>
                </a:solidFill>
                <a:latin typeface="Arial"/>
                <a:cs typeface="Arial"/>
              </a:rPr>
            </a:br>
            <a:r>
              <a:rPr lang="de-DE" spc="-4" dirty="0" smtClean="0">
                <a:solidFill>
                  <a:prstClr val="black"/>
                </a:solidFill>
                <a:latin typeface="Arial"/>
                <a:cs typeface="Arial"/>
              </a:rPr>
              <a:t>weil   </a:t>
            </a:r>
            <a:r>
              <a:rPr lang="de-DE" spc="-9" dirty="0" err="1" smtClean="0">
                <a:solidFill>
                  <a:prstClr val="black"/>
                </a:solidFill>
                <a:latin typeface="Arial"/>
                <a:cs typeface="Arial"/>
              </a:rPr>
              <a:t>m</a:t>
            </a:r>
            <a:r>
              <a:rPr lang="de-DE" baseline="-21367" dirty="0" err="1" smtClean="0">
                <a:solidFill>
                  <a:prstClr val="black"/>
                </a:solidFill>
                <a:latin typeface="Arial"/>
                <a:cs typeface="Arial"/>
              </a:rPr>
              <a:t>n</a:t>
            </a:r>
            <a:r>
              <a:rPr lang="de-DE" baseline="-21367" dirty="0" smtClean="0">
                <a:solidFill>
                  <a:prstClr val="black"/>
                </a:solidFill>
                <a:latin typeface="Arial"/>
                <a:cs typeface="Arial"/>
              </a:rPr>
              <a:t> </a:t>
            </a:r>
            <a:r>
              <a:rPr lang="de-DE" spc="-4" dirty="0" smtClean="0">
                <a:solidFill>
                  <a:prstClr val="black"/>
                </a:solidFill>
                <a:latin typeface="Arial"/>
                <a:cs typeface="Arial"/>
              </a:rPr>
              <a:t>-</a:t>
            </a:r>
            <a:r>
              <a:rPr lang="de-DE" spc="-9" baseline="30000" dirty="0" smtClean="0">
                <a:solidFill>
                  <a:prstClr val="black"/>
                </a:solidFill>
                <a:latin typeface="Arial"/>
                <a:cs typeface="Arial"/>
              </a:rPr>
              <a:t> </a:t>
            </a:r>
            <a:r>
              <a:rPr lang="de-DE" spc="-9" dirty="0" smtClean="0">
                <a:solidFill>
                  <a:prstClr val="black"/>
                </a:solidFill>
                <a:latin typeface="Arial"/>
                <a:cs typeface="Arial"/>
              </a:rPr>
              <a:t>m</a:t>
            </a:r>
            <a:r>
              <a:rPr lang="de-DE" baseline="-21367" dirty="0" smtClean="0">
                <a:solidFill>
                  <a:prstClr val="black"/>
                </a:solidFill>
                <a:latin typeface="Arial"/>
                <a:cs typeface="Arial"/>
              </a:rPr>
              <a:t>p </a:t>
            </a:r>
            <a:r>
              <a:rPr lang="de-DE" spc="-4" dirty="0" smtClean="0">
                <a:solidFill>
                  <a:prstClr val="black"/>
                </a:solidFill>
                <a:latin typeface="Arial"/>
                <a:cs typeface="Arial"/>
              </a:rPr>
              <a:t>= </a:t>
            </a:r>
            <a:r>
              <a:rPr lang="de-DE" spc="-9" dirty="0" smtClean="0">
                <a:solidFill>
                  <a:prstClr val="black"/>
                </a:solidFill>
                <a:latin typeface="Arial"/>
                <a:cs typeface="Arial"/>
              </a:rPr>
              <a:t>1.</a:t>
            </a:r>
            <a:r>
              <a:rPr lang="de-DE" spc="-4" dirty="0" smtClean="0">
                <a:solidFill>
                  <a:prstClr val="black"/>
                </a:solidFill>
                <a:latin typeface="Arial"/>
                <a:cs typeface="Arial"/>
              </a:rPr>
              <a:t>3 </a:t>
            </a:r>
            <a:r>
              <a:rPr lang="de-DE" spc="-9" dirty="0" smtClean="0">
                <a:solidFill>
                  <a:prstClr val="black"/>
                </a:solidFill>
                <a:latin typeface="Arial"/>
                <a:cs typeface="Arial"/>
              </a:rPr>
              <a:t>MeV</a:t>
            </a:r>
            <a:r>
              <a:rPr lang="de-DE" spc="-4" dirty="0" smtClean="0">
                <a:solidFill>
                  <a:prstClr val="black"/>
                </a:solidFill>
                <a:latin typeface="Arial"/>
                <a:cs typeface="Arial"/>
              </a:rPr>
              <a:t> </a:t>
            </a:r>
            <a:r>
              <a:rPr lang="de-DE" spc="-4" dirty="0" smtClean="0">
                <a:solidFill>
                  <a:prstClr val="black"/>
                </a:solidFill>
                <a:latin typeface="Cambria Math"/>
                <a:ea typeface="Cambria Math"/>
                <a:cs typeface="Arial"/>
              </a:rPr>
              <a:t>≈ </a:t>
            </a:r>
            <a:r>
              <a:rPr lang="de-DE" spc="-4" dirty="0" smtClean="0">
                <a:solidFill>
                  <a:prstClr val="black"/>
                </a:solidFill>
                <a:latin typeface="Arial" panose="020B0604020202020204" pitchFamily="34" charset="0"/>
                <a:ea typeface="Cambria Math"/>
                <a:cs typeface="Arial" panose="020B0604020202020204" pitchFamily="34" charset="0"/>
              </a:rPr>
              <a:t>1</a:t>
            </a:r>
            <a:r>
              <a:rPr lang="de-DE" spc="-4" dirty="0" smtClean="0">
                <a:solidFill>
                  <a:prstClr val="black"/>
                </a:solidFill>
                <a:latin typeface="Arial Unicode MS" panose="020B0604020202020204" pitchFamily="34" charset="-128"/>
                <a:ea typeface="Arial Unicode MS" panose="020B0604020202020204" pitchFamily="34" charset="-128"/>
                <a:cs typeface="Arial Unicode MS" panose="020B0604020202020204" pitchFamily="34" charset="-128"/>
              </a:rPr>
              <a:t>‰</a:t>
            </a:r>
            <a:r>
              <a:rPr lang="de-DE" spc="-4" dirty="0" smtClean="0">
                <a:solidFill>
                  <a:prstClr val="black"/>
                </a:solidFill>
                <a:latin typeface="Arial"/>
                <a:cs typeface="Arial"/>
              </a:rPr>
              <a:t> </a:t>
            </a:r>
            <a:r>
              <a:rPr lang="de-DE" spc="-9" dirty="0" err="1" smtClean="0">
                <a:solidFill>
                  <a:prstClr val="black"/>
                </a:solidFill>
                <a:latin typeface="Arial"/>
                <a:cs typeface="Arial"/>
              </a:rPr>
              <a:t>m</a:t>
            </a:r>
            <a:r>
              <a:rPr lang="de-DE" baseline="-21367" dirty="0" err="1" smtClean="0">
                <a:solidFill>
                  <a:prstClr val="black"/>
                </a:solidFill>
                <a:latin typeface="Arial"/>
                <a:cs typeface="Arial"/>
              </a:rPr>
              <a:t>n,p</a:t>
            </a:r>
            <a:r>
              <a:rPr lang="de-DE" dirty="0" smtClean="0">
                <a:solidFill>
                  <a:prstClr val="black"/>
                </a:solidFill>
                <a:latin typeface="Arial"/>
                <a:cs typeface="Arial"/>
              </a:rPr>
              <a:t>    </a:t>
            </a:r>
            <a:r>
              <a:rPr lang="de-DE" spc="-4" dirty="0" smtClean="0">
                <a:solidFill>
                  <a:prstClr val="black"/>
                </a:solidFill>
                <a:latin typeface="Arial"/>
                <a:cs typeface="Arial"/>
              </a:rPr>
              <a:t>da</a:t>
            </a:r>
            <a:endParaRPr lang="de-DE" dirty="0" smtClean="0">
              <a:solidFill>
                <a:srgbClr val="C00000"/>
              </a:solidFill>
              <a:latin typeface="Arial"/>
              <a:cs typeface="Arial"/>
            </a:endParaRPr>
          </a:p>
          <a:p>
            <a:pPr marL="358775" lvl="1" indent="-176213" defTabSz="801401">
              <a:spcBef>
                <a:spcPts val="600"/>
              </a:spcBef>
              <a:buSzPct val="100000"/>
              <a:buFontTx/>
              <a:buChar char="­"/>
              <a:tabLst>
                <a:tab pos="612181" algn="l"/>
              </a:tabLst>
            </a:pPr>
            <a:r>
              <a:rPr lang="de-DE" dirty="0" smtClean="0">
                <a:solidFill>
                  <a:srgbClr val="C00000"/>
                </a:solidFill>
                <a:latin typeface="Arial"/>
                <a:cs typeface="Arial"/>
              </a:rPr>
              <a:t>Quark-Massen: m</a:t>
            </a:r>
            <a:r>
              <a:rPr lang="de-DE" baseline="-23148" dirty="0" smtClean="0">
                <a:solidFill>
                  <a:srgbClr val="C00000"/>
                </a:solidFill>
                <a:latin typeface="Arial"/>
                <a:cs typeface="Arial"/>
              </a:rPr>
              <a:t>d</a:t>
            </a:r>
            <a:r>
              <a:rPr lang="de-DE" spc="6" dirty="0" smtClean="0">
                <a:solidFill>
                  <a:srgbClr val="C00000"/>
                </a:solidFill>
                <a:latin typeface="Arial"/>
                <a:cs typeface="Arial"/>
              </a:rPr>
              <a:t> -</a:t>
            </a:r>
            <a:r>
              <a:rPr lang="de-DE" spc="-4" dirty="0" smtClean="0">
                <a:solidFill>
                  <a:srgbClr val="C00000"/>
                </a:solidFill>
                <a:latin typeface="Arial"/>
                <a:cs typeface="Arial"/>
              </a:rPr>
              <a:t> </a:t>
            </a:r>
            <a:r>
              <a:rPr lang="de-DE" dirty="0" err="1" smtClean="0">
                <a:solidFill>
                  <a:srgbClr val="C00000"/>
                </a:solidFill>
                <a:latin typeface="Arial"/>
                <a:cs typeface="Arial"/>
              </a:rPr>
              <a:t>m</a:t>
            </a:r>
            <a:r>
              <a:rPr lang="de-DE" spc="-6" baseline="-23148" dirty="0" err="1" smtClean="0">
                <a:solidFill>
                  <a:srgbClr val="C00000"/>
                </a:solidFill>
                <a:latin typeface="Arial"/>
                <a:cs typeface="Arial"/>
              </a:rPr>
              <a:t>u</a:t>
            </a:r>
            <a:r>
              <a:rPr lang="de-DE" spc="153" dirty="0" smtClean="0">
                <a:solidFill>
                  <a:srgbClr val="C00000"/>
                </a:solidFill>
                <a:latin typeface="Arial"/>
                <a:cs typeface="Arial"/>
              </a:rPr>
              <a:t> </a:t>
            </a:r>
            <a:r>
              <a:rPr lang="de-DE" spc="-4" dirty="0" smtClean="0">
                <a:solidFill>
                  <a:srgbClr val="C00000"/>
                </a:solidFill>
                <a:latin typeface="Cambria Math"/>
                <a:ea typeface="Cambria Math"/>
                <a:cs typeface="Symbol"/>
              </a:rPr>
              <a:t>≈</a:t>
            </a:r>
            <a:r>
              <a:rPr lang="de-DE" spc="4" dirty="0" smtClean="0">
                <a:solidFill>
                  <a:srgbClr val="C00000"/>
                </a:solidFill>
                <a:latin typeface="Times New Roman"/>
                <a:cs typeface="Times New Roman"/>
              </a:rPr>
              <a:t> </a:t>
            </a:r>
            <a:r>
              <a:rPr lang="de-DE" dirty="0" smtClean="0">
                <a:solidFill>
                  <a:srgbClr val="C00000"/>
                </a:solidFill>
                <a:latin typeface="Arial"/>
                <a:cs typeface="Arial"/>
              </a:rPr>
              <a:t>3-4</a:t>
            </a:r>
            <a:r>
              <a:rPr lang="de-DE" spc="-4" dirty="0" smtClean="0">
                <a:solidFill>
                  <a:srgbClr val="C00000"/>
                </a:solidFill>
                <a:latin typeface="Arial"/>
                <a:cs typeface="Arial"/>
              </a:rPr>
              <a:t> </a:t>
            </a:r>
            <a:r>
              <a:rPr lang="de-DE" dirty="0" smtClean="0">
                <a:solidFill>
                  <a:srgbClr val="C00000"/>
                </a:solidFill>
                <a:latin typeface="Arial"/>
                <a:cs typeface="Arial"/>
              </a:rPr>
              <a:t>MeV</a:t>
            </a:r>
          </a:p>
          <a:p>
            <a:pPr marL="358775" lvl="1" indent="-176213" defTabSz="801401">
              <a:spcBef>
                <a:spcPts val="600"/>
              </a:spcBef>
              <a:buSzPct val="100000"/>
              <a:buFontTx/>
              <a:buChar char="­"/>
              <a:tabLst>
                <a:tab pos="612181" algn="l"/>
              </a:tabLst>
            </a:pPr>
            <a:r>
              <a:rPr lang="de-DE" dirty="0" smtClean="0">
                <a:latin typeface="Arial"/>
                <a:cs typeface="Arial"/>
              </a:rPr>
              <a:t>Quark-Ladungen:</a:t>
            </a:r>
            <a:r>
              <a:rPr lang="de-DE" dirty="0" smtClean="0">
                <a:solidFill>
                  <a:srgbClr val="C00000"/>
                </a:solidFill>
                <a:latin typeface="Arial"/>
                <a:cs typeface="Arial"/>
              </a:rPr>
              <a:t> </a:t>
            </a:r>
            <a:r>
              <a:rPr lang="de-DE" dirty="0" err="1" smtClean="0">
                <a:solidFill>
                  <a:prstClr val="black"/>
                </a:solidFill>
                <a:latin typeface="Arial"/>
                <a:cs typeface="Arial"/>
              </a:rPr>
              <a:t>dm</a:t>
            </a:r>
            <a:r>
              <a:rPr lang="de-DE" spc="-6" baseline="-23148" dirty="0" err="1" smtClean="0">
                <a:solidFill>
                  <a:prstClr val="black"/>
                </a:solidFill>
                <a:latin typeface="Arial"/>
                <a:cs typeface="Arial"/>
              </a:rPr>
              <a:t>ele</a:t>
            </a:r>
            <a:r>
              <a:rPr lang="de-DE" baseline="-23148" dirty="0" err="1" smtClean="0">
                <a:solidFill>
                  <a:prstClr val="black"/>
                </a:solidFill>
                <a:latin typeface="Arial"/>
                <a:cs typeface="Arial"/>
              </a:rPr>
              <a:t>c</a:t>
            </a:r>
            <a:r>
              <a:rPr lang="de-DE" spc="-6" baseline="-23148" dirty="0" smtClean="0">
                <a:solidFill>
                  <a:prstClr val="black"/>
                </a:solidFill>
                <a:latin typeface="Arial"/>
                <a:cs typeface="Arial"/>
              </a:rPr>
              <a:t> </a:t>
            </a:r>
            <a:r>
              <a:rPr lang="de-DE" dirty="0" smtClean="0">
                <a:solidFill>
                  <a:prstClr val="black"/>
                </a:solidFill>
                <a:latin typeface="Arial"/>
                <a:cs typeface="Arial"/>
              </a:rPr>
              <a:t>=</a:t>
            </a:r>
            <a:r>
              <a:rPr lang="de-DE" spc="-4" dirty="0" smtClean="0">
                <a:solidFill>
                  <a:prstClr val="black"/>
                </a:solidFill>
                <a:latin typeface="Arial"/>
                <a:cs typeface="Arial"/>
              </a:rPr>
              <a:t> </a:t>
            </a:r>
            <a:r>
              <a:rPr lang="de-DE" b="1" dirty="0" smtClean="0">
                <a:solidFill>
                  <a:prstClr val="black"/>
                </a:solidFill>
                <a:latin typeface="Symbol"/>
                <a:cs typeface="Symbol"/>
              </a:rPr>
              <a:t></a:t>
            </a:r>
            <a:r>
              <a:rPr lang="de-DE" spc="-13" baseline="-23148" dirty="0" smtClean="0">
                <a:solidFill>
                  <a:prstClr val="black"/>
                </a:solidFill>
                <a:latin typeface="Arial"/>
                <a:cs typeface="Arial"/>
              </a:rPr>
              <a:t> </a:t>
            </a:r>
            <a:r>
              <a:rPr lang="de-DE" spc="-4" dirty="0" smtClean="0">
                <a:solidFill>
                  <a:prstClr val="black"/>
                </a:solidFill>
                <a:latin typeface="Arial"/>
                <a:cs typeface="Arial"/>
              </a:rPr>
              <a:t>(Q</a:t>
            </a:r>
            <a:r>
              <a:rPr lang="de-DE" dirty="0" smtClean="0">
                <a:solidFill>
                  <a:prstClr val="black"/>
                </a:solidFill>
                <a:latin typeface="Arial"/>
                <a:cs typeface="Arial"/>
              </a:rPr>
              <a:t>²</a:t>
            </a:r>
            <a:r>
              <a:rPr lang="de-DE" baseline="-23148" dirty="0" smtClean="0">
                <a:solidFill>
                  <a:prstClr val="black"/>
                </a:solidFill>
                <a:latin typeface="Arial"/>
                <a:cs typeface="Arial"/>
              </a:rPr>
              <a:t>d </a:t>
            </a:r>
            <a:r>
              <a:rPr lang="de-DE" dirty="0" smtClean="0">
                <a:solidFill>
                  <a:prstClr val="black"/>
                </a:solidFill>
                <a:latin typeface="Arial"/>
                <a:cs typeface="Arial"/>
              </a:rPr>
              <a:t>-</a:t>
            </a:r>
            <a:r>
              <a:rPr lang="de-DE" baseline="30000" dirty="0" smtClean="0">
                <a:solidFill>
                  <a:prstClr val="black"/>
                </a:solidFill>
                <a:latin typeface="Arial"/>
                <a:cs typeface="Arial"/>
              </a:rPr>
              <a:t> </a:t>
            </a:r>
            <a:r>
              <a:rPr lang="de-DE" dirty="0" smtClean="0">
                <a:solidFill>
                  <a:prstClr val="black"/>
                </a:solidFill>
                <a:latin typeface="Arial"/>
                <a:cs typeface="Arial"/>
              </a:rPr>
              <a:t>Q²</a:t>
            </a:r>
            <a:r>
              <a:rPr lang="de-DE" spc="-6" baseline="-23148" dirty="0" smtClean="0">
                <a:solidFill>
                  <a:prstClr val="black"/>
                </a:solidFill>
                <a:latin typeface="Arial"/>
                <a:cs typeface="Arial"/>
              </a:rPr>
              <a:t>u</a:t>
            </a:r>
            <a:r>
              <a:rPr lang="de-DE" spc="-4" dirty="0" smtClean="0">
                <a:solidFill>
                  <a:prstClr val="black"/>
                </a:solidFill>
                <a:latin typeface="Arial" panose="020B0604020202020204" pitchFamily="34" charset="0"/>
                <a:cs typeface="Arial" panose="020B0604020202020204" pitchFamily="34" charset="0"/>
              </a:rPr>
              <a:t>) /</a:t>
            </a:r>
            <a:r>
              <a:rPr lang="de-DE" spc="9" dirty="0" smtClean="0">
                <a:solidFill>
                  <a:prstClr val="black"/>
                </a:solidFill>
                <a:latin typeface="Arial" panose="020B0604020202020204" pitchFamily="34" charset="0"/>
                <a:cs typeface="Arial" panose="020B0604020202020204" pitchFamily="34" charset="0"/>
              </a:rPr>
              <a:t> </a:t>
            </a:r>
            <a:r>
              <a:rPr lang="de-DE" dirty="0" smtClean="0">
                <a:solidFill>
                  <a:prstClr val="black"/>
                </a:solidFill>
                <a:latin typeface="Arial" panose="020B0604020202020204" pitchFamily="34" charset="0"/>
                <a:cs typeface="Arial" panose="020B0604020202020204" pitchFamily="34" charset="0"/>
              </a:rPr>
              <a:t>&lt;</a:t>
            </a:r>
            <a:r>
              <a:rPr lang="de-DE" dirty="0" err="1" smtClean="0">
                <a:solidFill>
                  <a:prstClr val="black"/>
                </a:solidFill>
                <a:latin typeface="Arial" panose="020B0604020202020204" pitchFamily="34" charset="0"/>
                <a:cs typeface="Arial" panose="020B0604020202020204" pitchFamily="34" charset="0"/>
              </a:rPr>
              <a:t>r</a:t>
            </a:r>
            <a:r>
              <a:rPr lang="de-DE" spc="-6" baseline="-23148" dirty="0" err="1" smtClean="0">
                <a:solidFill>
                  <a:prstClr val="black"/>
                </a:solidFill>
                <a:latin typeface="Arial" panose="020B0604020202020204" pitchFamily="34" charset="0"/>
                <a:cs typeface="Arial" panose="020B0604020202020204" pitchFamily="34" charset="0"/>
              </a:rPr>
              <a:t>qq</a:t>
            </a:r>
            <a:r>
              <a:rPr lang="de-DE" spc="-4" dirty="0" smtClean="0">
                <a:solidFill>
                  <a:prstClr val="black"/>
                </a:solidFill>
                <a:latin typeface="Arial" panose="020B0604020202020204" pitchFamily="34" charset="0"/>
                <a:cs typeface="Arial" panose="020B0604020202020204" pitchFamily="34" charset="0"/>
              </a:rPr>
              <a:t>&gt;</a:t>
            </a:r>
            <a:r>
              <a:rPr lang="de-DE" spc="9" dirty="0" smtClean="0">
                <a:solidFill>
                  <a:prstClr val="black"/>
                </a:solidFill>
                <a:latin typeface="Arial" panose="020B0604020202020204" pitchFamily="34" charset="0"/>
                <a:cs typeface="Arial" panose="020B0604020202020204" pitchFamily="34" charset="0"/>
              </a:rPr>
              <a:t> </a:t>
            </a:r>
            <a:r>
              <a:rPr lang="de-DE" dirty="0" smtClean="0">
                <a:solidFill>
                  <a:prstClr val="black"/>
                </a:solidFill>
                <a:latin typeface="Arial" panose="020B0604020202020204" pitchFamily="34" charset="0"/>
                <a:cs typeface="Arial" panose="020B0604020202020204" pitchFamily="34" charset="0"/>
              </a:rPr>
              <a:t>=</a:t>
            </a:r>
            <a:r>
              <a:rPr lang="de-DE" spc="-4" dirty="0" smtClean="0">
                <a:solidFill>
                  <a:prstClr val="black"/>
                </a:solidFill>
                <a:latin typeface="Arial" panose="020B0604020202020204" pitchFamily="34" charset="0"/>
                <a:cs typeface="Arial" panose="020B0604020202020204" pitchFamily="34" charset="0"/>
              </a:rPr>
              <a:t> </a:t>
            </a:r>
            <a:r>
              <a:rPr lang="de-DE" dirty="0" smtClean="0">
                <a:solidFill>
                  <a:prstClr val="black"/>
                </a:solidFill>
                <a:latin typeface="Arial" panose="020B0604020202020204" pitchFamily="34" charset="0"/>
                <a:cs typeface="Arial" panose="020B0604020202020204" pitchFamily="34" charset="0"/>
              </a:rPr>
              <a:t>-0</a:t>
            </a:r>
            <a:r>
              <a:rPr lang="de-DE" spc="-4" dirty="0" smtClean="0">
                <a:solidFill>
                  <a:prstClr val="black"/>
                </a:solidFill>
                <a:latin typeface="Arial" panose="020B0604020202020204" pitchFamily="34" charset="0"/>
                <a:cs typeface="Arial" panose="020B0604020202020204" pitchFamily="34" charset="0"/>
              </a:rPr>
              <a:t>.</a:t>
            </a:r>
            <a:r>
              <a:rPr lang="de-DE" dirty="0" smtClean="0">
                <a:solidFill>
                  <a:prstClr val="black"/>
                </a:solidFill>
                <a:latin typeface="Arial" panose="020B0604020202020204" pitchFamily="34" charset="0"/>
                <a:cs typeface="Arial" panose="020B0604020202020204" pitchFamily="34" charset="0"/>
              </a:rPr>
              <a:t>5</a:t>
            </a:r>
            <a:r>
              <a:rPr lang="de-DE" spc="-4" dirty="0" smtClean="0">
                <a:solidFill>
                  <a:prstClr val="black"/>
                </a:solidFill>
                <a:latin typeface="Arial" panose="020B0604020202020204" pitchFamily="34" charset="0"/>
                <a:cs typeface="Arial" panose="020B0604020202020204" pitchFamily="34" charset="0"/>
              </a:rPr>
              <a:t> Me</a:t>
            </a:r>
            <a:r>
              <a:rPr lang="de-DE" dirty="0" smtClean="0">
                <a:solidFill>
                  <a:prstClr val="black"/>
                </a:solidFill>
                <a:latin typeface="Arial" panose="020B0604020202020204" pitchFamily="34" charset="0"/>
                <a:cs typeface="Arial" panose="020B0604020202020204" pitchFamily="34" charset="0"/>
              </a:rPr>
              <a:t>V</a:t>
            </a:r>
            <a:r>
              <a:rPr lang="de-DE" spc="-4" dirty="0" smtClean="0">
                <a:solidFill>
                  <a:prstClr val="black"/>
                </a:solidFill>
                <a:latin typeface="Arial" panose="020B0604020202020204" pitchFamily="34" charset="0"/>
                <a:cs typeface="Arial" panose="020B0604020202020204" pitchFamily="34" charset="0"/>
              </a:rPr>
              <a:t> &lt;</a:t>
            </a:r>
            <a:r>
              <a:rPr lang="de-DE" dirty="0" err="1" smtClean="0">
                <a:solidFill>
                  <a:prstClr val="black"/>
                </a:solidFill>
                <a:latin typeface="Arial" panose="020B0604020202020204" pitchFamily="34" charset="0"/>
                <a:cs typeface="Arial" panose="020B0604020202020204" pitchFamily="34" charset="0"/>
              </a:rPr>
              <a:t>r</a:t>
            </a:r>
            <a:r>
              <a:rPr lang="de-DE" spc="-6" baseline="-23148" dirty="0" err="1" smtClean="0">
                <a:solidFill>
                  <a:prstClr val="black"/>
                </a:solidFill>
                <a:latin typeface="Arial" panose="020B0604020202020204" pitchFamily="34" charset="0"/>
                <a:cs typeface="Arial" panose="020B0604020202020204" pitchFamily="34" charset="0"/>
              </a:rPr>
              <a:t>q</a:t>
            </a:r>
            <a:r>
              <a:rPr lang="de-DE" baseline="-23148" dirty="0" err="1" smtClean="0">
                <a:solidFill>
                  <a:prstClr val="black"/>
                </a:solidFill>
                <a:latin typeface="Arial" panose="020B0604020202020204" pitchFamily="34" charset="0"/>
                <a:cs typeface="Arial" panose="020B0604020202020204" pitchFamily="34" charset="0"/>
              </a:rPr>
              <a:t>q</a:t>
            </a:r>
            <a:r>
              <a:rPr lang="de-DE" spc="-145" dirty="0" smtClean="0">
                <a:solidFill>
                  <a:prstClr val="black"/>
                </a:solidFill>
                <a:latin typeface="Arial" panose="020B0604020202020204" pitchFamily="34" charset="0"/>
                <a:cs typeface="Arial" panose="020B0604020202020204" pitchFamily="34" charset="0"/>
              </a:rPr>
              <a:t>&gt;</a:t>
            </a:r>
            <a:r>
              <a:rPr lang="de-DE" spc="210" dirty="0" smtClean="0">
                <a:solidFill>
                  <a:prstClr val="black"/>
                </a:solidFill>
                <a:latin typeface="Arial" panose="020B0604020202020204" pitchFamily="34" charset="0"/>
                <a:cs typeface="Arial" panose="020B0604020202020204" pitchFamily="34" charset="0"/>
              </a:rPr>
              <a:t> /</a:t>
            </a:r>
            <a:r>
              <a:rPr lang="de-DE" dirty="0" err="1" smtClean="0">
                <a:solidFill>
                  <a:prstClr val="black"/>
                </a:solidFill>
                <a:latin typeface="Arial" panose="020B0604020202020204" pitchFamily="34" charset="0"/>
                <a:cs typeface="Arial" panose="020B0604020202020204" pitchFamily="34" charset="0"/>
              </a:rPr>
              <a:t>fm</a:t>
            </a:r>
            <a:r>
              <a:rPr lang="de-DE" spc="4" dirty="0" smtClean="0">
                <a:solidFill>
                  <a:prstClr val="black"/>
                </a:solidFill>
                <a:latin typeface="Arial" panose="020B0604020202020204" pitchFamily="34" charset="0"/>
                <a:cs typeface="Arial" panose="020B0604020202020204" pitchFamily="34" charset="0"/>
              </a:rPr>
              <a:t> </a:t>
            </a:r>
            <a:r>
              <a:rPr lang="de-DE" spc="4" dirty="0" smtClean="0">
                <a:solidFill>
                  <a:prstClr val="black"/>
                </a:solidFill>
                <a:latin typeface="Cambria Math"/>
                <a:ea typeface="Cambria Math"/>
                <a:cs typeface="Arial" panose="020B0604020202020204" pitchFamily="34" charset="0"/>
              </a:rPr>
              <a:t>≈</a:t>
            </a:r>
            <a:r>
              <a:rPr lang="de-DE" spc="4" dirty="0" smtClean="0">
                <a:solidFill>
                  <a:prstClr val="black"/>
                </a:solidFill>
                <a:latin typeface="Arial" panose="020B0604020202020204" pitchFamily="34" charset="0"/>
                <a:cs typeface="Arial" panose="020B0604020202020204" pitchFamily="34" charset="0"/>
              </a:rPr>
              <a:t> </a:t>
            </a:r>
            <a:r>
              <a:rPr lang="de-DE" dirty="0" smtClean="0">
                <a:solidFill>
                  <a:prstClr val="black"/>
                </a:solidFill>
                <a:latin typeface="Arial" panose="020B0604020202020204" pitchFamily="34" charset="0"/>
                <a:cs typeface="Arial" panose="020B0604020202020204" pitchFamily="34" charset="0"/>
              </a:rPr>
              <a:t>-(2</a:t>
            </a:r>
            <a:r>
              <a:rPr lang="de-DE" spc="-4" dirty="0" smtClean="0">
                <a:solidFill>
                  <a:prstClr val="black"/>
                </a:solidFill>
                <a:latin typeface="Arial" panose="020B0604020202020204" pitchFamily="34" charset="0"/>
                <a:cs typeface="Arial" panose="020B0604020202020204" pitchFamily="34" charset="0"/>
              </a:rPr>
              <a:t>-</a:t>
            </a:r>
            <a:r>
              <a:rPr lang="de-DE" dirty="0" smtClean="0">
                <a:solidFill>
                  <a:prstClr val="black"/>
                </a:solidFill>
                <a:latin typeface="Arial" panose="020B0604020202020204" pitchFamily="34" charset="0"/>
                <a:cs typeface="Arial" panose="020B0604020202020204" pitchFamily="34" charset="0"/>
              </a:rPr>
              <a:t>3)</a:t>
            </a:r>
            <a:r>
              <a:rPr lang="de-DE" spc="-4" dirty="0" smtClean="0">
                <a:solidFill>
                  <a:prstClr val="black"/>
                </a:solidFill>
                <a:latin typeface="Arial" panose="020B0604020202020204" pitchFamily="34" charset="0"/>
                <a:cs typeface="Arial" panose="020B0604020202020204" pitchFamily="34" charset="0"/>
              </a:rPr>
              <a:t> </a:t>
            </a:r>
            <a:r>
              <a:rPr lang="de-DE" dirty="0" smtClean="0">
                <a:solidFill>
                  <a:prstClr val="black"/>
                </a:solidFill>
                <a:latin typeface="Arial" panose="020B0604020202020204" pitchFamily="34" charset="0"/>
                <a:cs typeface="Arial" panose="020B0604020202020204" pitchFamily="34" charset="0"/>
              </a:rPr>
              <a:t>MeV</a:t>
            </a:r>
          </a:p>
          <a:p>
            <a:pPr marL="411275" defTabSz="801401">
              <a:spcBef>
                <a:spcPts val="416"/>
              </a:spcBef>
            </a:pPr>
            <a:r>
              <a:rPr lang="de-DE" sz="1600" dirty="0" smtClean="0">
                <a:solidFill>
                  <a:prstClr val="black"/>
                </a:solidFill>
                <a:latin typeface="Arial"/>
                <a:cs typeface="Arial"/>
              </a:rPr>
              <a:t>                                                                </a:t>
            </a:r>
            <a:r>
              <a:rPr lang="de-DE" dirty="0" smtClean="0">
                <a:solidFill>
                  <a:prstClr val="black"/>
                </a:solidFill>
                <a:latin typeface="Arial"/>
                <a:cs typeface="Arial"/>
              </a:rPr>
              <a:t>_</a:t>
            </a:r>
          </a:p>
          <a:p>
            <a:pPr marL="266700" lvl="0" indent="-255588" defTabSz="801401">
              <a:buSzPct val="100000"/>
              <a:buFont typeface="Arial"/>
              <a:buChar char="•"/>
              <a:tabLst>
                <a:tab pos="266700" algn="l"/>
              </a:tabLst>
            </a:pPr>
            <a:r>
              <a:rPr lang="de-DE" sz="2400" dirty="0" smtClean="0">
                <a:solidFill>
                  <a:prstClr val="black"/>
                </a:solidFill>
                <a:latin typeface="Arial"/>
                <a:cs typeface="Arial"/>
              </a:rPr>
              <a:t>schwerere Kerne:</a:t>
            </a:r>
            <a:r>
              <a:rPr lang="de-DE" sz="2400" spc="-4" dirty="0" smtClean="0">
                <a:solidFill>
                  <a:prstClr val="black"/>
                </a:solidFill>
                <a:latin typeface="Arial"/>
                <a:cs typeface="Arial"/>
              </a:rPr>
              <a:t>   </a:t>
            </a:r>
            <a:r>
              <a:rPr lang="de-DE" sz="2400" dirty="0" smtClean="0">
                <a:solidFill>
                  <a:prstClr val="black"/>
                </a:solidFill>
                <a:latin typeface="Arial"/>
                <a:cs typeface="Arial"/>
              </a:rPr>
              <a:t>n</a:t>
            </a:r>
            <a:r>
              <a:rPr lang="de-DE" sz="2400" dirty="0" smtClean="0">
                <a:solidFill>
                  <a:prstClr val="black"/>
                </a:solidFill>
                <a:latin typeface="Cambria Math"/>
                <a:ea typeface="Cambria Math"/>
                <a:cs typeface="Arial"/>
              </a:rPr>
              <a:t> ↛ </a:t>
            </a:r>
            <a:r>
              <a:rPr lang="de-DE" sz="2400" dirty="0" smtClean="0">
                <a:solidFill>
                  <a:prstClr val="black"/>
                </a:solidFill>
                <a:latin typeface="Arial"/>
                <a:cs typeface="Arial"/>
              </a:rPr>
              <a:t>p</a:t>
            </a:r>
            <a:r>
              <a:rPr lang="de-DE" sz="2400" spc="-4" dirty="0" smtClean="0">
                <a:solidFill>
                  <a:prstClr val="black"/>
                </a:solidFill>
                <a:latin typeface="Arial"/>
                <a:cs typeface="Arial"/>
              </a:rPr>
              <a:t> </a:t>
            </a:r>
            <a:r>
              <a:rPr lang="de-DE" sz="2400" spc="26" dirty="0" smtClean="0">
                <a:solidFill>
                  <a:prstClr val="black"/>
                </a:solidFill>
                <a:latin typeface="Arial"/>
                <a:cs typeface="Arial"/>
              </a:rPr>
              <a:t>e</a:t>
            </a:r>
            <a:r>
              <a:rPr lang="de-DE" sz="2400" baseline="23391" dirty="0" smtClean="0">
                <a:solidFill>
                  <a:prstClr val="black"/>
                </a:solidFill>
                <a:latin typeface="Arial"/>
                <a:cs typeface="Arial"/>
              </a:rPr>
              <a:t>-</a:t>
            </a:r>
            <a:r>
              <a:rPr lang="de-DE" sz="2400" spc="-4" dirty="0" smtClean="0">
                <a:solidFill>
                  <a:prstClr val="black"/>
                </a:solidFill>
                <a:latin typeface="Arial"/>
                <a:cs typeface="Arial"/>
              </a:rPr>
              <a:t> </a:t>
            </a:r>
            <a:r>
              <a:rPr lang="de-DE" sz="2400" b="1" dirty="0" smtClean="0">
                <a:solidFill>
                  <a:prstClr val="black"/>
                </a:solidFill>
                <a:latin typeface="Symbol"/>
                <a:cs typeface="Symbol"/>
              </a:rPr>
              <a:t></a:t>
            </a:r>
            <a:r>
              <a:rPr lang="de-DE" sz="2400" b="1" baseline="-20467" dirty="0" smtClean="0">
                <a:solidFill>
                  <a:prstClr val="black"/>
                </a:solidFill>
                <a:latin typeface="Arial"/>
                <a:cs typeface="Arial"/>
              </a:rPr>
              <a:t>e</a:t>
            </a:r>
            <a:r>
              <a:rPr lang="de-DE" sz="2400" spc="329" baseline="-20467" dirty="0" smtClean="0">
                <a:solidFill>
                  <a:prstClr val="black"/>
                </a:solidFill>
                <a:latin typeface="Arial"/>
                <a:cs typeface="Arial"/>
              </a:rPr>
              <a:t> </a:t>
            </a:r>
            <a:r>
              <a:rPr lang="de-DE" sz="2400" dirty="0" smtClean="0">
                <a:solidFill>
                  <a:prstClr val="black"/>
                </a:solidFill>
                <a:latin typeface="Arial"/>
                <a:cs typeface="Arial"/>
              </a:rPr>
              <a:t> </a:t>
            </a:r>
            <a:r>
              <a:rPr lang="de-DE" sz="2400" spc="-4" dirty="0" smtClean="0">
                <a:solidFill>
                  <a:prstClr val="black"/>
                </a:solidFill>
                <a:latin typeface="Arial"/>
                <a:cs typeface="Arial"/>
              </a:rPr>
              <a:t> weil</a:t>
            </a:r>
            <a:endParaRPr lang="de-DE" sz="2400" dirty="0" smtClean="0">
              <a:solidFill>
                <a:prstClr val="black"/>
              </a:solidFill>
              <a:latin typeface="Arial"/>
              <a:cs typeface="Arial"/>
            </a:endParaRPr>
          </a:p>
          <a:p>
            <a:pPr marL="358775" indent="-176213" defTabSz="801401">
              <a:buSzPct val="100000"/>
              <a:buFontTx/>
              <a:buChar char="­"/>
              <a:tabLst>
                <a:tab pos="724599" algn="l"/>
              </a:tabLst>
            </a:pPr>
            <a:r>
              <a:rPr lang="de-DE" spc="-9" dirty="0" err="1" smtClean="0">
                <a:solidFill>
                  <a:prstClr val="black"/>
                </a:solidFill>
                <a:latin typeface="Arial"/>
                <a:cs typeface="Arial"/>
              </a:rPr>
              <a:t>E</a:t>
            </a:r>
            <a:r>
              <a:rPr lang="de-DE" sz="1700" baseline="-21367" dirty="0" err="1" smtClean="0">
                <a:solidFill>
                  <a:prstClr val="black"/>
                </a:solidFill>
                <a:latin typeface="Arial"/>
                <a:cs typeface="Arial"/>
              </a:rPr>
              <a:t>n</a:t>
            </a:r>
            <a:r>
              <a:rPr lang="de-DE" sz="1700" baseline="30000" dirty="0" err="1" smtClean="0">
                <a:solidFill>
                  <a:prstClr val="black"/>
                </a:solidFill>
                <a:latin typeface="Arial"/>
                <a:cs typeface="Arial"/>
              </a:rPr>
              <a:t>b</a:t>
            </a:r>
            <a:r>
              <a:rPr lang="de-DE" spc="-9" dirty="0" smtClean="0">
                <a:solidFill>
                  <a:prstClr val="black"/>
                </a:solidFill>
                <a:latin typeface="Arial"/>
                <a:cs typeface="Arial"/>
              </a:rPr>
              <a:t> </a:t>
            </a:r>
            <a:r>
              <a:rPr lang="de-DE" spc="-4" dirty="0" smtClean="0">
                <a:solidFill>
                  <a:prstClr val="black"/>
                </a:solidFill>
                <a:latin typeface="Arial"/>
                <a:cs typeface="Arial"/>
              </a:rPr>
              <a:t>- </a:t>
            </a:r>
            <a:r>
              <a:rPr lang="de-DE" spc="-4" dirty="0" err="1" smtClean="0">
                <a:solidFill>
                  <a:prstClr val="black"/>
                </a:solidFill>
                <a:latin typeface="Arial"/>
                <a:cs typeface="Arial"/>
              </a:rPr>
              <a:t>E</a:t>
            </a:r>
            <a:r>
              <a:rPr lang="de-DE" sz="1700" baseline="-21367" dirty="0" err="1" smtClean="0">
                <a:solidFill>
                  <a:prstClr val="black"/>
                </a:solidFill>
                <a:latin typeface="Arial"/>
                <a:cs typeface="Arial"/>
              </a:rPr>
              <a:t>p</a:t>
            </a:r>
            <a:r>
              <a:rPr lang="de-DE" sz="1700" baseline="30000" dirty="0" err="1" smtClean="0">
                <a:solidFill>
                  <a:prstClr val="black"/>
                </a:solidFill>
                <a:latin typeface="Arial"/>
                <a:cs typeface="Arial"/>
              </a:rPr>
              <a:t>b</a:t>
            </a:r>
            <a:r>
              <a:rPr lang="de-DE" spc="96" dirty="0" smtClean="0">
                <a:solidFill>
                  <a:prstClr val="black"/>
                </a:solidFill>
                <a:latin typeface="Arial"/>
                <a:cs typeface="Arial"/>
              </a:rPr>
              <a:t> </a:t>
            </a:r>
            <a:r>
              <a:rPr lang="de-DE" sz="2100" dirty="0" smtClean="0">
                <a:solidFill>
                  <a:prstClr val="black"/>
                </a:solidFill>
                <a:latin typeface="Arial"/>
                <a:cs typeface="Arial"/>
              </a:rPr>
              <a:t>&gt;</a:t>
            </a:r>
            <a:r>
              <a:rPr lang="de-DE" sz="2100" spc="-4" dirty="0" smtClean="0">
                <a:solidFill>
                  <a:prstClr val="black"/>
                </a:solidFill>
                <a:latin typeface="Arial"/>
                <a:cs typeface="Arial"/>
              </a:rPr>
              <a:t> </a:t>
            </a:r>
            <a:r>
              <a:rPr lang="de-DE" spc="-9" dirty="0" smtClean="0">
                <a:solidFill>
                  <a:srgbClr val="CC0000"/>
                </a:solidFill>
                <a:latin typeface="Arial"/>
                <a:cs typeface="Arial"/>
              </a:rPr>
              <a:t>m</a:t>
            </a:r>
            <a:r>
              <a:rPr lang="de-DE" sz="1700" baseline="-21367" dirty="0" smtClean="0">
                <a:solidFill>
                  <a:srgbClr val="CC0000"/>
                </a:solidFill>
                <a:latin typeface="Arial"/>
                <a:cs typeface="Arial"/>
              </a:rPr>
              <a:t>d</a:t>
            </a:r>
            <a:r>
              <a:rPr lang="de-DE" sz="1700" baseline="30000" dirty="0" smtClean="0">
                <a:solidFill>
                  <a:srgbClr val="CC0000"/>
                </a:solidFill>
                <a:latin typeface="Arial"/>
                <a:cs typeface="Arial"/>
              </a:rPr>
              <a:t> </a:t>
            </a:r>
            <a:r>
              <a:rPr lang="de-DE" sz="1700" dirty="0" smtClean="0">
                <a:solidFill>
                  <a:srgbClr val="CC0000"/>
                </a:solidFill>
                <a:latin typeface="Arial"/>
                <a:cs typeface="Arial"/>
              </a:rPr>
              <a:t>-</a:t>
            </a:r>
            <a:r>
              <a:rPr lang="de-DE" dirty="0" smtClean="0">
                <a:solidFill>
                  <a:srgbClr val="CC0000"/>
                </a:solidFill>
                <a:latin typeface="Arial"/>
                <a:cs typeface="Arial"/>
              </a:rPr>
              <a:t> </a:t>
            </a:r>
            <a:r>
              <a:rPr lang="de-DE" spc="-4" dirty="0" smtClean="0">
                <a:solidFill>
                  <a:srgbClr val="CC0000"/>
                </a:solidFill>
                <a:latin typeface="Arial"/>
                <a:cs typeface="Arial"/>
              </a:rPr>
              <a:t>(</a:t>
            </a:r>
            <a:r>
              <a:rPr lang="de-DE" spc="-9" dirty="0" err="1" smtClean="0">
                <a:solidFill>
                  <a:srgbClr val="CC0000"/>
                </a:solidFill>
                <a:latin typeface="Arial"/>
                <a:cs typeface="Arial"/>
              </a:rPr>
              <a:t>m</a:t>
            </a:r>
            <a:r>
              <a:rPr lang="de-DE" sz="1700" baseline="-21367" dirty="0" err="1" smtClean="0">
                <a:solidFill>
                  <a:srgbClr val="CC0000"/>
                </a:solidFill>
                <a:latin typeface="Arial"/>
                <a:cs typeface="Arial"/>
              </a:rPr>
              <a:t>u</a:t>
            </a:r>
            <a:r>
              <a:rPr lang="de-DE" sz="1700" spc="-6" baseline="-21367" dirty="0" smtClean="0">
                <a:solidFill>
                  <a:srgbClr val="CC0000"/>
                </a:solidFill>
                <a:latin typeface="Arial"/>
                <a:cs typeface="Arial"/>
              </a:rPr>
              <a:t> </a:t>
            </a:r>
            <a:r>
              <a:rPr lang="de-DE" spc="-4" dirty="0" smtClean="0">
                <a:solidFill>
                  <a:srgbClr val="CC0000"/>
                </a:solidFill>
                <a:latin typeface="Arial"/>
                <a:cs typeface="Arial"/>
              </a:rPr>
              <a:t>+</a:t>
            </a:r>
            <a:r>
              <a:rPr lang="de-DE" spc="39" dirty="0" smtClean="0">
                <a:solidFill>
                  <a:srgbClr val="CC0000"/>
                </a:solidFill>
                <a:latin typeface="Arial"/>
                <a:cs typeface="Arial"/>
              </a:rPr>
              <a:t> </a:t>
            </a:r>
            <a:r>
              <a:rPr lang="de-DE" spc="-9" dirty="0" err="1" smtClean="0">
                <a:solidFill>
                  <a:srgbClr val="CC0000"/>
                </a:solidFill>
                <a:latin typeface="Arial"/>
                <a:cs typeface="Arial"/>
              </a:rPr>
              <a:t>m</a:t>
            </a:r>
            <a:r>
              <a:rPr lang="de-DE" sz="1700" spc="-6" baseline="-21367" dirty="0" err="1" smtClean="0">
                <a:solidFill>
                  <a:srgbClr val="CC0000"/>
                </a:solidFill>
                <a:latin typeface="Arial"/>
                <a:cs typeface="Arial"/>
              </a:rPr>
              <a:t>e</a:t>
            </a:r>
            <a:r>
              <a:rPr lang="de-DE" spc="-4" dirty="0" smtClean="0">
                <a:solidFill>
                  <a:srgbClr val="CC0000"/>
                </a:solidFill>
                <a:latin typeface="Arial"/>
                <a:cs typeface="Arial"/>
              </a:rPr>
              <a:t>)</a:t>
            </a:r>
            <a:r>
              <a:rPr lang="de-DE" spc="-9" dirty="0" smtClean="0">
                <a:solidFill>
                  <a:srgbClr val="CC0000"/>
                </a:solidFill>
                <a:latin typeface="Arial"/>
                <a:cs typeface="Arial"/>
              </a:rPr>
              <a:t> </a:t>
            </a:r>
            <a:r>
              <a:rPr lang="de-DE" spc="-4" dirty="0" smtClean="0">
                <a:solidFill>
                  <a:prstClr val="black"/>
                </a:solidFill>
                <a:latin typeface="Arial"/>
                <a:cs typeface="Arial"/>
              </a:rPr>
              <a:t>+</a:t>
            </a:r>
            <a:r>
              <a:rPr lang="de-DE" spc="-9" dirty="0" smtClean="0">
                <a:solidFill>
                  <a:prstClr val="black"/>
                </a:solidFill>
                <a:latin typeface="Arial"/>
                <a:cs typeface="Arial"/>
              </a:rPr>
              <a:t> </a:t>
            </a:r>
            <a:r>
              <a:rPr lang="de-DE" spc="-9" dirty="0" err="1" smtClean="0">
                <a:solidFill>
                  <a:prstClr val="black"/>
                </a:solidFill>
                <a:latin typeface="Arial"/>
                <a:cs typeface="Arial"/>
              </a:rPr>
              <a:t>dm</a:t>
            </a:r>
            <a:r>
              <a:rPr lang="de-DE" sz="1700" spc="-6" baseline="-21367" dirty="0" err="1" smtClean="0">
                <a:solidFill>
                  <a:prstClr val="black"/>
                </a:solidFill>
                <a:latin typeface="Arial"/>
                <a:cs typeface="Arial"/>
              </a:rPr>
              <a:t>ele</a:t>
            </a:r>
            <a:r>
              <a:rPr lang="de-DE" sz="1700" baseline="-21367" dirty="0" err="1" smtClean="0">
                <a:solidFill>
                  <a:prstClr val="black"/>
                </a:solidFill>
                <a:latin typeface="Arial"/>
                <a:cs typeface="Arial"/>
              </a:rPr>
              <a:t>c</a:t>
            </a:r>
            <a:r>
              <a:rPr lang="de-DE" sz="1700" spc="-6" baseline="-21367" dirty="0" smtClean="0">
                <a:solidFill>
                  <a:prstClr val="black"/>
                </a:solidFill>
                <a:latin typeface="Arial"/>
                <a:cs typeface="Arial"/>
              </a:rPr>
              <a:t> </a:t>
            </a:r>
            <a:r>
              <a:rPr lang="de-DE" spc="-4" dirty="0" smtClean="0">
                <a:solidFill>
                  <a:prstClr val="black"/>
                </a:solidFill>
                <a:latin typeface="Arial"/>
                <a:cs typeface="Arial"/>
              </a:rPr>
              <a:t>= </a:t>
            </a:r>
            <a:r>
              <a:rPr lang="de-DE" spc="-9" dirty="0" smtClean="0">
                <a:solidFill>
                  <a:prstClr val="black"/>
                </a:solidFill>
                <a:latin typeface="Arial"/>
                <a:cs typeface="Arial"/>
              </a:rPr>
              <a:t>0.</a:t>
            </a:r>
            <a:r>
              <a:rPr lang="de-DE" spc="-4" dirty="0" smtClean="0">
                <a:solidFill>
                  <a:prstClr val="black"/>
                </a:solidFill>
                <a:latin typeface="Arial"/>
                <a:cs typeface="Arial"/>
              </a:rPr>
              <a:t>8 </a:t>
            </a:r>
            <a:r>
              <a:rPr lang="de-DE" spc="-9" dirty="0" smtClean="0">
                <a:solidFill>
                  <a:prstClr val="black"/>
                </a:solidFill>
                <a:latin typeface="Arial"/>
                <a:cs typeface="Arial"/>
              </a:rPr>
              <a:t>MeV</a:t>
            </a:r>
            <a:endParaRPr lang="de-DE" dirty="0" smtClean="0">
              <a:solidFill>
                <a:prstClr val="black"/>
              </a:solidFill>
              <a:latin typeface="Arial"/>
              <a:cs typeface="Arial"/>
            </a:endParaRPr>
          </a:p>
          <a:p>
            <a:pPr lvl="0" defTabSz="801401">
              <a:spcBef>
                <a:spcPts val="50"/>
              </a:spcBef>
            </a:pPr>
            <a:endParaRPr lang="de-DE" dirty="0">
              <a:solidFill>
                <a:prstClr val="black"/>
              </a:solidFill>
              <a:latin typeface="Arial" panose="020B0604020202020204" pitchFamily="34" charset="0"/>
              <a:cs typeface="Arial" panose="020B0604020202020204" pitchFamily="34" charset="0"/>
            </a:endParaRPr>
          </a:p>
          <a:p>
            <a:pPr marL="266700" lvl="0" indent="-255588" defTabSz="801401">
              <a:buSzPct val="125000"/>
              <a:buFont typeface="Arial"/>
              <a:buChar char="•"/>
              <a:tabLst>
                <a:tab pos="266700" algn="l"/>
              </a:tabLst>
            </a:pPr>
            <a:r>
              <a:rPr lang="de-DE" sz="2000" b="1" dirty="0">
                <a:latin typeface="Arial Unicode MS" panose="020B0604020202020204" pitchFamily="34" charset="-128"/>
                <a:ea typeface="Arial Unicode MS" panose="020B0604020202020204" pitchFamily="34" charset="-128"/>
                <a:cs typeface="Arial Unicode MS" panose="020B0604020202020204" pitchFamily="34" charset="-128"/>
              </a:rPr>
              <a:t>n-n  und  p-p  binden nicht, </a:t>
            </a:r>
            <a:r>
              <a:rPr lang="de-DE" sz="2000" b="1" dirty="0" smtClean="0">
                <a:latin typeface="Arial Unicode MS" panose="020B0604020202020204" pitchFamily="34" charset="-128"/>
                <a:ea typeface="Arial Unicode MS" panose="020B0604020202020204" pitchFamily="34" charset="-128"/>
                <a:cs typeface="Arial Unicode MS" panose="020B0604020202020204" pitchFamily="34" charset="-128"/>
              </a:rPr>
              <a:t/>
            </a:r>
            <a:br>
              <a:rPr lang="de-DE" sz="2000" b="1" dirty="0" smtClean="0">
                <a:latin typeface="Arial Unicode MS" panose="020B0604020202020204" pitchFamily="34" charset="-128"/>
                <a:ea typeface="Arial Unicode MS" panose="020B0604020202020204" pitchFamily="34" charset="-128"/>
                <a:cs typeface="Arial Unicode MS" panose="020B0604020202020204" pitchFamily="34" charset="-128"/>
              </a:rPr>
            </a:br>
            <a:r>
              <a:rPr lang="de-DE" sz="2000" b="1" dirty="0" smtClean="0">
                <a:latin typeface="Arial Unicode MS" panose="020B0604020202020204" pitchFamily="34" charset="-128"/>
                <a:ea typeface="Arial Unicode MS" panose="020B0604020202020204" pitchFamily="34" charset="-128"/>
                <a:cs typeface="Arial Unicode MS" panose="020B0604020202020204" pitchFamily="34" charset="-128"/>
              </a:rPr>
              <a:t>n-p </a:t>
            </a:r>
            <a:r>
              <a:rPr lang="de-DE" sz="2000" b="1" dirty="0">
                <a:latin typeface="Arial Unicode MS" panose="020B0604020202020204" pitchFamily="34" charset="-128"/>
                <a:ea typeface="Arial Unicode MS" panose="020B0604020202020204" pitchFamily="34" charset="-128"/>
                <a:cs typeface="Arial Unicode MS" panose="020B0604020202020204" pitchFamily="34" charset="-128"/>
              </a:rPr>
              <a:t>= Deuterium  gebunden:</a:t>
            </a:r>
            <a:br>
              <a:rPr lang="de-DE" sz="2000" b="1" dirty="0">
                <a:latin typeface="Arial Unicode MS" panose="020B0604020202020204" pitchFamily="34" charset="-128"/>
                <a:ea typeface="Arial Unicode MS" panose="020B0604020202020204" pitchFamily="34" charset="-128"/>
                <a:cs typeface="Arial Unicode MS" panose="020B0604020202020204" pitchFamily="34" charset="-128"/>
              </a:rPr>
            </a:br>
            <a:r>
              <a:rPr lang="de-DE" sz="2000" dirty="0">
                <a:latin typeface="Arial Unicode MS" panose="020B0604020202020204" pitchFamily="34" charset="-128"/>
                <a:ea typeface="Arial Unicode MS" panose="020B0604020202020204" pitchFamily="34" charset="-128"/>
                <a:cs typeface="Arial Unicode MS" panose="020B0604020202020204" pitchFamily="34" charset="-128"/>
              </a:rPr>
              <a:t>keine Neutronen-Tröpfchen, genug Kerne für Elemente</a:t>
            </a:r>
          </a:p>
          <a:p>
            <a:pPr defTabSz="801401">
              <a:spcBef>
                <a:spcPts val="50"/>
              </a:spcBef>
            </a:pPr>
            <a:endParaRPr lang="de-DE" dirty="0" smtClean="0">
              <a:solidFill>
                <a:prstClr val="black"/>
              </a:solidFill>
              <a:latin typeface="Arial" panose="020B0604020202020204" pitchFamily="34" charset="0"/>
              <a:cs typeface="Arial" panose="020B0604020202020204" pitchFamily="34" charset="0"/>
            </a:endParaRPr>
          </a:p>
          <a:p>
            <a:pPr marL="266700" indent="-255588" defTabSz="801401">
              <a:buSzPct val="100000"/>
              <a:buFont typeface="Arial"/>
              <a:buChar char="•"/>
              <a:tabLst>
                <a:tab pos="266700" algn="l"/>
              </a:tabLst>
            </a:pPr>
            <a:r>
              <a:rPr lang="de-DE" sz="2400" dirty="0" smtClean="0">
                <a:solidFill>
                  <a:prstClr val="black"/>
                </a:solidFill>
                <a:latin typeface="Arial"/>
                <a:cs typeface="Arial"/>
              </a:rPr>
              <a:t>delikate Balance zwischen</a:t>
            </a:r>
          </a:p>
          <a:p>
            <a:pPr marL="358775" lvl="1" indent="-176213" defTabSz="801401">
              <a:spcBef>
                <a:spcPts val="535"/>
              </a:spcBef>
              <a:buSzPct val="100000"/>
              <a:buFontTx/>
              <a:buChar char="­"/>
              <a:tabLst>
                <a:tab pos="662268" algn="l"/>
              </a:tabLst>
            </a:pPr>
            <a:r>
              <a:rPr lang="de-DE" spc="-9" dirty="0" smtClean="0">
                <a:solidFill>
                  <a:prstClr val="black"/>
                </a:solidFill>
                <a:latin typeface="Arial"/>
                <a:cs typeface="Arial"/>
              </a:rPr>
              <a:t>Kernkraft</a:t>
            </a:r>
            <a:r>
              <a:rPr lang="de-DE" spc="-4" dirty="0" smtClean="0">
                <a:solidFill>
                  <a:prstClr val="black"/>
                </a:solidFill>
                <a:latin typeface="Arial"/>
                <a:cs typeface="Arial"/>
              </a:rPr>
              <a:t>:   </a:t>
            </a:r>
            <a:r>
              <a:rPr lang="de-DE" spc="-9" dirty="0" err="1" smtClean="0">
                <a:solidFill>
                  <a:prstClr val="black"/>
                </a:solidFill>
                <a:latin typeface="Arial"/>
                <a:cs typeface="Arial"/>
              </a:rPr>
              <a:t>E</a:t>
            </a:r>
            <a:r>
              <a:rPr lang="de-DE" sz="1700" baseline="-21367" dirty="0" err="1" smtClean="0">
                <a:solidFill>
                  <a:prstClr val="black"/>
                </a:solidFill>
                <a:latin typeface="Arial"/>
                <a:cs typeface="Arial"/>
              </a:rPr>
              <a:t>n</a:t>
            </a:r>
            <a:r>
              <a:rPr lang="de-DE" sz="1700" baseline="30000" dirty="0" err="1" smtClean="0">
                <a:solidFill>
                  <a:prstClr val="black"/>
                </a:solidFill>
                <a:latin typeface="Arial"/>
                <a:cs typeface="Arial"/>
              </a:rPr>
              <a:t>b</a:t>
            </a:r>
            <a:r>
              <a:rPr lang="de-DE" spc="-9" dirty="0" smtClean="0">
                <a:solidFill>
                  <a:prstClr val="black"/>
                </a:solidFill>
                <a:latin typeface="Arial"/>
                <a:cs typeface="Arial"/>
              </a:rPr>
              <a:t> </a:t>
            </a:r>
            <a:r>
              <a:rPr lang="de-DE" spc="-4" dirty="0" smtClean="0">
                <a:solidFill>
                  <a:prstClr val="black"/>
                </a:solidFill>
                <a:latin typeface="Arial"/>
                <a:cs typeface="Arial"/>
              </a:rPr>
              <a:t>- </a:t>
            </a:r>
            <a:r>
              <a:rPr lang="de-DE" spc="-4" dirty="0" err="1" smtClean="0">
                <a:solidFill>
                  <a:prstClr val="black"/>
                </a:solidFill>
                <a:latin typeface="Arial"/>
                <a:cs typeface="Arial"/>
              </a:rPr>
              <a:t>E</a:t>
            </a:r>
            <a:r>
              <a:rPr lang="de-DE" sz="1700" baseline="-21367" dirty="0" err="1" smtClean="0">
                <a:solidFill>
                  <a:prstClr val="black"/>
                </a:solidFill>
                <a:latin typeface="Arial"/>
                <a:cs typeface="Arial"/>
              </a:rPr>
              <a:t>p</a:t>
            </a:r>
            <a:r>
              <a:rPr lang="de-DE" sz="1700" baseline="30000" dirty="0" err="1" smtClean="0">
                <a:solidFill>
                  <a:prstClr val="black"/>
                </a:solidFill>
                <a:latin typeface="Arial"/>
                <a:cs typeface="Arial"/>
              </a:rPr>
              <a:t>b</a:t>
            </a:r>
            <a:r>
              <a:rPr lang="de-DE" spc="96" dirty="0" smtClean="0">
                <a:solidFill>
                  <a:prstClr val="black"/>
                </a:solidFill>
                <a:latin typeface="Arial"/>
                <a:cs typeface="Arial"/>
              </a:rPr>
              <a:t> </a:t>
            </a:r>
            <a:r>
              <a:rPr lang="de-DE" dirty="0" smtClean="0">
                <a:solidFill>
                  <a:prstClr val="black"/>
                </a:solidFill>
                <a:latin typeface="Arial"/>
                <a:cs typeface="Arial"/>
              </a:rPr>
              <a:t>,</a:t>
            </a:r>
            <a:r>
              <a:rPr lang="de-DE" spc="-13" dirty="0" smtClean="0">
                <a:solidFill>
                  <a:prstClr val="black"/>
                </a:solidFill>
                <a:latin typeface="Arial"/>
                <a:cs typeface="Arial"/>
              </a:rPr>
              <a:t> </a:t>
            </a:r>
            <a:r>
              <a:rPr lang="de-DE" spc="-4" dirty="0" smtClean="0">
                <a:solidFill>
                  <a:prstClr val="black"/>
                </a:solidFill>
                <a:latin typeface="Symbol"/>
                <a:cs typeface="Arial"/>
              </a:rPr>
              <a:t>&lt;</a:t>
            </a:r>
            <a:r>
              <a:rPr lang="de-DE" spc="-4" dirty="0" err="1" smtClean="0">
                <a:solidFill>
                  <a:prstClr val="black"/>
                </a:solidFill>
                <a:latin typeface="Arial"/>
                <a:cs typeface="Arial"/>
              </a:rPr>
              <a:t>r</a:t>
            </a:r>
            <a:r>
              <a:rPr lang="de-DE" baseline="-21367" dirty="0" err="1" smtClean="0">
                <a:solidFill>
                  <a:prstClr val="black"/>
                </a:solidFill>
                <a:latin typeface="Arial"/>
                <a:cs typeface="Arial"/>
              </a:rPr>
              <a:t>q</a:t>
            </a:r>
            <a:r>
              <a:rPr lang="de-DE" spc="-6" baseline="-21367" dirty="0" err="1" smtClean="0">
                <a:solidFill>
                  <a:prstClr val="black"/>
                </a:solidFill>
                <a:latin typeface="Arial"/>
                <a:cs typeface="Arial"/>
              </a:rPr>
              <a:t>q</a:t>
            </a:r>
            <a:r>
              <a:rPr lang="de-DE" spc="-4" dirty="0" smtClean="0">
                <a:solidFill>
                  <a:prstClr val="black"/>
                </a:solidFill>
                <a:latin typeface="Symbol"/>
                <a:cs typeface="Arial"/>
              </a:rPr>
              <a:t>&gt;</a:t>
            </a:r>
            <a:endParaRPr lang="de-DE" dirty="0" smtClean="0">
              <a:solidFill>
                <a:prstClr val="black"/>
              </a:solidFill>
              <a:latin typeface="Symbol"/>
              <a:cs typeface="Symbol"/>
            </a:endParaRPr>
          </a:p>
          <a:p>
            <a:pPr marL="358775" lvl="1" indent="-176213" defTabSz="801401">
              <a:spcBef>
                <a:spcPts val="500"/>
              </a:spcBef>
              <a:buSzPct val="100000"/>
              <a:buFontTx/>
              <a:buChar char="­"/>
              <a:tabLst>
                <a:tab pos="662268" algn="l"/>
              </a:tabLst>
            </a:pPr>
            <a:r>
              <a:rPr lang="de-DE" spc="-4" dirty="0" smtClean="0">
                <a:solidFill>
                  <a:prstClr val="black"/>
                </a:solidFill>
                <a:latin typeface="Arial"/>
                <a:cs typeface="Arial"/>
              </a:rPr>
              <a:t>elektrischer</a:t>
            </a:r>
            <a:r>
              <a:rPr lang="de-DE" spc="-9" dirty="0" smtClean="0">
                <a:solidFill>
                  <a:prstClr val="black"/>
                </a:solidFill>
                <a:latin typeface="Arial"/>
                <a:cs typeface="Arial"/>
              </a:rPr>
              <a:t> </a:t>
            </a:r>
            <a:r>
              <a:rPr lang="de-DE" spc="-4" dirty="0" smtClean="0">
                <a:solidFill>
                  <a:prstClr val="black"/>
                </a:solidFill>
                <a:latin typeface="Arial"/>
                <a:cs typeface="Arial"/>
              </a:rPr>
              <a:t>Kraft:</a:t>
            </a:r>
            <a:r>
              <a:rPr lang="de-DE" dirty="0" smtClean="0">
                <a:solidFill>
                  <a:prstClr val="black"/>
                </a:solidFill>
                <a:latin typeface="Arial"/>
                <a:cs typeface="Arial"/>
              </a:rPr>
              <a:t>  </a:t>
            </a:r>
            <a:r>
              <a:rPr lang="de-DE" b="1" spc="-4" dirty="0" smtClean="0">
                <a:solidFill>
                  <a:prstClr val="black"/>
                </a:solidFill>
                <a:latin typeface="Symbol"/>
                <a:cs typeface="Symbol"/>
              </a:rPr>
              <a:t></a:t>
            </a:r>
            <a:endParaRPr lang="de-DE" b="1" baseline="-21367" dirty="0" smtClean="0">
              <a:solidFill>
                <a:prstClr val="black"/>
              </a:solidFill>
              <a:latin typeface="Arial"/>
              <a:cs typeface="Arial"/>
            </a:endParaRPr>
          </a:p>
          <a:p>
            <a:pPr marL="358775" lvl="1" indent="-176213" defTabSz="801401">
              <a:spcBef>
                <a:spcPts val="500"/>
              </a:spcBef>
              <a:buSzPct val="100000"/>
              <a:buFontTx/>
              <a:buChar char="­"/>
              <a:tabLst>
                <a:tab pos="662268" algn="l"/>
              </a:tabLst>
            </a:pPr>
            <a:r>
              <a:rPr lang="de-DE" spc="-9" dirty="0" smtClean="0">
                <a:solidFill>
                  <a:srgbClr val="CC0000"/>
                </a:solidFill>
                <a:latin typeface="Arial"/>
                <a:cs typeface="Arial"/>
              </a:rPr>
              <a:t>Teilchen-Massen</a:t>
            </a:r>
            <a:r>
              <a:rPr lang="de-DE" spc="-4" dirty="0" smtClean="0">
                <a:solidFill>
                  <a:srgbClr val="CC0000"/>
                </a:solidFill>
                <a:latin typeface="Arial"/>
                <a:cs typeface="Arial"/>
              </a:rPr>
              <a:t>:</a:t>
            </a:r>
            <a:r>
              <a:rPr lang="de-DE" dirty="0" smtClean="0">
                <a:solidFill>
                  <a:srgbClr val="CC0000"/>
                </a:solidFill>
                <a:latin typeface="Arial"/>
                <a:cs typeface="Arial"/>
              </a:rPr>
              <a:t>  </a:t>
            </a:r>
            <a:r>
              <a:rPr lang="de-DE" spc="-13" dirty="0" smtClean="0">
                <a:solidFill>
                  <a:srgbClr val="CC0000"/>
                </a:solidFill>
                <a:latin typeface="Arial"/>
                <a:cs typeface="Arial"/>
              </a:rPr>
              <a:t>m</a:t>
            </a:r>
            <a:r>
              <a:rPr lang="de-DE" baseline="-21367" dirty="0" smtClean="0">
                <a:solidFill>
                  <a:srgbClr val="CC0000"/>
                </a:solidFill>
                <a:latin typeface="Arial"/>
                <a:cs typeface="Arial"/>
              </a:rPr>
              <a:t>d </a:t>
            </a:r>
            <a:r>
              <a:rPr lang="de-DE" spc="-4" dirty="0" smtClean="0">
                <a:solidFill>
                  <a:srgbClr val="CC0000"/>
                </a:solidFill>
                <a:latin typeface="Arial"/>
                <a:cs typeface="Arial"/>
              </a:rPr>
              <a:t>,</a:t>
            </a:r>
            <a:r>
              <a:rPr lang="de-DE" spc="-13" dirty="0" smtClean="0">
                <a:solidFill>
                  <a:srgbClr val="CC0000"/>
                </a:solidFill>
                <a:latin typeface="Arial"/>
                <a:cs typeface="Arial"/>
              </a:rPr>
              <a:t> </a:t>
            </a:r>
            <a:r>
              <a:rPr lang="de-DE" spc="-9" dirty="0" err="1" smtClean="0">
                <a:solidFill>
                  <a:srgbClr val="CC0000"/>
                </a:solidFill>
                <a:latin typeface="Arial"/>
                <a:cs typeface="Arial"/>
              </a:rPr>
              <a:t>m</a:t>
            </a:r>
            <a:r>
              <a:rPr lang="de-DE" baseline="-21367" dirty="0" err="1" smtClean="0">
                <a:solidFill>
                  <a:srgbClr val="CC0000"/>
                </a:solidFill>
                <a:latin typeface="Arial"/>
                <a:cs typeface="Arial"/>
              </a:rPr>
              <a:t>u</a:t>
            </a:r>
            <a:r>
              <a:rPr lang="de-DE" baseline="-21367" dirty="0" smtClean="0">
                <a:solidFill>
                  <a:srgbClr val="CC0000"/>
                </a:solidFill>
                <a:latin typeface="Arial"/>
                <a:cs typeface="Arial"/>
              </a:rPr>
              <a:t> </a:t>
            </a:r>
            <a:r>
              <a:rPr lang="de-DE" dirty="0" smtClean="0">
                <a:solidFill>
                  <a:srgbClr val="CC0000"/>
                </a:solidFill>
                <a:latin typeface="Symbol"/>
                <a:cs typeface="Symbol"/>
              </a:rPr>
              <a:t></a:t>
            </a:r>
            <a:r>
              <a:rPr lang="de-DE" spc="9" dirty="0" smtClean="0">
                <a:solidFill>
                  <a:srgbClr val="CC0000"/>
                </a:solidFill>
                <a:latin typeface="Times New Roman"/>
                <a:cs typeface="Times New Roman"/>
              </a:rPr>
              <a:t> </a:t>
            </a:r>
            <a:r>
              <a:rPr lang="de-DE" spc="-13" dirty="0" err="1" smtClean="0">
                <a:solidFill>
                  <a:srgbClr val="CC0000"/>
                </a:solidFill>
                <a:latin typeface="Arial"/>
                <a:cs typeface="Arial"/>
              </a:rPr>
              <a:t>m</a:t>
            </a:r>
            <a:r>
              <a:rPr lang="de-DE" baseline="-21367" dirty="0" err="1" smtClean="0">
                <a:solidFill>
                  <a:srgbClr val="CC0000"/>
                </a:solidFill>
                <a:latin typeface="Arial"/>
                <a:cs typeface="Arial"/>
              </a:rPr>
              <a:t>e</a:t>
            </a:r>
            <a:endParaRPr lang="de-DE" baseline="-21367" dirty="0" smtClean="0">
              <a:solidFill>
                <a:srgbClr val="CC0000"/>
              </a:solidFill>
              <a:latin typeface="Arial"/>
              <a:cs typeface="Arial"/>
            </a:endParaRPr>
          </a:p>
        </p:txBody>
      </p:sp>
      <p:sp>
        <p:nvSpPr>
          <p:cNvPr id="10" name="object 10"/>
          <p:cNvSpPr txBox="1">
            <a:spLocks noGrp="1"/>
          </p:cNvSpPr>
          <p:nvPr>
            <p:ph type="title"/>
          </p:nvPr>
        </p:nvSpPr>
        <p:spPr>
          <a:xfrm>
            <a:off x="1486683" y="116632"/>
            <a:ext cx="6130516" cy="903700"/>
          </a:xfrm>
          <a:prstGeom prst="rect">
            <a:avLst/>
          </a:prstGeom>
        </p:spPr>
        <p:txBody>
          <a:bodyPr vert="horz" wrap="none" lIns="36000" tIns="36000" rIns="36000" bIns="36000" rtlCol="0" anchor="t" anchorCtr="1">
            <a:spAutoFit/>
          </a:bodyPr>
          <a:lstStyle/>
          <a:p>
            <a:pPr algn="ctr"/>
            <a:r>
              <a:rPr lang="de-DE" sz="5400" b="1" spc="-9" dirty="0">
                <a:solidFill>
                  <a:srgbClr val="000066"/>
                </a:solidFill>
              </a:rPr>
              <a:t>S</a:t>
            </a:r>
            <a:r>
              <a:rPr lang="de-DE" sz="5400" b="1" spc="-9" dirty="0" smtClean="0">
                <a:solidFill>
                  <a:srgbClr val="000066"/>
                </a:solidFill>
              </a:rPr>
              <a:t>ind Kerne stabil?</a:t>
            </a:r>
            <a:endParaRPr lang="de-DE" sz="5400" b="1" spc="-9" dirty="0">
              <a:solidFill>
                <a:srgbClr val="000066"/>
              </a:solidFill>
            </a:endParaRPr>
          </a:p>
        </p:txBody>
      </p:sp>
      <p:sp>
        <p:nvSpPr>
          <p:cNvPr id="30" name="object 30"/>
          <p:cNvSpPr txBox="1">
            <a:spLocks noGrp="1"/>
          </p:cNvSpPr>
          <p:nvPr>
            <p:ph type="sldNum" sz="quarter" idx="7"/>
          </p:nvPr>
        </p:nvSpPr>
        <p:spPr>
          <a:xfrm>
            <a:off x="8384417" y="6412686"/>
            <a:ext cx="364063" cy="184666"/>
          </a:xfrm>
          <a:prstGeom prst="rect">
            <a:avLst/>
          </a:prstGeom>
        </p:spPr>
        <p:txBody>
          <a:bodyPr vert="horz" wrap="square" lIns="0" tIns="0" rIns="0" bIns="0" rtlCol="0">
            <a:spAutoFit/>
          </a:bodyPr>
          <a:lstStyle/>
          <a:p>
            <a:pPr marL="107966"/>
            <a:fld id="{81D60167-4931-47E6-BA6A-407CBD079E47}" type="slidenum">
              <a:rPr lang="de-DE" spc="-4" smtClean="0">
                <a:solidFill>
                  <a:srgbClr val="000066"/>
                </a:solidFill>
              </a:rPr>
              <a:pPr marL="107966"/>
              <a:t>46</a:t>
            </a:fld>
            <a:endParaRPr lang="de-DE" spc="-4" dirty="0">
              <a:solidFill>
                <a:srgbClr val="000066"/>
              </a:solidFill>
            </a:endParaRPr>
          </a:p>
        </p:txBody>
      </p:sp>
      <p:grpSp>
        <p:nvGrpSpPr>
          <p:cNvPr id="8" name="Group 7"/>
          <p:cNvGrpSpPr/>
          <p:nvPr/>
        </p:nvGrpSpPr>
        <p:grpSpPr>
          <a:xfrm>
            <a:off x="6109427" y="2780935"/>
            <a:ext cx="1738929" cy="1738929"/>
            <a:chOff x="6242965" y="4149080"/>
            <a:chExt cx="1738929" cy="1738929"/>
          </a:xfrm>
        </p:grpSpPr>
        <p:pic>
          <p:nvPicPr>
            <p:cNvPr id="2050" name="Picture 2" descr="https://upload.wikimedia.org/wikipedia/commons/thumb/f/f0/Nucleus_drawing.svg/768px-Nucleus_drawing.svg.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42965" y="4149080"/>
              <a:ext cx="1738929" cy="1738929"/>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6999170" y="4195086"/>
              <a:ext cx="322524" cy="400110"/>
            </a:xfrm>
            <a:prstGeom prst="rect">
              <a:avLst/>
            </a:prstGeom>
          </p:spPr>
          <p:txBody>
            <a:bodyPr wrap="none">
              <a:spAutoFit/>
            </a:bodyPr>
            <a:lstStyle/>
            <a:p>
              <a:r>
                <a:rPr lang="de-DE" sz="2000" b="1" dirty="0"/>
                <a:t>n</a:t>
              </a:r>
            </a:p>
          </p:txBody>
        </p:sp>
        <p:sp>
          <p:nvSpPr>
            <p:cNvPr id="31" name="Rectangle 30"/>
            <p:cNvSpPr/>
            <p:nvPr/>
          </p:nvSpPr>
          <p:spPr>
            <a:xfrm>
              <a:off x="6927162" y="4562160"/>
              <a:ext cx="322524" cy="400110"/>
            </a:xfrm>
            <a:prstGeom prst="rect">
              <a:avLst/>
            </a:prstGeom>
          </p:spPr>
          <p:txBody>
            <a:bodyPr wrap="none">
              <a:spAutoFit/>
            </a:bodyPr>
            <a:lstStyle/>
            <a:p>
              <a:r>
                <a:rPr lang="de-DE" sz="2000" b="1" dirty="0" smtClean="0"/>
                <a:t>p</a:t>
              </a:r>
              <a:endParaRPr lang="de-DE" sz="2000" b="1" dirty="0"/>
            </a:p>
          </p:txBody>
        </p:sp>
      </p:grpSp>
      <p:grpSp>
        <p:nvGrpSpPr>
          <p:cNvPr id="2048" name="Group 2047"/>
          <p:cNvGrpSpPr/>
          <p:nvPr/>
        </p:nvGrpSpPr>
        <p:grpSpPr>
          <a:xfrm>
            <a:off x="5318844" y="1268760"/>
            <a:ext cx="2949562" cy="982780"/>
            <a:chOff x="5294846" y="1438108"/>
            <a:chExt cx="2949562" cy="982780"/>
          </a:xfrm>
        </p:grpSpPr>
        <p:pic>
          <p:nvPicPr>
            <p:cNvPr id="2052" name="Picture 4" descr="http://schoolphysics.co.uk/age16-19/Nuclear%20physics/Nuclear%20structure/text/Quarks_/images/3.png"/>
            <p:cNvPicPr>
              <a:picLocks noChangeAspect="1" noChangeArrowheads="1"/>
            </p:cNvPicPr>
            <p:nvPr/>
          </p:nvPicPr>
          <p:blipFill rotWithShape="1">
            <a:blip r:embed="rId3">
              <a:extLst>
                <a:ext uri="{BEBA8EAE-BF5A-486C-A8C5-ECC9F3942E4B}">
                  <a14:imgProps xmlns:a14="http://schemas.microsoft.com/office/drawing/2010/main">
                    <a14:imgLayer r:embed="rId4">
                      <a14:imgEffect>
                        <a14:saturation sat="400000"/>
                      </a14:imgEffect>
                      <a14:imgEffect>
                        <a14:brightnessContrast bright="-10000" contrast="30000"/>
                      </a14:imgEffect>
                    </a14:imgLayer>
                  </a14:imgProps>
                </a:ext>
                <a:ext uri="{28A0092B-C50C-407E-A947-70E740481C1C}">
                  <a14:useLocalDpi xmlns:a14="http://schemas.microsoft.com/office/drawing/2010/main" val="0"/>
                </a:ext>
              </a:extLst>
            </a:blip>
            <a:srcRect l="8522" t="8528" r="26787" b="54356"/>
            <a:stretch/>
          </p:blipFill>
          <p:spPr bwMode="auto">
            <a:xfrm>
              <a:off x="5294846" y="1438108"/>
              <a:ext cx="2949562" cy="98278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6234065" y="1533178"/>
              <a:ext cx="1011495" cy="626701"/>
            </a:xfrm>
            <a:prstGeom prst="rect">
              <a:avLst/>
            </a:prstGeom>
            <a:solidFill>
              <a:schemeClr val="bg1"/>
            </a:solidFill>
          </p:spPr>
          <p:txBody>
            <a:bodyPr wrap="none" lIns="0" tIns="0" rIns="0" bIns="72000" anchor="ctr" anchorCtr="1">
              <a:spAutoFit/>
            </a:bodyPr>
            <a:lstStyle/>
            <a:p>
              <a:pPr algn="ctr"/>
              <a:r>
                <a:rPr lang="de-DE" sz="3200" b="1" dirty="0" smtClean="0">
                  <a:solidFill>
                    <a:prstClr val="black"/>
                  </a:solidFill>
                  <a:latin typeface="+mj-lt"/>
                  <a:ea typeface="Cambria Math"/>
                  <a:cs typeface="Arial"/>
                </a:rPr>
                <a:t>p </a:t>
              </a:r>
              <a:r>
                <a:rPr lang="de-DE" sz="3600" b="1" dirty="0" smtClean="0">
                  <a:solidFill>
                    <a:prstClr val="black"/>
                  </a:solidFill>
                  <a:latin typeface="Cambria Math"/>
                  <a:ea typeface="Cambria Math"/>
                  <a:cs typeface="Arial"/>
                </a:rPr>
                <a:t>↛ </a:t>
              </a:r>
              <a:r>
                <a:rPr lang="de-DE" sz="3200" b="1" dirty="0" smtClean="0">
                  <a:solidFill>
                    <a:prstClr val="black"/>
                  </a:solidFill>
                  <a:latin typeface="+mj-lt"/>
                  <a:ea typeface="Cambria Math"/>
                  <a:cs typeface="Arial"/>
                </a:rPr>
                <a:t>n</a:t>
              </a:r>
              <a:endParaRPr lang="de-DE" sz="3600" b="1" dirty="0">
                <a:latin typeface="+mj-lt"/>
              </a:endParaRPr>
            </a:p>
          </p:txBody>
        </p:sp>
      </p:grpSp>
    </p:spTree>
    <p:extLst>
      <p:ext uri="{BB962C8B-B14F-4D97-AF65-F5344CB8AC3E}">
        <p14:creationId xmlns:p14="http://schemas.microsoft.com/office/powerpoint/2010/main" val="31054058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xEl>
                                              <p:pRg st="4" end="4"/>
                                            </p:txEl>
                                          </p:spTgt>
                                        </p:tgtEl>
                                        <p:attrNameLst>
                                          <p:attrName>style.visibility</p:attrName>
                                        </p:attrNameLst>
                                      </p:cBhvr>
                                      <p:to>
                                        <p:strVal val="visible"/>
                                      </p:to>
                                    </p:set>
                                    <p:animEffect transition="in" filter="fade">
                                      <p:cBhvr>
                                        <p:cTn id="7" dur="500"/>
                                        <p:tgtEl>
                                          <p:spTgt spid="13">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3">
                                            <p:txEl>
                                              <p:pRg st="5" end="5"/>
                                            </p:txEl>
                                          </p:spTgt>
                                        </p:tgtEl>
                                        <p:attrNameLst>
                                          <p:attrName>style.visibility</p:attrName>
                                        </p:attrNameLst>
                                      </p:cBhvr>
                                      <p:to>
                                        <p:strVal val="visible"/>
                                      </p:to>
                                    </p:set>
                                    <p:animEffect transition="in" filter="fade">
                                      <p:cBhvr>
                                        <p:cTn id="10" dur="500"/>
                                        <p:tgtEl>
                                          <p:spTgt spid="13">
                                            <p:txEl>
                                              <p:pRg st="5" end="5"/>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3">
                                            <p:txEl>
                                              <p:pRg st="7" end="7"/>
                                            </p:txEl>
                                          </p:spTgt>
                                        </p:tgtEl>
                                        <p:attrNameLst>
                                          <p:attrName>style.visibility</p:attrName>
                                        </p:attrNameLst>
                                      </p:cBhvr>
                                      <p:to>
                                        <p:strVal val="visible"/>
                                      </p:to>
                                    </p:set>
                                    <p:animEffect transition="in" filter="fade">
                                      <p:cBhvr>
                                        <p:cTn id="13" dur="500"/>
                                        <p:tgtEl>
                                          <p:spTgt spid="13">
                                            <p:txEl>
                                              <p:pRg st="7" end="7"/>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3">
                                            <p:txEl>
                                              <p:pRg st="9" end="9"/>
                                            </p:txEl>
                                          </p:spTgt>
                                        </p:tgtEl>
                                        <p:attrNameLst>
                                          <p:attrName>style.visibility</p:attrName>
                                        </p:attrNameLst>
                                      </p:cBhvr>
                                      <p:to>
                                        <p:strVal val="visible"/>
                                      </p:to>
                                    </p:set>
                                    <p:animEffect transition="in" filter="fade">
                                      <p:cBhvr>
                                        <p:cTn id="18" dur="500"/>
                                        <p:tgtEl>
                                          <p:spTgt spid="13">
                                            <p:txEl>
                                              <p:pRg st="9" end="9"/>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13">
                                            <p:txEl>
                                              <p:pRg st="10" end="10"/>
                                            </p:txEl>
                                          </p:spTgt>
                                        </p:tgtEl>
                                        <p:attrNameLst>
                                          <p:attrName>style.visibility</p:attrName>
                                        </p:attrNameLst>
                                      </p:cBhvr>
                                      <p:to>
                                        <p:strVal val="visible"/>
                                      </p:to>
                                    </p:set>
                                    <p:animEffect transition="in" filter="fade">
                                      <p:cBhvr>
                                        <p:cTn id="21" dur="500"/>
                                        <p:tgtEl>
                                          <p:spTgt spid="13">
                                            <p:txEl>
                                              <p:pRg st="10" end="10"/>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13">
                                            <p:txEl>
                                              <p:pRg st="11" end="11"/>
                                            </p:txEl>
                                          </p:spTgt>
                                        </p:tgtEl>
                                        <p:attrNameLst>
                                          <p:attrName>style.visibility</p:attrName>
                                        </p:attrNameLst>
                                      </p:cBhvr>
                                      <p:to>
                                        <p:strVal val="visible"/>
                                      </p:to>
                                    </p:set>
                                    <p:animEffect transition="in" filter="fade">
                                      <p:cBhvr>
                                        <p:cTn id="24" dur="500"/>
                                        <p:tgtEl>
                                          <p:spTgt spid="13">
                                            <p:txEl>
                                              <p:pRg st="11" end="11"/>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13">
                                            <p:txEl>
                                              <p:pRg st="12" end="12"/>
                                            </p:txEl>
                                          </p:spTgt>
                                        </p:tgtEl>
                                        <p:attrNameLst>
                                          <p:attrName>style.visibility</p:attrName>
                                        </p:attrNameLst>
                                      </p:cBhvr>
                                      <p:to>
                                        <p:strVal val="visible"/>
                                      </p:to>
                                    </p:set>
                                    <p:animEffect transition="in" filter="fade">
                                      <p:cBhvr>
                                        <p:cTn id="27" dur="500"/>
                                        <p:tgtEl>
                                          <p:spTgt spid="13">
                                            <p:txEl>
                                              <p:pRg st="12" end="12"/>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008185" y="57762"/>
            <a:ext cx="7127693" cy="922966"/>
          </a:xfrm>
        </p:spPr>
        <p:txBody>
          <a:bodyPr/>
          <a:lstStyle/>
          <a:p>
            <a:r>
              <a:rPr lang="de-DE" sz="5400" dirty="0" smtClean="0"/>
              <a:t>Deuterium-Flaschenhals</a:t>
            </a:r>
            <a:endParaRPr lang="de-DE" sz="5400" dirty="0"/>
          </a:p>
        </p:txBody>
      </p:sp>
      <p:sp>
        <p:nvSpPr>
          <p:cNvPr id="4" name="Footer Placeholder 3"/>
          <p:cNvSpPr>
            <a:spLocks noGrp="1"/>
          </p:cNvSpPr>
          <p:nvPr>
            <p:ph type="ftr" sz="quarter" idx="11"/>
          </p:nvPr>
        </p:nvSpPr>
        <p:spPr/>
        <p:txBody>
          <a:bodyPr/>
          <a:lstStyle/>
          <a:p>
            <a:r>
              <a:rPr lang="de-DE" smtClean="0"/>
              <a:t>Thomas Naumann        Deutsches Elektronen-Synchrotron DESY</a:t>
            </a:r>
            <a:endParaRPr lang="en-GB" dirty="0"/>
          </a:p>
        </p:txBody>
      </p:sp>
      <p:sp>
        <p:nvSpPr>
          <p:cNvPr id="5" name="Slide Number Placeholder 4"/>
          <p:cNvSpPr>
            <a:spLocks noGrp="1"/>
          </p:cNvSpPr>
          <p:nvPr>
            <p:ph type="sldNum" sz="quarter" idx="12"/>
          </p:nvPr>
        </p:nvSpPr>
        <p:spPr>
          <a:xfrm>
            <a:off x="8590631" y="6536603"/>
            <a:ext cx="301885" cy="276635"/>
          </a:xfrm>
        </p:spPr>
        <p:txBody>
          <a:bodyPr/>
          <a:lstStyle/>
          <a:p>
            <a:fld id="{10F633DE-F6CC-4FE8-92FE-223BC299FAD7}" type="slidenum">
              <a:rPr lang="en-GB" smtClean="0"/>
              <a:t>47</a:t>
            </a:fld>
            <a:endParaRPr lang="en-GB" dirty="0"/>
          </a:p>
        </p:txBody>
      </p:sp>
      <p:grpSp>
        <p:nvGrpSpPr>
          <p:cNvPr id="7" name="Group 6"/>
          <p:cNvGrpSpPr/>
          <p:nvPr/>
        </p:nvGrpSpPr>
        <p:grpSpPr>
          <a:xfrm>
            <a:off x="4788024" y="998170"/>
            <a:ext cx="3154426" cy="3150911"/>
            <a:chOff x="5508104" y="1169523"/>
            <a:chExt cx="3370448" cy="3483613"/>
          </a:xfrm>
        </p:grpSpPr>
        <p:pic>
          <p:nvPicPr>
            <p:cNvPr id="3074" name="Picture 2"/>
            <p:cNvPicPr>
              <a:picLocks noChangeAspect="1" noChangeArrowheads="1"/>
            </p:cNvPicPr>
            <p:nvPr/>
          </p:nvPicPr>
          <p:blipFill>
            <a:blip r:embed="rId4">
              <a:extLst>
                <a:ext uri="{BEBA8EAE-BF5A-486C-A8C5-ECC9F3942E4B}">
                  <a14:imgProps xmlns:a14="http://schemas.microsoft.com/office/drawing/2010/main">
                    <a14:imgLayer r:embed="rId5">
                      <a14:imgEffect>
                        <a14:saturation sat="0"/>
                      </a14:imgEffect>
                      <a14:imgEffect>
                        <a14:brightnessContrast bright="-3000" contrast="35000"/>
                      </a14:imgEffect>
                    </a14:imgLayer>
                  </a14:imgProps>
                </a:ext>
                <a:ext uri="{28A0092B-C50C-407E-A947-70E740481C1C}">
                  <a14:useLocalDpi xmlns:a14="http://schemas.microsoft.com/office/drawing/2010/main" val="0"/>
                </a:ext>
              </a:extLst>
            </a:blip>
            <a:srcRect/>
            <a:stretch>
              <a:fillRect/>
            </a:stretch>
          </p:blipFill>
          <p:spPr bwMode="auto">
            <a:xfrm>
              <a:off x="5508104" y="1274068"/>
              <a:ext cx="3370448" cy="33790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5693566" y="1169523"/>
              <a:ext cx="1430263" cy="1015663"/>
            </a:xfrm>
            <a:prstGeom prst="rect">
              <a:avLst/>
            </a:prstGeom>
          </p:spPr>
          <p:txBody>
            <a:bodyPr wrap="none">
              <a:spAutoFit/>
            </a:bodyPr>
            <a:lstStyle/>
            <a:p>
              <a:r>
                <a:rPr lang="de-DE" sz="2000" b="1" dirty="0" smtClean="0">
                  <a:solidFill>
                    <a:srgbClr val="C00000"/>
                  </a:solidFill>
                </a:rPr>
                <a:t>primordiale</a:t>
              </a:r>
            </a:p>
            <a:p>
              <a:r>
                <a:rPr lang="de-DE" sz="2000" b="1" dirty="0" err="1" smtClean="0">
                  <a:solidFill>
                    <a:srgbClr val="C00000"/>
                  </a:solidFill>
                </a:rPr>
                <a:t>Nukleo</a:t>
              </a:r>
              <a:r>
                <a:rPr lang="de-DE" sz="2000" b="1" dirty="0" smtClean="0">
                  <a:solidFill>
                    <a:srgbClr val="C00000"/>
                  </a:solidFill>
                </a:rPr>
                <a:t>-</a:t>
              </a:r>
            </a:p>
            <a:p>
              <a:r>
                <a:rPr lang="de-DE" sz="2000" b="1" dirty="0">
                  <a:solidFill>
                    <a:srgbClr val="C00000"/>
                  </a:solidFill>
                </a:rPr>
                <a:t>S</a:t>
              </a:r>
              <a:r>
                <a:rPr lang="de-DE" sz="2000" b="1" dirty="0" smtClean="0">
                  <a:solidFill>
                    <a:srgbClr val="C00000"/>
                  </a:solidFill>
                </a:rPr>
                <a:t>ynthese</a:t>
              </a:r>
              <a:endParaRPr lang="de-DE" sz="2000" b="1" dirty="0">
                <a:solidFill>
                  <a:srgbClr val="C00000"/>
                </a:solidFill>
              </a:endParaRPr>
            </a:p>
          </p:txBody>
        </p:sp>
      </p:grpSp>
      <p:pic>
        <p:nvPicPr>
          <p:cNvPr id="8" name="Picture 2" descr="Evolution der Massenanteile für die verschiedenen leichten Elemente"/>
          <p:cNvPicPr>
            <a:picLocks noChangeAspect="1" noChangeArrowheads="1"/>
          </p:cNvPicPr>
          <p:nvPr/>
        </p:nvPicPr>
        <p:blipFill>
          <a:blip r:embed="rId6">
            <a:extLst>
              <a:ext uri="{BEBA8EAE-BF5A-486C-A8C5-ECC9F3942E4B}">
                <a14:imgProps xmlns:a14="http://schemas.microsoft.com/office/drawing/2010/main">
                  <a14:imgLayer r:embed="rId7">
                    <a14:imgEffect>
                      <a14:saturation sat="400000"/>
                    </a14:imgEffect>
                    <a14:imgEffect>
                      <a14:brightnessContrast bright="-4000" contrast="7000"/>
                    </a14:imgEffect>
                  </a14:imgLayer>
                </a14:imgProps>
              </a:ext>
              <a:ext uri="{28A0092B-C50C-407E-A947-70E740481C1C}">
                <a14:useLocalDpi xmlns:a14="http://schemas.microsoft.com/office/drawing/2010/main" val="0"/>
              </a:ext>
            </a:extLst>
          </a:blip>
          <a:srcRect/>
          <a:stretch>
            <a:fillRect/>
          </a:stretch>
        </p:blipFill>
        <p:spPr bwMode="auto">
          <a:xfrm>
            <a:off x="6622833" y="3356992"/>
            <a:ext cx="2341655" cy="3384376"/>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323528" y="980728"/>
            <a:ext cx="6865382" cy="5555003"/>
          </a:xfrm>
        </p:spPr>
        <p:txBody>
          <a:bodyPr wrap="square">
            <a:spAutoFit/>
          </a:bodyPr>
          <a:lstStyle/>
          <a:p>
            <a:pPr>
              <a:spcBef>
                <a:spcPts val="1800"/>
              </a:spcBef>
            </a:pPr>
            <a:r>
              <a:rPr lang="de-DE" sz="2000" b="1" dirty="0">
                <a:solidFill>
                  <a:srgbClr val="C00000"/>
                </a:solidFill>
              </a:rPr>
              <a:t>Halbwertszeit</a:t>
            </a:r>
            <a:r>
              <a:rPr lang="de-DE" sz="2000" dirty="0">
                <a:solidFill>
                  <a:srgbClr val="C00000"/>
                </a:solidFill>
              </a:rPr>
              <a:t> </a:t>
            </a:r>
            <a:r>
              <a:rPr lang="de-DE" sz="2000" dirty="0"/>
              <a:t>der </a:t>
            </a:r>
            <a:r>
              <a:rPr lang="de-DE" sz="2000" dirty="0" smtClean="0"/>
              <a:t>Neutronen: 614 s </a:t>
            </a:r>
          </a:p>
          <a:p>
            <a:pPr defTabSz="512763">
              <a:spcBef>
                <a:spcPts val="1800"/>
              </a:spcBef>
            </a:pPr>
            <a:r>
              <a:rPr lang="de-DE" sz="2000" b="1" dirty="0" smtClean="0">
                <a:solidFill>
                  <a:srgbClr val="C00000"/>
                </a:solidFill>
              </a:rPr>
              <a:t>Bindungsenergien</a:t>
            </a:r>
            <a:r>
              <a:rPr lang="de-DE" sz="2000" dirty="0" smtClean="0"/>
              <a:t>:</a:t>
            </a:r>
            <a:br>
              <a:rPr lang="de-DE" sz="2000" dirty="0" smtClean="0"/>
            </a:br>
            <a:r>
              <a:rPr lang="de-DE" sz="2000" baseline="30000" dirty="0" smtClean="0"/>
              <a:t>2</a:t>
            </a:r>
            <a:r>
              <a:rPr lang="de-DE" sz="2000" baseline="-25000" dirty="0" smtClean="0"/>
              <a:t>1</a:t>
            </a:r>
            <a:r>
              <a:rPr lang="de-DE" sz="2000" baseline="30000" dirty="0" smtClean="0"/>
              <a:t> </a:t>
            </a:r>
            <a:r>
              <a:rPr lang="de-DE" sz="2000" dirty="0" smtClean="0"/>
              <a:t>Deuterium	0.07 MeV</a:t>
            </a:r>
            <a:br>
              <a:rPr lang="de-DE" sz="2000" dirty="0" smtClean="0"/>
            </a:br>
            <a:r>
              <a:rPr lang="de-DE" sz="2000" baseline="30000" dirty="0" smtClean="0"/>
              <a:t>4</a:t>
            </a:r>
            <a:r>
              <a:rPr lang="de-DE" sz="2000" baseline="-25000" dirty="0" smtClean="0"/>
              <a:t>2</a:t>
            </a:r>
            <a:r>
              <a:rPr lang="de-DE" sz="2000" baseline="30000" dirty="0" smtClean="0"/>
              <a:t> </a:t>
            </a:r>
            <a:r>
              <a:rPr lang="de-DE" sz="2000" dirty="0" smtClean="0"/>
              <a:t>Helium		0.28 MeV</a:t>
            </a:r>
            <a:endParaRPr lang="de-DE" sz="2000" dirty="0"/>
          </a:p>
          <a:p>
            <a:pPr>
              <a:spcBef>
                <a:spcPts val="1800"/>
              </a:spcBef>
            </a:pPr>
            <a:r>
              <a:rPr lang="de-DE" sz="2000" b="1" dirty="0" smtClean="0"/>
              <a:t>1-3 Minuten </a:t>
            </a:r>
            <a:r>
              <a:rPr lang="de-DE" sz="2000" dirty="0" smtClean="0"/>
              <a:t>nach Urknall:</a:t>
            </a:r>
            <a:br>
              <a:rPr lang="de-DE" sz="2000" dirty="0" smtClean="0"/>
            </a:br>
            <a:r>
              <a:rPr lang="de-DE" sz="2000" dirty="0" smtClean="0"/>
              <a:t>Temperatur fällt von</a:t>
            </a:r>
            <a:br>
              <a:rPr lang="de-DE" sz="2000" dirty="0" smtClean="0"/>
            </a:br>
            <a:r>
              <a:rPr lang="de-DE" sz="2000" dirty="0" smtClean="0"/>
              <a:t>0.3 auf 0.1 MeV</a:t>
            </a:r>
          </a:p>
          <a:p>
            <a:pPr>
              <a:spcBef>
                <a:spcPts val="1800"/>
              </a:spcBef>
            </a:pPr>
            <a:r>
              <a:rPr lang="de-DE" sz="2000" b="1" dirty="0" smtClean="0"/>
              <a:t>Neutronen zerfallen </a:t>
            </a:r>
            <a:r>
              <a:rPr lang="de-DE" sz="2000" dirty="0" smtClean="0"/>
              <a:t>schon,</a:t>
            </a:r>
            <a:r>
              <a:rPr lang="de-DE" sz="2000" dirty="0"/>
              <a:t> </a:t>
            </a:r>
            <a:r>
              <a:rPr lang="de-DE" sz="2000" dirty="0" smtClean="0"/>
              <a:t>aber</a:t>
            </a:r>
            <a:br>
              <a:rPr lang="de-DE" sz="2000" dirty="0" smtClean="0"/>
            </a:br>
            <a:r>
              <a:rPr lang="de-DE" sz="2000" dirty="0" smtClean="0"/>
              <a:t>Deuterium ist noch nicht stabil</a:t>
            </a:r>
          </a:p>
          <a:p>
            <a:pPr>
              <a:spcBef>
                <a:spcPts val="1800"/>
              </a:spcBef>
            </a:pPr>
            <a:r>
              <a:rPr lang="de-DE" sz="2000" b="1" dirty="0" smtClean="0">
                <a:solidFill>
                  <a:srgbClr val="C00000"/>
                </a:solidFill>
              </a:rPr>
              <a:t>Flaschenhals</a:t>
            </a:r>
            <a:r>
              <a:rPr lang="de-DE" sz="2000" dirty="0" smtClean="0"/>
              <a:t>:  Deuterium schafft es gerade,</a:t>
            </a:r>
            <a:br>
              <a:rPr lang="de-DE" sz="2000" dirty="0" smtClean="0"/>
            </a:br>
            <a:r>
              <a:rPr lang="de-DE" sz="2000" dirty="0" smtClean="0"/>
              <a:t>Neutronen in Helium zu binden,</a:t>
            </a:r>
            <a:br>
              <a:rPr lang="de-DE" sz="2000" dirty="0" smtClean="0"/>
            </a:br>
            <a:r>
              <a:rPr lang="de-DE" sz="2000" dirty="0" smtClean="0"/>
              <a:t>bevor sie zerfallen sind.</a:t>
            </a:r>
          </a:p>
          <a:p>
            <a:pPr>
              <a:spcBef>
                <a:spcPts val="1800"/>
              </a:spcBef>
            </a:pPr>
            <a:r>
              <a:rPr lang="de-DE" sz="2000" b="1" dirty="0" smtClean="0"/>
              <a:t>5 </a:t>
            </a:r>
            <a:r>
              <a:rPr lang="de-DE" sz="2000" b="1" dirty="0"/>
              <a:t>Minuten bis heute</a:t>
            </a:r>
            <a:r>
              <a:rPr lang="de-DE" sz="2000" dirty="0" smtClean="0"/>
              <a:t>:</a:t>
            </a:r>
            <a:br>
              <a:rPr lang="de-DE" sz="2000" dirty="0" smtClean="0"/>
            </a:br>
            <a:r>
              <a:rPr lang="de-DE" sz="2000" dirty="0" smtClean="0"/>
              <a:t>25% Wasserstoff, 75% Helium</a:t>
            </a:r>
          </a:p>
        </p:txBody>
      </p:sp>
    </p:spTree>
    <p:extLst>
      <p:ext uri="{BB962C8B-B14F-4D97-AF65-F5344CB8AC3E}">
        <p14:creationId xmlns:p14="http://schemas.microsoft.com/office/powerpoint/2010/main" val="2196061560"/>
      </p:ext>
    </p:extLst>
  </p:cSld>
  <p:clrMapOvr>
    <a:masterClrMapping/>
  </p:clrMapOvr>
  <p:transition spd="med">
    <p:fade/>
    <p:sndAc>
      <p:stSnd>
        <p:snd r:embed="rId3" name="laser.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500"/>
                                        <p:tgtEl>
                                          <p:spTgt spid="3">
                                            <p:txEl>
                                              <p:pRg st="3" end="3"/>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fade">
                                      <p:cBhvr>
                                        <p:cTn id="15" dur="500"/>
                                        <p:tgtEl>
                                          <p:spTgt spid="3">
                                            <p:txEl>
                                              <p:pRg st="4" end="4"/>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420022" y="-2135"/>
            <a:ext cx="6304006" cy="922966"/>
          </a:xfrm>
        </p:spPr>
        <p:txBody>
          <a:bodyPr/>
          <a:lstStyle/>
          <a:p>
            <a:r>
              <a:rPr lang="de-DE" sz="5400" dirty="0" smtClean="0"/>
              <a:t>Kohlenstoff-Synthese</a:t>
            </a:r>
            <a:endParaRPr lang="de-DE" sz="5400" dirty="0"/>
          </a:p>
        </p:txBody>
      </p:sp>
      <p:sp>
        <p:nvSpPr>
          <p:cNvPr id="3" name="Content Placeholder 2"/>
          <p:cNvSpPr>
            <a:spLocks noGrp="1"/>
          </p:cNvSpPr>
          <p:nvPr>
            <p:ph idx="1"/>
          </p:nvPr>
        </p:nvSpPr>
        <p:spPr>
          <a:xfrm>
            <a:off x="323529" y="908720"/>
            <a:ext cx="8820472" cy="5908946"/>
          </a:xfrm>
        </p:spPr>
        <p:txBody>
          <a:bodyPr wrap="square">
            <a:spAutoFit/>
          </a:bodyPr>
          <a:lstStyle/>
          <a:p>
            <a:pPr marL="0" indent="0">
              <a:buNone/>
            </a:pPr>
            <a:r>
              <a:rPr lang="de-DE" b="1" dirty="0" smtClean="0">
                <a:solidFill>
                  <a:srgbClr val="000000"/>
                </a:solidFill>
                <a:latin typeface="+mj-lt"/>
              </a:rPr>
              <a:t>Vorhersage </a:t>
            </a:r>
            <a:r>
              <a:rPr lang="de-DE" b="1" dirty="0" err="1" smtClean="0">
                <a:solidFill>
                  <a:srgbClr val="000000"/>
                </a:solidFill>
                <a:latin typeface="+mj-lt"/>
              </a:rPr>
              <a:t>Hoyle</a:t>
            </a:r>
            <a:r>
              <a:rPr lang="de-DE" b="1" dirty="0" smtClean="0">
                <a:solidFill>
                  <a:srgbClr val="000000"/>
                </a:solidFill>
                <a:latin typeface="+mj-lt"/>
              </a:rPr>
              <a:t> 1953</a:t>
            </a:r>
          </a:p>
          <a:p>
            <a:pPr marL="0" indent="0">
              <a:spcBef>
                <a:spcPts val="0"/>
              </a:spcBef>
              <a:spcAft>
                <a:spcPts val="1200"/>
              </a:spcAft>
              <a:buNone/>
            </a:pPr>
            <a:r>
              <a:rPr lang="de-DE" b="1" dirty="0" smtClean="0">
                <a:solidFill>
                  <a:srgbClr val="000000"/>
                </a:solidFill>
                <a:latin typeface="+mj-lt"/>
              </a:rPr>
              <a:t>Nachweis  Fowler 1954:</a:t>
            </a:r>
          </a:p>
          <a:p>
            <a:pPr marL="0" indent="0">
              <a:spcBef>
                <a:spcPts val="0"/>
              </a:spcBef>
              <a:buNone/>
            </a:pPr>
            <a:r>
              <a:rPr lang="de-DE" sz="2000" dirty="0" smtClean="0">
                <a:solidFill>
                  <a:srgbClr val="000000"/>
                </a:solidFill>
                <a:latin typeface="+mj-lt"/>
              </a:rPr>
              <a:t>Ende der p </a:t>
            </a:r>
            <a:r>
              <a:rPr lang="de-DE" sz="2000" dirty="0" err="1" smtClean="0">
                <a:solidFill>
                  <a:srgbClr val="000000"/>
                </a:solidFill>
                <a:latin typeface="+mj-lt"/>
              </a:rPr>
              <a:t>p</a:t>
            </a:r>
            <a:r>
              <a:rPr lang="de-DE" sz="2000" dirty="0" smtClean="0">
                <a:solidFill>
                  <a:srgbClr val="000000"/>
                </a:solidFill>
                <a:latin typeface="+mj-lt"/>
              </a:rPr>
              <a:t> Fusion in Sternen:</a:t>
            </a:r>
          </a:p>
          <a:p>
            <a:pPr marL="182563" indent="-182563">
              <a:spcBef>
                <a:spcPts val="0"/>
              </a:spcBef>
            </a:pPr>
            <a:r>
              <a:rPr lang="de-DE" sz="2000" dirty="0" smtClean="0">
                <a:solidFill>
                  <a:srgbClr val="000000"/>
                </a:solidFill>
                <a:latin typeface="+mj-lt"/>
              </a:rPr>
              <a:t>Core Kollaps</a:t>
            </a:r>
          </a:p>
          <a:p>
            <a:pPr marL="182563" indent="-182563">
              <a:spcBef>
                <a:spcPts val="0"/>
              </a:spcBef>
            </a:pPr>
            <a:r>
              <a:rPr lang="de-DE" sz="2000" dirty="0" smtClean="0">
                <a:solidFill>
                  <a:srgbClr val="000000"/>
                </a:solidFill>
                <a:latin typeface="+mj-lt"/>
              </a:rPr>
              <a:t>hohe He Dichte</a:t>
            </a:r>
          </a:p>
          <a:p>
            <a:pPr marL="182563" indent="-182563">
              <a:spcBef>
                <a:spcPts val="0"/>
              </a:spcBef>
            </a:pPr>
            <a:r>
              <a:rPr lang="de-DE" sz="2000" dirty="0" smtClean="0">
                <a:solidFill>
                  <a:srgbClr val="000000"/>
                </a:solidFill>
                <a:latin typeface="+mj-lt"/>
                <a:ea typeface="Cambria Math"/>
              </a:rPr>
              <a:t>Prozess 3</a:t>
            </a:r>
            <a:r>
              <a:rPr lang="el-GR" sz="2000" dirty="0">
                <a:solidFill>
                  <a:srgbClr val="000000"/>
                </a:solidFill>
                <a:latin typeface="+mj-lt"/>
                <a:ea typeface="Cambria Math"/>
              </a:rPr>
              <a:t> α </a:t>
            </a:r>
            <a:r>
              <a:rPr lang="el-GR" sz="2000" dirty="0" smtClean="0">
                <a:solidFill>
                  <a:srgbClr val="000000"/>
                </a:solidFill>
                <a:ea typeface="Cambria Math"/>
              </a:rPr>
              <a:t>→</a:t>
            </a:r>
            <a:r>
              <a:rPr lang="de-DE" sz="2000" dirty="0" smtClean="0">
                <a:solidFill>
                  <a:srgbClr val="000000"/>
                </a:solidFill>
                <a:latin typeface="+mj-lt"/>
                <a:ea typeface="Cambria Math"/>
              </a:rPr>
              <a:t> C</a:t>
            </a:r>
            <a:br>
              <a:rPr lang="de-DE" sz="2000" dirty="0" smtClean="0">
                <a:solidFill>
                  <a:srgbClr val="000000"/>
                </a:solidFill>
                <a:latin typeface="+mj-lt"/>
                <a:ea typeface="Cambria Math"/>
              </a:rPr>
            </a:br>
            <a:r>
              <a:rPr lang="de-DE" sz="2000" dirty="0" smtClean="0">
                <a:solidFill>
                  <a:srgbClr val="000000"/>
                </a:solidFill>
                <a:latin typeface="+mj-lt"/>
                <a:ea typeface="Cambria Math"/>
              </a:rPr>
              <a:t>nicht-resonant</a:t>
            </a:r>
            <a:br>
              <a:rPr lang="de-DE" sz="2000" dirty="0" smtClean="0">
                <a:solidFill>
                  <a:srgbClr val="000000"/>
                </a:solidFill>
                <a:latin typeface="+mj-lt"/>
                <a:ea typeface="Cambria Math"/>
              </a:rPr>
            </a:br>
            <a:r>
              <a:rPr lang="de-DE" sz="2000" dirty="0" smtClean="0">
                <a:solidFill>
                  <a:srgbClr val="000000"/>
                </a:solidFill>
                <a:latin typeface="+mj-lt"/>
                <a:ea typeface="Cambria Math"/>
              </a:rPr>
              <a:t>extrem</a:t>
            </a:r>
            <a:r>
              <a:rPr lang="de-DE" sz="2000" dirty="0">
                <a:solidFill>
                  <a:srgbClr val="000000"/>
                </a:solidFill>
                <a:latin typeface="+mj-lt"/>
                <a:ea typeface="Cambria Math"/>
              </a:rPr>
              <a:t> </a:t>
            </a:r>
            <a:r>
              <a:rPr lang="de-DE" sz="2000" dirty="0" smtClean="0">
                <a:solidFill>
                  <a:srgbClr val="000000"/>
                </a:solidFill>
                <a:latin typeface="+mj-lt"/>
                <a:ea typeface="Cambria Math"/>
              </a:rPr>
              <a:t>unwahrscheinlich.</a:t>
            </a:r>
          </a:p>
          <a:p>
            <a:pPr marL="0" indent="0">
              <a:spcBef>
                <a:spcPts val="300"/>
              </a:spcBef>
              <a:buNone/>
            </a:pPr>
            <a:r>
              <a:rPr lang="de-DE" sz="2000" b="1" dirty="0" smtClean="0">
                <a:solidFill>
                  <a:srgbClr val="000000"/>
                </a:solidFill>
                <a:latin typeface="+mj-lt"/>
                <a:ea typeface="Cambria Math"/>
              </a:rPr>
              <a:t>Aber</a:t>
            </a:r>
            <a:r>
              <a:rPr lang="de-DE" sz="2000" dirty="0" smtClean="0">
                <a:solidFill>
                  <a:srgbClr val="000000"/>
                </a:solidFill>
                <a:latin typeface="+mj-lt"/>
                <a:ea typeface="Cambria Math"/>
              </a:rPr>
              <a:t>:</a:t>
            </a:r>
            <a:endParaRPr lang="de-DE" sz="2000" dirty="0" smtClean="0">
              <a:solidFill>
                <a:srgbClr val="000000"/>
              </a:solidFill>
              <a:latin typeface="+mj-lt"/>
            </a:endParaRPr>
          </a:p>
          <a:p>
            <a:pPr marL="179388" indent="-179388" defTabSz="601663">
              <a:spcBef>
                <a:spcPts val="300"/>
              </a:spcBef>
            </a:pPr>
            <a:r>
              <a:rPr lang="de-DE" sz="2000" baseline="30000" dirty="0" smtClean="0">
                <a:solidFill>
                  <a:srgbClr val="000000"/>
                </a:solidFill>
                <a:latin typeface="+mj-lt"/>
              </a:rPr>
              <a:t>4</a:t>
            </a:r>
            <a:r>
              <a:rPr lang="de-DE" sz="2000" dirty="0" smtClean="0">
                <a:solidFill>
                  <a:srgbClr val="000000"/>
                </a:solidFill>
                <a:latin typeface="+mj-lt"/>
              </a:rPr>
              <a:t>He   + </a:t>
            </a:r>
            <a:r>
              <a:rPr lang="de-DE" sz="2000" baseline="30000" dirty="0" smtClean="0">
                <a:solidFill>
                  <a:srgbClr val="000000"/>
                </a:solidFill>
                <a:latin typeface="+mj-lt"/>
              </a:rPr>
              <a:t>4</a:t>
            </a:r>
            <a:r>
              <a:rPr lang="de-DE" sz="2000" dirty="0" smtClean="0">
                <a:solidFill>
                  <a:srgbClr val="000000"/>
                </a:solidFill>
                <a:latin typeface="+mj-lt"/>
              </a:rPr>
              <a:t>He </a:t>
            </a:r>
            <a:r>
              <a:rPr lang="de-DE" sz="2000" dirty="0" smtClean="0">
                <a:solidFill>
                  <a:srgbClr val="000000"/>
                </a:solidFill>
                <a:ea typeface="Cambria Math"/>
              </a:rPr>
              <a:t>→</a:t>
            </a:r>
            <a:r>
              <a:rPr lang="de-DE" sz="2000" dirty="0" smtClean="0">
                <a:solidFill>
                  <a:srgbClr val="000000"/>
                </a:solidFill>
                <a:latin typeface="+mj-lt"/>
              </a:rPr>
              <a:t> </a:t>
            </a:r>
            <a:r>
              <a:rPr lang="de-DE" sz="2000" baseline="30000" dirty="0" smtClean="0">
                <a:solidFill>
                  <a:srgbClr val="000000"/>
                </a:solidFill>
                <a:latin typeface="+mj-lt"/>
              </a:rPr>
              <a:t>8</a:t>
            </a:r>
            <a:r>
              <a:rPr lang="de-DE" sz="2000" dirty="0" smtClean="0">
                <a:solidFill>
                  <a:srgbClr val="000000"/>
                </a:solidFill>
                <a:latin typeface="+mj-lt"/>
              </a:rPr>
              <a:t>Be* - 0,09 MeV	 Halbwertszeit </a:t>
            </a:r>
            <a:r>
              <a:rPr lang="de-DE" sz="2000" dirty="0" smtClean="0">
                <a:solidFill>
                  <a:srgbClr val="000000"/>
                </a:solidFill>
              </a:rPr>
              <a:t>~</a:t>
            </a:r>
            <a:r>
              <a:rPr lang="de-DE" sz="2000" dirty="0" smtClean="0">
                <a:solidFill>
                  <a:srgbClr val="000000"/>
                </a:solidFill>
                <a:latin typeface="+mj-lt"/>
              </a:rPr>
              <a:t> 10</a:t>
            </a:r>
            <a:r>
              <a:rPr lang="de-DE" sz="2000" baseline="30000" dirty="0" smtClean="0">
                <a:solidFill>
                  <a:srgbClr val="000000"/>
                </a:solidFill>
                <a:latin typeface="+mj-lt"/>
              </a:rPr>
              <a:t>4</a:t>
            </a:r>
            <a:r>
              <a:rPr lang="de-DE" sz="2000" dirty="0" smtClean="0">
                <a:solidFill>
                  <a:srgbClr val="000000"/>
                </a:solidFill>
                <a:latin typeface="+mj-lt"/>
              </a:rPr>
              <a:t> Reaktionszeit</a:t>
            </a:r>
          </a:p>
          <a:p>
            <a:pPr marL="179388" indent="-179388">
              <a:spcBef>
                <a:spcPts val="300"/>
              </a:spcBef>
            </a:pPr>
            <a:r>
              <a:rPr lang="de-DE" sz="2000" baseline="30000" dirty="0" smtClean="0">
                <a:solidFill>
                  <a:srgbClr val="000000"/>
                </a:solidFill>
                <a:latin typeface="+mj-lt"/>
              </a:rPr>
              <a:t>8</a:t>
            </a:r>
            <a:r>
              <a:rPr lang="de-DE" sz="2000" dirty="0" smtClean="0">
                <a:solidFill>
                  <a:srgbClr val="000000"/>
                </a:solidFill>
                <a:latin typeface="+mj-lt"/>
              </a:rPr>
              <a:t>Be* + </a:t>
            </a:r>
            <a:r>
              <a:rPr lang="de-DE" sz="2000" baseline="30000" dirty="0" smtClean="0">
                <a:solidFill>
                  <a:srgbClr val="000000"/>
                </a:solidFill>
                <a:latin typeface="+mj-lt"/>
              </a:rPr>
              <a:t>4</a:t>
            </a:r>
            <a:r>
              <a:rPr lang="de-DE" sz="2000" dirty="0" smtClean="0">
                <a:solidFill>
                  <a:srgbClr val="000000"/>
                </a:solidFill>
                <a:latin typeface="+mj-lt"/>
              </a:rPr>
              <a:t>He </a:t>
            </a:r>
            <a:r>
              <a:rPr lang="de-DE" sz="2000" dirty="0" smtClean="0">
                <a:solidFill>
                  <a:srgbClr val="000000"/>
                </a:solidFill>
                <a:ea typeface="Cambria Math"/>
              </a:rPr>
              <a:t>→</a:t>
            </a:r>
            <a:r>
              <a:rPr lang="de-DE" sz="2000" dirty="0" smtClean="0">
                <a:solidFill>
                  <a:srgbClr val="000000"/>
                </a:solidFill>
                <a:latin typeface="+mj-lt"/>
              </a:rPr>
              <a:t> </a:t>
            </a:r>
            <a:r>
              <a:rPr lang="de-DE" sz="2000" baseline="30000" dirty="0" smtClean="0">
                <a:solidFill>
                  <a:srgbClr val="000000"/>
                </a:solidFill>
                <a:latin typeface="+mj-lt"/>
              </a:rPr>
              <a:t>12</a:t>
            </a:r>
            <a:r>
              <a:rPr lang="de-DE" sz="2000" dirty="0" smtClean="0">
                <a:solidFill>
                  <a:srgbClr val="000000"/>
                </a:solidFill>
                <a:latin typeface="+mj-lt"/>
              </a:rPr>
              <a:t>C   + 7,34 MeV</a:t>
            </a:r>
            <a:r>
              <a:rPr lang="de-DE" sz="2000" dirty="0">
                <a:solidFill>
                  <a:srgbClr val="000000"/>
                </a:solidFill>
                <a:latin typeface="+mj-lt"/>
              </a:rPr>
              <a:t>	</a:t>
            </a:r>
            <a:r>
              <a:rPr lang="de-DE" sz="2000" b="1" dirty="0" smtClean="0">
                <a:solidFill>
                  <a:srgbClr val="C00000"/>
                </a:solidFill>
                <a:latin typeface="+mj-lt"/>
              </a:rPr>
              <a:t>C*-Resonanz </a:t>
            </a:r>
            <a:r>
              <a:rPr lang="de-DE" sz="2000" dirty="0" smtClean="0">
                <a:solidFill>
                  <a:srgbClr val="000000"/>
                </a:solidFill>
                <a:latin typeface="+mj-lt"/>
              </a:rPr>
              <a:t>bei 7,65 MeV</a:t>
            </a:r>
          </a:p>
          <a:p>
            <a:pPr marL="179388" indent="-179388">
              <a:spcBef>
                <a:spcPts val="300"/>
              </a:spcBef>
            </a:pPr>
            <a:r>
              <a:rPr lang="de-DE" sz="2000" baseline="30000" dirty="0" smtClean="0">
                <a:latin typeface="+mj-lt"/>
              </a:rPr>
              <a:t>12</a:t>
            </a:r>
            <a:r>
              <a:rPr lang="de-DE" sz="2000" dirty="0" smtClean="0">
                <a:latin typeface="+mj-lt"/>
              </a:rPr>
              <a:t>C* + </a:t>
            </a:r>
            <a:r>
              <a:rPr lang="de-DE" sz="2000" baseline="30000" dirty="0" smtClean="0">
                <a:latin typeface="+mj-lt"/>
              </a:rPr>
              <a:t>4</a:t>
            </a:r>
            <a:r>
              <a:rPr lang="de-DE" sz="2000" dirty="0" smtClean="0">
                <a:latin typeface="+mj-lt"/>
              </a:rPr>
              <a:t>He </a:t>
            </a:r>
            <a:r>
              <a:rPr lang="de-DE" sz="2000" dirty="0" smtClean="0">
                <a:ea typeface="Cambria Math"/>
              </a:rPr>
              <a:t>→</a:t>
            </a:r>
            <a:r>
              <a:rPr lang="de-DE" sz="2000" dirty="0" smtClean="0">
                <a:latin typeface="+mj-lt"/>
              </a:rPr>
              <a:t> </a:t>
            </a:r>
            <a:r>
              <a:rPr lang="de-DE" sz="2000" baseline="30000" dirty="0" smtClean="0">
                <a:latin typeface="+mj-lt"/>
              </a:rPr>
              <a:t>16</a:t>
            </a:r>
            <a:r>
              <a:rPr lang="de-DE" sz="2000" dirty="0" smtClean="0">
                <a:latin typeface="+mj-lt"/>
              </a:rPr>
              <a:t>O   + 7,16 MeV	O*-Resonanz bei 7,12 MeV - </a:t>
            </a:r>
            <a:r>
              <a:rPr lang="de-DE" sz="2000" dirty="0" smtClean="0">
                <a:solidFill>
                  <a:srgbClr val="FF0000"/>
                </a:solidFill>
                <a:latin typeface="+mj-lt"/>
              </a:rPr>
              <a:t>nicht alles C in O !</a:t>
            </a:r>
          </a:p>
          <a:p>
            <a:pPr marL="179388" lvl="0" indent="-179388"/>
            <a:r>
              <a:rPr lang="en-US" sz="1800" dirty="0" smtClean="0">
                <a:solidFill>
                  <a:srgbClr val="000000"/>
                </a:solidFill>
                <a:latin typeface="+mj-lt"/>
              </a:rPr>
              <a:t>F. Hoyle: </a:t>
            </a:r>
            <a:r>
              <a:rPr lang="de-DE" sz="1800" dirty="0">
                <a:solidFill>
                  <a:srgbClr val="000000"/>
                </a:solidFill>
                <a:latin typeface="Calibri"/>
              </a:rPr>
              <a:t>Vorhersage aufgrund der Existenz von </a:t>
            </a:r>
            <a:r>
              <a:rPr lang="de-DE" sz="1800" dirty="0" smtClean="0">
                <a:solidFill>
                  <a:srgbClr val="000000"/>
                </a:solidFill>
                <a:latin typeface="Calibri"/>
              </a:rPr>
              <a:t>Kohlenstoff-Leben:</a:t>
            </a:r>
            <a:br>
              <a:rPr lang="de-DE" sz="1800" dirty="0" smtClean="0">
                <a:solidFill>
                  <a:srgbClr val="000000"/>
                </a:solidFill>
                <a:latin typeface="Calibri"/>
              </a:rPr>
            </a:br>
            <a:r>
              <a:rPr lang="en-US" sz="1800" dirty="0" smtClean="0">
                <a:solidFill>
                  <a:srgbClr val="000000"/>
                </a:solidFill>
                <a:latin typeface="+mj-lt"/>
              </a:rPr>
              <a:t>„Nothing has </a:t>
            </a:r>
            <a:r>
              <a:rPr lang="en-US" sz="1800" dirty="0" smtClean="0">
                <a:solidFill>
                  <a:srgbClr val="C00000"/>
                </a:solidFill>
                <a:latin typeface="+mj-lt"/>
              </a:rPr>
              <a:t>shaken my atheism </a:t>
            </a:r>
            <a:r>
              <a:rPr lang="en-US" sz="1800" dirty="0" smtClean="0">
                <a:solidFill>
                  <a:srgbClr val="000000"/>
                </a:solidFill>
                <a:latin typeface="+mj-lt"/>
              </a:rPr>
              <a:t>as much as this discovery.“</a:t>
            </a:r>
          </a:p>
          <a:p>
            <a:pPr marL="179388" lvl="0" indent="-179388"/>
            <a:r>
              <a:rPr lang="en-US" sz="1800" dirty="0" smtClean="0">
                <a:latin typeface="+mj-lt"/>
              </a:rPr>
              <a:t>S. Hawking, L. </a:t>
            </a:r>
            <a:r>
              <a:rPr lang="en-US" sz="1800" dirty="0" err="1" smtClean="0">
                <a:latin typeface="+mj-lt"/>
              </a:rPr>
              <a:t>Mlodinow</a:t>
            </a:r>
            <a:r>
              <a:rPr lang="en-US" sz="1800" dirty="0" smtClean="0">
                <a:latin typeface="+mj-lt"/>
              </a:rPr>
              <a:t>, The Grand Design, 2010: "a </a:t>
            </a:r>
            <a:r>
              <a:rPr lang="en-US" sz="1800" dirty="0" smtClean="0">
                <a:solidFill>
                  <a:srgbClr val="C00000"/>
                </a:solidFill>
                <a:latin typeface="+mj-lt"/>
              </a:rPr>
              <a:t>change of as little as 0.5% </a:t>
            </a:r>
            <a:r>
              <a:rPr lang="en-US" sz="1800" dirty="0" smtClean="0">
                <a:latin typeface="+mj-lt"/>
              </a:rPr>
              <a:t>in the strength of the strong nuclear force, or 4% in the electric force, would destroy either nearly all carbon or all oxygen in every star, and hence the possibility of life as we know it."</a:t>
            </a:r>
            <a:endParaRPr lang="de-DE" sz="1800" dirty="0">
              <a:latin typeface="+mj-lt"/>
            </a:endParaRPr>
          </a:p>
        </p:txBody>
      </p:sp>
      <p:pic>
        <p:nvPicPr>
          <p:cNvPr id="7170" name="Picture 2"/>
          <p:cNvPicPr>
            <a:picLocks noChangeAspect="1" noChangeArrowheads="1"/>
          </p:cNvPicPr>
          <p:nvPr/>
        </p:nvPicPr>
        <p:blipFill>
          <a:blip r:embed="rId4">
            <a:extLst>
              <a:ext uri="{BEBA8EAE-BF5A-486C-A8C5-ECC9F3942E4B}">
                <a14:imgProps xmlns:a14="http://schemas.microsoft.com/office/drawing/2010/main">
                  <a14:imgLayer r:embed="rId5">
                    <a14:imgEffect>
                      <a14:saturation sat="150000"/>
                    </a14:imgEffect>
                    <a14:imgEffect>
                      <a14:brightnessContrast bright="-10000" contrast="42000"/>
                    </a14:imgEffect>
                  </a14:imgLayer>
                </a14:imgProps>
              </a:ext>
              <a:ext uri="{28A0092B-C50C-407E-A947-70E740481C1C}">
                <a14:useLocalDpi xmlns:a14="http://schemas.microsoft.com/office/drawing/2010/main" val="0"/>
              </a:ext>
            </a:extLst>
          </a:blip>
          <a:srcRect/>
          <a:stretch>
            <a:fillRect/>
          </a:stretch>
        </p:blipFill>
        <p:spPr bwMode="auto">
          <a:xfrm>
            <a:off x="3892898" y="1064064"/>
            <a:ext cx="4999597" cy="25809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61695162"/>
      </p:ext>
    </p:extLst>
  </p:cSld>
  <p:clrMapOvr>
    <a:masterClrMapping/>
  </p:clrMapOvr>
  <p:transition spd="med">
    <p:fade/>
    <p:sndAc>
      <p:stSnd>
        <p:snd r:embed="rId3" name="laser.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500"/>
                                        <p:tgtEl>
                                          <p:spTgt spid="3">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fade">
                                      <p:cBhvr>
                                        <p:cTn id="13" dur="500"/>
                                        <p:tgtEl>
                                          <p:spTgt spid="3">
                                            <p:txEl>
                                              <p:pRg st="4" end="4"/>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5" end="5"/>
                                            </p:txEl>
                                          </p:spTgt>
                                        </p:tgtEl>
                                        <p:attrNameLst>
                                          <p:attrName>style.visibility</p:attrName>
                                        </p:attrNameLst>
                                      </p:cBhvr>
                                      <p:to>
                                        <p:strVal val="visible"/>
                                      </p:to>
                                    </p:set>
                                    <p:animEffect transition="in" filter="fade">
                                      <p:cBhvr>
                                        <p:cTn id="16" dur="500"/>
                                        <p:tgtEl>
                                          <p:spTgt spid="3">
                                            <p:txEl>
                                              <p:pRg st="5" end="5"/>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Effect transition="in" filter="fade">
                                      <p:cBhvr>
                                        <p:cTn id="21" dur="500"/>
                                        <p:tgtEl>
                                          <p:spTgt spid="3">
                                            <p:txEl>
                                              <p:pRg st="6" end="6"/>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7" end="7"/>
                                            </p:txEl>
                                          </p:spTgt>
                                        </p:tgtEl>
                                        <p:attrNameLst>
                                          <p:attrName>style.visibility</p:attrName>
                                        </p:attrNameLst>
                                      </p:cBhvr>
                                      <p:to>
                                        <p:strVal val="visible"/>
                                      </p:to>
                                    </p:set>
                                    <p:animEffect transition="in" filter="fade">
                                      <p:cBhvr>
                                        <p:cTn id="24" dur="500"/>
                                        <p:tgtEl>
                                          <p:spTgt spid="3">
                                            <p:txEl>
                                              <p:pRg st="7" end="7"/>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fade">
                                      <p:cBhvr>
                                        <p:cTn id="27" dur="500"/>
                                        <p:tgtEl>
                                          <p:spTgt spid="3">
                                            <p:txEl>
                                              <p:pRg st="8" end="8"/>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9" end="9"/>
                                            </p:txEl>
                                          </p:spTgt>
                                        </p:tgtEl>
                                        <p:attrNameLst>
                                          <p:attrName>style.visibility</p:attrName>
                                        </p:attrNameLst>
                                      </p:cBhvr>
                                      <p:to>
                                        <p:strVal val="visible"/>
                                      </p:to>
                                    </p:set>
                                    <p:animEffect transition="in" filter="fade">
                                      <p:cBhvr>
                                        <p:cTn id="30" dur="500"/>
                                        <p:tgtEl>
                                          <p:spTgt spid="3">
                                            <p:txEl>
                                              <p:pRg st="9" end="9"/>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animEffect transition="in" filter="fade">
                                      <p:cBhvr>
                                        <p:cTn id="35" dur="500"/>
                                        <p:tgtEl>
                                          <p:spTgt spid="3">
                                            <p:txEl>
                                              <p:pRg st="10" end="1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3">
                                            <p:txEl>
                                              <p:pRg st="11" end="11"/>
                                            </p:txEl>
                                          </p:spTgt>
                                        </p:tgtEl>
                                        <p:attrNameLst>
                                          <p:attrName>style.visibility</p:attrName>
                                        </p:attrNameLst>
                                      </p:cBhvr>
                                      <p:to>
                                        <p:strVal val="visible"/>
                                      </p:to>
                                    </p:set>
                                    <p:animEffect transition="in" filter="fade">
                                      <p:cBhvr>
                                        <p:cTn id="40"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saturation sat="400000"/>
                    </a14:imgEffect>
                    <a14:imgEffect>
                      <a14:brightnessContrast bright="6000" contrast="50000"/>
                    </a14:imgEffect>
                  </a14:imgLayer>
                </a14:imgProps>
              </a:ext>
              <a:ext uri="{28A0092B-C50C-407E-A947-70E740481C1C}">
                <a14:useLocalDpi xmlns:a14="http://schemas.microsoft.com/office/drawing/2010/main" val="0"/>
              </a:ext>
            </a:extLst>
          </a:blip>
          <a:srcRect/>
          <a:stretch>
            <a:fillRect/>
          </a:stretch>
        </p:blipFill>
        <p:spPr bwMode="auto">
          <a:xfrm>
            <a:off x="852308" y="28871"/>
            <a:ext cx="7968165" cy="67125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1871774" y="2118375"/>
            <a:ext cx="5156448" cy="2215628"/>
          </a:xfrm>
        </p:spPr>
        <p:txBody>
          <a:bodyPr/>
          <a:lstStyle/>
          <a:p>
            <a:r>
              <a:rPr lang="de-DE" sz="13800" dirty="0" smtClean="0"/>
              <a:t>Timing</a:t>
            </a:r>
            <a:endParaRPr lang="de-DE" sz="13800" dirty="0"/>
          </a:p>
        </p:txBody>
      </p:sp>
    </p:spTree>
    <p:extLst>
      <p:ext uri="{BB962C8B-B14F-4D97-AF65-F5344CB8AC3E}">
        <p14:creationId xmlns:p14="http://schemas.microsoft.com/office/powerpoint/2010/main" val="2365532399"/>
      </p:ext>
    </p:extLst>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extfeld 2"/>
          <p:cNvSpPr txBox="1"/>
          <p:nvPr/>
        </p:nvSpPr>
        <p:spPr>
          <a:xfrm>
            <a:off x="179512" y="188640"/>
            <a:ext cx="8735290" cy="1523494"/>
          </a:xfrm>
          <a:prstGeom prst="rect">
            <a:avLst/>
          </a:prstGeom>
          <a:noFill/>
        </p:spPr>
        <p:txBody>
          <a:bodyPr wrap="square" rtlCol="0">
            <a:spAutoFit/>
          </a:bodyPr>
          <a:lstStyle/>
          <a:p>
            <a:pPr algn="ctr" defTabSz="914400"/>
            <a:r>
              <a:rPr lang="de-DE" sz="2800" b="1" dirty="0" smtClean="0">
                <a:latin typeface="Arial" panose="020B0604020202020204" pitchFamily="34" charset="0"/>
                <a:cs typeface="Arial" panose="020B0604020202020204" pitchFamily="34" charset="0"/>
              </a:rPr>
              <a:t>    LEIBNIZ            	</a:t>
            </a:r>
            <a:r>
              <a:rPr lang="de-DE" sz="2800" b="1" dirty="0">
                <a:latin typeface="Arial" panose="020B0604020202020204" pitchFamily="34" charset="0"/>
                <a:cs typeface="Arial" panose="020B0604020202020204" pitchFamily="34" charset="0"/>
              </a:rPr>
              <a:t> </a:t>
            </a:r>
            <a:r>
              <a:rPr lang="de-DE" sz="2800" b="1" dirty="0" smtClean="0">
                <a:latin typeface="Arial" panose="020B0604020202020204" pitchFamily="34" charset="0"/>
                <a:cs typeface="Arial" panose="020B0604020202020204" pitchFamily="34" charset="0"/>
              </a:rPr>
              <a:t>      SCHOPENHAUER</a:t>
            </a:r>
            <a:endParaRPr lang="de-DE" sz="2800" dirty="0">
              <a:latin typeface="Arial" panose="020B0604020202020204" pitchFamily="34" charset="0"/>
              <a:cs typeface="Arial" panose="020B0604020202020204" pitchFamily="34" charset="0"/>
            </a:endParaRPr>
          </a:p>
          <a:p>
            <a:pPr algn="ctr" defTabSz="914400">
              <a:spcBef>
                <a:spcPts val="600"/>
              </a:spcBef>
            </a:pPr>
            <a:r>
              <a:rPr lang="de-DE" sz="2000" dirty="0" smtClean="0">
                <a:latin typeface="Arial" panose="020B0604020202020204" pitchFamily="34" charset="0"/>
                <a:cs typeface="Arial" panose="020B0604020202020204" pitchFamily="34" charset="0"/>
              </a:rPr>
              <a:t>Gott schuf die 				unsere </a:t>
            </a:r>
            <a:r>
              <a:rPr lang="de-DE" sz="2000" dirty="0">
                <a:latin typeface="Arial" panose="020B0604020202020204" pitchFamily="34" charset="0"/>
                <a:cs typeface="Arial" panose="020B0604020202020204" pitchFamily="34" charset="0"/>
              </a:rPr>
              <a:t>Welt </a:t>
            </a:r>
            <a:r>
              <a:rPr lang="de-DE" sz="2000" dirty="0" smtClean="0">
                <a:latin typeface="Arial" panose="020B0604020202020204" pitchFamily="34" charset="0"/>
                <a:cs typeface="Arial" panose="020B0604020202020204" pitchFamily="34" charset="0"/>
              </a:rPr>
              <a:t>ist die</a:t>
            </a:r>
          </a:p>
          <a:p>
            <a:pPr algn="ctr" defTabSz="914400"/>
            <a:r>
              <a:rPr lang="de-DE" sz="2000" dirty="0" smtClean="0">
                <a:latin typeface="Arial" panose="020B0604020202020204" pitchFamily="34" charset="0"/>
                <a:cs typeface="Arial" panose="020B0604020202020204" pitchFamily="34" charset="0"/>
              </a:rPr>
              <a:t>beste					schlechteste</a:t>
            </a:r>
          </a:p>
          <a:p>
            <a:pPr algn="ctr" defTabSz="914400"/>
            <a:r>
              <a:rPr lang="de-DE" sz="2000" dirty="0" smtClean="0">
                <a:latin typeface="Arial" panose="020B0604020202020204" pitchFamily="34" charset="0"/>
                <a:cs typeface="Arial" panose="020B0604020202020204" pitchFamily="34" charset="0"/>
              </a:rPr>
              <a:t>aller </a:t>
            </a:r>
            <a:r>
              <a:rPr lang="de-DE" sz="2000" dirty="0">
                <a:latin typeface="Arial" panose="020B0604020202020204" pitchFamily="34" charset="0"/>
                <a:cs typeface="Arial" panose="020B0604020202020204" pitchFamily="34" charset="0"/>
              </a:rPr>
              <a:t>möglichen </a:t>
            </a:r>
            <a:r>
              <a:rPr lang="de-DE" sz="2000" dirty="0" smtClean="0">
                <a:latin typeface="Arial" panose="020B0604020202020204" pitchFamily="34" charset="0"/>
                <a:cs typeface="Arial" panose="020B0604020202020204" pitchFamily="34" charset="0"/>
              </a:rPr>
              <a:t>Welten  </a:t>
            </a:r>
            <a:endParaRPr lang="de-DE" sz="2000" dirty="0">
              <a:latin typeface="Arial" panose="020B0604020202020204" pitchFamily="34" charset="0"/>
              <a:cs typeface="Arial" panose="020B0604020202020204" pitchFamily="34" charset="0"/>
            </a:endParaRPr>
          </a:p>
        </p:txBody>
      </p:sp>
      <p:pic>
        <p:nvPicPr>
          <p:cNvPr id="6" name="Grafik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812571"/>
            <a:ext cx="3960439" cy="4857163"/>
          </a:xfrm>
          <a:prstGeom prst="rect">
            <a:avLst/>
          </a:prstGeom>
        </p:spPr>
      </p:pic>
      <p:pic>
        <p:nvPicPr>
          <p:cNvPr id="8" name="Grafik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0032" y="1791080"/>
            <a:ext cx="4032448" cy="4878280"/>
          </a:xfrm>
          <a:prstGeom prst="rect">
            <a:avLst/>
          </a:prstGeom>
        </p:spPr>
      </p:pic>
    </p:spTree>
    <p:extLst>
      <p:ext uri="{BB962C8B-B14F-4D97-AF65-F5344CB8AC3E}">
        <p14:creationId xmlns:p14="http://schemas.microsoft.com/office/powerpoint/2010/main" val="38017475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extBox 3"/>
          <p:cNvSpPr txBox="1"/>
          <p:nvPr/>
        </p:nvSpPr>
        <p:spPr>
          <a:xfrm>
            <a:off x="251537" y="1594822"/>
            <a:ext cx="3965701" cy="4924425"/>
          </a:xfrm>
          <a:prstGeom prst="rect">
            <a:avLst/>
          </a:prstGeom>
          <a:noFill/>
        </p:spPr>
        <p:txBody>
          <a:bodyPr wrap="none" rtlCol="0">
            <a:spAutoFit/>
          </a:bodyPr>
          <a:lstStyle/>
          <a:p>
            <a:pPr marL="269875" indent="-269875">
              <a:spcBef>
                <a:spcPts val="1800"/>
              </a:spcBef>
              <a:buFont typeface="Arial" panose="020B0604020202020204" pitchFamily="34" charset="0"/>
              <a:buChar char="•"/>
            </a:pPr>
            <a:r>
              <a:rPr lang="de-DE" sz="2400" dirty="0">
                <a:latin typeface="Calibri" panose="020F0502020204030204" pitchFamily="34" charset="0"/>
              </a:rPr>
              <a:t>Universum </a:t>
            </a:r>
            <a:r>
              <a:rPr lang="de-DE" sz="2400" dirty="0" smtClean="0">
                <a:latin typeface="Calibri" panose="020F0502020204030204" pitchFamily="34" charset="0"/>
              </a:rPr>
              <a:t>jetzt </a:t>
            </a:r>
            <a:r>
              <a:rPr lang="de-DE" sz="2400" b="1" dirty="0" smtClean="0">
                <a:latin typeface="Calibri" panose="020F0502020204030204" pitchFamily="34" charset="0"/>
              </a:rPr>
              <a:t>genau </a:t>
            </a:r>
            <a:r>
              <a:rPr lang="de-DE" sz="2400" b="1" dirty="0" smtClean="0">
                <a:solidFill>
                  <a:srgbClr val="C00000"/>
                </a:solidFill>
                <a:latin typeface="Calibri" panose="020F0502020204030204" pitchFamily="34" charset="0"/>
              </a:rPr>
              <a:t>flach</a:t>
            </a:r>
          </a:p>
          <a:p>
            <a:pPr marL="269875" indent="-269875">
              <a:spcBef>
                <a:spcPts val="1800"/>
              </a:spcBef>
              <a:buFont typeface="Arial" panose="020B0604020202020204" pitchFamily="34" charset="0"/>
              <a:buChar char="•"/>
            </a:pPr>
            <a:r>
              <a:rPr lang="de-DE" sz="2400" dirty="0" smtClean="0">
                <a:latin typeface="+mj-lt"/>
                <a:cs typeface="Arial" panose="020B0604020202020204" pitchFamily="34" charset="0"/>
              </a:rPr>
              <a:t>(Dunkle) </a:t>
            </a:r>
            <a:r>
              <a:rPr lang="de-DE" sz="2400" b="1" dirty="0" smtClean="0">
                <a:latin typeface="+mj-lt"/>
                <a:cs typeface="Arial" panose="020B0604020202020204" pitchFamily="34" charset="0"/>
              </a:rPr>
              <a:t>Energie </a:t>
            </a:r>
            <a:r>
              <a:rPr lang="de-DE" sz="2400" dirty="0" smtClean="0">
                <a:latin typeface="Arial" panose="020B0604020202020204" pitchFamily="34" charset="0"/>
                <a:ea typeface="Cambria Math"/>
                <a:cs typeface="Arial" panose="020B0604020202020204" pitchFamily="34" charset="0"/>
              </a:rPr>
              <a:t>~</a:t>
            </a:r>
            <a:r>
              <a:rPr lang="de-DE" sz="2400" b="1" dirty="0">
                <a:latin typeface="+mj-lt"/>
                <a:cs typeface="Arial" panose="020B0604020202020204" pitchFamily="34" charset="0"/>
              </a:rPr>
              <a:t/>
            </a:r>
            <a:br>
              <a:rPr lang="de-DE" sz="2400" b="1" dirty="0">
                <a:latin typeface="+mj-lt"/>
                <a:cs typeface="Arial" panose="020B0604020202020204" pitchFamily="34" charset="0"/>
              </a:rPr>
            </a:br>
            <a:r>
              <a:rPr lang="de-DE" sz="2400" dirty="0" smtClean="0">
                <a:latin typeface="+mj-lt"/>
                <a:cs typeface="Arial" panose="020B0604020202020204" pitchFamily="34" charset="0"/>
              </a:rPr>
              <a:t>(Dunkle) </a:t>
            </a:r>
            <a:r>
              <a:rPr lang="de-DE" sz="2400" b="1" dirty="0" smtClean="0">
                <a:latin typeface="+mj-lt"/>
                <a:cs typeface="Arial" panose="020B0604020202020204" pitchFamily="34" charset="0"/>
              </a:rPr>
              <a:t>Materie</a:t>
            </a:r>
            <a:endParaRPr lang="de-DE" sz="2000" b="1" dirty="0">
              <a:latin typeface="+mj-lt"/>
              <a:cs typeface="Arial" panose="020B0604020202020204" pitchFamily="34" charset="0"/>
            </a:endParaRPr>
          </a:p>
          <a:p>
            <a:pPr marL="361950" lvl="1" indent="-184150">
              <a:spcBef>
                <a:spcPts val="600"/>
              </a:spcBef>
              <a:buFontTx/>
              <a:buChar char="-"/>
            </a:pPr>
            <a:r>
              <a:rPr lang="de-DE" dirty="0" smtClean="0">
                <a:latin typeface="+mj-lt"/>
                <a:cs typeface="Arial" panose="020B0604020202020204" pitchFamily="34" charset="0"/>
              </a:rPr>
              <a:t>kaum Strahlung + ‚normale‘ Materie</a:t>
            </a:r>
          </a:p>
          <a:p>
            <a:pPr marL="361950" lvl="1" indent="-184150">
              <a:spcBef>
                <a:spcPts val="600"/>
              </a:spcBef>
              <a:buFontTx/>
              <a:buChar char="-"/>
            </a:pPr>
            <a:r>
              <a:rPr lang="de-DE" b="1" dirty="0" smtClean="0">
                <a:latin typeface="+mj-lt"/>
                <a:cs typeface="Arial" panose="020B0604020202020204" pitchFamily="34" charset="0"/>
              </a:rPr>
              <a:t>Balance</a:t>
            </a:r>
            <a:r>
              <a:rPr lang="de-DE" dirty="0" smtClean="0">
                <a:latin typeface="+mj-lt"/>
                <a:cs typeface="Arial" panose="020B0604020202020204" pitchFamily="34" charset="0"/>
              </a:rPr>
              <a:t>:  Expansion - Kontraktion</a:t>
            </a:r>
            <a:br>
              <a:rPr lang="de-DE" dirty="0" smtClean="0">
                <a:latin typeface="+mj-lt"/>
                <a:cs typeface="Arial" panose="020B0604020202020204" pitchFamily="34" charset="0"/>
              </a:rPr>
            </a:br>
            <a:r>
              <a:rPr lang="de-DE" dirty="0">
                <a:latin typeface="+mj-lt"/>
                <a:cs typeface="Arial" panose="020B0604020202020204" pitchFamily="34" charset="0"/>
              </a:rPr>
              <a:t> </a:t>
            </a:r>
            <a:r>
              <a:rPr lang="de-DE" dirty="0" smtClean="0">
                <a:latin typeface="+mj-lt"/>
                <a:cs typeface="Arial" panose="020B0604020202020204" pitchFamily="34" charset="0"/>
              </a:rPr>
              <a:t>     </a:t>
            </a:r>
            <a:r>
              <a:rPr lang="de-DE" sz="1600" dirty="0" smtClean="0">
                <a:latin typeface="+mj-lt"/>
                <a:cs typeface="Arial" panose="020B0604020202020204" pitchFamily="34" charset="0"/>
              </a:rPr>
              <a:t> </a:t>
            </a:r>
            <a:r>
              <a:rPr lang="de-DE" dirty="0" smtClean="0">
                <a:latin typeface="+mj-lt"/>
                <a:cs typeface="Arial" panose="020B0604020202020204" pitchFamily="34" charset="0"/>
              </a:rPr>
              <a:t>Anti-Gravitation - Gravitation</a:t>
            </a:r>
            <a:br>
              <a:rPr lang="de-DE" dirty="0" smtClean="0">
                <a:latin typeface="+mj-lt"/>
                <a:cs typeface="Arial" panose="020B0604020202020204" pitchFamily="34" charset="0"/>
              </a:rPr>
            </a:br>
            <a:r>
              <a:rPr lang="de-DE" dirty="0" smtClean="0">
                <a:latin typeface="+mj-lt"/>
                <a:cs typeface="Arial" panose="020B0604020202020204" pitchFamily="34" charset="0"/>
              </a:rPr>
              <a:t>	       </a:t>
            </a:r>
            <a:r>
              <a:rPr lang="de-DE" dirty="0" smtClean="0">
                <a:cs typeface="Arial" panose="020B0604020202020204" pitchFamily="34" charset="0"/>
              </a:rPr>
              <a:t>Repulsion - </a:t>
            </a:r>
            <a:r>
              <a:rPr lang="de-DE" dirty="0" smtClean="0">
                <a:latin typeface="+mj-lt"/>
                <a:cs typeface="Arial" panose="020B0604020202020204" pitchFamily="34" charset="0"/>
              </a:rPr>
              <a:t>Attraktion</a:t>
            </a:r>
            <a:endParaRPr lang="de-DE" dirty="0" smtClean="0">
              <a:latin typeface="Calibri" panose="020F0502020204030204" pitchFamily="34" charset="0"/>
            </a:endParaRPr>
          </a:p>
          <a:p>
            <a:pPr marL="269875" indent="-269875">
              <a:spcBef>
                <a:spcPts val="1800"/>
              </a:spcBef>
              <a:buFont typeface="Arial" panose="020B0604020202020204" pitchFamily="34" charset="0"/>
              <a:buChar char="•"/>
            </a:pPr>
            <a:r>
              <a:rPr lang="de-DE" sz="2400" b="1" dirty="0" smtClean="0">
                <a:latin typeface="Calibri" panose="020F0502020204030204" pitchFamily="34" charset="0"/>
              </a:rPr>
              <a:t>Struktur</a:t>
            </a:r>
            <a:r>
              <a:rPr lang="de-DE" sz="2400" dirty="0" smtClean="0">
                <a:latin typeface="Calibri" panose="020F0502020204030204" pitchFamily="34" charset="0"/>
              </a:rPr>
              <a:t> innerhalb des</a:t>
            </a:r>
            <a:br>
              <a:rPr lang="de-DE" sz="2400" dirty="0" smtClean="0">
                <a:latin typeface="Calibri" panose="020F0502020204030204" pitchFamily="34" charset="0"/>
              </a:rPr>
            </a:br>
            <a:r>
              <a:rPr lang="de-DE" sz="2400" dirty="0" smtClean="0">
                <a:latin typeface="Calibri" panose="020F0502020204030204" pitchFamily="34" charset="0"/>
              </a:rPr>
              <a:t>Ereignishorizonts</a:t>
            </a:r>
            <a:endParaRPr lang="de-DE" sz="2000" dirty="0" smtClean="0">
              <a:latin typeface="Calibri" panose="020F0502020204030204" pitchFamily="34" charset="0"/>
            </a:endParaRPr>
          </a:p>
          <a:p>
            <a:pPr marL="361950" lvl="1" indent="-184150">
              <a:spcBef>
                <a:spcPts val="600"/>
              </a:spcBef>
              <a:buFontTx/>
              <a:buChar char="-"/>
            </a:pPr>
            <a:r>
              <a:rPr lang="de-DE" b="1" dirty="0" smtClean="0">
                <a:latin typeface="Calibri" panose="020F0502020204030204" pitchFamily="34" charset="0"/>
              </a:rPr>
              <a:t>maximal</a:t>
            </a:r>
            <a:r>
              <a:rPr lang="de-DE" dirty="0" smtClean="0">
                <a:latin typeface="Calibri" panose="020F0502020204030204" pitchFamily="34" charset="0"/>
              </a:rPr>
              <a:t> bei </a:t>
            </a:r>
            <a:r>
              <a:rPr lang="de-DE" dirty="0" err="1" smtClean="0">
                <a:latin typeface="Calibri" panose="020F0502020204030204" pitchFamily="34" charset="0"/>
              </a:rPr>
              <a:t>Reakzeleration</a:t>
            </a:r>
            <a:r>
              <a:rPr lang="de-DE" dirty="0">
                <a:latin typeface="Calibri" panose="020F0502020204030204" pitchFamily="34" charset="0"/>
              </a:rPr>
              <a:t> </a:t>
            </a:r>
            <a:r>
              <a:rPr lang="de-DE" dirty="0" smtClean="0">
                <a:latin typeface="Calibri" panose="020F0502020204030204" pitchFamily="34" charset="0"/>
              </a:rPr>
              <a:t>bei</a:t>
            </a:r>
            <a:br>
              <a:rPr lang="de-DE" dirty="0" smtClean="0">
                <a:latin typeface="Calibri" panose="020F0502020204030204" pitchFamily="34" charset="0"/>
              </a:rPr>
            </a:br>
            <a:r>
              <a:rPr lang="de-DE" dirty="0" smtClean="0">
                <a:latin typeface="Calibri" panose="020F0502020204030204" pitchFamily="34" charset="0"/>
              </a:rPr>
              <a:t>etwa halbem </a:t>
            </a:r>
            <a:r>
              <a:rPr lang="de-DE" dirty="0">
                <a:latin typeface="Calibri" panose="020F0502020204030204" pitchFamily="34" charset="0"/>
              </a:rPr>
              <a:t>Alter des </a:t>
            </a:r>
            <a:r>
              <a:rPr lang="de-DE" dirty="0" smtClean="0">
                <a:latin typeface="Calibri" panose="020F0502020204030204" pitchFamily="34" charset="0"/>
              </a:rPr>
              <a:t>Universums</a:t>
            </a:r>
          </a:p>
          <a:p>
            <a:pPr marL="361950" lvl="1" indent="-184150">
              <a:spcBef>
                <a:spcPts val="600"/>
              </a:spcBef>
              <a:buFontTx/>
              <a:buChar char="-"/>
            </a:pPr>
            <a:r>
              <a:rPr lang="de-DE" dirty="0" smtClean="0">
                <a:latin typeface="Calibri" panose="020F0502020204030204" pitchFamily="34" charset="0"/>
              </a:rPr>
              <a:t>früher und später anders -</a:t>
            </a:r>
            <a:br>
              <a:rPr lang="de-DE" dirty="0" smtClean="0">
                <a:latin typeface="Calibri" panose="020F0502020204030204" pitchFamily="34" charset="0"/>
              </a:rPr>
            </a:br>
            <a:r>
              <a:rPr lang="de-DE" dirty="0" smtClean="0">
                <a:latin typeface="Calibri" panose="020F0502020204030204" pitchFamily="34" charset="0"/>
              </a:rPr>
              <a:t>bestimmt unseren wiss. ‚Horizont‘ !</a:t>
            </a:r>
            <a:endParaRPr lang="de-DE" dirty="0">
              <a:latin typeface="Calibri" panose="020F0502020204030204" pitchFamily="34" charset="0"/>
            </a:endParaRPr>
          </a:p>
        </p:txBody>
      </p:sp>
      <p:pic>
        <p:nvPicPr>
          <p:cNvPr id="5" name="Picture 5" descr="cosmic_expansion1"/>
          <p:cNvPicPr>
            <a:picLocks noChangeAspect="1" noChangeArrowheads="1"/>
          </p:cNvPicPr>
          <p:nvPr/>
        </p:nvPicPr>
        <p:blipFill>
          <a:blip r:embed="rId2" cstate="print">
            <a:lum bright="-40000" contrast="60000"/>
            <a:extLst>
              <a:ext uri="{28A0092B-C50C-407E-A947-70E740481C1C}">
                <a14:useLocalDpi xmlns:a14="http://schemas.microsoft.com/office/drawing/2010/main" val="0"/>
              </a:ext>
            </a:extLst>
          </a:blip>
          <a:srcRect/>
          <a:stretch>
            <a:fillRect/>
          </a:stretch>
        </p:blipFill>
        <p:spPr bwMode="auto">
          <a:xfrm>
            <a:off x="4756863" y="1124744"/>
            <a:ext cx="3833201" cy="2721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115644" y="44624"/>
            <a:ext cx="5153655" cy="1477328"/>
          </a:xfrm>
        </p:spPr>
        <p:txBody>
          <a:bodyPr wrap="none"/>
          <a:lstStyle/>
          <a:p>
            <a:pPr algn="l"/>
            <a:r>
              <a:rPr lang="de-DE" sz="4800" b="1" u="none" dirty="0" smtClean="0">
                <a:solidFill>
                  <a:srgbClr val="000066"/>
                </a:solidFill>
                <a:latin typeface="Calibri" panose="020F0502020204030204" pitchFamily="34" charset="0"/>
              </a:rPr>
              <a:t>Der beste Moment -</a:t>
            </a:r>
            <a:br>
              <a:rPr lang="de-DE" sz="4800" b="1" u="none" dirty="0" smtClean="0">
                <a:solidFill>
                  <a:srgbClr val="000066"/>
                </a:solidFill>
                <a:latin typeface="Calibri" panose="020F0502020204030204" pitchFamily="34" charset="0"/>
              </a:rPr>
            </a:br>
            <a:r>
              <a:rPr lang="de-DE" sz="4800" b="1" u="none" dirty="0" smtClean="0">
                <a:solidFill>
                  <a:srgbClr val="000066"/>
                </a:solidFill>
                <a:latin typeface="Calibri" panose="020F0502020204030204" pitchFamily="34" charset="0"/>
              </a:rPr>
              <a:t>10</a:t>
            </a:r>
            <a:r>
              <a:rPr lang="de-DE" sz="4800" b="1" u="none" baseline="30000" dirty="0" smtClean="0">
                <a:solidFill>
                  <a:srgbClr val="000066"/>
                </a:solidFill>
                <a:latin typeface="Calibri" panose="020F0502020204030204" pitchFamily="34" charset="0"/>
              </a:rPr>
              <a:t>10</a:t>
            </a:r>
            <a:r>
              <a:rPr lang="de-DE" sz="4800" b="1" u="none" dirty="0" smtClean="0">
                <a:solidFill>
                  <a:srgbClr val="000066"/>
                </a:solidFill>
                <a:latin typeface="Calibri" panose="020F0502020204030204" pitchFamily="34" charset="0"/>
              </a:rPr>
              <a:t> </a:t>
            </a:r>
            <a:r>
              <a:rPr lang="de-DE" sz="4800" b="1" u="none" dirty="0">
                <a:solidFill>
                  <a:srgbClr val="000066"/>
                </a:solidFill>
                <a:latin typeface="Calibri" panose="020F0502020204030204" pitchFamily="34" charset="0"/>
              </a:rPr>
              <a:t>Jahre</a:t>
            </a:r>
          </a:p>
        </p:txBody>
      </p:sp>
      <p:sp>
        <p:nvSpPr>
          <p:cNvPr id="3" name="Slide Number Placeholder 2"/>
          <p:cNvSpPr>
            <a:spLocks noGrp="1"/>
          </p:cNvSpPr>
          <p:nvPr>
            <p:ph type="sldNum" sz="quarter" idx="10"/>
          </p:nvPr>
        </p:nvSpPr>
        <p:spPr>
          <a:xfrm>
            <a:off x="8760903" y="6569075"/>
            <a:ext cx="348172" cy="184666"/>
          </a:xfrm>
        </p:spPr>
        <p:txBody>
          <a:bodyPr/>
          <a:lstStyle/>
          <a:p>
            <a:fld id="{BF30B84E-6AFB-48BD-B450-0B28F9A256F3}" type="slidenum">
              <a:rPr lang="en-US" smtClean="0">
                <a:solidFill>
                  <a:schemeClr val="tx1"/>
                </a:solidFill>
              </a:rPr>
              <a:pPr/>
              <a:t>50</a:t>
            </a:fld>
            <a:endParaRPr lang="en-US">
              <a:solidFill>
                <a:schemeClr val="tx1"/>
              </a:solidFill>
            </a:endParaRPr>
          </a:p>
        </p:txBody>
      </p:sp>
      <p:pic>
        <p:nvPicPr>
          <p:cNvPr id="6" name="Picture 4" descr="matter_(dark)_energy_density"/>
          <p:cNvPicPr>
            <a:picLocks noChangeAspect="1" noChangeArrowheads="1"/>
          </p:cNvPicPr>
          <p:nvPr/>
        </p:nvPicPr>
        <p:blipFill>
          <a:blip r:embed="rId3">
            <a:lum bright="-30000" contrast="60000"/>
            <a:extLst>
              <a:ext uri="{28A0092B-C50C-407E-A947-70E740481C1C}">
                <a14:useLocalDpi xmlns:a14="http://schemas.microsoft.com/office/drawing/2010/main" val="0"/>
              </a:ext>
            </a:extLst>
          </a:blip>
          <a:srcRect/>
          <a:stretch>
            <a:fillRect/>
          </a:stretch>
        </p:blipFill>
        <p:spPr bwMode="auto">
          <a:xfrm>
            <a:off x="4687194" y="3947486"/>
            <a:ext cx="3773255" cy="2711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a:spLocks noChangeArrowheads="1"/>
          </p:cNvSpPr>
          <p:nvPr/>
        </p:nvSpPr>
        <p:spPr bwMode="auto">
          <a:xfrm>
            <a:off x="4788024" y="6816402"/>
            <a:ext cx="3566662" cy="738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30" tIns="45715" rIns="91430" bIns="45715">
            <a:spAutoFit/>
          </a:bodyPr>
          <a:lstStyle/>
          <a:p>
            <a:pPr marL="342900" indent="-342900" eaLnBrk="0" fontAlgn="base" hangingPunct="0">
              <a:spcAft>
                <a:spcPct val="0"/>
              </a:spcAft>
              <a:buClr>
                <a:srgbClr val="FFFFFF"/>
              </a:buClr>
            </a:pPr>
            <a:r>
              <a:rPr lang="de-DE" sz="1400" b="1" dirty="0"/>
              <a:t>Energiedichte aus</a:t>
            </a:r>
          </a:p>
          <a:p>
            <a:pPr marL="342900" indent="-342900" eaLnBrk="0" fontAlgn="base" hangingPunct="0">
              <a:spcAft>
                <a:spcPct val="0"/>
              </a:spcAft>
              <a:buClr>
                <a:srgbClr val="FFFFFF"/>
              </a:buClr>
            </a:pPr>
            <a:r>
              <a:rPr lang="de-DE" sz="1400" b="1" dirty="0"/>
              <a:t>Dunkler Energie, Dunkler Materie </a:t>
            </a:r>
            <a:r>
              <a:rPr lang="de-DE" sz="1400" b="1" dirty="0" smtClean="0"/>
              <a:t>+ Strahlung</a:t>
            </a:r>
            <a:endParaRPr lang="de-DE" sz="1400" b="1" dirty="0"/>
          </a:p>
          <a:p>
            <a:pPr marL="342900" indent="-342900" eaLnBrk="0" fontAlgn="base" hangingPunct="0">
              <a:spcAft>
                <a:spcPct val="0"/>
              </a:spcAft>
              <a:buClr>
                <a:srgbClr val="FFFFFF"/>
              </a:buClr>
            </a:pPr>
            <a:r>
              <a:rPr lang="de-DE" sz="1400" b="1" dirty="0"/>
              <a:t>gegen Rotverschiebung z</a:t>
            </a:r>
          </a:p>
        </p:txBody>
      </p:sp>
    </p:spTree>
    <p:extLst>
      <p:ext uri="{BB962C8B-B14F-4D97-AF65-F5344CB8AC3E}">
        <p14:creationId xmlns:p14="http://schemas.microsoft.com/office/powerpoint/2010/main" val="387580823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500"/>
                                        <p:tgtEl>
                                          <p:spTgt spid="4">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2" end="2"/>
                                            </p:txEl>
                                          </p:spTgt>
                                        </p:tgtEl>
                                        <p:attrNameLst>
                                          <p:attrName>style.visibility</p:attrName>
                                        </p:attrNameLst>
                                      </p:cBhvr>
                                      <p:to>
                                        <p:strVal val="visible"/>
                                      </p:to>
                                    </p:set>
                                    <p:animEffect transition="in" filter="fade">
                                      <p:cBhvr>
                                        <p:cTn id="10" dur="500"/>
                                        <p:tgtEl>
                                          <p:spTgt spid="4">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animEffect transition="in" filter="fade">
                                      <p:cBhvr>
                                        <p:cTn id="13" dur="500"/>
                                        <p:tgtEl>
                                          <p:spTgt spid="4">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animEffect transition="in" filter="fade">
                                      <p:cBhvr>
                                        <p:cTn id="21" dur="500"/>
                                        <p:tgtEl>
                                          <p:spTgt spid="4">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4">
                                            <p:txEl>
                                              <p:pRg st="5" end="5"/>
                                            </p:txEl>
                                          </p:spTgt>
                                        </p:tgtEl>
                                        <p:attrNameLst>
                                          <p:attrName>style.visibility</p:attrName>
                                        </p:attrNameLst>
                                      </p:cBhvr>
                                      <p:to>
                                        <p:strVal val="visible"/>
                                      </p:to>
                                    </p:set>
                                    <p:animEffect transition="in" filter="fade">
                                      <p:cBhvr>
                                        <p:cTn id="24" dur="500"/>
                                        <p:tgtEl>
                                          <p:spTgt spid="4">
                                            <p:txEl>
                                              <p:pRg st="5" end="5"/>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animEffect transition="in" filter="fade">
                                      <p:cBhvr>
                                        <p:cTn id="27"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820892" y="44625"/>
            <a:ext cx="5429371" cy="830997"/>
          </a:xfrm>
        </p:spPr>
        <p:txBody>
          <a:bodyPr wrap="none"/>
          <a:lstStyle/>
          <a:p>
            <a:pPr algn="ctr"/>
            <a:r>
              <a:rPr lang="de-DE" sz="5400" b="1" u="none" dirty="0">
                <a:solidFill>
                  <a:srgbClr val="000066"/>
                </a:solidFill>
                <a:latin typeface="Calibri" panose="020F0502020204030204" pitchFamily="34" charset="0"/>
              </a:rPr>
              <a:t>Der beste </a:t>
            </a:r>
            <a:r>
              <a:rPr lang="de-DE" sz="5400" b="1" u="none" dirty="0" smtClean="0">
                <a:solidFill>
                  <a:srgbClr val="000066"/>
                </a:solidFill>
                <a:latin typeface="Calibri" panose="020F0502020204030204" pitchFamily="34" charset="0"/>
              </a:rPr>
              <a:t>Moment</a:t>
            </a:r>
            <a:endParaRPr lang="de-DE" sz="5400" b="1" u="none" dirty="0">
              <a:solidFill>
                <a:srgbClr val="000066"/>
              </a:solidFill>
              <a:latin typeface="Calibri" panose="020F0502020204030204" pitchFamily="34" charset="0"/>
            </a:endParaRPr>
          </a:p>
        </p:txBody>
      </p:sp>
      <p:sp>
        <p:nvSpPr>
          <p:cNvPr id="3" name="Slide Number Placeholder 2"/>
          <p:cNvSpPr>
            <a:spLocks noGrp="1"/>
          </p:cNvSpPr>
          <p:nvPr>
            <p:ph type="sldNum" sz="quarter" idx="10"/>
          </p:nvPr>
        </p:nvSpPr>
        <p:spPr>
          <a:xfrm>
            <a:off x="8760903" y="6569075"/>
            <a:ext cx="348172" cy="184666"/>
          </a:xfrm>
        </p:spPr>
        <p:txBody>
          <a:bodyPr/>
          <a:lstStyle/>
          <a:p>
            <a:fld id="{BF30B84E-6AFB-48BD-B450-0B28F9A256F3}" type="slidenum">
              <a:rPr lang="en-US" smtClean="0">
                <a:solidFill>
                  <a:schemeClr val="tx1"/>
                </a:solidFill>
              </a:rPr>
              <a:pPr/>
              <a:t>51</a:t>
            </a:fld>
            <a:endParaRPr lang="en-US">
              <a:solidFill>
                <a:schemeClr val="tx1"/>
              </a:solidFill>
            </a:endParaRPr>
          </a:p>
        </p:txBody>
      </p:sp>
      <p:sp>
        <p:nvSpPr>
          <p:cNvPr id="4" name="TextBox 3"/>
          <p:cNvSpPr txBox="1"/>
          <p:nvPr/>
        </p:nvSpPr>
        <p:spPr>
          <a:xfrm>
            <a:off x="447789" y="972783"/>
            <a:ext cx="8455392" cy="5740033"/>
          </a:xfrm>
          <a:prstGeom prst="rect">
            <a:avLst/>
          </a:prstGeom>
          <a:noFill/>
        </p:spPr>
        <p:txBody>
          <a:bodyPr wrap="none" rtlCol="0">
            <a:spAutoFit/>
          </a:bodyPr>
          <a:lstStyle/>
          <a:p>
            <a:pPr>
              <a:spcBef>
                <a:spcPts val="2400"/>
              </a:spcBef>
            </a:pPr>
            <a:r>
              <a:rPr lang="de-DE" sz="3200" b="1" dirty="0" smtClean="0">
                <a:solidFill>
                  <a:srgbClr val="000066"/>
                </a:solidFill>
                <a:latin typeface="Calibri" panose="020F0502020204030204" pitchFamily="34" charset="0"/>
              </a:rPr>
              <a:t>Evolution des Universums - Evolution des Lebens</a:t>
            </a:r>
          </a:p>
          <a:p>
            <a:pPr>
              <a:spcBef>
                <a:spcPts val="600"/>
              </a:spcBef>
            </a:pPr>
            <a:r>
              <a:rPr lang="de-DE" sz="3200" b="1" dirty="0" smtClean="0">
                <a:solidFill>
                  <a:srgbClr val="C00000"/>
                </a:solidFill>
                <a:latin typeface="Calibri" panose="020F0502020204030204" pitchFamily="34" charset="0"/>
              </a:rPr>
              <a:t>Zeitskalen:  (14) Milliarden Jahre</a:t>
            </a:r>
          </a:p>
          <a:p>
            <a:pPr marL="342900" indent="-342900">
              <a:spcBef>
                <a:spcPts val="1200"/>
              </a:spcBef>
              <a:buFont typeface="Arial" panose="020B0604020202020204" pitchFamily="34" charset="0"/>
              <a:buChar char="•"/>
            </a:pPr>
            <a:r>
              <a:rPr lang="de-DE" sz="2400" b="1" dirty="0" smtClean="0">
                <a:latin typeface="Calibri" panose="020F0502020204030204" pitchFamily="34" charset="0"/>
              </a:rPr>
              <a:t>Kindheit und Jugend:</a:t>
            </a:r>
            <a:br>
              <a:rPr lang="de-DE" sz="2400" b="1" dirty="0" smtClean="0">
                <a:latin typeface="Calibri" panose="020F0502020204030204" pitchFamily="34" charset="0"/>
              </a:rPr>
            </a:br>
            <a:r>
              <a:rPr lang="de-DE" sz="2400" dirty="0" smtClean="0">
                <a:latin typeface="Calibri" panose="020F0502020204030204" pitchFamily="34" charset="0"/>
              </a:rPr>
              <a:t>Bildung </a:t>
            </a:r>
            <a:r>
              <a:rPr lang="de-DE" sz="2400" dirty="0">
                <a:latin typeface="Calibri" panose="020F0502020204030204" pitchFamily="34" charset="0"/>
              </a:rPr>
              <a:t>von </a:t>
            </a:r>
            <a:r>
              <a:rPr lang="de-DE" sz="2400" dirty="0" smtClean="0">
                <a:latin typeface="Calibri" panose="020F0502020204030204" pitchFamily="34" charset="0"/>
              </a:rPr>
              <a:t>Galaxien, Sternen, Planeten   (</a:t>
            </a:r>
            <a:r>
              <a:rPr lang="de-DE" sz="2400" dirty="0"/>
              <a:t>Ω</a:t>
            </a:r>
            <a:r>
              <a:rPr lang="de-DE" sz="2400" baseline="-25000" dirty="0"/>
              <a:t>M</a:t>
            </a:r>
            <a:r>
              <a:rPr lang="de-DE" sz="2400" dirty="0" smtClean="0">
                <a:latin typeface="Calibri" panose="020F0502020204030204" pitchFamily="34" charset="0"/>
              </a:rPr>
              <a:t>)</a:t>
            </a:r>
            <a:br>
              <a:rPr lang="de-DE" sz="2400" dirty="0" smtClean="0">
                <a:latin typeface="Calibri" panose="020F0502020204030204" pitchFamily="34" charset="0"/>
              </a:rPr>
            </a:br>
            <a:r>
              <a:rPr lang="de-DE" sz="2400" dirty="0" smtClean="0">
                <a:latin typeface="Calibri" panose="020F0502020204030204" pitchFamily="34" charset="0"/>
              </a:rPr>
              <a:t>	       (Milchstraße, Sonne, </a:t>
            </a:r>
            <a:r>
              <a:rPr lang="de-DE" sz="2000" dirty="0" smtClean="0">
                <a:latin typeface="Calibri" panose="020F0502020204030204" pitchFamily="34" charset="0"/>
              </a:rPr>
              <a:t>   </a:t>
            </a:r>
            <a:r>
              <a:rPr lang="de-DE" sz="2400" dirty="0" smtClean="0"/>
              <a:t>Erde)</a:t>
            </a:r>
            <a:r>
              <a:rPr lang="de-DE" sz="2400" b="1" dirty="0" smtClean="0">
                <a:solidFill>
                  <a:srgbClr val="008000"/>
                </a:solidFill>
                <a:latin typeface="Calibri" panose="020F0502020204030204" pitchFamily="34" charset="0"/>
              </a:rPr>
              <a:t/>
            </a:r>
            <a:br>
              <a:rPr lang="de-DE" sz="2400" b="1" dirty="0" smtClean="0">
                <a:solidFill>
                  <a:srgbClr val="008000"/>
                </a:solidFill>
                <a:latin typeface="Calibri" panose="020F0502020204030204" pitchFamily="34" charset="0"/>
              </a:rPr>
            </a:br>
            <a:r>
              <a:rPr lang="de-DE" sz="2400" dirty="0" smtClean="0"/>
              <a:t>Supernovae: </a:t>
            </a:r>
            <a:r>
              <a:rPr lang="de-DE" sz="2400" dirty="0"/>
              <a:t>Bildung </a:t>
            </a:r>
            <a:r>
              <a:rPr lang="de-DE" sz="2400" dirty="0" smtClean="0"/>
              <a:t>von C-N-O </a:t>
            </a:r>
            <a:r>
              <a:rPr lang="de-DE" sz="2400" dirty="0"/>
              <a:t>+</a:t>
            </a:r>
            <a:r>
              <a:rPr lang="de-DE" sz="2400" dirty="0" smtClean="0"/>
              <a:t> schwerer Elemente</a:t>
            </a:r>
          </a:p>
          <a:p>
            <a:pPr marL="269875" lvl="0" indent="-269875">
              <a:spcBef>
                <a:spcPts val="1800"/>
              </a:spcBef>
              <a:buFont typeface="Arial" panose="020B0604020202020204" pitchFamily="34" charset="0"/>
              <a:buChar char="•"/>
            </a:pPr>
            <a:r>
              <a:rPr lang="de-DE" sz="2400" b="1" dirty="0" smtClean="0"/>
              <a:t>Reife</a:t>
            </a:r>
            <a:r>
              <a:rPr lang="de-DE" sz="2400" dirty="0" smtClean="0"/>
              <a:t>: Evolution des Lebens - jetzt !</a:t>
            </a:r>
            <a:endParaRPr lang="de-DE" sz="2400" dirty="0"/>
          </a:p>
          <a:p>
            <a:pPr marL="269875" indent="-269875">
              <a:spcBef>
                <a:spcPts val="1800"/>
              </a:spcBef>
              <a:buFont typeface="Arial" panose="020B0604020202020204" pitchFamily="34" charset="0"/>
              <a:buChar char="•"/>
            </a:pPr>
            <a:r>
              <a:rPr lang="de-DE" sz="2400" b="1" dirty="0" smtClean="0"/>
              <a:t>Alter</a:t>
            </a:r>
            <a:r>
              <a:rPr lang="de-DE" sz="2400" dirty="0" smtClean="0"/>
              <a:t>: Sterne brennen aus (W-Masse)</a:t>
            </a:r>
            <a:br>
              <a:rPr lang="de-DE" sz="2400" dirty="0" smtClean="0"/>
            </a:br>
            <a:r>
              <a:rPr lang="de-DE" sz="2400" dirty="0" smtClean="0"/>
              <a:t>	  </a:t>
            </a:r>
            <a:r>
              <a:rPr lang="de-DE" sz="2400" dirty="0" smtClean="0">
                <a:latin typeface="Calibri" panose="020F0502020204030204" pitchFamily="34" charset="0"/>
              </a:rPr>
              <a:t>Galaxien</a:t>
            </a:r>
            <a:r>
              <a:rPr lang="de-DE" sz="2400" b="1" dirty="0" smtClean="0">
                <a:latin typeface="Calibri" panose="020F0502020204030204" pitchFamily="34" charset="0"/>
              </a:rPr>
              <a:t> </a:t>
            </a:r>
            <a:r>
              <a:rPr lang="de-DE" sz="2400" dirty="0" smtClean="0">
                <a:latin typeface="Calibri" panose="020F0502020204030204" pitchFamily="34" charset="0"/>
              </a:rPr>
              <a:t>verlassen Ereignishorizont</a:t>
            </a:r>
            <a:br>
              <a:rPr lang="de-DE" sz="2400" dirty="0" smtClean="0">
                <a:latin typeface="Calibri" panose="020F0502020204030204" pitchFamily="34" charset="0"/>
              </a:rPr>
            </a:br>
            <a:r>
              <a:rPr lang="de-DE" sz="2400" dirty="0" smtClean="0">
                <a:latin typeface="Calibri" panose="020F0502020204030204" pitchFamily="34" charset="0"/>
              </a:rPr>
              <a:t>	  P</a:t>
            </a:r>
            <a:r>
              <a:rPr lang="de-DE" sz="2400" dirty="0" smtClean="0"/>
              <a:t>rotonen + Schwarze Löcher zerfallen</a:t>
            </a:r>
            <a:endParaRPr lang="de-DE" sz="2400" dirty="0"/>
          </a:p>
          <a:p>
            <a:pPr marL="269875" indent="-269875" defTabSz="522288">
              <a:spcBef>
                <a:spcPts val="1200"/>
              </a:spcBef>
              <a:buFont typeface="Arial" panose="020B0604020202020204" pitchFamily="34" charset="0"/>
              <a:buChar char="•"/>
            </a:pPr>
            <a:r>
              <a:rPr lang="de-DE" sz="2800" b="1" dirty="0" smtClean="0">
                <a:latin typeface="Calibri" panose="020F0502020204030204" pitchFamily="34" charset="0"/>
              </a:rPr>
              <a:t>Kosmos</a:t>
            </a:r>
            <a:r>
              <a:rPr lang="de-DE" sz="2800" dirty="0" smtClean="0">
                <a:latin typeface="Calibri" panose="020F0502020204030204" pitchFamily="34" charset="0"/>
              </a:rPr>
              <a:t>	</a:t>
            </a:r>
            <a:r>
              <a:rPr lang="de-DE" sz="2800" b="1" dirty="0" smtClean="0">
                <a:solidFill>
                  <a:srgbClr val="C00000"/>
                </a:solidFill>
                <a:latin typeface="Calibri" panose="020F0502020204030204" pitchFamily="34" charset="0"/>
              </a:rPr>
              <a:t>nicht zu jung  </a:t>
            </a:r>
            <a:r>
              <a:rPr lang="de-DE" sz="2800" dirty="0" smtClean="0">
                <a:latin typeface="Calibri" panose="020F0502020204030204" pitchFamily="34" charset="0"/>
              </a:rPr>
              <a:t>und</a:t>
            </a:r>
            <a:r>
              <a:rPr lang="de-DE" sz="2800" b="1" dirty="0" smtClean="0">
                <a:latin typeface="Calibri" panose="020F0502020204030204" pitchFamily="34" charset="0"/>
              </a:rPr>
              <a:t>  </a:t>
            </a:r>
            <a:r>
              <a:rPr lang="de-DE" sz="2800" b="1" dirty="0" smtClean="0">
                <a:solidFill>
                  <a:srgbClr val="C00000"/>
                </a:solidFill>
                <a:latin typeface="Calibri" panose="020F0502020204030204" pitchFamily="34" charset="0"/>
              </a:rPr>
              <a:t>nicht zu   alt</a:t>
            </a:r>
          </a:p>
          <a:p>
            <a:pPr marL="269875" indent="-269875" defTabSz="522288">
              <a:buFont typeface="Arial" panose="020B0604020202020204" pitchFamily="34" charset="0"/>
              <a:buChar char="•"/>
            </a:pPr>
            <a:r>
              <a:rPr lang="de-DE" sz="2800" b="1" dirty="0" smtClean="0">
                <a:latin typeface="Calibri" panose="020F0502020204030204" pitchFamily="34" charset="0"/>
              </a:rPr>
              <a:t>Sterne</a:t>
            </a:r>
            <a:r>
              <a:rPr lang="de-DE" sz="2800" dirty="0" smtClean="0">
                <a:latin typeface="Calibri" panose="020F0502020204030204" pitchFamily="34" charset="0"/>
              </a:rPr>
              <a:t>	</a:t>
            </a:r>
            <a:r>
              <a:rPr lang="de-DE" sz="2800" b="1" dirty="0" smtClean="0">
                <a:solidFill>
                  <a:srgbClr val="C00000"/>
                </a:solidFill>
                <a:latin typeface="Calibri" panose="020F0502020204030204" pitchFamily="34" charset="0"/>
              </a:rPr>
              <a:t>nicht </a:t>
            </a:r>
            <a:r>
              <a:rPr lang="de-DE" sz="2800" b="1" dirty="0">
                <a:solidFill>
                  <a:srgbClr val="C00000"/>
                </a:solidFill>
                <a:latin typeface="Calibri" panose="020F0502020204030204" pitchFamily="34" charset="0"/>
              </a:rPr>
              <a:t>zu heiß </a:t>
            </a:r>
            <a:r>
              <a:rPr lang="de-DE" sz="2800" b="1" dirty="0" smtClean="0">
                <a:solidFill>
                  <a:srgbClr val="C00000"/>
                </a:solidFill>
                <a:latin typeface="Calibri" panose="020F0502020204030204" pitchFamily="34" charset="0"/>
              </a:rPr>
              <a:t> </a:t>
            </a:r>
            <a:r>
              <a:rPr lang="de-DE" sz="2800" dirty="0" smtClean="0">
                <a:latin typeface="Calibri" panose="020F0502020204030204" pitchFamily="34" charset="0"/>
              </a:rPr>
              <a:t>und</a:t>
            </a:r>
            <a:r>
              <a:rPr lang="de-DE" sz="2800" b="1" dirty="0" smtClean="0">
                <a:latin typeface="Calibri" panose="020F0502020204030204" pitchFamily="34" charset="0"/>
              </a:rPr>
              <a:t>  </a:t>
            </a:r>
            <a:r>
              <a:rPr lang="de-DE" sz="2800" b="1" dirty="0" smtClean="0">
                <a:solidFill>
                  <a:srgbClr val="C00000"/>
                </a:solidFill>
                <a:latin typeface="Calibri" panose="020F0502020204030204" pitchFamily="34" charset="0"/>
              </a:rPr>
              <a:t>nicht </a:t>
            </a:r>
            <a:r>
              <a:rPr lang="de-DE" sz="2800" b="1" dirty="0">
                <a:solidFill>
                  <a:srgbClr val="C00000"/>
                </a:solidFill>
                <a:latin typeface="Calibri" panose="020F0502020204030204" pitchFamily="34" charset="0"/>
              </a:rPr>
              <a:t>zu </a:t>
            </a:r>
            <a:r>
              <a:rPr lang="de-DE" sz="2800" b="1" dirty="0" smtClean="0">
                <a:solidFill>
                  <a:srgbClr val="C00000"/>
                </a:solidFill>
                <a:latin typeface="Calibri" panose="020F0502020204030204" pitchFamily="34" charset="0"/>
              </a:rPr>
              <a:t>kalt</a:t>
            </a:r>
            <a:endParaRPr lang="de-DE" sz="2800" b="1" dirty="0">
              <a:solidFill>
                <a:srgbClr val="C00000"/>
              </a:solidFill>
              <a:latin typeface="Calibri" panose="020F0502020204030204" pitchFamily="34" charset="0"/>
            </a:endParaRPr>
          </a:p>
        </p:txBody>
      </p:sp>
    </p:spTree>
    <p:extLst>
      <p:ext uri="{BB962C8B-B14F-4D97-AF65-F5344CB8AC3E}">
        <p14:creationId xmlns:p14="http://schemas.microsoft.com/office/powerpoint/2010/main" val="334942317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500"/>
                                        <p:tgtEl>
                                          <p:spTgt spid="4">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3" end="3"/>
                                            </p:txEl>
                                          </p:spTgt>
                                        </p:tgtEl>
                                        <p:attrNameLst>
                                          <p:attrName>style.visibility</p:attrName>
                                        </p:attrNameLst>
                                      </p:cBhvr>
                                      <p:to>
                                        <p:strVal val="visible"/>
                                      </p:to>
                                    </p:set>
                                    <p:animEffect transition="in" filter="fade">
                                      <p:cBhvr>
                                        <p:cTn id="12" dur="500"/>
                                        <p:tgtEl>
                                          <p:spTgt spid="4">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animEffect transition="in" filter="fade">
                                      <p:cBhvr>
                                        <p:cTn id="17" dur="500"/>
                                        <p:tgtEl>
                                          <p:spTgt spid="4">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5" end="5"/>
                                            </p:txEl>
                                          </p:spTgt>
                                        </p:tgtEl>
                                        <p:attrNameLst>
                                          <p:attrName>style.visibility</p:attrName>
                                        </p:attrNameLst>
                                      </p:cBhvr>
                                      <p:to>
                                        <p:strVal val="visible"/>
                                      </p:to>
                                    </p:set>
                                    <p:animEffect transition="in" filter="fade">
                                      <p:cBhvr>
                                        <p:cTn id="22" dur="500"/>
                                        <p:tgtEl>
                                          <p:spTgt spid="4">
                                            <p:txEl>
                                              <p:pRg st="5" end="5"/>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4">
                                            <p:txEl>
                                              <p:pRg st="6" end="6"/>
                                            </p:txEl>
                                          </p:spTgt>
                                        </p:tgtEl>
                                        <p:attrNameLst>
                                          <p:attrName>style.visibility</p:attrName>
                                        </p:attrNameLst>
                                      </p:cBhvr>
                                      <p:to>
                                        <p:strVal val="visible"/>
                                      </p:to>
                                    </p:set>
                                    <p:animEffect transition="in" filter="fade">
                                      <p:cBhvr>
                                        <p:cTn id="25"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7187" y="-32117"/>
            <a:ext cx="6429682" cy="922966"/>
          </a:xfrm>
        </p:spPr>
        <p:txBody>
          <a:bodyPr/>
          <a:lstStyle/>
          <a:p>
            <a:r>
              <a:rPr lang="en-US" sz="5400" dirty="0" smtClean="0">
                <a:solidFill>
                  <a:srgbClr val="000066"/>
                </a:solidFill>
              </a:rPr>
              <a:t>The Best of all Worlds</a:t>
            </a:r>
            <a:endParaRPr lang="en-US" sz="5400" dirty="0">
              <a:solidFill>
                <a:srgbClr val="000066"/>
              </a:solidFill>
            </a:endParaRPr>
          </a:p>
        </p:txBody>
      </p:sp>
      <p:sp>
        <p:nvSpPr>
          <p:cNvPr id="4" name="Slide Number Placeholder 3"/>
          <p:cNvSpPr>
            <a:spLocks noGrp="1"/>
          </p:cNvSpPr>
          <p:nvPr>
            <p:ph type="sldNum" sz="quarter" idx="12"/>
          </p:nvPr>
        </p:nvSpPr>
        <p:spPr>
          <a:xfrm>
            <a:off x="8590631" y="6536603"/>
            <a:ext cx="301885" cy="276635"/>
          </a:xfrm>
        </p:spPr>
        <p:txBody>
          <a:bodyPr/>
          <a:lstStyle/>
          <a:p>
            <a:fld id="{10F633DE-F6CC-4FE8-92FE-223BC299FAD7}" type="slidenum">
              <a:rPr lang="en-US" smtClean="0">
                <a:solidFill>
                  <a:prstClr val="black">
                    <a:tint val="75000"/>
                  </a:prstClr>
                </a:solidFill>
              </a:rPr>
              <a:pPr/>
              <a:t>52</a:t>
            </a:fld>
            <a:endParaRPr lang="en-US" dirty="0">
              <a:solidFill>
                <a:prstClr val="black">
                  <a:tint val="75000"/>
                </a:prstClr>
              </a:solidFill>
            </a:endParaRPr>
          </a:p>
        </p:txBody>
      </p:sp>
      <p:sp>
        <p:nvSpPr>
          <p:cNvPr id="3" name="Content Placeholder 2"/>
          <p:cNvSpPr>
            <a:spLocks noGrp="1"/>
          </p:cNvSpPr>
          <p:nvPr>
            <p:ph idx="1"/>
          </p:nvPr>
        </p:nvSpPr>
        <p:spPr>
          <a:xfrm>
            <a:off x="210096" y="865994"/>
            <a:ext cx="8754392" cy="5832002"/>
          </a:xfrm>
        </p:spPr>
        <p:txBody>
          <a:bodyPr wrap="square">
            <a:spAutoFit/>
          </a:bodyPr>
          <a:lstStyle/>
          <a:p>
            <a:pPr marL="0" indent="0" algn="ctr" defTabSz="904875">
              <a:buNone/>
            </a:pPr>
            <a:r>
              <a:rPr lang="en-US" sz="2800" b="1" dirty="0" smtClean="0">
                <a:solidFill>
                  <a:srgbClr val="000066"/>
                </a:solidFill>
              </a:rPr>
              <a:t>Einstein</a:t>
            </a:r>
            <a:r>
              <a:rPr lang="en-US" sz="2800" dirty="0" smtClean="0">
                <a:solidFill>
                  <a:srgbClr val="000066"/>
                </a:solidFill>
              </a:rPr>
              <a:t>:  </a:t>
            </a:r>
            <a:r>
              <a:rPr lang="en-US" sz="2800" b="1" dirty="0" smtClean="0">
                <a:solidFill>
                  <a:srgbClr val="C00000"/>
                </a:solidFill>
              </a:rPr>
              <a:t>Had God a choice?</a:t>
            </a:r>
          </a:p>
          <a:p>
            <a:pPr marL="0" indent="0" algn="r" defTabSz="904875">
              <a:spcBef>
                <a:spcPts val="0"/>
              </a:spcBef>
              <a:buNone/>
            </a:pPr>
            <a:r>
              <a:rPr lang="en-US" sz="2800" b="1" dirty="0" smtClean="0">
                <a:solidFill>
                  <a:srgbClr val="000066"/>
                </a:solidFill>
              </a:rPr>
              <a:t>Fine tuning</a:t>
            </a:r>
            <a:r>
              <a:rPr lang="en-US" sz="2800" dirty="0" smtClean="0">
                <a:solidFill>
                  <a:srgbClr val="000066"/>
                </a:solidFill>
              </a:rPr>
              <a:t>:</a:t>
            </a:r>
            <a:r>
              <a:rPr lang="en-US" sz="2800" b="1" dirty="0" smtClean="0">
                <a:solidFill>
                  <a:srgbClr val="000066"/>
                </a:solidFill>
              </a:rPr>
              <a:t>  </a:t>
            </a:r>
            <a:r>
              <a:rPr lang="en-US" sz="2800" b="1" dirty="0" smtClean="0">
                <a:solidFill>
                  <a:srgbClr val="C00000"/>
                </a:solidFill>
              </a:rPr>
              <a:t>What if ?                  </a:t>
            </a:r>
            <a:r>
              <a:rPr lang="en-US" sz="2800" b="1" dirty="0" smtClean="0">
                <a:solidFill>
                  <a:srgbClr val="000066"/>
                </a:solidFill>
              </a:rPr>
              <a:t>#</a:t>
            </a:r>
            <a:endParaRPr lang="en-US" sz="2800" dirty="0" smtClean="0"/>
          </a:p>
          <a:p>
            <a:pPr marL="266700" indent="-266700" defTabSz="904875"/>
            <a:r>
              <a:rPr lang="en-US" dirty="0" err="1" smtClean="0"/>
              <a:t>nr</a:t>
            </a:r>
            <a:r>
              <a:rPr lang="en-US" dirty="0" smtClean="0"/>
              <a:t> of </a:t>
            </a:r>
            <a:r>
              <a:rPr lang="en-US" b="1" dirty="0" smtClean="0">
                <a:solidFill>
                  <a:srgbClr val="000066"/>
                </a:solidFill>
              </a:rPr>
              <a:t>dimensions	</a:t>
            </a:r>
            <a:r>
              <a:rPr lang="en-US" dirty="0" smtClean="0">
                <a:solidFill>
                  <a:srgbClr val="000066"/>
                </a:solidFill>
              </a:rPr>
              <a:t>					   	   1</a:t>
            </a:r>
          </a:p>
          <a:p>
            <a:pPr marL="266700" indent="-266700" defTabSz="904875"/>
            <a:r>
              <a:rPr lang="en-US" dirty="0" smtClean="0"/>
              <a:t>content of </a:t>
            </a:r>
            <a:r>
              <a:rPr lang="en-US" b="1" dirty="0" smtClean="0">
                <a:solidFill>
                  <a:srgbClr val="000066"/>
                </a:solidFill>
              </a:rPr>
              <a:t>cosmos</a:t>
            </a:r>
            <a:r>
              <a:rPr lang="en-US" dirty="0" smtClean="0"/>
              <a:t>	</a:t>
            </a:r>
            <a:r>
              <a:rPr lang="en-US" sz="1800" dirty="0" smtClean="0"/>
              <a:t>Ω</a:t>
            </a:r>
            <a:r>
              <a:rPr lang="en-US" sz="1800" baseline="-25000" dirty="0" smtClean="0"/>
              <a:t>tot </a:t>
            </a:r>
            <a:r>
              <a:rPr lang="en-US" sz="1800" dirty="0" smtClean="0"/>
              <a:t>= 1 ,  Ω</a:t>
            </a:r>
            <a:r>
              <a:rPr lang="en-US" sz="1800" baseline="-25000" dirty="0" smtClean="0"/>
              <a:t>k </a:t>
            </a:r>
            <a:r>
              <a:rPr lang="en-US" sz="1800" dirty="0" smtClean="0"/>
              <a:t>= 0 ;   Λ ~10</a:t>
            </a:r>
            <a:r>
              <a:rPr lang="en-US" sz="1800" baseline="30000" dirty="0" smtClean="0"/>
              <a:t>-120</a:t>
            </a:r>
            <a:r>
              <a:rPr lang="en-US" sz="1800" dirty="0" smtClean="0"/>
              <a:t> m</a:t>
            </a:r>
            <a:r>
              <a:rPr lang="en-US" sz="1800" baseline="-25000" dirty="0" smtClean="0"/>
              <a:t>Pl</a:t>
            </a:r>
            <a:r>
              <a:rPr lang="en-US" sz="1800" baseline="30000" dirty="0" smtClean="0"/>
              <a:t>4</a:t>
            </a:r>
            <a:r>
              <a:rPr lang="en-US" sz="1800" dirty="0" smtClean="0"/>
              <a:t>		    </a:t>
            </a:r>
            <a:r>
              <a:rPr lang="en-US" dirty="0" smtClean="0"/>
              <a:t>2</a:t>
            </a:r>
          </a:p>
          <a:p>
            <a:pPr marL="266700" indent="-266700" defTabSz="904875"/>
            <a:r>
              <a:rPr lang="en-US" dirty="0" smtClean="0"/>
              <a:t>matter-</a:t>
            </a:r>
            <a:r>
              <a:rPr lang="en-US" b="1" dirty="0" smtClean="0">
                <a:solidFill>
                  <a:srgbClr val="000066"/>
                </a:solidFill>
              </a:rPr>
              <a:t>antimatter</a:t>
            </a:r>
            <a:r>
              <a:rPr lang="en-US" dirty="0" smtClean="0"/>
              <a:t>	    </a:t>
            </a:r>
            <a:r>
              <a:rPr lang="en-US" sz="1800" dirty="0" err="1" smtClean="0"/>
              <a:t>n</a:t>
            </a:r>
            <a:r>
              <a:rPr lang="en-US" sz="1800" baseline="-25000" dirty="0" err="1" smtClean="0"/>
              <a:t>bar</a:t>
            </a:r>
            <a:r>
              <a:rPr lang="en-US" sz="1800" dirty="0" smtClean="0"/>
              <a:t>/</a:t>
            </a:r>
            <a:r>
              <a:rPr lang="en-US" sz="1800" dirty="0" err="1" smtClean="0"/>
              <a:t>n</a:t>
            </a:r>
            <a:r>
              <a:rPr lang="en-US" sz="1800" baseline="-25000" dirty="0" err="1" smtClean="0">
                <a:latin typeface="Cambria Math"/>
                <a:ea typeface="Cambria Math"/>
              </a:rPr>
              <a:t>γ</a:t>
            </a:r>
            <a:r>
              <a:rPr lang="en-US" sz="1800" dirty="0" smtClean="0"/>
              <a:t> ~ 10</a:t>
            </a:r>
            <a:r>
              <a:rPr lang="en-US" sz="1800" baseline="30000" dirty="0" smtClean="0"/>
              <a:t>-10</a:t>
            </a:r>
            <a:r>
              <a:rPr lang="en-US" sz="1800" dirty="0" smtClean="0"/>
              <a:t> - otherwise </a:t>
            </a:r>
            <a:r>
              <a:rPr lang="en-US" sz="1800" b="1" dirty="0" smtClean="0"/>
              <a:t>only light </a:t>
            </a:r>
            <a:r>
              <a:rPr lang="en-US" sz="1800" dirty="0" smtClean="0"/>
              <a:t>or collapse</a:t>
            </a:r>
            <a:r>
              <a:rPr lang="en-US" dirty="0" smtClean="0"/>
              <a:t>	</a:t>
            </a:r>
            <a:r>
              <a:rPr lang="en-US" sz="1800" dirty="0" smtClean="0"/>
              <a:t>    </a:t>
            </a:r>
            <a:r>
              <a:rPr lang="en-US" dirty="0" smtClean="0"/>
              <a:t>1</a:t>
            </a:r>
          </a:p>
          <a:p>
            <a:pPr marL="266700" indent="-266700" defTabSz="904875"/>
            <a:r>
              <a:rPr lang="en-US" b="1" dirty="0" smtClean="0">
                <a:solidFill>
                  <a:srgbClr val="000066"/>
                </a:solidFill>
                <a:latin typeface="Arial"/>
              </a:rPr>
              <a:t>symmetries </a:t>
            </a:r>
            <a:r>
              <a:rPr lang="en-US" dirty="0" smtClean="0">
                <a:latin typeface="Arial"/>
              </a:rPr>
              <a:t>of forces</a:t>
            </a:r>
            <a:r>
              <a:rPr lang="en-US" dirty="0" smtClean="0">
                <a:ea typeface="Cambria Math"/>
              </a:rPr>
              <a:t>	</a:t>
            </a:r>
            <a:r>
              <a:rPr lang="en-US" sz="1800" dirty="0" err="1" smtClean="0">
                <a:solidFill>
                  <a:prstClr val="black"/>
                </a:solidFill>
                <a:latin typeface="Arial"/>
              </a:rPr>
              <a:t>electr</a:t>
            </a:r>
            <a:r>
              <a:rPr lang="en-US" sz="1800" dirty="0" smtClean="0">
                <a:solidFill>
                  <a:prstClr val="black"/>
                </a:solidFill>
                <a:latin typeface="Arial"/>
              </a:rPr>
              <a:t>., weak, strong, gravity		    </a:t>
            </a:r>
            <a:r>
              <a:rPr lang="en-US" dirty="0" smtClean="0">
                <a:solidFill>
                  <a:prstClr val="black"/>
                </a:solidFill>
                <a:latin typeface="Arial"/>
              </a:rPr>
              <a:t>3</a:t>
            </a:r>
            <a:endParaRPr lang="en-US" dirty="0" smtClean="0">
              <a:ea typeface="Cambria Math"/>
            </a:endParaRPr>
          </a:p>
          <a:p>
            <a:pPr marL="266700" indent="-266700" defTabSz="904875"/>
            <a:r>
              <a:rPr lang="en-US" b="1" dirty="0" smtClean="0">
                <a:solidFill>
                  <a:srgbClr val="000066"/>
                </a:solidFill>
                <a:latin typeface="Arial"/>
              </a:rPr>
              <a:t>strengths </a:t>
            </a:r>
            <a:r>
              <a:rPr lang="en-US" dirty="0" smtClean="0">
                <a:latin typeface="Arial"/>
              </a:rPr>
              <a:t>of forces	</a:t>
            </a:r>
            <a:r>
              <a:rPr lang="en-US" sz="1800" dirty="0" smtClean="0">
                <a:latin typeface="Arial"/>
              </a:rPr>
              <a:t>G</a:t>
            </a:r>
            <a:r>
              <a:rPr lang="en-US" sz="1800" baseline="-25000" dirty="0" smtClean="0">
                <a:latin typeface="Arial"/>
              </a:rPr>
              <a:t>N </a:t>
            </a:r>
            <a:r>
              <a:rPr lang="en-US" sz="1800" dirty="0" smtClean="0">
                <a:latin typeface="Arial"/>
              </a:rPr>
              <a:t>/</a:t>
            </a:r>
            <a:r>
              <a:rPr lang="el-GR" sz="1800" dirty="0" smtClean="0">
                <a:ea typeface="Cambria Math"/>
              </a:rPr>
              <a:t>α</a:t>
            </a:r>
            <a:r>
              <a:rPr lang="de-DE" sz="1800" dirty="0" smtClean="0">
                <a:ea typeface="Cambria Math"/>
              </a:rPr>
              <a:t> , G</a:t>
            </a:r>
            <a:r>
              <a:rPr lang="de-DE" sz="1800" baseline="-25000" dirty="0" smtClean="0">
                <a:ea typeface="Cambria Math"/>
              </a:rPr>
              <a:t>F</a:t>
            </a:r>
            <a:r>
              <a:rPr lang="en-US" dirty="0"/>
              <a:t>	</a:t>
            </a:r>
            <a:r>
              <a:rPr lang="en-US" dirty="0" smtClean="0"/>
              <a:t>	</a:t>
            </a:r>
            <a:r>
              <a:rPr lang="en-US" dirty="0"/>
              <a:t>	</a:t>
            </a:r>
            <a:r>
              <a:rPr lang="en-US" dirty="0" smtClean="0"/>
              <a:t>	   2</a:t>
            </a:r>
            <a:endParaRPr lang="en-US" baseline="-25000" dirty="0" smtClean="0">
              <a:latin typeface="Arial"/>
              <a:ea typeface="Times New Roman"/>
            </a:endParaRPr>
          </a:p>
          <a:p>
            <a:pPr marL="266700" indent="-266700" defTabSz="904875"/>
            <a:r>
              <a:rPr lang="en-US" b="1" dirty="0" smtClean="0">
                <a:solidFill>
                  <a:srgbClr val="000066"/>
                </a:solidFill>
              </a:rPr>
              <a:t>masses</a:t>
            </a:r>
            <a:r>
              <a:rPr lang="en-US" dirty="0" smtClean="0">
                <a:solidFill>
                  <a:srgbClr val="000099"/>
                </a:solidFill>
              </a:rPr>
              <a:t>			</a:t>
            </a:r>
            <a:r>
              <a:rPr lang="en-US" sz="1800" dirty="0" err="1" smtClean="0"/>
              <a:t>e,q</a:t>
            </a:r>
            <a:r>
              <a:rPr lang="en-US" sz="1800" dirty="0" smtClean="0"/>
              <a:t>; otherwise no atoms, Universe </a:t>
            </a:r>
            <a:r>
              <a:rPr lang="en-US" sz="1800" b="1" dirty="0" smtClean="0"/>
              <a:t>neutral</a:t>
            </a:r>
            <a:r>
              <a:rPr lang="en-US" sz="1800" dirty="0" smtClean="0"/>
              <a:t> !</a:t>
            </a:r>
            <a:r>
              <a:rPr lang="en-US" dirty="0" smtClean="0"/>
              <a:t>	   3</a:t>
            </a:r>
          </a:p>
          <a:p>
            <a:pPr marL="266700" indent="-266700" defTabSz="904875"/>
            <a:r>
              <a:rPr lang="en-US" b="1" dirty="0" smtClean="0">
                <a:solidFill>
                  <a:srgbClr val="000066"/>
                </a:solidFill>
              </a:rPr>
              <a:t>nuclear binding</a:t>
            </a:r>
            <a:r>
              <a:rPr lang="en-US" dirty="0" smtClean="0"/>
              <a:t>		</a:t>
            </a:r>
            <a:r>
              <a:rPr lang="en-US" sz="1800" dirty="0" err="1" smtClean="0"/>
              <a:t>nn</a:t>
            </a:r>
            <a:r>
              <a:rPr lang="en-US" sz="1800" dirty="0" smtClean="0"/>
              <a:t>, He, C, otherwise no (heavy) elements</a:t>
            </a:r>
            <a:r>
              <a:rPr lang="en-US" dirty="0" smtClean="0"/>
              <a:t>	   3</a:t>
            </a:r>
          </a:p>
          <a:p>
            <a:pPr marL="0" indent="0" algn="ctr" defTabSz="904875">
              <a:lnSpc>
                <a:spcPct val="150000"/>
              </a:lnSpc>
              <a:buNone/>
            </a:pPr>
            <a:r>
              <a:rPr lang="en-US" dirty="0" smtClean="0"/>
              <a:t>many constants fine-tuned to 10</a:t>
            </a:r>
            <a:r>
              <a:rPr lang="en-US" baseline="30000" dirty="0" smtClean="0"/>
              <a:t> -2…-10…-120</a:t>
            </a:r>
            <a:endParaRPr lang="en-US" sz="2000" dirty="0" smtClean="0"/>
          </a:p>
          <a:p>
            <a:pPr marL="0" indent="0" algn="ctr" defTabSz="904875">
              <a:spcBef>
                <a:spcPts val="600"/>
              </a:spcBef>
              <a:buNone/>
            </a:pPr>
            <a:r>
              <a:rPr lang="en-US" sz="2800" b="1" dirty="0" smtClean="0">
                <a:solidFill>
                  <a:srgbClr val="C00000"/>
                </a:solidFill>
              </a:rPr>
              <a:t>our Universe EXTREMELY improbable !</a:t>
            </a:r>
            <a:endParaRPr lang="en-US" sz="2800" b="1" dirty="0">
              <a:solidFill>
                <a:srgbClr val="C00000"/>
              </a:solidFill>
            </a:endParaRPr>
          </a:p>
        </p:txBody>
      </p:sp>
      <p:grpSp>
        <p:nvGrpSpPr>
          <p:cNvPr id="5" name="Group 4"/>
          <p:cNvGrpSpPr/>
          <p:nvPr/>
        </p:nvGrpSpPr>
        <p:grpSpPr>
          <a:xfrm>
            <a:off x="924572" y="4365104"/>
            <a:ext cx="7237373" cy="2304256"/>
            <a:chOff x="1685507" y="2505456"/>
            <a:chExt cx="7339393" cy="2219688"/>
          </a:xfrm>
        </p:grpSpPr>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b="3691"/>
            <a:stretch/>
          </p:blipFill>
          <p:spPr>
            <a:xfrm>
              <a:off x="5448876" y="2666342"/>
              <a:ext cx="3576024" cy="2006515"/>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85507" y="2505456"/>
              <a:ext cx="3827680" cy="2219688"/>
            </a:xfrm>
            <a:prstGeom prst="rect">
              <a:avLst/>
            </a:prstGeom>
          </p:spPr>
        </p:pic>
      </p:grpSp>
    </p:spTree>
    <p:extLst>
      <p:ext uri="{BB962C8B-B14F-4D97-AF65-F5344CB8AC3E}">
        <p14:creationId xmlns:p14="http://schemas.microsoft.com/office/powerpoint/2010/main" val="2361165227"/>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500"/>
                                        <p:tgtEl>
                                          <p:spTgt spid="3">
                                            <p:txEl>
                                              <p:pRg st="5" end="5"/>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
                                            <p:txEl>
                                              <p:pRg st="6" end="6"/>
                                            </p:txEl>
                                          </p:spTgt>
                                        </p:tgtEl>
                                        <p:attrNameLst>
                                          <p:attrName>style.visibility</p:attrName>
                                        </p:attrNameLst>
                                      </p:cBhvr>
                                      <p:to>
                                        <p:strVal val="visible"/>
                                      </p:to>
                                    </p:set>
                                    <p:animEffect transition="in" filter="fade">
                                      <p:cBhvr>
                                        <p:cTn id="20" dur="500"/>
                                        <p:tgtEl>
                                          <p:spTgt spid="3">
                                            <p:txEl>
                                              <p:pRg st="6" end="6"/>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Effect transition="in" filter="fade">
                                      <p:cBhvr>
                                        <p:cTn id="25" dur="500"/>
                                        <p:tgtEl>
                                          <p:spTgt spid="3">
                                            <p:txEl>
                                              <p:pRg st="7" end="7"/>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8" end="8"/>
                                            </p:txEl>
                                          </p:spTgt>
                                        </p:tgtEl>
                                        <p:attrNameLst>
                                          <p:attrName>style.visibility</p:attrName>
                                        </p:attrNameLst>
                                      </p:cBhvr>
                                      <p:to>
                                        <p:strVal val="visible"/>
                                      </p:to>
                                    </p:set>
                                    <p:animEffect transition="in" filter="fade">
                                      <p:cBhvr>
                                        <p:cTn id="28" dur="500"/>
                                        <p:tgtEl>
                                          <p:spTgt spid="3">
                                            <p:txEl>
                                              <p:pRg st="8" end="8"/>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animEffect transition="in" filter="fade">
                                      <p:cBhvr>
                                        <p:cTn id="31" dur="500"/>
                                        <p:tgtEl>
                                          <p:spTgt spid="3">
                                            <p:txEl>
                                              <p:pRg st="9" end="9"/>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xEl>
                                              <p:pRg st="10" end="10"/>
                                            </p:txEl>
                                          </p:spTgt>
                                        </p:tgtEl>
                                        <p:attrNameLst>
                                          <p:attrName>style.visibility</p:attrName>
                                        </p:attrNameLst>
                                      </p:cBhvr>
                                      <p:to>
                                        <p:strVal val="visible"/>
                                      </p:to>
                                    </p:set>
                                    <p:animEffect transition="in" filter="fade">
                                      <p:cBhvr>
                                        <p:cTn id="34" dur="500"/>
                                        <p:tgtEl>
                                          <p:spTgt spid="3">
                                            <p:txEl>
                                              <p:pRg st="10" end="10"/>
                                            </p:txEl>
                                          </p:spTgt>
                                        </p:tgtEl>
                                      </p:cBhvr>
                                    </p:animEffect>
                                  </p:childTnLst>
                                </p:cTn>
                              </p:par>
                              <p:par>
                                <p:cTn id="35" presetID="10" presetClass="exit" presetSubtype="0" fill="hold" nodeType="withEffect">
                                  <p:stCondLst>
                                    <p:cond delay="0"/>
                                  </p:stCondLst>
                                  <p:childTnLst>
                                    <p:animEffect transition="out" filter="fade">
                                      <p:cBhvr>
                                        <p:cTn id="36" dur="500"/>
                                        <p:tgtEl>
                                          <p:spTgt spid="5"/>
                                        </p:tgtEl>
                                      </p:cBhvr>
                                    </p:animEffect>
                                    <p:set>
                                      <p:cBhvr>
                                        <p:cTn id="37"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Slide Number Placeholder 2"/>
          <p:cNvSpPr>
            <a:spLocks noGrp="1"/>
          </p:cNvSpPr>
          <p:nvPr>
            <p:ph type="sldNum" sz="quarter" idx="10"/>
          </p:nvPr>
        </p:nvSpPr>
        <p:spPr>
          <a:xfrm>
            <a:off x="8760903" y="6569105"/>
            <a:ext cx="348172" cy="246221"/>
          </a:xfrm>
        </p:spPr>
        <p:txBody>
          <a:bodyPr/>
          <a:lstStyle/>
          <a:p>
            <a:fld id="{013FE255-5C2F-411C-8BE8-E77766528F28}" type="slidenum">
              <a:rPr lang="en-US">
                <a:solidFill>
                  <a:srgbClr val="000000"/>
                </a:solidFill>
              </a:rPr>
              <a:pPr/>
              <a:t>53</a:t>
            </a:fld>
            <a:endParaRPr lang="en-US">
              <a:solidFill>
                <a:srgbClr val="000000"/>
              </a:solidFill>
            </a:endParaRPr>
          </a:p>
        </p:txBody>
      </p:sp>
      <p:sp>
        <p:nvSpPr>
          <p:cNvPr id="1024002" name="Text Box 2"/>
          <p:cNvSpPr txBox="1">
            <a:spLocks noChangeArrowheads="1"/>
          </p:cNvSpPr>
          <p:nvPr/>
        </p:nvSpPr>
        <p:spPr bwMode="auto">
          <a:xfrm>
            <a:off x="641641" y="1268413"/>
            <a:ext cx="3444328" cy="4821090"/>
          </a:xfrm>
          <a:prstGeom prst="rect">
            <a:avLst/>
          </a:prstGeom>
          <a:noFill/>
          <a:ln w="9525">
            <a:noFill/>
            <a:miter lim="800000"/>
            <a:headEnd/>
            <a:tailEnd/>
          </a:ln>
          <a:effectLst/>
        </p:spPr>
        <p:txBody>
          <a:bodyPr wrap="none" lIns="95783" tIns="47892" rIns="95783" bIns="47892">
            <a:spAutoFit/>
          </a:bodyPr>
          <a:lstStyle/>
          <a:p>
            <a:pPr algn="ctr" defTabSz="957263" eaLnBrk="0" fontAlgn="base" hangingPunct="0">
              <a:spcBef>
                <a:spcPct val="0"/>
              </a:spcBef>
              <a:spcAft>
                <a:spcPct val="0"/>
              </a:spcAft>
            </a:pPr>
            <a:r>
              <a:rPr lang="de-DE" sz="3600" b="1">
                <a:solidFill>
                  <a:srgbClr val="FF0101"/>
                </a:solidFill>
                <a:latin typeface="Arial" pitchFamily="34" charset="0"/>
              </a:rPr>
              <a:t>Ist die Welt</a:t>
            </a:r>
          </a:p>
          <a:p>
            <a:pPr algn="ctr" defTabSz="957263" eaLnBrk="0" fontAlgn="base" hangingPunct="0">
              <a:spcBef>
                <a:spcPct val="0"/>
              </a:spcBef>
              <a:spcAft>
                <a:spcPct val="0"/>
              </a:spcAft>
            </a:pPr>
            <a:endParaRPr lang="de-DE" sz="500" b="1">
              <a:solidFill>
                <a:srgbClr val="FF0101"/>
              </a:solidFill>
              <a:latin typeface="Arial" pitchFamily="34" charset="0"/>
            </a:endParaRPr>
          </a:p>
          <a:p>
            <a:pPr algn="ctr" defTabSz="957263" eaLnBrk="0" fontAlgn="base" hangingPunct="0">
              <a:spcBef>
                <a:spcPct val="0"/>
              </a:spcBef>
              <a:spcAft>
                <a:spcPct val="0"/>
              </a:spcAft>
            </a:pPr>
            <a:r>
              <a:rPr lang="de-DE" sz="1400" b="1">
                <a:solidFill>
                  <a:srgbClr val="0000CC"/>
                </a:solidFill>
                <a:latin typeface="Arial" pitchFamily="34" charset="0"/>
              </a:rPr>
              <a:t>2-dimensional ...</a:t>
            </a:r>
          </a:p>
          <a:p>
            <a:pPr algn="ctr" defTabSz="957263" eaLnBrk="0" fontAlgn="base" hangingPunct="0">
              <a:spcBef>
                <a:spcPct val="0"/>
              </a:spcBef>
              <a:spcAft>
                <a:spcPct val="0"/>
              </a:spcAft>
            </a:pPr>
            <a:endParaRPr lang="de-DE" sz="1400" b="1">
              <a:solidFill>
                <a:srgbClr val="0000CC"/>
              </a:solidFill>
              <a:latin typeface="Arial" pitchFamily="34" charset="0"/>
            </a:endParaRPr>
          </a:p>
          <a:p>
            <a:pPr algn="ctr" defTabSz="957263" eaLnBrk="0" fontAlgn="base" hangingPunct="0">
              <a:spcBef>
                <a:spcPct val="0"/>
              </a:spcBef>
              <a:spcAft>
                <a:spcPct val="0"/>
              </a:spcAft>
            </a:pPr>
            <a:endParaRPr lang="de-DE" sz="1400" b="1">
              <a:solidFill>
                <a:srgbClr val="0000CC"/>
              </a:solidFill>
              <a:latin typeface="Arial" pitchFamily="34" charset="0"/>
            </a:endParaRPr>
          </a:p>
          <a:p>
            <a:pPr algn="ctr" defTabSz="957263" eaLnBrk="0" fontAlgn="base" hangingPunct="0">
              <a:spcBef>
                <a:spcPct val="0"/>
              </a:spcBef>
              <a:spcAft>
                <a:spcPct val="0"/>
              </a:spcAft>
            </a:pPr>
            <a:endParaRPr lang="de-DE" sz="1000">
              <a:solidFill>
                <a:srgbClr val="FF0101"/>
              </a:solidFill>
              <a:latin typeface="Arial" pitchFamily="34" charset="0"/>
            </a:endParaRPr>
          </a:p>
          <a:p>
            <a:pPr algn="ctr" defTabSz="957263" eaLnBrk="0" fontAlgn="base" hangingPunct="0">
              <a:spcBef>
                <a:spcPct val="0"/>
              </a:spcBef>
              <a:spcAft>
                <a:spcPct val="0"/>
              </a:spcAft>
            </a:pPr>
            <a:endParaRPr lang="de-DE" sz="1000">
              <a:solidFill>
                <a:srgbClr val="FF0101"/>
              </a:solidFill>
              <a:latin typeface="Arial" pitchFamily="34" charset="0"/>
            </a:endParaRPr>
          </a:p>
          <a:p>
            <a:pPr algn="ctr" defTabSz="957263" eaLnBrk="0" fontAlgn="base" hangingPunct="0">
              <a:spcBef>
                <a:spcPct val="0"/>
              </a:spcBef>
              <a:spcAft>
                <a:spcPct val="0"/>
              </a:spcAft>
            </a:pPr>
            <a:endParaRPr lang="de-DE" sz="1000">
              <a:solidFill>
                <a:srgbClr val="FF0101"/>
              </a:solidFill>
              <a:latin typeface="Arial" pitchFamily="34" charset="0"/>
            </a:endParaRPr>
          </a:p>
          <a:p>
            <a:pPr algn="ctr" defTabSz="957263" eaLnBrk="0" fontAlgn="base" hangingPunct="0">
              <a:spcBef>
                <a:spcPct val="0"/>
              </a:spcBef>
              <a:spcAft>
                <a:spcPct val="0"/>
              </a:spcAft>
            </a:pPr>
            <a:endParaRPr lang="de-DE" sz="1000">
              <a:solidFill>
                <a:srgbClr val="FF0101"/>
              </a:solidFill>
              <a:latin typeface="Arial" pitchFamily="34" charset="0"/>
            </a:endParaRPr>
          </a:p>
          <a:p>
            <a:pPr algn="ctr" defTabSz="957263" eaLnBrk="0" fontAlgn="base" hangingPunct="0">
              <a:spcBef>
                <a:spcPct val="0"/>
              </a:spcBef>
              <a:spcAft>
                <a:spcPct val="0"/>
              </a:spcAft>
            </a:pPr>
            <a:endParaRPr lang="de-DE" sz="1000">
              <a:solidFill>
                <a:srgbClr val="FF0101"/>
              </a:solidFill>
              <a:latin typeface="Arial" pitchFamily="34" charset="0"/>
            </a:endParaRPr>
          </a:p>
          <a:p>
            <a:pPr algn="ctr" defTabSz="957263" eaLnBrk="0" fontAlgn="base" hangingPunct="0">
              <a:spcBef>
                <a:spcPct val="0"/>
              </a:spcBef>
              <a:spcAft>
                <a:spcPct val="0"/>
              </a:spcAft>
            </a:pPr>
            <a:endParaRPr lang="de-DE" sz="1000">
              <a:solidFill>
                <a:srgbClr val="FF0101"/>
              </a:solidFill>
              <a:latin typeface="Arial" pitchFamily="34" charset="0"/>
            </a:endParaRPr>
          </a:p>
          <a:p>
            <a:pPr algn="ctr" defTabSz="957263" eaLnBrk="0" fontAlgn="base" hangingPunct="0">
              <a:spcBef>
                <a:spcPct val="0"/>
              </a:spcBef>
              <a:spcAft>
                <a:spcPct val="0"/>
              </a:spcAft>
            </a:pPr>
            <a:endParaRPr lang="de-DE" sz="1000">
              <a:solidFill>
                <a:srgbClr val="FF0101"/>
              </a:solidFill>
              <a:latin typeface="Arial" pitchFamily="34" charset="0"/>
            </a:endParaRPr>
          </a:p>
          <a:p>
            <a:pPr algn="ctr" defTabSz="957263" eaLnBrk="0" fontAlgn="base" hangingPunct="0">
              <a:spcBef>
                <a:spcPct val="0"/>
              </a:spcBef>
              <a:spcAft>
                <a:spcPct val="0"/>
              </a:spcAft>
            </a:pPr>
            <a:endParaRPr lang="de-DE" sz="1000">
              <a:solidFill>
                <a:srgbClr val="FF0101"/>
              </a:solidFill>
              <a:latin typeface="Arial" pitchFamily="34" charset="0"/>
            </a:endParaRPr>
          </a:p>
          <a:p>
            <a:pPr algn="ctr" defTabSz="957263" eaLnBrk="0" fontAlgn="base" hangingPunct="0">
              <a:spcBef>
                <a:spcPct val="0"/>
              </a:spcBef>
              <a:spcAft>
                <a:spcPct val="0"/>
              </a:spcAft>
            </a:pPr>
            <a:endParaRPr lang="de-DE" sz="1000">
              <a:solidFill>
                <a:srgbClr val="FF0101"/>
              </a:solidFill>
              <a:latin typeface="Arial" pitchFamily="34" charset="0"/>
            </a:endParaRPr>
          </a:p>
          <a:p>
            <a:pPr algn="ctr" defTabSz="957263" eaLnBrk="0" fontAlgn="base" hangingPunct="0">
              <a:spcBef>
                <a:spcPct val="0"/>
              </a:spcBef>
              <a:spcAft>
                <a:spcPct val="0"/>
              </a:spcAft>
            </a:pPr>
            <a:endParaRPr lang="de-DE" sz="1000">
              <a:solidFill>
                <a:srgbClr val="FF0101"/>
              </a:solidFill>
              <a:latin typeface="Arial" pitchFamily="34" charset="0"/>
            </a:endParaRPr>
          </a:p>
          <a:p>
            <a:pPr algn="ctr" defTabSz="957263" eaLnBrk="0" fontAlgn="base" hangingPunct="0">
              <a:spcBef>
                <a:spcPct val="0"/>
              </a:spcBef>
              <a:spcAft>
                <a:spcPct val="0"/>
              </a:spcAft>
            </a:pPr>
            <a:endParaRPr lang="de-DE" sz="1000">
              <a:solidFill>
                <a:srgbClr val="FF0101"/>
              </a:solidFill>
              <a:latin typeface="Arial" pitchFamily="34" charset="0"/>
            </a:endParaRPr>
          </a:p>
          <a:p>
            <a:pPr algn="ctr" defTabSz="957263" eaLnBrk="0" fontAlgn="base" hangingPunct="0">
              <a:spcBef>
                <a:spcPct val="0"/>
              </a:spcBef>
              <a:spcAft>
                <a:spcPct val="0"/>
              </a:spcAft>
            </a:pPr>
            <a:endParaRPr lang="de-DE" sz="1000">
              <a:solidFill>
                <a:srgbClr val="FF0101"/>
              </a:solidFill>
              <a:latin typeface="Arial" pitchFamily="34" charset="0"/>
            </a:endParaRPr>
          </a:p>
          <a:p>
            <a:pPr algn="ctr" defTabSz="957263" eaLnBrk="0" fontAlgn="base" hangingPunct="0">
              <a:spcBef>
                <a:spcPct val="0"/>
              </a:spcBef>
              <a:spcAft>
                <a:spcPct val="0"/>
              </a:spcAft>
            </a:pPr>
            <a:endParaRPr lang="de-DE" sz="1000">
              <a:solidFill>
                <a:srgbClr val="FF0101"/>
              </a:solidFill>
              <a:latin typeface="Arial" pitchFamily="34" charset="0"/>
            </a:endParaRPr>
          </a:p>
          <a:p>
            <a:pPr algn="ctr" defTabSz="957263" eaLnBrk="0" fontAlgn="base" hangingPunct="0">
              <a:spcBef>
                <a:spcPct val="0"/>
              </a:spcBef>
              <a:spcAft>
                <a:spcPct val="0"/>
              </a:spcAft>
            </a:pPr>
            <a:endParaRPr lang="de-DE" sz="1000">
              <a:solidFill>
                <a:srgbClr val="FF0101"/>
              </a:solidFill>
              <a:latin typeface="Arial" pitchFamily="34" charset="0"/>
            </a:endParaRPr>
          </a:p>
          <a:p>
            <a:pPr algn="ctr" defTabSz="957263" eaLnBrk="0" fontAlgn="base" hangingPunct="0">
              <a:spcBef>
                <a:spcPct val="0"/>
              </a:spcBef>
              <a:spcAft>
                <a:spcPct val="0"/>
              </a:spcAft>
            </a:pPr>
            <a:endParaRPr lang="de-DE" sz="1000">
              <a:solidFill>
                <a:srgbClr val="FF0101"/>
              </a:solidFill>
              <a:latin typeface="Arial" pitchFamily="34" charset="0"/>
            </a:endParaRPr>
          </a:p>
          <a:p>
            <a:pPr algn="ctr" defTabSz="957263" eaLnBrk="0" fontAlgn="base" hangingPunct="0">
              <a:spcBef>
                <a:spcPct val="0"/>
              </a:spcBef>
              <a:spcAft>
                <a:spcPct val="0"/>
              </a:spcAft>
            </a:pPr>
            <a:endParaRPr lang="de-DE" sz="1000">
              <a:solidFill>
                <a:srgbClr val="FF0101"/>
              </a:solidFill>
              <a:latin typeface="Arial" pitchFamily="34" charset="0"/>
            </a:endParaRPr>
          </a:p>
          <a:p>
            <a:pPr algn="ctr" defTabSz="957263" eaLnBrk="0" fontAlgn="base" hangingPunct="0">
              <a:spcBef>
                <a:spcPct val="0"/>
              </a:spcBef>
              <a:spcAft>
                <a:spcPct val="0"/>
              </a:spcAft>
            </a:pPr>
            <a:endParaRPr lang="de-DE" sz="1000">
              <a:solidFill>
                <a:srgbClr val="FF0101"/>
              </a:solidFill>
              <a:latin typeface="Arial" pitchFamily="34" charset="0"/>
            </a:endParaRPr>
          </a:p>
          <a:p>
            <a:pPr algn="ctr" defTabSz="957263" eaLnBrk="0" fontAlgn="base" hangingPunct="0">
              <a:spcBef>
                <a:spcPct val="0"/>
              </a:spcBef>
              <a:spcAft>
                <a:spcPct val="0"/>
              </a:spcAft>
            </a:pPr>
            <a:r>
              <a:rPr lang="de-DE" sz="1900" b="1">
                <a:solidFill>
                  <a:srgbClr val="009900"/>
                </a:solidFill>
                <a:latin typeface="Arial" pitchFamily="34" charset="0"/>
              </a:rPr>
              <a:t>3-dimensional ...</a:t>
            </a:r>
          </a:p>
          <a:p>
            <a:pPr algn="ctr" defTabSz="957263" eaLnBrk="0" fontAlgn="base" hangingPunct="0">
              <a:spcBef>
                <a:spcPct val="0"/>
              </a:spcBef>
              <a:spcAft>
                <a:spcPct val="0"/>
              </a:spcAft>
            </a:pPr>
            <a:endParaRPr lang="de-DE" sz="500" b="1">
              <a:solidFill>
                <a:srgbClr val="009900"/>
              </a:solidFill>
              <a:latin typeface="Arial" pitchFamily="34" charset="0"/>
            </a:endParaRPr>
          </a:p>
          <a:p>
            <a:pPr algn="ctr" defTabSz="957263" eaLnBrk="0" fontAlgn="base" hangingPunct="0">
              <a:spcBef>
                <a:spcPct val="0"/>
              </a:spcBef>
              <a:spcAft>
                <a:spcPct val="0"/>
              </a:spcAft>
            </a:pPr>
            <a:r>
              <a:rPr lang="de-DE" sz="3000" b="1">
                <a:solidFill>
                  <a:srgbClr val="FF0101"/>
                </a:solidFill>
                <a:latin typeface="Arial" pitchFamily="34" charset="0"/>
              </a:rPr>
              <a:t>10-dimensional ? </a:t>
            </a:r>
          </a:p>
        </p:txBody>
      </p:sp>
      <p:pic>
        <p:nvPicPr>
          <p:cNvPr id="1024003" name="Picture 3" descr="stringtheorie"/>
          <p:cNvPicPr>
            <a:picLocks noChangeAspect="1" noChangeArrowheads="1"/>
          </p:cNvPicPr>
          <p:nvPr/>
        </p:nvPicPr>
        <p:blipFill>
          <a:blip r:embed="rId3" cstate="print"/>
          <a:srcRect/>
          <a:stretch>
            <a:fillRect/>
          </a:stretch>
        </p:blipFill>
        <p:spPr bwMode="auto">
          <a:xfrm>
            <a:off x="4859340" y="2474921"/>
            <a:ext cx="3822700" cy="1958975"/>
          </a:xfrm>
          <a:prstGeom prst="rect">
            <a:avLst/>
          </a:prstGeom>
          <a:noFill/>
          <a:ln w="57150">
            <a:solidFill>
              <a:srgbClr val="000099"/>
            </a:solidFill>
            <a:miter lim="800000"/>
            <a:headEnd/>
            <a:tailEnd/>
          </a:ln>
          <a:effectLst>
            <a:outerShdw dist="35921" dir="2700000" algn="ctr" rotWithShape="0">
              <a:srgbClr val="808080"/>
            </a:outerShdw>
          </a:effectLst>
        </p:spPr>
      </p:pic>
      <p:sp>
        <p:nvSpPr>
          <p:cNvPr id="1024004" name="Rectangle 4"/>
          <p:cNvSpPr>
            <a:spLocks noChangeArrowheads="1"/>
          </p:cNvSpPr>
          <p:nvPr/>
        </p:nvSpPr>
        <p:spPr bwMode="auto">
          <a:xfrm>
            <a:off x="4787900" y="1312863"/>
            <a:ext cx="3678526" cy="5084984"/>
          </a:xfrm>
          <a:prstGeom prst="rect">
            <a:avLst/>
          </a:prstGeom>
          <a:noFill/>
          <a:ln w="9525">
            <a:noFill/>
            <a:miter lim="800000"/>
            <a:headEnd/>
            <a:tailEnd/>
          </a:ln>
          <a:effectLst/>
        </p:spPr>
        <p:txBody>
          <a:bodyPr wrap="none" lIns="94275" tIns="49023" rIns="94275" bIns="49023">
            <a:spAutoFit/>
          </a:bodyPr>
          <a:lstStyle/>
          <a:p>
            <a:pPr defTabSz="957263" eaLnBrk="0" fontAlgn="base" hangingPunct="0">
              <a:spcBef>
                <a:spcPct val="0"/>
              </a:spcBef>
              <a:spcAft>
                <a:spcPct val="0"/>
              </a:spcAft>
            </a:pPr>
            <a:r>
              <a:rPr lang="de-DE" b="1" dirty="0">
                <a:solidFill>
                  <a:srgbClr val="000000"/>
                </a:solidFill>
                <a:latin typeface="Arial" pitchFamily="34" charset="0"/>
              </a:rPr>
              <a:t>Nur unsere </a:t>
            </a:r>
            <a:r>
              <a:rPr lang="de-DE" b="1" dirty="0">
                <a:solidFill>
                  <a:srgbClr val="FF0000"/>
                </a:solidFill>
                <a:latin typeface="Arial" pitchFamily="34" charset="0"/>
              </a:rPr>
              <a:t>3</a:t>
            </a:r>
            <a:r>
              <a:rPr lang="de-DE" b="1" dirty="0">
                <a:solidFill>
                  <a:srgbClr val="000000"/>
                </a:solidFill>
                <a:latin typeface="Arial" pitchFamily="34" charset="0"/>
              </a:rPr>
              <a:t> Dimensionen</a:t>
            </a:r>
          </a:p>
          <a:p>
            <a:pPr defTabSz="957263" eaLnBrk="0" fontAlgn="base" hangingPunct="0">
              <a:spcBef>
                <a:spcPct val="0"/>
              </a:spcBef>
              <a:spcAft>
                <a:spcPct val="0"/>
              </a:spcAft>
            </a:pPr>
            <a:r>
              <a:rPr lang="de-DE" b="1" dirty="0">
                <a:solidFill>
                  <a:srgbClr val="FF0000"/>
                </a:solidFill>
                <a:latin typeface="Arial" pitchFamily="34" charset="0"/>
              </a:rPr>
              <a:t>expandierten nach dem Urknall.</a:t>
            </a:r>
            <a:endParaRPr lang="de-DE" b="1" dirty="0">
              <a:solidFill>
                <a:srgbClr val="6868FF"/>
              </a:solidFill>
              <a:latin typeface="Arial" pitchFamily="34" charset="0"/>
            </a:endParaRPr>
          </a:p>
          <a:p>
            <a:pPr defTabSz="957263" eaLnBrk="0" fontAlgn="base" hangingPunct="0">
              <a:spcBef>
                <a:spcPct val="0"/>
              </a:spcBef>
              <a:spcAft>
                <a:spcPct val="0"/>
              </a:spcAft>
            </a:pPr>
            <a:r>
              <a:rPr lang="de-DE" b="1" dirty="0">
                <a:solidFill>
                  <a:srgbClr val="000000"/>
                </a:solidFill>
                <a:latin typeface="Arial" pitchFamily="34" charset="0"/>
              </a:rPr>
              <a:t>Weitere </a:t>
            </a:r>
            <a:r>
              <a:rPr lang="de-DE" b="1" dirty="0">
                <a:solidFill>
                  <a:srgbClr val="FF0000"/>
                </a:solidFill>
                <a:latin typeface="Arial" pitchFamily="34" charset="0"/>
              </a:rPr>
              <a:t>6</a:t>
            </a:r>
            <a:r>
              <a:rPr lang="de-DE" b="1" dirty="0">
                <a:solidFill>
                  <a:srgbClr val="000000"/>
                </a:solidFill>
                <a:latin typeface="Arial" pitchFamily="34" charset="0"/>
              </a:rPr>
              <a:t> blieben</a:t>
            </a:r>
            <a:r>
              <a:rPr lang="de-DE" b="1" dirty="0">
                <a:solidFill>
                  <a:srgbClr val="6868FF"/>
                </a:solidFill>
                <a:latin typeface="Arial" pitchFamily="34" charset="0"/>
              </a:rPr>
              <a:t> </a:t>
            </a:r>
            <a:r>
              <a:rPr lang="de-DE" b="1" dirty="0">
                <a:solidFill>
                  <a:srgbClr val="FF0000"/>
                </a:solidFill>
                <a:latin typeface="Arial" pitchFamily="34" charset="0"/>
              </a:rPr>
              <a:t>kompakt.</a:t>
            </a:r>
            <a:endParaRPr lang="de-DE" b="1" dirty="0">
              <a:solidFill>
                <a:srgbClr val="6868FF"/>
              </a:solidFill>
              <a:latin typeface="Arial" pitchFamily="34" charset="0"/>
            </a:endParaRPr>
          </a:p>
          <a:p>
            <a:pPr defTabSz="957263" eaLnBrk="0" fontAlgn="base" hangingPunct="0">
              <a:spcBef>
                <a:spcPct val="0"/>
              </a:spcBef>
              <a:spcAft>
                <a:spcPct val="0"/>
              </a:spcAft>
            </a:pPr>
            <a:endParaRPr lang="de-DE" b="1" dirty="0">
              <a:solidFill>
                <a:srgbClr val="FF0000"/>
              </a:solidFill>
              <a:latin typeface="Arial" pitchFamily="34" charset="0"/>
            </a:endParaRPr>
          </a:p>
          <a:p>
            <a:pPr defTabSz="957263" eaLnBrk="0" fontAlgn="base" hangingPunct="0">
              <a:spcBef>
                <a:spcPct val="0"/>
              </a:spcBef>
              <a:spcAft>
                <a:spcPct val="0"/>
              </a:spcAft>
            </a:pPr>
            <a:endParaRPr lang="de-DE" b="1" dirty="0">
              <a:solidFill>
                <a:srgbClr val="FF0000"/>
              </a:solidFill>
              <a:latin typeface="Arial" pitchFamily="34" charset="0"/>
            </a:endParaRPr>
          </a:p>
          <a:p>
            <a:pPr defTabSz="957263" eaLnBrk="0" fontAlgn="base" hangingPunct="0">
              <a:spcBef>
                <a:spcPct val="0"/>
              </a:spcBef>
              <a:spcAft>
                <a:spcPct val="0"/>
              </a:spcAft>
            </a:pPr>
            <a:endParaRPr lang="de-DE" b="1" dirty="0">
              <a:solidFill>
                <a:srgbClr val="FF0000"/>
              </a:solidFill>
              <a:latin typeface="Arial" pitchFamily="34" charset="0"/>
            </a:endParaRPr>
          </a:p>
          <a:p>
            <a:pPr defTabSz="957263" eaLnBrk="0" fontAlgn="base" hangingPunct="0">
              <a:spcBef>
                <a:spcPct val="0"/>
              </a:spcBef>
              <a:spcAft>
                <a:spcPct val="0"/>
              </a:spcAft>
            </a:pPr>
            <a:endParaRPr lang="de-DE" b="1" dirty="0">
              <a:solidFill>
                <a:srgbClr val="FF0000"/>
              </a:solidFill>
              <a:latin typeface="Arial" pitchFamily="34" charset="0"/>
            </a:endParaRPr>
          </a:p>
          <a:p>
            <a:pPr defTabSz="957263" eaLnBrk="0" fontAlgn="base" hangingPunct="0">
              <a:spcBef>
                <a:spcPct val="0"/>
              </a:spcBef>
              <a:spcAft>
                <a:spcPct val="0"/>
              </a:spcAft>
            </a:pPr>
            <a:endParaRPr lang="de-DE" b="1" dirty="0">
              <a:solidFill>
                <a:srgbClr val="FF0000"/>
              </a:solidFill>
              <a:latin typeface="Arial" pitchFamily="34" charset="0"/>
            </a:endParaRPr>
          </a:p>
          <a:p>
            <a:pPr defTabSz="957263" eaLnBrk="0" fontAlgn="base" hangingPunct="0">
              <a:spcBef>
                <a:spcPct val="0"/>
              </a:spcBef>
              <a:spcAft>
                <a:spcPct val="0"/>
              </a:spcAft>
            </a:pPr>
            <a:endParaRPr lang="de-DE" b="1" dirty="0">
              <a:solidFill>
                <a:srgbClr val="FF0000"/>
              </a:solidFill>
              <a:latin typeface="Arial" pitchFamily="34" charset="0"/>
            </a:endParaRPr>
          </a:p>
          <a:p>
            <a:pPr defTabSz="957263" eaLnBrk="0" fontAlgn="base" hangingPunct="0">
              <a:spcBef>
                <a:spcPct val="0"/>
              </a:spcBef>
              <a:spcAft>
                <a:spcPct val="0"/>
              </a:spcAft>
            </a:pPr>
            <a:endParaRPr lang="de-DE" b="1" dirty="0">
              <a:solidFill>
                <a:srgbClr val="FF0000"/>
              </a:solidFill>
              <a:latin typeface="Arial" pitchFamily="34" charset="0"/>
            </a:endParaRPr>
          </a:p>
          <a:p>
            <a:pPr defTabSz="957263" eaLnBrk="0" fontAlgn="base" hangingPunct="0">
              <a:spcBef>
                <a:spcPct val="0"/>
              </a:spcBef>
              <a:spcAft>
                <a:spcPct val="0"/>
              </a:spcAft>
            </a:pPr>
            <a:endParaRPr lang="de-DE" b="1" dirty="0">
              <a:solidFill>
                <a:srgbClr val="FF0000"/>
              </a:solidFill>
              <a:latin typeface="Arial" pitchFamily="34" charset="0"/>
            </a:endParaRPr>
          </a:p>
          <a:p>
            <a:pPr defTabSz="957263" eaLnBrk="0" fontAlgn="base" hangingPunct="0">
              <a:spcBef>
                <a:spcPct val="0"/>
              </a:spcBef>
              <a:spcAft>
                <a:spcPct val="0"/>
              </a:spcAft>
            </a:pPr>
            <a:endParaRPr lang="de-DE" b="1" dirty="0">
              <a:solidFill>
                <a:srgbClr val="FF0000"/>
              </a:solidFill>
              <a:latin typeface="Arial" pitchFamily="34" charset="0"/>
            </a:endParaRPr>
          </a:p>
          <a:p>
            <a:pPr defTabSz="957263" eaLnBrk="0" fontAlgn="base" hangingPunct="0">
              <a:spcBef>
                <a:spcPct val="0"/>
              </a:spcBef>
              <a:spcAft>
                <a:spcPct val="0"/>
              </a:spcAft>
            </a:pPr>
            <a:r>
              <a:rPr lang="de-DE" b="1" dirty="0">
                <a:solidFill>
                  <a:srgbClr val="000000"/>
                </a:solidFill>
                <a:latin typeface="Arial" pitchFamily="34" charset="0"/>
              </a:rPr>
              <a:t>Elementarteilchen = </a:t>
            </a:r>
          </a:p>
          <a:p>
            <a:pPr defTabSz="957263" eaLnBrk="0" fontAlgn="base" hangingPunct="0">
              <a:spcBef>
                <a:spcPct val="0"/>
              </a:spcBef>
              <a:spcAft>
                <a:spcPct val="0"/>
              </a:spcAft>
            </a:pPr>
            <a:r>
              <a:rPr lang="de-DE" b="1" dirty="0">
                <a:solidFill>
                  <a:srgbClr val="000000"/>
                </a:solidFill>
                <a:latin typeface="Arial" pitchFamily="34" charset="0"/>
              </a:rPr>
              <a:t>String-Anregungen ?</a:t>
            </a:r>
          </a:p>
          <a:p>
            <a:pPr defTabSz="957263" eaLnBrk="0" fontAlgn="base" hangingPunct="0">
              <a:spcBef>
                <a:spcPct val="0"/>
              </a:spcBef>
              <a:spcAft>
                <a:spcPct val="0"/>
              </a:spcAft>
            </a:pPr>
            <a:endParaRPr lang="de-DE" b="1" dirty="0">
              <a:solidFill>
                <a:srgbClr val="000000"/>
              </a:solidFill>
              <a:latin typeface="Arial" pitchFamily="34" charset="0"/>
            </a:endParaRPr>
          </a:p>
          <a:p>
            <a:pPr defTabSz="957263" eaLnBrk="0" fontAlgn="base" hangingPunct="0">
              <a:spcBef>
                <a:spcPct val="0"/>
              </a:spcBef>
              <a:spcAft>
                <a:spcPct val="0"/>
              </a:spcAft>
            </a:pPr>
            <a:r>
              <a:rPr lang="de-DE" b="1" dirty="0" err="1">
                <a:solidFill>
                  <a:srgbClr val="FF0000"/>
                </a:solidFill>
                <a:latin typeface="Arial" pitchFamily="34" charset="0"/>
              </a:rPr>
              <a:t>Stringradius</a:t>
            </a:r>
            <a:r>
              <a:rPr lang="de-DE" b="1" dirty="0">
                <a:solidFill>
                  <a:srgbClr val="FF0000"/>
                </a:solidFill>
                <a:latin typeface="Arial" pitchFamily="34" charset="0"/>
              </a:rPr>
              <a:t>:</a:t>
            </a:r>
          </a:p>
          <a:p>
            <a:pPr defTabSz="957263" eaLnBrk="0" fontAlgn="base" hangingPunct="0">
              <a:spcBef>
                <a:spcPct val="0"/>
              </a:spcBef>
              <a:spcAft>
                <a:spcPct val="0"/>
              </a:spcAft>
            </a:pPr>
            <a:r>
              <a:rPr lang="de-DE" b="1" dirty="0">
                <a:solidFill>
                  <a:srgbClr val="000000"/>
                </a:solidFill>
                <a:latin typeface="Arial" pitchFamily="34" charset="0"/>
              </a:rPr>
              <a:t>Planck-Länge = 10</a:t>
            </a:r>
            <a:r>
              <a:rPr lang="de-DE" b="1" baseline="30000" dirty="0">
                <a:solidFill>
                  <a:srgbClr val="000000"/>
                </a:solidFill>
                <a:latin typeface="Arial" pitchFamily="34" charset="0"/>
              </a:rPr>
              <a:t>-35</a:t>
            </a:r>
            <a:r>
              <a:rPr lang="de-DE" b="1" dirty="0">
                <a:solidFill>
                  <a:srgbClr val="000000"/>
                </a:solidFill>
                <a:latin typeface="Arial" pitchFamily="34" charset="0"/>
              </a:rPr>
              <a:t> m</a:t>
            </a:r>
          </a:p>
          <a:p>
            <a:pPr defTabSz="957263" eaLnBrk="0" fontAlgn="base" hangingPunct="0">
              <a:spcBef>
                <a:spcPct val="0"/>
              </a:spcBef>
              <a:spcAft>
                <a:spcPct val="0"/>
              </a:spcAft>
            </a:pPr>
            <a:r>
              <a:rPr lang="de-DE" b="1" dirty="0">
                <a:solidFill>
                  <a:srgbClr val="FF0000"/>
                </a:solidFill>
                <a:latin typeface="Arial" pitchFamily="34" charset="0"/>
              </a:rPr>
              <a:t>am LHC erreichbar? </a:t>
            </a:r>
          </a:p>
        </p:txBody>
      </p:sp>
      <p:pic>
        <p:nvPicPr>
          <p:cNvPr id="1024005" name="Picture 5" descr="weltscheibe"/>
          <p:cNvPicPr>
            <a:picLocks noChangeAspect="1" noChangeArrowheads="1"/>
          </p:cNvPicPr>
          <p:nvPr/>
        </p:nvPicPr>
        <p:blipFill>
          <a:blip r:embed="rId4" cstate="print">
            <a:lum contrast="20000"/>
          </a:blip>
          <a:srcRect/>
          <a:stretch>
            <a:fillRect/>
          </a:stretch>
        </p:blipFill>
        <p:spPr bwMode="auto">
          <a:xfrm>
            <a:off x="587390" y="2273307"/>
            <a:ext cx="3527425" cy="2587625"/>
          </a:xfrm>
          <a:prstGeom prst="rect">
            <a:avLst/>
          </a:prstGeom>
          <a:noFill/>
          <a:ln w="57150">
            <a:solidFill>
              <a:srgbClr val="000099"/>
            </a:solidFill>
            <a:miter lim="800000"/>
            <a:headEnd/>
            <a:tailEnd/>
          </a:ln>
          <a:effectLst>
            <a:outerShdw dist="35921" dir="2700000" algn="ctr" rotWithShape="0">
              <a:srgbClr val="808080"/>
            </a:outerShdw>
          </a:effectLst>
        </p:spPr>
      </p:pic>
      <p:sp>
        <p:nvSpPr>
          <p:cNvPr id="1024006" name="Rectangle 2"/>
          <p:cNvSpPr>
            <a:spLocks noChangeArrowheads="1"/>
          </p:cNvSpPr>
          <p:nvPr/>
        </p:nvSpPr>
        <p:spPr bwMode="auto">
          <a:xfrm>
            <a:off x="798515" y="184586"/>
            <a:ext cx="7550145" cy="796115"/>
          </a:xfrm>
          <a:prstGeom prst="rect">
            <a:avLst/>
          </a:prstGeom>
          <a:noFill/>
          <a:ln w="12700">
            <a:noFill/>
            <a:miter lim="800000"/>
            <a:headEnd/>
            <a:tailEnd/>
          </a:ln>
        </p:spPr>
        <p:txBody>
          <a:bodyPr wrap="none" lIns="90488" tIns="44450" rIns="90488" bIns="44450" anchor="ctr">
            <a:spAutoFit/>
          </a:bodyPr>
          <a:lstStyle/>
          <a:p>
            <a:pPr algn="ctr" defTabSz="914400" eaLnBrk="0" fontAlgn="base" hangingPunct="0">
              <a:lnSpc>
                <a:spcPct val="85000"/>
              </a:lnSpc>
              <a:spcBef>
                <a:spcPct val="0"/>
              </a:spcBef>
              <a:spcAft>
                <a:spcPct val="0"/>
              </a:spcAft>
            </a:pPr>
            <a:r>
              <a:rPr lang="de-DE" sz="5400" b="1" dirty="0">
                <a:solidFill>
                  <a:srgbClr val="000066"/>
                </a:solidFill>
              </a:rPr>
              <a:t>Extra Dimensionen</a:t>
            </a:r>
          </a:p>
        </p:txBody>
      </p:sp>
    </p:spTree>
    <p:extLst>
      <p:ext uri="{BB962C8B-B14F-4D97-AF65-F5344CB8AC3E}">
        <p14:creationId xmlns:p14="http://schemas.microsoft.com/office/powerpoint/2010/main" val="253806135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24004"/>
                                        </p:tgtEl>
                                        <p:attrNameLst>
                                          <p:attrName>style.visibility</p:attrName>
                                        </p:attrNameLst>
                                      </p:cBhvr>
                                      <p:to>
                                        <p:strVal val="visible"/>
                                      </p:to>
                                    </p:set>
                                    <p:animEffect transition="in" filter="fade">
                                      <p:cBhvr>
                                        <p:cTn id="7" dur="500"/>
                                        <p:tgtEl>
                                          <p:spTgt spid="1024004"/>
                                        </p:tgtEl>
                                      </p:cBhvr>
                                    </p:animEffect>
                                  </p:childTnLst>
                                </p:cTn>
                              </p:par>
                              <p:par>
                                <p:cTn id="8" presetID="10" presetClass="entr" presetSubtype="0" fill="hold" nodeType="withEffect">
                                  <p:stCondLst>
                                    <p:cond delay="0"/>
                                  </p:stCondLst>
                                  <p:childTnLst>
                                    <p:set>
                                      <p:cBhvr>
                                        <p:cTn id="9" dur="1" fill="hold">
                                          <p:stCondLst>
                                            <p:cond delay="0"/>
                                          </p:stCondLst>
                                        </p:cTn>
                                        <p:tgtEl>
                                          <p:spTgt spid="1024003"/>
                                        </p:tgtEl>
                                        <p:attrNameLst>
                                          <p:attrName>style.visibility</p:attrName>
                                        </p:attrNameLst>
                                      </p:cBhvr>
                                      <p:to>
                                        <p:strVal val="visible"/>
                                      </p:to>
                                    </p:set>
                                    <p:animEffect transition="in" filter="fade">
                                      <p:cBhvr>
                                        <p:cTn id="10" dur="500"/>
                                        <p:tgtEl>
                                          <p:spTgt spid="10240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04" grpId="0"/>
    </p:bldLst>
  </p:timing>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Slide Number Placeholder 1"/>
          <p:cNvSpPr>
            <a:spLocks noGrp="1"/>
          </p:cNvSpPr>
          <p:nvPr>
            <p:ph type="sldNum" sz="quarter" idx="10"/>
          </p:nvPr>
        </p:nvSpPr>
        <p:spPr>
          <a:xfrm>
            <a:off x="8760903" y="6569105"/>
            <a:ext cx="348172" cy="246221"/>
          </a:xfrm>
        </p:spPr>
        <p:txBody>
          <a:bodyPr/>
          <a:lstStyle/>
          <a:p>
            <a:fld id="{3D4395C2-FB56-4A8B-AF27-F45838FC72D0}" type="slidenum">
              <a:rPr lang="en-US">
                <a:solidFill>
                  <a:srgbClr val="000000"/>
                </a:solidFill>
              </a:rPr>
              <a:pPr/>
              <a:t>54</a:t>
            </a:fld>
            <a:endParaRPr lang="en-US">
              <a:solidFill>
                <a:srgbClr val="000000"/>
              </a:solidFill>
            </a:endParaRPr>
          </a:p>
        </p:txBody>
      </p:sp>
      <p:sp>
        <p:nvSpPr>
          <p:cNvPr id="1032194" name="Rectangle 3"/>
          <p:cNvSpPr>
            <a:spLocks noChangeArrowheads="1"/>
          </p:cNvSpPr>
          <p:nvPr/>
        </p:nvSpPr>
        <p:spPr bwMode="auto">
          <a:xfrm>
            <a:off x="1158276" y="1484786"/>
            <a:ext cx="6731330" cy="1092607"/>
          </a:xfrm>
          <a:prstGeom prst="rect">
            <a:avLst/>
          </a:prstGeom>
          <a:noFill/>
          <a:ln w="9525">
            <a:noFill/>
            <a:miter lim="800000"/>
            <a:headEnd/>
            <a:tailEnd/>
          </a:ln>
        </p:spPr>
        <p:txBody>
          <a:bodyPr wrap="none" anchor="ctr">
            <a:spAutoFit/>
          </a:bodyPr>
          <a:lstStyle/>
          <a:p>
            <a:pPr algn="ctr" defTabSz="914400" eaLnBrk="0" fontAlgn="base" hangingPunct="0">
              <a:spcBef>
                <a:spcPct val="25000"/>
              </a:spcBef>
              <a:spcAft>
                <a:spcPct val="0"/>
              </a:spcAft>
            </a:pPr>
            <a:r>
              <a:rPr lang="de-DE" sz="2000" b="1" dirty="0">
                <a:solidFill>
                  <a:srgbClr val="000099"/>
                </a:solidFill>
              </a:rPr>
              <a:t>Akrobat </a:t>
            </a:r>
            <a:r>
              <a:rPr lang="de-DE" sz="2000" b="1" dirty="0">
                <a:solidFill>
                  <a:srgbClr val="000000"/>
                </a:solidFill>
              </a:rPr>
              <a:t>und </a:t>
            </a:r>
            <a:r>
              <a:rPr lang="de-DE" sz="2000" b="1" dirty="0">
                <a:solidFill>
                  <a:srgbClr val="000099"/>
                </a:solidFill>
              </a:rPr>
              <a:t>Käfer </a:t>
            </a:r>
            <a:r>
              <a:rPr lang="de-DE" sz="2000" b="1" dirty="0">
                <a:solidFill>
                  <a:srgbClr val="000000"/>
                </a:solidFill>
              </a:rPr>
              <a:t>auf einem Seil: </a:t>
            </a:r>
          </a:p>
          <a:p>
            <a:pPr algn="ctr" defTabSz="914400" eaLnBrk="0" fontAlgn="base" hangingPunct="0">
              <a:spcBef>
                <a:spcPct val="25000"/>
              </a:spcBef>
              <a:spcAft>
                <a:spcPct val="0"/>
              </a:spcAft>
            </a:pPr>
            <a:r>
              <a:rPr lang="de-DE" sz="2000" b="1" dirty="0">
                <a:solidFill>
                  <a:srgbClr val="000000"/>
                </a:solidFill>
              </a:rPr>
              <a:t>Der </a:t>
            </a:r>
            <a:r>
              <a:rPr lang="de-DE" sz="2000" b="1" dirty="0">
                <a:solidFill>
                  <a:srgbClr val="000099"/>
                </a:solidFill>
              </a:rPr>
              <a:t>Akrobat </a:t>
            </a:r>
            <a:r>
              <a:rPr lang="de-DE" sz="2000" b="1" dirty="0">
                <a:solidFill>
                  <a:srgbClr val="000000"/>
                </a:solidFill>
              </a:rPr>
              <a:t>kann nur längs des Seils laufen -</a:t>
            </a:r>
          </a:p>
          <a:p>
            <a:pPr algn="ctr" defTabSz="914400" eaLnBrk="0" fontAlgn="base" hangingPunct="0">
              <a:spcBef>
                <a:spcPct val="0"/>
              </a:spcBef>
              <a:spcAft>
                <a:spcPct val="0"/>
              </a:spcAft>
            </a:pPr>
            <a:r>
              <a:rPr lang="de-DE" sz="2000" b="1" dirty="0">
                <a:solidFill>
                  <a:srgbClr val="000000"/>
                </a:solidFill>
              </a:rPr>
              <a:t>der </a:t>
            </a:r>
            <a:r>
              <a:rPr lang="de-DE" sz="2000" b="1" dirty="0">
                <a:solidFill>
                  <a:srgbClr val="000099"/>
                </a:solidFill>
              </a:rPr>
              <a:t>Käfer </a:t>
            </a:r>
            <a:r>
              <a:rPr lang="de-DE" sz="2000" b="1" dirty="0">
                <a:solidFill>
                  <a:srgbClr val="000000"/>
                </a:solidFill>
              </a:rPr>
              <a:t>auch um das Seil herum.</a:t>
            </a:r>
          </a:p>
        </p:txBody>
      </p:sp>
      <p:pic>
        <p:nvPicPr>
          <p:cNvPr id="1032196" name="Picture 5" descr="flea_extradim"/>
          <p:cNvPicPr>
            <a:picLocks noChangeAspect="1" noChangeArrowheads="1"/>
          </p:cNvPicPr>
          <p:nvPr/>
        </p:nvPicPr>
        <p:blipFill>
          <a:blip r:embed="rId4" cstate="print"/>
          <a:srcRect/>
          <a:stretch>
            <a:fillRect/>
          </a:stretch>
        </p:blipFill>
        <p:spPr bwMode="auto">
          <a:xfrm>
            <a:off x="5000628" y="3127858"/>
            <a:ext cx="2571768" cy="2662860"/>
          </a:xfrm>
          <a:prstGeom prst="rect">
            <a:avLst/>
          </a:prstGeom>
          <a:noFill/>
          <a:ln w="9525">
            <a:noFill/>
            <a:miter lim="800000"/>
            <a:headEnd/>
            <a:tailEnd/>
          </a:ln>
        </p:spPr>
      </p:pic>
      <p:pic>
        <p:nvPicPr>
          <p:cNvPr id="1032197" name="Picture 6" descr="tightrope_extradim"/>
          <p:cNvPicPr>
            <a:picLocks noChangeAspect="1" noChangeArrowheads="1"/>
          </p:cNvPicPr>
          <p:nvPr/>
        </p:nvPicPr>
        <p:blipFill>
          <a:blip r:embed="rId5" cstate="print"/>
          <a:srcRect/>
          <a:stretch>
            <a:fillRect/>
          </a:stretch>
        </p:blipFill>
        <p:spPr bwMode="auto">
          <a:xfrm>
            <a:off x="857241" y="3056420"/>
            <a:ext cx="3431873" cy="3283256"/>
          </a:xfrm>
          <a:prstGeom prst="rect">
            <a:avLst/>
          </a:prstGeom>
          <a:noFill/>
          <a:ln w="9525">
            <a:noFill/>
            <a:miter lim="800000"/>
            <a:headEnd/>
            <a:tailEnd/>
          </a:ln>
        </p:spPr>
      </p:pic>
      <p:sp>
        <p:nvSpPr>
          <p:cNvPr id="1032198" name="Rectangle 2"/>
          <p:cNvSpPr>
            <a:spLocks noChangeArrowheads="1"/>
          </p:cNvSpPr>
          <p:nvPr/>
        </p:nvSpPr>
        <p:spPr bwMode="auto">
          <a:xfrm>
            <a:off x="797723" y="297298"/>
            <a:ext cx="7550145" cy="796115"/>
          </a:xfrm>
          <a:prstGeom prst="rect">
            <a:avLst/>
          </a:prstGeom>
          <a:noFill/>
          <a:ln w="12700">
            <a:noFill/>
            <a:miter lim="800000"/>
            <a:headEnd/>
            <a:tailEnd/>
          </a:ln>
        </p:spPr>
        <p:txBody>
          <a:bodyPr wrap="none" lIns="90488" tIns="44450" rIns="90488" bIns="44450" anchor="ctr">
            <a:spAutoFit/>
          </a:bodyPr>
          <a:lstStyle/>
          <a:p>
            <a:pPr algn="ctr" defTabSz="914400" eaLnBrk="0" fontAlgn="base" hangingPunct="0">
              <a:lnSpc>
                <a:spcPct val="85000"/>
              </a:lnSpc>
              <a:spcBef>
                <a:spcPct val="0"/>
              </a:spcBef>
              <a:spcAft>
                <a:spcPct val="0"/>
              </a:spcAft>
            </a:pPr>
            <a:r>
              <a:rPr lang="de-DE" sz="5400" b="1" dirty="0">
                <a:solidFill>
                  <a:srgbClr val="000099"/>
                </a:solidFill>
              </a:rPr>
              <a:t>Extra Dimensionen</a:t>
            </a:r>
          </a:p>
        </p:txBody>
      </p:sp>
    </p:spTree>
    <p:extLst>
      <p:ext uri="{BB962C8B-B14F-4D97-AF65-F5344CB8AC3E}">
        <p14:creationId xmlns:p14="http://schemas.microsoft.com/office/powerpoint/2010/main" val="2989765312"/>
      </p:ext>
    </p:extLst>
  </p:cSld>
  <p:clrMapOvr>
    <a:masterClrMapping/>
  </p:clrMapOvr>
  <p:transition spd="slow">
    <p:fade/>
    <p:sndAc>
      <p:stSnd>
        <p:snd r:embed="rId3" name="coin.wav"/>
      </p:stSnd>
    </p:sndAc>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8" name="Slide Number Placeholder 1"/>
          <p:cNvSpPr>
            <a:spLocks noGrp="1"/>
          </p:cNvSpPr>
          <p:nvPr>
            <p:ph type="sldNum" sz="quarter" idx="10"/>
          </p:nvPr>
        </p:nvSpPr>
        <p:spPr>
          <a:xfrm>
            <a:off x="8760903" y="6569105"/>
            <a:ext cx="348172" cy="246221"/>
          </a:xfrm>
        </p:spPr>
        <p:txBody>
          <a:bodyPr/>
          <a:lstStyle/>
          <a:p>
            <a:fld id="{F9FB0FB2-4362-4499-B102-4BE17B3580A5}" type="slidenum">
              <a:rPr lang="en-US">
                <a:solidFill>
                  <a:srgbClr val="000000"/>
                </a:solidFill>
              </a:rPr>
              <a:pPr/>
              <a:t>55</a:t>
            </a:fld>
            <a:endParaRPr lang="en-US">
              <a:solidFill>
                <a:srgbClr val="000000"/>
              </a:solidFill>
            </a:endParaRPr>
          </a:p>
        </p:txBody>
      </p:sp>
      <p:sp>
        <p:nvSpPr>
          <p:cNvPr id="14" name="Slide Number Placeholder 7"/>
          <p:cNvSpPr txBox="1">
            <a:spLocks noGrp="1"/>
          </p:cNvSpPr>
          <p:nvPr/>
        </p:nvSpPr>
        <p:spPr bwMode="auto">
          <a:xfrm>
            <a:off x="7086600" y="6248400"/>
            <a:ext cx="1905000" cy="457200"/>
          </a:xfrm>
          <a:prstGeom prst="rect">
            <a:avLst/>
          </a:prstGeom>
          <a:noFill/>
          <a:ln>
            <a:miter lim="800000"/>
            <a:headEnd/>
            <a:tailEnd/>
          </a:ln>
        </p:spPr>
        <p:txBody>
          <a:bodyPr/>
          <a:lstStyle/>
          <a:p>
            <a:pPr algn="r" defTabSz="914400" eaLnBrk="0" fontAlgn="base" hangingPunct="0">
              <a:spcBef>
                <a:spcPct val="0"/>
              </a:spcBef>
              <a:spcAft>
                <a:spcPct val="0"/>
              </a:spcAft>
              <a:defRPr/>
            </a:pPr>
            <a:fld id="{CDB345AA-26DD-4AD9-A580-12108C9D2FA6}" type="slidenum">
              <a:rPr lang="en-US" sz="1400">
                <a:solidFill>
                  <a:srgbClr val="000000"/>
                </a:solidFill>
              </a:rPr>
              <a:pPr algn="r" defTabSz="914400" eaLnBrk="0" fontAlgn="base" hangingPunct="0">
                <a:spcBef>
                  <a:spcPct val="0"/>
                </a:spcBef>
                <a:spcAft>
                  <a:spcPct val="0"/>
                </a:spcAft>
                <a:defRPr/>
              </a:pPr>
              <a:t>55</a:t>
            </a:fld>
            <a:endParaRPr lang="en-US" sz="1400">
              <a:solidFill>
                <a:srgbClr val="000000"/>
              </a:solidFill>
            </a:endParaRPr>
          </a:p>
        </p:txBody>
      </p:sp>
      <p:sp>
        <p:nvSpPr>
          <p:cNvPr id="1028100" name="Rectangle 2"/>
          <p:cNvSpPr>
            <a:spLocks noChangeArrowheads="1"/>
          </p:cNvSpPr>
          <p:nvPr/>
        </p:nvSpPr>
        <p:spPr bwMode="auto">
          <a:xfrm>
            <a:off x="737399" y="65110"/>
            <a:ext cx="7550145" cy="920765"/>
          </a:xfrm>
          <a:prstGeom prst="rect">
            <a:avLst/>
          </a:prstGeom>
          <a:noFill/>
          <a:ln w="12700">
            <a:noFill/>
            <a:miter lim="800000"/>
            <a:headEnd/>
            <a:tailEnd/>
          </a:ln>
        </p:spPr>
        <p:txBody>
          <a:bodyPr wrap="none" lIns="90488" tIns="44450" rIns="90488" bIns="44450" anchor="ctr">
            <a:spAutoFit/>
          </a:bodyPr>
          <a:lstStyle/>
          <a:p>
            <a:pPr algn="ctr" defTabSz="914400" eaLnBrk="0" fontAlgn="base" hangingPunct="0">
              <a:spcBef>
                <a:spcPct val="0"/>
              </a:spcBef>
              <a:spcAft>
                <a:spcPct val="0"/>
              </a:spcAft>
            </a:pPr>
            <a:r>
              <a:rPr lang="de-DE" sz="5400" b="1" dirty="0">
                <a:solidFill>
                  <a:srgbClr val="000099"/>
                </a:solidFill>
              </a:rPr>
              <a:t>Extra Dimensionen</a:t>
            </a:r>
          </a:p>
        </p:txBody>
      </p:sp>
      <p:sp>
        <p:nvSpPr>
          <p:cNvPr id="1028102" name="Text Box 10"/>
          <p:cNvSpPr txBox="1">
            <a:spLocks noChangeArrowheads="1"/>
          </p:cNvSpPr>
          <p:nvPr/>
        </p:nvSpPr>
        <p:spPr bwMode="auto">
          <a:xfrm>
            <a:off x="4220662" y="1457483"/>
            <a:ext cx="4887877" cy="4893647"/>
          </a:xfrm>
          <a:prstGeom prst="rect">
            <a:avLst/>
          </a:prstGeom>
          <a:noFill/>
          <a:ln w="9525">
            <a:noFill/>
            <a:miter lim="800000"/>
            <a:headEnd/>
            <a:tailEnd/>
          </a:ln>
        </p:spPr>
        <p:txBody>
          <a:bodyPr wrap="none">
            <a:spAutoFit/>
          </a:bodyPr>
          <a:lstStyle/>
          <a:p>
            <a:pPr algn="ctr" defTabSz="914400" eaLnBrk="0" fontAlgn="base" hangingPunct="0">
              <a:spcBef>
                <a:spcPct val="0"/>
              </a:spcBef>
              <a:spcAft>
                <a:spcPts val="1200"/>
              </a:spcAft>
            </a:pPr>
            <a:r>
              <a:rPr lang="de-DE" sz="4000" b="1" dirty="0">
                <a:solidFill>
                  <a:srgbClr val="C00000"/>
                </a:solidFill>
                <a:latin typeface="Arial" pitchFamily="34" charset="0"/>
                <a:cs typeface="Arial" pitchFamily="34" charset="0"/>
              </a:rPr>
              <a:t>Ein kleiner Magnet:</a:t>
            </a:r>
            <a:endParaRPr lang="de-DE" sz="800" b="1" dirty="0">
              <a:solidFill>
                <a:srgbClr val="FFFFFF"/>
              </a:solidFill>
              <a:latin typeface="Arial" pitchFamily="34" charset="0"/>
              <a:cs typeface="Arial" pitchFamily="34" charset="0"/>
            </a:endParaRPr>
          </a:p>
          <a:p>
            <a:pPr algn="ctr" defTabSz="914400" eaLnBrk="0" fontAlgn="base" hangingPunct="0">
              <a:spcBef>
                <a:spcPct val="0"/>
              </a:spcBef>
              <a:spcAft>
                <a:spcPts val="1200"/>
              </a:spcAft>
            </a:pPr>
            <a:r>
              <a:rPr lang="de-DE" sz="4000" b="1" dirty="0">
                <a:solidFill>
                  <a:srgbClr val="000000"/>
                </a:solidFill>
                <a:latin typeface="Arial" pitchFamily="34" charset="0"/>
                <a:cs typeface="Arial" pitchFamily="34" charset="0"/>
              </a:rPr>
              <a:t>stärker als</a:t>
            </a:r>
            <a:endParaRPr lang="de-DE" sz="800" b="1" dirty="0">
              <a:solidFill>
                <a:srgbClr val="FFFFFF"/>
              </a:solidFill>
              <a:latin typeface="Arial" pitchFamily="34" charset="0"/>
              <a:cs typeface="Arial" pitchFamily="34" charset="0"/>
            </a:endParaRPr>
          </a:p>
          <a:p>
            <a:pPr algn="ctr" defTabSz="914400" eaLnBrk="0" fontAlgn="base" hangingPunct="0">
              <a:spcBef>
                <a:spcPct val="0"/>
              </a:spcBef>
            </a:pPr>
            <a:r>
              <a:rPr lang="de-DE" sz="4000" b="1" dirty="0">
                <a:solidFill>
                  <a:srgbClr val="0000B0"/>
                </a:solidFill>
                <a:latin typeface="Arial" pitchFamily="34" charset="0"/>
                <a:cs typeface="Arial" pitchFamily="34" charset="0"/>
              </a:rPr>
              <a:t>die Schwerkraft</a:t>
            </a:r>
          </a:p>
          <a:p>
            <a:pPr algn="ctr" defTabSz="914400" eaLnBrk="0" fontAlgn="base" hangingPunct="0">
              <a:spcBef>
                <a:spcPct val="0"/>
              </a:spcBef>
            </a:pPr>
            <a:r>
              <a:rPr lang="de-DE" sz="4000" b="1" dirty="0">
                <a:solidFill>
                  <a:srgbClr val="0000B0"/>
                </a:solidFill>
                <a:latin typeface="Arial" pitchFamily="34" charset="0"/>
                <a:cs typeface="Arial" pitchFamily="34" charset="0"/>
              </a:rPr>
              <a:t>der ganzen</a:t>
            </a:r>
          </a:p>
          <a:p>
            <a:pPr algn="ctr" defTabSz="914400" eaLnBrk="0" fontAlgn="base" hangingPunct="0">
              <a:spcBef>
                <a:spcPct val="0"/>
              </a:spcBef>
              <a:spcAft>
                <a:spcPts val="1200"/>
              </a:spcAft>
            </a:pPr>
            <a:r>
              <a:rPr lang="de-DE" sz="4000" b="1" dirty="0">
                <a:solidFill>
                  <a:srgbClr val="0000B0"/>
                </a:solidFill>
                <a:latin typeface="Arial" pitchFamily="34" charset="0"/>
                <a:cs typeface="Arial" pitchFamily="34" charset="0"/>
              </a:rPr>
              <a:t>Erde !</a:t>
            </a:r>
          </a:p>
          <a:p>
            <a:pPr algn="ctr" defTabSz="914400" eaLnBrk="0" fontAlgn="base" hangingPunct="0">
              <a:spcBef>
                <a:spcPct val="0"/>
              </a:spcBef>
              <a:spcAft>
                <a:spcPts val="1200"/>
              </a:spcAft>
            </a:pPr>
            <a:endParaRPr lang="de-DE" sz="1200" b="1" dirty="0">
              <a:solidFill>
                <a:srgbClr val="0000B0"/>
              </a:solidFill>
              <a:latin typeface="Arial" pitchFamily="34" charset="0"/>
              <a:cs typeface="Arial" pitchFamily="34" charset="0"/>
            </a:endParaRPr>
          </a:p>
          <a:p>
            <a:pPr algn="ctr" defTabSz="914400" eaLnBrk="0" fontAlgn="base" hangingPunct="0">
              <a:spcBef>
                <a:spcPct val="0"/>
              </a:spcBef>
              <a:spcAft>
                <a:spcPts val="1200"/>
              </a:spcAft>
            </a:pPr>
            <a:r>
              <a:rPr lang="de-DE" sz="6000" b="1" dirty="0">
                <a:solidFill>
                  <a:srgbClr val="C00000"/>
                </a:solidFill>
                <a:latin typeface="Arial" pitchFamily="34" charset="0"/>
                <a:cs typeface="Arial" pitchFamily="34" charset="0"/>
              </a:rPr>
              <a:t>Warum ?</a:t>
            </a:r>
          </a:p>
        </p:txBody>
      </p:sp>
      <p:pic>
        <p:nvPicPr>
          <p:cNvPr id="11" name="Picture 1"/>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98519" l="0" r="100000">
                        <a14:foregroundMark x1="32773" y1="15556" x2="32773" y2="15556"/>
                        <a14:foregroundMark x1="9244" y1="28148" x2="9244" y2="28148"/>
                        <a14:foregroundMark x1="42017" y1="4444" x2="42017" y2="4444"/>
                        <a14:foregroundMark x1="36975" y1="10370" x2="36975" y2="10370"/>
                        <a14:foregroundMark x1="22689" y1="19259" x2="22689" y2="19259"/>
                        <a14:foregroundMark x1="18487" y1="24444" x2="18487" y2="24444"/>
                        <a14:foregroundMark x1="22689" y1="22222" x2="22689" y2="22222"/>
                        <a14:foregroundMark x1="23529" y1="11111" x2="23529" y2="11111"/>
                      </a14:backgroundRemoval>
                    </a14:imgEffect>
                    <a14:imgEffect>
                      <a14:saturation sat="400000"/>
                    </a14:imgEffect>
                    <a14:imgEffect>
                      <a14:brightnessContrast bright="-4000" contrast="2000"/>
                    </a14:imgEffect>
                  </a14:imgLayer>
                </a14:imgProps>
              </a:ext>
            </a:extLst>
          </a:blip>
          <a:srcRect/>
          <a:stretch>
            <a:fillRect/>
          </a:stretch>
        </p:blipFill>
        <p:spPr bwMode="auto">
          <a:xfrm rot="13181425">
            <a:off x="1825230" y="1413353"/>
            <a:ext cx="763205" cy="860051"/>
          </a:xfrm>
          <a:prstGeom prst="rect">
            <a:avLst/>
          </a:prstGeom>
          <a:noFill/>
          <a:ln>
            <a:noFill/>
          </a:ln>
        </p:spPr>
      </p:pic>
      <p:pic>
        <p:nvPicPr>
          <p:cNvPr id="12" name="Picture 11" descr="earth"/>
          <p:cNvPicPr>
            <a:picLocks noChangeAspect="1" noChangeArrowheads="1"/>
          </p:cNvPicPr>
          <p:nvPr/>
        </p:nvPicPr>
        <p:blipFill rotWithShape="1">
          <a:blip r:embed="rId5" cstate="print"/>
          <a:srcRect l="5782" t="6206" r="5872" b="5995"/>
          <a:stretch/>
        </p:blipFill>
        <p:spPr bwMode="auto">
          <a:xfrm>
            <a:off x="277580" y="2405071"/>
            <a:ext cx="3862387" cy="3838575"/>
          </a:xfrm>
          <a:prstGeom prst="ellipse">
            <a:avLst/>
          </a:prstGeom>
          <a:solidFill>
            <a:schemeClr val="tx2"/>
          </a:solidFill>
          <a:ln w="9525">
            <a:noFill/>
            <a:miter lim="800000"/>
            <a:headEnd/>
            <a:tailEnd/>
          </a:ln>
          <a:effectLst/>
        </p:spPr>
      </p:pic>
    </p:spTree>
    <p:extLst>
      <p:ext uri="{BB962C8B-B14F-4D97-AF65-F5344CB8AC3E}">
        <p14:creationId xmlns:p14="http://schemas.microsoft.com/office/powerpoint/2010/main" val="3558809140"/>
      </p:ext>
    </p:extLst>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7" name="Title 26"/>
          <p:cNvSpPr>
            <a:spLocks noGrp="1"/>
          </p:cNvSpPr>
          <p:nvPr>
            <p:ph type="title"/>
          </p:nvPr>
        </p:nvSpPr>
        <p:spPr>
          <a:xfrm>
            <a:off x="1659325" y="188670"/>
            <a:ext cx="5848076" cy="1323439"/>
          </a:xfrm>
        </p:spPr>
        <p:txBody>
          <a:bodyPr/>
          <a:lstStyle/>
          <a:p>
            <a:r>
              <a:rPr lang="de-DE" sz="4000" dirty="0" smtClean="0"/>
              <a:t>Extra Dimensionen:</a:t>
            </a:r>
            <a:br>
              <a:rPr lang="de-DE" sz="4000" dirty="0" smtClean="0"/>
            </a:br>
            <a:r>
              <a:rPr lang="de-DE" sz="4000" dirty="0" err="1" smtClean="0"/>
              <a:t>Gaußsches</a:t>
            </a:r>
            <a:r>
              <a:rPr lang="de-DE" sz="4000" dirty="0" smtClean="0"/>
              <a:t> Gesetz</a:t>
            </a:r>
            <a:endParaRPr lang="de-DE" sz="4000" dirty="0"/>
          </a:p>
        </p:txBody>
      </p:sp>
      <p:sp>
        <p:nvSpPr>
          <p:cNvPr id="28" name="Content Placeholder 27"/>
          <p:cNvSpPr>
            <a:spLocks noGrp="1"/>
          </p:cNvSpPr>
          <p:nvPr>
            <p:ph idx="1"/>
          </p:nvPr>
        </p:nvSpPr>
        <p:spPr>
          <a:xfrm>
            <a:off x="-36511" y="5157222"/>
            <a:ext cx="8477001" cy="701731"/>
          </a:xfrm>
        </p:spPr>
        <p:txBody>
          <a:bodyPr wrap="none">
            <a:spAutoFit/>
          </a:bodyPr>
          <a:lstStyle/>
          <a:p>
            <a:pPr>
              <a:buNone/>
            </a:pPr>
            <a:r>
              <a:rPr lang="de-DE" b="1" dirty="0" smtClean="0"/>
              <a:t>              n = 1                      2                          3                     3+</a:t>
            </a:r>
            <a:r>
              <a:rPr lang="de-DE" b="1" dirty="0" smtClean="0">
                <a:solidFill>
                  <a:srgbClr val="008000"/>
                </a:solidFill>
              </a:rPr>
              <a:t>N</a:t>
            </a:r>
          </a:p>
          <a:p>
            <a:pPr>
              <a:buNone/>
            </a:pPr>
            <a:r>
              <a:rPr lang="de-DE" b="1" dirty="0" smtClean="0"/>
              <a:t>Kraft ~    e/r</a:t>
            </a:r>
            <a:r>
              <a:rPr lang="de-DE" b="1" baseline="30000" dirty="0" smtClean="0"/>
              <a:t>0                              </a:t>
            </a:r>
            <a:r>
              <a:rPr lang="de-DE" b="1" dirty="0" smtClean="0"/>
              <a:t>e/r</a:t>
            </a:r>
            <a:r>
              <a:rPr lang="de-DE" b="1" baseline="30000" dirty="0" smtClean="0"/>
              <a:t>1</a:t>
            </a:r>
            <a:r>
              <a:rPr lang="de-DE" b="1" dirty="0" smtClean="0"/>
              <a:t>                      e/r</a:t>
            </a:r>
            <a:r>
              <a:rPr lang="de-DE" b="1" baseline="30000" dirty="0" smtClean="0"/>
              <a:t>2                         </a:t>
            </a:r>
            <a:r>
              <a:rPr lang="de-DE" b="1" dirty="0" smtClean="0"/>
              <a:t>e/r</a:t>
            </a:r>
            <a:r>
              <a:rPr lang="de-DE" b="1" baseline="30000" dirty="0" smtClean="0"/>
              <a:t>2+</a:t>
            </a:r>
            <a:r>
              <a:rPr lang="de-DE" b="1" baseline="30000" dirty="0" smtClean="0">
                <a:solidFill>
                  <a:srgbClr val="008000"/>
                </a:solidFill>
              </a:rPr>
              <a:t>N</a:t>
            </a:r>
            <a:endParaRPr lang="de-DE" b="1" dirty="0"/>
          </a:p>
        </p:txBody>
      </p:sp>
      <p:sp>
        <p:nvSpPr>
          <p:cNvPr id="2" name="Slide Number Placeholder 1"/>
          <p:cNvSpPr>
            <a:spLocks noGrp="1"/>
          </p:cNvSpPr>
          <p:nvPr>
            <p:ph type="sldNum" sz="quarter" idx="10"/>
          </p:nvPr>
        </p:nvSpPr>
        <p:spPr>
          <a:xfrm>
            <a:off x="8760903" y="6569105"/>
            <a:ext cx="348172" cy="246221"/>
          </a:xfrm>
        </p:spPr>
        <p:txBody>
          <a:bodyPr/>
          <a:lstStyle/>
          <a:p>
            <a:fld id="{9CD91E6B-C0C2-4969-9706-09EA0F44936E}" type="slidenum">
              <a:rPr lang="en-US" smtClean="0">
                <a:solidFill>
                  <a:srgbClr val="000000"/>
                </a:solidFill>
              </a:rPr>
              <a:pPr/>
              <a:t>56</a:t>
            </a:fld>
            <a:endParaRPr lang="en-US">
              <a:solidFill>
                <a:srgbClr val="000000"/>
              </a:solidFill>
            </a:endParaRPr>
          </a:p>
        </p:txBody>
      </p:sp>
      <p:pic>
        <p:nvPicPr>
          <p:cNvPr id="2095106" name="Picture 2"/>
          <p:cNvPicPr>
            <a:picLocks noChangeAspect="1" noChangeArrowheads="1"/>
          </p:cNvPicPr>
          <p:nvPr/>
        </p:nvPicPr>
        <p:blipFill>
          <a:blip r:embed="rId2" cstate="print"/>
          <a:srcRect/>
          <a:stretch>
            <a:fillRect/>
          </a:stretch>
        </p:blipFill>
        <p:spPr bwMode="auto">
          <a:xfrm>
            <a:off x="1547665" y="6835894"/>
            <a:ext cx="2880320" cy="2032050"/>
          </a:xfrm>
          <a:prstGeom prst="rect">
            <a:avLst/>
          </a:prstGeom>
          <a:noFill/>
          <a:ln w="9525">
            <a:noFill/>
            <a:miter lim="800000"/>
            <a:headEnd/>
            <a:tailEnd/>
          </a:ln>
        </p:spPr>
      </p:pic>
      <p:grpSp>
        <p:nvGrpSpPr>
          <p:cNvPr id="3" name="Group 36"/>
          <p:cNvGrpSpPr/>
          <p:nvPr/>
        </p:nvGrpSpPr>
        <p:grpSpPr>
          <a:xfrm>
            <a:off x="611561" y="2996952"/>
            <a:ext cx="6062961" cy="1842970"/>
            <a:chOff x="1540519" y="2996952"/>
            <a:chExt cx="6062961" cy="1842970"/>
          </a:xfrm>
        </p:grpSpPr>
        <p:grpSp>
          <p:nvGrpSpPr>
            <p:cNvPr id="4" name="Group 32"/>
            <p:cNvGrpSpPr/>
            <p:nvPr/>
          </p:nvGrpSpPr>
          <p:grpSpPr>
            <a:xfrm>
              <a:off x="3643040" y="2996952"/>
              <a:ext cx="1800200" cy="1836119"/>
              <a:chOff x="3643040" y="2996952"/>
              <a:chExt cx="1800200" cy="1836119"/>
            </a:xfrm>
          </p:grpSpPr>
          <p:cxnSp>
            <p:nvCxnSpPr>
              <p:cNvPr id="11" name="Straight Connector 10"/>
              <p:cNvCxnSpPr/>
              <p:nvPr/>
            </p:nvCxnSpPr>
            <p:spPr bwMode="auto">
              <a:xfrm>
                <a:off x="3643040" y="3897052"/>
                <a:ext cx="1800200" cy="0"/>
              </a:xfrm>
              <a:prstGeom prst="line">
                <a:avLst/>
              </a:prstGeom>
              <a:noFill/>
              <a:ln w="12700" cap="flat" cmpd="sng" algn="ctr">
                <a:solidFill>
                  <a:schemeClr val="tx1"/>
                </a:solidFill>
                <a:prstDash val="solid"/>
                <a:round/>
                <a:headEnd type="none" w="sm" len="sm"/>
                <a:tailEnd type="none" w="sm" len="sm"/>
              </a:ln>
              <a:effectLst/>
            </p:spPr>
          </p:cxnSp>
          <p:cxnSp>
            <p:nvCxnSpPr>
              <p:cNvPr id="12" name="Straight Connector 11"/>
              <p:cNvCxnSpPr/>
              <p:nvPr/>
            </p:nvCxnSpPr>
            <p:spPr bwMode="auto">
              <a:xfrm rot="7200000">
                <a:off x="3643040" y="3897052"/>
                <a:ext cx="1800200" cy="0"/>
              </a:xfrm>
              <a:prstGeom prst="line">
                <a:avLst/>
              </a:prstGeom>
              <a:noFill/>
              <a:ln w="12700" cap="flat" cmpd="sng" algn="ctr">
                <a:solidFill>
                  <a:schemeClr val="tx1"/>
                </a:solidFill>
                <a:prstDash val="solid"/>
                <a:round/>
                <a:headEnd type="none" w="sm" len="sm"/>
                <a:tailEnd type="none" w="sm" len="sm"/>
              </a:ln>
              <a:effectLst/>
            </p:spPr>
          </p:cxnSp>
          <p:cxnSp>
            <p:nvCxnSpPr>
              <p:cNvPr id="13" name="Straight Connector 12"/>
              <p:cNvCxnSpPr/>
              <p:nvPr/>
            </p:nvCxnSpPr>
            <p:spPr bwMode="auto">
              <a:xfrm rot="3600000">
                <a:off x="3643040" y="3897504"/>
                <a:ext cx="1800200" cy="0"/>
              </a:xfrm>
              <a:prstGeom prst="line">
                <a:avLst/>
              </a:prstGeom>
              <a:noFill/>
              <a:ln w="12700" cap="flat" cmpd="sng" algn="ctr">
                <a:solidFill>
                  <a:schemeClr val="tx1"/>
                </a:solidFill>
                <a:prstDash val="solid"/>
                <a:round/>
                <a:headEnd type="none" w="sm" len="sm"/>
                <a:tailEnd type="none" w="sm" len="sm"/>
              </a:ln>
              <a:effectLst/>
            </p:spPr>
          </p:cxnSp>
          <p:sp>
            <p:nvSpPr>
              <p:cNvPr id="24" name="Oval 23"/>
              <p:cNvSpPr/>
              <p:nvPr/>
            </p:nvSpPr>
            <p:spPr bwMode="auto">
              <a:xfrm>
                <a:off x="4490196" y="3834582"/>
                <a:ext cx="108000" cy="998489"/>
              </a:xfrm>
              <a:prstGeom prst="ellipse">
                <a:avLst/>
              </a:prstGeom>
              <a:solidFill>
                <a:srgbClr val="FF0000"/>
              </a:solidFill>
              <a:ln w="12700" cap="flat" cmpd="sng" algn="ctr">
                <a:noFill/>
                <a:prstDash val="solid"/>
                <a:round/>
                <a:headEnd type="none" w="sm" len="sm"/>
                <a:tailEnd type="none" w="sm" len="sm"/>
              </a:ln>
              <a:effectLst/>
            </p:spPr>
            <p:txBody>
              <a:bodyPr vert="horz" wrap="square" lIns="90000" tIns="46800" rIns="90000" bIns="46800" numCol="1" rtlCol="0" anchor="t" anchorCtr="0" compatLnSpc="1">
                <a:prstTxWarp prst="textNoShape">
                  <a:avLst/>
                </a:prstTxWarp>
                <a:spAutoFit/>
              </a:bodyPr>
              <a:lstStyle/>
              <a:p>
                <a:pPr defTabSz="914400" eaLnBrk="0" fontAlgn="base" hangingPunct="0">
                  <a:spcBef>
                    <a:spcPct val="0"/>
                  </a:spcBef>
                  <a:spcAft>
                    <a:spcPct val="0"/>
                  </a:spcAft>
                </a:pPr>
                <a:endParaRPr lang="en-US" sz="4000" b="1">
                  <a:solidFill>
                    <a:srgbClr val="66CCFF"/>
                  </a:solidFill>
                  <a:latin typeface="Arial" pitchFamily="34" charset="0"/>
                </a:endParaRPr>
              </a:p>
            </p:txBody>
          </p:sp>
        </p:grpSp>
        <p:grpSp>
          <p:nvGrpSpPr>
            <p:cNvPr id="5" name="Group 29"/>
            <p:cNvGrpSpPr/>
            <p:nvPr/>
          </p:nvGrpSpPr>
          <p:grpSpPr>
            <a:xfrm>
              <a:off x="5803280" y="2996952"/>
              <a:ext cx="1800200" cy="1842970"/>
              <a:chOff x="5824936" y="2492896"/>
              <a:chExt cx="1800200" cy="1842970"/>
            </a:xfrm>
          </p:grpSpPr>
          <p:cxnSp>
            <p:nvCxnSpPr>
              <p:cNvPr id="17" name="Straight Connector 16"/>
              <p:cNvCxnSpPr/>
              <p:nvPr/>
            </p:nvCxnSpPr>
            <p:spPr bwMode="auto">
              <a:xfrm>
                <a:off x="5824936" y="3392996"/>
                <a:ext cx="1800200" cy="0"/>
              </a:xfrm>
              <a:prstGeom prst="line">
                <a:avLst/>
              </a:prstGeom>
              <a:noFill/>
              <a:ln w="12700" cap="flat" cmpd="sng" algn="ctr">
                <a:solidFill>
                  <a:schemeClr val="tx1"/>
                </a:solidFill>
                <a:prstDash val="solid"/>
                <a:round/>
                <a:headEnd type="none" w="sm" len="sm"/>
                <a:tailEnd type="none" w="sm" len="sm"/>
              </a:ln>
              <a:effectLst/>
            </p:spPr>
          </p:cxnSp>
          <p:cxnSp>
            <p:nvCxnSpPr>
              <p:cNvPr id="20" name="Straight Connector 19"/>
              <p:cNvCxnSpPr/>
              <p:nvPr/>
            </p:nvCxnSpPr>
            <p:spPr bwMode="auto">
              <a:xfrm rot="5400000">
                <a:off x="5824936" y="3392996"/>
                <a:ext cx="1800200" cy="0"/>
              </a:xfrm>
              <a:prstGeom prst="line">
                <a:avLst/>
              </a:prstGeom>
              <a:noFill/>
              <a:ln w="12700" cap="flat" cmpd="sng" algn="ctr">
                <a:solidFill>
                  <a:schemeClr val="tx1"/>
                </a:solidFill>
                <a:prstDash val="solid"/>
                <a:round/>
                <a:headEnd type="none" w="sm" len="sm"/>
                <a:tailEnd type="none" w="sm" len="sm"/>
              </a:ln>
              <a:effectLst/>
            </p:spPr>
          </p:cxnSp>
          <p:cxnSp>
            <p:nvCxnSpPr>
              <p:cNvPr id="22" name="Straight Connector 21"/>
              <p:cNvCxnSpPr/>
              <p:nvPr/>
            </p:nvCxnSpPr>
            <p:spPr bwMode="auto">
              <a:xfrm rot="9000000">
                <a:off x="6064257" y="3402486"/>
                <a:ext cx="1296000" cy="0"/>
              </a:xfrm>
              <a:prstGeom prst="line">
                <a:avLst/>
              </a:prstGeom>
              <a:noFill/>
              <a:ln w="12700" cap="flat" cmpd="sng" algn="ctr">
                <a:solidFill>
                  <a:schemeClr val="tx1"/>
                </a:solidFill>
                <a:prstDash val="solid"/>
                <a:round/>
                <a:headEnd type="none" w="sm" len="sm"/>
                <a:tailEnd type="none" w="sm" len="sm"/>
              </a:ln>
              <a:effectLst/>
            </p:spPr>
          </p:cxnSp>
          <p:sp>
            <p:nvSpPr>
              <p:cNvPr id="25" name="Oval 24"/>
              <p:cNvSpPr/>
              <p:nvPr/>
            </p:nvSpPr>
            <p:spPr bwMode="auto">
              <a:xfrm>
                <a:off x="6677418" y="3337377"/>
                <a:ext cx="108000" cy="998489"/>
              </a:xfrm>
              <a:prstGeom prst="ellipse">
                <a:avLst/>
              </a:prstGeom>
              <a:solidFill>
                <a:srgbClr val="FF0000"/>
              </a:solidFill>
              <a:ln w="12700" cap="flat" cmpd="sng" algn="ctr">
                <a:noFill/>
                <a:prstDash val="solid"/>
                <a:round/>
                <a:headEnd type="none" w="sm" len="sm"/>
                <a:tailEnd type="none" w="sm" len="sm"/>
              </a:ln>
              <a:effectLst/>
            </p:spPr>
            <p:txBody>
              <a:bodyPr vert="horz" wrap="square" lIns="90000" tIns="46800" rIns="90000" bIns="46800" numCol="1" rtlCol="0" anchor="t" anchorCtr="0" compatLnSpc="1">
                <a:prstTxWarp prst="textNoShape">
                  <a:avLst/>
                </a:prstTxWarp>
                <a:spAutoFit/>
              </a:bodyPr>
              <a:lstStyle/>
              <a:p>
                <a:pPr defTabSz="914400" eaLnBrk="0" fontAlgn="base" hangingPunct="0">
                  <a:spcBef>
                    <a:spcPct val="0"/>
                  </a:spcBef>
                  <a:spcAft>
                    <a:spcPct val="0"/>
                  </a:spcAft>
                </a:pPr>
                <a:endParaRPr lang="en-US" sz="4000" b="1">
                  <a:solidFill>
                    <a:srgbClr val="66CCFF"/>
                  </a:solidFill>
                  <a:latin typeface="Arial" pitchFamily="34" charset="0"/>
                </a:endParaRPr>
              </a:p>
            </p:txBody>
          </p:sp>
        </p:grpSp>
        <p:grpSp>
          <p:nvGrpSpPr>
            <p:cNvPr id="8" name="Group 35"/>
            <p:cNvGrpSpPr/>
            <p:nvPr/>
          </p:nvGrpSpPr>
          <p:grpSpPr>
            <a:xfrm>
              <a:off x="1540519" y="3827144"/>
              <a:ext cx="1800200" cy="998489"/>
              <a:chOff x="1540519" y="3827144"/>
              <a:chExt cx="1800200" cy="998489"/>
            </a:xfrm>
          </p:grpSpPr>
          <p:cxnSp>
            <p:nvCxnSpPr>
              <p:cNvPr id="6" name="Straight Connector 5"/>
              <p:cNvCxnSpPr/>
              <p:nvPr/>
            </p:nvCxnSpPr>
            <p:spPr bwMode="auto">
              <a:xfrm>
                <a:off x="1540519" y="3848330"/>
                <a:ext cx="1800200" cy="0"/>
              </a:xfrm>
              <a:prstGeom prst="line">
                <a:avLst/>
              </a:prstGeom>
              <a:noFill/>
              <a:ln w="12700" cap="flat" cmpd="sng" algn="ctr">
                <a:solidFill>
                  <a:schemeClr val="tx1"/>
                </a:solidFill>
                <a:prstDash val="solid"/>
                <a:round/>
                <a:headEnd type="none" w="sm" len="sm"/>
                <a:tailEnd type="none" w="sm" len="sm"/>
              </a:ln>
              <a:effectLst/>
            </p:spPr>
          </p:cxnSp>
          <p:cxnSp>
            <p:nvCxnSpPr>
              <p:cNvPr id="7" name="Straight Connector 6"/>
              <p:cNvCxnSpPr/>
              <p:nvPr/>
            </p:nvCxnSpPr>
            <p:spPr bwMode="auto">
              <a:xfrm>
                <a:off x="1540519" y="3877130"/>
                <a:ext cx="1800200" cy="0"/>
              </a:xfrm>
              <a:prstGeom prst="line">
                <a:avLst/>
              </a:prstGeom>
              <a:noFill/>
              <a:ln w="12700" cap="flat" cmpd="sng" algn="ctr">
                <a:solidFill>
                  <a:schemeClr val="tx1"/>
                </a:solidFill>
                <a:prstDash val="solid"/>
                <a:round/>
                <a:headEnd type="none" w="sm" len="sm"/>
                <a:tailEnd type="none" w="sm" len="sm"/>
              </a:ln>
              <a:effectLst/>
            </p:spPr>
          </p:cxnSp>
          <p:cxnSp>
            <p:nvCxnSpPr>
              <p:cNvPr id="9" name="Straight Connector 8"/>
              <p:cNvCxnSpPr/>
              <p:nvPr/>
            </p:nvCxnSpPr>
            <p:spPr bwMode="auto">
              <a:xfrm>
                <a:off x="1540519" y="3911878"/>
                <a:ext cx="1800200" cy="0"/>
              </a:xfrm>
              <a:prstGeom prst="line">
                <a:avLst/>
              </a:prstGeom>
              <a:noFill/>
              <a:ln w="12700" cap="flat" cmpd="sng" algn="ctr">
                <a:solidFill>
                  <a:schemeClr val="tx1"/>
                </a:solidFill>
                <a:prstDash val="solid"/>
                <a:round/>
                <a:headEnd type="none" w="sm" len="sm"/>
                <a:tailEnd type="none" w="sm" len="sm"/>
              </a:ln>
              <a:effectLst/>
            </p:spPr>
          </p:cxnSp>
          <p:sp>
            <p:nvSpPr>
              <p:cNvPr id="26" name="Oval 25"/>
              <p:cNvSpPr/>
              <p:nvPr/>
            </p:nvSpPr>
            <p:spPr bwMode="auto">
              <a:xfrm>
                <a:off x="2365948" y="3827144"/>
                <a:ext cx="108000" cy="998489"/>
              </a:xfrm>
              <a:prstGeom prst="ellipse">
                <a:avLst/>
              </a:prstGeom>
              <a:solidFill>
                <a:srgbClr val="FF0000"/>
              </a:solidFill>
              <a:ln w="12700" cap="flat" cmpd="sng" algn="ctr">
                <a:noFill/>
                <a:prstDash val="solid"/>
                <a:round/>
                <a:headEnd type="none" w="sm" len="sm"/>
                <a:tailEnd type="none" w="sm" len="sm"/>
              </a:ln>
              <a:effectLst/>
            </p:spPr>
            <p:txBody>
              <a:bodyPr vert="horz" wrap="square" lIns="90000" tIns="46800" rIns="90000" bIns="46800" numCol="1" rtlCol="0" anchor="t" anchorCtr="0" compatLnSpc="1">
                <a:prstTxWarp prst="textNoShape">
                  <a:avLst/>
                </a:prstTxWarp>
                <a:spAutoFit/>
              </a:bodyPr>
              <a:lstStyle/>
              <a:p>
                <a:pPr defTabSz="914400" eaLnBrk="0" fontAlgn="base" hangingPunct="0">
                  <a:spcBef>
                    <a:spcPct val="0"/>
                  </a:spcBef>
                  <a:spcAft>
                    <a:spcPct val="0"/>
                  </a:spcAft>
                </a:pPr>
                <a:endParaRPr lang="en-US" sz="4000" b="1">
                  <a:solidFill>
                    <a:srgbClr val="66CCFF"/>
                  </a:solidFill>
                  <a:latin typeface="Arial" pitchFamily="34" charset="0"/>
                </a:endParaRPr>
              </a:p>
            </p:txBody>
          </p:sp>
        </p:grpSp>
      </p:grpSp>
      <p:sp>
        <p:nvSpPr>
          <p:cNvPr id="29" name="Content Placeholder 27"/>
          <p:cNvSpPr txBox="1">
            <a:spLocks/>
          </p:cNvSpPr>
          <p:nvPr/>
        </p:nvSpPr>
        <p:spPr bwMode="auto">
          <a:xfrm>
            <a:off x="1629437" y="1747421"/>
            <a:ext cx="5870518" cy="701731"/>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342900" indent="-342900" algn="ctr" defTabSz="914400" fontAlgn="base">
              <a:spcBef>
                <a:spcPct val="20000"/>
              </a:spcBef>
              <a:spcAft>
                <a:spcPct val="0"/>
              </a:spcAft>
              <a:defRPr/>
            </a:pPr>
            <a:r>
              <a:rPr lang="de-DE" b="1" kern="0" dirty="0">
                <a:solidFill>
                  <a:srgbClr val="000000"/>
                </a:solidFill>
              </a:rPr>
              <a:t>Quelle mit der Stärke von e=6 Kraft</a:t>
            </a:r>
            <a:r>
              <a:rPr lang="de-DE" b="1" kern="0" dirty="0" err="1">
                <a:solidFill>
                  <a:srgbClr val="000000"/>
                </a:solidFill>
              </a:rPr>
              <a:t>linien</a:t>
            </a:r>
            <a:endParaRPr lang="de-DE" b="1" kern="0" dirty="0">
              <a:solidFill>
                <a:srgbClr val="000000"/>
              </a:solidFill>
            </a:endParaRPr>
          </a:p>
          <a:p>
            <a:pPr marL="342900" indent="-342900" algn="ctr" defTabSz="914400" fontAlgn="base">
              <a:spcBef>
                <a:spcPct val="20000"/>
              </a:spcBef>
              <a:spcAft>
                <a:spcPct val="0"/>
              </a:spcAft>
              <a:defRPr/>
            </a:pPr>
            <a:r>
              <a:rPr lang="de-DE" b="1" kern="0" dirty="0">
                <a:solidFill>
                  <a:srgbClr val="000000"/>
                </a:solidFill>
              </a:rPr>
              <a:t>in n Dimensionen (elektrisch, gravitativ, …)</a:t>
            </a:r>
          </a:p>
        </p:txBody>
      </p:sp>
      <p:sp>
        <p:nvSpPr>
          <p:cNvPr id="38" name="Rectangle 37"/>
          <p:cNvSpPr/>
          <p:nvPr/>
        </p:nvSpPr>
        <p:spPr>
          <a:xfrm>
            <a:off x="6948279" y="3212980"/>
            <a:ext cx="1768433" cy="1323439"/>
          </a:xfrm>
          <a:prstGeom prst="rect">
            <a:avLst/>
          </a:prstGeom>
        </p:spPr>
        <p:txBody>
          <a:bodyPr wrap="none">
            <a:spAutoFit/>
          </a:bodyPr>
          <a:lstStyle/>
          <a:p>
            <a:pPr algn="ctr" defTabSz="914400" eaLnBrk="0" fontAlgn="base" hangingPunct="0">
              <a:spcBef>
                <a:spcPct val="0"/>
              </a:spcBef>
              <a:spcAft>
                <a:spcPct val="0"/>
              </a:spcAft>
            </a:pPr>
            <a:r>
              <a:rPr lang="de-DE" sz="1600" b="1" kern="0" dirty="0">
                <a:solidFill>
                  <a:srgbClr val="008000"/>
                </a:solidFill>
              </a:rPr>
              <a:t>Extra</a:t>
            </a:r>
            <a:endParaRPr lang="de-DE" sz="1600" b="1" kern="0" dirty="0">
              <a:solidFill>
                <a:srgbClr val="000000"/>
              </a:solidFill>
            </a:endParaRPr>
          </a:p>
          <a:p>
            <a:pPr algn="ctr" defTabSz="914400" eaLnBrk="0" fontAlgn="base" hangingPunct="0">
              <a:spcBef>
                <a:spcPct val="0"/>
              </a:spcBef>
              <a:spcAft>
                <a:spcPct val="0"/>
              </a:spcAft>
            </a:pPr>
            <a:r>
              <a:rPr lang="de-DE" sz="1600" b="1" kern="0" dirty="0">
                <a:solidFill>
                  <a:srgbClr val="008000"/>
                </a:solidFill>
              </a:rPr>
              <a:t>Dimensionen:</a:t>
            </a:r>
            <a:endParaRPr lang="de-DE" sz="1600" b="1" kern="0" dirty="0">
              <a:solidFill>
                <a:srgbClr val="000000"/>
              </a:solidFill>
            </a:endParaRPr>
          </a:p>
          <a:p>
            <a:pPr algn="ctr" defTabSz="914400" eaLnBrk="0" fontAlgn="base" hangingPunct="0">
              <a:spcBef>
                <a:spcPct val="0"/>
              </a:spcBef>
              <a:spcAft>
                <a:spcPct val="0"/>
              </a:spcAft>
            </a:pPr>
            <a:r>
              <a:rPr lang="de-DE" sz="1600" b="1" kern="0" dirty="0">
                <a:solidFill>
                  <a:srgbClr val="000000"/>
                </a:solidFill>
              </a:rPr>
              <a:t>Kraft fällt</a:t>
            </a:r>
          </a:p>
          <a:p>
            <a:pPr algn="ctr" defTabSz="914400" eaLnBrk="0" fontAlgn="base" hangingPunct="0">
              <a:spcBef>
                <a:spcPct val="0"/>
              </a:spcBef>
              <a:spcAft>
                <a:spcPct val="0"/>
              </a:spcAft>
            </a:pPr>
            <a:r>
              <a:rPr lang="de-DE" sz="1600" b="1" kern="0" dirty="0">
                <a:solidFill>
                  <a:srgbClr val="000000"/>
                </a:solidFill>
              </a:rPr>
              <a:t>schneller</a:t>
            </a:r>
          </a:p>
          <a:p>
            <a:pPr algn="ctr" defTabSz="914400" eaLnBrk="0" fontAlgn="base" hangingPunct="0">
              <a:spcBef>
                <a:spcPct val="0"/>
              </a:spcBef>
              <a:spcAft>
                <a:spcPct val="0"/>
              </a:spcAft>
            </a:pPr>
            <a:r>
              <a:rPr lang="de-DE" sz="1600" b="1" kern="0" dirty="0">
                <a:solidFill>
                  <a:srgbClr val="000000"/>
                </a:solidFill>
              </a:rPr>
              <a:t>mit Abstand</a:t>
            </a:r>
          </a:p>
        </p:txBody>
      </p:sp>
      <p:sp>
        <p:nvSpPr>
          <p:cNvPr id="30" name="Rectangle 29"/>
          <p:cNvSpPr/>
          <p:nvPr/>
        </p:nvSpPr>
        <p:spPr>
          <a:xfrm>
            <a:off x="1547664" y="6381328"/>
            <a:ext cx="5976664" cy="441146"/>
          </a:xfrm>
          <a:prstGeom prst="rect">
            <a:avLst/>
          </a:prstGeom>
        </p:spPr>
        <p:txBody>
          <a:bodyPr wrap="square">
            <a:spAutoFit/>
          </a:bodyPr>
          <a:lstStyle/>
          <a:p>
            <a:pPr defTabSz="914400" eaLnBrk="0" fontAlgn="base" hangingPunct="0">
              <a:spcBef>
                <a:spcPct val="0"/>
              </a:spcBef>
              <a:spcAft>
                <a:spcPts val="200"/>
              </a:spcAft>
            </a:pPr>
            <a:r>
              <a:rPr lang="de-DE" sz="700" b="1" dirty="0">
                <a:solidFill>
                  <a:srgbClr val="000000"/>
                </a:solidFill>
                <a:latin typeface="Arial" pitchFamily="34" charset="0"/>
              </a:rPr>
              <a:t>I. Kant: „Gedanken von der wahren Schätzung der lebendigen Kräfte“, </a:t>
            </a:r>
            <a:r>
              <a:rPr lang="de-DE" sz="700" b="1" dirty="0" err="1">
                <a:solidFill>
                  <a:srgbClr val="000000"/>
                </a:solidFill>
                <a:latin typeface="Arial" pitchFamily="34" charset="0"/>
              </a:rPr>
              <a:t>Vorkrit</a:t>
            </a:r>
            <a:r>
              <a:rPr lang="de-DE" sz="700" b="1" dirty="0">
                <a:solidFill>
                  <a:srgbClr val="000000"/>
                </a:solidFill>
                <a:latin typeface="Arial" pitchFamily="34" charset="0"/>
              </a:rPr>
              <a:t>. Schriften, 1747,  </a:t>
            </a:r>
            <a:r>
              <a:rPr lang="en-GB" sz="700" b="1" dirty="0">
                <a:solidFill>
                  <a:srgbClr val="000000"/>
                </a:solidFill>
                <a:latin typeface="Arial" pitchFamily="34" charset="0"/>
              </a:rPr>
              <a:t>§ 9 </a:t>
            </a:r>
            <a:r>
              <a:rPr lang="en-GB" sz="700" b="1" dirty="0" err="1">
                <a:solidFill>
                  <a:srgbClr val="000000"/>
                </a:solidFill>
                <a:latin typeface="Arial" pitchFamily="34" charset="0"/>
              </a:rPr>
              <a:t>ff</a:t>
            </a:r>
            <a:r>
              <a:rPr lang="en-GB" sz="700" b="1" dirty="0">
                <a:solidFill>
                  <a:srgbClr val="000000"/>
                </a:solidFill>
                <a:latin typeface="Arial" pitchFamily="34" charset="0"/>
              </a:rPr>
              <a:t>:</a:t>
            </a:r>
          </a:p>
          <a:p>
            <a:pPr defTabSz="914400" eaLnBrk="0" fontAlgn="base" hangingPunct="0">
              <a:spcBef>
                <a:spcPct val="0"/>
              </a:spcBef>
              <a:spcAft>
                <a:spcPts val="200"/>
              </a:spcAft>
            </a:pPr>
            <a:r>
              <a:rPr lang="de-DE" sz="700" b="1" dirty="0">
                <a:solidFill>
                  <a:srgbClr val="000000"/>
                </a:solidFill>
                <a:latin typeface="Arial" pitchFamily="34" charset="0"/>
              </a:rPr>
              <a:t>“Die dreifache Abmessung scheinet daher zu rühren, weil die Substanzen in der existierenden Welt so in einander wirken, dass die Stärke der Wirkung sich wie das Quadrat der Weiten umgekehrt verhält.”   s.a.: </a:t>
            </a:r>
            <a:r>
              <a:rPr lang="de-DE" sz="700" b="1" dirty="0" err="1">
                <a:solidFill>
                  <a:srgbClr val="000000"/>
                </a:solidFill>
                <a:latin typeface="Arial" pitchFamily="34" charset="0"/>
              </a:rPr>
              <a:t>F.Caruso</a:t>
            </a:r>
            <a:r>
              <a:rPr lang="de-DE" sz="700" b="1" dirty="0">
                <a:solidFill>
                  <a:srgbClr val="000000"/>
                </a:solidFill>
                <a:latin typeface="Arial" pitchFamily="34" charset="0"/>
              </a:rPr>
              <a:t>, R. Xavier, </a:t>
            </a:r>
            <a:r>
              <a:rPr lang="de-DE" sz="700" b="1" dirty="0">
                <a:solidFill>
                  <a:srgbClr val="000000"/>
                </a:solidFill>
                <a:latin typeface="Arial" pitchFamily="34" charset="0"/>
                <a:hlinkClick r:id="rId3"/>
              </a:rPr>
              <a:t>arXiv:0907.3531v1</a:t>
            </a:r>
            <a:endParaRPr lang="en-GB" sz="700" b="1" dirty="0">
              <a:solidFill>
                <a:srgbClr val="000000"/>
              </a:solidFill>
              <a:latin typeface="Arial" pitchFamily="34" charset="0"/>
            </a:endParaRPr>
          </a:p>
        </p:txBody>
      </p:sp>
    </p:spTree>
    <p:extLst>
      <p:ext uri="{BB962C8B-B14F-4D97-AF65-F5344CB8AC3E}">
        <p14:creationId xmlns:p14="http://schemas.microsoft.com/office/powerpoint/2010/main" val="222331956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5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 name="Slide Number Placeholder 2"/>
          <p:cNvSpPr>
            <a:spLocks noGrp="1"/>
          </p:cNvSpPr>
          <p:nvPr>
            <p:ph type="sldNum" sz="quarter" idx="10"/>
          </p:nvPr>
        </p:nvSpPr>
        <p:spPr>
          <a:xfrm>
            <a:off x="8760903" y="6569105"/>
            <a:ext cx="348172" cy="246221"/>
          </a:xfrm>
        </p:spPr>
        <p:txBody>
          <a:bodyPr/>
          <a:lstStyle/>
          <a:p>
            <a:fld id="{740D13E7-18E8-4109-975A-62632852822C}" type="slidenum">
              <a:rPr lang="en-US">
                <a:solidFill>
                  <a:srgbClr val="000000"/>
                </a:solidFill>
              </a:rPr>
              <a:pPr/>
              <a:t>57</a:t>
            </a:fld>
            <a:endParaRPr lang="en-US">
              <a:solidFill>
                <a:srgbClr val="000000"/>
              </a:solidFill>
            </a:endParaRPr>
          </a:p>
        </p:txBody>
      </p:sp>
      <p:sp>
        <p:nvSpPr>
          <p:cNvPr id="1268738" name="Rectangle 2"/>
          <p:cNvSpPr>
            <a:spLocks noChangeArrowheads="1"/>
          </p:cNvSpPr>
          <p:nvPr/>
        </p:nvSpPr>
        <p:spPr bwMode="auto">
          <a:xfrm>
            <a:off x="179511" y="1143000"/>
            <a:ext cx="7184294" cy="5211172"/>
          </a:xfrm>
          <a:prstGeom prst="rect">
            <a:avLst/>
          </a:prstGeom>
          <a:noFill/>
          <a:ln w="25400" algn="ctr">
            <a:noFill/>
            <a:miter lim="800000"/>
            <a:headEnd type="none" w="lg" len="lg"/>
            <a:tailEnd/>
          </a:ln>
          <a:effectLst/>
        </p:spPr>
        <p:txBody>
          <a:bodyPr wrap="none" lIns="94275" tIns="49023" rIns="94275" bIns="49023">
            <a:spAutoFit/>
          </a:bodyPr>
          <a:lstStyle/>
          <a:p>
            <a:pPr defTabSz="957263" eaLnBrk="0" fontAlgn="base" hangingPunct="0">
              <a:spcBef>
                <a:spcPct val="40000"/>
              </a:spcBef>
              <a:spcAft>
                <a:spcPct val="0"/>
              </a:spcAft>
              <a:tabLst>
                <a:tab pos="717550" algn="l"/>
              </a:tabLst>
            </a:pPr>
            <a:r>
              <a:rPr lang="de-DE" sz="1400" b="1" dirty="0">
                <a:solidFill>
                  <a:srgbClr val="000000"/>
                </a:solidFill>
                <a:latin typeface="Arial" pitchFamily="34" charset="0"/>
              </a:rPr>
              <a:t>					</a:t>
            </a:r>
            <a:r>
              <a:rPr lang="de-DE" sz="1200" b="1" dirty="0" err="1">
                <a:solidFill>
                  <a:srgbClr val="000000"/>
                </a:solidFill>
                <a:latin typeface="Arial" pitchFamily="34" charset="0"/>
              </a:rPr>
              <a:t>Arkani</a:t>
            </a:r>
            <a:r>
              <a:rPr lang="de-DE" sz="1200" b="1" dirty="0">
                <a:solidFill>
                  <a:srgbClr val="000000"/>
                </a:solidFill>
                <a:latin typeface="Arial" pitchFamily="34" charset="0"/>
              </a:rPr>
              <a:t>-Hamed, </a:t>
            </a:r>
            <a:r>
              <a:rPr lang="de-DE" sz="1200" b="1" dirty="0" err="1">
                <a:solidFill>
                  <a:srgbClr val="000000"/>
                </a:solidFill>
                <a:latin typeface="Arial" pitchFamily="34" charset="0"/>
              </a:rPr>
              <a:t>Dimopoulos</a:t>
            </a:r>
            <a:r>
              <a:rPr lang="de-DE" sz="1200" b="1" dirty="0">
                <a:solidFill>
                  <a:srgbClr val="000000"/>
                </a:solidFill>
                <a:latin typeface="Arial" pitchFamily="34" charset="0"/>
              </a:rPr>
              <a:t>, </a:t>
            </a:r>
            <a:r>
              <a:rPr lang="de-DE" sz="1200" b="1" dirty="0" err="1">
                <a:solidFill>
                  <a:srgbClr val="000000"/>
                </a:solidFill>
                <a:latin typeface="Arial" pitchFamily="34" charset="0"/>
              </a:rPr>
              <a:t>Dvali</a:t>
            </a:r>
            <a:r>
              <a:rPr lang="de-DE" sz="1200" b="1" dirty="0">
                <a:solidFill>
                  <a:srgbClr val="000000"/>
                </a:solidFill>
                <a:latin typeface="Arial" pitchFamily="34" charset="0"/>
              </a:rPr>
              <a:t>, 1998,99</a:t>
            </a:r>
            <a:endParaRPr lang="de-DE" sz="500" dirty="0">
              <a:solidFill>
                <a:srgbClr val="000000"/>
              </a:solidFill>
              <a:latin typeface="Arial" pitchFamily="34" charset="0"/>
            </a:endParaRPr>
          </a:p>
          <a:p>
            <a:pPr defTabSz="957263" eaLnBrk="0" fontAlgn="base" hangingPunct="0">
              <a:spcBef>
                <a:spcPct val="40000"/>
              </a:spcBef>
              <a:spcAft>
                <a:spcPct val="0"/>
              </a:spcAft>
              <a:buFontTx/>
              <a:buChar char="•"/>
              <a:tabLst>
                <a:tab pos="717550" algn="l"/>
              </a:tabLst>
            </a:pPr>
            <a:r>
              <a:rPr lang="de-DE" sz="2100" dirty="0">
                <a:solidFill>
                  <a:srgbClr val="000000"/>
                </a:solidFill>
                <a:latin typeface="Arial" pitchFamily="34" charset="0"/>
              </a:rPr>
              <a:t> </a:t>
            </a:r>
            <a:r>
              <a:rPr lang="de-DE" sz="2000" b="1" dirty="0" err="1">
                <a:solidFill>
                  <a:srgbClr val="000000"/>
                </a:solidFill>
                <a:latin typeface="Arial" pitchFamily="34" charset="0"/>
              </a:rPr>
              <a:t>elm</a:t>
            </a:r>
            <a:r>
              <a:rPr lang="de-DE" sz="2000" b="1" dirty="0">
                <a:solidFill>
                  <a:srgbClr val="000000"/>
                </a:solidFill>
                <a:latin typeface="Arial" pitchFamily="34" charset="0"/>
              </a:rPr>
              <a:t>., starke + schwache Kraft wirken in (3+1) </a:t>
            </a:r>
            <a:r>
              <a:rPr lang="de-DE" sz="2000" b="1" dirty="0" err="1">
                <a:solidFill>
                  <a:srgbClr val="000000"/>
                </a:solidFill>
                <a:latin typeface="Arial" pitchFamily="34" charset="0"/>
              </a:rPr>
              <a:t>Brane</a:t>
            </a:r>
            <a:endParaRPr lang="de-DE" sz="2000" b="1" dirty="0">
              <a:solidFill>
                <a:srgbClr val="000000"/>
              </a:solidFill>
              <a:latin typeface="Arial" pitchFamily="34" charset="0"/>
            </a:endParaRPr>
          </a:p>
          <a:p>
            <a:pPr defTabSz="957263" eaLnBrk="0" fontAlgn="base" hangingPunct="0">
              <a:spcBef>
                <a:spcPct val="40000"/>
              </a:spcBef>
              <a:spcAft>
                <a:spcPct val="0"/>
              </a:spcAft>
              <a:buFontTx/>
              <a:buChar char="•"/>
              <a:tabLst>
                <a:tab pos="717550" algn="l"/>
              </a:tabLst>
            </a:pPr>
            <a:r>
              <a:rPr lang="de-DE" sz="2000" b="1" dirty="0">
                <a:solidFill>
                  <a:srgbClr val="FF0000"/>
                </a:solidFill>
                <a:latin typeface="Arial" pitchFamily="34" charset="0"/>
              </a:rPr>
              <a:t> nur Gravitation wirkt in N extra Dimensionen</a:t>
            </a:r>
          </a:p>
          <a:p>
            <a:pPr marL="477838" lvl="1" indent="-119063" defTabSz="957263" eaLnBrk="0" fontAlgn="base" hangingPunct="0">
              <a:spcBef>
                <a:spcPct val="40000"/>
              </a:spcBef>
              <a:spcAft>
                <a:spcPct val="0"/>
              </a:spcAft>
              <a:buFont typeface="Comic Sans MS" pitchFamily="66" charset="0"/>
              <a:buChar char="−"/>
              <a:tabLst>
                <a:tab pos="717550" algn="l"/>
              </a:tabLst>
            </a:pPr>
            <a:r>
              <a:rPr lang="de-DE" sz="2000" b="1" dirty="0">
                <a:solidFill>
                  <a:srgbClr val="000000"/>
                </a:solidFill>
                <a:latin typeface="Arial" pitchFamily="34" charset="0"/>
              </a:rPr>
              <a:t> </a:t>
            </a:r>
            <a:r>
              <a:rPr lang="de-DE" sz="2000" b="1" dirty="0" err="1">
                <a:solidFill>
                  <a:srgbClr val="000000"/>
                </a:solidFill>
                <a:latin typeface="Arial" pitchFamily="34" charset="0"/>
              </a:rPr>
              <a:t>kompaktifiziert</a:t>
            </a:r>
            <a:r>
              <a:rPr lang="de-DE" sz="2000" b="1" dirty="0">
                <a:solidFill>
                  <a:srgbClr val="000000"/>
                </a:solidFill>
                <a:latin typeface="Arial" pitchFamily="34" charset="0"/>
              </a:rPr>
              <a:t> mit Radius R</a:t>
            </a:r>
          </a:p>
          <a:p>
            <a:pPr marL="477838" lvl="1" indent="-119063" defTabSz="957263" eaLnBrk="0" fontAlgn="base" hangingPunct="0">
              <a:spcBef>
                <a:spcPct val="20000"/>
              </a:spcBef>
              <a:spcAft>
                <a:spcPct val="0"/>
              </a:spcAft>
              <a:buFont typeface="Comic Sans MS" pitchFamily="66" charset="0"/>
              <a:buChar char="−"/>
              <a:tabLst>
                <a:tab pos="717550" algn="l"/>
              </a:tabLst>
            </a:pPr>
            <a:r>
              <a:rPr lang="de-DE" sz="2000" b="1" dirty="0">
                <a:solidFill>
                  <a:srgbClr val="000000"/>
                </a:solidFill>
                <a:latin typeface="Arial" pitchFamily="34" charset="0"/>
              </a:rPr>
              <a:t> Modifikation von Newtons Gesetz:</a:t>
            </a:r>
          </a:p>
          <a:p>
            <a:pPr defTabSz="957263" eaLnBrk="0" fontAlgn="base" hangingPunct="0">
              <a:spcBef>
                <a:spcPct val="40000"/>
              </a:spcBef>
              <a:spcAft>
                <a:spcPct val="0"/>
              </a:spcAft>
              <a:tabLst>
                <a:tab pos="717550" algn="l"/>
              </a:tabLst>
            </a:pPr>
            <a:endParaRPr lang="de-DE" sz="800" b="1" dirty="0">
              <a:solidFill>
                <a:srgbClr val="000000"/>
              </a:solidFill>
              <a:latin typeface="Arial" pitchFamily="34" charset="0"/>
            </a:endParaRPr>
          </a:p>
          <a:p>
            <a:pPr defTabSz="957263" eaLnBrk="0" fontAlgn="base" hangingPunct="0">
              <a:spcBef>
                <a:spcPct val="40000"/>
              </a:spcBef>
              <a:spcAft>
                <a:spcPct val="0"/>
              </a:spcAft>
              <a:buFont typeface="Comic Sans MS" pitchFamily="66" charset="0"/>
              <a:buNone/>
              <a:tabLst>
                <a:tab pos="717550" algn="l"/>
              </a:tabLst>
            </a:pPr>
            <a:r>
              <a:rPr lang="de-DE" sz="2000" dirty="0">
                <a:solidFill>
                  <a:srgbClr val="000000"/>
                </a:solidFill>
                <a:latin typeface="Arial" pitchFamily="34" charset="0"/>
              </a:rPr>
              <a:t>	</a:t>
            </a:r>
            <a:r>
              <a:rPr lang="de-DE" sz="2000" b="1" dirty="0">
                <a:solidFill>
                  <a:srgbClr val="000000"/>
                </a:solidFill>
                <a:latin typeface="Arial" pitchFamily="34" charset="0"/>
              </a:rPr>
              <a:t>F ~  G</a:t>
            </a:r>
            <a:r>
              <a:rPr lang="de-DE" sz="2000" b="1" baseline="-25000" dirty="0">
                <a:solidFill>
                  <a:srgbClr val="000000"/>
                </a:solidFill>
                <a:latin typeface="Arial" pitchFamily="34" charset="0"/>
              </a:rPr>
              <a:t>N</a:t>
            </a:r>
            <a:r>
              <a:rPr lang="de-DE" sz="2000" b="1" dirty="0">
                <a:solidFill>
                  <a:srgbClr val="000000"/>
                </a:solidFill>
                <a:latin typeface="Arial" pitchFamily="34" charset="0"/>
              </a:rPr>
              <a:t> / r</a:t>
            </a:r>
            <a:r>
              <a:rPr lang="de-DE" sz="2000" b="1" baseline="30000" dirty="0">
                <a:solidFill>
                  <a:srgbClr val="000000"/>
                </a:solidFill>
                <a:latin typeface="Arial" pitchFamily="34" charset="0"/>
              </a:rPr>
              <a:t>2   </a:t>
            </a:r>
            <a:r>
              <a:rPr lang="de-DE" sz="2000" b="1" dirty="0">
                <a:solidFill>
                  <a:srgbClr val="000000"/>
                </a:solidFill>
                <a:latin typeface="Arial" pitchFamily="34" charset="0"/>
              </a:rPr>
              <a:t>~  1 / M</a:t>
            </a:r>
            <a:r>
              <a:rPr lang="de-DE" sz="2000" b="1" baseline="-25000" dirty="0">
                <a:solidFill>
                  <a:srgbClr val="000000"/>
                </a:solidFill>
                <a:latin typeface="Arial" pitchFamily="34" charset="0"/>
              </a:rPr>
              <a:t>Pl</a:t>
            </a:r>
            <a:r>
              <a:rPr lang="de-DE" sz="2000" b="1" baseline="30000" dirty="0">
                <a:solidFill>
                  <a:srgbClr val="000000"/>
                </a:solidFill>
                <a:latin typeface="Arial" pitchFamily="34" charset="0"/>
              </a:rPr>
              <a:t>2</a:t>
            </a:r>
            <a:r>
              <a:rPr lang="de-DE" sz="2000" b="1" dirty="0">
                <a:solidFill>
                  <a:srgbClr val="000000"/>
                </a:solidFill>
                <a:latin typeface="Arial" pitchFamily="34" charset="0"/>
              </a:rPr>
              <a:t> r</a:t>
            </a:r>
            <a:r>
              <a:rPr lang="de-DE" sz="2000" b="1" baseline="30000" dirty="0">
                <a:solidFill>
                  <a:srgbClr val="000000"/>
                </a:solidFill>
                <a:latin typeface="Arial" pitchFamily="34" charset="0"/>
              </a:rPr>
              <a:t>2   </a:t>
            </a:r>
            <a:r>
              <a:rPr lang="de-DE" sz="2000" b="1" dirty="0">
                <a:solidFill>
                  <a:srgbClr val="000000"/>
                </a:solidFill>
                <a:latin typeface="Arial" pitchFamily="34" charset="0"/>
              </a:rPr>
              <a:t>~  1 / M</a:t>
            </a:r>
            <a:r>
              <a:rPr lang="de-DE" sz="2000" b="1" baseline="-25000" dirty="0">
                <a:solidFill>
                  <a:srgbClr val="000000"/>
                </a:solidFill>
                <a:latin typeface="Arial" pitchFamily="34" charset="0"/>
              </a:rPr>
              <a:t>KK</a:t>
            </a:r>
            <a:r>
              <a:rPr lang="de-DE" sz="2000" b="1" baseline="30000" dirty="0">
                <a:solidFill>
                  <a:srgbClr val="000000"/>
                </a:solidFill>
                <a:latin typeface="Arial" pitchFamily="34" charset="0"/>
              </a:rPr>
              <a:t>2+N</a:t>
            </a:r>
            <a:r>
              <a:rPr lang="de-DE" sz="2000" b="1" dirty="0">
                <a:solidFill>
                  <a:srgbClr val="000000"/>
                </a:solidFill>
                <a:latin typeface="Arial" pitchFamily="34" charset="0"/>
              </a:rPr>
              <a:t> r</a:t>
            </a:r>
            <a:r>
              <a:rPr lang="de-DE" sz="2000" b="1" baseline="30000" dirty="0">
                <a:solidFill>
                  <a:srgbClr val="000000"/>
                </a:solidFill>
                <a:latin typeface="Arial" pitchFamily="34" charset="0"/>
              </a:rPr>
              <a:t>2+N</a:t>
            </a:r>
          </a:p>
          <a:p>
            <a:pPr defTabSz="957263" eaLnBrk="0" fontAlgn="base" hangingPunct="0">
              <a:spcBef>
                <a:spcPct val="40000"/>
              </a:spcBef>
              <a:spcAft>
                <a:spcPct val="0"/>
              </a:spcAft>
              <a:buFont typeface="Comic Sans MS" pitchFamily="66" charset="0"/>
              <a:buNone/>
              <a:tabLst>
                <a:tab pos="717550" algn="l"/>
              </a:tabLst>
            </a:pPr>
            <a:endParaRPr lang="de-DE" sz="800" b="1" dirty="0">
              <a:solidFill>
                <a:srgbClr val="000000"/>
              </a:solidFill>
              <a:latin typeface="Arial" pitchFamily="34" charset="0"/>
            </a:endParaRPr>
          </a:p>
          <a:p>
            <a:pPr marL="477838" lvl="1" indent="-119063" defTabSz="957263" eaLnBrk="0" fontAlgn="base" hangingPunct="0">
              <a:spcBef>
                <a:spcPct val="40000"/>
              </a:spcBef>
              <a:spcAft>
                <a:spcPct val="0"/>
              </a:spcAft>
              <a:buFont typeface="Comic Sans MS" pitchFamily="66" charset="0"/>
              <a:buChar char="−"/>
              <a:tabLst>
                <a:tab pos="717550" algn="l"/>
              </a:tabLst>
            </a:pPr>
            <a:r>
              <a:rPr lang="de-DE" sz="2000" b="1" dirty="0">
                <a:solidFill>
                  <a:srgbClr val="000000"/>
                </a:solidFill>
                <a:latin typeface="Arial" pitchFamily="34" charset="0"/>
              </a:rPr>
              <a:t> G</a:t>
            </a:r>
            <a:r>
              <a:rPr lang="de-DE" sz="2000" b="1" baseline="-25000" dirty="0">
                <a:solidFill>
                  <a:srgbClr val="000000"/>
                </a:solidFill>
                <a:latin typeface="Arial" pitchFamily="34" charset="0"/>
              </a:rPr>
              <a:t>N</a:t>
            </a:r>
            <a:r>
              <a:rPr lang="de-DE" sz="2000" b="1" dirty="0">
                <a:solidFill>
                  <a:srgbClr val="000000"/>
                </a:solidFill>
                <a:latin typeface="Arial" pitchFamily="34" charset="0"/>
              </a:rPr>
              <a:t>, </a:t>
            </a:r>
            <a:r>
              <a:rPr lang="de-DE" sz="2000" b="1" dirty="0" err="1">
                <a:solidFill>
                  <a:srgbClr val="000000"/>
                </a:solidFill>
                <a:latin typeface="Arial" pitchFamily="34" charset="0"/>
              </a:rPr>
              <a:t>M</a:t>
            </a:r>
            <a:r>
              <a:rPr lang="de-DE" sz="2000" b="1" baseline="-25000" dirty="0" err="1">
                <a:solidFill>
                  <a:srgbClr val="000000"/>
                </a:solidFill>
                <a:latin typeface="Arial" pitchFamily="34" charset="0"/>
              </a:rPr>
              <a:t>Pl</a:t>
            </a:r>
            <a:r>
              <a:rPr lang="de-DE" sz="2000" b="1" dirty="0">
                <a:solidFill>
                  <a:srgbClr val="000000"/>
                </a:solidFill>
                <a:latin typeface="Arial" pitchFamily="34" charset="0"/>
              </a:rPr>
              <a:t>  ... nur effektive Konstanten</a:t>
            </a:r>
          </a:p>
          <a:p>
            <a:pPr marL="477838" lvl="1" indent="-119063" defTabSz="957263" eaLnBrk="0" fontAlgn="base" hangingPunct="0">
              <a:spcBef>
                <a:spcPct val="20000"/>
              </a:spcBef>
              <a:spcAft>
                <a:spcPct val="0"/>
              </a:spcAft>
              <a:buFont typeface="Comic Sans MS" pitchFamily="66" charset="0"/>
              <a:buChar char="−"/>
              <a:tabLst>
                <a:tab pos="717550" algn="l"/>
              </a:tabLst>
            </a:pPr>
            <a:r>
              <a:rPr lang="de-DE" sz="2000" b="1" dirty="0">
                <a:solidFill>
                  <a:srgbClr val="000000"/>
                </a:solidFill>
                <a:latin typeface="Arial" pitchFamily="34" charset="0"/>
              </a:rPr>
              <a:t> R, M</a:t>
            </a:r>
            <a:r>
              <a:rPr lang="de-DE" sz="2000" b="1" baseline="-25000" dirty="0">
                <a:solidFill>
                  <a:srgbClr val="000000"/>
                </a:solidFill>
                <a:latin typeface="Arial" pitchFamily="34" charset="0"/>
              </a:rPr>
              <a:t>KK</a:t>
            </a:r>
            <a:r>
              <a:rPr lang="de-DE" sz="2000" b="1" dirty="0">
                <a:solidFill>
                  <a:srgbClr val="000000"/>
                </a:solidFill>
                <a:latin typeface="Arial" pitchFamily="34" charset="0"/>
              </a:rPr>
              <a:t>   ... neue, fundamentale Planck-Länge, -Masse</a:t>
            </a:r>
            <a:endParaRPr lang="de-DE" sz="2000" b="1" baseline="-25000" dirty="0">
              <a:solidFill>
                <a:srgbClr val="000000"/>
              </a:solidFill>
              <a:latin typeface="Arial" pitchFamily="34" charset="0"/>
            </a:endParaRPr>
          </a:p>
          <a:p>
            <a:pPr defTabSz="957263" eaLnBrk="0" fontAlgn="base" hangingPunct="0">
              <a:spcBef>
                <a:spcPct val="40000"/>
              </a:spcBef>
              <a:spcAft>
                <a:spcPct val="0"/>
              </a:spcAft>
              <a:buFont typeface="Comic Sans MS" pitchFamily="66" charset="0"/>
              <a:buNone/>
              <a:tabLst>
                <a:tab pos="717550" algn="l"/>
              </a:tabLst>
            </a:pPr>
            <a:endParaRPr lang="de-DE" sz="800" b="1" dirty="0">
              <a:solidFill>
                <a:srgbClr val="000000"/>
              </a:solidFill>
              <a:latin typeface="Arial" pitchFamily="34" charset="0"/>
            </a:endParaRPr>
          </a:p>
          <a:p>
            <a:pPr defTabSz="957263" eaLnBrk="0" fontAlgn="base" hangingPunct="0">
              <a:spcBef>
                <a:spcPct val="40000"/>
              </a:spcBef>
              <a:spcAft>
                <a:spcPct val="0"/>
              </a:spcAft>
              <a:buFont typeface="Comic Sans MS" pitchFamily="66" charset="0"/>
              <a:buNone/>
              <a:tabLst>
                <a:tab pos="717550" algn="l"/>
              </a:tabLst>
            </a:pPr>
            <a:r>
              <a:rPr lang="de-DE" sz="2000" b="1" dirty="0">
                <a:solidFill>
                  <a:srgbClr val="000000"/>
                </a:solidFill>
                <a:latin typeface="Arial" pitchFamily="34" charset="0"/>
              </a:rPr>
              <a:t>	</a:t>
            </a:r>
            <a:r>
              <a:rPr lang="de-DE" sz="2000" b="1" dirty="0">
                <a:solidFill>
                  <a:srgbClr val="FF0000"/>
                </a:solidFill>
                <a:latin typeface="Arial" pitchFamily="34" charset="0"/>
              </a:rPr>
              <a:t>M</a:t>
            </a:r>
            <a:r>
              <a:rPr lang="de-DE" sz="2000" b="1" baseline="30000" dirty="0">
                <a:solidFill>
                  <a:srgbClr val="FF0000"/>
                </a:solidFill>
                <a:latin typeface="Arial" pitchFamily="34" charset="0"/>
              </a:rPr>
              <a:t>2</a:t>
            </a:r>
            <a:r>
              <a:rPr lang="de-DE" sz="2000" b="1" baseline="-25000" dirty="0">
                <a:solidFill>
                  <a:srgbClr val="FF0000"/>
                </a:solidFill>
                <a:latin typeface="Arial" pitchFamily="34" charset="0"/>
              </a:rPr>
              <a:t>Pl</a:t>
            </a:r>
            <a:r>
              <a:rPr lang="de-DE" sz="2000" b="1" dirty="0">
                <a:solidFill>
                  <a:srgbClr val="FF0000"/>
                </a:solidFill>
                <a:latin typeface="Arial" pitchFamily="34" charset="0"/>
              </a:rPr>
              <a:t>  ~  G</a:t>
            </a:r>
            <a:r>
              <a:rPr lang="de-DE" sz="2000" b="1" baseline="-25000" dirty="0">
                <a:solidFill>
                  <a:srgbClr val="FF0000"/>
                </a:solidFill>
                <a:latin typeface="Arial" pitchFamily="34" charset="0"/>
              </a:rPr>
              <a:t>N</a:t>
            </a:r>
            <a:r>
              <a:rPr lang="de-DE" sz="2000" b="1" baseline="30000" dirty="0">
                <a:solidFill>
                  <a:srgbClr val="FF0000"/>
                </a:solidFill>
                <a:latin typeface="Arial" pitchFamily="34" charset="0"/>
              </a:rPr>
              <a:t>-1</a:t>
            </a:r>
            <a:r>
              <a:rPr lang="de-DE" sz="2000" b="1" dirty="0">
                <a:solidFill>
                  <a:srgbClr val="000000"/>
                </a:solidFill>
                <a:latin typeface="Arial" pitchFamily="34" charset="0"/>
              </a:rPr>
              <a:t>  ~  (10</a:t>
            </a:r>
            <a:r>
              <a:rPr lang="de-DE" sz="2000" b="1" baseline="30000" dirty="0">
                <a:solidFill>
                  <a:srgbClr val="000000"/>
                </a:solidFill>
                <a:latin typeface="Arial" pitchFamily="34" charset="0"/>
              </a:rPr>
              <a:t>19 </a:t>
            </a:r>
            <a:r>
              <a:rPr lang="de-DE" sz="2000" b="1" dirty="0">
                <a:solidFill>
                  <a:srgbClr val="000000"/>
                </a:solidFill>
                <a:latin typeface="Arial" pitchFamily="34" charset="0"/>
              </a:rPr>
              <a:t>GeV)</a:t>
            </a:r>
            <a:r>
              <a:rPr lang="de-DE" sz="2000" b="1" baseline="30000" dirty="0">
                <a:solidFill>
                  <a:srgbClr val="000000"/>
                </a:solidFill>
                <a:latin typeface="Arial" pitchFamily="34" charset="0"/>
              </a:rPr>
              <a:t>2</a:t>
            </a:r>
            <a:r>
              <a:rPr lang="de-DE" sz="2000" b="1" dirty="0">
                <a:solidFill>
                  <a:srgbClr val="000000"/>
                </a:solidFill>
                <a:latin typeface="Arial" pitchFamily="34" charset="0"/>
              </a:rPr>
              <a:t>  ~ </a:t>
            </a:r>
            <a:r>
              <a:rPr lang="de-DE" sz="2000" b="1" dirty="0">
                <a:solidFill>
                  <a:srgbClr val="FF0000"/>
                </a:solidFill>
                <a:latin typeface="Arial" pitchFamily="34" charset="0"/>
              </a:rPr>
              <a:t> R</a:t>
            </a:r>
            <a:r>
              <a:rPr lang="de-DE" sz="2000" b="1" baseline="30000" dirty="0">
                <a:solidFill>
                  <a:srgbClr val="FF0000"/>
                </a:solidFill>
                <a:latin typeface="Arial" pitchFamily="34" charset="0"/>
              </a:rPr>
              <a:t>N</a:t>
            </a:r>
            <a:r>
              <a:rPr lang="de-DE" sz="2000" b="1" dirty="0">
                <a:solidFill>
                  <a:srgbClr val="FF0000"/>
                </a:solidFill>
                <a:latin typeface="Arial" pitchFamily="34" charset="0"/>
              </a:rPr>
              <a:t> M</a:t>
            </a:r>
            <a:r>
              <a:rPr lang="de-DE" sz="2000" b="1" baseline="-25000" dirty="0">
                <a:solidFill>
                  <a:srgbClr val="FF0000"/>
                </a:solidFill>
                <a:latin typeface="Arial" pitchFamily="34" charset="0"/>
              </a:rPr>
              <a:t>KK</a:t>
            </a:r>
            <a:r>
              <a:rPr lang="de-DE" sz="2000" b="1" baseline="30000" dirty="0">
                <a:solidFill>
                  <a:srgbClr val="FF0000"/>
                </a:solidFill>
                <a:latin typeface="Arial" pitchFamily="34" charset="0"/>
              </a:rPr>
              <a:t>N+2</a:t>
            </a:r>
          </a:p>
          <a:p>
            <a:pPr defTabSz="957263" eaLnBrk="0" fontAlgn="base" hangingPunct="0">
              <a:spcBef>
                <a:spcPct val="40000"/>
              </a:spcBef>
              <a:spcAft>
                <a:spcPct val="0"/>
              </a:spcAft>
              <a:tabLst>
                <a:tab pos="717550" algn="l"/>
              </a:tabLst>
            </a:pPr>
            <a:endParaRPr lang="de-DE" sz="800" b="1" dirty="0">
              <a:solidFill>
                <a:srgbClr val="FF0000"/>
              </a:solidFill>
              <a:latin typeface="Arial" pitchFamily="34" charset="0"/>
            </a:endParaRPr>
          </a:p>
          <a:p>
            <a:pPr defTabSz="957263" eaLnBrk="0" fontAlgn="base" hangingPunct="0">
              <a:spcBef>
                <a:spcPct val="40000"/>
              </a:spcBef>
              <a:spcAft>
                <a:spcPct val="0"/>
              </a:spcAft>
              <a:buFontTx/>
              <a:buChar char="•"/>
              <a:tabLst>
                <a:tab pos="717550" algn="l"/>
              </a:tabLst>
            </a:pPr>
            <a:r>
              <a:rPr lang="de-DE" sz="2000" b="1" dirty="0">
                <a:solidFill>
                  <a:srgbClr val="000000"/>
                </a:solidFill>
                <a:latin typeface="Arial" pitchFamily="34" charset="0"/>
              </a:rPr>
              <a:t> Annahme: </a:t>
            </a:r>
            <a:r>
              <a:rPr lang="de-DE" sz="2000" b="1" dirty="0">
                <a:solidFill>
                  <a:srgbClr val="FF0000"/>
                </a:solidFill>
                <a:latin typeface="Arial" pitchFamily="34" charset="0"/>
              </a:rPr>
              <a:t>Gravitation wird stark</a:t>
            </a:r>
            <a:r>
              <a:rPr lang="de-DE" sz="2000" b="1" dirty="0">
                <a:solidFill>
                  <a:srgbClr val="000000"/>
                </a:solidFill>
                <a:latin typeface="Arial" pitchFamily="34" charset="0"/>
              </a:rPr>
              <a:t> bereits auf</a:t>
            </a:r>
          </a:p>
          <a:p>
            <a:pPr defTabSz="957263" eaLnBrk="0" fontAlgn="base" hangingPunct="0">
              <a:spcBef>
                <a:spcPct val="40000"/>
              </a:spcBef>
              <a:spcAft>
                <a:spcPct val="0"/>
              </a:spcAft>
              <a:tabLst>
                <a:tab pos="717550" algn="l"/>
              </a:tabLst>
            </a:pPr>
            <a:r>
              <a:rPr lang="de-DE" sz="2000" b="1" dirty="0">
                <a:solidFill>
                  <a:srgbClr val="000000"/>
                </a:solidFill>
                <a:latin typeface="Arial" pitchFamily="34" charset="0"/>
              </a:rPr>
              <a:t>  elektroschwacher Skala:  M</a:t>
            </a:r>
            <a:r>
              <a:rPr lang="de-DE" sz="2000" b="1" baseline="-25000" dirty="0">
                <a:solidFill>
                  <a:srgbClr val="000000"/>
                </a:solidFill>
                <a:latin typeface="Arial" pitchFamily="34" charset="0"/>
              </a:rPr>
              <a:t>KK</a:t>
            </a:r>
            <a:r>
              <a:rPr lang="de-DE" sz="2000" b="1" dirty="0">
                <a:solidFill>
                  <a:srgbClr val="000000"/>
                </a:solidFill>
                <a:latin typeface="Arial" pitchFamily="34" charset="0"/>
              </a:rPr>
              <a:t> = 1 TeV.    N=7:  R = 20 </a:t>
            </a:r>
            <a:r>
              <a:rPr lang="de-DE" sz="2000" b="1" dirty="0" err="1">
                <a:solidFill>
                  <a:srgbClr val="000000"/>
                </a:solidFill>
                <a:latin typeface="Arial" pitchFamily="34" charset="0"/>
              </a:rPr>
              <a:t>fm</a:t>
            </a:r>
            <a:r>
              <a:rPr lang="de-DE" sz="2000" b="1" dirty="0">
                <a:solidFill>
                  <a:srgbClr val="000000"/>
                </a:solidFill>
                <a:latin typeface="Arial" pitchFamily="34" charset="0"/>
              </a:rPr>
              <a:t>.</a:t>
            </a:r>
          </a:p>
        </p:txBody>
      </p:sp>
      <p:sp>
        <p:nvSpPr>
          <p:cNvPr id="15" name="Rectangle 2"/>
          <p:cNvSpPr>
            <a:spLocks noChangeArrowheads="1"/>
          </p:cNvSpPr>
          <p:nvPr/>
        </p:nvSpPr>
        <p:spPr bwMode="auto">
          <a:xfrm>
            <a:off x="798515" y="184586"/>
            <a:ext cx="7550145" cy="796115"/>
          </a:xfrm>
          <a:prstGeom prst="rect">
            <a:avLst/>
          </a:prstGeom>
          <a:noFill/>
          <a:ln w="12700">
            <a:noFill/>
            <a:miter lim="800000"/>
            <a:headEnd/>
            <a:tailEnd/>
          </a:ln>
        </p:spPr>
        <p:txBody>
          <a:bodyPr wrap="none" lIns="90488" tIns="44450" rIns="90488" bIns="44450" anchor="ctr">
            <a:spAutoFit/>
          </a:bodyPr>
          <a:lstStyle/>
          <a:p>
            <a:pPr algn="ctr" defTabSz="914400" eaLnBrk="0" fontAlgn="base" hangingPunct="0">
              <a:lnSpc>
                <a:spcPct val="85000"/>
              </a:lnSpc>
              <a:spcBef>
                <a:spcPct val="0"/>
              </a:spcBef>
              <a:spcAft>
                <a:spcPct val="0"/>
              </a:spcAft>
            </a:pPr>
            <a:r>
              <a:rPr lang="de-DE" sz="5400" b="1" dirty="0">
                <a:solidFill>
                  <a:srgbClr val="000066"/>
                </a:solidFill>
              </a:rPr>
              <a:t>Extra Dimensionen</a:t>
            </a:r>
          </a:p>
        </p:txBody>
      </p:sp>
      <p:grpSp>
        <p:nvGrpSpPr>
          <p:cNvPr id="16" name="Group 15"/>
          <p:cNvGrpSpPr/>
          <p:nvPr/>
        </p:nvGrpSpPr>
        <p:grpSpPr>
          <a:xfrm>
            <a:off x="6669543" y="6961050"/>
            <a:ext cx="2414933" cy="1796542"/>
            <a:chOff x="6641180" y="2136514"/>
            <a:chExt cx="2414932" cy="1796542"/>
          </a:xfrm>
        </p:grpSpPr>
        <p:sp>
          <p:nvSpPr>
            <p:cNvPr id="65" name="Text Box 5"/>
            <p:cNvSpPr txBox="1">
              <a:spLocks noChangeArrowheads="1"/>
            </p:cNvSpPr>
            <p:nvPr/>
          </p:nvSpPr>
          <p:spPr bwMode="auto">
            <a:xfrm>
              <a:off x="7415004" y="3464721"/>
              <a:ext cx="1641108" cy="468335"/>
            </a:xfrm>
            <a:prstGeom prst="rect">
              <a:avLst/>
            </a:prstGeom>
            <a:noFill/>
            <a:ln w="9525">
              <a:noFill/>
              <a:miter lim="800000"/>
              <a:headEnd/>
              <a:tailEnd/>
            </a:ln>
          </p:spPr>
          <p:txBody>
            <a:bodyPr wrap="none" lIns="94275" tIns="49023" rIns="94275" bIns="49023">
              <a:spAutoFit/>
            </a:bodyPr>
            <a:lstStyle/>
            <a:p>
              <a:pPr defTabSz="957263">
                <a:defRPr/>
              </a:pPr>
              <a:r>
                <a:rPr lang="en-US" sz="1200" b="1" kern="0" dirty="0">
                  <a:solidFill>
                    <a:srgbClr val="FF0000"/>
                  </a:solidFill>
                  <a:latin typeface="Arial" pitchFamily="34" charset="0"/>
                </a:rPr>
                <a:t>M</a:t>
              </a:r>
              <a:r>
                <a:rPr lang="en-US" sz="1200" b="1" kern="0" baseline="-25000" dirty="0">
                  <a:solidFill>
                    <a:srgbClr val="FF0000"/>
                  </a:solidFill>
                  <a:latin typeface="Arial" pitchFamily="34" charset="0"/>
                </a:rPr>
                <a:t>KK</a:t>
              </a:r>
              <a:r>
                <a:rPr lang="en-US" sz="1200" b="1" kern="0" dirty="0">
                  <a:solidFill>
                    <a:sysClr val="windowText" lastClr="000000"/>
                  </a:solidFill>
                  <a:latin typeface="Arial" pitchFamily="34" charset="0"/>
                </a:rPr>
                <a:t>       </a:t>
              </a:r>
              <a:r>
                <a:rPr lang="en-US" sz="1200" b="1" kern="0" dirty="0" err="1">
                  <a:solidFill>
                    <a:sysClr val="windowText" lastClr="000000"/>
                  </a:solidFill>
                  <a:latin typeface="Arial" pitchFamily="34" charset="0"/>
                </a:rPr>
                <a:t>ln</a:t>
              </a:r>
              <a:r>
                <a:rPr lang="en-US" sz="1200" b="1" kern="0" dirty="0">
                  <a:solidFill>
                    <a:sysClr val="windowText" lastClr="000000"/>
                  </a:solidFill>
                  <a:latin typeface="Arial" pitchFamily="34" charset="0"/>
                </a:rPr>
                <a:t> (E</a:t>
              </a:r>
              <a:r>
                <a:rPr lang="de-DE" sz="1200" b="1" kern="0" dirty="0">
                  <a:solidFill>
                    <a:sysClr val="windowText" lastClr="000000"/>
                  </a:solidFill>
                  <a:latin typeface="Arial" pitchFamily="34" charset="0"/>
                </a:rPr>
                <a:t>)      </a:t>
              </a:r>
              <a:r>
                <a:rPr lang="en-US" sz="1200" b="1" kern="0" dirty="0" err="1">
                  <a:solidFill>
                    <a:sysClr val="windowText" lastClr="000000"/>
                  </a:solidFill>
                  <a:latin typeface="Arial" pitchFamily="34" charset="0"/>
                </a:rPr>
                <a:t>M</a:t>
              </a:r>
              <a:r>
                <a:rPr lang="en-US" sz="1200" b="1" kern="0" baseline="-25000" dirty="0" err="1">
                  <a:solidFill>
                    <a:sysClr val="windowText" lastClr="000000"/>
                  </a:solidFill>
                  <a:latin typeface="Arial" pitchFamily="34" charset="0"/>
                </a:rPr>
                <a:t>Pl</a:t>
              </a:r>
              <a:endParaRPr lang="de-DE" sz="1200" b="1" kern="0" dirty="0">
                <a:solidFill>
                  <a:sysClr val="windowText" lastClr="000000"/>
                </a:solidFill>
                <a:latin typeface="Arial" pitchFamily="34" charset="0"/>
              </a:endParaRPr>
            </a:p>
            <a:p>
              <a:pPr defTabSz="957263">
                <a:defRPr/>
              </a:pPr>
              <a:r>
                <a:rPr lang="de-DE" sz="1200" b="1" kern="0" dirty="0">
                  <a:solidFill>
                    <a:sysClr val="windowText" lastClr="000000"/>
                  </a:solidFill>
                  <a:latin typeface="Arial" pitchFamily="34" charset="0"/>
                </a:rPr>
                <a:t>          </a:t>
              </a:r>
              <a:r>
                <a:rPr lang="de-DE" sz="1050" b="1" kern="0" dirty="0">
                  <a:solidFill>
                    <a:sysClr val="windowText" lastClr="000000"/>
                  </a:solidFill>
                  <a:latin typeface="Arial" pitchFamily="34" charset="0"/>
                </a:rPr>
                <a:t>    </a:t>
              </a:r>
              <a:r>
                <a:rPr lang="de-DE" sz="1200" b="1" kern="0" dirty="0" err="1">
                  <a:solidFill>
                    <a:sysClr val="windowText" lastClr="000000"/>
                  </a:solidFill>
                  <a:latin typeface="Arial" pitchFamily="34" charset="0"/>
                </a:rPr>
                <a:t>ln</a:t>
              </a:r>
              <a:r>
                <a:rPr lang="de-DE" sz="1200" b="1" kern="0" dirty="0">
                  <a:solidFill>
                    <a:sysClr val="windowText" lastClr="000000"/>
                  </a:solidFill>
                  <a:latin typeface="Arial" pitchFamily="34" charset="0"/>
                </a:rPr>
                <a:t> (1/R)</a:t>
              </a:r>
            </a:p>
          </p:txBody>
        </p:sp>
        <p:sp>
          <p:nvSpPr>
            <p:cNvPr id="64" name="Rectangle 4"/>
            <p:cNvSpPr>
              <a:spLocks noChangeArrowheads="1"/>
            </p:cNvSpPr>
            <p:nvPr/>
          </p:nvSpPr>
          <p:spPr bwMode="auto">
            <a:xfrm>
              <a:off x="6863924" y="2611330"/>
              <a:ext cx="2192134" cy="371513"/>
            </a:xfrm>
            <a:prstGeom prst="rect">
              <a:avLst/>
            </a:prstGeom>
            <a:solidFill>
              <a:srgbClr val="DDDDDD"/>
            </a:solidFill>
            <a:ln w="19050" algn="ctr">
              <a:solidFill>
                <a:srgbClr val="808080"/>
              </a:solidFill>
              <a:miter lim="800000"/>
              <a:headEnd type="none" w="lg" len="lg"/>
              <a:tailEnd/>
            </a:ln>
          </p:spPr>
          <p:txBody>
            <a:bodyPr wrap="square" lIns="90000" tIns="46800" rIns="90000" bIns="46800" anchor="ctr">
              <a:spAutoFit/>
            </a:bodyPr>
            <a:lstStyle/>
            <a:p>
              <a:pPr algn="ctr" defTabSz="914400">
                <a:defRPr/>
              </a:pPr>
              <a:endParaRPr lang="de-DE" kern="0">
                <a:solidFill>
                  <a:sysClr val="windowText" lastClr="000000"/>
                </a:solidFill>
                <a:latin typeface="Arial" pitchFamily="34" charset="0"/>
              </a:endParaRPr>
            </a:p>
          </p:txBody>
        </p:sp>
        <p:sp>
          <p:nvSpPr>
            <p:cNvPr id="66" name="Text Box 6"/>
            <p:cNvSpPr txBox="1">
              <a:spLocks noChangeArrowheads="1"/>
            </p:cNvSpPr>
            <p:nvPr/>
          </p:nvSpPr>
          <p:spPr bwMode="auto">
            <a:xfrm rot="10800000">
              <a:off x="6641180" y="2136514"/>
              <a:ext cx="222744" cy="751809"/>
            </a:xfrm>
            <a:prstGeom prst="rect">
              <a:avLst/>
            </a:prstGeom>
            <a:noFill/>
            <a:ln w="9525">
              <a:noFill/>
              <a:miter lim="800000"/>
              <a:headEnd/>
              <a:tailEnd/>
            </a:ln>
          </p:spPr>
          <p:txBody>
            <a:bodyPr vert="eaVert" wrap="none" lIns="18855" tIns="0" rIns="18855" bIns="0">
              <a:spAutoFit/>
            </a:bodyPr>
            <a:lstStyle/>
            <a:p>
              <a:pPr defTabSz="957263">
                <a:defRPr/>
              </a:pPr>
              <a:r>
                <a:rPr lang="de-DE" sz="1200" b="1" kern="0" dirty="0" err="1">
                  <a:solidFill>
                    <a:sysClr val="windowText" lastClr="000000"/>
                  </a:solidFill>
                  <a:latin typeface="Arial" pitchFamily="34" charset="0"/>
                </a:rPr>
                <a:t>ln</a:t>
              </a:r>
              <a:r>
                <a:rPr lang="de-DE" sz="1200" b="1" kern="0" dirty="0">
                  <a:solidFill>
                    <a:sysClr val="windowText" lastClr="000000"/>
                  </a:solidFill>
                  <a:latin typeface="Arial" pitchFamily="34" charset="0"/>
                </a:rPr>
                <a:t> (Stärke)</a:t>
              </a:r>
            </a:p>
          </p:txBody>
        </p:sp>
        <p:cxnSp>
          <p:nvCxnSpPr>
            <p:cNvPr id="68" name="AutoShape 8"/>
            <p:cNvCxnSpPr>
              <a:cxnSpLocks noChangeShapeType="1"/>
            </p:cNvCxnSpPr>
            <p:nvPr/>
          </p:nvCxnSpPr>
          <p:spPr bwMode="auto">
            <a:xfrm flipV="1">
              <a:off x="6957064" y="2564904"/>
              <a:ext cx="2098994" cy="920670"/>
            </a:xfrm>
            <a:prstGeom prst="straightConnector1">
              <a:avLst/>
            </a:prstGeom>
            <a:noFill/>
            <a:ln w="25400">
              <a:solidFill>
                <a:srgbClr val="000000"/>
              </a:solidFill>
              <a:round/>
              <a:headEnd type="none" w="lg" len="lg"/>
              <a:tailEnd/>
            </a:ln>
          </p:spPr>
        </p:cxnSp>
        <p:cxnSp>
          <p:nvCxnSpPr>
            <p:cNvPr id="69" name="AutoShape 9"/>
            <p:cNvCxnSpPr>
              <a:cxnSpLocks noChangeShapeType="1"/>
              <a:stCxn id="64" idx="2"/>
              <a:endCxn id="64" idx="2"/>
            </p:cNvCxnSpPr>
            <p:nvPr/>
          </p:nvCxnSpPr>
          <p:spPr bwMode="auto">
            <a:xfrm>
              <a:off x="7959991" y="2982843"/>
              <a:ext cx="0" cy="0"/>
            </a:xfrm>
            <a:prstGeom prst="straightConnector1">
              <a:avLst/>
            </a:prstGeom>
            <a:noFill/>
            <a:ln w="25400">
              <a:solidFill>
                <a:srgbClr val="FF0000"/>
              </a:solidFill>
              <a:round/>
              <a:headEnd type="none" w="lg" len="lg"/>
              <a:tailEnd/>
            </a:ln>
          </p:spPr>
        </p:cxnSp>
        <p:sp>
          <p:nvSpPr>
            <p:cNvPr id="71" name="Text Box 11"/>
            <p:cNvSpPr txBox="1">
              <a:spLocks noChangeArrowheads="1"/>
            </p:cNvSpPr>
            <p:nvPr/>
          </p:nvSpPr>
          <p:spPr bwMode="auto">
            <a:xfrm rot="20193734">
              <a:off x="7669573" y="3026182"/>
              <a:ext cx="899853" cy="138499"/>
            </a:xfrm>
            <a:prstGeom prst="rect">
              <a:avLst/>
            </a:prstGeom>
            <a:noFill/>
            <a:ln w="25400" algn="ctr">
              <a:noFill/>
              <a:miter lim="800000"/>
              <a:headEnd type="none" w="lg" len="lg"/>
              <a:tailEnd/>
            </a:ln>
          </p:spPr>
          <p:txBody>
            <a:bodyPr wrap="none" lIns="36000" tIns="0" rIns="36000" bIns="0">
              <a:spAutoFit/>
            </a:bodyPr>
            <a:lstStyle/>
            <a:p>
              <a:pPr algn="ctr" defTabSz="957263">
                <a:defRPr/>
              </a:pPr>
              <a:r>
                <a:rPr lang="de-DE" sz="900" b="1" kern="0" dirty="0">
                  <a:solidFill>
                    <a:sysClr val="windowText" lastClr="000000"/>
                  </a:solidFill>
                  <a:latin typeface="Arial" pitchFamily="34" charset="0"/>
                </a:rPr>
                <a:t>3-D Gravitation</a:t>
              </a:r>
            </a:p>
          </p:txBody>
        </p:sp>
        <p:grpSp>
          <p:nvGrpSpPr>
            <p:cNvPr id="5" name="Group 4"/>
            <p:cNvGrpSpPr/>
            <p:nvPr/>
          </p:nvGrpSpPr>
          <p:grpSpPr>
            <a:xfrm>
              <a:off x="7584503" y="2454696"/>
              <a:ext cx="387777" cy="794462"/>
              <a:chOff x="7584503" y="2454696"/>
              <a:chExt cx="387777" cy="794462"/>
            </a:xfrm>
          </p:grpSpPr>
          <p:sp>
            <p:nvSpPr>
              <p:cNvPr id="70" name="Line 10"/>
              <p:cNvSpPr>
                <a:spLocks noChangeShapeType="1"/>
              </p:cNvSpPr>
              <p:nvPr/>
            </p:nvSpPr>
            <p:spPr bwMode="auto">
              <a:xfrm flipV="1">
                <a:off x="7584503" y="2541046"/>
                <a:ext cx="387777" cy="658645"/>
              </a:xfrm>
              <a:prstGeom prst="line">
                <a:avLst/>
              </a:prstGeom>
              <a:noFill/>
              <a:ln w="25400">
                <a:solidFill>
                  <a:srgbClr val="FF0000"/>
                </a:solidFill>
                <a:round/>
                <a:headEnd type="none" w="lg" len="lg"/>
                <a:tailEnd/>
              </a:ln>
            </p:spPr>
            <p:txBody>
              <a:bodyPr wrap="square" lIns="90000" tIns="46800" rIns="90000" bIns="46800">
                <a:spAutoFit/>
              </a:bodyPr>
              <a:lstStyle/>
              <a:p>
                <a:pPr defTabSz="914400">
                  <a:defRPr/>
                </a:pPr>
                <a:endParaRPr lang="en-US" kern="0">
                  <a:solidFill>
                    <a:sysClr val="windowText" lastClr="000000"/>
                  </a:solidFill>
                  <a:latin typeface="Arial" pitchFamily="34" charset="0"/>
                </a:endParaRPr>
              </a:p>
            </p:txBody>
          </p:sp>
          <p:sp>
            <p:nvSpPr>
              <p:cNvPr id="72" name="Text Box 12"/>
              <p:cNvSpPr txBox="1">
                <a:spLocks noChangeArrowheads="1"/>
              </p:cNvSpPr>
              <p:nvPr/>
            </p:nvSpPr>
            <p:spPr bwMode="auto">
              <a:xfrm rot="18049327">
                <a:off x="7389111" y="2698038"/>
                <a:ext cx="794462" cy="307777"/>
              </a:xfrm>
              <a:prstGeom prst="rect">
                <a:avLst/>
              </a:prstGeom>
              <a:noFill/>
              <a:ln w="25400" algn="ctr">
                <a:noFill/>
                <a:miter lim="800000"/>
                <a:headEnd type="none" w="lg" len="lg"/>
                <a:tailEnd/>
              </a:ln>
            </p:spPr>
            <p:txBody>
              <a:bodyPr wrap="square" lIns="36000" tIns="0" rIns="36000" bIns="0">
                <a:spAutoFit/>
              </a:bodyPr>
              <a:lstStyle/>
              <a:p>
                <a:pPr defTabSz="957263">
                  <a:defRPr/>
                </a:pPr>
                <a:r>
                  <a:rPr lang="de-DE" sz="900" b="1" kern="0" dirty="0">
                    <a:solidFill>
                      <a:srgbClr val="FF0000"/>
                    </a:solidFill>
                    <a:latin typeface="Arial" pitchFamily="34" charset="0"/>
                  </a:rPr>
                  <a:t>(3+N)-D</a:t>
                </a:r>
              </a:p>
              <a:p>
                <a:pPr defTabSz="957263">
                  <a:defRPr/>
                </a:pPr>
                <a:endParaRPr lang="de-DE" sz="200" b="1" kern="0" dirty="0">
                  <a:solidFill>
                    <a:srgbClr val="FF0000"/>
                  </a:solidFill>
                  <a:latin typeface="Arial" pitchFamily="34" charset="0"/>
                </a:endParaRPr>
              </a:p>
              <a:p>
                <a:pPr defTabSz="957263">
                  <a:defRPr/>
                </a:pPr>
                <a:r>
                  <a:rPr lang="de-DE" sz="900" b="1" kern="0" dirty="0">
                    <a:solidFill>
                      <a:srgbClr val="FF0000"/>
                    </a:solidFill>
                    <a:latin typeface="Arial" pitchFamily="34" charset="0"/>
                  </a:rPr>
                  <a:t>   Gravitation</a:t>
                </a:r>
              </a:p>
            </p:txBody>
          </p:sp>
        </p:grpSp>
        <p:grpSp>
          <p:nvGrpSpPr>
            <p:cNvPr id="4" name="Group 3"/>
            <p:cNvGrpSpPr/>
            <p:nvPr/>
          </p:nvGrpSpPr>
          <p:grpSpPr>
            <a:xfrm>
              <a:off x="6771210" y="2348880"/>
              <a:ext cx="2049262" cy="335638"/>
              <a:chOff x="6771210" y="2417297"/>
              <a:chExt cx="2049262" cy="335638"/>
            </a:xfrm>
          </p:grpSpPr>
          <p:cxnSp>
            <p:nvCxnSpPr>
              <p:cNvPr id="17" name="AutoShape 8"/>
              <p:cNvCxnSpPr>
                <a:cxnSpLocks noChangeShapeType="1"/>
              </p:cNvCxnSpPr>
              <p:nvPr/>
            </p:nvCxnSpPr>
            <p:spPr bwMode="auto">
              <a:xfrm>
                <a:off x="6876256" y="2417297"/>
                <a:ext cx="1944216" cy="335638"/>
              </a:xfrm>
              <a:prstGeom prst="straightConnector1">
                <a:avLst/>
              </a:prstGeom>
              <a:noFill/>
              <a:ln w="25400">
                <a:solidFill>
                  <a:srgbClr val="0000FF"/>
                </a:solidFill>
                <a:round/>
                <a:headEnd type="none" w="lg" len="lg"/>
                <a:tailEnd type="oval" w="med" len="med"/>
              </a:ln>
            </p:spPr>
          </p:cxnSp>
          <p:sp>
            <p:nvSpPr>
              <p:cNvPr id="19" name="Text Box 11"/>
              <p:cNvSpPr txBox="1">
                <a:spLocks noChangeArrowheads="1"/>
              </p:cNvSpPr>
              <p:nvPr/>
            </p:nvSpPr>
            <p:spPr bwMode="auto">
              <a:xfrm rot="570841">
                <a:off x="6771210" y="2468615"/>
                <a:ext cx="1209900" cy="237503"/>
              </a:xfrm>
              <a:prstGeom prst="rect">
                <a:avLst/>
              </a:prstGeom>
              <a:noFill/>
              <a:ln w="25400" algn="ctr">
                <a:noFill/>
                <a:miter lim="800000"/>
                <a:headEnd type="none" w="lg" len="lg"/>
                <a:tailEnd/>
              </a:ln>
            </p:spPr>
            <p:txBody>
              <a:bodyPr wrap="none" lIns="94275" tIns="49023" rIns="94275" bIns="49023">
                <a:spAutoFit/>
              </a:bodyPr>
              <a:lstStyle/>
              <a:p>
                <a:pPr algn="ctr" defTabSz="957263">
                  <a:defRPr/>
                </a:pPr>
                <a:r>
                  <a:rPr lang="de-DE" sz="900" b="1" kern="0" dirty="0">
                    <a:solidFill>
                      <a:srgbClr val="0000FF"/>
                    </a:solidFill>
                    <a:latin typeface="Arial" pitchFamily="34" charset="0"/>
                  </a:rPr>
                  <a:t>SU(3) x SU(2)</a:t>
                </a:r>
                <a:r>
                  <a:rPr lang="de-DE" sz="900" b="1" kern="0" dirty="0" err="1">
                    <a:solidFill>
                      <a:srgbClr val="0000FF"/>
                    </a:solidFill>
                    <a:latin typeface="Arial" pitchFamily="34" charset="0"/>
                  </a:rPr>
                  <a:t>xU</a:t>
                </a:r>
                <a:r>
                  <a:rPr lang="de-DE" sz="900" b="1" kern="0" dirty="0">
                    <a:solidFill>
                      <a:srgbClr val="0000FF"/>
                    </a:solidFill>
                    <a:latin typeface="Arial" pitchFamily="34" charset="0"/>
                  </a:rPr>
                  <a:t>(1)</a:t>
                </a:r>
              </a:p>
            </p:txBody>
          </p:sp>
        </p:grpSp>
        <p:sp>
          <p:nvSpPr>
            <p:cNvPr id="67" name="Line 7"/>
            <p:cNvSpPr>
              <a:spLocks noChangeShapeType="1"/>
            </p:cNvSpPr>
            <p:nvPr/>
          </p:nvSpPr>
          <p:spPr bwMode="auto">
            <a:xfrm>
              <a:off x="7577284" y="3232585"/>
              <a:ext cx="0" cy="262021"/>
            </a:xfrm>
            <a:prstGeom prst="line">
              <a:avLst/>
            </a:prstGeom>
            <a:noFill/>
            <a:ln w="19050">
              <a:solidFill>
                <a:srgbClr val="FF0000"/>
              </a:solidFill>
              <a:prstDash val="sysDot"/>
              <a:round/>
              <a:headEnd type="oval" w="med" len="med"/>
              <a:tailEnd/>
            </a:ln>
          </p:spPr>
          <p:txBody>
            <a:bodyPr lIns="90000" tIns="46800" rIns="90000" bIns="46800">
              <a:spAutoFit/>
            </a:bodyPr>
            <a:lstStyle/>
            <a:p>
              <a:pPr defTabSz="914400">
                <a:defRPr/>
              </a:pPr>
              <a:endParaRPr lang="en-US" kern="0">
                <a:solidFill>
                  <a:sysClr val="windowText" lastClr="000000"/>
                </a:solidFill>
                <a:latin typeface="Arial" pitchFamily="34" charset="0"/>
              </a:endParaRPr>
            </a:p>
          </p:txBody>
        </p:sp>
        <p:sp>
          <p:nvSpPr>
            <p:cNvPr id="30" name="Line 7"/>
            <p:cNvSpPr>
              <a:spLocks noChangeShapeType="1"/>
            </p:cNvSpPr>
            <p:nvPr/>
          </p:nvSpPr>
          <p:spPr bwMode="auto">
            <a:xfrm>
              <a:off x="8825235" y="2713683"/>
              <a:ext cx="0" cy="756000"/>
            </a:xfrm>
            <a:prstGeom prst="line">
              <a:avLst/>
            </a:prstGeom>
            <a:noFill/>
            <a:ln w="19050">
              <a:solidFill>
                <a:schemeClr val="tx1">
                  <a:alpha val="92000"/>
                </a:schemeClr>
              </a:solidFill>
              <a:prstDash val="sysDot"/>
              <a:round/>
              <a:headEnd type="none" w="med" len="med"/>
              <a:tailEnd/>
            </a:ln>
          </p:spPr>
          <p:txBody>
            <a:bodyPr lIns="90000" tIns="46800" rIns="90000" bIns="46800">
              <a:spAutoFit/>
            </a:bodyPr>
            <a:lstStyle/>
            <a:p>
              <a:pPr defTabSz="914400">
                <a:defRPr/>
              </a:pPr>
              <a:endParaRPr lang="en-US" kern="0">
                <a:solidFill>
                  <a:sysClr val="windowText" lastClr="000000"/>
                </a:solidFill>
                <a:latin typeface="Arial" pitchFamily="34" charset="0"/>
              </a:endParaRPr>
            </a:p>
          </p:txBody>
        </p:sp>
      </p:grpSp>
      <p:pic>
        <p:nvPicPr>
          <p:cNvPr id="20" name="Picture 2"/>
          <p:cNvPicPr>
            <a:picLocks noChangeAspect="1" noChangeArrowheads="1"/>
          </p:cNvPicPr>
          <p:nvPr/>
        </p:nvPicPr>
        <p:blipFill>
          <a:blip r:embed="rId4" cstate="print">
            <a:extLst>
              <a:ext uri="{BEBA8EAE-BF5A-486C-A8C5-ECC9F3942E4B}">
                <a14:imgProps xmlns:a14="http://schemas.microsoft.com/office/drawing/2010/main">
                  <a14:imgLayer r:embed="rId5">
                    <a14:imgEffect>
                      <a14:sharpenSoften amount="100000"/>
                    </a14:imgEffect>
                    <a14:imgEffect>
                      <a14:saturation sat="400000"/>
                    </a14:imgEffect>
                    <a14:imgEffect>
                      <a14:brightnessContrast bright="-10000" contrast="23000"/>
                    </a14:imgEffect>
                  </a14:imgLayer>
                </a14:imgProps>
              </a:ext>
              <a:ext uri="{28A0092B-C50C-407E-A947-70E740481C1C}">
                <a14:useLocalDpi xmlns:a14="http://schemas.microsoft.com/office/drawing/2010/main" val="0"/>
              </a:ext>
            </a:extLst>
          </a:blip>
          <a:srcRect/>
          <a:stretch>
            <a:fillRect/>
          </a:stretch>
        </p:blipFill>
        <p:spPr bwMode="auto">
          <a:xfrm>
            <a:off x="6444208" y="2060878"/>
            <a:ext cx="2400054" cy="21197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96002"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27908" y="4682828"/>
            <a:ext cx="1992566" cy="15544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20878398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268738">
                                            <p:txEl>
                                              <p:pRg st="2" end="2"/>
                                            </p:txEl>
                                          </p:spTgt>
                                        </p:tgtEl>
                                        <p:attrNameLst>
                                          <p:attrName>style.visibility</p:attrName>
                                        </p:attrNameLst>
                                      </p:cBhvr>
                                      <p:to>
                                        <p:strVal val="visible"/>
                                      </p:to>
                                    </p:set>
                                    <p:animEffect transition="in" filter="wipe(up)">
                                      <p:cBhvr>
                                        <p:cTn id="7" dur="500"/>
                                        <p:tgtEl>
                                          <p:spTgt spid="1268738">
                                            <p:txEl>
                                              <p:pRg st="2" end="2"/>
                                            </p:txEl>
                                          </p:spTgt>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268738">
                                            <p:txEl>
                                              <p:pRg st="3" end="3"/>
                                            </p:txEl>
                                          </p:spTgt>
                                        </p:tgtEl>
                                        <p:attrNameLst>
                                          <p:attrName>style.visibility</p:attrName>
                                        </p:attrNameLst>
                                      </p:cBhvr>
                                      <p:to>
                                        <p:strVal val="visible"/>
                                      </p:to>
                                    </p:set>
                                    <p:animEffect transition="in" filter="wipe(up)">
                                      <p:cBhvr>
                                        <p:cTn id="10" dur="500"/>
                                        <p:tgtEl>
                                          <p:spTgt spid="1268738">
                                            <p:txEl>
                                              <p:pRg st="3" end="3"/>
                                            </p:txEl>
                                          </p:spTgt>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1268738">
                                            <p:txEl>
                                              <p:pRg st="4" end="4"/>
                                            </p:txEl>
                                          </p:spTgt>
                                        </p:tgtEl>
                                        <p:attrNameLst>
                                          <p:attrName>style.visibility</p:attrName>
                                        </p:attrNameLst>
                                      </p:cBhvr>
                                      <p:to>
                                        <p:strVal val="visible"/>
                                      </p:to>
                                    </p:set>
                                    <p:animEffect transition="in" filter="wipe(up)">
                                      <p:cBhvr>
                                        <p:cTn id="13" dur="500"/>
                                        <p:tgtEl>
                                          <p:spTgt spid="1268738">
                                            <p:txEl>
                                              <p:pRg st="4" end="4"/>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1268738">
                                            <p:txEl>
                                              <p:pRg st="6" end="6"/>
                                            </p:txEl>
                                          </p:spTgt>
                                        </p:tgtEl>
                                        <p:attrNameLst>
                                          <p:attrName>style.visibility</p:attrName>
                                        </p:attrNameLst>
                                      </p:cBhvr>
                                      <p:to>
                                        <p:strVal val="visible"/>
                                      </p:to>
                                    </p:set>
                                    <p:animEffect transition="in" filter="wipe(up)">
                                      <p:cBhvr>
                                        <p:cTn id="18" dur="500"/>
                                        <p:tgtEl>
                                          <p:spTgt spid="1268738">
                                            <p:txEl>
                                              <p:pRg st="6" end="6"/>
                                            </p:txEl>
                                          </p:spTgt>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1268738">
                                            <p:txEl>
                                              <p:pRg st="8" end="8"/>
                                            </p:txEl>
                                          </p:spTgt>
                                        </p:tgtEl>
                                        <p:attrNameLst>
                                          <p:attrName>style.visibility</p:attrName>
                                        </p:attrNameLst>
                                      </p:cBhvr>
                                      <p:to>
                                        <p:strVal val="visible"/>
                                      </p:to>
                                    </p:set>
                                    <p:animEffect transition="in" filter="wipe(up)">
                                      <p:cBhvr>
                                        <p:cTn id="21" dur="500"/>
                                        <p:tgtEl>
                                          <p:spTgt spid="1268738">
                                            <p:txEl>
                                              <p:pRg st="8" end="8"/>
                                            </p:txEl>
                                          </p:spTgt>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1268738">
                                            <p:txEl>
                                              <p:pRg st="9" end="9"/>
                                            </p:txEl>
                                          </p:spTgt>
                                        </p:tgtEl>
                                        <p:attrNameLst>
                                          <p:attrName>style.visibility</p:attrName>
                                        </p:attrNameLst>
                                      </p:cBhvr>
                                      <p:to>
                                        <p:strVal val="visible"/>
                                      </p:to>
                                    </p:set>
                                    <p:animEffect transition="in" filter="wipe(up)">
                                      <p:cBhvr>
                                        <p:cTn id="24" dur="500"/>
                                        <p:tgtEl>
                                          <p:spTgt spid="1268738">
                                            <p:txEl>
                                              <p:pRg st="9" end="9"/>
                                            </p:txEl>
                                          </p:spTgt>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1268738">
                                            <p:txEl>
                                              <p:pRg st="11" end="11"/>
                                            </p:txEl>
                                          </p:spTgt>
                                        </p:tgtEl>
                                        <p:attrNameLst>
                                          <p:attrName>style.visibility</p:attrName>
                                        </p:attrNameLst>
                                      </p:cBhvr>
                                      <p:to>
                                        <p:strVal val="visible"/>
                                      </p:to>
                                    </p:set>
                                    <p:animEffect transition="in" filter="wipe(up)">
                                      <p:cBhvr>
                                        <p:cTn id="27" dur="500"/>
                                        <p:tgtEl>
                                          <p:spTgt spid="1268738">
                                            <p:txEl>
                                              <p:pRg st="11" end="1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1268738">
                                            <p:txEl>
                                              <p:pRg st="13" end="13"/>
                                            </p:txEl>
                                          </p:spTgt>
                                        </p:tgtEl>
                                        <p:attrNameLst>
                                          <p:attrName>style.visibility</p:attrName>
                                        </p:attrNameLst>
                                      </p:cBhvr>
                                      <p:to>
                                        <p:strVal val="visible"/>
                                      </p:to>
                                    </p:set>
                                    <p:animEffect transition="in" filter="wipe(up)">
                                      <p:cBhvr>
                                        <p:cTn id="32" dur="500"/>
                                        <p:tgtEl>
                                          <p:spTgt spid="1268738">
                                            <p:txEl>
                                              <p:pRg st="13" end="13"/>
                                            </p:txEl>
                                          </p:spTgt>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1268738">
                                            <p:txEl>
                                              <p:pRg st="14" end="14"/>
                                            </p:txEl>
                                          </p:spTgt>
                                        </p:tgtEl>
                                        <p:attrNameLst>
                                          <p:attrName>style.visibility</p:attrName>
                                        </p:attrNameLst>
                                      </p:cBhvr>
                                      <p:to>
                                        <p:strVal val="visible"/>
                                      </p:to>
                                    </p:set>
                                    <p:animEffect transition="in" filter="wipe(up)">
                                      <p:cBhvr>
                                        <p:cTn id="35" dur="500"/>
                                        <p:tgtEl>
                                          <p:spTgt spid="1268738">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8738" grpId="0" build="p" autoUpdateAnimBg="0"/>
    </p:bldLst>
  </p:timing>
</p:sld>
</file>

<file path=ppt/slides/slide5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1" name="Slide Number Placeholder 2"/>
          <p:cNvSpPr>
            <a:spLocks noGrp="1"/>
          </p:cNvSpPr>
          <p:nvPr>
            <p:ph type="sldNum" sz="quarter" idx="10"/>
          </p:nvPr>
        </p:nvSpPr>
        <p:spPr>
          <a:xfrm>
            <a:off x="8760903" y="6569105"/>
            <a:ext cx="348172" cy="246221"/>
          </a:xfrm>
        </p:spPr>
        <p:txBody>
          <a:bodyPr/>
          <a:lstStyle/>
          <a:p>
            <a:fld id="{F1AC8B34-BEC4-457F-9453-55D953E03D46}" type="slidenum">
              <a:rPr lang="en-US">
                <a:solidFill>
                  <a:srgbClr val="000000"/>
                </a:solidFill>
              </a:rPr>
              <a:pPr/>
              <a:t>58</a:t>
            </a:fld>
            <a:endParaRPr lang="en-US">
              <a:solidFill>
                <a:srgbClr val="000000"/>
              </a:solidFill>
            </a:endParaRPr>
          </a:p>
        </p:txBody>
      </p:sp>
      <p:sp>
        <p:nvSpPr>
          <p:cNvPr id="1034243" name="Text Box 3"/>
          <p:cNvSpPr txBox="1">
            <a:spLocks noChangeArrowheads="1"/>
          </p:cNvSpPr>
          <p:nvPr/>
        </p:nvSpPr>
        <p:spPr bwMode="auto">
          <a:xfrm>
            <a:off x="1155756" y="1124774"/>
            <a:ext cx="6824585" cy="710057"/>
          </a:xfrm>
          <a:prstGeom prst="rect">
            <a:avLst/>
          </a:prstGeom>
          <a:noFill/>
          <a:ln w="9525">
            <a:noFill/>
            <a:miter lim="800000"/>
            <a:headEnd/>
            <a:tailEnd/>
          </a:ln>
          <a:effectLst/>
        </p:spPr>
        <p:txBody>
          <a:bodyPr wrap="none" lIns="89991" tIns="46795" rIns="89991" bIns="46795">
            <a:spAutoFit/>
          </a:bodyPr>
          <a:lstStyle/>
          <a:p>
            <a:pPr algn="ctr" defTabSz="914400" fontAlgn="base">
              <a:spcBef>
                <a:spcPct val="0"/>
              </a:spcBef>
              <a:spcAft>
                <a:spcPct val="0"/>
              </a:spcAft>
            </a:pPr>
            <a:r>
              <a:rPr lang="de-DE" sz="2000" b="1" dirty="0">
                <a:solidFill>
                  <a:srgbClr val="000000"/>
                </a:solidFill>
              </a:rPr>
              <a:t>Wenn</a:t>
            </a:r>
            <a:r>
              <a:rPr lang="de-DE" sz="2000" b="1" dirty="0">
                <a:solidFill>
                  <a:srgbClr val="FF0000"/>
                </a:solidFill>
              </a:rPr>
              <a:t> Gravitation</a:t>
            </a:r>
            <a:r>
              <a:rPr lang="de-DE" sz="2000" b="1" dirty="0">
                <a:solidFill>
                  <a:srgbClr val="000000"/>
                </a:solidFill>
              </a:rPr>
              <a:t> in Extra Dimensionen wirkt,</a:t>
            </a:r>
          </a:p>
          <a:p>
            <a:pPr algn="ctr" defTabSz="914400" fontAlgn="base">
              <a:spcBef>
                <a:spcPct val="0"/>
              </a:spcBef>
              <a:spcAft>
                <a:spcPct val="0"/>
              </a:spcAft>
            </a:pPr>
            <a:r>
              <a:rPr lang="de-DE" sz="2000" b="1" dirty="0">
                <a:solidFill>
                  <a:srgbClr val="000000"/>
                </a:solidFill>
              </a:rPr>
              <a:t>wird sie </a:t>
            </a:r>
            <a:r>
              <a:rPr lang="de-DE" sz="2000" b="1" dirty="0">
                <a:solidFill>
                  <a:srgbClr val="FF0000"/>
                </a:solidFill>
              </a:rPr>
              <a:t>am LHC</a:t>
            </a:r>
            <a:r>
              <a:rPr lang="de-DE" sz="2000" b="1" dirty="0">
                <a:solidFill>
                  <a:srgbClr val="000000"/>
                </a:solidFill>
              </a:rPr>
              <a:t> </a:t>
            </a:r>
            <a:r>
              <a:rPr lang="de-DE" sz="2000" b="1" dirty="0">
                <a:solidFill>
                  <a:srgbClr val="FF0000"/>
                </a:solidFill>
              </a:rPr>
              <a:t>stark.</a:t>
            </a:r>
          </a:p>
        </p:txBody>
      </p:sp>
      <p:sp>
        <p:nvSpPr>
          <p:cNvPr id="1034244" name="Rectangle 4"/>
          <p:cNvSpPr>
            <a:spLocks noChangeArrowheads="1"/>
          </p:cNvSpPr>
          <p:nvPr/>
        </p:nvSpPr>
        <p:spPr bwMode="auto">
          <a:xfrm>
            <a:off x="1516373" y="5675968"/>
            <a:ext cx="6052521" cy="705360"/>
          </a:xfrm>
          <a:prstGeom prst="rect">
            <a:avLst/>
          </a:prstGeom>
          <a:noFill/>
          <a:ln w="28575" algn="ctr">
            <a:noFill/>
            <a:prstDash val="dash"/>
            <a:miter lim="800000"/>
            <a:headEnd/>
            <a:tailEnd/>
          </a:ln>
          <a:effectLst/>
        </p:spPr>
        <p:txBody>
          <a:bodyPr wrap="none" lIns="85518" tIns="44469" rIns="85518" bIns="44469">
            <a:spAutoFit/>
          </a:bodyPr>
          <a:lstStyle/>
          <a:p>
            <a:pPr algn="ctr" defTabSz="868363" fontAlgn="base">
              <a:spcBef>
                <a:spcPct val="0"/>
              </a:spcBef>
              <a:spcAft>
                <a:spcPct val="0"/>
              </a:spcAft>
            </a:pPr>
            <a:r>
              <a:rPr lang="de-DE" sz="2000" b="1" dirty="0">
                <a:solidFill>
                  <a:srgbClr val="FF0000"/>
                </a:solidFill>
              </a:rPr>
              <a:t>Energie entweicht </a:t>
            </a:r>
            <a:r>
              <a:rPr lang="de-DE" sz="2000" b="1" dirty="0">
                <a:solidFill>
                  <a:srgbClr val="000000"/>
                </a:solidFill>
              </a:rPr>
              <a:t>in Extra Dimensionen.</a:t>
            </a:r>
          </a:p>
          <a:p>
            <a:pPr algn="ctr" defTabSz="868363" fontAlgn="base">
              <a:spcBef>
                <a:spcPct val="0"/>
              </a:spcBef>
              <a:spcAft>
                <a:spcPct val="0"/>
              </a:spcAft>
            </a:pPr>
            <a:r>
              <a:rPr lang="de-DE" sz="2000" b="1" dirty="0">
                <a:solidFill>
                  <a:srgbClr val="000000"/>
                </a:solidFill>
              </a:rPr>
              <a:t>Reaktionsraten wachsen.</a:t>
            </a:r>
          </a:p>
        </p:txBody>
      </p:sp>
      <p:sp>
        <p:nvSpPr>
          <p:cNvPr id="1034245" name="Rectangle 2"/>
          <p:cNvSpPr>
            <a:spLocks noChangeArrowheads="1"/>
          </p:cNvSpPr>
          <p:nvPr/>
        </p:nvSpPr>
        <p:spPr bwMode="auto">
          <a:xfrm>
            <a:off x="798515" y="184586"/>
            <a:ext cx="7550145" cy="796115"/>
          </a:xfrm>
          <a:prstGeom prst="rect">
            <a:avLst/>
          </a:prstGeom>
          <a:noFill/>
          <a:ln w="12700">
            <a:noFill/>
            <a:miter lim="800000"/>
            <a:headEnd/>
            <a:tailEnd/>
          </a:ln>
        </p:spPr>
        <p:txBody>
          <a:bodyPr wrap="none" lIns="90488" tIns="44450" rIns="90488" bIns="44450" anchor="ctr">
            <a:spAutoFit/>
          </a:bodyPr>
          <a:lstStyle/>
          <a:p>
            <a:pPr algn="ctr" defTabSz="914400" eaLnBrk="0" fontAlgn="base" hangingPunct="0">
              <a:lnSpc>
                <a:spcPct val="85000"/>
              </a:lnSpc>
              <a:spcBef>
                <a:spcPct val="0"/>
              </a:spcBef>
              <a:spcAft>
                <a:spcPct val="0"/>
              </a:spcAft>
            </a:pPr>
            <a:r>
              <a:rPr lang="de-DE" sz="5400" b="1" dirty="0">
                <a:solidFill>
                  <a:srgbClr val="000096"/>
                </a:solidFill>
              </a:rPr>
              <a:t>Extra Dimensionen</a:t>
            </a:r>
          </a:p>
        </p:txBody>
      </p:sp>
      <p:sp>
        <p:nvSpPr>
          <p:cNvPr id="1443935" name="Rectangle 2143"/>
          <p:cNvSpPr>
            <a:spLocks noChangeArrowheads="1"/>
          </p:cNvSpPr>
          <p:nvPr/>
        </p:nvSpPr>
        <p:spPr bwMode="auto">
          <a:xfrm>
            <a:off x="4460891" y="4306918"/>
            <a:ext cx="65" cy="615553"/>
          </a:xfrm>
          <a:prstGeom prst="rect">
            <a:avLst/>
          </a:prstGeom>
          <a:noFill/>
          <a:ln w="9525">
            <a:noFill/>
            <a:miter lim="800000"/>
            <a:headEnd/>
            <a:tailEnd/>
          </a:ln>
        </p:spPr>
        <p:txBody>
          <a:bodyPr wrap="none" lIns="0" tIns="0" rIns="0" bIns="0">
            <a:spAutoFit/>
          </a:bodyPr>
          <a:lstStyle/>
          <a:p>
            <a:pPr defTabSz="914400" eaLnBrk="0" fontAlgn="base" hangingPunct="0">
              <a:spcBef>
                <a:spcPct val="0"/>
              </a:spcBef>
              <a:spcAft>
                <a:spcPct val="0"/>
              </a:spcAft>
            </a:pPr>
            <a:endParaRPr lang="de-DE" sz="4000" b="1">
              <a:solidFill>
                <a:srgbClr val="66CCFF"/>
              </a:solidFill>
              <a:latin typeface="Arial" pitchFamily="34" charset="0"/>
            </a:endParaRPr>
          </a:p>
        </p:txBody>
      </p:sp>
      <p:grpSp>
        <p:nvGrpSpPr>
          <p:cNvPr id="1443963" name="Group 2171"/>
          <p:cNvGrpSpPr>
            <a:grpSpLocks/>
          </p:cNvGrpSpPr>
          <p:nvPr/>
        </p:nvGrpSpPr>
        <p:grpSpPr bwMode="auto">
          <a:xfrm>
            <a:off x="2017730" y="2524133"/>
            <a:ext cx="4975225" cy="2722563"/>
            <a:chOff x="1282" y="1522"/>
            <a:chExt cx="3134" cy="1715"/>
          </a:xfrm>
        </p:grpSpPr>
        <p:sp>
          <p:nvSpPr>
            <p:cNvPr id="1443928" name="Freeform 2136"/>
            <p:cNvSpPr>
              <a:spLocks/>
            </p:cNvSpPr>
            <p:nvPr/>
          </p:nvSpPr>
          <p:spPr bwMode="auto">
            <a:xfrm>
              <a:off x="1282" y="2320"/>
              <a:ext cx="3134" cy="917"/>
            </a:xfrm>
            <a:custGeom>
              <a:avLst/>
              <a:gdLst/>
              <a:ahLst/>
              <a:cxnLst>
                <a:cxn ang="0">
                  <a:pos x="1027" y="0"/>
                </a:cxn>
                <a:cxn ang="0">
                  <a:pos x="0" y="917"/>
                </a:cxn>
                <a:cxn ang="0">
                  <a:pos x="2106" y="917"/>
                </a:cxn>
                <a:cxn ang="0">
                  <a:pos x="3134" y="0"/>
                </a:cxn>
                <a:cxn ang="0">
                  <a:pos x="1027" y="0"/>
                </a:cxn>
              </a:cxnLst>
              <a:rect l="0" t="0" r="r" b="b"/>
              <a:pathLst>
                <a:path w="3134" h="917">
                  <a:moveTo>
                    <a:pt x="1027" y="0"/>
                  </a:moveTo>
                  <a:lnTo>
                    <a:pt x="0" y="917"/>
                  </a:lnTo>
                  <a:lnTo>
                    <a:pt x="2106" y="917"/>
                  </a:lnTo>
                  <a:lnTo>
                    <a:pt x="3134" y="0"/>
                  </a:lnTo>
                  <a:lnTo>
                    <a:pt x="1027" y="0"/>
                  </a:lnTo>
                  <a:close/>
                </a:path>
              </a:pathLst>
            </a:custGeom>
            <a:gradFill rotWithShape="0">
              <a:gsLst>
                <a:gs pos="0">
                  <a:srgbClr val="788CFF"/>
                </a:gs>
                <a:gs pos="100000">
                  <a:srgbClr val="EAEAEA"/>
                </a:gs>
              </a:gsLst>
              <a:lin ang="5400000" scaled="1"/>
            </a:gradFill>
            <a:ln w="33401" cap="rnd">
              <a:solidFill>
                <a:srgbClr val="0000D6"/>
              </a:solidFill>
              <a:prstDash val="solid"/>
              <a:miter lim="800000"/>
              <a:headEnd/>
              <a:tailEnd/>
            </a:ln>
          </p:spPr>
          <p:txBody>
            <a:bodyPr/>
            <a:lstStyle/>
            <a:p>
              <a:pPr defTabSz="914400" eaLnBrk="0" fontAlgn="base" hangingPunct="0">
                <a:spcBef>
                  <a:spcPct val="0"/>
                </a:spcBef>
                <a:spcAft>
                  <a:spcPct val="0"/>
                </a:spcAft>
              </a:pPr>
              <a:endParaRPr lang="en-US" sz="4000" b="1">
                <a:solidFill>
                  <a:srgbClr val="66CCFF"/>
                </a:solidFill>
                <a:latin typeface="Arial" pitchFamily="34" charset="0"/>
              </a:endParaRPr>
            </a:p>
          </p:txBody>
        </p:sp>
        <p:sp>
          <p:nvSpPr>
            <p:cNvPr id="1443961" name="Arc 2169"/>
            <p:cNvSpPr>
              <a:spLocks/>
            </p:cNvSpPr>
            <p:nvPr/>
          </p:nvSpPr>
          <p:spPr bwMode="auto">
            <a:xfrm rot="16200000" flipV="1">
              <a:off x="2284" y="1893"/>
              <a:ext cx="1190" cy="447"/>
            </a:xfrm>
            <a:custGeom>
              <a:avLst/>
              <a:gdLst>
                <a:gd name="G0" fmla="+- 199 0 0"/>
                <a:gd name="G1" fmla="+- 21600 0 0"/>
                <a:gd name="G2" fmla="+- 21600 0 0"/>
                <a:gd name="T0" fmla="*/ 0 w 21799"/>
                <a:gd name="T1" fmla="*/ 1 h 43200"/>
                <a:gd name="T2" fmla="*/ 121 w 21799"/>
                <a:gd name="T3" fmla="*/ 43200 h 43200"/>
                <a:gd name="T4" fmla="*/ 199 w 21799"/>
                <a:gd name="T5" fmla="*/ 21600 h 43200"/>
              </a:gdLst>
              <a:ahLst/>
              <a:cxnLst>
                <a:cxn ang="0">
                  <a:pos x="T0" y="T1"/>
                </a:cxn>
                <a:cxn ang="0">
                  <a:pos x="T2" y="T3"/>
                </a:cxn>
                <a:cxn ang="0">
                  <a:pos x="T4" y="T5"/>
                </a:cxn>
              </a:cxnLst>
              <a:rect l="0" t="0" r="r" b="b"/>
              <a:pathLst>
                <a:path w="21799" h="43200" fill="none" extrusionOk="0">
                  <a:moveTo>
                    <a:pt x="-1" y="0"/>
                  </a:moveTo>
                  <a:cubicBezTo>
                    <a:pt x="66" y="0"/>
                    <a:pt x="132" y="-1"/>
                    <a:pt x="199" y="0"/>
                  </a:cubicBezTo>
                  <a:cubicBezTo>
                    <a:pt x="12128" y="0"/>
                    <a:pt x="21799" y="9670"/>
                    <a:pt x="21799" y="21600"/>
                  </a:cubicBezTo>
                  <a:cubicBezTo>
                    <a:pt x="21799" y="33529"/>
                    <a:pt x="12128" y="43200"/>
                    <a:pt x="199" y="43200"/>
                  </a:cubicBezTo>
                  <a:cubicBezTo>
                    <a:pt x="173" y="43200"/>
                    <a:pt x="147" y="43199"/>
                    <a:pt x="121" y="43199"/>
                  </a:cubicBezTo>
                </a:path>
                <a:path w="21799" h="43200" stroke="0" extrusionOk="0">
                  <a:moveTo>
                    <a:pt x="-1" y="0"/>
                  </a:moveTo>
                  <a:cubicBezTo>
                    <a:pt x="66" y="0"/>
                    <a:pt x="132" y="-1"/>
                    <a:pt x="199" y="0"/>
                  </a:cubicBezTo>
                  <a:cubicBezTo>
                    <a:pt x="12128" y="0"/>
                    <a:pt x="21799" y="9670"/>
                    <a:pt x="21799" y="21600"/>
                  </a:cubicBezTo>
                  <a:cubicBezTo>
                    <a:pt x="21799" y="33529"/>
                    <a:pt x="12128" y="43200"/>
                    <a:pt x="199" y="43200"/>
                  </a:cubicBezTo>
                  <a:cubicBezTo>
                    <a:pt x="173" y="43200"/>
                    <a:pt x="147" y="43199"/>
                    <a:pt x="121" y="43199"/>
                  </a:cubicBezTo>
                  <a:lnTo>
                    <a:pt x="199" y="21600"/>
                  </a:lnTo>
                  <a:close/>
                </a:path>
              </a:pathLst>
            </a:custGeom>
            <a:gradFill rotWithShape="1">
              <a:gsLst>
                <a:gs pos="0">
                  <a:srgbClr val="FFFFFF"/>
                </a:gs>
                <a:gs pos="100000">
                  <a:srgbClr val="84FF81">
                    <a:alpha val="50000"/>
                  </a:srgbClr>
                </a:gs>
              </a:gsLst>
              <a:lin ang="0" scaled="1"/>
            </a:gradFill>
            <a:ln w="38100" cap="rnd">
              <a:solidFill>
                <a:srgbClr val="009900"/>
              </a:solidFill>
              <a:prstDash val="sysDot"/>
              <a:round/>
              <a:headEnd type="none" w="sm" len="sm"/>
              <a:tailEnd type="none" w="sm" len="sm"/>
            </a:ln>
            <a:effectLst/>
          </p:spPr>
          <p:txBody>
            <a:bodyPr lIns="90000" tIns="46800" rIns="90000" bIns="46800" anchor="ctr">
              <a:spAutoFit/>
            </a:bodyPr>
            <a:lstStyle/>
            <a:p>
              <a:pPr defTabSz="914400" eaLnBrk="0" fontAlgn="base" hangingPunct="0">
                <a:spcBef>
                  <a:spcPct val="0"/>
                </a:spcBef>
                <a:spcAft>
                  <a:spcPct val="0"/>
                </a:spcAft>
              </a:pPr>
              <a:endParaRPr lang="en-US" sz="4000" b="1">
                <a:solidFill>
                  <a:srgbClr val="66CCFF"/>
                </a:solidFill>
                <a:latin typeface="Arial" pitchFamily="34" charset="0"/>
              </a:endParaRPr>
            </a:p>
          </p:txBody>
        </p:sp>
        <p:sp>
          <p:nvSpPr>
            <p:cNvPr id="1443944" name="Rectangle 2152"/>
            <p:cNvSpPr>
              <a:spLocks noChangeArrowheads="1"/>
            </p:cNvSpPr>
            <p:nvPr/>
          </p:nvSpPr>
          <p:spPr bwMode="auto">
            <a:xfrm>
              <a:off x="3307" y="2840"/>
              <a:ext cx="118" cy="233"/>
            </a:xfrm>
            <a:prstGeom prst="rect">
              <a:avLst/>
            </a:prstGeom>
            <a:noFill/>
            <a:ln w="9525">
              <a:noFill/>
              <a:miter lim="800000"/>
              <a:headEnd/>
              <a:tailEnd/>
            </a:ln>
          </p:spPr>
          <p:txBody>
            <a:bodyPr wrap="none" lIns="0" tIns="0" rIns="0" bIns="0">
              <a:spAutoFit/>
            </a:bodyPr>
            <a:lstStyle/>
            <a:p>
              <a:pPr defTabSz="914400" eaLnBrk="0" fontAlgn="base" hangingPunct="0">
                <a:spcBef>
                  <a:spcPct val="0"/>
                </a:spcBef>
                <a:spcAft>
                  <a:spcPct val="0"/>
                </a:spcAft>
              </a:pPr>
              <a:r>
                <a:rPr lang="de-DE" sz="2400" b="1">
                  <a:solidFill>
                    <a:srgbClr val="FF0000"/>
                  </a:solidFill>
                  <a:latin typeface="Arial" pitchFamily="34" charset="0"/>
                </a:rPr>
                <a:t>g</a:t>
              </a:r>
              <a:endParaRPr lang="de-DE" sz="2400" b="1">
                <a:solidFill>
                  <a:srgbClr val="66CCFF"/>
                </a:solidFill>
                <a:latin typeface="Arial" pitchFamily="34" charset="0"/>
              </a:endParaRPr>
            </a:p>
          </p:txBody>
        </p:sp>
        <p:sp>
          <p:nvSpPr>
            <p:cNvPr id="1443945" name="Rectangle 2153"/>
            <p:cNvSpPr>
              <a:spLocks noChangeArrowheads="1"/>
            </p:cNvSpPr>
            <p:nvPr/>
          </p:nvSpPr>
          <p:spPr bwMode="auto">
            <a:xfrm>
              <a:off x="3825" y="2296"/>
              <a:ext cx="118" cy="233"/>
            </a:xfrm>
            <a:prstGeom prst="rect">
              <a:avLst/>
            </a:prstGeom>
            <a:noFill/>
            <a:ln w="9525">
              <a:noFill/>
              <a:miter lim="800000"/>
              <a:headEnd/>
              <a:tailEnd/>
            </a:ln>
          </p:spPr>
          <p:txBody>
            <a:bodyPr wrap="none" lIns="0" tIns="0" rIns="0" bIns="0">
              <a:spAutoFit/>
            </a:bodyPr>
            <a:lstStyle/>
            <a:p>
              <a:pPr defTabSz="914400" eaLnBrk="0" fontAlgn="base" hangingPunct="0">
                <a:spcBef>
                  <a:spcPct val="0"/>
                </a:spcBef>
                <a:spcAft>
                  <a:spcPct val="0"/>
                </a:spcAft>
              </a:pPr>
              <a:r>
                <a:rPr lang="de-DE" sz="2400" b="1">
                  <a:solidFill>
                    <a:srgbClr val="FF0000"/>
                  </a:solidFill>
                  <a:latin typeface="Arial" pitchFamily="34" charset="0"/>
                </a:rPr>
                <a:t>g</a:t>
              </a:r>
              <a:endParaRPr lang="de-DE" sz="2400" b="1">
                <a:solidFill>
                  <a:srgbClr val="66CCFF"/>
                </a:solidFill>
                <a:latin typeface="Arial" pitchFamily="34" charset="0"/>
              </a:endParaRPr>
            </a:p>
          </p:txBody>
        </p:sp>
        <p:sp>
          <p:nvSpPr>
            <p:cNvPr id="1443946" name="Rectangle 2154"/>
            <p:cNvSpPr>
              <a:spLocks noChangeArrowheads="1"/>
            </p:cNvSpPr>
            <p:nvPr/>
          </p:nvSpPr>
          <p:spPr bwMode="auto">
            <a:xfrm>
              <a:off x="2264" y="2296"/>
              <a:ext cx="118" cy="233"/>
            </a:xfrm>
            <a:prstGeom prst="rect">
              <a:avLst/>
            </a:prstGeom>
            <a:noFill/>
            <a:ln w="9525">
              <a:noFill/>
              <a:miter lim="800000"/>
              <a:headEnd/>
              <a:tailEnd/>
            </a:ln>
          </p:spPr>
          <p:txBody>
            <a:bodyPr wrap="none" lIns="0" tIns="0" rIns="0" bIns="0">
              <a:spAutoFit/>
            </a:bodyPr>
            <a:lstStyle/>
            <a:p>
              <a:pPr defTabSz="914400" eaLnBrk="0" fontAlgn="base" hangingPunct="0">
                <a:spcBef>
                  <a:spcPct val="0"/>
                </a:spcBef>
                <a:spcAft>
                  <a:spcPct val="0"/>
                </a:spcAft>
              </a:pPr>
              <a:r>
                <a:rPr lang="de-DE" sz="2400" b="1">
                  <a:solidFill>
                    <a:srgbClr val="FF0000"/>
                  </a:solidFill>
                  <a:latin typeface="Arial" pitchFamily="34" charset="0"/>
                </a:rPr>
                <a:t>g</a:t>
              </a:r>
              <a:endParaRPr lang="de-DE" sz="2400" b="1">
                <a:solidFill>
                  <a:srgbClr val="66CCFF"/>
                </a:solidFill>
                <a:latin typeface="Arial" pitchFamily="34" charset="0"/>
              </a:endParaRPr>
            </a:p>
          </p:txBody>
        </p:sp>
        <p:sp>
          <p:nvSpPr>
            <p:cNvPr id="1443947" name="Rectangle 2155"/>
            <p:cNvSpPr>
              <a:spLocks noChangeArrowheads="1"/>
            </p:cNvSpPr>
            <p:nvPr/>
          </p:nvSpPr>
          <p:spPr bwMode="auto">
            <a:xfrm>
              <a:off x="1920" y="2837"/>
              <a:ext cx="118" cy="233"/>
            </a:xfrm>
            <a:prstGeom prst="rect">
              <a:avLst/>
            </a:prstGeom>
            <a:noFill/>
            <a:ln w="9525">
              <a:noFill/>
              <a:miter lim="800000"/>
              <a:headEnd/>
              <a:tailEnd/>
            </a:ln>
          </p:spPr>
          <p:txBody>
            <a:bodyPr wrap="none" lIns="0" tIns="0" rIns="0" bIns="0">
              <a:spAutoFit/>
            </a:bodyPr>
            <a:lstStyle/>
            <a:p>
              <a:pPr defTabSz="914400" eaLnBrk="0" fontAlgn="base" hangingPunct="0">
                <a:spcBef>
                  <a:spcPct val="0"/>
                </a:spcBef>
                <a:spcAft>
                  <a:spcPct val="0"/>
                </a:spcAft>
              </a:pPr>
              <a:r>
                <a:rPr lang="de-DE" sz="2400" b="1">
                  <a:solidFill>
                    <a:srgbClr val="FF0000"/>
                  </a:solidFill>
                  <a:latin typeface="Arial" pitchFamily="34" charset="0"/>
                </a:rPr>
                <a:t>g</a:t>
              </a:r>
              <a:endParaRPr lang="de-DE" sz="2400" b="1">
                <a:solidFill>
                  <a:srgbClr val="66CCFF"/>
                </a:solidFill>
                <a:latin typeface="Arial" pitchFamily="34" charset="0"/>
              </a:endParaRPr>
            </a:p>
          </p:txBody>
        </p:sp>
        <p:sp>
          <p:nvSpPr>
            <p:cNvPr id="1443948" name="Rectangle 2156"/>
            <p:cNvSpPr>
              <a:spLocks noChangeArrowheads="1"/>
            </p:cNvSpPr>
            <p:nvPr/>
          </p:nvSpPr>
          <p:spPr bwMode="auto">
            <a:xfrm>
              <a:off x="2814" y="2432"/>
              <a:ext cx="118" cy="233"/>
            </a:xfrm>
            <a:prstGeom prst="rect">
              <a:avLst/>
            </a:prstGeom>
            <a:noFill/>
            <a:ln w="9525">
              <a:noFill/>
              <a:miter lim="800000"/>
              <a:headEnd/>
              <a:tailEnd/>
            </a:ln>
          </p:spPr>
          <p:txBody>
            <a:bodyPr wrap="none" lIns="0" tIns="0" rIns="0" bIns="0">
              <a:spAutoFit/>
            </a:bodyPr>
            <a:lstStyle/>
            <a:p>
              <a:pPr defTabSz="914400" eaLnBrk="0" fontAlgn="base" hangingPunct="0">
                <a:spcBef>
                  <a:spcPct val="0"/>
                </a:spcBef>
                <a:spcAft>
                  <a:spcPct val="0"/>
                </a:spcAft>
              </a:pPr>
              <a:r>
                <a:rPr lang="de-DE" sz="2400" b="1">
                  <a:solidFill>
                    <a:srgbClr val="FF0000"/>
                  </a:solidFill>
                  <a:latin typeface="Arial" pitchFamily="34" charset="0"/>
                </a:rPr>
                <a:t>g</a:t>
              </a:r>
            </a:p>
          </p:txBody>
        </p:sp>
        <p:sp>
          <p:nvSpPr>
            <p:cNvPr id="1443950" name="Line 2158"/>
            <p:cNvSpPr>
              <a:spLocks noChangeShapeType="1"/>
            </p:cNvSpPr>
            <p:nvPr/>
          </p:nvSpPr>
          <p:spPr bwMode="auto">
            <a:xfrm flipV="1">
              <a:off x="3262" y="2478"/>
              <a:ext cx="498" cy="233"/>
            </a:xfrm>
            <a:prstGeom prst="line">
              <a:avLst/>
            </a:prstGeom>
            <a:noFill/>
            <a:ln w="31750">
              <a:solidFill>
                <a:srgbClr val="FF0000"/>
              </a:solidFill>
              <a:prstDash val="dash"/>
              <a:round/>
              <a:headEnd/>
              <a:tailEnd/>
            </a:ln>
          </p:spPr>
          <p:txBody>
            <a:bodyPr/>
            <a:lstStyle/>
            <a:p>
              <a:pPr defTabSz="914400" eaLnBrk="0" fontAlgn="base" hangingPunct="0">
                <a:spcBef>
                  <a:spcPct val="0"/>
                </a:spcBef>
                <a:spcAft>
                  <a:spcPct val="0"/>
                </a:spcAft>
              </a:pPr>
              <a:endParaRPr lang="en-US" sz="4000" b="1">
                <a:solidFill>
                  <a:srgbClr val="66CCFF"/>
                </a:solidFill>
                <a:latin typeface="Arial" pitchFamily="34" charset="0"/>
              </a:endParaRPr>
            </a:p>
          </p:txBody>
        </p:sp>
        <p:sp>
          <p:nvSpPr>
            <p:cNvPr id="1443952" name="Line 2160"/>
            <p:cNvSpPr>
              <a:spLocks noChangeShapeType="1"/>
            </p:cNvSpPr>
            <p:nvPr/>
          </p:nvSpPr>
          <p:spPr bwMode="auto">
            <a:xfrm flipH="1" flipV="1">
              <a:off x="2400" y="2432"/>
              <a:ext cx="100" cy="279"/>
            </a:xfrm>
            <a:prstGeom prst="line">
              <a:avLst/>
            </a:prstGeom>
            <a:noFill/>
            <a:ln w="31750">
              <a:solidFill>
                <a:srgbClr val="FF0000"/>
              </a:solidFill>
              <a:prstDash val="dash"/>
              <a:round/>
              <a:headEnd/>
              <a:tailEnd/>
            </a:ln>
          </p:spPr>
          <p:txBody>
            <a:bodyPr/>
            <a:lstStyle/>
            <a:p>
              <a:pPr defTabSz="914400" eaLnBrk="0" fontAlgn="base" hangingPunct="0">
                <a:spcBef>
                  <a:spcPct val="0"/>
                </a:spcBef>
                <a:spcAft>
                  <a:spcPct val="0"/>
                </a:spcAft>
              </a:pPr>
              <a:endParaRPr lang="en-US" sz="4000" b="1">
                <a:solidFill>
                  <a:srgbClr val="66CCFF"/>
                </a:solidFill>
                <a:latin typeface="Arial" pitchFamily="34" charset="0"/>
              </a:endParaRPr>
            </a:p>
          </p:txBody>
        </p:sp>
        <p:sp>
          <p:nvSpPr>
            <p:cNvPr id="1443955" name="Rectangle 2163"/>
            <p:cNvSpPr>
              <a:spLocks noChangeArrowheads="1"/>
            </p:cNvSpPr>
            <p:nvPr/>
          </p:nvSpPr>
          <p:spPr bwMode="auto">
            <a:xfrm>
              <a:off x="2154" y="2969"/>
              <a:ext cx="1058" cy="174"/>
            </a:xfrm>
            <a:prstGeom prst="rect">
              <a:avLst/>
            </a:prstGeom>
            <a:noFill/>
            <a:ln w="9525">
              <a:noFill/>
              <a:miter lim="800000"/>
              <a:headEnd/>
              <a:tailEnd/>
            </a:ln>
          </p:spPr>
          <p:txBody>
            <a:bodyPr wrap="none" lIns="0" tIns="0" rIns="0" bIns="0">
              <a:spAutoFit/>
            </a:bodyPr>
            <a:lstStyle/>
            <a:p>
              <a:pPr defTabSz="914400" eaLnBrk="0" fontAlgn="base" hangingPunct="0">
                <a:spcBef>
                  <a:spcPct val="0"/>
                </a:spcBef>
                <a:spcAft>
                  <a:spcPct val="0"/>
                </a:spcAft>
              </a:pPr>
              <a:r>
                <a:rPr lang="de-DE" b="1" dirty="0" err="1">
                  <a:solidFill>
                    <a:srgbClr val="0000FF"/>
                  </a:solidFill>
                  <a:latin typeface="Arial" pitchFamily="34" charset="0"/>
                </a:rPr>
                <a:t>Our</a:t>
              </a:r>
              <a:r>
                <a:rPr lang="de-DE" b="1" dirty="0">
                  <a:solidFill>
                    <a:srgbClr val="0000FF"/>
                  </a:solidFill>
                  <a:latin typeface="Arial" pitchFamily="34" charset="0"/>
                </a:rPr>
                <a:t> </a:t>
              </a:r>
              <a:r>
                <a:rPr lang="de-DE" b="1" dirty="0" err="1">
                  <a:solidFill>
                    <a:srgbClr val="0000FF"/>
                  </a:solidFill>
                  <a:latin typeface="Arial" pitchFamily="34" charset="0"/>
                </a:rPr>
                <a:t>space</a:t>
              </a:r>
              <a:r>
                <a:rPr lang="de-DE" b="1" dirty="0">
                  <a:solidFill>
                    <a:srgbClr val="0000FF"/>
                  </a:solidFill>
                  <a:latin typeface="Arial" pitchFamily="34" charset="0"/>
                </a:rPr>
                <a:t>-time</a:t>
              </a:r>
              <a:endParaRPr lang="de-DE" b="1" dirty="0">
                <a:solidFill>
                  <a:srgbClr val="66CCFF"/>
                </a:solidFill>
                <a:latin typeface="Arial" pitchFamily="34" charset="0"/>
              </a:endParaRPr>
            </a:p>
          </p:txBody>
        </p:sp>
        <p:sp>
          <p:nvSpPr>
            <p:cNvPr id="1443958" name="Line 2166"/>
            <p:cNvSpPr>
              <a:spLocks noChangeShapeType="1"/>
            </p:cNvSpPr>
            <p:nvPr/>
          </p:nvSpPr>
          <p:spPr bwMode="auto">
            <a:xfrm flipH="1">
              <a:off x="2037" y="2714"/>
              <a:ext cx="453" cy="217"/>
            </a:xfrm>
            <a:prstGeom prst="line">
              <a:avLst/>
            </a:prstGeom>
            <a:noFill/>
            <a:ln w="31750">
              <a:solidFill>
                <a:srgbClr val="FF0000"/>
              </a:solidFill>
              <a:prstDash val="dash"/>
              <a:round/>
              <a:headEnd/>
              <a:tailEnd/>
            </a:ln>
          </p:spPr>
          <p:txBody>
            <a:bodyPr/>
            <a:lstStyle/>
            <a:p>
              <a:pPr defTabSz="914400" eaLnBrk="0" fontAlgn="base" hangingPunct="0">
                <a:spcBef>
                  <a:spcPct val="0"/>
                </a:spcBef>
                <a:spcAft>
                  <a:spcPct val="0"/>
                </a:spcAft>
              </a:pPr>
              <a:endParaRPr lang="en-US" sz="4000" b="1">
                <a:solidFill>
                  <a:srgbClr val="66CCFF"/>
                </a:solidFill>
                <a:latin typeface="Arial" pitchFamily="34" charset="0"/>
              </a:endParaRPr>
            </a:p>
          </p:txBody>
        </p:sp>
        <p:sp>
          <p:nvSpPr>
            <p:cNvPr id="1443959" name="Line 2167"/>
            <p:cNvSpPr>
              <a:spLocks noChangeShapeType="1"/>
            </p:cNvSpPr>
            <p:nvPr/>
          </p:nvSpPr>
          <p:spPr bwMode="auto">
            <a:xfrm flipH="1" flipV="1">
              <a:off x="3262" y="2707"/>
              <a:ext cx="227" cy="224"/>
            </a:xfrm>
            <a:prstGeom prst="line">
              <a:avLst/>
            </a:prstGeom>
            <a:noFill/>
            <a:ln w="31750">
              <a:solidFill>
                <a:srgbClr val="FF0000"/>
              </a:solidFill>
              <a:prstDash val="dash"/>
              <a:round/>
              <a:headEnd/>
              <a:tailEnd/>
            </a:ln>
          </p:spPr>
          <p:txBody>
            <a:bodyPr/>
            <a:lstStyle/>
            <a:p>
              <a:pPr defTabSz="914400" eaLnBrk="0" fontAlgn="base" hangingPunct="0">
                <a:spcBef>
                  <a:spcPct val="0"/>
                </a:spcBef>
                <a:spcAft>
                  <a:spcPct val="0"/>
                </a:spcAft>
              </a:pPr>
              <a:endParaRPr lang="en-US" sz="4000" b="1">
                <a:solidFill>
                  <a:srgbClr val="66CCFF"/>
                </a:solidFill>
                <a:latin typeface="Arial" pitchFamily="34" charset="0"/>
              </a:endParaRPr>
            </a:p>
          </p:txBody>
        </p:sp>
        <p:sp>
          <p:nvSpPr>
            <p:cNvPr id="1443960" name="Line 2168"/>
            <p:cNvSpPr>
              <a:spLocks noChangeShapeType="1"/>
            </p:cNvSpPr>
            <p:nvPr/>
          </p:nvSpPr>
          <p:spPr bwMode="auto">
            <a:xfrm flipV="1">
              <a:off x="2490" y="2704"/>
              <a:ext cx="771" cy="0"/>
            </a:xfrm>
            <a:prstGeom prst="line">
              <a:avLst/>
            </a:prstGeom>
            <a:noFill/>
            <a:ln w="31750">
              <a:solidFill>
                <a:srgbClr val="FF0000"/>
              </a:solidFill>
              <a:prstDash val="dash"/>
              <a:round/>
              <a:headEnd type="oval" w="med" len="med"/>
              <a:tailEnd type="oval" w="med" len="med"/>
            </a:ln>
          </p:spPr>
          <p:txBody>
            <a:bodyPr/>
            <a:lstStyle/>
            <a:p>
              <a:pPr defTabSz="914400" eaLnBrk="0" fontAlgn="base" hangingPunct="0">
                <a:spcBef>
                  <a:spcPct val="0"/>
                </a:spcBef>
                <a:spcAft>
                  <a:spcPct val="0"/>
                </a:spcAft>
              </a:pPr>
              <a:endParaRPr lang="en-US" sz="4000" b="1">
                <a:solidFill>
                  <a:srgbClr val="66CCFF"/>
                </a:solidFill>
                <a:latin typeface="Arial" pitchFamily="34" charset="0"/>
              </a:endParaRPr>
            </a:p>
          </p:txBody>
        </p:sp>
        <p:sp>
          <p:nvSpPr>
            <p:cNvPr id="1443416" name="Rectangle 1624"/>
            <p:cNvSpPr>
              <a:spLocks noChangeArrowheads="1"/>
            </p:cNvSpPr>
            <p:nvPr/>
          </p:nvSpPr>
          <p:spPr bwMode="auto">
            <a:xfrm>
              <a:off x="2601" y="1661"/>
              <a:ext cx="563" cy="557"/>
            </a:xfrm>
            <a:prstGeom prst="rect">
              <a:avLst/>
            </a:prstGeom>
            <a:noFill/>
            <a:ln w="9525">
              <a:noFill/>
              <a:miter lim="800000"/>
              <a:headEnd/>
              <a:tailEnd/>
            </a:ln>
          </p:spPr>
          <p:txBody>
            <a:bodyPr wrap="none" lIns="0" tIns="0" rIns="0" bIns="0">
              <a:spAutoFit/>
            </a:bodyPr>
            <a:lstStyle/>
            <a:p>
              <a:pPr algn="ctr" defTabSz="914400" eaLnBrk="0" fontAlgn="base" hangingPunct="0">
                <a:spcBef>
                  <a:spcPct val="0"/>
                </a:spcBef>
                <a:spcAft>
                  <a:spcPct val="0"/>
                </a:spcAft>
              </a:pPr>
              <a:r>
                <a:rPr lang="de-DE" sz="2600" b="1" dirty="0">
                  <a:solidFill>
                    <a:srgbClr val="009900"/>
                  </a:solidFill>
                  <a:latin typeface="Arial" pitchFamily="34" charset="0"/>
                </a:rPr>
                <a:t>G</a:t>
              </a:r>
              <a:endParaRPr lang="de-DE" sz="1300" b="1" dirty="0">
                <a:solidFill>
                  <a:srgbClr val="009900"/>
                </a:solidFill>
                <a:latin typeface="Arial" pitchFamily="34" charset="0"/>
              </a:endParaRPr>
            </a:p>
            <a:p>
              <a:pPr algn="ctr" defTabSz="914400" eaLnBrk="0" fontAlgn="base" hangingPunct="0">
                <a:spcBef>
                  <a:spcPct val="25000"/>
                </a:spcBef>
                <a:spcAft>
                  <a:spcPct val="0"/>
                </a:spcAft>
              </a:pPr>
              <a:r>
                <a:rPr lang="de-DE" sz="1400" b="1" dirty="0">
                  <a:solidFill>
                    <a:srgbClr val="009900"/>
                  </a:solidFill>
                  <a:latin typeface="Arial" pitchFamily="34" charset="0"/>
                </a:rPr>
                <a:t>extra</a:t>
              </a:r>
            </a:p>
            <a:p>
              <a:pPr algn="ctr" defTabSz="914400" eaLnBrk="0" fontAlgn="base" hangingPunct="0">
                <a:spcBef>
                  <a:spcPct val="0"/>
                </a:spcBef>
                <a:spcAft>
                  <a:spcPct val="0"/>
                </a:spcAft>
              </a:pPr>
              <a:r>
                <a:rPr lang="de-DE" sz="1400" b="1" dirty="0" err="1">
                  <a:solidFill>
                    <a:srgbClr val="009900"/>
                  </a:solidFill>
                  <a:latin typeface="Arial" pitchFamily="34" charset="0"/>
                </a:rPr>
                <a:t>dimension</a:t>
              </a:r>
              <a:endParaRPr lang="de-DE" sz="1400" b="1" dirty="0">
                <a:solidFill>
                  <a:srgbClr val="009900"/>
                </a:solidFill>
                <a:latin typeface="Arial" pitchFamily="34" charset="0"/>
              </a:endParaRPr>
            </a:p>
          </p:txBody>
        </p:sp>
      </p:grpSp>
      <p:pic>
        <p:nvPicPr>
          <p:cNvPr id="22" name="Picture 4" descr="x7"/>
          <p:cNvPicPr>
            <a:picLocks noChangeAspect="1" noChangeArrowheads="1"/>
          </p:cNvPicPr>
          <p:nvPr/>
        </p:nvPicPr>
        <p:blipFill>
          <a:blip r:embed="rId3" cstate="print">
            <a:lum bright="-40000" contrast="60000"/>
          </a:blip>
          <a:srcRect l="56734" r="2682"/>
          <a:stretch>
            <a:fillRect/>
          </a:stretch>
        </p:blipFill>
        <p:spPr bwMode="auto">
          <a:xfrm>
            <a:off x="706974" y="1928832"/>
            <a:ext cx="1500198" cy="1357007"/>
          </a:xfrm>
          <a:prstGeom prst="rect">
            <a:avLst/>
          </a:prstGeom>
          <a:noFill/>
          <a:ln w="9525">
            <a:noFill/>
            <a:miter lim="800000"/>
            <a:headEnd/>
            <a:tailEnd/>
          </a:ln>
        </p:spPr>
      </p:pic>
      <p:pic>
        <p:nvPicPr>
          <p:cNvPr id="23" name="Picture 4" descr="x7"/>
          <p:cNvPicPr>
            <a:picLocks noChangeAspect="1" noChangeArrowheads="1"/>
          </p:cNvPicPr>
          <p:nvPr/>
        </p:nvPicPr>
        <p:blipFill>
          <a:blip r:embed="rId3" cstate="print">
            <a:lum bright="-40000" contrast="60000"/>
          </a:blip>
          <a:srcRect l="5363" r="51370"/>
          <a:stretch>
            <a:fillRect/>
          </a:stretch>
        </p:blipFill>
        <p:spPr bwMode="auto">
          <a:xfrm>
            <a:off x="6751527" y="1928802"/>
            <a:ext cx="1599329" cy="1357006"/>
          </a:xfrm>
          <a:prstGeom prst="rect">
            <a:avLst/>
          </a:prstGeom>
          <a:noFill/>
          <a:ln w="9525">
            <a:noFill/>
            <a:miter lim="800000"/>
            <a:headEnd/>
            <a:tailEnd/>
          </a:ln>
        </p:spPr>
      </p:pic>
    </p:spTree>
    <p:extLst>
      <p:ext uri="{BB962C8B-B14F-4D97-AF65-F5344CB8AC3E}">
        <p14:creationId xmlns:p14="http://schemas.microsoft.com/office/powerpoint/2010/main" val="3405657772"/>
      </p:ext>
    </p:extLst>
  </p:cSld>
  <p:clrMapOvr>
    <a:masterClrMapping/>
  </p:clrMapOvr>
  <p:transition>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 name="Slide Number Placeholder 5"/>
          <p:cNvSpPr>
            <a:spLocks noGrp="1"/>
          </p:cNvSpPr>
          <p:nvPr>
            <p:ph type="sldNum" sz="quarter" idx="4294967295"/>
          </p:nvPr>
        </p:nvSpPr>
        <p:spPr>
          <a:xfrm>
            <a:off x="8491028" y="6400830"/>
            <a:ext cx="348172" cy="246221"/>
          </a:xfrm>
          <a:prstGeom prst="rect">
            <a:avLst/>
          </a:prstGeom>
        </p:spPr>
        <p:txBody>
          <a:bodyPr/>
          <a:lstStyle/>
          <a:p>
            <a:fld id="{3477221A-D967-4A3F-9D12-A11D64885498}" type="slidenum">
              <a:rPr lang="en-US">
                <a:solidFill>
                  <a:srgbClr val="FFFFCC"/>
                </a:solidFill>
              </a:rPr>
              <a:pPr/>
              <a:t>59</a:t>
            </a:fld>
            <a:endParaRPr lang="en-US" sz="1400">
              <a:solidFill>
                <a:srgbClr val="FFFFCC"/>
              </a:solidFill>
            </a:endParaRPr>
          </a:p>
        </p:txBody>
      </p:sp>
      <p:sp>
        <p:nvSpPr>
          <p:cNvPr id="376836" name="Text Box 4"/>
          <p:cNvSpPr txBox="1">
            <a:spLocks noChangeArrowheads="1"/>
          </p:cNvSpPr>
          <p:nvPr/>
        </p:nvSpPr>
        <p:spPr bwMode="auto">
          <a:xfrm>
            <a:off x="7334728" y="2060848"/>
            <a:ext cx="1618295" cy="12285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5518" tIns="44469" rIns="85518" bIns="44469">
            <a:spAutoFit/>
          </a:bodyPr>
          <a:lstStyle>
            <a:lvl1pPr marL="244475" indent="-244475" algn="l" defTabSz="868363">
              <a:defRPr sz="2400">
                <a:solidFill>
                  <a:schemeClr val="tx1"/>
                </a:solidFill>
                <a:latin typeface="Times New Roman" pitchFamily="18" charset="0"/>
              </a:defRPr>
            </a:lvl1pPr>
            <a:lvl2pPr algn="l" defTabSz="868363">
              <a:defRPr sz="2400">
                <a:solidFill>
                  <a:schemeClr val="tx1"/>
                </a:solidFill>
                <a:latin typeface="Times New Roman" pitchFamily="18" charset="0"/>
              </a:defRPr>
            </a:lvl2pPr>
            <a:lvl3pPr algn="l" defTabSz="868363">
              <a:defRPr sz="2400">
                <a:solidFill>
                  <a:schemeClr val="tx1"/>
                </a:solidFill>
                <a:latin typeface="Times New Roman" pitchFamily="18" charset="0"/>
              </a:defRPr>
            </a:lvl3pPr>
            <a:lvl4pPr algn="l" defTabSz="868363">
              <a:defRPr sz="2400">
                <a:solidFill>
                  <a:schemeClr val="tx1"/>
                </a:solidFill>
                <a:latin typeface="Times New Roman" pitchFamily="18" charset="0"/>
              </a:defRPr>
            </a:lvl4pPr>
            <a:lvl5pPr algn="l" defTabSz="868363">
              <a:defRPr sz="2400">
                <a:solidFill>
                  <a:schemeClr val="tx1"/>
                </a:solidFill>
                <a:latin typeface="Times New Roman" pitchFamily="18" charset="0"/>
              </a:defRPr>
            </a:lvl5pPr>
            <a:lvl6pPr defTabSz="868363" eaLnBrk="0" fontAlgn="base" hangingPunct="0">
              <a:spcBef>
                <a:spcPct val="0"/>
              </a:spcBef>
              <a:spcAft>
                <a:spcPct val="0"/>
              </a:spcAft>
              <a:defRPr sz="2400">
                <a:solidFill>
                  <a:schemeClr val="tx1"/>
                </a:solidFill>
                <a:latin typeface="Times New Roman" pitchFamily="18" charset="0"/>
              </a:defRPr>
            </a:lvl6pPr>
            <a:lvl7pPr defTabSz="868363" eaLnBrk="0" fontAlgn="base" hangingPunct="0">
              <a:spcBef>
                <a:spcPct val="0"/>
              </a:spcBef>
              <a:spcAft>
                <a:spcPct val="0"/>
              </a:spcAft>
              <a:defRPr sz="2400">
                <a:solidFill>
                  <a:schemeClr val="tx1"/>
                </a:solidFill>
                <a:latin typeface="Times New Roman" pitchFamily="18" charset="0"/>
              </a:defRPr>
            </a:lvl7pPr>
            <a:lvl8pPr defTabSz="868363" eaLnBrk="0" fontAlgn="base" hangingPunct="0">
              <a:spcBef>
                <a:spcPct val="0"/>
              </a:spcBef>
              <a:spcAft>
                <a:spcPct val="0"/>
              </a:spcAft>
              <a:defRPr sz="2400">
                <a:solidFill>
                  <a:schemeClr val="tx1"/>
                </a:solidFill>
                <a:latin typeface="Times New Roman" pitchFamily="18" charset="0"/>
              </a:defRPr>
            </a:lvl8pPr>
            <a:lvl9pPr defTabSz="868363" eaLnBrk="0" fontAlgn="base" hangingPunct="0">
              <a:spcBef>
                <a:spcPct val="0"/>
              </a:spcBef>
              <a:spcAft>
                <a:spcPct val="0"/>
              </a:spcAft>
              <a:defRPr sz="2400">
                <a:solidFill>
                  <a:schemeClr val="tx1"/>
                </a:solidFill>
                <a:latin typeface="Times New Roman" pitchFamily="18" charset="0"/>
              </a:defRPr>
            </a:lvl9pPr>
          </a:lstStyle>
          <a:p>
            <a:pPr algn="ctr" fontAlgn="base">
              <a:spcBef>
                <a:spcPct val="0"/>
              </a:spcBef>
              <a:spcAft>
                <a:spcPct val="0"/>
              </a:spcAft>
            </a:pPr>
            <a:r>
              <a:rPr lang="en-US" sz="1600" b="1" dirty="0">
                <a:solidFill>
                  <a:srgbClr val="FF0000"/>
                </a:solidFill>
                <a:latin typeface="Calibri" panose="020F0502020204030204" pitchFamily="34" charset="0"/>
              </a:rPr>
              <a:t>Quantum Mech.:</a:t>
            </a:r>
          </a:p>
          <a:p>
            <a:pPr algn="ctr" fontAlgn="base">
              <a:spcBef>
                <a:spcPct val="0"/>
              </a:spcBef>
              <a:spcAft>
                <a:spcPct val="0"/>
              </a:spcAft>
            </a:pPr>
            <a:endParaRPr lang="en-US" sz="1000" b="1" dirty="0">
              <a:latin typeface="Calibri" panose="020F0502020204030204" pitchFamily="34" charset="0"/>
            </a:endParaRPr>
          </a:p>
          <a:p>
            <a:pPr algn="ctr" fontAlgn="base">
              <a:spcBef>
                <a:spcPct val="0"/>
              </a:spcBef>
              <a:spcAft>
                <a:spcPct val="0"/>
              </a:spcAft>
            </a:pPr>
            <a:r>
              <a:rPr lang="en-US" sz="1600" b="1" dirty="0">
                <a:latin typeface="Calibri" panose="020F0502020204030204" pitchFamily="34" charset="0"/>
              </a:rPr>
              <a:t>O. Klein,</a:t>
            </a:r>
          </a:p>
          <a:p>
            <a:pPr algn="ctr" fontAlgn="base">
              <a:spcBef>
                <a:spcPct val="0"/>
              </a:spcBef>
              <a:spcAft>
                <a:spcPct val="0"/>
              </a:spcAft>
            </a:pPr>
            <a:r>
              <a:rPr lang="en-US" sz="1600" b="1" dirty="0" err="1">
                <a:latin typeface="Calibri" panose="020F0502020204030204" pitchFamily="34" charset="0"/>
              </a:rPr>
              <a:t>Z.Phys</a:t>
            </a:r>
            <a:r>
              <a:rPr lang="en-US" sz="1600" b="1" dirty="0">
                <a:latin typeface="Calibri" panose="020F0502020204030204" pitchFamily="34" charset="0"/>
              </a:rPr>
              <a:t>.</a:t>
            </a:r>
          </a:p>
          <a:p>
            <a:pPr algn="ctr" fontAlgn="base">
              <a:spcBef>
                <a:spcPct val="0"/>
              </a:spcBef>
              <a:spcAft>
                <a:spcPct val="0"/>
              </a:spcAft>
            </a:pPr>
            <a:r>
              <a:rPr lang="en-US" sz="1600" b="1" dirty="0">
                <a:latin typeface="Calibri" panose="020F0502020204030204" pitchFamily="34" charset="0"/>
              </a:rPr>
              <a:t>37 (1926) 895</a:t>
            </a:r>
            <a:r>
              <a:rPr lang="en-US" sz="1600" b="1" dirty="0">
                <a:solidFill>
                  <a:srgbClr val="FFFFCC"/>
                </a:solidFill>
                <a:latin typeface="Calibri" panose="020F0502020204030204" pitchFamily="34" charset="0"/>
              </a:rPr>
              <a:t>.</a:t>
            </a:r>
            <a:endParaRPr lang="de-DE" sz="1600" b="1" dirty="0">
              <a:solidFill>
                <a:srgbClr val="FFFFCC"/>
              </a:solidFill>
              <a:latin typeface="Calibri" panose="020F0502020204030204" pitchFamily="34" charset="0"/>
            </a:endParaRPr>
          </a:p>
        </p:txBody>
      </p:sp>
      <p:sp>
        <p:nvSpPr>
          <p:cNvPr id="376837" name="Text Box 5"/>
          <p:cNvSpPr txBox="1">
            <a:spLocks noChangeArrowheads="1"/>
          </p:cNvSpPr>
          <p:nvPr/>
        </p:nvSpPr>
        <p:spPr bwMode="auto">
          <a:xfrm>
            <a:off x="75018" y="2060848"/>
            <a:ext cx="2170947" cy="12285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5518" tIns="44469" rIns="85518" bIns="44469">
            <a:spAutoFit/>
          </a:bodyPr>
          <a:lstStyle>
            <a:lvl1pPr marL="244475" indent="-244475" algn="l" defTabSz="868363">
              <a:defRPr sz="2400">
                <a:solidFill>
                  <a:schemeClr val="tx1"/>
                </a:solidFill>
                <a:latin typeface="Times New Roman" pitchFamily="18" charset="0"/>
              </a:defRPr>
            </a:lvl1pPr>
            <a:lvl2pPr algn="l" defTabSz="868363">
              <a:defRPr sz="2400">
                <a:solidFill>
                  <a:schemeClr val="tx1"/>
                </a:solidFill>
                <a:latin typeface="Times New Roman" pitchFamily="18" charset="0"/>
              </a:defRPr>
            </a:lvl2pPr>
            <a:lvl3pPr algn="l" defTabSz="868363">
              <a:defRPr sz="2400">
                <a:solidFill>
                  <a:schemeClr val="tx1"/>
                </a:solidFill>
                <a:latin typeface="Times New Roman" pitchFamily="18" charset="0"/>
              </a:defRPr>
            </a:lvl3pPr>
            <a:lvl4pPr algn="l" defTabSz="868363">
              <a:defRPr sz="2400">
                <a:solidFill>
                  <a:schemeClr val="tx1"/>
                </a:solidFill>
                <a:latin typeface="Times New Roman" pitchFamily="18" charset="0"/>
              </a:defRPr>
            </a:lvl4pPr>
            <a:lvl5pPr algn="l" defTabSz="868363">
              <a:defRPr sz="2400">
                <a:solidFill>
                  <a:schemeClr val="tx1"/>
                </a:solidFill>
                <a:latin typeface="Times New Roman" pitchFamily="18" charset="0"/>
              </a:defRPr>
            </a:lvl5pPr>
            <a:lvl6pPr defTabSz="868363" eaLnBrk="0" fontAlgn="base" hangingPunct="0">
              <a:spcBef>
                <a:spcPct val="0"/>
              </a:spcBef>
              <a:spcAft>
                <a:spcPct val="0"/>
              </a:spcAft>
              <a:defRPr sz="2400">
                <a:solidFill>
                  <a:schemeClr val="tx1"/>
                </a:solidFill>
                <a:latin typeface="Times New Roman" pitchFamily="18" charset="0"/>
              </a:defRPr>
            </a:lvl6pPr>
            <a:lvl7pPr defTabSz="868363" eaLnBrk="0" fontAlgn="base" hangingPunct="0">
              <a:spcBef>
                <a:spcPct val="0"/>
              </a:spcBef>
              <a:spcAft>
                <a:spcPct val="0"/>
              </a:spcAft>
              <a:defRPr sz="2400">
                <a:solidFill>
                  <a:schemeClr val="tx1"/>
                </a:solidFill>
                <a:latin typeface="Times New Roman" pitchFamily="18" charset="0"/>
              </a:defRPr>
            </a:lvl7pPr>
            <a:lvl8pPr defTabSz="868363" eaLnBrk="0" fontAlgn="base" hangingPunct="0">
              <a:spcBef>
                <a:spcPct val="0"/>
              </a:spcBef>
              <a:spcAft>
                <a:spcPct val="0"/>
              </a:spcAft>
              <a:defRPr sz="2400">
                <a:solidFill>
                  <a:schemeClr val="tx1"/>
                </a:solidFill>
                <a:latin typeface="Times New Roman" pitchFamily="18" charset="0"/>
              </a:defRPr>
            </a:lvl8pPr>
            <a:lvl9pPr defTabSz="868363" eaLnBrk="0" fontAlgn="base" hangingPunct="0">
              <a:spcBef>
                <a:spcPct val="0"/>
              </a:spcBef>
              <a:spcAft>
                <a:spcPct val="0"/>
              </a:spcAft>
              <a:defRPr sz="2400">
                <a:solidFill>
                  <a:schemeClr val="tx1"/>
                </a:solidFill>
                <a:latin typeface="Times New Roman" pitchFamily="18" charset="0"/>
              </a:defRPr>
            </a:lvl9pPr>
          </a:lstStyle>
          <a:p>
            <a:pPr algn="ctr" fontAlgn="base">
              <a:spcBef>
                <a:spcPct val="0"/>
              </a:spcBef>
              <a:spcAft>
                <a:spcPct val="0"/>
              </a:spcAft>
            </a:pPr>
            <a:r>
              <a:rPr lang="en-US" sz="1600" b="1" dirty="0">
                <a:solidFill>
                  <a:srgbClr val="FF0000"/>
                </a:solidFill>
                <a:latin typeface="Calibri" panose="020F0502020204030204" pitchFamily="34" charset="0"/>
              </a:rPr>
              <a:t>Classical:</a:t>
            </a:r>
          </a:p>
          <a:p>
            <a:pPr algn="ctr" fontAlgn="base">
              <a:spcBef>
                <a:spcPct val="0"/>
              </a:spcBef>
              <a:spcAft>
                <a:spcPct val="0"/>
              </a:spcAft>
            </a:pPr>
            <a:endParaRPr lang="en-US" sz="1000" b="1" dirty="0">
              <a:latin typeface="Calibri" panose="020F0502020204030204" pitchFamily="34" charset="0"/>
            </a:endParaRPr>
          </a:p>
          <a:p>
            <a:pPr algn="ctr" fontAlgn="base">
              <a:spcBef>
                <a:spcPct val="0"/>
              </a:spcBef>
              <a:spcAft>
                <a:spcPct val="0"/>
              </a:spcAft>
            </a:pPr>
            <a:r>
              <a:rPr lang="en-US" sz="1600" b="1" dirty="0">
                <a:latin typeface="Calibri" panose="020F0502020204030204" pitchFamily="34" charset="0"/>
              </a:rPr>
              <a:t>Th. </a:t>
            </a:r>
            <a:r>
              <a:rPr lang="en-US" sz="1600" b="1" dirty="0" err="1">
                <a:latin typeface="Calibri" panose="020F0502020204030204" pitchFamily="34" charset="0"/>
              </a:rPr>
              <a:t>Kaluza</a:t>
            </a:r>
            <a:r>
              <a:rPr lang="en-US" sz="1600" b="1" dirty="0">
                <a:latin typeface="Calibri" panose="020F0502020204030204" pitchFamily="34" charset="0"/>
              </a:rPr>
              <a:t>,</a:t>
            </a:r>
          </a:p>
          <a:p>
            <a:pPr algn="ctr" fontAlgn="base">
              <a:spcBef>
                <a:spcPct val="0"/>
              </a:spcBef>
              <a:spcAft>
                <a:spcPct val="0"/>
              </a:spcAft>
            </a:pPr>
            <a:r>
              <a:rPr lang="en-US" sz="1600" b="1" dirty="0" err="1">
                <a:latin typeface="Calibri" panose="020F0502020204030204" pitchFamily="34" charset="0"/>
              </a:rPr>
              <a:t>Sitzungsber</a:t>
            </a:r>
            <a:r>
              <a:rPr lang="en-US" sz="1600" b="1" dirty="0">
                <a:latin typeface="Calibri" panose="020F0502020204030204" pitchFamily="34" charset="0"/>
              </a:rPr>
              <a:t>. </a:t>
            </a:r>
            <a:r>
              <a:rPr lang="en-US" sz="1600" b="1" dirty="0" err="1">
                <a:latin typeface="Calibri" panose="020F0502020204030204" pitchFamily="34" charset="0"/>
              </a:rPr>
              <a:t>Berl</a:t>
            </a:r>
            <a:r>
              <a:rPr lang="en-US" sz="1600" b="1" dirty="0">
                <a:latin typeface="Calibri" panose="020F0502020204030204" pitchFamily="34" charset="0"/>
              </a:rPr>
              <a:t>. </a:t>
            </a:r>
            <a:r>
              <a:rPr lang="en-US" sz="1600" b="1" dirty="0" err="1">
                <a:latin typeface="Calibri" panose="020F0502020204030204" pitchFamily="34" charset="0"/>
              </a:rPr>
              <a:t>Akad</a:t>
            </a:r>
            <a:r>
              <a:rPr lang="en-US" sz="1600" b="1" dirty="0">
                <a:latin typeface="Calibri" panose="020F0502020204030204" pitchFamily="34" charset="0"/>
              </a:rPr>
              <a:t>.</a:t>
            </a:r>
          </a:p>
          <a:p>
            <a:pPr algn="ctr" fontAlgn="base">
              <a:spcBef>
                <a:spcPct val="0"/>
              </a:spcBef>
              <a:spcAft>
                <a:spcPct val="0"/>
              </a:spcAft>
            </a:pPr>
            <a:r>
              <a:rPr lang="en-US" sz="1600" b="1" dirty="0">
                <a:latin typeface="Calibri" panose="020F0502020204030204" pitchFamily="34" charset="0"/>
              </a:rPr>
              <a:t>8 (1921) 966.</a:t>
            </a:r>
            <a:endParaRPr lang="de-DE" sz="1600" b="1" dirty="0">
              <a:latin typeface="Calibri" panose="020F0502020204030204" pitchFamily="34" charset="0"/>
            </a:endParaRPr>
          </a:p>
        </p:txBody>
      </p:sp>
      <p:grpSp>
        <p:nvGrpSpPr>
          <p:cNvPr id="376838" name="Group 6"/>
          <p:cNvGrpSpPr>
            <a:grpSpLocks/>
          </p:cNvGrpSpPr>
          <p:nvPr/>
        </p:nvGrpSpPr>
        <p:grpSpPr bwMode="auto">
          <a:xfrm>
            <a:off x="2211498" y="360363"/>
            <a:ext cx="5041900" cy="7893050"/>
            <a:chOff x="1383" y="227"/>
            <a:chExt cx="3176" cy="4972"/>
          </a:xfrm>
        </p:grpSpPr>
        <p:pic>
          <p:nvPicPr>
            <p:cNvPr id="376839" name="Picture 7" descr="klein_strings"/>
            <p:cNvPicPr>
              <a:picLocks noChangeAspect="1" noChangeArrowheads="1"/>
            </p:cNvPicPr>
            <p:nvPr/>
          </p:nvPicPr>
          <p:blipFill>
            <a:blip r:embed="rId3">
              <a:lum bright="-40000" contrast="60000"/>
              <a:extLst>
                <a:ext uri="{28A0092B-C50C-407E-A947-70E740481C1C}">
                  <a14:useLocalDpi xmlns:a14="http://schemas.microsoft.com/office/drawing/2010/main" val="0"/>
                </a:ext>
              </a:extLst>
            </a:blip>
            <a:srcRect/>
            <a:stretch>
              <a:fillRect/>
            </a:stretch>
          </p:blipFill>
          <p:spPr bwMode="auto">
            <a:xfrm>
              <a:off x="1383" y="227"/>
              <a:ext cx="3176" cy="4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6840" name="Line 8"/>
            <p:cNvSpPr>
              <a:spLocks noChangeShapeType="1"/>
            </p:cNvSpPr>
            <p:nvPr/>
          </p:nvSpPr>
          <p:spPr bwMode="auto">
            <a:xfrm>
              <a:off x="2789" y="1207"/>
              <a:ext cx="771" cy="0"/>
            </a:xfrm>
            <a:prstGeom prst="line">
              <a:avLst/>
            </a:prstGeom>
            <a:noFill/>
            <a:ln w="254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85518" tIns="44469" rIns="85518" bIns="44469">
              <a:spAutoFit/>
            </a:bodyPr>
            <a:lstStyle/>
            <a:p>
              <a:pPr algn="ctr" eaLnBrk="0" fontAlgn="base" hangingPunct="0">
                <a:spcBef>
                  <a:spcPct val="0"/>
                </a:spcBef>
                <a:spcAft>
                  <a:spcPct val="0"/>
                </a:spcAft>
              </a:pPr>
              <a:endParaRPr lang="en-GB" sz="4000" b="1">
                <a:solidFill>
                  <a:srgbClr val="66CCFF"/>
                </a:solidFill>
                <a:effectLst>
                  <a:outerShdw blurRad="38100" dist="38100" dir="2700000" algn="tl">
                    <a:srgbClr val="000000">
                      <a:alpha val="43137"/>
                    </a:srgbClr>
                  </a:outerShdw>
                </a:effectLst>
                <a:latin typeface="Arial" charset="0"/>
              </a:endParaRPr>
            </a:p>
          </p:txBody>
        </p:sp>
        <p:sp>
          <p:nvSpPr>
            <p:cNvPr id="376841" name="Line 9"/>
            <p:cNvSpPr>
              <a:spLocks noChangeShapeType="1"/>
            </p:cNvSpPr>
            <p:nvPr/>
          </p:nvSpPr>
          <p:spPr bwMode="auto">
            <a:xfrm>
              <a:off x="1474" y="1310"/>
              <a:ext cx="2994" cy="0"/>
            </a:xfrm>
            <a:prstGeom prst="line">
              <a:avLst/>
            </a:prstGeom>
            <a:noFill/>
            <a:ln w="254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85518" tIns="44469" rIns="85518" bIns="44469">
              <a:spAutoFit/>
            </a:bodyPr>
            <a:lstStyle/>
            <a:p>
              <a:pPr algn="ctr" eaLnBrk="0" fontAlgn="base" hangingPunct="0">
                <a:spcBef>
                  <a:spcPct val="0"/>
                </a:spcBef>
                <a:spcAft>
                  <a:spcPct val="0"/>
                </a:spcAft>
              </a:pPr>
              <a:endParaRPr lang="en-GB" sz="4000" b="1">
                <a:solidFill>
                  <a:srgbClr val="66CCFF"/>
                </a:solidFill>
                <a:effectLst>
                  <a:outerShdw blurRad="38100" dist="38100" dir="2700000" algn="tl">
                    <a:srgbClr val="000000">
                      <a:alpha val="43137"/>
                    </a:srgbClr>
                  </a:outerShdw>
                </a:effectLst>
                <a:latin typeface="Arial" charset="0"/>
              </a:endParaRPr>
            </a:p>
          </p:txBody>
        </p:sp>
        <p:sp>
          <p:nvSpPr>
            <p:cNvPr id="376842" name="Line 10"/>
            <p:cNvSpPr>
              <a:spLocks noChangeShapeType="1"/>
            </p:cNvSpPr>
            <p:nvPr/>
          </p:nvSpPr>
          <p:spPr bwMode="auto">
            <a:xfrm flipV="1">
              <a:off x="2835" y="2275"/>
              <a:ext cx="1224" cy="0"/>
            </a:xfrm>
            <a:prstGeom prst="line">
              <a:avLst/>
            </a:prstGeom>
            <a:noFill/>
            <a:ln w="254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85518" tIns="44469" rIns="85518" bIns="44469">
              <a:spAutoFit/>
            </a:bodyPr>
            <a:lstStyle/>
            <a:p>
              <a:pPr algn="ctr" eaLnBrk="0" fontAlgn="base" hangingPunct="0">
                <a:spcBef>
                  <a:spcPct val="0"/>
                </a:spcBef>
                <a:spcAft>
                  <a:spcPct val="0"/>
                </a:spcAft>
              </a:pPr>
              <a:endParaRPr lang="en-GB" sz="4000" b="1">
                <a:solidFill>
                  <a:srgbClr val="66CCFF"/>
                </a:solidFill>
                <a:effectLst>
                  <a:outerShdw blurRad="38100" dist="38100" dir="2700000" algn="tl">
                    <a:srgbClr val="000000">
                      <a:alpha val="43137"/>
                    </a:srgbClr>
                  </a:outerShdw>
                </a:effectLst>
                <a:latin typeface="Arial" charset="0"/>
              </a:endParaRPr>
            </a:p>
          </p:txBody>
        </p:sp>
        <p:sp>
          <p:nvSpPr>
            <p:cNvPr id="376843" name="Line 11"/>
            <p:cNvSpPr>
              <a:spLocks noChangeShapeType="1"/>
            </p:cNvSpPr>
            <p:nvPr/>
          </p:nvSpPr>
          <p:spPr bwMode="auto">
            <a:xfrm>
              <a:off x="2562" y="1608"/>
              <a:ext cx="590" cy="0"/>
            </a:xfrm>
            <a:prstGeom prst="line">
              <a:avLst/>
            </a:prstGeom>
            <a:noFill/>
            <a:ln w="254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85518" tIns="44469" rIns="85518" bIns="44469">
              <a:spAutoFit/>
            </a:bodyPr>
            <a:lstStyle/>
            <a:p>
              <a:pPr algn="ctr" eaLnBrk="0" fontAlgn="base" hangingPunct="0">
                <a:spcBef>
                  <a:spcPct val="0"/>
                </a:spcBef>
                <a:spcAft>
                  <a:spcPct val="0"/>
                </a:spcAft>
              </a:pPr>
              <a:endParaRPr lang="en-GB" sz="4000" b="1">
                <a:solidFill>
                  <a:srgbClr val="66CCFF"/>
                </a:solidFill>
                <a:effectLst>
                  <a:outerShdw blurRad="38100" dist="38100" dir="2700000" algn="tl">
                    <a:srgbClr val="000000">
                      <a:alpha val="43137"/>
                    </a:srgbClr>
                  </a:outerShdw>
                </a:effectLst>
                <a:latin typeface="Arial" charset="0"/>
              </a:endParaRPr>
            </a:p>
          </p:txBody>
        </p:sp>
        <p:sp>
          <p:nvSpPr>
            <p:cNvPr id="376844" name="Line 12"/>
            <p:cNvSpPr>
              <a:spLocks noChangeShapeType="1"/>
            </p:cNvSpPr>
            <p:nvPr/>
          </p:nvSpPr>
          <p:spPr bwMode="auto">
            <a:xfrm flipV="1">
              <a:off x="2426" y="2365"/>
              <a:ext cx="1633" cy="0"/>
            </a:xfrm>
            <a:prstGeom prst="line">
              <a:avLst/>
            </a:prstGeom>
            <a:noFill/>
            <a:ln w="254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85518" tIns="44469" rIns="85518" bIns="44469">
              <a:spAutoFit/>
            </a:bodyPr>
            <a:lstStyle/>
            <a:p>
              <a:pPr algn="ctr" eaLnBrk="0" fontAlgn="base" hangingPunct="0">
                <a:spcBef>
                  <a:spcPct val="0"/>
                </a:spcBef>
                <a:spcAft>
                  <a:spcPct val="0"/>
                </a:spcAft>
              </a:pPr>
              <a:endParaRPr lang="en-GB" sz="4000" b="1">
                <a:solidFill>
                  <a:srgbClr val="66CCFF"/>
                </a:solidFill>
                <a:effectLst>
                  <a:outerShdw blurRad="38100" dist="38100" dir="2700000" algn="tl">
                    <a:srgbClr val="000000">
                      <a:alpha val="43137"/>
                    </a:srgbClr>
                  </a:outerShdw>
                </a:effectLst>
                <a:latin typeface="Arial" charset="0"/>
              </a:endParaRPr>
            </a:p>
          </p:txBody>
        </p:sp>
      </p:grpSp>
      <p:sp>
        <p:nvSpPr>
          <p:cNvPr id="376834" name="Rectangle 2"/>
          <p:cNvSpPr>
            <a:spLocks noGrp="1" noChangeArrowheads="1"/>
          </p:cNvSpPr>
          <p:nvPr>
            <p:ph type="title"/>
          </p:nvPr>
        </p:nvSpPr>
        <p:spPr>
          <a:xfrm>
            <a:off x="116783" y="241330"/>
            <a:ext cx="8821646" cy="769441"/>
          </a:xfrm>
          <a:noFill/>
        </p:spPr>
        <p:txBody>
          <a:bodyPr/>
          <a:lstStyle/>
          <a:p>
            <a:r>
              <a:rPr lang="en-US" dirty="0" err="1" smtClean="0"/>
              <a:t>Kaluza</a:t>
            </a:r>
            <a:r>
              <a:rPr lang="en-US" dirty="0" smtClean="0"/>
              <a:t>  </a:t>
            </a:r>
            <a:r>
              <a:rPr lang="en-US" dirty="0"/>
              <a:t>						   Klein</a:t>
            </a:r>
            <a:endParaRPr lang="de-DE" dirty="0"/>
          </a:p>
        </p:txBody>
      </p:sp>
    </p:spTree>
    <p:extLst>
      <p:ext uri="{BB962C8B-B14F-4D97-AF65-F5344CB8AC3E}">
        <p14:creationId xmlns:p14="http://schemas.microsoft.com/office/powerpoint/2010/main" val="431890240"/>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323529" y="366119"/>
            <a:ext cx="8468509" cy="830633"/>
          </a:xfrm>
        </p:spPr>
        <p:txBody>
          <a:bodyPr/>
          <a:lstStyle/>
          <a:p>
            <a:pPr marL="0" indent="0"/>
            <a:r>
              <a:rPr lang="de-DE" dirty="0" smtClean="0"/>
              <a:t>Voltaire: </a:t>
            </a:r>
            <a:r>
              <a:rPr lang="fr-FR" i="1" dirty="0" smtClean="0"/>
              <a:t>Candide </a:t>
            </a:r>
            <a:r>
              <a:rPr lang="fr-FR" i="1" dirty="0"/>
              <a:t>ou </a:t>
            </a:r>
            <a:r>
              <a:rPr lang="fr-FR" i="1" dirty="0" smtClean="0"/>
              <a:t>l’optimisme</a:t>
            </a:r>
            <a:endParaRPr lang="de-DE" dirty="0"/>
          </a:p>
        </p:txBody>
      </p:sp>
      <p:sp>
        <p:nvSpPr>
          <p:cNvPr id="3" name="Content Placeholder 2"/>
          <p:cNvSpPr>
            <a:spLocks noGrp="1"/>
          </p:cNvSpPr>
          <p:nvPr>
            <p:ph idx="1"/>
          </p:nvPr>
        </p:nvSpPr>
        <p:spPr>
          <a:xfrm>
            <a:off x="601216" y="1630319"/>
            <a:ext cx="7859216" cy="4246953"/>
          </a:xfrm>
        </p:spPr>
        <p:txBody>
          <a:bodyPr>
            <a:spAutoFit/>
          </a:bodyPr>
          <a:lstStyle/>
          <a:p>
            <a:pPr marL="0" indent="0">
              <a:buNone/>
            </a:pPr>
            <a:r>
              <a:rPr lang="de-DE" sz="2000" dirty="0" smtClean="0"/>
              <a:t>Magister </a:t>
            </a:r>
            <a:r>
              <a:rPr lang="de-DE" sz="2000" dirty="0" err="1" smtClean="0"/>
              <a:t>Panglos</a:t>
            </a:r>
            <a:r>
              <a:rPr lang="de-DE" sz="2000" dirty="0" smtClean="0"/>
              <a:t> präsentiert</a:t>
            </a:r>
            <a:r>
              <a:rPr lang="de-DE" sz="2000" dirty="0"/>
              <a:t> Candide</a:t>
            </a:r>
            <a:r>
              <a:rPr lang="de-DE" sz="2000" dirty="0" smtClean="0"/>
              <a:t> als weiser Lehrer die </a:t>
            </a:r>
            <a:r>
              <a:rPr lang="de-DE" sz="2000" dirty="0"/>
              <a:t>empirische Welt als </a:t>
            </a:r>
            <a:r>
              <a:rPr lang="de-DE" sz="2000" b="1" dirty="0" smtClean="0">
                <a:solidFill>
                  <a:srgbClr val="EF0000"/>
                </a:solidFill>
              </a:rPr>
              <a:t>die beste aller denkbaren</a:t>
            </a:r>
            <a:r>
              <a:rPr lang="de-DE" sz="2000" dirty="0" smtClean="0"/>
              <a:t>:</a:t>
            </a:r>
            <a:endParaRPr lang="de-DE" sz="2000" dirty="0"/>
          </a:p>
          <a:p>
            <a:pPr marL="0" indent="0">
              <a:buNone/>
            </a:pPr>
            <a:r>
              <a:rPr lang="de-DE" sz="2000" dirty="0"/>
              <a:t>„Die Dinge </a:t>
            </a:r>
            <a:r>
              <a:rPr lang="de-DE" sz="2000" dirty="0" smtClean="0"/>
              <a:t>können </a:t>
            </a:r>
            <a:r>
              <a:rPr lang="de-DE" sz="2000" dirty="0"/>
              <a:t>nicht anders sein, als </a:t>
            </a:r>
            <a:r>
              <a:rPr lang="de-DE" sz="2000" dirty="0" smtClean="0"/>
              <a:t>sie sind</a:t>
            </a:r>
            <a:r>
              <a:rPr lang="de-DE" sz="2000" dirty="0"/>
              <a:t>“, demonstrierte er, „denn da alles zu </a:t>
            </a:r>
            <a:r>
              <a:rPr lang="de-DE" sz="2000" dirty="0" smtClean="0"/>
              <a:t>einem Zweck </a:t>
            </a:r>
            <a:r>
              <a:rPr lang="de-DE" sz="2000" dirty="0"/>
              <a:t>geschaffen worden ist, </a:t>
            </a:r>
            <a:r>
              <a:rPr lang="de-DE" sz="2000" dirty="0" smtClean="0"/>
              <a:t>muss </a:t>
            </a:r>
            <a:r>
              <a:rPr lang="de-DE" sz="2000" dirty="0"/>
              <a:t>es </a:t>
            </a:r>
            <a:r>
              <a:rPr lang="de-DE" sz="2000" dirty="0" smtClean="0"/>
              <a:t>natürlich</a:t>
            </a:r>
            <a:r>
              <a:rPr lang="de-DE" sz="2000" dirty="0"/>
              <a:t> </a:t>
            </a:r>
            <a:r>
              <a:rPr lang="de-DE" sz="2000" dirty="0" smtClean="0"/>
              <a:t>zum </a:t>
            </a:r>
            <a:r>
              <a:rPr lang="de-DE" sz="2000" dirty="0"/>
              <a:t>besten Zweck sein. Seht eure Nasen an: </a:t>
            </a:r>
            <a:r>
              <a:rPr lang="de-DE" sz="2000" dirty="0" smtClean="0"/>
              <a:t>sie wurden </a:t>
            </a:r>
            <a:r>
              <a:rPr lang="de-DE" sz="2000" dirty="0"/>
              <a:t>gemacht, damit ihr Brillen tragen </a:t>
            </a:r>
            <a:r>
              <a:rPr lang="de-DE" sz="2000" dirty="0" smtClean="0"/>
              <a:t>könnt; folglich </a:t>
            </a:r>
            <a:r>
              <a:rPr lang="de-DE" sz="2000" dirty="0"/>
              <a:t>gibt es Brillen. </a:t>
            </a:r>
            <a:r>
              <a:rPr lang="de-DE" sz="2000" dirty="0" smtClean="0"/>
              <a:t/>
            </a:r>
            <a:br>
              <a:rPr lang="de-DE" sz="2000" dirty="0" smtClean="0"/>
            </a:br>
            <a:r>
              <a:rPr lang="de-DE" sz="2000" dirty="0" smtClean="0"/>
              <a:t>Wie </a:t>
            </a:r>
            <a:r>
              <a:rPr lang="de-DE" sz="2000" dirty="0"/>
              <a:t>der </a:t>
            </a:r>
            <a:r>
              <a:rPr lang="de-DE" sz="2000" dirty="0" smtClean="0"/>
              <a:t>Augenschein dartut</a:t>
            </a:r>
            <a:r>
              <a:rPr lang="de-DE" sz="2000" dirty="0"/>
              <a:t>, habt ihr Beine, um Stiefel zu tragen; </a:t>
            </a:r>
            <a:r>
              <a:rPr lang="de-DE" sz="2000" dirty="0" smtClean="0"/>
              <a:t>deshalb gibt </a:t>
            </a:r>
            <a:r>
              <a:rPr lang="de-DE" sz="2000" dirty="0"/>
              <a:t>es </a:t>
            </a:r>
            <a:r>
              <a:rPr lang="de-DE" sz="2000" dirty="0" smtClean="0"/>
              <a:t>Stiefel…</a:t>
            </a:r>
          </a:p>
          <a:p>
            <a:pPr marL="0" indent="0">
              <a:buNone/>
            </a:pPr>
            <a:r>
              <a:rPr lang="de-DE" sz="2000" dirty="0" smtClean="0"/>
              <a:t>Aus </a:t>
            </a:r>
            <a:r>
              <a:rPr lang="de-DE" sz="2000" dirty="0"/>
              <a:t>alledem ergibt </a:t>
            </a:r>
            <a:r>
              <a:rPr lang="de-DE" sz="2000" dirty="0" smtClean="0"/>
              <a:t>sich klar </a:t>
            </a:r>
            <a:r>
              <a:rPr lang="de-DE" sz="2000" dirty="0"/>
              <a:t>und </a:t>
            </a:r>
            <a:r>
              <a:rPr lang="de-DE" sz="2000" dirty="0" smtClean="0"/>
              <a:t>einleuchtend: eine </a:t>
            </a:r>
            <a:r>
              <a:rPr lang="de-DE" sz="2000" dirty="0"/>
              <a:t>Dummheit sagt, </a:t>
            </a:r>
            <a:r>
              <a:rPr lang="de-DE" sz="2000" dirty="0" smtClean="0"/>
              <a:t>wer da </a:t>
            </a:r>
            <a:r>
              <a:rPr lang="de-DE" sz="2000" dirty="0"/>
              <a:t>behauptet, alles sei gut geschaffen </a:t>
            </a:r>
            <a:r>
              <a:rPr lang="de-DE" sz="2000" dirty="0" smtClean="0"/>
              <a:t>worden;</a:t>
            </a:r>
            <a:br>
              <a:rPr lang="de-DE" sz="2000" dirty="0" smtClean="0"/>
            </a:br>
            <a:r>
              <a:rPr lang="de-DE" sz="2000" dirty="0" smtClean="0"/>
              <a:t>nein</a:t>
            </a:r>
            <a:r>
              <a:rPr lang="de-DE" sz="2000" dirty="0"/>
              <a:t>, man </a:t>
            </a:r>
            <a:r>
              <a:rPr lang="de-DE" sz="2000" dirty="0" smtClean="0"/>
              <a:t>muss </a:t>
            </a:r>
            <a:r>
              <a:rPr lang="de-DE" sz="2000" dirty="0"/>
              <a:t>sagen: alles wurde </a:t>
            </a:r>
            <a:r>
              <a:rPr lang="de-DE" sz="2000" b="1" dirty="0">
                <a:solidFill>
                  <a:srgbClr val="EF0000"/>
                </a:solidFill>
              </a:rPr>
              <a:t>auf das </a:t>
            </a:r>
            <a:r>
              <a:rPr lang="de-DE" sz="2000" b="1" dirty="0" smtClean="0">
                <a:solidFill>
                  <a:srgbClr val="EF0000"/>
                </a:solidFill>
              </a:rPr>
              <a:t>beste </a:t>
            </a:r>
            <a:r>
              <a:rPr lang="nl-NL" sz="2000" dirty="0" smtClean="0"/>
              <a:t>gemacht“</a:t>
            </a:r>
          </a:p>
          <a:p>
            <a:pPr marL="0" indent="0">
              <a:buNone/>
            </a:pPr>
            <a:r>
              <a:rPr lang="nl-NL" sz="2000" dirty="0" smtClean="0"/>
              <a:t>Voltaire</a:t>
            </a:r>
            <a:r>
              <a:rPr lang="nl-NL" sz="2000" dirty="0"/>
              <a:t>, </a:t>
            </a:r>
            <a:r>
              <a:rPr lang="nl-NL" sz="2000" dirty="0" smtClean="0"/>
              <a:t>Candide, 1759, </a:t>
            </a:r>
            <a:r>
              <a:rPr lang="nl-NL" sz="2000" dirty="0"/>
              <a:t>1. </a:t>
            </a:r>
            <a:r>
              <a:rPr lang="nl-NL" sz="2000" dirty="0" smtClean="0"/>
              <a:t>Kapitel</a:t>
            </a:r>
            <a:endParaRPr lang="de-DE" sz="2000" dirty="0"/>
          </a:p>
        </p:txBody>
      </p:sp>
      <p:sp>
        <p:nvSpPr>
          <p:cNvPr id="4" name="Footer Placeholder 3"/>
          <p:cNvSpPr>
            <a:spLocks noGrp="1"/>
          </p:cNvSpPr>
          <p:nvPr>
            <p:ph type="ftr" sz="quarter" idx="11"/>
          </p:nvPr>
        </p:nvSpPr>
        <p:spPr/>
        <p:txBody>
          <a:bodyPr/>
          <a:lstStyle/>
          <a:p>
            <a:r>
              <a:rPr lang="de-DE" smtClean="0"/>
              <a:t>Thomas Naumann        Deutsches Elektronen-Synchrotron DESY</a:t>
            </a:r>
            <a:endParaRPr lang="en-GB" dirty="0"/>
          </a:p>
        </p:txBody>
      </p:sp>
      <p:sp>
        <p:nvSpPr>
          <p:cNvPr id="5" name="Slide Number Placeholder 4"/>
          <p:cNvSpPr>
            <a:spLocks noGrp="1"/>
          </p:cNvSpPr>
          <p:nvPr>
            <p:ph type="sldNum" sz="quarter" idx="12"/>
          </p:nvPr>
        </p:nvSpPr>
        <p:spPr>
          <a:xfrm>
            <a:off x="8669164" y="6536603"/>
            <a:ext cx="223338" cy="276635"/>
          </a:xfrm>
        </p:spPr>
        <p:txBody>
          <a:bodyPr/>
          <a:lstStyle/>
          <a:p>
            <a:fld id="{10F633DE-F6CC-4FE8-92FE-223BC299FAD7}" type="slidenum">
              <a:rPr lang="en-GB" smtClean="0"/>
              <a:t>6</a:t>
            </a:fld>
            <a:endParaRPr lang="en-GB" dirty="0"/>
          </a:p>
        </p:txBody>
      </p:sp>
    </p:spTree>
    <p:extLst>
      <p:ext uri="{BB962C8B-B14F-4D97-AF65-F5344CB8AC3E}">
        <p14:creationId xmlns:p14="http://schemas.microsoft.com/office/powerpoint/2010/main" val="2542192639"/>
      </p:ext>
    </p:extLst>
  </p:cSld>
  <p:clrMapOvr>
    <a:masterClrMapping/>
  </p:clrMapOvr>
  <p:transition spd="med">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Slide Number Placeholder 4"/>
          <p:cNvSpPr>
            <a:spLocks noGrp="1"/>
          </p:cNvSpPr>
          <p:nvPr>
            <p:ph type="sldNum" sz="quarter" idx="4294967295"/>
          </p:nvPr>
        </p:nvSpPr>
        <p:spPr>
          <a:xfrm>
            <a:off x="8491028" y="6400830"/>
            <a:ext cx="348172" cy="246221"/>
          </a:xfrm>
          <a:prstGeom prst="rect">
            <a:avLst/>
          </a:prstGeom>
        </p:spPr>
        <p:txBody>
          <a:bodyPr/>
          <a:lstStyle/>
          <a:p>
            <a:fld id="{8C36DB2B-9AEA-4081-93C8-C622CD1FFC28}" type="slidenum">
              <a:rPr lang="en-US">
                <a:solidFill>
                  <a:srgbClr val="FFFFCC"/>
                </a:solidFill>
              </a:rPr>
              <a:pPr/>
              <a:t>60</a:t>
            </a:fld>
            <a:endParaRPr lang="en-US" sz="1400">
              <a:solidFill>
                <a:srgbClr val="FFFFCC"/>
              </a:solidFill>
            </a:endParaRPr>
          </a:p>
        </p:txBody>
      </p:sp>
      <p:sp>
        <p:nvSpPr>
          <p:cNvPr id="378882" name="AutoShape 2"/>
          <p:cNvSpPr>
            <a:spLocks noChangeArrowheads="1"/>
          </p:cNvSpPr>
          <p:nvPr/>
        </p:nvSpPr>
        <p:spPr bwMode="auto">
          <a:xfrm>
            <a:off x="77055" y="311625"/>
            <a:ext cx="5756156" cy="873823"/>
          </a:xfrm>
          <a:prstGeom prst="roundRect">
            <a:avLst>
              <a:gd name="adj" fmla="val 16667"/>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6200">
                <a:solidFill>
                  <a:srgbClr val="FF0000"/>
                </a:solidFill>
                <a:round/>
                <a:headEnd/>
                <a:tailEnd/>
              </a14:hiddenLine>
            </a:ext>
          </a:extLst>
        </p:spPr>
        <p:txBody>
          <a:bodyPr wrap="none" lIns="86886" tIns="43443" rIns="86886" bIns="7200" anchor="ctr" anchorCtr="1">
            <a:spAutoFit/>
          </a:bodyPr>
          <a:lstStyle/>
          <a:p>
            <a:pPr algn="ctr" defTabSz="868363" fontAlgn="base">
              <a:lnSpc>
                <a:spcPct val="80000"/>
              </a:lnSpc>
              <a:spcBef>
                <a:spcPct val="0"/>
              </a:spcBef>
              <a:spcAft>
                <a:spcPct val="0"/>
              </a:spcAft>
            </a:pPr>
            <a:r>
              <a:rPr lang="en-GB" sz="6000" b="1" dirty="0">
                <a:solidFill>
                  <a:schemeClr val="accent6">
                    <a:lumMod val="75000"/>
                  </a:schemeClr>
                </a:solidFill>
              </a:rPr>
              <a:t>Superstrings</a:t>
            </a:r>
          </a:p>
        </p:txBody>
      </p:sp>
      <p:pic>
        <p:nvPicPr>
          <p:cNvPr id="378883" name="Picture 3" descr="Ndim_space"/>
          <p:cNvPicPr>
            <a:picLocks noChangeAspect="1" noChangeArrowheads="1"/>
          </p:cNvPicPr>
          <p:nvPr/>
        </p:nvPicPr>
        <p:blipFill>
          <a:blip r:embed="rId3">
            <a:lum bright="-20000" contrast="40000"/>
            <a:extLst>
              <a:ext uri="{28A0092B-C50C-407E-A947-70E740481C1C}">
                <a14:useLocalDpi xmlns:a14="http://schemas.microsoft.com/office/drawing/2010/main" val="0"/>
              </a:ext>
            </a:extLst>
          </a:blip>
          <a:srcRect/>
          <a:stretch>
            <a:fillRect/>
          </a:stretch>
        </p:blipFill>
        <p:spPr bwMode="auto">
          <a:xfrm>
            <a:off x="327025" y="1608143"/>
            <a:ext cx="5094288" cy="4249737"/>
          </a:xfrm>
          <a:prstGeom prst="rect">
            <a:avLst/>
          </a:prstGeom>
          <a:noFill/>
          <a:ln w="57150">
            <a:solidFill>
              <a:schemeClr val="bg2"/>
            </a:solidFill>
            <a:miter lim="800000"/>
            <a:headEnd/>
            <a:tailEnd/>
          </a:ln>
          <a:extLst>
            <a:ext uri="{909E8E84-426E-40DD-AFC4-6F175D3DCCD1}">
              <a14:hiddenFill xmlns:a14="http://schemas.microsoft.com/office/drawing/2010/main">
                <a:solidFill>
                  <a:srgbClr val="FFFFFF"/>
                </a:solidFill>
              </a14:hiddenFill>
            </a:ext>
          </a:extLst>
        </p:spPr>
      </p:pic>
      <p:pic>
        <p:nvPicPr>
          <p:cNvPr id="378884" name="Picture 4" descr="quantum_spacetime"/>
          <p:cNvPicPr>
            <a:picLocks noChangeAspect="1" noChangeArrowheads="1"/>
          </p:cNvPicPr>
          <p:nvPr/>
        </p:nvPicPr>
        <p:blipFill>
          <a:blip r:embed="rId4">
            <a:lum contrast="20000"/>
            <a:extLst>
              <a:ext uri="{28A0092B-C50C-407E-A947-70E740481C1C}">
                <a14:useLocalDpi xmlns:a14="http://schemas.microsoft.com/office/drawing/2010/main" val="0"/>
              </a:ext>
            </a:extLst>
          </a:blip>
          <a:srcRect/>
          <a:stretch>
            <a:fillRect/>
          </a:stretch>
        </p:blipFill>
        <p:spPr bwMode="auto">
          <a:xfrm>
            <a:off x="5918217" y="1274763"/>
            <a:ext cx="2835275" cy="4899025"/>
          </a:xfrm>
          <a:prstGeom prst="rect">
            <a:avLst/>
          </a:prstGeom>
          <a:noFill/>
          <a:ln w="57150">
            <a:solidFill>
              <a:srgbClr val="808080"/>
            </a:solidFill>
            <a:miter lim="800000"/>
            <a:headEnd/>
            <a:tailEnd/>
          </a:ln>
          <a:extLst>
            <a:ext uri="{909E8E84-426E-40DD-AFC4-6F175D3DCCD1}">
              <a14:hiddenFill xmlns:a14="http://schemas.microsoft.com/office/drawing/2010/main">
                <a:solidFill>
                  <a:srgbClr val="FFFFFF"/>
                </a:solidFill>
              </a14:hiddenFill>
            </a:ext>
          </a:extLst>
        </p:spPr>
      </p:pic>
      <p:sp>
        <p:nvSpPr>
          <p:cNvPr id="378885" name="Text Box 5"/>
          <p:cNvSpPr txBox="1">
            <a:spLocks noChangeArrowheads="1"/>
          </p:cNvSpPr>
          <p:nvPr/>
        </p:nvSpPr>
        <p:spPr bwMode="auto">
          <a:xfrm>
            <a:off x="248293" y="5922963"/>
            <a:ext cx="5228011" cy="756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marL="244475" indent="-244475" algn="l" defTabSz="868363">
              <a:defRPr sz="2400">
                <a:solidFill>
                  <a:schemeClr val="tx1"/>
                </a:solidFill>
                <a:latin typeface="Times New Roman" pitchFamily="18" charset="0"/>
              </a:defRPr>
            </a:lvl1pPr>
            <a:lvl2pPr algn="l" defTabSz="868363">
              <a:defRPr sz="2400">
                <a:solidFill>
                  <a:schemeClr val="tx1"/>
                </a:solidFill>
                <a:latin typeface="Times New Roman" pitchFamily="18" charset="0"/>
              </a:defRPr>
            </a:lvl2pPr>
            <a:lvl3pPr algn="l" defTabSz="868363">
              <a:defRPr sz="2400">
                <a:solidFill>
                  <a:schemeClr val="tx1"/>
                </a:solidFill>
                <a:latin typeface="Times New Roman" pitchFamily="18" charset="0"/>
              </a:defRPr>
            </a:lvl3pPr>
            <a:lvl4pPr algn="l" defTabSz="868363">
              <a:defRPr sz="2400">
                <a:solidFill>
                  <a:schemeClr val="tx1"/>
                </a:solidFill>
                <a:latin typeface="Times New Roman" pitchFamily="18" charset="0"/>
              </a:defRPr>
            </a:lvl4pPr>
            <a:lvl5pPr algn="l" defTabSz="868363">
              <a:defRPr sz="2400">
                <a:solidFill>
                  <a:schemeClr val="tx1"/>
                </a:solidFill>
                <a:latin typeface="Times New Roman" pitchFamily="18" charset="0"/>
              </a:defRPr>
            </a:lvl5pPr>
            <a:lvl6pPr defTabSz="868363" eaLnBrk="0" fontAlgn="base" hangingPunct="0">
              <a:spcBef>
                <a:spcPct val="0"/>
              </a:spcBef>
              <a:spcAft>
                <a:spcPct val="0"/>
              </a:spcAft>
              <a:defRPr sz="2400">
                <a:solidFill>
                  <a:schemeClr val="tx1"/>
                </a:solidFill>
                <a:latin typeface="Times New Roman" pitchFamily="18" charset="0"/>
              </a:defRPr>
            </a:lvl6pPr>
            <a:lvl7pPr defTabSz="868363" eaLnBrk="0" fontAlgn="base" hangingPunct="0">
              <a:spcBef>
                <a:spcPct val="0"/>
              </a:spcBef>
              <a:spcAft>
                <a:spcPct val="0"/>
              </a:spcAft>
              <a:defRPr sz="2400">
                <a:solidFill>
                  <a:schemeClr val="tx1"/>
                </a:solidFill>
                <a:latin typeface="Times New Roman" pitchFamily="18" charset="0"/>
              </a:defRPr>
            </a:lvl7pPr>
            <a:lvl8pPr defTabSz="868363" eaLnBrk="0" fontAlgn="base" hangingPunct="0">
              <a:spcBef>
                <a:spcPct val="0"/>
              </a:spcBef>
              <a:spcAft>
                <a:spcPct val="0"/>
              </a:spcAft>
              <a:defRPr sz="2400">
                <a:solidFill>
                  <a:schemeClr val="tx1"/>
                </a:solidFill>
                <a:latin typeface="Times New Roman" pitchFamily="18" charset="0"/>
              </a:defRPr>
            </a:lvl8pPr>
            <a:lvl9pPr defTabSz="868363" eaLnBrk="0" fontAlgn="base" hangingPunct="0">
              <a:spcBef>
                <a:spcPct val="0"/>
              </a:spcBef>
              <a:spcAft>
                <a:spcPct val="0"/>
              </a:spcAft>
              <a:defRPr sz="2400">
                <a:solidFill>
                  <a:schemeClr val="tx1"/>
                </a:solidFill>
                <a:latin typeface="Times New Roman" pitchFamily="18" charset="0"/>
              </a:defRPr>
            </a:lvl9pPr>
          </a:lstStyle>
          <a:p>
            <a:pPr algn="ctr" fontAlgn="base">
              <a:spcBef>
                <a:spcPct val="0"/>
              </a:spcBef>
              <a:spcAft>
                <a:spcPct val="0"/>
              </a:spcAft>
            </a:pPr>
            <a:r>
              <a:rPr lang="de-DE" b="1" dirty="0">
                <a:solidFill>
                  <a:srgbClr val="FFFFCC"/>
                </a:solidFill>
                <a:latin typeface="Comic Sans MS" pitchFamily="66" charset="0"/>
              </a:rPr>
              <a:t>gekrümmte extra Dimensionen</a:t>
            </a:r>
          </a:p>
          <a:p>
            <a:pPr algn="ctr" eaLnBrk="0" fontAlgn="base" hangingPunct="0">
              <a:spcBef>
                <a:spcPct val="0"/>
              </a:spcBef>
              <a:spcAft>
                <a:spcPct val="0"/>
              </a:spcAft>
            </a:pPr>
            <a:r>
              <a:rPr lang="de-DE" sz="1900" b="1" dirty="0">
                <a:solidFill>
                  <a:srgbClr val="FFFFCC"/>
                </a:solidFill>
                <a:latin typeface="Comic Sans MS" pitchFamily="66" charset="0"/>
              </a:rPr>
              <a:t>bei Planck Länge = (</a:t>
            </a:r>
            <a:r>
              <a:rPr lang="de-DE" sz="1900" b="1" dirty="0" err="1">
                <a:solidFill>
                  <a:srgbClr val="FFFFCC"/>
                </a:solidFill>
                <a:latin typeface="Comic Sans MS" pitchFamily="66" charset="0"/>
              </a:rPr>
              <a:t>ħG</a:t>
            </a:r>
            <a:r>
              <a:rPr lang="de-DE" sz="1900" b="1" baseline="-25000" dirty="0" err="1">
                <a:solidFill>
                  <a:srgbClr val="FFFFCC"/>
                </a:solidFill>
                <a:latin typeface="Comic Sans MS" pitchFamily="66" charset="0"/>
              </a:rPr>
              <a:t>N</a:t>
            </a:r>
            <a:r>
              <a:rPr lang="de-DE" sz="1900" b="1" dirty="0">
                <a:solidFill>
                  <a:srgbClr val="FFFFCC"/>
                </a:solidFill>
                <a:latin typeface="Comic Sans MS" pitchFamily="66" charset="0"/>
              </a:rPr>
              <a:t>/c</a:t>
            </a:r>
            <a:r>
              <a:rPr lang="de-DE" sz="1900" b="1" baseline="30000" dirty="0">
                <a:solidFill>
                  <a:srgbClr val="FFFFCC"/>
                </a:solidFill>
                <a:latin typeface="Comic Sans MS" pitchFamily="66" charset="0"/>
              </a:rPr>
              <a:t>3</a:t>
            </a:r>
            <a:r>
              <a:rPr lang="de-DE" sz="1900" b="1" dirty="0">
                <a:solidFill>
                  <a:srgbClr val="FFFFCC"/>
                </a:solidFill>
                <a:latin typeface="Comic Sans MS" pitchFamily="66" charset="0"/>
              </a:rPr>
              <a:t>)</a:t>
            </a:r>
            <a:r>
              <a:rPr lang="de-DE" sz="1900" b="1" baseline="30000" dirty="0">
                <a:solidFill>
                  <a:srgbClr val="FFFFCC"/>
                </a:solidFill>
                <a:latin typeface="Comic Sans MS" pitchFamily="66" charset="0"/>
              </a:rPr>
              <a:t>1/2</a:t>
            </a:r>
            <a:r>
              <a:rPr lang="de-DE" sz="1900" b="1" dirty="0">
                <a:solidFill>
                  <a:srgbClr val="FFFFCC"/>
                </a:solidFill>
                <a:latin typeface="Comic Sans MS" pitchFamily="66" charset="0"/>
              </a:rPr>
              <a:t> = 10</a:t>
            </a:r>
            <a:r>
              <a:rPr lang="de-DE" sz="1900" b="1" baseline="30000" dirty="0">
                <a:solidFill>
                  <a:srgbClr val="FFFFCC"/>
                </a:solidFill>
                <a:latin typeface="Comic Sans MS" pitchFamily="66" charset="0"/>
              </a:rPr>
              <a:t>-35</a:t>
            </a:r>
            <a:r>
              <a:rPr lang="de-DE" sz="1900" b="1" dirty="0">
                <a:solidFill>
                  <a:srgbClr val="FFFFCC"/>
                </a:solidFill>
                <a:latin typeface="Comic Sans MS" pitchFamily="66" charset="0"/>
              </a:rPr>
              <a:t> m ?</a:t>
            </a:r>
            <a:endParaRPr lang="de-DE" b="1" dirty="0">
              <a:solidFill>
                <a:srgbClr val="FFFFCC"/>
              </a:solidFill>
              <a:latin typeface="Comic Sans MS" pitchFamily="66" charset="0"/>
            </a:endParaRPr>
          </a:p>
        </p:txBody>
      </p:sp>
      <p:sp>
        <p:nvSpPr>
          <p:cNvPr id="378886" name="Rectangle 6"/>
          <p:cNvSpPr>
            <a:spLocks noChangeArrowheads="1"/>
          </p:cNvSpPr>
          <p:nvPr/>
        </p:nvSpPr>
        <p:spPr bwMode="auto">
          <a:xfrm>
            <a:off x="5727982" y="476250"/>
            <a:ext cx="3161741" cy="6792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p>
            <a:pPr marL="244475" indent="-244475" algn="ctr" defTabSz="868363" eaLnBrk="0" fontAlgn="base" hangingPunct="0">
              <a:spcBef>
                <a:spcPct val="0"/>
              </a:spcBef>
              <a:spcAft>
                <a:spcPct val="0"/>
              </a:spcAft>
            </a:pPr>
            <a:r>
              <a:rPr lang="de-DE" sz="1900" b="1">
                <a:solidFill>
                  <a:srgbClr val="FFFFCC"/>
                </a:solidFill>
              </a:rPr>
              <a:t>schaumige Raum-Zeit</a:t>
            </a:r>
          </a:p>
          <a:p>
            <a:pPr marL="244475" indent="-244475" algn="ctr" defTabSz="868363" eaLnBrk="0" fontAlgn="base" hangingPunct="0">
              <a:spcBef>
                <a:spcPct val="0"/>
              </a:spcBef>
              <a:spcAft>
                <a:spcPct val="0"/>
              </a:spcAft>
            </a:pPr>
            <a:r>
              <a:rPr lang="de-DE" sz="1900" b="1">
                <a:solidFill>
                  <a:srgbClr val="FFFFCC"/>
                </a:solidFill>
              </a:rPr>
              <a:t>bei Planck-Länge ?</a:t>
            </a:r>
          </a:p>
        </p:txBody>
      </p:sp>
    </p:spTree>
    <p:extLst>
      <p:ext uri="{BB962C8B-B14F-4D97-AF65-F5344CB8AC3E}">
        <p14:creationId xmlns:p14="http://schemas.microsoft.com/office/powerpoint/2010/main" val="574876931"/>
      </p:ext>
    </p:extLst>
  </p:cSld>
  <p:clrMapOvr>
    <a:masterClrMapping/>
  </p:clrMapOvr>
  <p:transition>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Slide Number Placeholder 5"/>
          <p:cNvSpPr>
            <a:spLocks noGrp="1"/>
          </p:cNvSpPr>
          <p:nvPr>
            <p:ph type="sldNum" sz="quarter" idx="4294967295"/>
          </p:nvPr>
        </p:nvSpPr>
        <p:spPr>
          <a:xfrm>
            <a:off x="8491028" y="6400830"/>
            <a:ext cx="348172" cy="246221"/>
          </a:xfrm>
          <a:prstGeom prst="rect">
            <a:avLst/>
          </a:prstGeom>
        </p:spPr>
        <p:txBody>
          <a:bodyPr/>
          <a:lstStyle/>
          <a:p>
            <a:fld id="{139F5167-EB36-4BAB-B254-7B3E592680C9}" type="slidenum">
              <a:rPr lang="en-US">
                <a:solidFill>
                  <a:srgbClr val="FFFFCC"/>
                </a:solidFill>
              </a:rPr>
              <a:pPr/>
              <a:t>61</a:t>
            </a:fld>
            <a:endParaRPr lang="en-US" sz="1400">
              <a:solidFill>
                <a:srgbClr val="FFFFCC"/>
              </a:solidFill>
            </a:endParaRPr>
          </a:p>
        </p:txBody>
      </p:sp>
      <p:pic>
        <p:nvPicPr>
          <p:cNvPr id="380930" name="Picture 2" descr="extra_dim_escher"/>
          <p:cNvPicPr>
            <a:picLocks noChangeAspect="1" noChangeArrowheads="1"/>
          </p:cNvPicPr>
          <p:nvPr/>
        </p:nvPicPr>
        <p:blipFill>
          <a:blip r:embed="rId3">
            <a:lum contrast="20000"/>
            <a:extLst>
              <a:ext uri="{28A0092B-C50C-407E-A947-70E740481C1C}">
                <a14:useLocalDpi xmlns:a14="http://schemas.microsoft.com/office/drawing/2010/main" val="0"/>
              </a:ext>
            </a:extLst>
          </a:blip>
          <a:srcRect/>
          <a:stretch>
            <a:fillRect/>
          </a:stretch>
        </p:blipFill>
        <p:spPr bwMode="auto">
          <a:xfrm>
            <a:off x="44451" y="1238250"/>
            <a:ext cx="5967413" cy="5575300"/>
          </a:xfrm>
          <a:prstGeom prst="rect">
            <a:avLst/>
          </a:prstGeom>
          <a:noFill/>
          <a:ln w="38100">
            <a:solidFill>
              <a:srgbClr val="808080"/>
            </a:solidFill>
            <a:miter lim="800000"/>
            <a:headEnd/>
            <a:tailEnd/>
          </a:ln>
          <a:extLst>
            <a:ext uri="{909E8E84-426E-40DD-AFC4-6F175D3DCCD1}">
              <a14:hiddenFill xmlns:a14="http://schemas.microsoft.com/office/drawing/2010/main">
                <a:solidFill>
                  <a:srgbClr val="FFFFFF"/>
                </a:solidFill>
              </a14:hiddenFill>
            </a:ext>
          </a:extLst>
        </p:spPr>
      </p:pic>
      <p:sp>
        <p:nvSpPr>
          <p:cNvPr id="380931" name="Rectangle 3"/>
          <p:cNvSpPr>
            <a:spLocks noGrp="1" noChangeArrowheads="1"/>
          </p:cNvSpPr>
          <p:nvPr>
            <p:ph type="body" idx="1"/>
          </p:nvPr>
        </p:nvSpPr>
        <p:spPr>
          <a:xfrm>
            <a:off x="6300823" y="1219230"/>
            <a:ext cx="3103735" cy="2549929"/>
          </a:xfrm>
          <a:noFill/>
          <a:ln/>
        </p:spPr>
        <p:txBody>
          <a:bodyPr wrap="none">
            <a:spAutoFit/>
          </a:bodyPr>
          <a:lstStyle/>
          <a:p>
            <a:pPr marL="179388" indent="-179388">
              <a:spcBef>
                <a:spcPct val="10000"/>
              </a:spcBef>
              <a:buClr>
                <a:schemeClr val="tx1"/>
              </a:buClr>
              <a:buFontTx/>
              <a:buNone/>
            </a:pPr>
            <a:r>
              <a:rPr lang="de-DE" sz="2000" b="1" dirty="0">
                <a:solidFill>
                  <a:srgbClr val="FF0000"/>
                </a:solidFill>
                <a:effectLst>
                  <a:outerShdw blurRad="38100" dist="38100" dir="2700000" algn="tl">
                    <a:srgbClr val="000000"/>
                  </a:outerShdw>
                </a:effectLst>
              </a:rPr>
              <a:t>Hierarchie-Problem:</a:t>
            </a:r>
          </a:p>
          <a:p>
            <a:pPr marL="179388" indent="-179388">
              <a:spcBef>
                <a:spcPct val="10000"/>
              </a:spcBef>
              <a:buClr>
                <a:schemeClr val="tx1"/>
              </a:buClr>
            </a:pPr>
            <a:endParaRPr lang="de-DE" sz="1000" b="1" dirty="0"/>
          </a:p>
          <a:p>
            <a:pPr marL="179388" indent="-179388">
              <a:spcBef>
                <a:spcPct val="10000"/>
              </a:spcBef>
              <a:buClr>
                <a:schemeClr val="tx1"/>
              </a:buClr>
            </a:pPr>
            <a:r>
              <a:rPr lang="de-DE" sz="1400" b="1" dirty="0"/>
              <a:t>senke Gravitations-Skala</a:t>
            </a:r>
          </a:p>
          <a:p>
            <a:pPr marL="823913" lvl="1" indent="-465138">
              <a:spcBef>
                <a:spcPct val="10000"/>
              </a:spcBef>
              <a:buClr>
                <a:schemeClr val="tx1"/>
              </a:buClr>
              <a:buFontTx/>
              <a:buNone/>
            </a:pPr>
            <a:r>
              <a:rPr lang="de-DE" sz="1400" b="1" dirty="0"/>
              <a:t>von </a:t>
            </a:r>
            <a:r>
              <a:rPr lang="de-DE" sz="1400" b="1" dirty="0" err="1"/>
              <a:t>M</a:t>
            </a:r>
            <a:r>
              <a:rPr lang="de-DE" sz="1400" b="1" baseline="-25000" dirty="0" err="1"/>
              <a:t>Planck</a:t>
            </a:r>
            <a:r>
              <a:rPr lang="de-DE" sz="1400" b="1" dirty="0"/>
              <a:t> ~ 10</a:t>
            </a:r>
            <a:r>
              <a:rPr lang="de-DE" sz="1400" b="1" baseline="30000" dirty="0"/>
              <a:t>19</a:t>
            </a:r>
            <a:r>
              <a:rPr lang="de-DE" sz="1400" b="1" dirty="0"/>
              <a:t> </a:t>
            </a:r>
            <a:r>
              <a:rPr lang="de-DE" sz="1400" b="1" dirty="0" err="1"/>
              <a:t>GeV</a:t>
            </a:r>
            <a:endParaRPr lang="de-DE" sz="1400" b="1" dirty="0"/>
          </a:p>
          <a:p>
            <a:pPr marL="823913" lvl="1" indent="-465138">
              <a:spcBef>
                <a:spcPct val="10000"/>
              </a:spcBef>
              <a:buClr>
                <a:schemeClr val="tx1"/>
              </a:buClr>
              <a:buFontTx/>
              <a:buNone/>
            </a:pPr>
            <a:r>
              <a:rPr lang="de-DE" sz="1400" b="1" dirty="0"/>
              <a:t>auf M</a:t>
            </a:r>
            <a:r>
              <a:rPr lang="de-DE" sz="1400" b="1" baseline="-25000" dirty="0"/>
              <a:t>D</a:t>
            </a:r>
            <a:r>
              <a:rPr lang="de-DE" sz="1400" b="1" dirty="0"/>
              <a:t> ~ 1 TeV</a:t>
            </a:r>
          </a:p>
          <a:p>
            <a:pPr marL="823913" lvl="1" indent="-465138">
              <a:spcBef>
                <a:spcPct val="10000"/>
              </a:spcBef>
              <a:buClr>
                <a:schemeClr val="tx1"/>
              </a:buClr>
              <a:buFontTx/>
              <a:buNone/>
            </a:pPr>
            <a:endParaRPr lang="de-DE" sz="500" b="1" dirty="0"/>
          </a:p>
          <a:p>
            <a:pPr marL="179388" indent="-179388">
              <a:spcBef>
                <a:spcPct val="10000"/>
              </a:spcBef>
              <a:buClr>
                <a:schemeClr val="tx1"/>
              </a:buClr>
              <a:buFontTx/>
              <a:buNone/>
            </a:pPr>
            <a:r>
              <a:rPr lang="de-DE" sz="1400" b="1" dirty="0"/>
              <a:t>	</a:t>
            </a:r>
            <a:r>
              <a:rPr lang="de-DE" sz="1400" b="1" dirty="0" err="1"/>
              <a:t>M</a:t>
            </a:r>
            <a:r>
              <a:rPr lang="de-DE" sz="1400" b="1" baseline="-25000" dirty="0" err="1"/>
              <a:t>elw</a:t>
            </a:r>
            <a:r>
              <a:rPr lang="de-DE" sz="1400" b="1" baseline="-25000" dirty="0"/>
              <a:t> </a:t>
            </a:r>
            <a:r>
              <a:rPr lang="de-DE" sz="1400" b="1" dirty="0"/>
              <a:t>/ </a:t>
            </a:r>
            <a:r>
              <a:rPr lang="de-DE" sz="1400" b="1" dirty="0" err="1"/>
              <a:t>M</a:t>
            </a:r>
            <a:r>
              <a:rPr lang="de-DE" sz="1400" b="1" baseline="-25000" dirty="0" err="1"/>
              <a:t>Planck</a:t>
            </a:r>
            <a:r>
              <a:rPr lang="de-DE" sz="1400" b="1" dirty="0"/>
              <a:t> ~ 10</a:t>
            </a:r>
            <a:r>
              <a:rPr lang="de-DE" sz="1400" b="1" baseline="30000" dirty="0"/>
              <a:t>-17</a:t>
            </a:r>
            <a:endParaRPr lang="de-DE" sz="1400" b="1" dirty="0"/>
          </a:p>
          <a:p>
            <a:pPr marL="179388" indent="-179388">
              <a:spcBef>
                <a:spcPct val="10000"/>
              </a:spcBef>
              <a:buClr>
                <a:schemeClr val="tx1"/>
              </a:buClr>
            </a:pPr>
            <a:endParaRPr lang="de-DE" sz="1400" b="1" dirty="0"/>
          </a:p>
          <a:p>
            <a:pPr marL="179388" indent="-179388">
              <a:spcBef>
                <a:spcPct val="10000"/>
              </a:spcBef>
              <a:buClr>
                <a:schemeClr val="tx1"/>
              </a:buClr>
            </a:pPr>
            <a:r>
              <a:rPr lang="de-DE" sz="1400" b="1" dirty="0"/>
              <a:t>möglich, wenn Gravitation</a:t>
            </a:r>
          </a:p>
          <a:p>
            <a:pPr marL="823913" lvl="1" indent="-465138">
              <a:spcBef>
                <a:spcPct val="10000"/>
              </a:spcBef>
              <a:buClr>
                <a:schemeClr val="tx1"/>
              </a:buClr>
              <a:buFontTx/>
              <a:buNone/>
            </a:pPr>
            <a:r>
              <a:rPr lang="de-DE" sz="1400" b="1" dirty="0"/>
              <a:t>sich in 4+n Dimensionen</a:t>
            </a:r>
          </a:p>
          <a:p>
            <a:pPr marL="823913" lvl="1" indent="-465138">
              <a:spcBef>
                <a:spcPct val="10000"/>
              </a:spcBef>
              <a:buClr>
                <a:schemeClr val="tx1"/>
              </a:buClr>
              <a:buFontTx/>
              <a:buNone/>
            </a:pPr>
            <a:r>
              <a:rPr lang="de-DE" sz="1400" b="1" dirty="0"/>
              <a:t>ausbreitet.</a:t>
            </a:r>
          </a:p>
        </p:txBody>
      </p:sp>
      <p:sp>
        <p:nvSpPr>
          <p:cNvPr id="380932" name="AutoShape 4"/>
          <p:cNvSpPr>
            <a:spLocks noGrp="1" noChangeArrowheads="1"/>
          </p:cNvSpPr>
          <p:nvPr>
            <p:ph type="title"/>
          </p:nvPr>
        </p:nvSpPr>
        <p:spPr>
          <a:xfrm>
            <a:off x="446925" y="131793"/>
            <a:ext cx="7629509" cy="837671"/>
          </a:xfrm>
          <a:prstGeom prst="roundRect">
            <a:avLst>
              <a:gd name="adj" fmla="val 16667"/>
            </a:avLst>
          </a:prstGeom>
          <a:noFill/>
          <a:ln/>
          <a:effectLst>
            <a:outerShdw dist="28398" dir="1593903" algn="ctr" rotWithShape="0">
              <a:srgbClr val="B2B2B2"/>
            </a:outerShdw>
          </a:effectLst>
          <a:extLst>
            <a:ext uri="{91240B29-F687-4F45-9708-019B960494DF}">
              <a14:hiddenLine xmlns:a14="http://schemas.microsoft.com/office/drawing/2010/main" w="76200">
                <a:solidFill>
                  <a:srgbClr val="FF0000"/>
                </a:solidFill>
                <a:round/>
                <a:headEnd/>
                <a:tailEnd/>
              </a14:hiddenLine>
            </a:ext>
          </a:extLst>
        </p:spPr>
        <p:txBody>
          <a:bodyPr lIns="93600" tIns="45715" rIns="93600"/>
          <a:lstStyle/>
          <a:p>
            <a:pPr defTabSz="868363">
              <a:lnSpc>
                <a:spcPct val="80000"/>
              </a:lnSpc>
            </a:pPr>
            <a:r>
              <a:rPr lang="de-DE" sz="5400" dirty="0"/>
              <a:t>Extra Dimensionen</a:t>
            </a:r>
          </a:p>
        </p:txBody>
      </p:sp>
      <p:pic>
        <p:nvPicPr>
          <p:cNvPr id="380934" name="Picture 6" descr="Calabi Yau 800x60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45252" y="4076700"/>
            <a:ext cx="2376488" cy="2216150"/>
          </a:xfrm>
          <a:prstGeom prst="rect">
            <a:avLst/>
          </a:prstGeom>
          <a:noFill/>
          <a:ln w="28575">
            <a:solidFill>
              <a:srgbClr val="80808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5365254"/>
      </p:ext>
    </p:extLst>
  </p:cSld>
  <p:clrMapOvr>
    <a:masterClrMapping/>
  </p:clrMapOvr>
  <p:transition>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400663" y="352455"/>
            <a:ext cx="6107762" cy="769441"/>
          </a:xfrm>
        </p:spPr>
        <p:txBody>
          <a:bodyPr/>
          <a:lstStyle/>
          <a:p>
            <a:r>
              <a:rPr lang="de-DE" dirty="0" smtClean="0"/>
              <a:t>Extra </a:t>
            </a:r>
            <a:r>
              <a:rPr lang="de-DE" dirty="0" err="1" smtClean="0"/>
              <a:t>dimensionen</a:t>
            </a:r>
            <a:endParaRPr lang="en-GB" dirty="0"/>
          </a:p>
        </p:txBody>
      </p:sp>
      <p:sp>
        <p:nvSpPr>
          <p:cNvPr id="3" name="Content Placeholder 2"/>
          <p:cNvSpPr>
            <a:spLocks noGrp="1"/>
          </p:cNvSpPr>
          <p:nvPr>
            <p:ph idx="1"/>
          </p:nvPr>
        </p:nvSpPr>
        <p:spPr/>
        <p:txBody>
          <a:bodyPr/>
          <a:lstStyle/>
          <a:p>
            <a:endParaRPr lang="en-GB"/>
          </a:p>
        </p:txBody>
      </p:sp>
      <p:sp>
        <p:nvSpPr>
          <p:cNvPr id="4" name="Slide Number Placeholder 3"/>
          <p:cNvSpPr>
            <a:spLocks noGrp="1"/>
          </p:cNvSpPr>
          <p:nvPr>
            <p:ph type="sldNum" sz="quarter" idx="10"/>
          </p:nvPr>
        </p:nvSpPr>
        <p:spPr>
          <a:xfrm>
            <a:off x="8760903" y="6569105"/>
            <a:ext cx="348172" cy="246221"/>
          </a:xfrm>
        </p:spPr>
        <p:txBody>
          <a:bodyPr/>
          <a:lstStyle/>
          <a:p>
            <a:fld id="{94031769-BE67-4C96-9B14-7FE81189AB86}" type="slidenum">
              <a:rPr lang="en-US" smtClean="0">
                <a:solidFill>
                  <a:srgbClr val="000000"/>
                </a:solidFill>
              </a:rPr>
              <a:pPr/>
              <a:t>62</a:t>
            </a:fld>
            <a:endParaRPr lang="en-US">
              <a:solidFill>
                <a:srgbClr val="000000"/>
              </a:solidFill>
            </a:endParaRPr>
          </a:p>
        </p:txBody>
      </p:sp>
      <p:pic>
        <p:nvPicPr>
          <p:cNvPr id="5" name="Picture 2" descr="11503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2789745"/>
      </p:ext>
    </p:extLst>
  </p:cSld>
  <p:clrMapOvr>
    <a:masterClrMapping/>
  </p:clrMapOvr>
  <p:transition>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95BCE174-AAF8-42BE-86C3-2449324DA5F5}" type="slidenum">
              <a:rPr lang="de-DE" smtClean="0">
                <a:solidFill>
                  <a:srgbClr val="000000"/>
                </a:solidFill>
              </a:rPr>
              <a:pPr>
                <a:defRPr/>
              </a:pPr>
              <a:t>63</a:t>
            </a:fld>
            <a:endParaRPr lang="de-DE" sz="1400">
              <a:solidFill>
                <a:srgbClr val="000000"/>
              </a:solidFill>
              <a:latin typeface="Times New Roman" pitchFamily="18" charset="0"/>
            </a:endParaRPr>
          </a:p>
        </p:txBody>
      </p:sp>
      <p:pic>
        <p:nvPicPr>
          <p:cNvPr id="4" name="Picture 2" descr="https://zeitgeistmusings.files.wordpress.com/2011/12/vitruvian-man.pn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bright="3000" contrast="10000"/>
                    </a14:imgEffect>
                  </a14:imgLayer>
                </a14:imgProps>
              </a:ext>
              <a:ext uri="{28A0092B-C50C-407E-A947-70E740481C1C}">
                <a14:useLocalDpi xmlns:a14="http://schemas.microsoft.com/office/drawing/2010/main" val="0"/>
              </a:ext>
            </a:extLst>
          </a:blip>
          <a:srcRect/>
          <a:stretch>
            <a:fillRect/>
          </a:stretch>
        </p:blipFill>
        <p:spPr bwMode="auto">
          <a:xfrm>
            <a:off x="1609398" y="662611"/>
            <a:ext cx="5895880" cy="5967508"/>
          </a:xfrm>
          <a:prstGeom prst="rect">
            <a:avLst/>
          </a:prstGeom>
          <a:noFill/>
          <a:extLst>
            <a:ext uri="{909E8E84-426E-40DD-AFC4-6F175D3DCCD1}">
              <a14:hiddenFill xmlns:a14="http://schemas.microsoft.com/office/drawing/2010/main">
                <a:solidFill>
                  <a:srgbClr val="FFFFFF"/>
                </a:solidFill>
              </a14:hiddenFill>
            </a:ext>
          </a:extLst>
        </p:spPr>
      </p:pic>
      <p:sp>
        <p:nvSpPr>
          <p:cNvPr id="2" name="Content Placeholder 1"/>
          <p:cNvSpPr>
            <a:spLocks noGrp="1"/>
          </p:cNvSpPr>
          <p:nvPr>
            <p:ph/>
          </p:nvPr>
        </p:nvSpPr>
        <p:spPr>
          <a:xfrm>
            <a:off x="658941" y="10716"/>
            <a:ext cx="7818146" cy="1015653"/>
          </a:xfrm>
        </p:spPr>
        <p:txBody>
          <a:bodyPr/>
          <a:lstStyle/>
          <a:p>
            <a:pPr algn="ctr"/>
            <a:r>
              <a:rPr lang="en-US" sz="6000" b="1" dirty="0" smtClean="0">
                <a:solidFill>
                  <a:srgbClr val="000066"/>
                </a:solidFill>
                <a:latin typeface="Calibri" panose="020F0502020204030204" pitchFamily="34" charset="0"/>
              </a:rPr>
              <a:t>Antropic            Principle</a:t>
            </a:r>
            <a:endParaRPr lang="en-US" sz="6000" b="1" dirty="0">
              <a:solidFill>
                <a:srgbClr val="000066"/>
              </a:solidFill>
              <a:latin typeface="Calibri" panose="020F0502020204030204" pitchFamily="34" charset="0"/>
            </a:endParaRPr>
          </a:p>
        </p:txBody>
      </p:sp>
    </p:spTree>
    <p:extLst>
      <p:ext uri="{BB962C8B-B14F-4D97-AF65-F5344CB8AC3E}">
        <p14:creationId xmlns:p14="http://schemas.microsoft.com/office/powerpoint/2010/main" val="3593791175"/>
      </p:ext>
    </p:extLst>
  </p:cSld>
  <p:clrMapOvr>
    <a:masterClrMapping/>
  </p:clrMapOvr>
  <p:transition>
    <p:fad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a:normAutofit/>
          </a:bodyPr>
          <a:lstStyle/>
          <a:p>
            <a:r>
              <a:rPr lang="de-DE" sz="5400" b="1" dirty="0" smtClean="0">
                <a:solidFill>
                  <a:srgbClr val="002060"/>
                </a:solidFill>
              </a:rPr>
              <a:t>Antropic </a:t>
            </a:r>
            <a:r>
              <a:rPr lang="en-US" sz="5400" b="1" dirty="0" smtClean="0">
                <a:solidFill>
                  <a:srgbClr val="002060"/>
                </a:solidFill>
              </a:rPr>
              <a:t>Principle</a:t>
            </a:r>
            <a:endParaRPr lang="en-US" sz="5400" b="1" dirty="0">
              <a:solidFill>
                <a:srgbClr val="002060"/>
              </a:solidFill>
            </a:endParaRPr>
          </a:p>
        </p:txBody>
      </p:sp>
      <p:sp>
        <p:nvSpPr>
          <p:cNvPr id="3" name="Content Placeholder 2"/>
          <p:cNvSpPr>
            <a:spLocks noGrp="1"/>
          </p:cNvSpPr>
          <p:nvPr>
            <p:ph idx="1"/>
          </p:nvPr>
        </p:nvSpPr>
        <p:spPr>
          <a:xfrm>
            <a:off x="971602" y="1628805"/>
            <a:ext cx="6984776" cy="3693319"/>
          </a:xfrm>
        </p:spPr>
        <p:txBody>
          <a:bodyPr wrap="square">
            <a:spAutoFit/>
          </a:bodyPr>
          <a:lstStyle/>
          <a:p>
            <a:pPr marL="0" indent="0" algn="ctr">
              <a:buNone/>
            </a:pPr>
            <a:r>
              <a:rPr lang="en-US" dirty="0" smtClean="0"/>
              <a:t>Steven </a:t>
            </a:r>
            <a:r>
              <a:rPr lang="en-US" b="1" dirty="0" smtClean="0"/>
              <a:t>Weinberg</a:t>
            </a:r>
            <a:r>
              <a:rPr lang="en-US" dirty="0" smtClean="0"/>
              <a:t/>
            </a:r>
            <a:br>
              <a:rPr lang="en-US" dirty="0" smtClean="0"/>
            </a:br>
            <a:r>
              <a:rPr lang="en-US" sz="2800" dirty="0" smtClean="0"/>
              <a:t>Nobel prize 1979</a:t>
            </a:r>
            <a:endParaRPr lang="en-US" dirty="0" smtClean="0"/>
          </a:p>
          <a:p>
            <a:pPr marL="0" indent="0" algn="ctr">
              <a:spcBef>
                <a:spcPts val="1800"/>
              </a:spcBef>
              <a:buNone/>
            </a:pPr>
            <a:r>
              <a:rPr lang="en-US" sz="2400" dirty="0" smtClean="0"/>
              <a:t>A </a:t>
            </a:r>
            <a:r>
              <a:rPr lang="en-US" sz="2400" dirty="0"/>
              <a:t>physicist talking about the anthropic </a:t>
            </a:r>
            <a:r>
              <a:rPr lang="en-US" sz="2400" dirty="0" smtClean="0"/>
              <a:t>principle</a:t>
            </a:r>
            <a:br>
              <a:rPr lang="en-US" sz="2400" dirty="0" smtClean="0"/>
            </a:br>
            <a:r>
              <a:rPr lang="en-US" sz="2400" dirty="0" smtClean="0"/>
              <a:t>runs </a:t>
            </a:r>
            <a:r>
              <a:rPr lang="en-US" sz="2400" dirty="0"/>
              <a:t>the same risk </a:t>
            </a:r>
            <a:r>
              <a:rPr lang="en-US" sz="2400" dirty="0" smtClean="0"/>
              <a:t>as</a:t>
            </a:r>
            <a:br>
              <a:rPr lang="en-US" sz="2400" dirty="0" smtClean="0"/>
            </a:br>
            <a:r>
              <a:rPr lang="en-US" sz="2400" dirty="0" smtClean="0"/>
              <a:t>a cleric</a:t>
            </a:r>
            <a:r>
              <a:rPr lang="de-DE" sz="2400" dirty="0"/>
              <a:t> </a:t>
            </a:r>
            <a:r>
              <a:rPr lang="en-US" sz="2400" dirty="0" smtClean="0"/>
              <a:t>talking </a:t>
            </a:r>
            <a:r>
              <a:rPr lang="en-US" sz="2400" dirty="0"/>
              <a:t>about </a:t>
            </a:r>
            <a:r>
              <a:rPr lang="en-US" sz="2400" dirty="0" smtClean="0"/>
              <a:t>pornography:</a:t>
            </a:r>
          </a:p>
          <a:p>
            <a:pPr marL="0" indent="0" algn="ctr">
              <a:spcBef>
                <a:spcPts val="1800"/>
              </a:spcBef>
              <a:buNone/>
            </a:pPr>
            <a:r>
              <a:rPr lang="en-US" sz="2400" dirty="0"/>
              <a:t>N</a:t>
            </a:r>
            <a:r>
              <a:rPr lang="en-US" sz="2400" dirty="0" smtClean="0"/>
              <a:t>o </a:t>
            </a:r>
            <a:r>
              <a:rPr lang="en-US" sz="2400" dirty="0"/>
              <a:t>matter how much you say you are against </a:t>
            </a:r>
            <a:r>
              <a:rPr lang="en-US" sz="2400" dirty="0" smtClean="0"/>
              <a:t>it,</a:t>
            </a:r>
            <a:r>
              <a:rPr lang="de-DE" sz="2400" dirty="0"/>
              <a:t/>
            </a:r>
            <a:br>
              <a:rPr lang="de-DE" sz="2400" dirty="0"/>
            </a:br>
            <a:r>
              <a:rPr lang="en-US" sz="2400" dirty="0" smtClean="0"/>
              <a:t>some </a:t>
            </a:r>
            <a:r>
              <a:rPr lang="en-US" sz="2400" dirty="0"/>
              <a:t>people will </a:t>
            </a:r>
            <a:r>
              <a:rPr lang="en-US" sz="2400" dirty="0" smtClean="0"/>
              <a:t>think</a:t>
            </a:r>
            <a:br>
              <a:rPr lang="en-US" sz="2400" dirty="0" smtClean="0"/>
            </a:br>
            <a:r>
              <a:rPr lang="en-US" sz="2400" dirty="0" smtClean="0"/>
              <a:t>you </a:t>
            </a:r>
            <a:r>
              <a:rPr lang="en-US" sz="2400" dirty="0"/>
              <a:t>are a little too interested</a:t>
            </a:r>
            <a:r>
              <a:rPr lang="en-US" sz="2400" dirty="0" smtClean="0"/>
              <a:t>.</a:t>
            </a:r>
            <a:endParaRPr lang="de-DE" dirty="0" smtClean="0"/>
          </a:p>
        </p:txBody>
      </p:sp>
      <p:sp>
        <p:nvSpPr>
          <p:cNvPr id="4" name="Footer Placeholder 3"/>
          <p:cNvSpPr>
            <a:spLocks noGrp="1"/>
          </p:cNvSpPr>
          <p:nvPr>
            <p:ph type="ftr" sz="quarter" idx="11"/>
          </p:nvPr>
        </p:nvSpPr>
        <p:spPr>
          <a:xfrm>
            <a:off x="2449631" y="6536407"/>
            <a:ext cx="4224793" cy="276999"/>
          </a:xfrm>
        </p:spPr>
        <p:txBody>
          <a:bodyPr/>
          <a:lstStyle/>
          <a:p>
            <a:r>
              <a:rPr lang="de-DE" dirty="0" smtClean="0">
                <a:solidFill>
                  <a:prstClr val="black">
                    <a:tint val="75000"/>
                  </a:prstClr>
                </a:solidFill>
              </a:rPr>
              <a:t>Thomas Naumann        Deutsches Elektronen-Synchrotron DESY</a:t>
            </a:r>
            <a:endParaRPr lang="en-GB" dirty="0">
              <a:solidFill>
                <a:prstClr val="black">
                  <a:tint val="75000"/>
                </a:prstClr>
              </a:solidFill>
            </a:endParaRPr>
          </a:p>
        </p:txBody>
      </p:sp>
    </p:spTree>
    <p:extLst>
      <p:ext uri="{BB962C8B-B14F-4D97-AF65-F5344CB8AC3E}">
        <p14:creationId xmlns:p14="http://schemas.microsoft.com/office/powerpoint/2010/main" val="23774763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3483" y="-22101"/>
            <a:ext cx="5317033" cy="923330"/>
          </a:xfrm>
        </p:spPr>
        <p:txBody>
          <a:bodyPr wrap="none">
            <a:spAutoFit/>
          </a:bodyPr>
          <a:lstStyle/>
          <a:p>
            <a:r>
              <a:rPr lang="en-US" sz="5400" b="1" dirty="0" smtClean="0">
                <a:solidFill>
                  <a:srgbClr val="002060"/>
                </a:solidFill>
              </a:rPr>
              <a:t>Antropic Principle</a:t>
            </a:r>
            <a:endParaRPr lang="en-US" sz="5400" b="1" dirty="0">
              <a:solidFill>
                <a:srgbClr val="002060"/>
              </a:solidFill>
            </a:endParaRPr>
          </a:p>
        </p:txBody>
      </p:sp>
      <p:sp>
        <p:nvSpPr>
          <p:cNvPr id="3" name="Content Placeholder 2"/>
          <p:cNvSpPr>
            <a:spLocks noGrp="1"/>
          </p:cNvSpPr>
          <p:nvPr>
            <p:ph idx="1"/>
          </p:nvPr>
        </p:nvSpPr>
        <p:spPr>
          <a:xfrm>
            <a:off x="99555" y="882102"/>
            <a:ext cx="8964488" cy="7586692"/>
          </a:xfrm>
        </p:spPr>
        <p:txBody>
          <a:bodyPr wrap="square">
            <a:spAutoFit/>
          </a:bodyPr>
          <a:lstStyle/>
          <a:p>
            <a:pPr marL="0" indent="0" algn="ctr">
              <a:spcBef>
                <a:spcPts val="1800"/>
              </a:spcBef>
              <a:buNone/>
            </a:pPr>
            <a:r>
              <a:rPr lang="en-US" sz="2400" dirty="0" smtClean="0"/>
              <a:t>R. </a:t>
            </a:r>
            <a:r>
              <a:rPr lang="en-US" sz="2400" b="1" dirty="0" err="1" smtClean="0"/>
              <a:t>Dicke</a:t>
            </a:r>
            <a:r>
              <a:rPr lang="en-US" sz="2400" b="1" dirty="0" smtClean="0"/>
              <a:t>, </a:t>
            </a:r>
            <a:r>
              <a:rPr lang="en-US" sz="2400" dirty="0" smtClean="0"/>
              <a:t>Dirac‘s Cosmology and Mach‘s Principle, Nature, Nov 1961</a:t>
            </a:r>
          </a:p>
          <a:p>
            <a:pPr marL="0" indent="0" algn="ctr">
              <a:spcBef>
                <a:spcPts val="600"/>
              </a:spcBef>
              <a:buNone/>
            </a:pPr>
            <a:r>
              <a:rPr lang="en-US" sz="2000" dirty="0" smtClean="0"/>
              <a:t>The </a:t>
            </a:r>
            <a:r>
              <a:rPr lang="en-US" sz="2000" dirty="0" smtClean="0">
                <a:solidFill>
                  <a:srgbClr val="C00000"/>
                </a:solidFill>
              </a:rPr>
              <a:t>existence of physicists </a:t>
            </a:r>
            <a:r>
              <a:rPr lang="en-US" sz="2000" dirty="0" smtClean="0"/>
              <a:t>… [is] sufficient to demand that …</a:t>
            </a:r>
            <a:br>
              <a:rPr lang="en-US" sz="2000" dirty="0" smtClean="0"/>
            </a:br>
            <a:r>
              <a:rPr lang="en-US" sz="2000" dirty="0" smtClean="0">
                <a:solidFill>
                  <a:srgbClr val="C00000"/>
                </a:solidFill>
              </a:rPr>
              <a:t>relations between the three </a:t>
            </a:r>
            <a:r>
              <a:rPr lang="en-US" sz="2000" dirty="0" smtClean="0"/>
              <a:t>numbers [G</a:t>
            </a:r>
            <a:r>
              <a:rPr lang="en-US" sz="2000" baseline="-25000" dirty="0" smtClean="0"/>
              <a:t>N</a:t>
            </a:r>
            <a:r>
              <a:rPr lang="en-US" sz="2000" dirty="0" smtClean="0"/>
              <a:t>, H, </a:t>
            </a:r>
            <a:r>
              <a:rPr lang="en-US" sz="2000" dirty="0" smtClean="0">
                <a:latin typeface="+mj-lt"/>
                <a:ea typeface="Cambria Math"/>
              </a:rPr>
              <a:t>Ω</a:t>
            </a:r>
            <a:r>
              <a:rPr lang="en-US" sz="2000" dirty="0" smtClean="0"/>
              <a:t>] be satisfied.</a:t>
            </a:r>
          </a:p>
          <a:p>
            <a:pPr marL="0" indent="0" algn="ctr">
              <a:spcBef>
                <a:spcPts val="1200"/>
              </a:spcBef>
              <a:buNone/>
            </a:pPr>
            <a:r>
              <a:rPr lang="en-US" sz="2400" dirty="0" smtClean="0"/>
              <a:t>J.D. </a:t>
            </a:r>
            <a:r>
              <a:rPr lang="en-US" sz="2400" b="1" dirty="0" smtClean="0"/>
              <a:t>Barrow</a:t>
            </a:r>
            <a:r>
              <a:rPr lang="en-US" sz="2400" dirty="0" smtClean="0"/>
              <a:t> and F. </a:t>
            </a:r>
            <a:r>
              <a:rPr lang="en-US" sz="2400" b="1" dirty="0" smtClean="0"/>
              <a:t>Tipler</a:t>
            </a:r>
            <a:r>
              <a:rPr lang="en-US" sz="2400" dirty="0" smtClean="0"/>
              <a:t>, 1986</a:t>
            </a:r>
            <a:br>
              <a:rPr lang="en-US" sz="2400" dirty="0" smtClean="0"/>
            </a:br>
            <a:r>
              <a:rPr lang="en-US" sz="2400" b="1" dirty="0" smtClean="0"/>
              <a:t>The Anthropic Cosmological Principle</a:t>
            </a:r>
            <a:r>
              <a:rPr lang="en-US" sz="2400" dirty="0" smtClean="0"/>
              <a:t/>
            </a:r>
            <a:br>
              <a:rPr lang="en-US" sz="2400" dirty="0" smtClean="0"/>
            </a:br>
            <a:r>
              <a:rPr lang="en-US" sz="2000" dirty="0" smtClean="0"/>
              <a:t>Man not only fits to the Universe. </a:t>
            </a:r>
            <a:br>
              <a:rPr lang="en-US" sz="2000" dirty="0" smtClean="0"/>
            </a:br>
            <a:r>
              <a:rPr lang="en-US" sz="2000" dirty="0" smtClean="0"/>
              <a:t>The </a:t>
            </a:r>
            <a:r>
              <a:rPr lang="en-US" sz="2000" dirty="0" smtClean="0">
                <a:solidFill>
                  <a:srgbClr val="C00000"/>
                </a:solidFill>
              </a:rPr>
              <a:t>Universe also fits to Man</a:t>
            </a:r>
            <a:r>
              <a:rPr lang="en-US" sz="2000" dirty="0" smtClean="0"/>
              <a:t>.</a:t>
            </a:r>
          </a:p>
          <a:p>
            <a:pPr marL="0" lvl="0" indent="0" algn="ctr">
              <a:spcBef>
                <a:spcPts val="1200"/>
              </a:spcBef>
              <a:buNone/>
            </a:pPr>
            <a:r>
              <a:rPr lang="en-US" sz="2400" dirty="0" smtClean="0">
                <a:solidFill>
                  <a:prstClr val="black"/>
                </a:solidFill>
              </a:rPr>
              <a:t>S. </a:t>
            </a:r>
            <a:r>
              <a:rPr lang="en-US" sz="2400" b="1" dirty="0" smtClean="0">
                <a:solidFill>
                  <a:prstClr val="black"/>
                </a:solidFill>
              </a:rPr>
              <a:t>Hawking</a:t>
            </a:r>
            <a:r>
              <a:rPr lang="en-US" sz="2400" dirty="0" smtClean="0">
                <a:solidFill>
                  <a:prstClr val="black"/>
                </a:solidFill>
              </a:rPr>
              <a:t>, A Short History of Time, 1988</a:t>
            </a:r>
          </a:p>
          <a:p>
            <a:pPr marL="0" lvl="0" indent="0" algn="ctr">
              <a:spcBef>
                <a:spcPts val="600"/>
              </a:spcBef>
              <a:buNone/>
            </a:pPr>
            <a:r>
              <a:rPr lang="en-US" sz="2000" dirty="0" smtClean="0">
                <a:solidFill>
                  <a:prstClr val="black"/>
                </a:solidFill>
              </a:rPr>
              <a:t>The remarkable fact is that the values of these numbers seem to have been</a:t>
            </a:r>
            <a:br>
              <a:rPr lang="en-US" sz="2000" dirty="0" smtClean="0">
                <a:solidFill>
                  <a:prstClr val="black"/>
                </a:solidFill>
              </a:rPr>
            </a:br>
            <a:r>
              <a:rPr lang="en-US" sz="2000" dirty="0" smtClean="0">
                <a:solidFill>
                  <a:srgbClr val="C00000"/>
                </a:solidFill>
              </a:rPr>
              <a:t>very finely adjusted</a:t>
            </a:r>
            <a:r>
              <a:rPr lang="en-US" sz="2000" dirty="0" smtClean="0">
                <a:solidFill>
                  <a:prstClr val="black"/>
                </a:solidFill>
              </a:rPr>
              <a:t> to make possible the development of life.</a:t>
            </a:r>
          </a:p>
          <a:p>
            <a:pPr marL="0" indent="0" algn="ctr">
              <a:spcBef>
                <a:spcPts val="1200"/>
              </a:spcBef>
              <a:buNone/>
            </a:pPr>
            <a:r>
              <a:rPr lang="en-US" sz="2400" dirty="0" smtClean="0"/>
              <a:t>S. </a:t>
            </a:r>
            <a:r>
              <a:rPr lang="en-US" sz="2400" b="1" dirty="0" smtClean="0"/>
              <a:t>Weinberg</a:t>
            </a:r>
            <a:r>
              <a:rPr lang="en-US" sz="2400" dirty="0" smtClean="0"/>
              <a:t> </a:t>
            </a:r>
            <a:r>
              <a:rPr lang="en-US" sz="2400" dirty="0"/>
              <a:t>1987:  </a:t>
            </a:r>
            <a:r>
              <a:rPr lang="en-US" sz="2000" dirty="0" smtClean="0"/>
              <a:t>Antropic </a:t>
            </a:r>
            <a:r>
              <a:rPr lang="en-US" sz="2000" dirty="0"/>
              <a:t>argument for cosmological constant</a:t>
            </a:r>
            <a:endParaRPr lang="en-US" sz="2400" dirty="0"/>
          </a:p>
          <a:p>
            <a:pPr marL="0" indent="0" algn="ctr">
              <a:spcBef>
                <a:spcPts val="1200"/>
              </a:spcBef>
              <a:buNone/>
            </a:pPr>
            <a:r>
              <a:rPr lang="en-US" sz="2400" dirty="0" smtClean="0"/>
              <a:t>S. </a:t>
            </a:r>
            <a:r>
              <a:rPr lang="en-US" sz="2400" b="1" dirty="0" smtClean="0"/>
              <a:t>Weinberg</a:t>
            </a:r>
            <a:r>
              <a:rPr lang="en-US" sz="2400" dirty="0" smtClean="0"/>
              <a:t>, Living in the </a:t>
            </a:r>
            <a:r>
              <a:rPr lang="en-US" sz="2400" b="1" dirty="0" smtClean="0"/>
              <a:t>Multiverse</a:t>
            </a:r>
            <a:r>
              <a:rPr lang="en-US" sz="2400" dirty="0" smtClean="0"/>
              <a:t>, 2007</a:t>
            </a:r>
          </a:p>
          <a:p>
            <a:pPr marL="0" indent="0" algn="ctr">
              <a:spcBef>
                <a:spcPts val="600"/>
              </a:spcBef>
              <a:buNone/>
            </a:pPr>
            <a:r>
              <a:rPr lang="en-US" sz="2000" dirty="0" smtClean="0"/>
              <a:t>Applied to the </a:t>
            </a:r>
            <a:r>
              <a:rPr lang="en-US" sz="2000" dirty="0" smtClean="0">
                <a:solidFill>
                  <a:srgbClr val="C00000"/>
                </a:solidFill>
              </a:rPr>
              <a:t>string landscape</a:t>
            </a:r>
            <a:r>
              <a:rPr lang="en-US" sz="2000" dirty="0" smtClean="0"/>
              <a:t>, the Antropic Principle "may explain</a:t>
            </a:r>
            <a:br>
              <a:rPr lang="en-US" sz="2000" dirty="0" smtClean="0"/>
            </a:br>
            <a:r>
              <a:rPr lang="en-US" sz="2000" dirty="0" smtClean="0">
                <a:solidFill>
                  <a:srgbClr val="C00000"/>
                </a:solidFill>
              </a:rPr>
              <a:t>how the constants of nature </a:t>
            </a:r>
            <a:r>
              <a:rPr lang="en-US" sz="2000" dirty="0" smtClean="0"/>
              <a:t>that we observe </a:t>
            </a:r>
            <a:r>
              <a:rPr lang="en-US" sz="2000" dirty="0" smtClean="0">
                <a:solidFill>
                  <a:srgbClr val="C00000"/>
                </a:solidFill>
              </a:rPr>
              <a:t>can take values suitable for life</a:t>
            </a:r>
            <a:br>
              <a:rPr lang="en-US" sz="2000" dirty="0" smtClean="0">
                <a:solidFill>
                  <a:srgbClr val="C00000"/>
                </a:solidFill>
              </a:rPr>
            </a:br>
            <a:r>
              <a:rPr lang="en-US" sz="2000" b="1" dirty="0" smtClean="0">
                <a:solidFill>
                  <a:srgbClr val="C00000"/>
                </a:solidFill>
              </a:rPr>
              <a:t>without being fine-tuned by a benevolent creator</a:t>
            </a:r>
            <a:r>
              <a:rPr lang="en-US" sz="2000" dirty="0" smtClean="0"/>
              <a:t>.“</a:t>
            </a:r>
          </a:p>
          <a:p>
            <a:pPr marL="0" indent="0" algn="ctr">
              <a:spcBef>
                <a:spcPts val="600"/>
              </a:spcBef>
              <a:buNone/>
            </a:pPr>
            <a:endParaRPr lang="de-DE" sz="2000" dirty="0" smtClean="0"/>
          </a:p>
          <a:p>
            <a:pPr marL="0" indent="0" algn="ctr">
              <a:spcBef>
                <a:spcPts val="1200"/>
              </a:spcBef>
              <a:buNone/>
            </a:pPr>
            <a:r>
              <a:rPr lang="de-DE" b="1" dirty="0" smtClean="0">
                <a:solidFill>
                  <a:srgbClr val="C00000"/>
                </a:solidFill>
              </a:rPr>
              <a:t>Kausaler Ringschluss ?</a:t>
            </a:r>
            <a:r>
              <a:rPr lang="de-DE" sz="2800" b="1" dirty="0" smtClean="0">
                <a:solidFill>
                  <a:srgbClr val="C00000"/>
                </a:solidFill>
              </a:rPr>
              <a:t/>
            </a:r>
            <a:br>
              <a:rPr lang="de-DE" sz="2800" b="1" dirty="0" smtClean="0">
                <a:solidFill>
                  <a:srgbClr val="C00000"/>
                </a:solidFill>
              </a:rPr>
            </a:br>
            <a:r>
              <a:rPr lang="de-DE" sz="2000" dirty="0" smtClean="0"/>
              <a:t>Wir beobachten </a:t>
            </a:r>
            <a:r>
              <a:rPr lang="de-DE" sz="2000" dirty="0"/>
              <a:t>nur </a:t>
            </a:r>
            <a:r>
              <a:rPr lang="de-DE" sz="2000" dirty="0" smtClean="0"/>
              <a:t>Universen,</a:t>
            </a:r>
            <a:br>
              <a:rPr lang="de-DE" sz="2000" dirty="0" smtClean="0"/>
            </a:br>
            <a:r>
              <a:rPr lang="de-DE" sz="2000" dirty="0" smtClean="0"/>
              <a:t>die </a:t>
            </a:r>
            <a:r>
              <a:rPr lang="de-DE" sz="2000" dirty="0"/>
              <a:t>einen Beobachter </a:t>
            </a:r>
            <a:r>
              <a:rPr lang="de-DE" sz="2000" dirty="0" smtClean="0"/>
              <a:t>erlauben.</a:t>
            </a:r>
            <a:endParaRPr lang="de-DE" sz="2000" dirty="0"/>
          </a:p>
        </p:txBody>
      </p:sp>
    </p:spTree>
    <p:extLst>
      <p:ext uri="{BB962C8B-B14F-4D97-AF65-F5344CB8AC3E}">
        <p14:creationId xmlns:p14="http://schemas.microsoft.com/office/powerpoint/2010/main" val="31412507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fade">
                                      <p:cBhvr>
                                        <p:cTn id="15" dur="500"/>
                                        <p:tgtEl>
                                          <p:spTgt spid="3">
                                            <p:txEl>
                                              <p:pRg st="4" end="4"/>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500"/>
                                        <p:tgtEl>
                                          <p:spTgt spid="3">
                                            <p:txEl>
                                              <p:pRg st="5" end="5"/>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fade">
                                      <p:cBhvr>
                                        <p:cTn id="23" dur="500"/>
                                        <p:tgtEl>
                                          <p:spTgt spid="3">
                                            <p:txEl>
                                              <p:pRg st="6" end="6"/>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
                                            <p:txEl>
                                              <p:pRg st="7" end="7"/>
                                            </p:txEl>
                                          </p:spTgt>
                                        </p:tgtEl>
                                        <p:attrNameLst>
                                          <p:attrName>style.visibility</p:attrName>
                                        </p:attrNameLst>
                                      </p:cBhvr>
                                      <p:to>
                                        <p:strVal val="visible"/>
                                      </p:to>
                                    </p:set>
                                    <p:animEffect transition="in" filter="fade">
                                      <p:cBhvr>
                                        <p:cTn id="26" dur="500"/>
                                        <p:tgtEl>
                                          <p:spTgt spid="3">
                                            <p:txEl>
                                              <p:pRg st="7" end="7"/>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animEffect transition="in" filter="fade">
                                      <p:cBhvr>
                                        <p:cTn id="29"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611576" y="5862"/>
            <a:ext cx="6056018" cy="923330"/>
          </a:xfrm>
        </p:spPr>
        <p:txBody>
          <a:bodyPr wrap="none">
            <a:spAutoFit/>
          </a:bodyPr>
          <a:lstStyle/>
          <a:p>
            <a:r>
              <a:rPr lang="de-DE" sz="5400" b="1" dirty="0">
                <a:solidFill>
                  <a:srgbClr val="002060"/>
                </a:solidFill>
              </a:rPr>
              <a:t>Antropisches </a:t>
            </a:r>
            <a:r>
              <a:rPr lang="de-DE" sz="5400" b="1" dirty="0" smtClean="0">
                <a:solidFill>
                  <a:srgbClr val="002060"/>
                </a:solidFill>
              </a:rPr>
              <a:t>Prinzip</a:t>
            </a:r>
            <a:endParaRPr lang="en-GB" sz="5400" b="1" dirty="0">
              <a:solidFill>
                <a:srgbClr val="002060"/>
              </a:solidFill>
            </a:endParaRPr>
          </a:p>
        </p:txBody>
      </p:sp>
      <p:sp>
        <p:nvSpPr>
          <p:cNvPr id="3" name="Content Placeholder 2"/>
          <p:cNvSpPr>
            <a:spLocks noGrp="1"/>
          </p:cNvSpPr>
          <p:nvPr>
            <p:ph idx="1"/>
          </p:nvPr>
        </p:nvSpPr>
        <p:spPr>
          <a:xfrm>
            <a:off x="395536" y="1062831"/>
            <a:ext cx="6336704" cy="5684633"/>
          </a:xfrm>
        </p:spPr>
        <p:txBody>
          <a:bodyPr wrap="square">
            <a:spAutoFit/>
          </a:bodyPr>
          <a:lstStyle/>
          <a:p>
            <a:pPr marL="0" indent="0">
              <a:buNone/>
            </a:pPr>
            <a:r>
              <a:rPr lang="en-GB" sz="2400" dirty="0" smtClean="0"/>
              <a:t>Lord Martin </a:t>
            </a:r>
            <a:r>
              <a:rPr lang="en-GB" sz="2400" b="1" dirty="0" smtClean="0"/>
              <a:t>Rees</a:t>
            </a:r>
            <a:r>
              <a:rPr lang="en-GB" sz="2400" dirty="0" smtClean="0"/>
              <a:t>, Kosmologe, Astronomer Royal</a:t>
            </a:r>
          </a:p>
          <a:p>
            <a:pPr marL="0" indent="0">
              <a:spcBef>
                <a:spcPts val="0"/>
              </a:spcBef>
              <a:buNone/>
            </a:pPr>
            <a:r>
              <a:rPr lang="en-US" sz="2400" b="1" dirty="0"/>
              <a:t> </a:t>
            </a:r>
            <a:r>
              <a:rPr lang="en-US" sz="2400" b="1" dirty="0" smtClean="0"/>
              <a:t>  Just </a:t>
            </a:r>
            <a:r>
              <a:rPr lang="en-US" sz="2400" b="1" dirty="0"/>
              <a:t>Six Numbers</a:t>
            </a:r>
            <a:r>
              <a:rPr lang="en-US" sz="2400" dirty="0"/>
              <a:t>:</a:t>
            </a:r>
            <a:endParaRPr lang="en-GB" sz="2400" dirty="0"/>
          </a:p>
          <a:p>
            <a:pPr marL="0" indent="0">
              <a:spcBef>
                <a:spcPts val="0"/>
              </a:spcBef>
              <a:buNone/>
            </a:pPr>
            <a:endParaRPr lang="en-GB" sz="1400" b="1" dirty="0" smtClean="0"/>
          </a:p>
          <a:p>
            <a:pPr marL="0" indent="0">
              <a:spcBef>
                <a:spcPts val="0"/>
              </a:spcBef>
              <a:buNone/>
            </a:pPr>
            <a:r>
              <a:rPr lang="en-GB" sz="2400" b="1" dirty="0" smtClean="0"/>
              <a:t>Our Cosmic Habitat</a:t>
            </a:r>
            <a:r>
              <a:rPr lang="en-GB" sz="2400" dirty="0"/>
              <a:t> </a:t>
            </a:r>
            <a:r>
              <a:rPr lang="en-GB" sz="2400" dirty="0" smtClean="0"/>
              <a:t>    </a:t>
            </a:r>
            <a:r>
              <a:rPr lang="de-DE" sz="2400" dirty="0" smtClean="0"/>
              <a:t>D: </a:t>
            </a:r>
            <a:r>
              <a:rPr lang="de-DE" sz="2400" b="1" dirty="0">
                <a:solidFill>
                  <a:srgbClr val="C00000"/>
                </a:solidFill>
              </a:rPr>
              <a:t>Hatte Gott eine Wahl?</a:t>
            </a:r>
          </a:p>
          <a:p>
            <a:pPr marL="0" indent="0">
              <a:spcBef>
                <a:spcPts val="600"/>
              </a:spcBef>
              <a:buNone/>
            </a:pPr>
            <a:r>
              <a:rPr lang="de-DE" sz="2000" dirty="0"/>
              <a:t>In einem </a:t>
            </a:r>
            <a:r>
              <a:rPr lang="de-DE" sz="2000" b="1" dirty="0"/>
              <a:t>unendlichen Ensemble von </a:t>
            </a:r>
            <a:r>
              <a:rPr lang="de-DE" sz="2000" b="1" dirty="0" smtClean="0"/>
              <a:t>Universen </a:t>
            </a:r>
            <a:r>
              <a:rPr lang="de-DE" sz="2000" dirty="0" smtClean="0"/>
              <a:t>wäre </a:t>
            </a:r>
            <a:r>
              <a:rPr lang="de-DE" sz="2000" dirty="0"/>
              <a:t>das Vorhandensein einiger weniger, besonders </a:t>
            </a:r>
            <a:r>
              <a:rPr lang="de-DE" sz="2000" dirty="0" smtClean="0"/>
              <a:t>ausgezeichneter Universen </a:t>
            </a:r>
            <a:r>
              <a:rPr lang="de-DE" sz="2000" dirty="0">
                <a:solidFill>
                  <a:schemeClr val="tx1">
                    <a:lumMod val="50000"/>
                    <a:lumOff val="50000"/>
                  </a:schemeClr>
                </a:solidFill>
              </a:rPr>
              <a:t>mit den besonderen Voraussetzungen </a:t>
            </a:r>
            <a:r>
              <a:rPr lang="de-DE" sz="2000" dirty="0" smtClean="0">
                <a:solidFill>
                  <a:schemeClr val="tx1">
                    <a:lumMod val="50000"/>
                    <a:lumOff val="50000"/>
                  </a:schemeClr>
                </a:solidFill>
              </a:rPr>
              <a:t>zur Entstehung </a:t>
            </a:r>
            <a:r>
              <a:rPr lang="de-DE" sz="2000" dirty="0">
                <a:solidFill>
                  <a:schemeClr val="tx1">
                    <a:lumMod val="50000"/>
                    <a:lumOff val="50000"/>
                  </a:schemeClr>
                </a:solidFill>
              </a:rPr>
              <a:t>von </a:t>
            </a:r>
            <a:r>
              <a:rPr lang="de-DE" sz="2000" dirty="0" smtClean="0">
                <a:solidFill>
                  <a:schemeClr val="tx1">
                    <a:lumMod val="50000"/>
                    <a:lumOff val="50000"/>
                  </a:schemeClr>
                </a:solidFill>
              </a:rPr>
              <a:t>Leben </a:t>
            </a:r>
            <a:r>
              <a:rPr lang="de-DE" sz="2000" dirty="0"/>
              <a:t>kaum </a:t>
            </a:r>
            <a:r>
              <a:rPr lang="de-DE" sz="2000" dirty="0" smtClean="0"/>
              <a:t>überraschend…</a:t>
            </a:r>
          </a:p>
          <a:p>
            <a:pPr marL="0" indent="0">
              <a:spcBef>
                <a:spcPts val="600"/>
              </a:spcBef>
              <a:buNone/>
            </a:pPr>
            <a:r>
              <a:rPr lang="de-DE" sz="2000" dirty="0" smtClean="0"/>
              <a:t>Unser </a:t>
            </a:r>
            <a:r>
              <a:rPr lang="de-DE" sz="2000" dirty="0"/>
              <a:t>gesamtes Universum wäre </a:t>
            </a:r>
            <a:r>
              <a:rPr lang="de-DE" sz="2000" dirty="0" smtClean="0"/>
              <a:t>… eine </a:t>
            </a:r>
            <a:r>
              <a:rPr lang="de-DE" sz="2000" dirty="0"/>
              <a:t>winzige, aber </a:t>
            </a:r>
            <a:r>
              <a:rPr lang="de-DE" sz="2000" b="1" dirty="0">
                <a:solidFill>
                  <a:srgbClr val="C00000"/>
                </a:solidFill>
              </a:rPr>
              <a:t>fruchtbare Oase inmitten </a:t>
            </a:r>
            <a:r>
              <a:rPr lang="de-DE" sz="2000" b="1" dirty="0" smtClean="0">
                <a:solidFill>
                  <a:srgbClr val="C00000"/>
                </a:solidFill>
              </a:rPr>
              <a:t>eines riesigen Multiversums</a:t>
            </a:r>
            <a:r>
              <a:rPr lang="de-DE" sz="2000" dirty="0" smtClean="0"/>
              <a:t>.</a:t>
            </a:r>
            <a:endParaRPr lang="de-DE" sz="1000" dirty="0" smtClean="0"/>
          </a:p>
          <a:p>
            <a:pPr marL="0" indent="0">
              <a:buNone/>
            </a:pPr>
            <a:endParaRPr lang="de-DE" sz="1800" baseline="30000" dirty="0"/>
          </a:p>
          <a:p>
            <a:pPr marL="0" lvl="0" indent="0">
              <a:spcBef>
                <a:spcPts val="0"/>
              </a:spcBef>
              <a:buNone/>
            </a:pPr>
            <a:r>
              <a:rPr lang="de-DE" sz="2400" dirty="0" smtClean="0"/>
              <a:t>Murray </a:t>
            </a:r>
            <a:r>
              <a:rPr lang="de-DE" sz="2400" b="1" dirty="0" smtClean="0"/>
              <a:t>Gell-Mann</a:t>
            </a:r>
            <a:r>
              <a:rPr lang="de-DE" sz="2400" dirty="0" smtClean="0">
                <a:solidFill>
                  <a:prstClr val="black"/>
                </a:solidFill>
              </a:rPr>
              <a:t>, Nobelpreis 1971:</a:t>
            </a:r>
          </a:p>
          <a:p>
            <a:pPr marL="0" indent="0">
              <a:buNone/>
            </a:pPr>
            <a:r>
              <a:rPr lang="en-GB" sz="2000" dirty="0" smtClean="0"/>
              <a:t>If we really live in a </a:t>
            </a:r>
            <a:r>
              <a:rPr lang="en-GB" sz="2000" b="1" dirty="0" smtClean="0">
                <a:solidFill>
                  <a:srgbClr val="C00000"/>
                </a:solidFill>
              </a:rPr>
              <a:t>multiverse,</a:t>
            </a:r>
            <a:r>
              <a:rPr lang="en-GB" sz="2000" dirty="0" smtClean="0"/>
              <a:t> </a:t>
            </a:r>
            <a:r>
              <a:rPr lang="en-GB" sz="2000" b="1" dirty="0">
                <a:solidFill>
                  <a:srgbClr val="C00000"/>
                </a:solidFill>
              </a:rPr>
              <a:t>p</a:t>
            </a:r>
            <a:r>
              <a:rPr lang="en-GB" sz="2000" b="1" dirty="0" smtClean="0">
                <a:solidFill>
                  <a:srgbClr val="C00000"/>
                </a:solidFill>
              </a:rPr>
              <a:t>hysics</a:t>
            </a:r>
            <a:r>
              <a:rPr lang="en-GB" sz="2000" dirty="0" smtClean="0">
                <a:solidFill>
                  <a:srgbClr val="C00000"/>
                </a:solidFill>
              </a:rPr>
              <a:t> </a:t>
            </a:r>
            <a:r>
              <a:rPr lang="en-GB" sz="2000" dirty="0" smtClean="0"/>
              <a:t>will have been reduced to an environmental science like </a:t>
            </a:r>
            <a:r>
              <a:rPr lang="en-GB" sz="2000" b="1" dirty="0">
                <a:solidFill>
                  <a:srgbClr val="C00000"/>
                </a:solidFill>
              </a:rPr>
              <a:t>b</a:t>
            </a:r>
            <a:r>
              <a:rPr lang="en-GB" sz="2000" b="1" dirty="0" smtClean="0">
                <a:solidFill>
                  <a:srgbClr val="C00000"/>
                </a:solidFill>
              </a:rPr>
              <a:t>otany</a:t>
            </a:r>
            <a:r>
              <a:rPr lang="en-GB" sz="2000" dirty="0" smtClean="0"/>
              <a:t>.</a:t>
            </a:r>
          </a:p>
          <a:p>
            <a:pPr marL="0" indent="0">
              <a:buNone/>
            </a:pPr>
            <a:endParaRPr lang="en-GB" sz="2000" baseline="30000" dirty="0"/>
          </a:p>
          <a:p>
            <a:pPr marL="0" indent="0">
              <a:spcBef>
                <a:spcPts val="0"/>
              </a:spcBef>
              <a:buNone/>
            </a:pPr>
            <a:r>
              <a:rPr lang="en-GB" sz="2400" dirty="0" smtClean="0"/>
              <a:t>Lee </a:t>
            </a:r>
            <a:r>
              <a:rPr lang="en-GB" sz="2400" b="1" dirty="0" err="1" smtClean="0"/>
              <a:t>Smolin</a:t>
            </a:r>
            <a:r>
              <a:rPr lang="en-GB" sz="2400" dirty="0" smtClean="0"/>
              <a:t>, 1992, </a:t>
            </a:r>
            <a:r>
              <a:rPr lang="en-US" sz="2400" dirty="0" smtClean="0"/>
              <a:t>The </a:t>
            </a:r>
            <a:r>
              <a:rPr lang="en-US" sz="2400" dirty="0"/>
              <a:t>Life of the </a:t>
            </a:r>
            <a:r>
              <a:rPr lang="en-US" sz="2400" dirty="0" smtClean="0"/>
              <a:t>Cosmos 1997</a:t>
            </a:r>
            <a:r>
              <a:rPr lang="en-GB" sz="2000" dirty="0" smtClean="0"/>
              <a:t>:</a:t>
            </a:r>
            <a:br>
              <a:rPr lang="en-GB" sz="2000" dirty="0" smtClean="0"/>
            </a:br>
            <a:r>
              <a:rPr lang="de-DE" sz="2000" dirty="0" smtClean="0"/>
              <a:t>kosmologische </a:t>
            </a:r>
            <a:r>
              <a:rPr lang="de-DE" sz="2000" b="1" dirty="0" smtClean="0">
                <a:solidFill>
                  <a:srgbClr val="C00000"/>
                </a:solidFill>
              </a:rPr>
              <a:t>natürliche Selektion</a:t>
            </a:r>
          </a:p>
        </p:txBody>
      </p:sp>
      <p:pic>
        <p:nvPicPr>
          <p:cNvPr id="4098" name="Picture 2" descr="http://ecx.images-amazon.com/images/I/41pBgWVcDfL.jpg"/>
          <p:cNvPicPr>
            <a:picLocks noChangeAspect="1" noChangeArrowheads="1"/>
          </p:cNvPicPr>
          <p:nvPr/>
        </p:nvPicPr>
        <p:blipFill rotWithShape="1">
          <a:blip r:embed="rId3">
            <a:extLst>
              <a:ext uri="{28A0092B-C50C-407E-A947-70E740481C1C}">
                <a14:useLocalDpi xmlns:a14="http://schemas.microsoft.com/office/drawing/2010/main" val="0"/>
              </a:ext>
            </a:extLst>
          </a:blip>
          <a:srcRect b="3696"/>
          <a:stretch/>
        </p:blipFill>
        <p:spPr bwMode="auto">
          <a:xfrm>
            <a:off x="7262976" y="2523960"/>
            <a:ext cx="1704266" cy="261349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ecx.images-amazon.com/images/I/41gmvsAQlIL.jpg"/>
          <p:cNvPicPr>
            <a:picLocks noChangeAspect="1" noChangeArrowheads="1"/>
          </p:cNvPicPr>
          <p:nvPr/>
        </p:nvPicPr>
        <p:blipFill rotWithShape="1">
          <a:blip r:embed="rId4">
            <a:extLst>
              <a:ext uri="{28A0092B-C50C-407E-A947-70E740481C1C}">
                <a14:useLocalDpi xmlns:a14="http://schemas.microsoft.com/office/drawing/2010/main" val="0"/>
              </a:ext>
            </a:extLst>
          </a:blip>
          <a:srcRect t="2684" b="8054"/>
          <a:stretch/>
        </p:blipFill>
        <p:spPr bwMode="auto">
          <a:xfrm>
            <a:off x="7256825" y="-27384"/>
            <a:ext cx="1714500" cy="2550662"/>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https://upload.wikimedia.org/wikipedia/commons/6/66/The_Life_of_the_Cosmos.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62100" y="4365104"/>
            <a:ext cx="1705141" cy="24928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33879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fade">
                                      <p:cBhvr>
                                        <p:cTn id="10" dur="500"/>
                                        <p:tgtEl>
                                          <p:spTgt spid="3">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Effect transition="in" filter="fade">
                                      <p:cBhvr>
                                        <p:cTn id="13" dur="500"/>
                                        <p:tgtEl>
                                          <p:spTgt spid="3">
                                            <p:txEl>
                                              <p:pRg st="5" end="5"/>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4098"/>
                                        </p:tgtEl>
                                        <p:attrNameLst>
                                          <p:attrName>style.visibility</p:attrName>
                                        </p:attrNameLst>
                                      </p:cBhvr>
                                      <p:to>
                                        <p:strVal val="visible"/>
                                      </p:to>
                                    </p:set>
                                    <p:animEffect transition="in" filter="fade">
                                      <p:cBhvr>
                                        <p:cTn id="16" dur="500"/>
                                        <p:tgtEl>
                                          <p:spTgt spid="4098"/>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animEffect transition="in" filter="fade">
                                      <p:cBhvr>
                                        <p:cTn id="21" dur="500"/>
                                        <p:tgtEl>
                                          <p:spTgt spid="3">
                                            <p:txEl>
                                              <p:pRg st="7" end="7"/>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8" end="8"/>
                                            </p:txEl>
                                          </p:spTgt>
                                        </p:tgtEl>
                                        <p:attrNameLst>
                                          <p:attrName>style.visibility</p:attrName>
                                        </p:attrNameLst>
                                      </p:cBhvr>
                                      <p:to>
                                        <p:strVal val="visible"/>
                                      </p:to>
                                    </p:set>
                                    <p:animEffect transition="in" filter="fade">
                                      <p:cBhvr>
                                        <p:cTn id="24" dur="500"/>
                                        <p:tgtEl>
                                          <p:spTgt spid="3">
                                            <p:txEl>
                                              <p:pRg st="8" end="8"/>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animEffect transition="in" filter="fade">
                                      <p:cBhvr>
                                        <p:cTn id="27" dur="500"/>
                                        <p:tgtEl>
                                          <p:spTgt spid="3">
                                            <p:txEl>
                                              <p:pRg st="10" end="10"/>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074"/>
                                        </p:tgtEl>
                                        <p:attrNameLst>
                                          <p:attrName>style.visibility</p:attrName>
                                        </p:attrNameLst>
                                      </p:cBhvr>
                                      <p:to>
                                        <p:strVal val="visible"/>
                                      </p:to>
                                    </p:set>
                                    <p:animEffect transition="in" filter="fade">
                                      <p:cBhvr>
                                        <p:cTn id="30"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981068" y="5862"/>
            <a:ext cx="5317033" cy="923330"/>
          </a:xfrm>
        </p:spPr>
        <p:txBody>
          <a:bodyPr wrap="none">
            <a:spAutoFit/>
          </a:bodyPr>
          <a:lstStyle/>
          <a:p>
            <a:r>
              <a:rPr lang="en-US" sz="5400" b="1" dirty="0" smtClean="0">
                <a:solidFill>
                  <a:srgbClr val="002060"/>
                </a:solidFill>
              </a:rPr>
              <a:t>Antropic Principle</a:t>
            </a:r>
            <a:endParaRPr lang="en-US" sz="5400" b="1" dirty="0">
              <a:solidFill>
                <a:srgbClr val="002060"/>
              </a:solidFill>
            </a:endParaRPr>
          </a:p>
        </p:txBody>
      </p:sp>
      <p:sp>
        <p:nvSpPr>
          <p:cNvPr id="3" name="Content Placeholder 2"/>
          <p:cNvSpPr>
            <a:spLocks noGrp="1"/>
          </p:cNvSpPr>
          <p:nvPr>
            <p:ph idx="1"/>
          </p:nvPr>
        </p:nvSpPr>
        <p:spPr>
          <a:xfrm>
            <a:off x="395536" y="1062831"/>
            <a:ext cx="6336704" cy="5761577"/>
          </a:xfrm>
        </p:spPr>
        <p:txBody>
          <a:bodyPr wrap="square">
            <a:spAutoFit/>
          </a:bodyPr>
          <a:lstStyle/>
          <a:p>
            <a:pPr marL="0" indent="0">
              <a:buNone/>
            </a:pPr>
            <a:r>
              <a:rPr lang="en-GB" sz="2400" dirty="0" smtClean="0"/>
              <a:t>Lord Martin </a:t>
            </a:r>
            <a:r>
              <a:rPr lang="en-GB" sz="2400" b="1" dirty="0" smtClean="0"/>
              <a:t>Rees</a:t>
            </a:r>
            <a:r>
              <a:rPr lang="en-GB" sz="2400" dirty="0" smtClean="0"/>
              <a:t>, Kosmologe, Astronomer Royal</a:t>
            </a:r>
          </a:p>
          <a:p>
            <a:pPr marL="0" indent="0">
              <a:spcBef>
                <a:spcPts val="0"/>
              </a:spcBef>
              <a:buNone/>
            </a:pPr>
            <a:r>
              <a:rPr lang="en-US" sz="2400" b="1" dirty="0" smtClean="0"/>
              <a:t>Just </a:t>
            </a:r>
            <a:r>
              <a:rPr lang="en-US" sz="2400" b="1" dirty="0"/>
              <a:t>Six Numbers</a:t>
            </a:r>
            <a:r>
              <a:rPr lang="en-US" sz="2400" dirty="0"/>
              <a:t>:</a:t>
            </a:r>
            <a:endParaRPr lang="en-GB" sz="2400" dirty="0"/>
          </a:p>
          <a:p>
            <a:pPr marL="0" indent="0">
              <a:spcBef>
                <a:spcPts val="0"/>
              </a:spcBef>
              <a:buNone/>
            </a:pPr>
            <a:endParaRPr lang="en-GB" sz="1400" b="1" dirty="0" smtClean="0"/>
          </a:p>
          <a:p>
            <a:pPr marL="0" indent="0">
              <a:spcBef>
                <a:spcPts val="0"/>
              </a:spcBef>
              <a:buNone/>
            </a:pPr>
            <a:r>
              <a:rPr lang="en-GB" sz="2400" b="1" dirty="0" smtClean="0"/>
              <a:t>Our Cosmic Habitat</a:t>
            </a:r>
            <a:r>
              <a:rPr lang="en-GB" sz="2400" dirty="0"/>
              <a:t> </a:t>
            </a:r>
            <a:r>
              <a:rPr lang="en-GB" sz="2400" dirty="0" smtClean="0"/>
              <a:t>    </a:t>
            </a:r>
            <a:r>
              <a:rPr lang="de-DE" sz="2400" dirty="0" smtClean="0"/>
              <a:t>D: </a:t>
            </a:r>
            <a:r>
              <a:rPr lang="de-DE" sz="2400" b="1" dirty="0">
                <a:solidFill>
                  <a:srgbClr val="C00000"/>
                </a:solidFill>
              </a:rPr>
              <a:t>Hatte Gott eine Wahl?</a:t>
            </a:r>
          </a:p>
          <a:p>
            <a:pPr marL="0" indent="0">
              <a:spcBef>
                <a:spcPts val="0"/>
              </a:spcBef>
              <a:buNone/>
            </a:pPr>
            <a:r>
              <a:rPr lang="en-GB" sz="2000" dirty="0"/>
              <a:t>The universe in which we‘ve emerged belongs to the</a:t>
            </a:r>
            <a:br>
              <a:rPr lang="en-GB" sz="2000" dirty="0"/>
            </a:br>
            <a:r>
              <a:rPr lang="en-GB" sz="2000" dirty="0">
                <a:solidFill>
                  <a:srgbClr val="C00000"/>
                </a:solidFill>
              </a:rPr>
              <a:t>unusual subset that permits complexity</a:t>
            </a:r>
            <a:r>
              <a:rPr lang="en-GB" sz="2000" dirty="0"/>
              <a:t/>
            </a:r>
            <a:br>
              <a:rPr lang="en-GB" sz="2000" dirty="0"/>
            </a:br>
            <a:r>
              <a:rPr lang="en-GB" sz="2000" dirty="0"/>
              <a:t>and consciousness to develop.</a:t>
            </a:r>
          </a:p>
          <a:p>
            <a:pPr marL="0" indent="0">
              <a:spcBef>
                <a:spcPts val="0"/>
              </a:spcBef>
              <a:buNone/>
            </a:pPr>
            <a:r>
              <a:rPr lang="en-GB" sz="2000" dirty="0"/>
              <a:t>Once we accept this, various </a:t>
            </a:r>
            <a:r>
              <a:rPr lang="en-GB" sz="2000" dirty="0">
                <a:solidFill>
                  <a:srgbClr val="C00000"/>
                </a:solidFill>
              </a:rPr>
              <a:t>apparently special features of our universe </a:t>
            </a:r>
            <a:r>
              <a:rPr lang="en-GB" sz="2000" dirty="0"/>
              <a:t>- those that some theologians once adduced as evidence for providence or design - </a:t>
            </a:r>
            <a:r>
              <a:rPr lang="en-GB" sz="2000" dirty="0">
                <a:solidFill>
                  <a:srgbClr val="C00000"/>
                </a:solidFill>
              </a:rPr>
              <a:t>occasion no surprise.</a:t>
            </a:r>
          </a:p>
          <a:p>
            <a:pPr marL="0" indent="0">
              <a:spcBef>
                <a:spcPts val="0"/>
              </a:spcBef>
              <a:buNone/>
            </a:pPr>
            <a:r>
              <a:rPr lang="en-GB" sz="2000" dirty="0"/>
              <a:t>Our entire universe is </a:t>
            </a:r>
            <a:r>
              <a:rPr lang="en-GB" sz="2000" dirty="0">
                <a:solidFill>
                  <a:srgbClr val="C00000"/>
                </a:solidFill>
              </a:rPr>
              <a:t>a </a:t>
            </a:r>
            <a:r>
              <a:rPr lang="en-GB" sz="2000" b="1" dirty="0">
                <a:solidFill>
                  <a:srgbClr val="C00000"/>
                </a:solidFill>
              </a:rPr>
              <a:t>fertile oasis within the multiverse</a:t>
            </a:r>
            <a:r>
              <a:rPr lang="en-GB" sz="2000" dirty="0">
                <a:solidFill>
                  <a:srgbClr val="C00000"/>
                </a:solidFill>
              </a:rPr>
              <a:t>.</a:t>
            </a:r>
          </a:p>
          <a:p>
            <a:pPr marL="0" indent="0">
              <a:buNone/>
            </a:pPr>
            <a:endParaRPr lang="de-DE" sz="1800" baseline="30000" dirty="0"/>
          </a:p>
          <a:p>
            <a:pPr marL="0" lvl="0" indent="0">
              <a:spcBef>
                <a:spcPts val="0"/>
              </a:spcBef>
              <a:buNone/>
            </a:pPr>
            <a:r>
              <a:rPr lang="de-DE" sz="2400" dirty="0" smtClean="0"/>
              <a:t>Murray </a:t>
            </a:r>
            <a:r>
              <a:rPr lang="de-DE" sz="2400" b="1" dirty="0" smtClean="0"/>
              <a:t>Gell-Mann</a:t>
            </a:r>
            <a:r>
              <a:rPr lang="de-DE" sz="2400" dirty="0" smtClean="0">
                <a:solidFill>
                  <a:prstClr val="black"/>
                </a:solidFill>
              </a:rPr>
              <a:t>, Nobelpreis 1971:</a:t>
            </a:r>
          </a:p>
          <a:p>
            <a:pPr marL="0" indent="0">
              <a:buNone/>
            </a:pPr>
            <a:r>
              <a:rPr lang="en-GB" sz="2000" dirty="0" smtClean="0"/>
              <a:t>If we really live in a </a:t>
            </a:r>
            <a:r>
              <a:rPr lang="en-GB" sz="2000" b="1" dirty="0" smtClean="0">
                <a:solidFill>
                  <a:srgbClr val="C00000"/>
                </a:solidFill>
              </a:rPr>
              <a:t>multiverse</a:t>
            </a:r>
            <a:r>
              <a:rPr lang="en-GB" sz="2000" dirty="0" smtClean="0">
                <a:solidFill>
                  <a:srgbClr val="C00000"/>
                </a:solidFill>
              </a:rPr>
              <a:t>,</a:t>
            </a:r>
            <a:r>
              <a:rPr lang="en-GB" sz="2000" dirty="0" smtClean="0"/>
              <a:t> </a:t>
            </a:r>
            <a:r>
              <a:rPr lang="en-GB" sz="2000" dirty="0">
                <a:solidFill>
                  <a:srgbClr val="C00000"/>
                </a:solidFill>
              </a:rPr>
              <a:t>p</a:t>
            </a:r>
            <a:r>
              <a:rPr lang="en-GB" sz="2000" dirty="0" smtClean="0">
                <a:solidFill>
                  <a:srgbClr val="C00000"/>
                </a:solidFill>
              </a:rPr>
              <a:t>hysics </a:t>
            </a:r>
            <a:r>
              <a:rPr lang="en-GB" sz="2000" dirty="0" smtClean="0"/>
              <a:t>will have been reduced to an environmental science like </a:t>
            </a:r>
            <a:r>
              <a:rPr lang="en-GB" sz="2000" b="1" dirty="0">
                <a:solidFill>
                  <a:srgbClr val="C00000"/>
                </a:solidFill>
              </a:rPr>
              <a:t>b</a:t>
            </a:r>
            <a:r>
              <a:rPr lang="en-GB" sz="2000" b="1" dirty="0" smtClean="0">
                <a:solidFill>
                  <a:srgbClr val="C00000"/>
                </a:solidFill>
              </a:rPr>
              <a:t>otany</a:t>
            </a:r>
            <a:r>
              <a:rPr lang="en-GB" sz="2000" dirty="0" smtClean="0"/>
              <a:t>.</a:t>
            </a:r>
          </a:p>
          <a:p>
            <a:pPr marL="0" indent="0">
              <a:buNone/>
            </a:pPr>
            <a:endParaRPr lang="en-GB" sz="2000" baseline="30000" dirty="0"/>
          </a:p>
          <a:p>
            <a:pPr marL="0" indent="0">
              <a:spcBef>
                <a:spcPts val="0"/>
              </a:spcBef>
              <a:buNone/>
            </a:pPr>
            <a:r>
              <a:rPr lang="en-GB" sz="2400" dirty="0" smtClean="0"/>
              <a:t>Lee </a:t>
            </a:r>
            <a:r>
              <a:rPr lang="en-GB" sz="2400" b="1" dirty="0" err="1" smtClean="0"/>
              <a:t>Smolin</a:t>
            </a:r>
            <a:r>
              <a:rPr lang="en-GB" sz="2400" b="1" dirty="0" smtClean="0"/>
              <a:t>, </a:t>
            </a:r>
            <a:r>
              <a:rPr lang="en-US" sz="2400" dirty="0"/>
              <a:t>The Life of the </a:t>
            </a:r>
            <a:r>
              <a:rPr lang="en-US" sz="2400" dirty="0" smtClean="0"/>
              <a:t>Cosmos 1997</a:t>
            </a:r>
            <a:r>
              <a:rPr lang="en-GB" sz="2000" dirty="0" smtClean="0"/>
              <a:t>:</a:t>
            </a:r>
            <a:br>
              <a:rPr lang="en-GB" sz="2000" dirty="0" smtClean="0"/>
            </a:br>
            <a:r>
              <a:rPr lang="de-DE" sz="2000" dirty="0" smtClean="0"/>
              <a:t>kosmologische </a:t>
            </a:r>
            <a:r>
              <a:rPr lang="de-DE" sz="2000" b="1" dirty="0" smtClean="0">
                <a:solidFill>
                  <a:srgbClr val="C00000"/>
                </a:solidFill>
              </a:rPr>
              <a:t>natürliche Selektion</a:t>
            </a:r>
          </a:p>
        </p:txBody>
      </p:sp>
      <p:pic>
        <p:nvPicPr>
          <p:cNvPr id="4098" name="Picture 2" descr="http://ecx.images-amazon.com/images/I/41pBgWVcDfL.jpg"/>
          <p:cNvPicPr>
            <a:picLocks noChangeAspect="1" noChangeArrowheads="1"/>
          </p:cNvPicPr>
          <p:nvPr/>
        </p:nvPicPr>
        <p:blipFill rotWithShape="1">
          <a:blip r:embed="rId3">
            <a:extLst>
              <a:ext uri="{28A0092B-C50C-407E-A947-70E740481C1C}">
                <a14:useLocalDpi xmlns:a14="http://schemas.microsoft.com/office/drawing/2010/main" val="0"/>
              </a:ext>
            </a:extLst>
          </a:blip>
          <a:srcRect b="3696"/>
          <a:stretch/>
        </p:blipFill>
        <p:spPr bwMode="auto">
          <a:xfrm>
            <a:off x="7262976" y="2523960"/>
            <a:ext cx="1704266" cy="261349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ecx.images-amazon.com/images/I/41gmvsAQlIL.jpg"/>
          <p:cNvPicPr>
            <a:picLocks noChangeAspect="1" noChangeArrowheads="1"/>
          </p:cNvPicPr>
          <p:nvPr/>
        </p:nvPicPr>
        <p:blipFill rotWithShape="1">
          <a:blip r:embed="rId4">
            <a:extLst>
              <a:ext uri="{28A0092B-C50C-407E-A947-70E740481C1C}">
                <a14:useLocalDpi xmlns:a14="http://schemas.microsoft.com/office/drawing/2010/main" val="0"/>
              </a:ext>
            </a:extLst>
          </a:blip>
          <a:srcRect t="2684" b="8054"/>
          <a:stretch/>
        </p:blipFill>
        <p:spPr bwMode="auto">
          <a:xfrm>
            <a:off x="7256825" y="-27384"/>
            <a:ext cx="1714500" cy="2550662"/>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https://upload.wikimedia.org/wikipedia/commons/6/66/The_Life_of_the_Cosmos.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62100" y="4365104"/>
            <a:ext cx="1705141" cy="24928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90860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098"/>
                                        </p:tgtEl>
                                        <p:attrNameLst>
                                          <p:attrName>style.visibility</p:attrName>
                                        </p:attrNameLst>
                                      </p:cBhvr>
                                      <p:to>
                                        <p:strVal val="visible"/>
                                      </p:to>
                                    </p:set>
                                    <p:animEffect transition="in" filter="fade">
                                      <p:cBhvr>
                                        <p:cTn id="10" dur="500"/>
                                        <p:tgtEl>
                                          <p:spTgt spid="409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animEffect transition="in" filter="fade">
                                      <p:cBhvr>
                                        <p:cTn id="15" dur="500"/>
                                        <p:tgtEl>
                                          <p:spTgt spid="3">
                                            <p:txEl>
                                              <p:pRg st="8" end="8"/>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9" end="9"/>
                                            </p:txEl>
                                          </p:spTgt>
                                        </p:tgtEl>
                                        <p:attrNameLst>
                                          <p:attrName>style.visibility</p:attrName>
                                        </p:attrNameLst>
                                      </p:cBhvr>
                                      <p:to>
                                        <p:strVal val="visible"/>
                                      </p:to>
                                    </p:set>
                                    <p:animEffect transition="in" filter="fade">
                                      <p:cBhvr>
                                        <p:cTn id="18" dur="500"/>
                                        <p:tgtEl>
                                          <p:spTgt spid="3">
                                            <p:txEl>
                                              <p:pRg st="9" end="9"/>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11" end="11"/>
                                            </p:txEl>
                                          </p:spTgt>
                                        </p:tgtEl>
                                        <p:attrNameLst>
                                          <p:attrName>style.visibility</p:attrName>
                                        </p:attrNameLst>
                                      </p:cBhvr>
                                      <p:to>
                                        <p:strVal val="visible"/>
                                      </p:to>
                                    </p:set>
                                    <p:animEffect transition="in" filter="fade">
                                      <p:cBhvr>
                                        <p:cTn id="21" dur="500"/>
                                        <p:tgtEl>
                                          <p:spTgt spid="3">
                                            <p:txEl>
                                              <p:pRg st="11" end="11"/>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074"/>
                                        </p:tgtEl>
                                        <p:attrNameLst>
                                          <p:attrName>style.visibility</p:attrName>
                                        </p:attrNameLst>
                                      </p:cBhvr>
                                      <p:to>
                                        <p:strVal val="visible"/>
                                      </p:to>
                                    </p:set>
                                    <p:animEffect transition="in" filter="fade">
                                      <p:cBhvr>
                                        <p:cTn id="24"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06"/>
            <a:ext cx="8229600" cy="1143000"/>
          </a:xfrm>
        </p:spPr>
        <p:txBody>
          <a:bodyPr>
            <a:normAutofit/>
          </a:bodyPr>
          <a:lstStyle/>
          <a:p>
            <a:r>
              <a:rPr lang="de-DE" sz="5400" b="1" dirty="0" smtClean="0">
                <a:solidFill>
                  <a:srgbClr val="002060"/>
                </a:solidFill>
              </a:rPr>
              <a:t>Klerikale Kritik</a:t>
            </a:r>
            <a:endParaRPr lang="en-GB" sz="5400" b="1" dirty="0">
              <a:solidFill>
                <a:srgbClr val="002060"/>
              </a:solidFill>
            </a:endParaRPr>
          </a:p>
        </p:txBody>
      </p:sp>
      <p:sp>
        <p:nvSpPr>
          <p:cNvPr id="3" name="Content Placeholder 2"/>
          <p:cNvSpPr>
            <a:spLocks noGrp="1"/>
          </p:cNvSpPr>
          <p:nvPr>
            <p:ph idx="1"/>
          </p:nvPr>
        </p:nvSpPr>
        <p:spPr>
          <a:xfrm>
            <a:off x="272802" y="1149707"/>
            <a:ext cx="8475677" cy="5232202"/>
          </a:xfrm>
        </p:spPr>
        <p:txBody>
          <a:bodyPr wrap="square">
            <a:spAutoFit/>
          </a:bodyPr>
          <a:lstStyle/>
          <a:p>
            <a:pPr marL="0" indent="0" algn="ctr">
              <a:spcBef>
                <a:spcPts val="1800"/>
              </a:spcBef>
              <a:buNone/>
            </a:pPr>
            <a:r>
              <a:rPr lang="de-DE" b="1" dirty="0"/>
              <a:t>Kardinal </a:t>
            </a:r>
            <a:r>
              <a:rPr lang="de-DE" b="1" dirty="0" smtClean="0"/>
              <a:t>Christoph Schönborn,</a:t>
            </a:r>
            <a:br>
              <a:rPr lang="de-DE" b="1" dirty="0" smtClean="0"/>
            </a:br>
            <a:r>
              <a:rPr lang="de-DE" b="1" dirty="0" smtClean="0"/>
              <a:t>Erzbischof von Wien</a:t>
            </a:r>
          </a:p>
          <a:p>
            <a:pPr marL="0" indent="0" algn="ctr">
              <a:spcBef>
                <a:spcPts val="1200"/>
              </a:spcBef>
              <a:buNone/>
            </a:pPr>
            <a:r>
              <a:rPr lang="en-US" sz="2400" b="1" dirty="0"/>
              <a:t>Finding Design in </a:t>
            </a:r>
            <a:r>
              <a:rPr lang="en-US" sz="2400" b="1" dirty="0" smtClean="0"/>
              <a:t>Nature, New York </a:t>
            </a:r>
            <a:r>
              <a:rPr lang="en-US" sz="2400" b="1" dirty="0"/>
              <a:t>Times, 7 July 2005, p. A23</a:t>
            </a:r>
            <a:r>
              <a:rPr lang="en-US" sz="2400" b="1" dirty="0" smtClean="0"/>
              <a:t>.</a:t>
            </a:r>
          </a:p>
          <a:p>
            <a:pPr marL="0" indent="0" algn="ctr">
              <a:spcBef>
                <a:spcPts val="1800"/>
              </a:spcBef>
              <a:buNone/>
            </a:pPr>
            <a:r>
              <a:rPr lang="en-US" sz="2400" dirty="0"/>
              <a:t>“Now, at the beginning of the 21st century, faced with </a:t>
            </a:r>
            <a:r>
              <a:rPr lang="en-US" sz="2400" dirty="0" smtClean="0"/>
              <a:t>scientific claims </a:t>
            </a:r>
            <a:r>
              <a:rPr lang="en-US" sz="2400" dirty="0"/>
              <a:t>like </a:t>
            </a:r>
            <a:r>
              <a:rPr lang="en-US" sz="2400" dirty="0" err="1"/>
              <a:t>neo-Darwinism</a:t>
            </a:r>
            <a:r>
              <a:rPr lang="en-US" sz="2400" dirty="0"/>
              <a:t> and the </a:t>
            </a:r>
            <a:r>
              <a:rPr lang="en-US" sz="2400" b="1" dirty="0">
                <a:solidFill>
                  <a:srgbClr val="C00000"/>
                </a:solidFill>
              </a:rPr>
              <a:t>multiverse</a:t>
            </a:r>
            <a:r>
              <a:rPr lang="en-US" sz="2400" dirty="0">
                <a:solidFill>
                  <a:srgbClr val="C00000"/>
                </a:solidFill>
              </a:rPr>
              <a:t> </a:t>
            </a:r>
            <a:r>
              <a:rPr lang="en-US" sz="2400" dirty="0"/>
              <a:t>hypothesis </a:t>
            </a:r>
            <a:r>
              <a:rPr lang="en-US" sz="2400" dirty="0" smtClean="0"/>
              <a:t>in cosmology </a:t>
            </a:r>
            <a:r>
              <a:rPr lang="en-US" sz="2400" dirty="0"/>
              <a:t>invented to avoid the overwhelming evidence for purpose and design found in modern science, the Catholic </a:t>
            </a:r>
            <a:r>
              <a:rPr lang="en-US" sz="2400" dirty="0" smtClean="0"/>
              <a:t>Church will </a:t>
            </a:r>
            <a:r>
              <a:rPr lang="en-US" sz="2400" dirty="0"/>
              <a:t>again defend human nature by proclaiming that the </a:t>
            </a:r>
            <a:r>
              <a:rPr lang="en-US" sz="2400" dirty="0" smtClean="0"/>
              <a:t>immanent design </a:t>
            </a:r>
            <a:r>
              <a:rPr lang="en-US" sz="2400" dirty="0"/>
              <a:t>evident in nature is </a:t>
            </a:r>
            <a:r>
              <a:rPr lang="en-US" sz="2400" dirty="0" smtClean="0"/>
              <a:t>real.</a:t>
            </a:r>
          </a:p>
          <a:p>
            <a:pPr marL="0" indent="0" algn="ctr">
              <a:spcBef>
                <a:spcPts val="600"/>
              </a:spcBef>
              <a:buNone/>
            </a:pPr>
            <a:r>
              <a:rPr lang="en-US" sz="2400" dirty="0" smtClean="0"/>
              <a:t>Scientific </a:t>
            </a:r>
            <a:r>
              <a:rPr lang="en-US" sz="2400" dirty="0"/>
              <a:t>theories that </a:t>
            </a:r>
            <a:r>
              <a:rPr lang="en-US" sz="2400" dirty="0" smtClean="0"/>
              <a:t>try to </a:t>
            </a:r>
            <a:r>
              <a:rPr lang="en-US" sz="2400" dirty="0"/>
              <a:t>explain away the appearance of design as the result of ‘</a:t>
            </a:r>
            <a:r>
              <a:rPr lang="en-US" sz="2400" dirty="0" smtClean="0"/>
              <a:t>chance and </a:t>
            </a:r>
            <a:r>
              <a:rPr lang="en-US" sz="2400" dirty="0"/>
              <a:t>necessity’ are not scientific at all, but, as John Paul put </a:t>
            </a:r>
            <a:r>
              <a:rPr lang="en-US" sz="2400" dirty="0" smtClean="0"/>
              <a:t>it, </a:t>
            </a:r>
            <a:r>
              <a:rPr lang="en-US" sz="2400" b="1" dirty="0" smtClean="0">
                <a:solidFill>
                  <a:srgbClr val="C00000"/>
                </a:solidFill>
              </a:rPr>
              <a:t>an </a:t>
            </a:r>
            <a:r>
              <a:rPr lang="en-US" sz="2400" b="1" dirty="0">
                <a:solidFill>
                  <a:srgbClr val="C00000"/>
                </a:solidFill>
              </a:rPr>
              <a:t>abdication of human intelligence</a:t>
            </a:r>
            <a:r>
              <a:rPr lang="en-US" sz="2400" dirty="0"/>
              <a:t>.”</a:t>
            </a:r>
            <a:endParaRPr lang="de-DE" sz="2400" dirty="0"/>
          </a:p>
        </p:txBody>
      </p:sp>
    </p:spTree>
    <p:extLst>
      <p:ext uri="{BB962C8B-B14F-4D97-AF65-F5344CB8AC3E}">
        <p14:creationId xmlns:p14="http://schemas.microsoft.com/office/powerpoint/2010/main" val="20141500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2520164" y="6536407"/>
            <a:ext cx="4083728" cy="276999"/>
          </a:xfrm>
        </p:spPr>
        <p:txBody>
          <a:bodyPr/>
          <a:lstStyle/>
          <a:p>
            <a:r>
              <a:rPr lang="de-DE" dirty="0" smtClean="0">
                <a:solidFill>
                  <a:prstClr val="black">
                    <a:tint val="75000"/>
                  </a:prstClr>
                </a:solidFill>
              </a:rPr>
              <a:t>Thomas Naumann        Deutsches Elektronen-Synchrotron DESY</a:t>
            </a:r>
            <a:endParaRPr lang="en-GB" dirty="0">
              <a:solidFill>
                <a:prstClr val="black">
                  <a:tint val="75000"/>
                </a:prstClr>
              </a:solidFill>
            </a:endParaRPr>
          </a:p>
        </p:txBody>
      </p:sp>
      <p:pic>
        <p:nvPicPr>
          <p:cNvPr id="5123" name="Picture 3" descr="C:\Users\naumann\Desktop\Brecht Totenmask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2535" y="1170874"/>
            <a:ext cx="10098277" cy="5688632"/>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2192981" y="84466"/>
            <a:ext cx="4758034" cy="1118255"/>
          </a:xfrm>
        </p:spPr>
        <p:txBody>
          <a:bodyPr wrap="none">
            <a:spAutoFit/>
          </a:bodyPr>
          <a:lstStyle/>
          <a:p>
            <a:pPr marL="0" indent="0" algn="ctr">
              <a:lnSpc>
                <a:spcPts val="4000"/>
              </a:lnSpc>
              <a:spcBef>
                <a:spcPts val="0"/>
              </a:spcBef>
              <a:buNone/>
            </a:pPr>
            <a:r>
              <a:rPr lang="de-DE" sz="5400" b="1" dirty="0" smtClean="0">
                <a:latin typeface="+mj-lt"/>
              </a:rPr>
              <a:t>Bertolt Brecht</a:t>
            </a:r>
          </a:p>
          <a:p>
            <a:pPr marL="0" indent="0" algn="ctr">
              <a:lnSpc>
                <a:spcPts val="4000"/>
              </a:lnSpc>
              <a:spcBef>
                <a:spcPts val="0"/>
              </a:spcBef>
              <a:buNone/>
            </a:pPr>
            <a:r>
              <a:rPr lang="de-DE" sz="3600" b="1" dirty="0">
                <a:latin typeface="+mj-lt"/>
              </a:rPr>
              <a:t>Choral vom Manne </a:t>
            </a:r>
            <a:r>
              <a:rPr lang="de-DE" sz="3600" b="1" dirty="0" smtClean="0">
                <a:latin typeface="+mj-lt"/>
              </a:rPr>
              <a:t>Baal</a:t>
            </a:r>
            <a:endParaRPr lang="de-DE" sz="3600" b="1" dirty="0">
              <a:latin typeface="+mj-lt"/>
            </a:endParaRPr>
          </a:p>
        </p:txBody>
      </p:sp>
      <p:sp>
        <p:nvSpPr>
          <p:cNvPr id="5" name="Slide Number Placeholder 4"/>
          <p:cNvSpPr>
            <a:spLocks noGrp="1"/>
          </p:cNvSpPr>
          <p:nvPr>
            <p:ph type="sldNum" sz="quarter" idx="12"/>
          </p:nvPr>
        </p:nvSpPr>
        <p:spPr>
          <a:xfrm>
            <a:off x="8590014" y="6536407"/>
            <a:ext cx="302501" cy="276999"/>
          </a:xfrm>
        </p:spPr>
        <p:txBody>
          <a:bodyPr/>
          <a:lstStyle/>
          <a:p>
            <a:fld id="{10F633DE-F6CC-4FE8-92FE-223BC299FAD7}" type="slidenum">
              <a:rPr lang="en-GB" smtClean="0">
                <a:solidFill>
                  <a:prstClr val="black">
                    <a:tint val="75000"/>
                  </a:prstClr>
                </a:solidFill>
              </a:rPr>
              <a:pPr/>
              <a:t>69</a:t>
            </a:fld>
            <a:endParaRPr lang="en-GB" dirty="0">
              <a:solidFill>
                <a:prstClr val="black">
                  <a:tint val="75000"/>
                </a:prstClr>
              </a:solidFill>
            </a:endParaRPr>
          </a:p>
        </p:txBody>
      </p:sp>
      <p:pic>
        <p:nvPicPr>
          <p:cNvPr id="5122" name="Picture 2" descr="https://awestruckwanderer.files.wordpress.com/2014/01/brecht.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65862" y="260648"/>
            <a:ext cx="2246898" cy="315829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792035" y="1417449"/>
            <a:ext cx="2189447" cy="1723549"/>
          </a:xfrm>
          <a:prstGeom prst="rect">
            <a:avLst/>
          </a:prstGeom>
        </p:spPr>
        <p:txBody>
          <a:bodyPr wrap="none">
            <a:spAutoFit/>
          </a:bodyPr>
          <a:lstStyle/>
          <a:p>
            <a:pPr lvl="0" algn="ctr" defTabSz="914400">
              <a:spcBef>
                <a:spcPts val="1200"/>
              </a:spcBef>
            </a:pPr>
            <a:r>
              <a:rPr lang="de-DE" sz="2400" b="1" dirty="0">
                <a:solidFill>
                  <a:prstClr val="white"/>
                </a:solidFill>
                <a:latin typeface="+mj-lt"/>
                <a:cs typeface="Arial" pitchFamily="34" charset="0"/>
              </a:rPr>
              <a:t>Und sein </a:t>
            </a:r>
            <a:r>
              <a:rPr lang="de-DE" sz="2400" b="1" dirty="0" smtClean="0">
                <a:solidFill>
                  <a:prstClr val="white"/>
                </a:solidFill>
                <a:latin typeface="+mj-lt"/>
                <a:cs typeface="Arial" pitchFamily="34" charset="0"/>
              </a:rPr>
              <a:t>Stern  </a:t>
            </a:r>
            <a:r>
              <a:rPr lang="de-DE" sz="2400" b="1" dirty="0">
                <a:solidFill>
                  <a:prstClr val="white"/>
                </a:solidFill>
                <a:latin typeface="+mj-lt"/>
                <a:cs typeface="Arial" pitchFamily="34" charset="0"/>
              </a:rPr>
              <a:t/>
            </a:r>
            <a:br>
              <a:rPr lang="de-DE" sz="2400" b="1" dirty="0">
                <a:solidFill>
                  <a:prstClr val="white"/>
                </a:solidFill>
                <a:latin typeface="+mj-lt"/>
                <a:cs typeface="Arial" pitchFamily="34" charset="0"/>
              </a:rPr>
            </a:br>
            <a:r>
              <a:rPr lang="de-DE" sz="2400" b="1" dirty="0">
                <a:solidFill>
                  <a:prstClr val="white"/>
                </a:solidFill>
                <a:latin typeface="+mj-lt"/>
                <a:cs typeface="Arial" pitchFamily="34" charset="0"/>
              </a:rPr>
              <a:t>gefällt </a:t>
            </a:r>
            <a:r>
              <a:rPr lang="de-DE" sz="2400" b="1" dirty="0" smtClean="0">
                <a:solidFill>
                  <a:prstClr val="white"/>
                </a:solidFill>
                <a:latin typeface="+mj-lt"/>
                <a:cs typeface="Arial" pitchFamily="34" charset="0"/>
              </a:rPr>
              <a:t>ihm,</a:t>
            </a:r>
          </a:p>
          <a:p>
            <a:pPr lvl="0" algn="ctr" defTabSz="914400">
              <a:spcBef>
                <a:spcPts val="1200"/>
              </a:spcBef>
            </a:pPr>
            <a:r>
              <a:rPr lang="de-DE" sz="2400" b="1" dirty="0" smtClean="0">
                <a:solidFill>
                  <a:prstClr val="white"/>
                </a:solidFill>
                <a:latin typeface="+mj-lt"/>
                <a:cs typeface="Arial" pitchFamily="34" charset="0"/>
              </a:rPr>
              <a:t>Baal ist drein</a:t>
            </a:r>
            <a:br>
              <a:rPr lang="de-DE" sz="2400" b="1" dirty="0" smtClean="0">
                <a:solidFill>
                  <a:prstClr val="white"/>
                </a:solidFill>
                <a:latin typeface="+mj-lt"/>
                <a:cs typeface="Arial" pitchFamily="34" charset="0"/>
              </a:rPr>
            </a:br>
            <a:r>
              <a:rPr lang="de-DE" sz="2400" b="1" dirty="0" smtClean="0">
                <a:solidFill>
                  <a:prstClr val="white"/>
                </a:solidFill>
                <a:latin typeface="+mj-lt"/>
                <a:cs typeface="Arial" pitchFamily="34" charset="0"/>
              </a:rPr>
              <a:t>verliebt -</a:t>
            </a:r>
            <a:endParaRPr lang="de-DE" sz="2400" b="1" dirty="0">
              <a:solidFill>
                <a:prstClr val="white"/>
              </a:solidFill>
              <a:latin typeface="+mj-lt"/>
              <a:cs typeface="Arial" pitchFamily="34" charset="0"/>
            </a:endParaRPr>
          </a:p>
        </p:txBody>
      </p:sp>
      <p:sp>
        <p:nvSpPr>
          <p:cNvPr id="9" name="Rectangle 8"/>
          <p:cNvSpPr/>
          <p:nvPr/>
        </p:nvSpPr>
        <p:spPr>
          <a:xfrm>
            <a:off x="3203780" y="4094354"/>
            <a:ext cx="2399439" cy="1723549"/>
          </a:xfrm>
          <a:prstGeom prst="rect">
            <a:avLst/>
          </a:prstGeom>
        </p:spPr>
        <p:txBody>
          <a:bodyPr wrap="none">
            <a:spAutoFit/>
          </a:bodyPr>
          <a:lstStyle/>
          <a:p>
            <a:pPr lvl="0" algn="ctr" defTabSz="914400"/>
            <a:r>
              <a:rPr lang="de-DE" sz="2400" b="1" dirty="0">
                <a:solidFill>
                  <a:prstClr val="white"/>
                </a:solidFill>
                <a:latin typeface="+mj-lt"/>
                <a:cs typeface="Arial" pitchFamily="34" charset="0"/>
              </a:rPr>
              <a:t>schon weil </a:t>
            </a:r>
            <a:r>
              <a:rPr lang="de-DE" sz="2400" b="1" dirty="0" smtClean="0">
                <a:solidFill>
                  <a:prstClr val="white"/>
                </a:solidFill>
                <a:latin typeface="+mj-lt"/>
                <a:cs typeface="Arial" pitchFamily="34" charset="0"/>
              </a:rPr>
              <a:t>es</a:t>
            </a:r>
            <a:br>
              <a:rPr lang="de-DE" sz="2400" b="1" dirty="0" smtClean="0">
                <a:solidFill>
                  <a:prstClr val="white"/>
                </a:solidFill>
                <a:latin typeface="+mj-lt"/>
                <a:cs typeface="Arial" pitchFamily="34" charset="0"/>
              </a:rPr>
            </a:br>
            <a:r>
              <a:rPr lang="de-DE" sz="2400" b="1" dirty="0" smtClean="0">
                <a:solidFill>
                  <a:prstClr val="white"/>
                </a:solidFill>
                <a:latin typeface="+mj-lt"/>
                <a:cs typeface="Arial" pitchFamily="34" charset="0"/>
              </a:rPr>
              <a:t>für Baal</a:t>
            </a:r>
          </a:p>
          <a:p>
            <a:pPr lvl="0" algn="r" defTabSz="914400">
              <a:spcBef>
                <a:spcPts val="1200"/>
              </a:spcBef>
            </a:pPr>
            <a:r>
              <a:rPr lang="de-DE" sz="2400" b="1" dirty="0" err="1" smtClean="0">
                <a:solidFill>
                  <a:prstClr val="white"/>
                </a:solidFill>
                <a:latin typeface="+mj-lt"/>
                <a:cs typeface="Arial" pitchFamily="34" charset="0"/>
              </a:rPr>
              <a:t>nen</a:t>
            </a:r>
            <a:r>
              <a:rPr lang="de-DE" sz="2400" b="1" dirty="0" smtClean="0">
                <a:solidFill>
                  <a:prstClr val="white"/>
                </a:solidFill>
                <a:latin typeface="+mj-lt"/>
                <a:cs typeface="Arial" pitchFamily="34" charset="0"/>
              </a:rPr>
              <a:t> </a:t>
            </a:r>
            <a:r>
              <a:rPr lang="de-DE" sz="2400" b="1" dirty="0">
                <a:solidFill>
                  <a:prstClr val="white"/>
                </a:solidFill>
                <a:latin typeface="+mj-lt"/>
                <a:cs typeface="Arial" pitchFamily="34" charset="0"/>
              </a:rPr>
              <a:t>andern </a:t>
            </a:r>
            <a:r>
              <a:rPr lang="de-DE" sz="2400" b="1" dirty="0" smtClean="0">
                <a:solidFill>
                  <a:prstClr val="white"/>
                </a:solidFill>
                <a:latin typeface="+mj-lt"/>
                <a:cs typeface="Arial" pitchFamily="34" charset="0"/>
              </a:rPr>
              <a:t>Stern</a:t>
            </a:r>
          </a:p>
          <a:p>
            <a:pPr lvl="0" algn="r" defTabSz="914400"/>
            <a:r>
              <a:rPr lang="de-DE" sz="2400" b="1" dirty="0" smtClean="0">
                <a:solidFill>
                  <a:schemeClr val="bg1"/>
                </a:solidFill>
                <a:latin typeface="+mj-lt"/>
                <a:cs typeface="Arial" pitchFamily="34" charset="0"/>
              </a:rPr>
              <a:t>nicht </a:t>
            </a:r>
            <a:r>
              <a:rPr lang="de-DE" sz="2400" b="1" dirty="0">
                <a:solidFill>
                  <a:schemeClr val="bg1"/>
                </a:solidFill>
                <a:latin typeface="+mj-lt"/>
                <a:cs typeface="Arial" pitchFamily="34" charset="0"/>
              </a:rPr>
              <a:t>gibt</a:t>
            </a:r>
            <a:r>
              <a:rPr lang="de-DE" sz="2400" dirty="0">
                <a:solidFill>
                  <a:schemeClr val="bg1"/>
                </a:solidFill>
                <a:latin typeface="+mj-lt"/>
                <a:cs typeface="Arial" pitchFamily="34" charset="0"/>
              </a:rPr>
              <a:t>.</a:t>
            </a:r>
          </a:p>
        </p:txBody>
      </p:sp>
    </p:spTree>
    <p:extLst>
      <p:ext uri="{BB962C8B-B14F-4D97-AF65-F5344CB8AC3E}">
        <p14:creationId xmlns:p14="http://schemas.microsoft.com/office/powerpoint/2010/main" val="244237517"/>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500"/>
                                        <p:tgtEl>
                                          <p:spTgt spid="512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786394" y="150095"/>
            <a:ext cx="7571212" cy="830633"/>
          </a:xfrm>
        </p:spPr>
        <p:txBody>
          <a:bodyPr/>
          <a:lstStyle/>
          <a:p>
            <a:r>
              <a:rPr lang="de-DE" dirty="0" smtClean="0"/>
              <a:t>Die schlechteste aller Welten</a:t>
            </a:r>
            <a:endParaRPr lang="de-DE" dirty="0"/>
          </a:p>
        </p:txBody>
      </p:sp>
      <p:sp>
        <p:nvSpPr>
          <p:cNvPr id="3" name="Content Placeholder 2"/>
          <p:cNvSpPr>
            <a:spLocks noGrp="1"/>
          </p:cNvSpPr>
          <p:nvPr>
            <p:ph idx="1"/>
          </p:nvPr>
        </p:nvSpPr>
        <p:spPr>
          <a:xfrm>
            <a:off x="601216" y="1310034"/>
            <a:ext cx="7643192" cy="4999286"/>
          </a:xfrm>
        </p:spPr>
        <p:txBody>
          <a:bodyPr/>
          <a:lstStyle/>
          <a:p>
            <a:pPr marL="0" indent="0">
              <a:buNone/>
            </a:pPr>
            <a:r>
              <a:rPr lang="de-DE" sz="2000" b="1" dirty="0" smtClean="0"/>
              <a:t>Schopenhauer</a:t>
            </a:r>
            <a:r>
              <a:rPr lang="de-DE" sz="2000" dirty="0" smtClean="0"/>
              <a:t> analysiert </a:t>
            </a:r>
            <a:r>
              <a:rPr lang="de-DE" sz="2000" dirty="0"/>
              <a:t>und kritisiert die Destruktivität des Menschen, deren Wurzel er im blinden, dem Verstande </a:t>
            </a:r>
            <a:r>
              <a:rPr lang="de-DE" sz="2000" dirty="0" smtClean="0"/>
              <a:t>nicht zugänglichen </a:t>
            </a:r>
            <a:r>
              <a:rPr lang="de-DE" sz="2000" dirty="0"/>
              <a:t>Willen </a:t>
            </a:r>
            <a:r>
              <a:rPr lang="de-DE" sz="2000" dirty="0" smtClean="0"/>
              <a:t>sieht.</a:t>
            </a:r>
            <a:br>
              <a:rPr lang="de-DE" sz="2000" dirty="0" smtClean="0"/>
            </a:br>
            <a:r>
              <a:rPr lang="de-DE" sz="2000" dirty="0" smtClean="0"/>
              <a:t>Er </a:t>
            </a:r>
            <a:r>
              <a:rPr lang="de-DE" sz="2000" dirty="0"/>
              <a:t>beruft sich auf Voltaire und dessen </a:t>
            </a:r>
            <a:r>
              <a:rPr lang="de-DE" sz="2000" dirty="0" smtClean="0"/>
              <a:t>Candide</a:t>
            </a:r>
            <a:r>
              <a:rPr lang="de-DE" sz="2000" dirty="0"/>
              <a:t> </a:t>
            </a:r>
            <a:r>
              <a:rPr lang="de-DE" sz="2000" dirty="0" smtClean="0"/>
              <a:t>und </a:t>
            </a:r>
            <a:r>
              <a:rPr lang="de-DE" sz="2000" dirty="0"/>
              <a:t>schreibt:</a:t>
            </a:r>
          </a:p>
          <a:p>
            <a:pPr marL="0" indent="0">
              <a:buNone/>
            </a:pPr>
            <a:r>
              <a:rPr lang="de-DE" sz="2000" dirty="0"/>
              <a:t>„Sogar aber lässt sich den handgreiflich sophistischen Beweisen </a:t>
            </a:r>
            <a:r>
              <a:rPr lang="de-DE" sz="2000" dirty="0">
                <a:solidFill>
                  <a:srgbClr val="C00000"/>
                </a:solidFill>
              </a:rPr>
              <a:t>Leibnizens, dass diese Welt die beste unter den möglichen </a:t>
            </a:r>
            <a:r>
              <a:rPr lang="de-DE" sz="2000" dirty="0"/>
              <a:t>sei, ernstlich und ehrlich der Beweis entgegenstellen, dass sie die </a:t>
            </a:r>
            <a:r>
              <a:rPr lang="de-DE" sz="2000" dirty="0">
                <a:solidFill>
                  <a:srgbClr val="C00000"/>
                </a:solidFill>
              </a:rPr>
              <a:t>schlechteste unter den möglichen </a:t>
            </a:r>
            <a:r>
              <a:rPr lang="de-DE" sz="2000" dirty="0"/>
              <a:t>sei. Denn "möglich" heißt nicht, was einer etwa sich vorphantasieren mag, sondern, was wirklich existieren und bestehen kann. Nun ist diese Welt so eingerichtet, wie sie sein musste, um mit genauer Not bestehen zu können: wäre sie aber noch ein weniger schlechter, so könnte sie schon nicht mehr bestehen</a:t>
            </a:r>
            <a:r>
              <a:rPr lang="de-DE" sz="2000" dirty="0" smtClean="0"/>
              <a:t>.“</a:t>
            </a:r>
            <a:br>
              <a:rPr lang="de-DE" sz="2000" dirty="0" smtClean="0"/>
            </a:br>
            <a:endParaRPr lang="de-DE" sz="800" dirty="0" smtClean="0"/>
          </a:p>
          <a:p>
            <a:pPr marL="0" indent="0">
              <a:buNone/>
            </a:pPr>
            <a:r>
              <a:rPr lang="de-DE" sz="1600" dirty="0" smtClean="0"/>
              <a:t>Arthur Schopenhauer, </a:t>
            </a:r>
            <a:r>
              <a:rPr lang="de-DE" sz="1600" dirty="0" smtClean="0">
                <a:hlinkClick r:id="rId2"/>
              </a:rPr>
              <a:t>Die </a:t>
            </a:r>
            <a:r>
              <a:rPr lang="de-DE" sz="1600" dirty="0">
                <a:hlinkClick r:id="rId2"/>
              </a:rPr>
              <a:t>Welt als Wille und Vorstellung</a:t>
            </a:r>
            <a:r>
              <a:rPr lang="nn-NO" sz="1600" dirty="0" smtClean="0">
                <a:hlinkClick r:id="rId2"/>
              </a:rPr>
              <a:t> </a:t>
            </a:r>
            <a:r>
              <a:rPr lang="nn-NO" sz="1600" dirty="0" smtClean="0"/>
              <a:t>Bd. II, Kap. 46, S. 747.</a:t>
            </a:r>
            <a:endParaRPr lang="de-DE" sz="1600" dirty="0" smtClean="0"/>
          </a:p>
        </p:txBody>
      </p:sp>
      <p:sp>
        <p:nvSpPr>
          <p:cNvPr id="4" name="Footer Placeholder 3"/>
          <p:cNvSpPr>
            <a:spLocks noGrp="1"/>
          </p:cNvSpPr>
          <p:nvPr>
            <p:ph type="ftr" sz="quarter" idx="11"/>
          </p:nvPr>
        </p:nvSpPr>
        <p:spPr/>
        <p:txBody>
          <a:bodyPr/>
          <a:lstStyle/>
          <a:p>
            <a:r>
              <a:rPr lang="de-DE" smtClean="0"/>
              <a:t>Thomas Naumann        Deutsches Elektronen-Synchrotron DESY</a:t>
            </a:r>
            <a:endParaRPr lang="en-GB" dirty="0"/>
          </a:p>
        </p:txBody>
      </p:sp>
      <p:sp>
        <p:nvSpPr>
          <p:cNvPr id="5" name="Slide Number Placeholder 4"/>
          <p:cNvSpPr>
            <a:spLocks noGrp="1"/>
          </p:cNvSpPr>
          <p:nvPr>
            <p:ph type="sldNum" sz="quarter" idx="12"/>
          </p:nvPr>
        </p:nvSpPr>
        <p:spPr/>
        <p:txBody>
          <a:bodyPr/>
          <a:lstStyle/>
          <a:p>
            <a:fld id="{10F633DE-F6CC-4FE8-92FE-223BC299FAD7}" type="slidenum">
              <a:rPr lang="en-GB" smtClean="0"/>
              <a:t>7</a:t>
            </a:fld>
            <a:endParaRPr lang="en-GB" dirty="0"/>
          </a:p>
        </p:txBody>
      </p:sp>
    </p:spTree>
    <p:extLst>
      <p:ext uri="{BB962C8B-B14F-4D97-AF65-F5344CB8AC3E}">
        <p14:creationId xmlns:p14="http://schemas.microsoft.com/office/powerpoint/2010/main" val="1053305817"/>
      </p:ext>
    </p:extLst>
  </p:cSld>
  <p:clrMapOvr>
    <a:masterClrMapping/>
  </p:clrMapOvr>
  <p:transition spd="med">
    <p:fade/>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18105" y="-125526"/>
            <a:ext cx="5507790" cy="1754326"/>
          </a:xfrm>
        </p:spPr>
        <p:txBody>
          <a:bodyPr wrap="none">
            <a:spAutoFit/>
          </a:bodyPr>
          <a:lstStyle/>
          <a:p>
            <a:r>
              <a:rPr lang="en-US" sz="5400" b="1" dirty="0" smtClean="0">
                <a:solidFill>
                  <a:srgbClr val="002060"/>
                </a:solidFill>
              </a:rPr>
              <a:t>Antropic Principle:</a:t>
            </a:r>
            <a:br>
              <a:rPr lang="en-US" sz="5400" b="1" dirty="0" smtClean="0">
                <a:solidFill>
                  <a:srgbClr val="002060"/>
                </a:solidFill>
              </a:rPr>
            </a:br>
            <a:r>
              <a:rPr lang="en-US" sz="5400" b="1" dirty="0" smtClean="0">
                <a:solidFill>
                  <a:srgbClr val="002060"/>
                </a:solidFill>
              </a:rPr>
              <a:t>Criticism</a:t>
            </a:r>
            <a:endParaRPr lang="en-US" sz="5400" b="1" dirty="0">
              <a:solidFill>
                <a:srgbClr val="002060"/>
              </a:solidFill>
            </a:endParaRPr>
          </a:p>
        </p:txBody>
      </p:sp>
      <p:sp>
        <p:nvSpPr>
          <p:cNvPr id="3" name="Content Placeholder 2"/>
          <p:cNvSpPr>
            <a:spLocks noGrp="1"/>
          </p:cNvSpPr>
          <p:nvPr>
            <p:ph idx="1"/>
          </p:nvPr>
        </p:nvSpPr>
        <p:spPr>
          <a:xfrm>
            <a:off x="508566" y="1642149"/>
            <a:ext cx="7303794" cy="4955203"/>
          </a:xfrm>
        </p:spPr>
        <p:txBody>
          <a:bodyPr wrap="none">
            <a:spAutoFit/>
          </a:bodyPr>
          <a:lstStyle/>
          <a:p>
            <a:pPr marL="0" indent="0" algn="ctr">
              <a:spcBef>
                <a:spcPts val="1800"/>
              </a:spcBef>
              <a:buNone/>
            </a:pPr>
            <a:r>
              <a:rPr lang="en-US" b="1" dirty="0" smtClean="0">
                <a:solidFill>
                  <a:srgbClr val="008000"/>
                </a:solidFill>
              </a:rPr>
              <a:t>   We only have one Universe.</a:t>
            </a:r>
          </a:p>
          <a:p>
            <a:pPr marL="0" indent="0">
              <a:spcBef>
                <a:spcPts val="1800"/>
              </a:spcBef>
              <a:buNone/>
            </a:pPr>
            <a:r>
              <a:rPr lang="en-US" b="1" dirty="0" smtClean="0">
                <a:solidFill>
                  <a:srgbClr val="C00000"/>
                </a:solidFill>
              </a:rPr>
              <a:t>tautology, causal circle:</a:t>
            </a:r>
            <a:r>
              <a:rPr lang="en-US" sz="2800" b="1" dirty="0" smtClean="0">
                <a:solidFill>
                  <a:srgbClr val="C00000"/>
                </a:solidFill>
              </a:rPr>
              <a:t/>
            </a:r>
            <a:br>
              <a:rPr lang="en-US" sz="2800" b="1" dirty="0" smtClean="0">
                <a:solidFill>
                  <a:srgbClr val="C00000"/>
                </a:solidFill>
              </a:rPr>
            </a:br>
            <a:r>
              <a:rPr lang="en-US" sz="2400" dirty="0" smtClean="0"/>
              <a:t>We only observe Universes that allow an observer.</a:t>
            </a:r>
          </a:p>
          <a:p>
            <a:pPr marL="0" indent="0">
              <a:spcBef>
                <a:spcPts val="1800"/>
              </a:spcBef>
              <a:buNone/>
            </a:pPr>
            <a:r>
              <a:rPr lang="en-US" b="1" dirty="0" smtClean="0">
                <a:solidFill>
                  <a:srgbClr val="C00000"/>
                </a:solidFill>
              </a:rPr>
              <a:t>no prediction:</a:t>
            </a:r>
            <a:r>
              <a:rPr lang="en-US" b="1" dirty="0">
                <a:solidFill>
                  <a:srgbClr val="C00000"/>
                </a:solidFill>
              </a:rPr>
              <a:t> </a:t>
            </a:r>
            <a:r>
              <a:rPr lang="en-US" b="1" dirty="0" smtClean="0">
                <a:solidFill>
                  <a:srgbClr val="C00000"/>
                </a:solidFill>
              </a:rPr>
              <a:t> </a:t>
            </a:r>
            <a:r>
              <a:rPr lang="en-US" sz="2400" dirty="0" smtClean="0"/>
              <a:t>only </a:t>
            </a:r>
            <a:r>
              <a:rPr lang="en-US" sz="2400" dirty="0" err="1" smtClean="0"/>
              <a:t>postdiction</a:t>
            </a:r>
            <a:endParaRPr lang="en-US" sz="2400" dirty="0" smtClean="0"/>
          </a:p>
          <a:p>
            <a:pPr marL="0" lvl="0" indent="0">
              <a:spcBef>
                <a:spcPts val="1800"/>
              </a:spcBef>
              <a:buNone/>
            </a:pPr>
            <a:r>
              <a:rPr lang="en-US" b="1" dirty="0" smtClean="0">
                <a:solidFill>
                  <a:srgbClr val="C00000"/>
                </a:solidFill>
              </a:rPr>
              <a:t>no science:</a:t>
            </a:r>
            <a:br>
              <a:rPr lang="en-US" b="1" dirty="0" smtClean="0">
                <a:solidFill>
                  <a:srgbClr val="C00000"/>
                </a:solidFill>
              </a:rPr>
            </a:br>
            <a:r>
              <a:rPr lang="en-US" sz="2400" dirty="0" smtClean="0">
                <a:solidFill>
                  <a:prstClr val="black"/>
                </a:solidFill>
              </a:rPr>
              <a:t>no repeatable experiments</a:t>
            </a:r>
            <a:br>
              <a:rPr lang="en-US" sz="2400" dirty="0" smtClean="0">
                <a:solidFill>
                  <a:prstClr val="black"/>
                </a:solidFill>
              </a:rPr>
            </a:br>
            <a:r>
              <a:rPr lang="en-US" sz="2400" dirty="0" smtClean="0">
                <a:solidFill>
                  <a:prstClr val="black"/>
                </a:solidFill>
              </a:rPr>
              <a:t>fundamental parameters not derived from first principles</a:t>
            </a:r>
            <a:endParaRPr lang="en-US" sz="2400" b="1" dirty="0" smtClean="0">
              <a:solidFill>
                <a:srgbClr val="C00000"/>
              </a:solidFill>
            </a:endParaRPr>
          </a:p>
          <a:p>
            <a:pPr marL="0" indent="0">
              <a:spcBef>
                <a:spcPts val="1800"/>
              </a:spcBef>
              <a:buNone/>
            </a:pPr>
            <a:r>
              <a:rPr lang="en-US" sz="2800" b="1" dirty="0">
                <a:solidFill>
                  <a:srgbClr val="C00000"/>
                </a:solidFill>
              </a:rPr>
              <a:t>w</a:t>
            </a:r>
            <a:r>
              <a:rPr lang="en-US" sz="2800" b="1" dirty="0" smtClean="0">
                <a:solidFill>
                  <a:srgbClr val="C00000"/>
                </a:solidFill>
              </a:rPr>
              <a:t>hat is tuned:</a:t>
            </a:r>
            <a:br>
              <a:rPr lang="en-US" sz="2800" b="1" dirty="0" smtClean="0">
                <a:solidFill>
                  <a:srgbClr val="C00000"/>
                </a:solidFill>
              </a:rPr>
            </a:br>
            <a:r>
              <a:rPr lang="en-US" sz="2400" dirty="0" smtClean="0"/>
              <a:t>laws, fundamental and environmental parameters?</a:t>
            </a:r>
            <a:endParaRPr lang="en-US" sz="2400" dirty="0"/>
          </a:p>
        </p:txBody>
      </p:sp>
    </p:spTree>
    <p:extLst>
      <p:ext uri="{BB962C8B-B14F-4D97-AF65-F5344CB8AC3E}">
        <p14:creationId xmlns:p14="http://schemas.microsoft.com/office/powerpoint/2010/main" val="24335431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392"/>
            <a:ext cx="8229600" cy="1143000"/>
          </a:xfrm>
        </p:spPr>
        <p:txBody>
          <a:bodyPr>
            <a:normAutofit/>
          </a:bodyPr>
          <a:lstStyle/>
          <a:p>
            <a:r>
              <a:rPr lang="de-DE" sz="4800" b="1" dirty="0">
                <a:solidFill>
                  <a:srgbClr val="002060"/>
                </a:solidFill>
              </a:rPr>
              <a:t>Mensch -</a:t>
            </a:r>
            <a:r>
              <a:rPr lang="de-DE" sz="4800" b="1" dirty="0" smtClean="0">
                <a:solidFill>
                  <a:srgbClr val="002060"/>
                </a:solidFill>
              </a:rPr>
              <a:t> </a:t>
            </a:r>
            <a:r>
              <a:rPr lang="de-DE" sz="4800" b="1" dirty="0">
                <a:solidFill>
                  <a:srgbClr val="002060"/>
                </a:solidFill>
              </a:rPr>
              <a:t>Maß aller </a:t>
            </a:r>
            <a:r>
              <a:rPr lang="de-DE" sz="4800" b="1" dirty="0" smtClean="0">
                <a:solidFill>
                  <a:srgbClr val="002060"/>
                </a:solidFill>
              </a:rPr>
              <a:t>Dinge ?</a:t>
            </a:r>
            <a:endParaRPr lang="de-DE" sz="4800" dirty="0">
              <a:solidFill>
                <a:srgbClr val="002060"/>
              </a:solidFill>
            </a:endParaRPr>
          </a:p>
        </p:txBody>
      </p:sp>
      <p:sp>
        <p:nvSpPr>
          <p:cNvPr id="3" name="Content Placeholder 2"/>
          <p:cNvSpPr>
            <a:spLocks noGrp="1"/>
          </p:cNvSpPr>
          <p:nvPr>
            <p:ph idx="1"/>
          </p:nvPr>
        </p:nvSpPr>
        <p:spPr>
          <a:xfrm>
            <a:off x="323528" y="908720"/>
            <a:ext cx="8640960" cy="6547946"/>
          </a:xfrm>
        </p:spPr>
        <p:txBody>
          <a:bodyPr wrap="square">
            <a:spAutoFit/>
          </a:bodyPr>
          <a:lstStyle/>
          <a:p>
            <a:pPr marL="177800" indent="-177800"/>
            <a:r>
              <a:rPr lang="de-DE" sz="2000" b="1" dirty="0"/>
              <a:t>Teleologie</a:t>
            </a:r>
            <a:r>
              <a:rPr lang="de-DE" sz="2000" dirty="0"/>
              <a:t>:	Evolution </a:t>
            </a:r>
            <a:r>
              <a:rPr lang="de-DE" sz="2000" dirty="0" smtClean="0"/>
              <a:t>auf </a:t>
            </a:r>
            <a:r>
              <a:rPr lang="de-DE" sz="2000" dirty="0"/>
              <a:t>uns </a:t>
            </a:r>
            <a:r>
              <a:rPr lang="de-DE" sz="2000" dirty="0" smtClean="0"/>
              <a:t>hin ?</a:t>
            </a:r>
            <a:endParaRPr lang="de-DE" sz="2000" b="1" dirty="0" smtClean="0"/>
          </a:p>
          <a:p>
            <a:pPr marL="177800" indent="-177800">
              <a:spcBef>
                <a:spcPts val="300"/>
              </a:spcBef>
            </a:pPr>
            <a:r>
              <a:rPr lang="de-DE" sz="2000" b="1" dirty="0">
                <a:solidFill>
                  <a:prstClr val="black"/>
                </a:solidFill>
              </a:rPr>
              <a:t>Physik</a:t>
            </a:r>
            <a:r>
              <a:rPr lang="de-DE" sz="2000" b="1" dirty="0" smtClean="0">
                <a:solidFill>
                  <a:prstClr val="black"/>
                </a:solidFill>
              </a:rPr>
              <a:t>:	</a:t>
            </a:r>
            <a:r>
              <a:rPr lang="de-DE" sz="2000" dirty="0" smtClean="0">
                <a:solidFill>
                  <a:prstClr val="black"/>
                </a:solidFill>
              </a:rPr>
              <a:t>keine </a:t>
            </a:r>
            <a:r>
              <a:rPr lang="de-DE" sz="2000" dirty="0">
                <a:solidFill>
                  <a:prstClr val="black"/>
                </a:solidFill>
              </a:rPr>
              <a:t>Zwecke,</a:t>
            </a:r>
            <a:r>
              <a:rPr lang="de-DE" sz="2000" b="1" dirty="0">
                <a:solidFill>
                  <a:prstClr val="black"/>
                </a:solidFill>
              </a:rPr>
              <a:t> </a:t>
            </a:r>
            <a:r>
              <a:rPr lang="de-DE" sz="2000" dirty="0">
                <a:solidFill>
                  <a:prstClr val="black"/>
                </a:solidFill>
              </a:rPr>
              <a:t>sondern </a:t>
            </a:r>
            <a:r>
              <a:rPr lang="de-DE" sz="2000" dirty="0" smtClean="0">
                <a:solidFill>
                  <a:prstClr val="black"/>
                </a:solidFill>
              </a:rPr>
              <a:t>Sinn-lose </a:t>
            </a:r>
            <a:r>
              <a:rPr lang="de-DE" sz="2000" dirty="0">
                <a:solidFill>
                  <a:prstClr val="black"/>
                </a:solidFill>
              </a:rPr>
              <a:t>Mechanismen</a:t>
            </a:r>
          </a:p>
          <a:p>
            <a:pPr marL="0" indent="0">
              <a:spcBef>
                <a:spcPts val="1200"/>
              </a:spcBef>
              <a:buNone/>
            </a:pPr>
            <a:r>
              <a:rPr lang="de-DE" sz="2800" b="1" dirty="0" smtClean="0"/>
              <a:t>antropisches Prinzip</a:t>
            </a:r>
            <a:r>
              <a:rPr lang="de-DE" sz="2800" dirty="0" smtClean="0"/>
              <a:t>:</a:t>
            </a:r>
            <a:endParaRPr lang="de-DE" sz="2800" dirty="0"/>
          </a:p>
          <a:p>
            <a:pPr marL="0" indent="0">
              <a:spcBef>
                <a:spcPts val="0"/>
              </a:spcBef>
              <a:buNone/>
            </a:pPr>
            <a:r>
              <a:rPr lang="de-DE" sz="2400" dirty="0" smtClean="0"/>
              <a:t>Mensch als Beobachter ist </a:t>
            </a:r>
            <a:r>
              <a:rPr lang="de-DE" sz="2400" b="1" dirty="0"/>
              <a:t>Maß aller </a:t>
            </a:r>
            <a:r>
              <a:rPr lang="de-DE" sz="2400" b="1" dirty="0" smtClean="0"/>
              <a:t>Dinge</a:t>
            </a:r>
            <a:r>
              <a:rPr lang="de-DE" sz="2400" dirty="0" smtClean="0"/>
              <a:t>, definiert Physik</a:t>
            </a:r>
            <a:endParaRPr lang="de-DE" sz="2400" dirty="0"/>
          </a:p>
          <a:p>
            <a:pPr marL="0" indent="0">
              <a:spcBef>
                <a:spcPts val="1200"/>
              </a:spcBef>
              <a:buNone/>
            </a:pPr>
            <a:r>
              <a:rPr lang="de-DE" sz="2800" b="1" dirty="0" smtClean="0"/>
              <a:t>antropische </a:t>
            </a:r>
            <a:r>
              <a:rPr lang="de-DE" sz="2800" b="1" dirty="0" smtClean="0">
                <a:solidFill>
                  <a:srgbClr val="C00000"/>
                </a:solidFill>
              </a:rPr>
              <a:t>Selektion</a:t>
            </a:r>
            <a:r>
              <a:rPr lang="de-DE" sz="2800" dirty="0" smtClean="0">
                <a:solidFill>
                  <a:srgbClr val="C00000"/>
                </a:solidFill>
              </a:rPr>
              <a:t>:</a:t>
            </a:r>
          </a:p>
          <a:p>
            <a:pPr marL="0" indent="0">
              <a:spcBef>
                <a:spcPts val="0"/>
              </a:spcBef>
              <a:buNone/>
            </a:pPr>
            <a:r>
              <a:rPr lang="de-DE" sz="2400" dirty="0" smtClean="0"/>
              <a:t>der </a:t>
            </a:r>
            <a:r>
              <a:rPr lang="de-DE" sz="2400" dirty="0"/>
              <a:t>für </a:t>
            </a:r>
            <a:r>
              <a:rPr lang="de-DE" sz="2400" dirty="0" smtClean="0"/>
              <a:t>uns</a:t>
            </a:r>
            <a:r>
              <a:rPr lang="de-DE" sz="2400" dirty="0">
                <a:solidFill>
                  <a:srgbClr val="C00000"/>
                </a:solidFill>
              </a:rPr>
              <a:t> </a:t>
            </a:r>
            <a:r>
              <a:rPr lang="de-DE" sz="2400" b="1" dirty="0" smtClean="0">
                <a:solidFill>
                  <a:srgbClr val="C00000"/>
                </a:solidFill>
              </a:rPr>
              <a:t>Besten </a:t>
            </a:r>
            <a:r>
              <a:rPr lang="de-DE" sz="2400" b="1" dirty="0">
                <a:solidFill>
                  <a:srgbClr val="C00000"/>
                </a:solidFill>
              </a:rPr>
              <a:t>aller </a:t>
            </a:r>
            <a:r>
              <a:rPr lang="de-DE" sz="2400" b="1" dirty="0" smtClean="0">
                <a:solidFill>
                  <a:srgbClr val="C00000"/>
                </a:solidFill>
              </a:rPr>
              <a:t>Welten </a:t>
            </a:r>
            <a:r>
              <a:rPr lang="de-DE" sz="2400" dirty="0" smtClean="0"/>
              <a:t>aus großen Ensemble</a:t>
            </a:r>
            <a:endParaRPr lang="de-DE" sz="2400" b="1" dirty="0">
              <a:solidFill>
                <a:srgbClr val="C00000"/>
              </a:solidFill>
            </a:endParaRPr>
          </a:p>
          <a:p>
            <a:pPr marL="0" indent="0">
              <a:spcBef>
                <a:spcPts val="1200"/>
              </a:spcBef>
              <a:buNone/>
            </a:pPr>
            <a:r>
              <a:rPr lang="de-DE" sz="2800" dirty="0" smtClean="0"/>
              <a:t>letzte </a:t>
            </a:r>
            <a:r>
              <a:rPr lang="de-DE" sz="2800" b="1" dirty="0">
                <a:solidFill>
                  <a:srgbClr val="C00000"/>
                </a:solidFill>
              </a:rPr>
              <a:t>Entthronung</a:t>
            </a:r>
            <a:r>
              <a:rPr lang="de-DE" sz="2800" b="1" dirty="0"/>
              <a:t> des Menschen </a:t>
            </a:r>
            <a:r>
              <a:rPr lang="de-DE" sz="2800" dirty="0" smtClean="0"/>
              <a:t>nach</a:t>
            </a:r>
          </a:p>
          <a:p>
            <a:pPr marL="180975" indent="-180975">
              <a:spcBef>
                <a:spcPts val="300"/>
              </a:spcBef>
            </a:pPr>
            <a:r>
              <a:rPr lang="de-DE" sz="2000" b="1" dirty="0" smtClean="0"/>
              <a:t>Kopernikus</a:t>
            </a:r>
            <a:r>
              <a:rPr lang="de-DE" sz="2000" dirty="0" smtClean="0"/>
              <a:t>:	Unsere Erde ist nicht der Mittelpunkt der Welt,</a:t>
            </a:r>
            <a:br>
              <a:rPr lang="de-DE" sz="2000" dirty="0" smtClean="0"/>
            </a:br>
            <a:r>
              <a:rPr lang="de-DE" sz="2000" dirty="0" smtClean="0"/>
              <a:t>		sondern nur einer von vielen </a:t>
            </a:r>
            <a:r>
              <a:rPr lang="de-DE" sz="2000" b="1" dirty="0" smtClean="0"/>
              <a:t>Sternen</a:t>
            </a:r>
            <a:r>
              <a:rPr lang="de-DE" sz="2000" dirty="0" smtClean="0"/>
              <a:t> im All.</a:t>
            </a:r>
            <a:endParaRPr lang="de-DE" sz="2000" dirty="0"/>
          </a:p>
          <a:p>
            <a:pPr marL="180975" indent="-180975">
              <a:spcBef>
                <a:spcPts val="300"/>
              </a:spcBef>
            </a:pPr>
            <a:r>
              <a:rPr lang="de-DE" sz="2000" b="1" dirty="0" smtClean="0"/>
              <a:t>Darwin</a:t>
            </a:r>
            <a:r>
              <a:rPr lang="de-DE" sz="2000" dirty="0" smtClean="0"/>
              <a:t>:	Der </a:t>
            </a:r>
            <a:r>
              <a:rPr lang="de-DE" sz="2000" dirty="0"/>
              <a:t>Mensch </a:t>
            </a:r>
            <a:r>
              <a:rPr lang="de-DE" sz="2000" dirty="0" smtClean="0"/>
              <a:t>ist nicht die Krone der Schöpfung,</a:t>
            </a:r>
            <a:br>
              <a:rPr lang="de-DE" sz="2000" dirty="0" smtClean="0"/>
            </a:br>
            <a:r>
              <a:rPr lang="de-DE" sz="2000" dirty="0" smtClean="0"/>
              <a:t>		sondern nur </a:t>
            </a:r>
            <a:r>
              <a:rPr lang="de-DE" sz="2000" dirty="0"/>
              <a:t>eins von vielen </a:t>
            </a:r>
            <a:r>
              <a:rPr lang="de-DE" sz="2000" b="1" dirty="0" smtClean="0"/>
              <a:t>Tieren</a:t>
            </a:r>
            <a:r>
              <a:rPr lang="de-DE" sz="2000" dirty="0" smtClean="0"/>
              <a:t>.</a:t>
            </a:r>
          </a:p>
          <a:p>
            <a:pPr marL="180975" indent="-180975">
              <a:spcBef>
                <a:spcPts val="300"/>
              </a:spcBef>
            </a:pPr>
            <a:r>
              <a:rPr lang="de-DE" sz="2000" b="1" dirty="0" smtClean="0"/>
              <a:t>Hubble</a:t>
            </a:r>
            <a:r>
              <a:rPr lang="de-DE" sz="2000" dirty="0" smtClean="0"/>
              <a:t>:	Unsere </a:t>
            </a:r>
            <a:r>
              <a:rPr lang="de-DE" sz="2000" dirty="0"/>
              <a:t>Milchstraße </a:t>
            </a:r>
            <a:r>
              <a:rPr lang="de-DE" sz="2000" dirty="0" smtClean="0"/>
              <a:t>ist nur</a:t>
            </a:r>
            <a:br>
              <a:rPr lang="de-DE" sz="2000" dirty="0" smtClean="0"/>
            </a:br>
            <a:r>
              <a:rPr lang="de-DE" sz="2000" dirty="0" smtClean="0"/>
              <a:t>		eine </a:t>
            </a:r>
            <a:r>
              <a:rPr lang="de-DE" sz="2000" b="1" dirty="0"/>
              <a:t>Galaxie</a:t>
            </a:r>
            <a:r>
              <a:rPr lang="de-DE" sz="2000" dirty="0"/>
              <a:t> unter vielen im </a:t>
            </a:r>
            <a:r>
              <a:rPr lang="de-DE" sz="2000" dirty="0" smtClean="0"/>
              <a:t>Kosmos.</a:t>
            </a:r>
          </a:p>
          <a:p>
            <a:pPr marL="180975" indent="-180975">
              <a:spcBef>
                <a:spcPts val="300"/>
              </a:spcBef>
            </a:pPr>
            <a:r>
              <a:rPr lang="de-DE" sz="2000" b="1" dirty="0" smtClean="0">
                <a:solidFill>
                  <a:srgbClr val="C00000"/>
                </a:solidFill>
              </a:rPr>
              <a:t>Heute</a:t>
            </a:r>
            <a:r>
              <a:rPr lang="de-DE" sz="2000" dirty="0" smtClean="0"/>
              <a:t>:		Unser </a:t>
            </a:r>
            <a:r>
              <a:rPr lang="de-DE" sz="2000" b="1" dirty="0"/>
              <a:t>Kosmos</a:t>
            </a:r>
            <a:r>
              <a:rPr lang="de-DE" sz="2000" dirty="0"/>
              <a:t> </a:t>
            </a:r>
            <a:r>
              <a:rPr lang="de-DE" sz="2000" dirty="0" smtClean="0"/>
              <a:t>ist nur</a:t>
            </a:r>
            <a:br>
              <a:rPr lang="de-DE" sz="2000" dirty="0" smtClean="0"/>
            </a:br>
            <a:r>
              <a:rPr lang="de-DE" sz="2000" dirty="0" smtClean="0"/>
              <a:t>		ein Universum </a:t>
            </a:r>
            <a:r>
              <a:rPr lang="de-DE" sz="2000" dirty="0"/>
              <a:t>unter vielen im </a:t>
            </a:r>
            <a:r>
              <a:rPr lang="de-DE" sz="2000" b="1" dirty="0" smtClean="0">
                <a:solidFill>
                  <a:srgbClr val="C00000"/>
                </a:solidFill>
              </a:rPr>
              <a:t>Multiversum</a:t>
            </a:r>
            <a:r>
              <a:rPr lang="de-DE" sz="2000" dirty="0" smtClean="0"/>
              <a:t>.</a:t>
            </a:r>
          </a:p>
          <a:p>
            <a:pPr marL="180975" indent="-180975">
              <a:spcBef>
                <a:spcPts val="300"/>
              </a:spcBef>
            </a:pPr>
            <a:endParaRPr lang="de-DE" sz="2000" dirty="0"/>
          </a:p>
          <a:p>
            <a:pPr marL="180975" indent="-180975">
              <a:spcBef>
                <a:spcPts val="300"/>
              </a:spcBef>
            </a:pPr>
            <a:r>
              <a:rPr lang="de-DE" sz="2000" b="1" dirty="0" smtClean="0"/>
              <a:t>Monod:</a:t>
            </a:r>
            <a:r>
              <a:rPr lang="de-DE" sz="2000" dirty="0"/>
              <a:t>	</a:t>
            </a:r>
            <a:r>
              <a:rPr lang="de-DE" sz="2000" dirty="0" smtClean="0"/>
              <a:t>Wir sind nur Zigeuner </a:t>
            </a:r>
            <a:r>
              <a:rPr lang="de-DE" sz="2000" dirty="0"/>
              <a:t>am Rande des </a:t>
            </a:r>
            <a:r>
              <a:rPr lang="de-DE" sz="2000" dirty="0" smtClean="0"/>
              <a:t>Universums.</a:t>
            </a:r>
            <a:endParaRPr lang="de-DE" sz="2000" b="1" dirty="0" smtClean="0"/>
          </a:p>
        </p:txBody>
      </p:sp>
    </p:spTree>
    <p:extLst>
      <p:ext uri="{BB962C8B-B14F-4D97-AF65-F5344CB8AC3E}">
        <p14:creationId xmlns:p14="http://schemas.microsoft.com/office/powerpoint/2010/main" val="23286294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fade">
                                      <p:cBhvr>
                                        <p:cTn id="26" dur="500"/>
                                        <p:tgtEl>
                                          <p:spTgt spid="3">
                                            <p:txEl>
                                              <p:pRg st="6" end="6"/>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Effect transition="in" filter="fade">
                                      <p:cBhvr>
                                        <p:cTn id="29" dur="500"/>
                                        <p:tgtEl>
                                          <p:spTgt spid="3">
                                            <p:txEl>
                                              <p:pRg st="7" end="7"/>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3">
                                            <p:txEl>
                                              <p:pRg st="8" end="8"/>
                                            </p:txEl>
                                          </p:spTgt>
                                        </p:tgtEl>
                                        <p:attrNameLst>
                                          <p:attrName>style.visibility</p:attrName>
                                        </p:attrNameLst>
                                      </p:cBhvr>
                                      <p:to>
                                        <p:strVal val="visible"/>
                                      </p:to>
                                    </p:set>
                                    <p:animEffect transition="in" filter="fade">
                                      <p:cBhvr>
                                        <p:cTn id="34" dur="500"/>
                                        <p:tgtEl>
                                          <p:spTgt spid="3">
                                            <p:txEl>
                                              <p:pRg st="8" end="8"/>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animEffect transition="in" filter="fade">
                                      <p:cBhvr>
                                        <p:cTn id="39" dur="500"/>
                                        <p:tgtEl>
                                          <p:spTgt spid="3">
                                            <p:txEl>
                                              <p:pRg st="9" end="9"/>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3">
                                            <p:txEl>
                                              <p:pRg st="10" end="10"/>
                                            </p:txEl>
                                          </p:spTgt>
                                        </p:tgtEl>
                                        <p:attrNameLst>
                                          <p:attrName>style.visibility</p:attrName>
                                        </p:attrNameLst>
                                      </p:cBhvr>
                                      <p:to>
                                        <p:strVal val="visible"/>
                                      </p:to>
                                    </p:set>
                                    <p:animEffect transition="in" filter="fade">
                                      <p:cBhvr>
                                        <p:cTn id="44" dur="500"/>
                                        <p:tgtEl>
                                          <p:spTgt spid="3">
                                            <p:txEl>
                                              <p:pRg st="10" end="10"/>
                                            </p:txEl>
                                          </p:spTgt>
                                        </p:tgtEl>
                                      </p:cBhvr>
                                    </p:animEffect>
                                  </p:childTnLst>
                                </p:cTn>
                              </p:par>
                              <p:par>
                                <p:cTn id="45" presetID="10" presetClass="entr" presetSubtype="0" fill="hold" nodeType="withEffect">
                                  <p:stCondLst>
                                    <p:cond delay="0"/>
                                  </p:stCondLst>
                                  <p:childTnLst>
                                    <p:set>
                                      <p:cBhvr>
                                        <p:cTn id="46" dur="1" fill="hold">
                                          <p:stCondLst>
                                            <p:cond delay="0"/>
                                          </p:stCondLst>
                                        </p:cTn>
                                        <p:tgtEl>
                                          <p:spTgt spid="3">
                                            <p:txEl>
                                              <p:pRg st="12" end="12"/>
                                            </p:txEl>
                                          </p:spTgt>
                                        </p:tgtEl>
                                        <p:attrNameLst>
                                          <p:attrName>style.visibility</p:attrName>
                                        </p:attrNameLst>
                                      </p:cBhvr>
                                      <p:to>
                                        <p:strVal val="visible"/>
                                      </p:to>
                                    </p:set>
                                    <p:animEffect transition="in" filter="fade">
                                      <p:cBhvr>
                                        <p:cTn id="47"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naumann\Documents\Physics\astro-cosmo\multiverse3.jpg"/>
          <p:cNvPicPr>
            <a:picLocks noChangeAspect="1" noChangeArrowheads="1"/>
          </p:cNvPicPr>
          <p:nvPr/>
        </p:nvPicPr>
        <p:blipFill rotWithShape="1">
          <a:blip r:embed="rId2">
            <a:extLst>
              <a:ext uri="{28A0092B-C50C-407E-A947-70E740481C1C}">
                <a14:useLocalDpi xmlns:a14="http://schemas.microsoft.com/office/drawing/2010/main" val="0"/>
              </a:ext>
            </a:extLst>
          </a:blip>
          <a:srcRect b="28532"/>
          <a:stretch/>
        </p:blipFill>
        <p:spPr bwMode="auto">
          <a:xfrm>
            <a:off x="-108520" y="0"/>
            <a:ext cx="9634164" cy="688538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1179858" y="1381776"/>
            <a:ext cx="6763043" cy="3631400"/>
          </a:xfrm>
        </p:spPr>
        <p:txBody>
          <a:bodyPr/>
          <a:lstStyle/>
          <a:p>
            <a:r>
              <a:rPr lang="en-US" sz="11500" dirty="0" smtClean="0">
                <a:solidFill>
                  <a:schemeClr val="bg1"/>
                </a:solidFill>
                <a:effectLst>
                  <a:outerShdw blurRad="38100" dist="38100" dir="2700000" algn="tl">
                    <a:srgbClr val="000000">
                      <a:alpha val="43137"/>
                    </a:srgbClr>
                  </a:outerShdw>
                </a:effectLst>
              </a:rPr>
              <a:t>Universe</a:t>
            </a:r>
            <a:r>
              <a:rPr lang="en-US" sz="8800" dirty="0" smtClean="0">
                <a:solidFill>
                  <a:schemeClr val="bg1"/>
                </a:solidFill>
                <a:effectLst>
                  <a:outerShdw blurRad="38100" dist="38100" dir="2700000" algn="tl">
                    <a:srgbClr val="000000">
                      <a:alpha val="43137"/>
                    </a:srgbClr>
                  </a:outerShdw>
                </a:effectLst>
              </a:rPr>
              <a:t> </a:t>
            </a:r>
            <a:r>
              <a:rPr lang="en-US" sz="11500" dirty="0" smtClean="0">
                <a:solidFill>
                  <a:schemeClr val="bg1"/>
                </a:solidFill>
                <a:effectLst>
                  <a:outerShdw blurRad="38100" dist="38100" dir="2700000" algn="tl">
                    <a:srgbClr val="000000">
                      <a:alpha val="43137"/>
                    </a:srgbClr>
                  </a:outerShdw>
                </a:effectLst>
              </a:rPr>
              <a:t>-</a:t>
            </a:r>
            <a:br>
              <a:rPr lang="en-US" sz="11500" dirty="0" smtClean="0">
                <a:solidFill>
                  <a:schemeClr val="bg1"/>
                </a:solidFill>
                <a:effectLst>
                  <a:outerShdw blurRad="38100" dist="38100" dir="2700000" algn="tl">
                    <a:srgbClr val="000000">
                      <a:alpha val="43137"/>
                    </a:srgbClr>
                  </a:outerShdw>
                </a:effectLst>
              </a:rPr>
            </a:br>
            <a:r>
              <a:rPr lang="en-US" sz="11500" dirty="0" smtClean="0">
                <a:solidFill>
                  <a:schemeClr val="bg1"/>
                </a:solidFill>
                <a:effectLst>
                  <a:outerShdw blurRad="38100" dist="38100" dir="2700000" algn="tl">
                    <a:srgbClr val="000000">
                      <a:alpha val="43137"/>
                    </a:srgbClr>
                  </a:outerShdw>
                </a:effectLst>
              </a:rPr>
              <a:t>Multiverse</a:t>
            </a:r>
            <a:endParaRPr lang="en-US" sz="11500"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365532399"/>
      </p:ext>
    </p:extLst>
  </p:cSld>
  <p:clrMapOvr>
    <a:masterClrMapping/>
  </p:clrMapOvr>
  <p:transition spd="med">
    <p:fade/>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030" name="Picture 6"/>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400000"/>
                    </a14:imgEffect>
                    <a14:imgEffect>
                      <a14:brightnessContrast bright="-5000" contrast="14000"/>
                    </a14:imgEffect>
                  </a14:imgLayer>
                </a14:imgProps>
              </a:ext>
              <a:ext uri="{28A0092B-C50C-407E-A947-70E740481C1C}">
                <a14:useLocalDpi xmlns:a14="http://schemas.microsoft.com/office/drawing/2010/main" val="0"/>
              </a:ext>
            </a:extLst>
          </a:blip>
          <a:srcRect l="4131" t="3180" r="1073" b="3180"/>
          <a:stretch/>
        </p:blipFill>
        <p:spPr bwMode="auto">
          <a:xfrm rot="948970">
            <a:off x="5323331" y="3100278"/>
            <a:ext cx="3425149" cy="1033651"/>
          </a:xfrm>
          <a:prstGeom prst="rect">
            <a:avLst/>
          </a:prstGeom>
          <a:solidFill>
            <a:schemeClr val="bg1"/>
          </a:solidFill>
          <a:ln>
            <a:noFill/>
          </a:ln>
          <a:effectLst/>
          <a:extLst/>
        </p:spPr>
      </p:pic>
      <p:pic>
        <p:nvPicPr>
          <p:cNvPr id="1026" name="Picture 2" descr="http://JournalofCosmology.com/images/dperlovFigure4.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78760" y="908720"/>
            <a:ext cx="3013735" cy="194421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99392"/>
            <a:ext cx="8229600" cy="1143000"/>
          </a:xfrm>
        </p:spPr>
        <p:txBody>
          <a:bodyPr>
            <a:noAutofit/>
          </a:bodyPr>
          <a:lstStyle/>
          <a:p>
            <a:r>
              <a:rPr lang="de-DE" sz="6000" b="1" dirty="0" err="1" smtClean="0">
                <a:solidFill>
                  <a:srgbClr val="000066"/>
                </a:solidFill>
              </a:rPr>
              <a:t>Universe</a:t>
            </a:r>
            <a:r>
              <a:rPr lang="de-DE" sz="6000" b="1" dirty="0" smtClean="0">
                <a:solidFill>
                  <a:srgbClr val="000066"/>
                </a:solidFill>
              </a:rPr>
              <a:t> - Multiverse</a:t>
            </a:r>
            <a:endParaRPr lang="de-DE" sz="6000" b="1" dirty="0">
              <a:solidFill>
                <a:srgbClr val="000066"/>
              </a:solidFill>
            </a:endParaRPr>
          </a:p>
        </p:txBody>
      </p:sp>
      <p:sp>
        <p:nvSpPr>
          <p:cNvPr id="3" name="Content Placeholder 2"/>
          <p:cNvSpPr>
            <a:spLocks noGrp="1"/>
          </p:cNvSpPr>
          <p:nvPr>
            <p:ph idx="1"/>
          </p:nvPr>
        </p:nvSpPr>
        <p:spPr>
          <a:xfrm>
            <a:off x="245078" y="1046804"/>
            <a:ext cx="5102267" cy="3390308"/>
          </a:xfrm>
        </p:spPr>
        <p:txBody>
          <a:bodyPr wrap="none">
            <a:spAutoFit/>
          </a:bodyPr>
          <a:lstStyle/>
          <a:p>
            <a:pPr marL="0" indent="0">
              <a:buNone/>
            </a:pPr>
            <a:r>
              <a:rPr lang="de-DE" sz="2000" dirty="0"/>
              <a:t>10</a:t>
            </a:r>
            <a:r>
              <a:rPr lang="de-DE" sz="2000" baseline="30000" dirty="0"/>
              <a:t>−36</a:t>
            </a:r>
            <a:r>
              <a:rPr lang="de-DE" sz="2000" dirty="0"/>
              <a:t> </a:t>
            </a:r>
            <a:r>
              <a:rPr lang="de-DE" sz="2000" dirty="0" smtClean="0"/>
              <a:t>s nach </a:t>
            </a:r>
            <a:r>
              <a:rPr lang="de-DE" sz="2000" dirty="0"/>
              <a:t>dem </a:t>
            </a:r>
            <a:r>
              <a:rPr lang="de-DE" sz="2000" dirty="0" smtClean="0"/>
              <a:t>Urknall:</a:t>
            </a:r>
            <a:br>
              <a:rPr lang="de-DE" sz="2000" dirty="0" smtClean="0"/>
            </a:br>
            <a:r>
              <a:rPr lang="de-DE" sz="2000" b="1" dirty="0" smtClean="0">
                <a:solidFill>
                  <a:srgbClr val="C00000"/>
                </a:solidFill>
              </a:rPr>
              <a:t>Vakuum-Fluktuationen</a:t>
            </a:r>
          </a:p>
          <a:p>
            <a:pPr marL="266700" lvl="1" indent="-177800">
              <a:spcBef>
                <a:spcPts val="600"/>
              </a:spcBef>
            </a:pPr>
            <a:r>
              <a:rPr lang="de-DE" sz="1800" dirty="0" smtClean="0"/>
              <a:t> der Raum-Zeit: Quanten-Gravitation</a:t>
            </a:r>
          </a:p>
          <a:p>
            <a:pPr marL="266700" lvl="1" indent="-177800">
              <a:spcBef>
                <a:spcPts val="0"/>
              </a:spcBef>
            </a:pPr>
            <a:r>
              <a:rPr lang="de-DE" sz="1800" dirty="0" smtClean="0"/>
              <a:t> des Higgs-Feldes: lokale Minima, </a:t>
            </a:r>
            <a:r>
              <a:rPr lang="de-DE" sz="1800" b="1" dirty="0" smtClean="0">
                <a:solidFill>
                  <a:srgbClr val="C00000"/>
                </a:solidFill>
              </a:rPr>
              <a:t>Inflation</a:t>
            </a:r>
          </a:p>
          <a:p>
            <a:pPr marL="182563" indent="-182563">
              <a:spcBef>
                <a:spcPts val="1000"/>
              </a:spcBef>
            </a:pPr>
            <a:r>
              <a:rPr lang="de-DE" sz="2000" b="1" dirty="0" smtClean="0">
                <a:solidFill>
                  <a:srgbClr val="C00000"/>
                </a:solidFill>
              </a:rPr>
              <a:t>Superstring</a:t>
            </a:r>
            <a:r>
              <a:rPr lang="de-DE" sz="2000" dirty="0" smtClean="0"/>
              <a:t>-Theorien </a:t>
            </a:r>
            <a:r>
              <a:rPr lang="de-DE" sz="2000" dirty="0"/>
              <a:t>in 10 </a:t>
            </a:r>
            <a:r>
              <a:rPr lang="de-DE" sz="2000" dirty="0" smtClean="0"/>
              <a:t>Dimensionen</a:t>
            </a:r>
          </a:p>
          <a:p>
            <a:pPr marL="182563" indent="-182563">
              <a:spcBef>
                <a:spcPts val="1000"/>
              </a:spcBef>
            </a:pPr>
            <a:r>
              <a:rPr lang="de-DE" sz="2000" b="1" dirty="0">
                <a:solidFill>
                  <a:srgbClr val="C00000"/>
                </a:solidFill>
              </a:rPr>
              <a:t>viele</a:t>
            </a:r>
            <a:r>
              <a:rPr lang="de-DE" sz="2000" dirty="0">
                <a:solidFill>
                  <a:srgbClr val="C00000"/>
                </a:solidFill>
              </a:rPr>
              <a:t> </a:t>
            </a:r>
            <a:r>
              <a:rPr lang="de-DE" sz="2000" dirty="0" smtClean="0"/>
              <a:t>Kompaktifizierungen - 10</a:t>
            </a:r>
            <a:r>
              <a:rPr lang="de-DE" sz="2000" baseline="30000" dirty="0" smtClean="0"/>
              <a:t>500</a:t>
            </a:r>
            <a:endParaRPr lang="de-DE" sz="2000" dirty="0"/>
          </a:p>
          <a:p>
            <a:pPr marL="182563" indent="-182563">
              <a:spcBef>
                <a:spcPts val="1000"/>
              </a:spcBef>
            </a:pPr>
            <a:r>
              <a:rPr lang="de-DE" sz="2000" b="1" dirty="0" smtClean="0">
                <a:solidFill>
                  <a:srgbClr val="C00000"/>
                </a:solidFill>
              </a:rPr>
              <a:t>viele</a:t>
            </a:r>
            <a:r>
              <a:rPr lang="de-DE" sz="2000" dirty="0" smtClean="0">
                <a:solidFill>
                  <a:srgbClr val="C00000"/>
                </a:solidFill>
              </a:rPr>
              <a:t> </a:t>
            </a:r>
            <a:r>
              <a:rPr lang="de-DE" sz="2000" dirty="0" smtClean="0"/>
              <a:t>B</a:t>
            </a:r>
            <a:r>
              <a:rPr lang="de-DE" sz="2000" dirty="0"/>
              <a:t>rechungen </a:t>
            </a:r>
            <a:r>
              <a:rPr lang="de-DE" sz="2000" dirty="0" smtClean="0"/>
              <a:t>abstrakter</a:t>
            </a:r>
            <a:br>
              <a:rPr lang="de-DE" sz="2000" dirty="0" smtClean="0"/>
            </a:br>
            <a:r>
              <a:rPr lang="de-DE" sz="2000" dirty="0" smtClean="0"/>
              <a:t>Symmetrien</a:t>
            </a:r>
            <a:r>
              <a:rPr lang="de-DE" sz="2000" dirty="0"/>
              <a:t> </a:t>
            </a:r>
            <a:r>
              <a:rPr lang="de-DE" sz="2000" dirty="0" smtClean="0"/>
              <a:t>der Großen Vereinigung</a:t>
            </a:r>
          </a:p>
          <a:p>
            <a:pPr marL="182563" indent="-182563">
              <a:spcBef>
                <a:spcPts val="1000"/>
              </a:spcBef>
            </a:pPr>
            <a:r>
              <a:rPr lang="de-DE" sz="2000" b="1" dirty="0" smtClean="0">
                <a:solidFill>
                  <a:srgbClr val="C00000"/>
                </a:solidFill>
              </a:rPr>
              <a:t>viele</a:t>
            </a:r>
            <a:r>
              <a:rPr lang="de-DE" sz="2000" dirty="0" smtClean="0">
                <a:solidFill>
                  <a:srgbClr val="C00000"/>
                </a:solidFill>
              </a:rPr>
              <a:t> </a:t>
            </a:r>
            <a:r>
              <a:rPr lang="de-DE" sz="2000" dirty="0" smtClean="0"/>
              <a:t>Universen mit vielen ‚</a:t>
            </a:r>
            <a:r>
              <a:rPr lang="de-DE" sz="2000" dirty="0" err="1" smtClean="0"/>
              <a:t>Physiken</a:t>
            </a:r>
            <a:r>
              <a:rPr lang="de-DE" sz="2000" dirty="0" smtClean="0"/>
              <a:t>‘</a:t>
            </a:r>
          </a:p>
        </p:txBody>
      </p:sp>
      <p:pic>
        <p:nvPicPr>
          <p:cNvPr id="1027" name="Picture 3"/>
          <p:cNvPicPr>
            <a:picLocks noChangeAspect="1" noChangeArrowheads="1"/>
          </p:cNvPicPr>
          <p:nvPr/>
        </p:nvPicPr>
        <p:blipFill rotWithShape="1">
          <a:blip r:embed="rId6">
            <a:extLst>
              <a:ext uri="{28A0092B-C50C-407E-A947-70E740481C1C}">
                <a14:useLocalDpi xmlns:a14="http://schemas.microsoft.com/office/drawing/2010/main" val="0"/>
              </a:ext>
            </a:extLst>
          </a:blip>
          <a:srcRect l="1521" t="6561" r="1348" b="8402"/>
          <a:stretch/>
        </p:blipFill>
        <p:spPr bwMode="auto">
          <a:xfrm>
            <a:off x="224409" y="4725144"/>
            <a:ext cx="4491608" cy="1921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38" name="Picture 2" descr="C:\Users\naumann\Documents\Physics\Extra_Dimensions\6D spaces compactified Calabi–Yau manifold1.jpg"/>
          <p:cNvPicPr>
            <a:picLocks noChangeAspect="1" noChangeArrowheads="1"/>
          </p:cNvPicPr>
          <p:nvPr/>
        </p:nvPicPr>
        <p:blipFill>
          <a:blip r:embed="rId7">
            <a:extLst>
              <a:ext uri="{BEBA8EAE-BF5A-486C-A8C5-ECC9F3942E4B}">
                <a14:imgProps xmlns:a14="http://schemas.microsoft.com/office/drawing/2010/main">
                  <a14:imgLayer r:embed="rId8">
                    <a14:imgEffect>
                      <a14:brightnessContrast bright="4000" contrast="34000"/>
                    </a14:imgEffect>
                  </a14:imgLayer>
                </a14:imgProps>
              </a:ext>
              <a:ext uri="{28A0092B-C50C-407E-A947-70E740481C1C}">
                <a14:useLocalDpi xmlns:a14="http://schemas.microsoft.com/office/drawing/2010/main" val="0"/>
              </a:ext>
            </a:extLst>
          </a:blip>
          <a:srcRect/>
          <a:stretch>
            <a:fillRect/>
          </a:stretch>
        </p:blipFill>
        <p:spPr bwMode="auto">
          <a:xfrm>
            <a:off x="4960923" y="3933056"/>
            <a:ext cx="2146823" cy="2304256"/>
          </a:xfrm>
          <a:prstGeom prst="rect">
            <a:avLst/>
          </a:prstGeom>
          <a:noFill/>
          <a:extLst>
            <a:ext uri="{909E8E84-426E-40DD-AFC4-6F175D3DCCD1}">
              <a14:hiddenFill xmlns:a14="http://schemas.microsoft.com/office/drawing/2010/main">
                <a:solidFill>
                  <a:srgbClr val="FFFFFF"/>
                </a:solidFill>
              </a14:hiddenFill>
            </a:ext>
          </a:extLst>
        </p:spPr>
      </p:pic>
      <p:pic>
        <p:nvPicPr>
          <p:cNvPr id="14339" name="Picture 3" descr="C:\Users\naumann\Documents\Physics\Extra_Dimensions\E8 500.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112533" y="4854908"/>
            <a:ext cx="1852466" cy="18635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868013"/>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1000"/>
                                        <p:tgtEl>
                                          <p:spTgt spid="3">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030"/>
                                        </p:tgtEl>
                                        <p:attrNameLst>
                                          <p:attrName>style.visibility</p:attrName>
                                        </p:attrNameLst>
                                      </p:cBhvr>
                                      <p:to>
                                        <p:strVal val="visible"/>
                                      </p:to>
                                    </p:set>
                                    <p:animEffect transition="in" filter="fade">
                                      <p:cBhvr>
                                        <p:cTn id="10" dur="1000"/>
                                        <p:tgtEl>
                                          <p:spTgt spid="103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fade">
                                      <p:cBhvr>
                                        <p:cTn id="15" dur="1000"/>
                                        <p:tgtEl>
                                          <p:spTgt spid="3">
                                            <p:txEl>
                                              <p:pRg st="4" end="4"/>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4338"/>
                                        </p:tgtEl>
                                        <p:attrNameLst>
                                          <p:attrName>style.visibility</p:attrName>
                                        </p:attrNameLst>
                                      </p:cBhvr>
                                      <p:to>
                                        <p:strVal val="visible"/>
                                      </p:to>
                                    </p:set>
                                    <p:animEffect transition="in" filter="fade">
                                      <p:cBhvr>
                                        <p:cTn id="18" dur="500"/>
                                        <p:tgtEl>
                                          <p:spTgt spid="1433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1000"/>
                                        <p:tgtEl>
                                          <p:spTgt spid="3">
                                            <p:txEl>
                                              <p:pRg st="5" end="5"/>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14339"/>
                                        </p:tgtEl>
                                        <p:attrNameLst>
                                          <p:attrName>style.visibility</p:attrName>
                                        </p:attrNameLst>
                                      </p:cBhvr>
                                      <p:to>
                                        <p:strVal val="visible"/>
                                      </p:to>
                                    </p:set>
                                    <p:animEffect transition="in" filter="fade">
                                      <p:cBhvr>
                                        <p:cTn id="26" dur="500"/>
                                        <p:tgtEl>
                                          <p:spTgt spid="14339"/>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1000"/>
                                        <p:tgtEl>
                                          <p:spTgt spid="3">
                                            <p:txEl>
                                              <p:pRg st="6" end="6"/>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1027"/>
                                        </p:tgtEl>
                                        <p:attrNameLst>
                                          <p:attrName>style.visibility</p:attrName>
                                        </p:attrNameLst>
                                      </p:cBhvr>
                                      <p:to>
                                        <p:strVal val="visible"/>
                                      </p:to>
                                    </p:set>
                                    <p:animEffect transition="in" filter="fade">
                                      <p:cBhvr>
                                        <p:cTn id="34" dur="10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Content Placeholder 7"/>
          <p:cNvSpPr>
            <a:spLocks noGrp="1"/>
          </p:cNvSpPr>
          <p:nvPr>
            <p:ph idx="1"/>
          </p:nvPr>
        </p:nvSpPr>
        <p:spPr>
          <a:xfrm>
            <a:off x="100680" y="924754"/>
            <a:ext cx="8966496" cy="5816614"/>
          </a:xfrm>
        </p:spPr>
        <p:txBody>
          <a:bodyPr wrap="square">
            <a:spAutoFit/>
          </a:bodyPr>
          <a:lstStyle/>
          <a:p>
            <a:pPr marL="0" indent="0" algn="ctr">
              <a:buNone/>
            </a:pPr>
            <a:r>
              <a:rPr lang="en-GB" sz="2000" b="1" dirty="0"/>
              <a:t>Andrei Linde</a:t>
            </a:r>
            <a:r>
              <a:rPr lang="en-GB" sz="2000" dirty="0"/>
              <a:t>, Particle Physics and Inflationary Cosmology, </a:t>
            </a:r>
            <a:r>
              <a:rPr lang="en-GB" sz="2000" dirty="0" smtClean="0"/>
              <a:t>1990</a:t>
            </a:r>
          </a:p>
          <a:p>
            <a:pPr marL="0" indent="0" algn="ctr">
              <a:buNone/>
            </a:pPr>
            <a:endParaRPr lang="en-GB" sz="1800" dirty="0"/>
          </a:p>
          <a:p>
            <a:pPr marL="0" indent="0" algn="ctr">
              <a:buNone/>
            </a:pPr>
            <a:endParaRPr lang="en-GB" sz="1800" dirty="0" smtClean="0"/>
          </a:p>
          <a:p>
            <a:pPr marL="0" indent="0" algn="ctr">
              <a:buNone/>
            </a:pPr>
            <a:endParaRPr lang="en-GB" sz="1800" dirty="0"/>
          </a:p>
          <a:p>
            <a:pPr marL="0" indent="0" algn="ctr">
              <a:buNone/>
            </a:pPr>
            <a:endParaRPr lang="en-GB" sz="1800" dirty="0" smtClean="0"/>
          </a:p>
          <a:p>
            <a:pPr marL="0" indent="0" algn="ctr">
              <a:buNone/>
            </a:pPr>
            <a:endParaRPr lang="en-GB" sz="1800" dirty="0" smtClean="0"/>
          </a:p>
          <a:p>
            <a:pPr marL="0" indent="0" algn="ctr">
              <a:buNone/>
            </a:pPr>
            <a:endParaRPr lang="en-GB" sz="1800" dirty="0" smtClean="0"/>
          </a:p>
          <a:p>
            <a:pPr marL="0" indent="0" algn="ctr">
              <a:buNone/>
            </a:pPr>
            <a:endParaRPr lang="en-GB" sz="1800" dirty="0"/>
          </a:p>
          <a:p>
            <a:pPr marL="0" indent="0" algn="ctr">
              <a:buNone/>
            </a:pPr>
            <a:endParaRPr lang="en-GB" sz="1800" dirty="0" smtClean="0"/>
          </a:p>
          <a:p>
            <a:pPr marL="0" indent="0" algn="ctr">
              <a:buNone/>
            </a:pPr>
            <a:endParaRPr lang="en-GB" sz="1800" dirty="0"/>
          </a:p>
          <a:p>
            <a:pPr marL="0" indent="0" algn="ctr">
              <a:buNone/>
            </a:pPr>
            <a:endParaRPr lang="en-GB" sz="2000" dirty="0" smtClean="0"/>
          </a:p>
          <a:p>
            <a:pPr marL="0" indent="0" algn="ctr">
              <a:buNone/>
            </a:pPr>
            <a:r>
              <a:rPr lang="en-GB" sz="2000" dirty="0" smtClean="0"/>
              <a:t>Instead </a:t>
            </a:r>
            <a:r>
              <a:rPr lang="en-GB" sz="2000" dirty="0"/>
              <a:t>of a </a:t>
            </a:r>
            <a:r>
              <a:rPr lang="en-GB" sz="2000" b="1" dirty="0">
                <a:solidFill>
                  <a:srgbClr val="000099"/>
                </a:solidFill>
              </a:rPr>
              <a:t>Universe</a:t>
            </a:r>
            <a:r>
              <a:rPr lang="en-GB" sz="2000" dirty="0">
                <a:solidFill>
                  <a:srgbClr val="000099"/>
                </a:solidFill>
              </a:rPr>
              <a:t> </a:t>
            </a:r>
            <a:r>
              <a:rPr lang="en-GB" sz="2000" dirty="0"/>
              <a:t>with a single law of physics operating </a:t>
            </a:r>
            <a:r>
              <a:rPr lang="en-GB" sz="2000" dirty="0" smtClean="0"/>
              <a:t>everywhere</a:t>
            </a:r>
            <a:br>
              <a:rPr lang="en-GB" sz="2000" dirty="0" smtClean="0"/>
            </a:br>
            <a:r>
              <a:rPr lang="en-GB" sz="2000" dirty="0" smtClean="0"/>
              <a:t>we </a:t>
            </a:r>
            <a:r>
              <a:rPr lang="en-GB" sz="2000" dirty="0"/>
              <a:t>are discussing an eternally existing self-reproducing </a:t>
            </a:r>
            <a:r>
              <a:rPr lang="en-GB" sz="2000" b="1" dirty="0" smtClean="0">
                <a:solidFill>
                  <a:srgbClr val="C00000"/>
                </a:solidFill>
              </a:rPr>
              <a:t>Multiverse</a:t>
            </a:r>
            <a:r>
              <a:rPr lang="en-GB" sz="2000" dirty="0"/>
              <a:t/>
            </a:r>
            <a:br>
              <a:rPr lang="en-GB" sz="2000" dirty="0"/>
            </a:br>
            <a:r>
              <a:rPr lang="en-GB" sz="2000" dirty="0" smtClean="0"/>
              <a:t>which </a:t>
            </a:r>
            <a:r>
              <a:rPr lang="en-GB" sz="2000" dirty="0"/>
              <a:t>consists of many different parts where </a:t>
            </a:r>
            <a:r>
              <a:rPr lang="en-GB" sz="2000" b="1" dirty="0"/>
              <a:t>all possibilities </a:t>
            </a:r>
            <a:r>
              <a:rPr lang="en-GB" sz="2000" dirty="0"/>
              <a:t>can be realized</a:t>
            </a:r>
            <a:r>
              <a:rPr lang="en-GB" sz="2000" dirty="0" smtClean="0"/>
              <a:t>.</a:t>
            </a:r>
            <a:endParaRPr lang="de-DE" sz="2000" dirty="0"/>
          </a:p>
        </p:txBody>
      </p:sp>
      <p:pic>
        <p:nvPicPr>
          <p:cNvPr id="1026" name="Picture 2" descr="C:\Users\naumann\Documents\Physics\astro-cosmo\multiverse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6210" y="1412776"/>
            <a:ext cx="7454328" cy="4193060"/>
          </a:xfrm>
          <a:prstGeom prst="rect">
            <a:avLst/>
          </a:prstGeom>
          <a:noFill/>
          <a:extLst>
            <a:ext uri="{909E8E84-426E-40DD-AFC4-6F175D3DCCD1}">
              <a14:hiddenFill xmlns:a14="http://schemas.microsoft.com/office/drawing/2010/main">
                <a:solidFill>
                  <a:srgbClr val="FFFFFF"/>
                </a:solidFill>
              </a14:hiddenFill>
            </a:ext>
          </a:extLst>
        </p:spPr>
      </p:pic>
      <p:sp>
        <p:nvSpPr>
          <p:cNvPr id="6" name="Title 5"/>
          <p:cNvSpPr>
            <a:spLocks noGrp="1"/>
          </p:cNvSpPr>
          <p:nvPr>
            <p:ph type="title"/>
          </p:nvPr>
        </p:nvSpPr>
        <p:spPr>
          <a:xfrm>
            <a:off x="1048874" y="-25945"/>
            <a:ext cx="7011828" cy="1015299"/>
          </a:xfrm>
        </p:spPr>
        <p:txBody>
          <a:bodyPr/>
          <a:lstStyle/>
          <a:p>
            <a:r>
              <a:rPr lang="de-DE" sz="6000" dirty="0" err="1" smtClean="0">
                <a:solidFill>
                  <a:srgbClr val="000066"/>
                </a:solidFill>
              </a:rPr>
              <a:t>Universe</a:t>
            </a:r>
            <a:r>
              <a:rPr lang="de-DE" sz="6000" dirty="0" smtClean="0">
                <a:solidFill>
                  <a:srgbClr val="000066"/>
                </a:solidFill>
              </a:rPr>
              <a:t> </a:t>
            </a:r>
            <a:r>
              <a:rPr lang="de-DE" sz="6000" dirty="0">
                <a:solidFill>
                  <a:srgbClr val="000066"/>
                </a:solidFill>
              </a:rPr>
              <a:t>- </a:t>
            </a:r>
            <a:r>
              <a:rPr lang="de-DE" sz="6000" dirty="0" smtClean="0">
                <a:solidFill>
                  <a:srgbClr val="000066"/>
                </a:solidFill>
              </a:rPr>
              <a:t>Multiverse</a:t>
            </a:r>
            <a:endParaRPr lang="de-DE" sz="6000" dirty="0"/>
          </a:p>
        </p:txBody>
      </p:sp>
    </p:spTree>
    <p:extLst>
      <p:ext uri="{BB962C8B-B14F-4D97-AF65-F5344CB8AC3E}">
        <p14:creationId xmlns:p14="http://schemas.microsoft.com/office/powerpoint/2010/main" val="1207449904"/>
      </p:ext>
    </p:extLst>
  </p:cSld>
  <p:clrMapOvr>
    <a:masterClrMapping/>
  </p:clrMapOvr>
  <p:transition spd="med">
    <p:fade/>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66652" y="127116"/>
            <a:ext cx="9000001" cy="830633"/>
          </a:xfrm>
        </p:spPr>
        <p:txBody>
          <a:bodyPr/>
          <a:lstStyle/>
          <a:p>
            <a:r>
              <a:rPr lang="de-DE" dirty="0" smtClean="0"/>
              <a:t>Landschaft inflationärer Universen</a:t>
            </a:r>
            <a:endParaRPr lang="de-DE" dirty="0"/>
          </a:p>
        </p:txBody>
      </p:sp>
      <p:sp>
        <p:nvSpPr>
          <p:cNvPr id="3" name="Content Placeholder 2"/>
          <p:cNvSpPr>
            <a:spLocks noGrp="1"/>
          </p:cNvSpPr>
          <p:nvPr>
            <p:ph idx="1"/>
          </p:nvPr>
        </p:nvSpPr>
        <p:spPr>
          <a:xfrm>
            <a:off x="323538" y="1412776"/>
            <a:ext cx="4968551" cy="8237789"/>
          </a:xfrm>
        </p:spPr>
        <p:txBody>
          <a:bodyPr wrap="square">
            <a:spAutoFit/>
          </a:bodyPr>
          <a:lstStyle/>
          <a:p>
            <a:pPr marL="180975" indent="-180975">
              <a:spcBef>
                <a:spcPts val="1000"/>
              </a:spcBef>
            </a:pPr>
            <a:r>
              <a:rPr lang="de-DE" sz="1800" dirty="0" smtClean="0"/>
              <a:t>chaotisch, selbstreproduzierend</a:t>
            </a:r>
          </a:p>
          <a:p>
            <a:pPr marL="180975" indent="-180975">
              <a:spcBef>
                <a:spcPts val="1000"/>
              </a:spcBef>
            </a:pPr>
            <a:r>
              <a:rPr lang="de-DE" sz="1800" b="1" dirty="0" smtClean="0"/>
              <a:t>lokal homogen</a:t>
            </a:r>
            <a:br>
              <a:rPr lang="de-DE" sz="1800" b="1" dirty="0" smtClean="0"/>
            </a:br>
            <a:r>
              <a:rPr lang="de-DE" sz="1800" dirty="0" smtClean="0"/>
              <a:t>innerhalb des Horizonts</a:t>
            </a:r>
            <a:br>
              <a:rPr lang="de-DE" sz="1800" dirty="0" smtClean="0"/>
            </a:br>
            <a:r>
              <a:rPr lang="de-DE" sz="1800" dirty="0" smtClean="0"/>
              <a:t>von 10</a:t>
            </a:r>
            <a:r>
              <a:rPr lang="de-DE" sz="1800" baseline="30000" dirty="0" smtClean="0"/>
              <a:t>10</a:t>
            </a:r>
            <a:r>
              <a:rPr lang="de-DE" sz="1800" dirty="0" smtClean="0"/>
              <a:t> Lichtjahren</a:t>
            </a:r>
          </a:p>
          <a:p>
            <a:pPr marL="180975" indent="-180975">
              <a:spcBef>
                <a:spcPts val="1000"/>
              </a:spcBef>
            </a:pPr>
            <a:r>
              <a:rPr lang="de-DE" sz="1800" b="1" dirty="0" smtClean="0"/>
              <a:t>global komplex</a:t>
            </a:r>
            <a:r>
              <a:rPr lang="de-DE" sz="1800" dirty="0" smtClean="0"/>
              <a:t>:</a:t>
            </a:r>
          </a:p>
          <a:p>
            <a:pPr marL="180975" indent="-180975">
              <a:spcBef>
                <a:spcPts val="1000"/>
              </a:spcBef>
            </a:pPr>
            <a:endParaRPr lang="de-DE" sz="1100" dirty="0" smtClean="0"/>
          </a:p>
          <a:p>
            <a:pPr marL="180975" indent="-180975">
              <a:spcBef>
                <a:spcPts val="1000"/>
              </a:spcBef>
            </a:pPr>
            <a:r>
              <a:rPr lang="de-DE" sz="1800" dirty="0" smtClean="0"/>
              <a:t>Baby-Universen </a:t>
            </a:r>
            <a:r>
              <a:rPr lang="de-DE" sz="1800" b="1" dirty="0"/>
              <a:t>vergessen </a:t>
            </a:r>
            <a:r>
              <a:rPr lang="de-DE" sz="1800" dirty="0" smtClean="0"/>
              <a:t>an der</a:t>
            </a:r>
            <a:br>
              <a:rPr lang="de-DE" sz="1800" dirty="0" smtClean="0"/>
            </a:br>
            <a:r>
              <a:rPr lang="de-DE" sz="1800" dirty="0" smtClean="0"/>
              <a:t>Planck-Skala </a:t>
            </a:r>
            <a:r>
              <a:rPr lang="de-DE" sz="1800" b="1" dirty="0" smtClean="0"/>
              <a:t>Physik </a:t>
            </a:r>
            <a:r>
              <a:rPr lang="de-DE" sz="1800" dirty="0" smtClean="0"/>
              <a:t>ihrer Eltern</a:t>
            </a:r>
            <a:r>
              <a:rPr lang="de-DE" sz="1800" dirty="0"/>
              <a:t/>
            </a:r>
            <a:br>
              <a:rPr lang="de-DE" sz="1800" dirty="0"/>
            </a:br>
            <a:r>
              <a:rPr lang="de-DE" sz="1800" dirty="0" smtClean="0"/>
              <a:t>und </a:t>
            </a:r>
            <a:r>
              <a:rPr lang="de-DE" sz="1800" dirty="0"/>
              <a:t>folgen anderer Physik. </a:t>
            </a:r>
            <a:endParaRPr lang="de-DE" sz="1800" dirty="0" smtClean="0"/>
          </a:p>
          <a:p>
            <a:pPr marL="180975" indent="-180975">
              <a:spcBef>
                <a:spcPts val="1000"/>
              </a:spcBef>
            </a:pPr>
            <a:r>
              <a:rPr lang="de-DE" sz="1800" dirty="0" smtClean="0"/>
              <a:t>Auch verschiedene </a:t>
            </a:r>
            <a:r>
              <a:rPr lang="de-DE" sz="1800" b="1" dirty="0" smtClean="0"/>
              <a:t>Raum-Zeit Dimensionen</a:t>
            </a:r>
            <a:r>
              <a:rPr lang="de-DE" sz="1800" dirty="0" smtClean="0"/>
              <a:t> sind möglich.</a:t>
            </a:r>
            <a:endParaRPr lang="de-DE" sz="1800" b="1" dirty="0" smtClean="0"/>
          </a:p>
          <a:p>
            <a:pPr marL="0" indent="0">
              <a:buNone/>
            </a:pPr>
            <a:endParaRPr lang="en-US" sz="1200" dirty="0" smtClean="0"/>
          </a:p>
          <a:p>
            <a:pPr marL="0" indent="0">
              <a:buNone/>
            </a:pPr>
            <a:endParaRPr lang="en-US" sz="1200" dirty="0" smtClean="0"/>
          </a:p>
          <a:p>
            <a:pPr marL="0" indent="0">
              <a:buNone/>
            </a:pPr>
            <a:r>
              <a:rPr lang="en-US" sz="1200" dirty="0" smtClean="0"/>
              <a:t>Andrei Linde, A brief history of the Universe, arXiv:1512.01203.</a:t>
            </a:r>
          </a:p>
          <a:p>
            <a:pPr marL="0" indent="0">
              <a:spcBef>
                <a:spcPts val="300"/>
              </a:spcBef>
              <a:buNone/>
            </a:pPr>
            <a:r>
              <a:rPr lang="en-US" sz="1200" dirty="0" smtClean="0"/>
              <a:t>See also: A. </a:t>
            </a:r>
            <a:r>
              <a:rPr lang="en-US" sz="1200" dirty="0" err="1" smtClean="0"/>
              <a:t>Guth</a:t>
            </a:r>
            <a:r>
              <a:rPr lang="en-US" sz="1200" dirty="0"/>
              <a:t>, S. </a:t>
            </a:r>
            <a:r>
              <a:rPr lang="en-US" sz="1200" dirty="0" smtClean="0"/>
              <a:t>Hawking, L. Susskind, M. </a:t>
            </a:r>
            <a:r>
              <a:rPr lang="en-US" sz="1200" dirty="0" err="1" smtClean="0"/>
              <a:t>Tegmark</a:t>
            </a:r>
            <a:r>
              <a:rPr lang="en-US" sz="1200" dirty="0" smtClean="0"/>
              <a:t>, B</a:t>
            </a:r>
            <a:r>
              <a:rPr lang="en-US" sz="1200" dirty="0"/>
              <a:t>. Greene</a:t>
            </a:r>
            <a:r>
              <a:rPr lang="en-US" sz="1200" dirty="0" smtClean="0"/>
              <a:t>.</a:t>
            </a:r>
          </a:p>
          <a:p>
            <a:pPr marL="0" indent="0">
              <a:spcBef>
                <a:spcPts val="300"/>
              </a:spcBef>
              <a:buNone/>
            </a:pPr>
            <a:endParaRPr lang="en-US" sz="1200" dirty="0" smtClean="0"/>
          </a:p>
          <a:p>
            <a:pPr marL="0" indent="0">
              <a:spcBef>
                <a:spcPts val="300"/>
              </a:spcBef>
              <a:buNone/>
            </a:pPr>
            <a:endParaRPr lang="en-US" sz="1200" dirty="0"/>
          </a:p>
          <a:p>
            <a:pPr marL="0" indent="0">
              <a:spcBef>
                <a:spcPts val="300"/>
              </a:spcBef>
              <a:buNone/>
            </a:pPr>
            <a:endParaRPr lang="en-US" sz="1200" dirty="0" smtClean="0"/>
          </a:p>
          <a:p>
            <a:pPr marL="0" indent="0">
              <a:spcBef>
                <a:spcPts val="300"/>
              </a:spcBef>
              <a:buNone/>
            </a:pPr>
            <a:endParaRPr lang="en-US" sz="1200" dirty="0"/>
          </a:p>
          <a:p>
            <a:pPr marL="180975" lvl="0" indent="-180975">
              <a:spcBef>
                <a:spcPts val="1000"/>
              </a:spcBef>
            </a:pPr>
            <a:r>
              <a:rPr lang="de-DE" sz="1800" dirty="0">
                <a:solidFill>
                  <a:prstClr val="black">
                    <a:lumMod val="50000"/>
                    <a:lumOff val="50000"/>
                  </a:prstClr>
                </a:solidFill>
              </a:rPr>
              <a:t>Verbindung zweier Mini-Universen kann so dünn wie die Planck-Länge sein (10</a:t>
            </a:r>
            <a:r>
              <a:rPr lang="de-DE" sz="1800" baseline="30000" dirty="0">
                <a:solidFill>
                  <a:prstClr val="black">
                    <a:lumMod val="50000"/>
                    <a:lumOff val="50000"/>
                  </a:prstClr>
                </a:solidFill>
              </a:rPr>
              <a:t>-35</a:t>
            </a:r>
            <a:r>
              <a:rPr lang="de-DE" sz="1800" dirty="0">
                <a:solidFill>
                  <a:prstClr val="black">
                    <a:lumMod val="50000"/>
                    <a:lumOff val="50000"/>
                  </a:prstClr>
                </a:solidFill>
              </a:rPr>
              <a:t> m).</a:t>
            </a:r>
          </a:p>
          <a:p>
            <a:pPr marL="180975" lvl="0" indent="-180975">
              <a:spcBef>
                <a:spcPts val="1000"/>
              </a:spcBef>
            </a:pPr>
            <a:r>
              <a:rPr lang="de-DE" sz="1800" dirty="0">
                <a:solidFill>
                  <a:prstClr val="black">
                    <a:lumMod val="50000"/>
                    <a:lumOff val="50000"/>
                  </a:prstClr>
                </a:solidFill>
              </a:rPr>
              <a:t>Wenn diese Verbindungen durch Hawking Strahlung verdampfen, verlieren die Eltern- und Baby-Universen die Nabelschnüre ihrer  Raum-Zeit-Verbindungen.</a:t>
            </a:r>
            <a:endParaRPr lang="de-DE" sz="500" dirty="0">
              <a:solidFill>
                <a:prstClr val="black">
                  <a:lumMod val="50000"/>
                  <a:lumOff val="50000"/>
                </a:prstClr>
              </a:solidFill>
            </a:endParaRPr>
          </a:p>
          <a:p>
            <a:pPr marL="0" indent="0">
              <a:spcBef>
                <a:spcPts val="300"/>
              </a:spcBef>
              <a:buNone/>
            </a:pPr>
            <a:endParaRPr lang="en-US" sz="1200" dirty="0"/>
          </a:p>
        </p:txBody>
      </p:sp>
      <p:sp>
        <p:nvSpPr>
          <p:cNvPr id="4" name="Footer Placeholder 3"/>
          <p:cNvSpPr>
            <a:spLocks noGrp="1"/>
          </p:cNvSpPr>
          <p:nvPr>
            <p:ph type="ftr" sz="quarter" idx="11"/>
          </p:nvPr>
        </p:nvSpPr>
        <p:spPr>
          <a:xfrm>
            <a:off x="2528979" y="6536603"/>
            <a:ext cx="4083113" cy="276635"/>
          </a:xfrm>
        </p:spPr>
        <p:txBody>
          <a:bodyPr/>
          <a:lstStyle/>
          <a:p>
            <a:r>
              <a:rPr lang="de-DE" dirty="0" smtClean="0">
                <a:solidFill>
                  <a:prstClr val="black">
                    <a:tint val="75000"/>
                  </a:prstClr>
                </a:solidFill>
              </a:rPr>
              <a:t>Thomas Naumann        Deutsches Elektronen-Synchrotron DESY</a:t>
            </a:r>
            <a:endParaRPr lang="en-GB" dirty="0">
              <a:solidFill>
                <a:prstClr val="black">
                  <a:tint val="75000"/>
                </a:prstClr>
              </a:solidFill>
            </a:endParaRPr>
          </a:p>
        </p:txBody>
      </p:sp>
      <p:sp>
        <p:nvSpPr>
          <p:cNvPr id="5" name="Slide Number Placeholder 4"/>
          <p:cNvSpPr>
            <a:spLocks noGrp="1"/>
          </p:cNvSpPr>
          <p:nvPr>
            <p:ph type="sldNum" sz="quarter" idx="12"/>
          </p:nvPr>
        </p:nvSpPr>
        <p:spPr>
          <a:xfrm>
            <a:off x="8590631" y="6536603"/>
            <a:ext cx="301885" cy="276635"/>
          </a:xfrm>
        </p:spPr>
        <p:txBody>
          <a:bodyPr/>
          <a:lstStyle/>
          <a:p>
            <a:fld id="{10F633DE-F6CC-4FE8-92FE-223BC299FAD7}" type="slidenum">
              <a:rPr lang="en-GB" smtClean="0">
                <a:solidFill>
                  <a:prstClr val="black">
                    <a:tint val="75000"/>
                  </a:prstClr>
                </a:solidFill>
              </a:rPr>
              <a:pPr/>
              <a:t>75</a:t>
            </a:fld>
            <a:endParaRPr lang="en-GB" dirty="0">
              <a:solidFill>
                <a:prstClr val="black">
                  <a:tint val="75000"/>
                </a:prstClr>
              </a:solidFill>
            </a:endParaRPr>
          </a:p>
        </p:txBody>
      </p:sp>
      <p:pic>
        <p:nvPicPr>
          <p:cNvPr id="6" name="Grafik 1"/>
          <p:cNvPicPr>
            <a:picLocks noChangeAspect="1"/>
          </p:cNvPicPr>
          <p:nvPr/>
        </p:nvPicPr>
        <p:blipFill>
          <a:blip r:embed="rId3">
            <a:extLst>
              <a:ext uri="{BEBA8EAE-BF5A-486C-A8C5-ECC9F3942E4B}">
                <a14:imgProps xmlns:a14="http://schemas.microsoft.com/office/drawing/2010/main">
                  <a14:imgLayer r:embed="rId4">
                    <a14:imgEffect>
                      <a14:sharpenSoften amount="-22000"/>
                    </a14:imgEffect>
                    <a14:imgEffect>
                      <a14:saturation sat="0"/>
                    </a14:imgEffect>
                    <a14:imgEffect>
                      <a14:brightnessContrast bright="-12000" contrast="62000"/>
                    </a14:imgEffect>
                  </a14:imgLayer>
                </a14:imgProps>
              </a:ext>
              <a:ext uri="{28A0092B-C50C-407E-A947-70E740481C1C}">
                <a14:useLocalDpi xmlns:a14="http://schemas.microsoft.com/office/drawing/2010/main" val="0"/>
              </a:ext>
            </a:extLst>
          </a:blip>
          <a:stretch>
            <a:fillRect/>
          </a:stretch>
        </p:blipFill>
        <p:spPr>
          <a:xfrm>
            <a:off x="9144001" y="4005064"/>
            <a:ext cx="2844824" cy="2716212"/>
          </a:xfrm>
          <a:prstGeom prst="rect">
            <a:avLst/>
          </a:prstGeom>
        </p:spPr>
      </p:pic>
      <p:pic>
        <p:nvPicPr>
          <p:cNvPr id="2051" name="Picture 3"/>
          <p:cNvPicPr>
            <a:picLocks noChangeAspect="1" noChangeArrowheads="1"/>
          </p:cNvPicPr>
          <p:nvPr/>
        </p:nvPicPr>
        <p:blipFill rotWithShape="1">
          <a:blip r:embed="rId5">
            <a:extLst>
              <a:ext uri="{BEBA8EAE-BF5A-486C-A8C5-ECC9F3942E4B}">
                <a14:imgProps xmlns:a14="http://schemas.microsoft.com/office/drawing/2010/main">
                  <a14:imgLayer r:embed="rId6">
                    <a14:imgEffect>
                      <a14:saturation sat="400000"/>
                    </a14:imgEffect>
                    <a14:imgEffect>
                      <a14:brightnessContrast bright="-5000" contrast="50000"/>
                    </a14:imgEffect>
                  </a14:imgLayer>
                </a14:imgProps>
              </a:ext>
              <a:ext uri="{28A0092B-C50C-407E-A947-70E740481C1C}">
                <a14:useLocalDpi xmlns:a14="http://schemas.microsoft.com/office/drawing/2010/main" val="0"/>
              </a:ext>
            </a:extLst>
          </a:blip>
          <a:srcRect l="4402" b="7663"/>
          <a:stretch/>
        </p:blipFill>
        <p:spPr bwMode="auto">
          <a:xfrm>
            <a:off x="4932040" y="1340768"/>
            <a:ext cx="6164732" cy="47805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329323"/>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5" end="5"/>
                                            </p:txEl>
                                          </p:spTgt>
                                        </p:tgtEl>
                                        <p:attrNameLst>
                                          <p:attrName>style.visibility</p:attrName>
                                        </p:attrNameLst>
                                      </p:cBhvr>
                                      <p:to>
                                        <p:strVal val="visible"/>
                                      </p:to>
                                    </p:set>
                                    <p:animEffect transition="in" filter="fade">
                                      <p:cBhvr>
                                        <p:cTn id="10" dur="500"/>
                                        <p:tgtEl>
                                          <p:spTgt spid="3">
                                            <p:txEl>
                                              <p:pRg st="5" end="5"/>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animEffect transition="in" filter="fade">
                                      <p:cBhvr>
                                        <p:cTn id="13" dur="500"/>
                                        <p:tgtEl>
                                          <p:spTgt spid="3">
                                            <p:txEl>
                                              <p:pRg st="8" end="8"/>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9" end="9"/>
                                            </p:txEl>
                                          </p:spTgt>
                                        </p:tgtEl>
                                        <p:attrNameLst>
                                          <p:attrName>style.visibility</p:attrName>
                                        </p:attrNameLst>
                                      </p:cBhvr>
                                      <p:to>
                                        <p:strVal val="visible"/>
                                      </p:to>
                                    </p:set>
                                    <p:animEffect transition="in" filter="fade">
                                      <p:cBhvr>
                                        <p:cTn id="16"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rotWithShape="1">
          <a:blip r:embed="rId2">
            <a:extLst>
              <a:ext uri="{BEBA8EAE-BF5A-486C-A8C5-ECC9F3942E4B}">
                <a14:imgProps xmlns:a14="http://schemas.microsoft.com/office/drawing/2010/main">
                  <a14:imgLayer r:embed="rId3">
                    <a14:imgEffect>
                      <a14:saturation sat="400000"/>
                    </a14:imgEffect>
                    <a14:imgEffect>
                      <a14:brightnessContrast bright="-5000" contrast="15000"/>
                    </a14:imgEffect>
                  </a14:imgLayer>
                </a14:imgProps>
              </a:ext>
              <a:ext uri="{28A0092B-C50C-407E-A947-70E740481C1C}">
                <a14:useLocalDpi xmlns:a14="http://schemas.microsoft.com/office/drawing/2010/main" val="0"/>
              </a:ext>
            </a:extLst>
          </a:blip>
          <a:srcRect l="4402" b="7663"/>
          <a:stretch/>
        </p:blipFill>
        <p:spPr bwMode="auto">
          <a:xfrm>
            <a:off x="5220073" y="1340768"/>
            <a:ext cx="6164732" cy="47805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78627" y="211650"/>
            <a:ext cx="8976020" cy="769078"/>
          </a:xfrm>
        </p:spPr>
        <p:txBody>
          <a:bodyPr/>
          <a:lstStyle/>
          <a:p>
            <a:r>
              <a:rPr lang="en-US" sz="4400" dirty="0" smtClean="0"/>
              <a:t>A Landscape of Inflationary Universes</a:t>
            </a:r>
            <a:endParaRPr lang="de-DE" sz="4400" dirty="0"/>
          </a:p>
        </p:txBody>
      </p:sp>
      <p:sp>
        <p:nvSpPr>
          <p:cNvPr id="3" name="Content Placeholder 2"/>
          <p:cNvSpPr>
            <a:spLocks noGrp="1"/>
          </p:cNvSpPr>
          <p:nvPr>
            <p:ph idx="1"/>
          </p:nvPr>
        </p:nvSpPr>
        <p:spPr>
          <a:xfrm>
            <a:off x="179512" y="1124744"/>
            <a:ext cx="5400600" cy="5262616"/>
          </a:xfrm>
        </p:spPr>
        <p:txBody>
          <a:bodyPr wrap="square">
            <a:spAutoFit/>
          </a:bodyPr>
          <a:lstStyle/>
          <a:p>
            <a:pPr marL="180975" indent="-180975"/>
            <a:r>
              <a:rPr lang="en-US" sz="1800" dirty="0" smtClean="0"/>
              <a:t>chaotic</a:t>
            </a:r>
            <a:r>
              <a:rPr lang="en-US" sz="1800" dirty="0"/>
              <a:t>, self-reproducing</a:t>
            </a:r>
            <a:endParaRPr lang="en-US" sz="1800" dirty="0" smtClean="0"/>
          </a:p>
          <a:p>
            <a:pPr marL="180975" indent="-180975"/>
            <a:r>
              <a:rPr lang="en-US" sz="1800" dirty="0"/>
              <a:t>l</a:t>
            </a:r>
            <a:r>
              <a:rPr lang="en-US" sz="1800" dirty="0" smtClean="0"/>
              <a:t>ocally </a:t>
            </a:r>
            <a:r>
              <a:rPr lang="en-US" sz="1800" dirty="0"/>
              <a:t>homogeneous </a:t>
            </a:r>
            <a:r>
              <a:rPr lang="en-US" sz="1800" dirty="0" smtClean="0"/>
              <a:t>within horizon (</a:t>
            </a:r>
            <a:r>
              <a:rPr lang="en-US" sz="1800" dirty="0"/>
              <a:t>10</a:t>
            </a:r>
            <a:r>
              <a:rPr lang="en-US" sz="1800" baseline="30000" dirty="0"/>
              <a:t>10</a:t>
            </a:r>
            <a:r>
              <a:rPr lang="en-US" sz="1800" dirty="0"/>
              <a:t> </a:t>
            </a:r>
            <a:r>
              <a:rPr lang="en-US" sz="1800" dirty="0" err="1" smtClean="0"/>
              <a:t>ly</a:t>
            </a:r>
            <a:r>
              <a:rPr lang="en-US" sz="1800" dirty="0" smtClean="0"/>
              <a:t>)</a:t>
            </a:r>
          </a:p>
          <a:p>
            <a:pPr marL="180975" indent="-180975"/>
            <a:r>
              <a:rPr lang="en-US" sz="1800" dirty="0" smtClean="0"/>
              <a:t>globally complex</a:t>
            </a:r>
          </a:p>
          <a:p>
            <a:pPr marL="180975" indent="-180975"/>
            <a:r>
              <a:rPr lang="en-US" sz="1800" dirty="0" smtClean="0"/>
              <a:t>At </a:t>
            </a:r>
            <a:r>
              <a:rPr lang="en-US" sz="1800" dirty="0"/>
              <a:t>Planck density </a:t>
            </a:r>
            <a:r>
              <a:rPr lang="en-US" sz="1800" dirty="0" smtClean="0"/>
              <a:t>baby universes may </a:t>
            </a:r>
            <a:r>
              <a:rPr lang="en-US" sz="1800" b="1" dirty="0"/>
              <a:t>forget </a:t>
            </a:r>
            <a:r>
              <a:rPr lang="en-US" sz="1800" b="1" dirty="0" smtClean="0"/>
              <a:t>physics </a:t>
            </a:r>
            <a:r>
              <a:rPr lang="en-US" sz="1800" dirty="0" smtClean="0"/>
              <a:t>of </a:t>
            </a:r>
            <a:r>
              <a:rPr lang="en-US" sz="1800" dirty="0"/>
              <a:t>their </a:t>
            </a:r>
            <a:r>
              <a:rPr lang="en-US" sz="1800" dirty="0" smtClean="0"/>
              <a:t>parents and follow new physics. </a:t>
            </a:r>
          </a:p>
          <a:p>
            <a:pPr marL="180975" indent="-180975"/>
            <a:r>
              <a:rPr lang="en-US" sz="1800" dirty="0"/>
              <a:t>M</a:t>
            </a:r>
            <a:r>
              <a:rPr lang="en-US" sz="1800" dirty="0" smtClean="0"/>
              <a:t>ay have </a:t>
            </a:r>
            <a:r>
              <a:rPr lang="en-US" sz="1800" b="1" dirty="0" smtClean="0"/>
              <a:t>different </a:t>
            </a:r>
            <a:r>
              <a:rPr lang="en-US" sz="1800" b="1" dirty="0"/>
              <a:t>space-time </a:t>
            </a:r>
            <a:r>
              <a:rPr lang="en-US" sz="1800" b="1" dirty="0" smtClean="0"/>
              <a:t>dimensions</a:t>
            </a:r>
          </a:p>
          <a:p>
            <a:pPr marL="180975" indent="-180975"/>
            <a:r>
              <a:rPr lang="en-US" sz="1800" dirty="0"/>
              <a:t>T</a:t>
            </a:r>
            <a:r>
              <a:rPr lang="en-US" sz="1800" dirty="0" smtClean="0"/>
              <a:t>ube connecting two mini-universes can </a:t>
            </a:r>
            <a:r>
              <a:rPr lang="en-US" sz="1800" dirty="0"/>
              <a:t>be </a:t>
            </a:r>
            <a:r>
              <a:rPr lang="en-US" sz="1800" dirty="0" smtClean="0"/>
              <a:t/>
            </a:r>
            <a:br>
              <a:rPr lang="en-US" sz="1800" dirty="0" smtClean="0"/>
            </a:br>
            <a:r>
              <a:rPr lang="en-US" sz="1800" dirty="0" smtClean="0"/>
              <a:t>as </a:t>
            </a:r>
            <a:r>
              <a:rPr lang="en-US" sz="1800" dirty="0"/>
              <a:t>thin as </a:t>
            </a:r>
            <a:r>
              <a:rPr lang="en-US" sz="1800" dirty="0" smtClean="0"/>
              <a:t>Planck </a:t>
            </a:r>
            <a:r>
              <a:rPr lang="en-US" sz="1800" dirty="0"/>
              <a:t>length (</a:t>
            </a:r>
            <a:r>
              <a:rPr lang="en-US" sz="1800" dirty="0" smtClean="0"/>
              <a:t>10</a:t>
            </a:r>
            <a:r>
              <a:rPr lang="en-US" sz="1800" baseline="30000" dirty="0" smtClean="0"/>
              <a:t>-35</a:t>
            </a:r>
            <a:r>
              <a:rPr lang="en-US" sz="1800" dirty="0" smtClean="0"/>
              <a:t> m).</a:t>
            </a:r>
          </a:p>
          <a:p>
            <a:pPr marL="180975" indent="-180975"/>
            <a:r>
              <a:rPr lang="en-US" sz="1800" dirty="0" smtClean="0"/>
              <a:t>If tubes evaporate </a:t>
            </a:r>
            <a:r>
              <a:rPr lang="en-US" sz="1800" dirty="0"/>
              <a:t>by Hawking </a:t>
            </a:r>
            <a:r>
              <a:rPr lang="en-US" sz="1800" dirty="0" smtClean="0"/>
              <a:t>radiation,</a:t>
            </a:r>
            <a:br>
              <a:rPr lang="en-US" sz="1800" dirty="0" smtClean="0"/>
            </a:br>
            <a:r>
              <a:rPr lang="en-US" sz="1800" dirty="0" smtClean="0"/>
              <a:t>parent </a:t>
            </a:r>
            <a:r>
              <a:rPr lang="en-US" sz="1800" dirty="0"/>
              <a:t>and </a:t>
            </a:r>
            <a:r>
              <a:rPr lang="en-US" sz="1800" dirty="0" smtClean="0"/>
              <a:t>offspring universes lose </a:t>
            </a:r>
            <a:r>
              <a:rPr lang="en-US" sz="1800" dirty="0"/>
              <a:t>their </a:t>
            </a:r>
            <a:r>
              <a:rPr lang="en-US" sz="1800" dirty="0" smtClean="0"/>
              <a:t/>
            </a:r>
            <a:br>
              <a:rPr lang="en-US" sz="1800" dirty="0" smtClean="0"/>
            </a:br>
            <a:r>
              <a:rPr lang="en-US" sz="1800" dirty="0" smtClean="0"/>
              <a:t>umbilical </a:t>
            </a:r>
            <a:r>
              <a:rPr lang="en-US" sz="1800" dirty="0"/>
              <a:t>space-time connection</a:t>
            </a:r>
            <a:r>
              <a:rPr lang="en-US" sz="1800" dirty="0" smtClean="0"/>
              <a:t>.</a:t>
            </a:r>
          </a:p>
          <a:p>
            <a:pPr marL="0" indent="0">
              <a:buNone/>
            </a:pPr>
            <a:endParaRPr lang="en-US" sz="500" dirty="0" smtClean="0"/>
          </a:p>
          <a:p>
            <a:pPr marL="0" indent="0">
              <a:buNone/>
            </a:pPr>
            <a:r>
              <a:rPr lang="en-US" sz="1200" dirty="0" smtClean="0"/>
              <a:t>Andrei </a:t>
            </a:r>
            <a:r>
              <a:rPr lang="en-US" sz="1200" dirty="0"/>
              <a:t>Linde, A brief history of the Universe, </a:t>
            </a:r>
            <a:r>
              <a:rPr lang="de-DE" sz="1200" dirty="0"/>
              <a:t>arXiv:1512.01203</a:t>
            </a:r>
            <a:r>
              <a:rPr lang="de-DE" sz="1200" dirty="0" smtClean="0"/>
              <a:t>.</a:t>
            </a:r>
          </a:p>
          <a:p>
            <a:pPr marL="0" indent="0">
              <a:spcBef>
                <a:spcPts val="300"/>
              </a:spcBef>
              <a:buNone/>
            </a:pPr>
            <a:r>
              <a:rPr lang="en-US" sz="1200" dirty="0" err="1" smtClean="0"/>
              <a:t>Bousso</a:t>
            </a:r>
            <a:r>
              <a:rPr lang="en-US" sz="1200" dirty="0"/>
              <a:t>, R</a:t>
            </a:r>
            <a:r>
              <a:rPr lang="en-US" sz="1200" dirty="0" smtClean="0"/>
              <a:t>., </a:t>
            </a:r>
            <a:r>
              <a:rPr lang="en-US" sz="1200" dirty="0"/>
              <a:t>Susskind, L</a:t>
            </a:r>
            <a:r>
              <a:rPr lang="en-US" sz="1200" dirty="0" smtClean="0"/>
              <a:t>. Multiverse </a:t>
            </a:r>
            <a:r>
              <a:rPr lang="en-US" sz="1200" dirty="0"/>
              <a:t>interpretation of quantum </a:t>
            </a:r>
            <a:r>
              <a:rPr lang="en-US" sz="1200" dirty="0" smtClean="0"/>
              <a:t>mechanics. </a:t>
            </a:r>
            <a:r>
              <a:rPr lang="en-US" sz="1200" dirty="0"/>
              <a:t>Physical Review D 85 </a:t>
            </a:r>
            <a:r>
              <a:rPr lang="en-US" sz="1200" dirty="0" smtClean="0"/>
              <a:t>(2012) 4. arXiv:1105.3796.</a:t>
            </a:r>
          </a:p>
          <a:p>
            <a:pPr marL="0" indent="0">
              <a:spcBef>
                <a:spcPts val="300"/>
              </a:spcBef>
              <a:buNone/>
            </a:pPr>
            <a:r>
              <a:rPr lang="en-US" sz="1200" dirty="0" smtClean="0"/>
              <a:t>See also: A. </a:t>
            </a:r>
            <a:r>
              <a:rPr lang="en-US" sz="1200" dirty="0" err="1" smtClean="0"/>
              <a:t>Guth</a:t>
            </a:r>
            <a:r>
              <a:rPr lang="en-US" sz="1200" dirty="0" smtClean="0"/>
              <a:t>, M. </a:t>
            </a:r>
            <a:r>
              <a:rPr lang="en-US" sz="1200" dirty="0" err="1" smtClean="0"/>
              <a:t>Tegmark</a:t>
            </a:r>
            <a:r>
              <a:rPr lang="en-US" sz="1200" dirty="0" smtClean="0"/>
              <a:t>, B. Greene, S. Hawking.</a:t>
            </a:r>
            <a:endParaRPr lang="en-US" sz="1200" dirty="0"/>
          </a:p>
        </p:txBody>
      </p:sp>
      <p:sp>
        <p:nvSpPr>
          <p:cNvPr id="4" name="Footer Placeholder 3"/>
          <p:cNvSpPr>
            <a:spLocks noGrp="1"/>
          </p:cNvSpPr>
          <p:nvPr>
            <p:ph type="ftr" sz="quarter" idx="11"/>
          </p:nvPr>
        </p:nvSpPr>
        <p:spPr>
          <a:xfrm>
            <a:off x="4377335" y="6536603"/>
            <a:ext cx="4083113" cy="276635"/>
          </a:xfrm>
        </p:spPr>
        <p:txBody>
          <a:bodyPr/>
          <a:lstStyle/>
          <a:p>
            <a:r>
              <a:rPr lang="de-DE" dirty="0" smtClean="0">
                <a:solidFill>
                  <a:prstClr val="black">
                    <a:tint val="75000"/>
                  </a:prstClr>
                </a:solidFill>
              </a:rPr>
              <a:t>Thomas Naumann        Deutsches Elektronen-Synchrotron DESY</a:t>
            </a:r>
            <a:endParaRPr lang="en-GB" dirty="0">
              <a:solidFill>
                <a:prstClr val="black">
                  <a:tint val="75000"/>
                </a:prstClr>
              </a:solidFill>
            </a:endParaRPr>
          </a:p>
        </p:txBody>
      </p:sp>
      <p:sp>
        <p:nvSpPr>
          <p:cNvPr id="5" name="Slide Number Placeholder 4"/>
          <p:cNvSpPr>
            <a:spLocks noGrp="1"/>
          </p:cNvSpPr>
          <p:nvPr>
            <p:ph type="sldNum" sz="quarter" idx="12"/>
          </p:nvPr>
        </p:nvSpPr>
        <p:spPr>
          <a:xfrm>
            <a:off x="8590631" y="6536603"/>
            <a:ext cx="301885" cy="276635"/>
          </a:xfrm>
        </p:spPr>
        <p:txBody>
          <a:bodyPr/>
          <a:lstStyle/>
          <a:p>
            <a:fld id="{10F633DE-F6CC-4FE8-92FE-223BC299FAD7}" type="slidenum">
              <a:rPr lang="en-GB" smtClean="0">
                <a:solidFill>
                  <a:prstClr val="black">
                    <a:tint val="75000"/>
                  </a:prstClr>
                </a:solidFill>
              </a:rPr>
              <a:pPr/>
              <a:t>76</a:t>
            </a:fld>
            <a:endParaRPr lang="en-GB" dirty="0">
              <a:solidFill>
                <a:prstClr val="black">
                  <a:tint val="75000"/>
                </a:prstClr>
              </a:solidFill>
            </a:endParaRPr>
          </a:p>
        </p:txBody>
      </p:sp>
      <p:pic>
        <p:nvPicPr>
          <p:cNvPr id="6" name="Grafik 1"/>
          <p:cNvPicPr>
            <a:picLocks noChangeAspect="1"/>
          </p:cNvPicPr>
          <p:nvPr/>
        </p:nvPicPr>
        <p:blipFill>
          <a:blip r:embed="rId4">
            <a:extLst>
              <a:ext uri="{BEBA8EAE-BF5A-486C-A8C5-ECC9F3942E4B}">
                <a14:imgProps xmlns:a14="http://schemas.microsoft.com/office/drawing/2010/main">
                  <a14:imgLayer r:embed="rId5">
                    <a14:imgEffect>
                      <a14:sharpenSoften amount="-22000"/>
                    </a14:imgEffect>
                    <a14:imgEffect>
                      <a14:saturation sat="0"/>
                    </a14:imgEffect>
                    <a14:imgEffect>
                      <a14:brightnessContrast bright="-12000" contrast="62000"/>
                    </a14:imgEffect>
                  </a14:imgLayer>
                </a14:imgProps>
              </a:ext>
              <a:ext uri="{28A0092B-C50C-407E-A947-70E740481C1C}">
                <a14:useLocalDpi xmlns:a14="http://schemas.microsoft.com/office/drawing/2010/main" val="0"/>
              </a:ext>
            </a:extLst>
          </a:blip>
          <a:stretch>
            <a:fillRect/>
          </a:stretch>
        </p:blipFill>
        <p:spPr>
          <a:xfrm>
            <a:off x="9157922" y="4141788"/>
            <a:ext cx="2686903" cy="2716212"/>
          </a:xfrm>
          <a:prstGeom prst="rect">
            <a:avLst/>
          </a:prstGeom>
        </p:spPr>
      </p:pic>
    </p:spTree>
    <p:extLst>
      <p:ext uri="{BB962C8B-B14F-4D97-AF65-F5344CB8AC3E}">
        <p14:creationId xmlns:p14="http://schemas.microsoft.com/office/powerpoint/2010/main" val="3807372691"/>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fade">
                                      <p:cBhvr>
                                        <p:cTn id="26" dur="500"/>
                                        <p:tgtEl>
                                          <p:spTgt spid="3">
                                            <p:txEl>
                                              <p:pRg st="6" end="6"/>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animEffect transition="in" filter="fade">
                                      <p:cBhvr>
                                        <p:cTn id="29" dur="500"/>
                                        <p:tgtEl>
                                          <p:spTgt spid="3">
                                            <p:txEl>
                                              <p:pRg st="8" end="8"/>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Effect transition="in" filter="fade">
                                      <p:cBhvr>
                                        <p:cTn id="32" dur="500"/>
                                        <p:tgtEl>
                                          <p:spTgt spid="3">
                                            <p:txEl>
                                              <p:pRg st="9" end="9"/>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animEffect transition="in" filter="fade">
                                      <p:cBhvr>
                                        <p:cTn id="35"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Grafik 1"/>
          <p:cNvPicPr>
            <a:picLocks noChangeAspect="1"/>
          </p:cNvPicPr>
          <p:nvPr/>
        </p:nvPicPr>
        <p:blipFill rotWithShape="1">
          <a:blip r:embed="rId2">
            <a:extLst>
              <a:ext uri="{BEBA8EAE-BF5A-486C-A8C5-ECC9F3942E4B}">
                <a14:imgProps xmlns:a14="http://schemas.microsoft.com/office/drawing/2010/main">
                  <a14:imgLayer r:embed="rId3">
                    <a14:imgEffect>
                      <a14:saturation sat="400000"/>
                    </a14:imgEffect>
                    <a14:imgEffect>
                      <a14:brightnessContrast bright="-15000" contrast="50000"/>
                    </a14:imgEffect>
                  </a14:imgLayer>
                </a14:imgProps>
              </a:ext>
              <a:ext uri="{28A0092B-C50C-407E-A947-70E740481C1C}">
                <a14:useLocalDpi xmlns:a14="http://schemas.microsoft.com/office/drawing/2010/main" val="0"/>
              </a:ext>
            </a:extLst>
          </a:blip>
          <a:srcRect l="3571" t="908" r="1067" b="19048"/>
          <a:stretch/>
        </p:blipFill>
        <p:spPr>
          <a:xfrm>
            <a:off x="1069598" y="1779588"/>
            <a:ext cx="2854345" cy="4104456"/>
          </a:xfrm>
          <a:prstGeom prst="rect">
            <a:avLst/>
          </a:prstGeom>
        </p:spPr>
      </p:pic>
      <p:sp>
        <p:nvSpPr>
          <p:cNvPr id="4" name="Textfeld 3"/>
          <p:cNvSpPr txBox="1"/>
          <p:nvPr/>
        </p:nvSpPr>
        <p:spPr>
          <a:xfrm>
            <a:off x="3043213" y="982499"/>
            <a:ext cx="4178708" cy="646331"/>
          </a:xfrm>
          <a:prstGeom prst="rect">
            <a:avLst/>
          </a:prstGeom>
          <a:noFill/>
        </p:spPr>
        <p:txBody>
          <a:bodyPr wrap="none" rtlCol="0">
            <a:spAutoFit/>
          </a:bodyPr>
          <a:lstStyle/>
          <a:p>
            <a:pPr algn="r"/>
            <a:r>
              <a:rPr lang="de-DE" sz="3600" b="1" dirty="0" smtClean="0">
                <a:solidFill>
                  <a:srgbClr val="000000"/>
                </a:solidFill>
                <a:latin typeface="Calibri" panose="020F0502020204030204" pitchFamily="34" charset="0"/>
              </a:rPr>
              <a:t>Plato			Kepler</a:t>
            </a:r>
          </a:p>
        </p:txBody>
      </p:sp>
      <p:sp>
        <p:nvSpPr>
          <p:cNvPr id="5" name="Rectangle 4"/>
          <p:cNvSpPr/>
          <p:nvPr/>
        </p:nvSpPr>
        <p:spPr>
          <a:xfrm>
            <a:off x="1075172" y="5939988"/>
            <a:ext cx="2992807" cy="369332"/>
          </a:xfrm>
          <a:prstGeom prst="rect">
            <a:avLst/>
          </a:prstGeom>
        </p:spPr>
        <p:txBody>
          <a:bodyPr wrap="none">
            <a:spAutoFit/>
          </a:bodyPr>
          <a:lstStyle/>
          <a:p>
            <a:r>
              <a:rPr lang="de-DE" b="1" dirty="0">
                <a:solidFill>
                  <a:srgbClr val="000000"/>
                </a:solidFill>
                <a:latin typeface="Calibri" panose="020F0502020204030204" pitchFamily="34" charset="0"/>
              </a:rPr>
              <a:t>Elemente = reguläre Polyeder</a:t>
            </a:r>
          </a:p>
        </p:txBody>
      </p:sp>
      <p:pic>
        <p:nvPicPr>
          <p:cNvPr id="6" name="Picture 2" descr="http://www.mifami.org/eLibrary/Kepler-MystCosmoModelsm.jpg"/>
          <p:cNvPicPr>
            <a:picLocks noChangeAspect="1" noChangeArrowheads="1"/>
          </p:cNvPicPr>
          <p:nvPr/>
        </p:nvPicPr>
        <p:blipFill>
          <a:blip r:embed="rId4" cstate="print">
            <a:extLst>
              <a:ext uri="{BEBA8EAE-BF5A-486C-A8C5-ECC9F3942E4B}">
                <a14:imgProps xmlns:a14="http://schemas.microsoft.com/office/drawing/2010/main">
                  <a14:imgLayer r:embed="rId5">
                    <a14:imgEffect>
                      <a14:saturation sat="0"/>
                    </a14:imgEffect>
                    <a14:imgEffect>
                      <a14:brightnessContrast bright="-8000" contrast="18000"/>
                    </a14:imgEffect>
                  </a14:imgLayer>
                </a14:imgProps>
              </a:ext>
              <a:ext uri="{28A0092B-C50C-407E-A947-70E740481C1C}">
                <a14:useLocalDpi xmlns:a14="http://schemas.microsoft.com/office/drawing/2010/main" val="0"/>
              </a:ext>
            </a:extLst>
          </a:blip>
          <a:srcRect/>
          <a:stretch>
            <a:fillRect/>
          </a:stretch>
        </p:blipFill>
        <p:spPr bwMode="auto">
          <a:xfrm>
            <a:off x="4887541" y="1763524"/>
            <a:ext cx="3644900" cy="4480560"/>
          </a:xfrm>
          <a:prstGeom prst="rect">
            <a:avLst/>
          </a:prstGeom>
          <a:noFill/>
          <a:extLst>
            <a:ext uri="{909E8E84-426E-40DD-AFC4-6F175D3DCCD1}">
              <a14:hiddenFill xmlns:a14="http://schemas.microsoft.com/office/drawing/2010/main">
                <a:solidFill>
                  <a:srgbClr val="FFFFFF"/>
                </a:solidFill>
              </a14:hiddenFill>
            </a:ext>
          </a:extLst>
        </p:spPr>
      </p:pic>
      <p:sp>
        <p:nvSpPr>
          <p:cNvPr id="7" name="Title 1"/>
          <p:cNvSpPr txBox="1">
            <a:spLocks/>
          </p:cNvSpPr>
          <p:nvPr/>
        </p:nvSpPr>
        <p:spPr>
          <a:xfrm>
            <a:off x="1595468" y="37307"/>
            <a:ext cx="5953141" cy="1015299"/>
          </a:xfrm>
          <a:prstGeom prst="rect">
            <a:avLst/>
          </a:prstGeom>
        </p:spPr>
        <p:txBody>
          <a:bodyPr/>
          <a:lstStyle>
            <a:lvl1pPr algn="ctr" defTabSz="910753" rtl="0" eaLnBrk="1" latinLnBrk="0" hangingPunct="1">
              <a:spcBef>
                <a:spcPct val="0"/>
              </a:spcBef>
              <a:buNone/>
              <a:defRPr sz="4400" kern="1200">
                <a:solidFill>
                  <a:schemeClr val="tx1"/>
                </a:solidFill>
                <a:latin typeface="+mj-lt"/>
                <a:ea typeface="+mj-ea"/>
                <a:cs typeface="+mj-cs"/>
              </a:defRPr>
            </a:lvl1pPr>
          </a:lstStyle>
          <a:p>
            <a:endParaRPr lang="la-Latn" sz="6000" dirty="0">
              <a:solidFill>
                <a:srgbClr val="000000"/>
              </a:solidFill>
            </a:endParaRPr>
          </a:p>
        </p:txBody>
      </p:sp>
      <p:sp>
        <p:nvSpPr>
          <p:cNvPr id="8" name="Title 7"/>
          <p:cNvSpPr>
            <a:spLocks noGrp="1"/>
          </p:cNvSpPr>
          <p:nvPr>
            <p:ph type="title"/>
          </p:nvPr>
        </p:nvSpPr>
        <p:spPr>
          <a:xfrm>
            <a:off x="1587719" y="5784"/>
            <a:ext cx="5953874" cy="1015663"/>
          </a:xfrm>
        </p:spPr>
        <p:txBody>
          <a:bodyPr/>
          <a:lstStyle/>
          <a:p>
            <a:r>
              <a:rPr lang="la-Latn" sz="6000" dirty="0">
                <a:latin typeface="Calibri" panose="020F0502020204030204" pitchFamily="34" charset="0"/>
              </a:rPr>
              <a:t>Harmonice </a:t>
            </a:r>
            <a:r>
              <a:rPr lang="la-Latn" sz="6000" dirty="0" smtClean="0">
                <a:latin typeface="Calibri" panose="020F0502020204030204" pitchFamily="34" charset="0"/>
              </a:rPr>
              <a:t>Mundi</a:t>
            </a:r>
            <a:endParaRPr lang="de-DE" sz="6000" dirty="0">
              <a:latin typeface="Calibri" panose="020F0502020204030204" pitchFamily="34" charset="0"/>
            </a:endParaRPr>
          </a:p>
        </p:txBody>
      </p:sp>
    </p:spTree>
    <p:extLst>
      <p:ext uri="{BB962C8B-B14F-4D97-AF65-F5344CB8AC3E}">
        <p14:creationId xmlns:p14="http://schemas.microsoft.com/office/powerpoint/2010/main" val="2963246619"/>
      </p:ext>
    </p:extLst>
  </p:cSld>
  <p:clrMapOvr>
    <a:masterClrMapping/>
  </p:clrMapOvr>
  <p:transition>
    <p:fade/>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050" name="Picture 2" descr="http://www.mifami.org/eLibrary/Kepler-MystCosmoModelsm.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08389" y="1844827"/>
            <a:ext cx="3456099" cy="424847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1595454" y="7785"/>
            <a:ext cx="5953141" cy="1015299"/>
          </a:xfrm>
        </p:spPr>
        <p:txBody>
          <a:bodyPr/>
          <a:lstStyle/>
          <a:p>
            <a:r>
              <a:rPr lang="la-Latn" sz="6000" dirty="0"/>
              <a:t>Harmonice Mundi</a:t>
            </a:r>
          </a:p>
        </p:txBody>
      </p:sp>
      <p:sp>
        <p:nvSpPr>
          <p:cNvPr id="3" name="Content Placeholder 2"/>
          <p:cNvSpPr>
            <a:spLocks noGrp="1"/>
          </p:cNvSpPr>
          <p:nvPr>
            <p:ph idx="1"/>
          </p:nvPr>
        </p:nvSpPr>
        <p:spPr>
          <a:xfrm>
            <a:off x="179529" y="1229602"/>
            <a:ext cx="5424470" cy="6509111"/>
          </a:xfrm>
        </p:spPr>
        <p:txBody>
          <a:bodyPr wrap="none">
            <a:spAutoFit/>
          </a:bodyPr>
          <a:lstStyle/>
          <a:p>
            <a:pPr marL="268799" indent="-268799"/>
            <a:r>
              <a:rPr lang="en-US" sz="2000" b="1" dirty="0">
                <a:solidFill>
                  <a:srgbClr val="C00000"/>
                </a:solidFill>
              </a:rPr>
              <a:t>Five Platonic Solids </a:t>
            </a:r>
            <a:r>
              <a:rPr lang="en-US" sz="2000" b="1" dirty="0"/>
              <a:t>=</a:t>
            </a:r>
            <a:br>
              <a:rPr lang="en-US" sz="2000" b="1" dirty="0"/>
            </a:br>
            <a:r>
              <a:rPr lang="en-US" sz="2000" b="1" dirty="0"/>
              <a:t>building blocks of matter</a:t>
            </a:r>
            <a:r>
              <a:rPr lang="en-US" sz="2000" dirty="0"/>
              <a:t>:</a:t>
            </a:r>
            <a:br>
              <a:rPr lang="en-US" sz="2000" dirty="0"/>
            </a:br>
            <a:r>
              <a:rPr lang="en-US" sz="2000" dirty="0"/>
              <a:t>tetrahedron, octahedron, cube, icosahedron</a:t>
            </a:r>
            <a:br>
              <a:rPr lang="en-US" sz="2000" dirty="0"/>
            </a:br>
            <a:r>
              <a:rPr lang="en-US" sz="2000" dirty="0"/>
              <a:t>dodecahedron: </a:t>
            </a:r>
            <a:r>
              <a:rPr lang="en-US" sz="2000" b="1" dirty="0"/>
              <a:t>Cosmos</a:t>
            </a:r>
            <a:endParaRPr lang="en-US" sz="2000" dirty="0"/>
          </a:p>
          <a:p>
            <a:pPr marL="268799" indent="-268799">
              <a:spcBef>
                <a:spcPts val="600"/>
              </a:spcBef>
            </a:pPr>
            <a:r>
              <a:rPr lang="en-US" sz="2000" b="1" dirty="0"/>
              <a:t>Aristotle</a:t>
            </a:r>
            <a:r>
              <a:rPr lang="en-US" sz="2000" dirty="0"/>
              <a:t>: </a:t>
            </a:r>
            <a:r>
              <a:rPr lang="la-Latn" sz="2000" dirty="0"/>
              <a:t>essentia quinta</a:t>
            </a:r>
            <a:r>
              <a:rPr lang="en-US" sz="2000" dirty="0"/>
              <a:t> - ether</a:t>
            </a:r>
            <a:br>
              <a:rPr lang="en-US" sz="2000" dirty="0"/>
            </a:br>
            <a:r>
              <a:rPr lang="en-US" sz="2000" b="1" dirty="0"/>
              <a:t>Einstein</a:t>
            </a:r>
            <a:r>
              <a:rPr lang="en-US" sz="2000" dirty="0"/>
              <a:t>: dynamic metric = new ether</a:t>
            </a:r>
            <a:br>
              <a:rPr lang="en-US" sz="2000" dirty="0"/>
            </a:br>
            <a:r>
              <a:rPr lang="en-US" sz="2000" b="1" dirty="0"/>
              <a:t>Today</a:t>
            </a:r>
            <a:r>
              <a:rPr lang="en-US" sz="2000" dirty="0"/>
              <a:t>: fundamental scalar fields</a:t>
            </a:r>
          </a:p>
          <a:p>
            <a:pPr marL="268799" indent="-268799"/>
            <a:r>
              <a:rPr lang="en-US" sz="2000" b="1" dirty="0"/>
              <a:t>Kepler 1596</a:t>
            </a:r>
            <a:r>
              <a:rPr lang="en-US" sz="2000" dirty="0"/>
              <a:t>:</a:t>
            </a:r>
            <a:br>
              <a:rPr lang="en-US" sz="2000" dirty="0"/>
            </a:br>
            <a:r>
              <a:rPr lang="la-Latn" sz="2000" b="1" dirty="0">
                <a:solidFill>
                  <a:srgbClr val="C00000"/>
                </a:solidFill>
              </a:rPr>
              <a:t>Mysterium Cosmographicum</a:t>
            </a:r>
            <a:r>
              <a:rPr lang="en-US" sz="2000" dirty="0"/>
              <a:t>:</a:t>
            </a:r>
            <a:br>
              <a:rPr lang="en-US" sz="2000" dirty="0"/>
            </a:br>
            <a:r>
              <a:rPr lang="en-US" sz="2000" dirty="0"/>
              <a:t>orbits of 5 known planets</a:t>
            </a:r>
            <a:br>
              <a:rPr lang="en-US" sz="2000" dirty="0"/>
            </a:br>
            <a:r>
              <a:rPr lang="en-US" sz="2000" dirty="0"/>
              <a:t>behave like radii of the Platonic bodies</a:t>
            </a:r>
          </a:p>
          <a:p>
            <a:pPr marL="268799" indent="-268799"/>
            <a:r>
              <a:rPr lang="de-DE" sz="2000" b="1" dirty="0"/>
              <a:t>Kepler 1619: </a:t>
            </a:r>
            <a:r>
              <a:rPr lang="la-Latn" sz="2000" b="1" dirty="0" smtClean="0">
                <a:solidFill>
                  <a:srgbClr val="C00000"/>
                </a:solidFill>
              </a:rPr>
              <a:t>Harmonices </a:t>
            </a:r>
            <a:r>
              <a:rPr lang="la-Latn" sz="2000" b="1" dirty="0">
                <a:solidFill>
                  <a:srgbClr val="C00000"/>
                </a:solidFill>
              </a:rPr>
              <a:t>Mundi </a:t>
            </a:r>
            <a:r>
              <a:rPr lang="en-US" sz="2000" b="1" dirty="0"/>
              <a:t>-</a:t>
            </a:r>
            <a:br>
              <a:rPr lang="en-US" sz="2000" b="1" dirty="0"/>
            </a:br>
            <a:r>
              <a:rPr lang="en-US" sz="2000" b="1" dirty="0"/>
              <a:t>harmonies of the Spheres:</a:t>
            </a:r>
            <a:br>
              <a:rPr lang="en-US" sz="2000" b="1" dirty="0"/>
            </a:br>
            <a:r>
              <a:rPr lang="en-US" sz="2000" dirty="0"/>
              <a:t>God‘s creation is</a:t>
            </a:r>
            <a:br>
              <a:rPr lang="en-US" sz="2000" dirty="0"/>
            </a:br>
            <a:r>
              <a:rPr lang="en-US" sz="2000" dirty="0"/>
              <a:t>harmonic and beautiful</a:t>
            </a:r>
          </a:p>
          <a:p>
            <a:pPr marL="268799" indent="-268799"/>
            <a:endParaRPr lang="en-US" sz="3200" b="1" dirty="0"/>
          </a:p>
          <a:p>
            <a:pPr marL="268799" indent="-268799"/>
            <a:r>
              <a:rPr lang="en-US" sz="2000" b="1" dirty="0"/>
              <a:t>Bach 1722/42</a:t>
            </a:r>
            <a:r>
              <a:rPr lang="en-US" sz="2000" dirty="0"/>
              <a:t>: The Well-Tempered Clavier</a:t>
            </a:r>
            <a:br>
              <a:rPr lang="en-US" sz="2000" dirty="0"/>
            </a:br>
            <a:r>
              <a:rPr lang="en-US" sz="2000" dirty="0"/>
              <a:t>compromises just and Pythagorean tune</a:t>
            </a:r>
          </a:p>
        </p:txBody>
      </p:sp>
      <p:sp>
        <p:nvSpPr>
          <p:cNvPr id="4" name="Slide Number Placeholder 3"/>
          <p:cNvSpPr>
            <a:spLocks noGrp="1"/>
          </p:cNvSpPr>
          <p:nvPr>
            <p:ph type="sldNum" sz="quarter" idx="12"/>
          </p:nvPr>
        </p:nvSpPr>
        <p:spPr/>
        <p:txBody>
          <a:bodyPr/>
          <a:lstStyle/>
          <a:p>
            <a:fld id="{10F633DE-F6CC-4FE8-92FE-223BC299FAD7}" type="slidenum">
              <a:rPr lang="en-GB" smtClean="0">
                <a:solidFill>
                  <a:prstClr val="black">
                    <a:tint val="75000"/>
                  </a:prstClr>
                </a:solidFill>
              </a:rPr>
              <a:pPr/>
              <a:t>78</a:t>
            </a:fld>
            <a:endParaRPr lang="en-GB">
              <a:solidFill>
                <a:prstClr val="black">
                  <a:tint val="75000"/>
                </a:prstClr>
              </a:solidFill>
            </a:endParaRPr>
          </a:p>
        </p:txBody>
      </p:sp>
    </p:spTree>
    <p:extLst>
      <p:ext uri="{BB962C8B-B14F-4D97-AF65-F5344CB8AC3E}">
        <p14:creationId xmlns:p14="http://schemas.microsoft.com/office/powerpoint/2010/main" val="2115995154"/>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500"/>
                                        <p:tgtEl>
                                          <p:spTgt spid="3">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Effect transition="in" filter="fade">
                                      <p:cBhvr>
                                        <p:cTn id="13"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323543" y="37285"/>
            <a:ext cx="8313467" cy="1015299"/>
          </a:xfrm>
        </p:spPr>
        <p:txBody>
          <a:bodyPr/>
          <a:lstStyle/>
          <a:p>
            <a:r>
              <a:rPr lang="de-DE" sz="6000" dirty="0" smtClean="0"/>
              <a:t>Universum - Multiversum</a:t>
            </a:r>
            <a:endParaRPr lang="de-DE" sz="6000" dirty="0"/>
          </a:p>
        </p:txBody>
      </p:sp>
      <p:sp>
        <p:nvSpPr>
          <p:cNvPr id="6" name="Footer Placeholder 5"/>
          <p:cNvSpPr>
            <a:spLocks noGrp="1"/>
          </p:cNvSpPr>
          <p:nvPr>
            <p:ph type="ftr" sz="quarter" idx="11"/>
          </p:nvPr>
        </p:nvSpPr>
        <p:spPr>
          <a:xfrm>
            <a:off x="2506295" y="6536589"/>
            <a:ext cx="4083113" cy="276635"/>
          </a:xfrm>
        </p:spPr>
        <p:txBody>
          <a:bodyPr/>
          <a:lstStyle/>
          <a:p>
            <a:r>
              <a:rPr lang="de-DE" dirty="0" smtClean="0">
                <a:solidFill>
                  <a:prstClr val="black">
                    <a:tint val="75000"/>
                  </a:prstClr>
                </a:solidFill>
              </a:rPr>
              <a:t>Thomas Naumann        Deutsches Elektronen-Synchrotron DESY</a:t>
            </a:r>
            <a:endParaRPr lang="en-GB" dirty="0">
              <a:solidFill>
                <a:prstClr val="black">
                  <a:tint val="75000"/>
                </a:prstClr>
              </a:solidFill>
            </a:endParaRPr>
          </a:p>
        </p:txBody>
      </p:sp>
      <p:sp>
        <p:nvSpPr>
          <p:cNvPr id="3" name="Content Placeholder 2"/>
          <p:cNvSpPr>
            <a:spLocks noGrp="1"/>
          </p:cNvSpPr>
          <p:nvPr>
            <p:ph idx="1"/>
          </p:nvPr>
        </p:nvSpPr>
        <p:spPr>
          <a:xfrm>
            <a:off x="251537" y="1240029"/>
            <a:ext cx="5872028" cy="5161049"/>
          </a:xfrm>
        </p:spPr>
        <p:txBody>
          <a:bodyPr wrap="none">
            <a:spAutoFit/>
          </a:bodyPr>
          <a:lstStyle/>
          <a:p>
            <a:pPr marL="269875" indent="-269875"/>
            <a:r>
              <a:rPr lang="de-DE" sz="2000" b="1" dirty="0" smtClean="0"/>
              <a:t>Kepler, </a:t>
            </a:r>
            <a:r>
              <a:rPr lang="la-Latn" sz="2000" i="1" dirty="0" smtClean="0"/>
              <a:t>Mysterium</a:t>
            </a:r>
            <a:r>
              <a:rPr lang="la-Latn" sz="2000" dirty="0" smtClean="0"/>
              <a:t> </a:t>
            </a:r>
            <a:r>
              <a:rPr lang="la-Latn" sz="2000" i="1" dirty="0" smtClean="0"/>
              <a:t>Cosmograficum</a:t>
            </a:r>
            <a:r>
              <a:rPr lang="de-DE" sz="2000" dirty="0"/>
              <a:t/>
            </a:r>
            <a:br>
              <a:rPr lang="de-DE" sz="2000" dirty="0"/>
            </a:br>
            <a:r>
              <a:rPr lang="de-DE" sz="2000" dirty="0" smtClean="0"/>
              <a:t>	    </a:t>
            </a:r>
            <a:r>
              <a:rPr lang="la-Latn" sz="2000" i="1" dirty="0" smtClean="0"/>
              <a:t>Harmonices Mundi</a:t>
            </a:r>
            <a:r>
              <a:rPr lang="de-DE" sz="2000" dirty="0" smtClean="0"/>
              <a:t>:</a:t>
            </a:r>
          </a:p>
          <a:p>
            <a:pPr marL="269875" indent="-269875"/>
            <a:r>
              <a:rPr lang="de-DE" sz="2000" dirty="0" smtClean="0"/>
              <a:t>zwei Wege aus dem Mysterium</a:t>
            </a:r>
            <a:r>
              <a:rPr lang="de-DE" sz="2000" i="1" dirty="0" smtClean="0"/>
              <a:t> </a:t>
            </a:r>
            <a:r>
              <a:rPr lang="de-DE" sz="2000" dirty="0" smtClean="0"/>
              <a:t> -  </a:t>
            </a:r>
            <a:r>
              <a:rPr lang="de-DE" sz="2000" b="1" dirty="0" smtClean="0"/>
              <a:t>beide</a:t>
            </a:r>
            <a:r>
              <a:rPr lang="de-DE" sz="2000" dirty="0" smtClean="0"/>
              <a:t> wahr:</a:t>
            </a:r>
          </a:p>
          <a:p>
            <a:pPr marL="444500" lvl="1" indent="-261938"/>
            <a:r>
              <a:rPr lang="de-DE" sz="1800" b="1" dirty="0" smtClean="0"/>
              <a:t>statistisch</a:t>
            </a:r>
            <a:r>
              <a:rPr lang="de-DE" sz="1800" dirty="0" smtClean="0"/>
              <a:t>:	   mehr Planeten + Planetensysteme</a:t>
            </a:r>
          </a:p>
          <a:p>
            <a:pPr marL="444500" lvl="1" indent="-261938"/>
            <a:r>
              <a:rPr lang="de-DE" sz="1800" b="1" dirty="0" smtClean="0"/>
              <a:t>fundamental</a:t>
            </a:r>
            <a:r>
              <a:rPr lang="de-DE" sz="1800" dirty="0" smtClean="0"/>
              <a:t>:  Gravitationsgesetz -</a:t>
            </a:r>
            <a:br>
              <a:rPr lang="de-DE" sz="1800" dirty="0" smtClean="0"/>
            </a:br>
            <a:r>
              <a:rPr lang="de-DE" sz="1800" dirty="0" smtClean="0"/>
              <a:t>		   von Kepler zu Newton !</a:t>
            </a:r>
          </a:p>
          <a:p>
            <a:pPr marL="269875" indent="-269875"/>
            <a:r>
              <a:rPr lang="de-DE" sz="2000" b="1" dirty="0" smtClean="0"/>
              <a:t>Heute: </a:t>
            </a:r>
            <a:r>
              <a:rPr lang="de-DE" sz="2000" dirty="0" smtClean="0"/>
              <a:t>Inflation und </a:t>
            </a:r>
            <a:r>
              <a:rPr lang="en-US" sz="2000" dirty="0" smtClean="0"/>
              <a:t>landscape</a:t>
            </a:r>
          </a:p>
          <a:p>
            <a:pPr marL="444500" lvl="1" indent="-261938"/>
            <a:r>
              <a:rPr lang="de-DE" sz="1800" b="1" dirty="0" smtClean="0"/>
              <a:t>statistisch</a:t>
            </a:r>
            <a:r>
              <a:rPr lang="de-DE" sz="1800" dirty="0" smtClean="0"/>
              <a:t>:	   10</a:t>
            </a:r>
            <a:r>
              <a:rPr lang="de-DE" sz="1800" baseline="30000" dirty="0" smtClean="0"/>
              <a:t>500</a:t>
            </a:r>
            <a:r>
              <a:rPr lang="de-DE" sz="1800" dirty="0" smtClean="0"/>
              <a:t> Universen - </a:t>
            </a:r>
            <a:r>
              <a:rPr lang="de-DE" sz="1800" b="1" dirty="0" smtClean="0">
                <a:solidFill>
                  <a:srgbClr val="C00000"/>
                </a:solidFill>
              </a:rPr>
              <a:t>Multiversum</a:t>
            </a:r>
          </a:p>
          <a:p>
            <a:pPr marL="444500" lvl="1" indent="-261938"/>
            <a:r>
              <a:rPr lang="de-DE" sz="1800" b="1" dirty="0" smtClean="0"/>
              <a:t>fundamental</a:t>
            </a:r>
            <a:r>
              <a:rPr lang="de-DE" sz="1800" dirty="0" smtClean="0"/>
              <a:t>:   Superstrings, Weltformel</a:t>
            </a:r>
            <a:endParaRPr lang="de-DE" sz="1800" b="1" dirty="0" smtClean="0">
              <a:solidFill>
                <a:srgbClr val="C00000"/>
              </a:solidFill>
            </a:endParaRPr>
          </a:p>
          <a:p>
            <a:pPr marL="269875" indent="-269875">
              <a:lnSpc>
                <a:spcPct val="150000"/>
              </a:lnSpc>
            </a:pPr>
            <a:r>
              <a:rPr lang="de-DE" sz="2000" b="1" dirty="0" smtClean="0"/>
              <a:t>Aristoteles</a:t>
            </a:r>
            <a:r>
              <a:rPr lang="de-DE" sz="2000" dirty="0" smtClean="0"/>
              <a:t>:   </a:t>
            </a:r>
            <a:r>
              <a:rPr lang="la-Latn" sz="2000" i="1" dirty="0" smtClean="0"/>
              <a:t>Physica</a:t>
            </a:r>
            <a:r>
              <a:rPr lang="la-Latn" sz="1800" i="1" dirty="0" smtClean="0"/>
              <a:t>   </a:t>
            </a:r>
            <a:r>
              <a:rPr lang="de-DE" sz="1800" i="1" dirty="0" smtClean="0"/>
              <a:t>   </a:t>
            </a:r>
            <a:r>
              <a:rPr lang="la-Latn" sz="2000" b="1" dirty="0" smtClean="0">
                <a:latin typeface="Cambria Math"/>
                <a:ea typeface="Cambria Math"/>
              </a:rPr>
              <a:t>→</a:t>
            </a:r>
            <a:r>
              <a:rPr lang="la-Latn" sz="2000" i="1" dirty="0" smtClean="0">
                <a:latin typeface="Cambria Math"/>
                <a:ea typeface="Cambria Math"/>
              </a:rPr>
              <a:t>	 </a:t>
            </a:r>
            <a:r>
              <a:rPr lang="la-Latn" sz="2000" i="1" dirty="0" smtClean="0"/>
              <a:t>Metaphysica</a:t>
            </a:r>
            <a:endParaRPr lang="la-Latn" sz="2000" dirty="0" smtClean="0"/>
          </a:p>
          <a:p>
            <a:pPr marL="269875" indent="-269875">
              <a:spcBef>
                <a:spcPts val="600"/>
              </a:spcBef>
            </a:pPr>
            <a:r>
              <a:rPr lang="de-DE" sz="2000" b="1" dirty="0" smtClean="0"/>
              <a:t>Heute :</a:t>
            </a:r>
            <a:r>
              <a:rPr lang="de-DE" sz="1800" b="1" dirty="0" smtClean="0"/>
              <a:t>      </a:t>
            </a:r>
            <a:r>
              <a:rPr lang="de-DE" sz="2000" b="1" dirty="0" smtClean="0"/>
              <a:t>Universum    </a:t>
            </a:r>
            <a:r>
              <a:rPr lang="de-DE" sz="2000" b="1" dirty="0" smtClean="0">
                <a:latin typeface="Cambria Math"/>
                <a:ea typeface="Cambria Math"/>
              </a:rPr>
              <a:t>→</a:t>
            </a:r>
            <a:r>
              <a:rPr lang="de-DE" sz="2000" b="1" dirty="0" smtClean="0"/>
              <a:t>	</a:t>
            </a:r>
            <a:r>
              <a:rPr lang="de-DE" sz="2000" dirty="0" smtClean="0"/>
              <a:t> </a:t>
            </a:r>
            <a:r>
              <a:rPr lang="de-DE" sz="2000" b="1" dirty="0" smtClean="0">
                <a:solidFill>
                  <a:srgbClr val="C00000"/>
                </a:solidFill>
              </a:rPr>
              <a:t>Multiversum</a:t>
            </a:r>
          </a:p>
          <a:p>
            <a:pPr marL="0" indent="0">
              <a:spcBef>
                <a:spcPts val="0"/>
              </a:spcBef>
              <a:buNone/>
            </a:pPr>
            <a:r>
              <a:rPr lang="de-DE" sz="2000" dirty="0" smtClean="0"/>
              <a:t>	         </a:t>
            </a:r>
            <a:r>
              <a:rPr lang="de-DE" sz="2000" b="1" dirty="0" smtClean="0"/>
              <a:t>Physik</a:t>
            </a:r>
            <a:r>
              <a:rPr lang="de-DE" sz="2000" dirty="0" smtClean="0"/>
              <a:t> 		 </a:t>
            </a:r>
            <a:r>
              <a:rPr lang="de-DE" sz="2000" b="1" dirty="0" smtClean="0">
                <a:solidFill>
                  <a:srgbClr val="C00000"/>
                </a:solidFill>
              </a:rPr>
              <a:t>Meta-Physik</a:t>
            </a:r>
            <a:r>
              <a:rPr lang="de-DE" sz="2000" dirty="0" smtClean="0"/>
              <a:t/>
            </a:r>
            <a:br>
              <a:rPr lang="de-DE" sz="2000" dirty="0" smtClean="0"/>
            </a:br>
            <a:r>
              <a:rPr lang="de-DE" sz="2000" dirty="0"/>
              <a:t>	 </a:t>
            </a:r>
            <a:r>
              <a:rPr lang="de-DE" sz="2000" dirty="0" smtClean="0"/>
              <a:t>        unserer </a:t>
            </a:r>
            <a:r>
              <a:rPr lang="de-DE" sz="2000" dirty="0"/>
              <a:t>Besten </a:t>
            </a:r>
            <a:r>
              <a:rPr lang="de-DE" sz="2000" dirty="0" smtClean="0"/>
              <a:t>	 in positivem Sinn</a:t>
            </a:r>
          </a:p>
          <a:p>
            <a:pPr marL="0" indent="0">
              <a:spcBef>
                <a:spcPts val="0"/>
              </a:spcBef>
              <a:buNone/>
            </a:pPr>
            <a:r>
              <a:rPr lang="de-DE" sz="2000" dirty="0" smtClean="0"/>
              <a:t>	         aller Welten</a:t>
            </a:r>
            <a:endParaRPr lang="de-DE" sz="2000" dirty="0"/>
          </a:p>
        </p:txBody>
      </p:sp>
      <p:grpSp>
        <p:nvGrpSpPr>
          <p:cNvPr id="7" name="Group 6"/>
          <p:cNvGrpSpPr/>
          <p:nvPr/>
        </p:nvGrpSpPr>
        <p:grpSpPr>
          <a:xfrm>
            <a:off x="6732240" y="3501008"/>
            <a:ext cx="2189524" cy="3317356"/>
            <a:chOff x="6660232" y="3445794"/>
            <a:chExt cx="2262508" cy="3359233"/>
          </a:xfrm>
        </p:grpSpPr>
        <p:pic>
          <p:nvPicPr>
            <p:cNvPr id="1026" name="Picture 2" descr="https://upload.wikimedia.org/wikipedia/commons/9/98/Sanzio_01_Plato_Aristotle.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884"/>
            <a:stretch/>
          </p:blipFill>
          <p:spPr bwMode="auto">
            <a:xfrm>
              <a:off x="6660232" y="3445794"/>
              <a:ext cx="2262508" cy="298721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6872299" y="6399866"/>
              <a:ext cx="1843946" cy="405161"/>
            </a:xfrm>
            <a:prstGeom prst="rect">
              <a:avLst/>
            </a:prstGeom>
          </p:spPr>
          <p:txBody>
            <a:bodyPr wrap="none">
              <a:spAutoFit/>
            </a:bodyPr>
            <a:lstStyle/>
            <a:p>
              <a:pPr algn="ctr"/>
              <a:r>
                <a:rPr lang="de-DE" sz="1000" b="1" dirty="0" smtClean="0">
                  <a:solidFill>
                    <a:prstClr val="black"/>
                  </a:solidFill>
                </a:rPr>
                <a:t>Raffael:  Die Schule von Athen</a:t>
              </a:r>
            </a:p>
            <a:p>
              <a:pPr algn="ctr"/>
              <a:r>
                <a:rPr lang="de-DE" sz="1000" b="1" dirty="0" smtClean="0">
                  <a:solidFill>
                    <a:prstClr val="black"/>
                  </a:solidFill>
                </a:rPr>
                <a:t>Plato und Aristoteles</a:t>
              </a:r>
              <a:endParaRPr lang="de-DE" sz="1000" b="1" dirty="0">
                <a:solidFill>
                  <a:prstClr val="black"/>
                </a:solidFill>
              </a:endParaRPr>
            </a:p>
          </p:txBody>
        </p:sp>
      </p:grpSp>
      <p:pic>
        <p:nvPicPr>
          <p:cNvPr id="9" name="Picture 2" descr="http://www.mifami.org/eLibrary/Kepler-MystCosmoModelsm.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32240" y="957972"/>
            <a:ext cx="2088232" cy="24710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0521531"/>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500"/>
                                        <p:tgtEl>
                                          <p:spTgt spid="3">
                                            <p:txEl>
                                              <p:pRg st="4" end="4"/>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fade">
                                      <p:cBhvr>
                                        <p:cTn id="26" dur="500"/>
                                        <p:tgtEl>
                                          <p:spTgt spid="3">
                                            <p:txEl>
                                              <p:pRg st="6" end="6"/>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fade">
                                      <p:cBhvr>
                                        <p:cTn id="31" dur="500"/>
                                        <p:tgtEl>
                                          <p:spTgt spid="3">
                                            <p:txEl>
                                              <p:pRg st="7" end="7"/>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500"/>
                                        <p:tgtEl>
                                          <p:spTgt spid="7"/>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fade">
                                      <p:cBhvr>
                                        <p:cTn id="39" dur="500"/>
                                        <p:tgtEl>
                                          <p:spTgt spid="3">
                                            <p:txEl>
                                              <p:pRg st="8" end="8"/>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3">
                                            <p:txEl>
                                              <p:pRg st="9" end="9"/>
                                            </p:txEl>
                                          </p:spTgt>
                                        </p:tgtEl>
                                        <p:attrNameLst>
                                          <p:attrName>style.visibility</p:attrName>
                                        </p:attrNameLst>
                                      </p:cBhvr>
                                      <p:to>
                                        <p:strVal val="visible"/>
                                      </p:to>
                                    </p:set>
                                    <p:animEffect transition="in" filter="fade">
                                      <p:cBhvr>
                                        <p:cTn id="44" dur="500"/>
                                        <p:tgtEl>
                                          <p:spTgt spid="3">
                                            <p:txEl>
                                              <p:pRg st="9" end="9"/>
                                            </p:txEl>
                                          </p:spTgt>
                                        </p:tgtEl>
                                      </p:cBhvr>
                                    </p:animEffect>
                                  </p:childTnLst>
                                </p:cTn>
                              </p:par>
                              <p:par>
                                <p:cTn id="45" presetID="10" presetClass="entr" presetSubtype="0" fill="hold" nodeType="with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Effect transition="in" filter="fade">
                                      <p:cBhvr>
                                        <p:cTn id="47"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7" name="Picture 2" descr="C:\Users\naumann\Documents\Physics\events\Bubble_Chamber_BlueYellow.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528" y="0"/>
            <a:ext cx="9468544" cy="6876000"/>
          </a:xfrm>
          <a:prstGeom prst="rect">
            <a:avLst/>
          </a:prstGeom>
          <a:noFill/>
          <a:extLst>
            <a:ext uri="{909E8E84-426E-40DD-AFC4-6F175D3DCCD1}">
              <a14:hiddenFill xmlns:a14="http://schemas.microsoft.com/office/drawing/2010/main">
                <a:solidFill>
                  <a:srgbClr val="FFFFFF"/>
                </a:solidFill>
              </a14:hiddenFill>
            </a:ext>
          </a:extLst>
        </p:spPr>
      </p:pic>
      <p:grpSp>
        <p:nvGrpSpPr>
          <p:cNvPr id="9" name="Group 8"/>
          <p:cNvGrpSpPr/>
          <p:nvPr/>
        </p:nvGrpSpPr>
        <p:grpSpPr>
          <a:xfrm>
            <a:off x="4708113" y="1052739"/>
            <a:ext cx="4320040" cy="4268944"/>
            <a:chOff x="4873646" y="1844824"/>
            <a:chExt cx="3960000" cy="3960440"/>
          </a:xfrm>
        </p:grpSpPr>
        <p:pic>
          <p:nvPicPr>
            <p:cNvPr id="4" name="Picture 3"/>
            <p:cNvPicPr>
              <a:picLocks noChangeAspect="1"/>
            </p:cNvPicPr>
            <p:nvPr/>
          </p:nvPicPr>
          <p:blipFill>
            <a:blip r:embed="rId4">
              <a:extLst>
                <a:ext uri="{BEBA8EAE-BF5A-486C-A8C5-ECC9F3942E4B}">
                  <a14:imgProps xmlns:a14="http://schemas.microsoft.com/office/drawing/2010/main">
                    <a14:imgLayer r:embed="rId5">
                      <a14:imgEffect>
                        <a14:sharpenSoften amount="13000"/>
                      </a14:imgEffect>
                      <a14:imgEffect>
                        <a14:saturation sat="400000"/>
                      </a14:imgEffect>
                      <a14:imgEffect>
                        <a14:brightnessContrast bright="-2000" contrast="4000"/>
                      </a14:imgEffect>
                    </a14:imgLayer>
                  </a14:imgProps>
                </a:ext>
                <a:ext uri="{28A0092B-C50C-407E-A947-70E740481C1C}">
                  <a14:useLocalDpi xmlns:a14="http://schemas.microsoft.com/office/drawing/2010/main" val="0"/>
                </a:ext>
              </a:extLst>
            </a:blip>
            <a:stretch>
              <a:fillRect/>
            </a:stretch>
          </p:blipFill>
          <p:spPr>
            <a:xfrm>
              <a:off x="4873646" y="1844824"/>
              <a:ext cx="3960000" cy="3960000"/>
            </a:xfrm>
            <a:prstGeom prst="rect">
              <a:avLst/>
            </a:prstGeom>
          </p:spPr>
        </p:pic>
        <p:pic>
          <p:nvPicPr>
            <p:cNvPr id="8" name="Picture 7"/>
            <p:cNvPicPr>
              <a:picLocks noChangeAspect="1"/>
            </p:cNvPicPr>
            <p:nvPr/>
          </p:nvPicPr>
          <p:blipFill rotWithShape="1">
            <a:blip r:embed="rId6">
              <a:extLst>
                <a:ext uri="{28A0092B-C50C-407E-A947-70E740481C1C}">
                  <a14:useLocalDpi xmlns:a14="http://schemas.microsoft.com/office/drawing/2010/main" val="0"/>
                </a:ext>
              </a:extLst>
            </a:blip>
            <a:srcRect r="50000"/>
            <a:stretch/>
          </p:blipFill>
          <p:spPr>
            <a:xfrm>
              <a:off x="4889432" y="1845264"/>
              <a:ext cx="1980000" cy="3960000"/>
            </a:xfrm>
            <a:prstGeom prst="rect">
              <a:avLst/>
            </a:prstGeom>
          </p:spPr>
        </p:pic>
      </p:grpSp>
      <p:sp>
        <p:nvSpPr>
          <p:cNvPr id="5" name="Title 4"/>
          <p:cNvSpPr>
            <a:spLocks noGrp="1"/>
          </p:cNvSpPr>
          <p:nvPr>
            <p:ph type="ctrTitle"/>
          </p:nvPr>
        </p:nvSpPr>
        <p:spPr>
          <a:xfrm>
            <a:off x="35520" y="-55350"/>
            <a:ext cx="3497340" cy="2954291"/>
          </a:xfrm>
        </p:spPr>
        <p:txBody>
          <a:bodyPr wrap="none">
            <a:spAutoFit/>
          </a:bodyPr>
          <a:lstStyle/>
          <a:p>
            <a:pPr algn="l">
              <a:spcBef>
                <a:spcPts val="0"/>
              </a:spcBef>
            </a:pPr>
            <a:r>
              <a:rPr lang="en-US" sz="6600" b="1" dirty="0">
                <a:solidFill>
                  <a:schemeClr val="bg1">
                    <a:lumMod val="95000"/>
                  </a:schemeClr>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Beauty</a:t>
            </a:r>
            <a:br>
              <a:rPr lang="en-US" sz="6600" b="1" dirty="0">
                <a:solidFill>
                  <a:schemeClr val="bg1">
                    <a:lumMod val="95000"/>
                  </a:schemeClr>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br>
            <a:r>
              <a:rPr lang="en-US" sz="5400" b="1" dirty="0">
                <a:solidFill>
                  <a:schemeClr val="bg1">
                    <a:lumMod val="95000"/>
                  </a:schemeClr>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and</a:t>
            </a:r>
            <a:r>
              <a:rPr lang="en-US" sz="6600" b="1" dirty="0">
                <a:solidFill>
                  <a:schemeClr val="bg1">
                    <a:lumMod val="95000"/>
                  </a:schemeClr>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
            </a:r>
            <a:br>
              <a:rPr lang="en-US" sz="6600" b="1" dirty="0">
                <a:solidFill>
                  <a:schemeClr val="bg1">
                    <a:lumMod val="95000"/>
                  </a:schemeClr>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br>
            <a:r>
              <a:rPr lang="en-US" sz="6600" b="1" dirty="0">
                <a:solidFill>
                  <a:schemeClr val="bg1">
                    <a:lumMod val="95000"/>
                  </a:schemeClr>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Truth</a:t>
            </a:r>
            <a:endParaRPr lang="en-US" sz="6600" dirty="0">
              <a:solidFill>
                <a:schemeClr val="bg1">
                  <a:lumMod val="9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253473659"/>
      </p:ext>
    </p:extLst>
  </p:cSld>
  <p:clrMapOvr>
    <a:masterClrMapping/>
  </p:clrMapOvr>
  <p:transition spd="med">
    <p:fade/>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1357" y="-99392"/>
            <a:ext cx="7361282" cy="1015299"/>
          </a:xfrm>
        </p:spPr>
        <p:txBody>
          <a:bodyPr/>
          <a:lstStyle/>
          <a:p>
            <a:r>
              <a:rPr lang="en-GB" sz="6000" dirty="0"/>
              <a:t>Universe </a:t>
            </a:r>
            <a:r>
              <a:rPr lang="en-GB" sz="6000" dirty="0" smtClean="0"/>
              <a:t> -  </a:t>
            </a:r>
            <a:r>
              <a:rPr lang="en-GB" sz="6000" dirty="0"/>
              <a:t>Multiverse</a:t>
            </a:r>
          </a:p>
        </p:txBody>
      </p:sp>
      <p:sp>
        <p:nvSpPr>
          <p:cNvPr id="6" name="Footer Placeholder 5"/>
          <p:cNvSpPr>
            <a:spLocks noGrp="1"/>
          </p:cNvSpPr>
          <p:nvPr>
            <p:ph type="ftr" sz="quarter" idx="11"/>
          </p:nvPr>
        </p:nvSpPr>
        <p:spPr>
          <a:xfrm>
            <a:off x="2506295" y="6536589"/>
            <a:ext cx="4083113" cy="276635"/>
          </a:xfrm>
        </p:spPr>
        <p:txBody>
          <a:bodyPr/>
          <a:lstStyle/>
          <a:p>
            <a:r>
              <a:rPr lang="de-DE" dirty="0" smtClean="0">
                <a:solidFill>
                  <a:prstClr val="black">
                    <a:tint val="75000"/>
                  </a:prstClr>
                </a:solidFill>
              </a:rPr>
              <a:t>Thomas Naumann        Deutsches Elektronen-Synchrotron DESY</a:t>
            </a:r>
            <a:endParaRPr lang="en-GB" dirty="0">
              <a:solidFill>
                <a:prstClr val="black">
                  <a:tint val="75000"/>
                </a:prstClr>
              </a:solidFill>
            </a:endParaRPr>
          </a:p>
        </p:txBody>
      </p:sp>
      <p:sp>
        <p:nvSpPr>
          <p:cNvPr id="3" name="Content Placeholder 2"/>
          <p:cNvSpPr>
            <a:spLocks noGrp="1"/>
          </p:cNvSpPr>
          <p:nvPr>
            <p:ph idx="1"/>
          </p:nvPr>
        </p:nvSpPr>
        <p:spPr>
          <a:xfrm>
            <a:off x="195429" y="884867"/>
            <a:ext cx="6840179" cy="5668881"/>
          </a:xfrm>
        </p:spPr>
        <p:txBody>
          <a:bodyPr wrap="none">
            <a:spAutoFit/>
          </a:bodyPr>
          <a:lstStyle/>
          <a:p>
            <a:pPr marL="182563" indent="-182563">
              <a:spcBef>
                <a:spcPts val="600"/>
              </a:spcBef>
            </a:pPr>
            <a:r>
              <a:rPr lang="en-US" sz="2000" b="1" dirty="0" smtClean="0"/>
              <a:t>Kepler, </a:t>
            </a:r>
            <a:r>
              <a:rPr lang="la-Latn" sz="2000" i="1" dirty="0" smtClean="0"/>
              <a:t>Mysterium</a:t>
            </a:r>
            <a:r>
              <a:rPr lang="la-Latn" sz="2000" dirty="0" smtClean="0"/>
              <a:t> </a:t>
            </a:r>
            <a:r>
              <a:rPr lang="la-Latn" sz="2000" i="1" dirty="0" smtClean="0"/>
              <a:t>Cosmograficum</a:t>
            </a:r>
            <a:r>
              <a:rPr lang="la-Latn" sz="2000" dirty="0" smtClean="0"/>
              <a:t> + </a:t>
            </a:r>
            <a:r>
              <a:rPr lang="la-Latn" sz="2000" i="1" dirty="0" smtClean="0"/>
              <a:t>Harmonices Mundi</a:t>
            </a:r>
            <a:r>
              <a:rPr lang="en-US" sz="2000" dirty="0" smtClean="0"/>
              <a:t>:</a:t>
            </a:r>
            <a:br>
              <a:rPr lang="en-US" sz="2000" dirty="0" smtClean="0"/>
            </a:br>
            <a:r>
              <a:rPr lang="en-US" sz="2000" dirty="0" smtClean="0"/>
              <a:t>orbits of 5 known planets behave like</a:t>
            </a:r>
            <a:br>
              <a:rPr lang="en-US" sz="2000" dirty="0" smtClean="0"/>
            </a:br>
            <a:r>
              <a:rPr lang="en-US" sz="2000" dirty="0" smtClean="0"/>
              <a:t>spheres in &amp; around </a:t>
            </a:r>
            <a:r>
              <a:rPr lang="en-US" sz="2000" b="1" dirty="0" smtClean="0">
                <a:solidFill>
                  <a:srgbClr val="C00000"/>
                </a:solidFill>
              </a:rPr>
              <a:t>5 </a:t>
            </a:r>
            <a:r>
              <a:rPr lang="en-US" sz="2000" b="1" dirty="0">
                <a:solidFill>
                  <a:srgbClr val="C00000"/>
                </a:solidFill>
              </a:rPr>
              <a:t>Platonic </a:t>
            </a:r>
            <a:r>
              <a:rPr lang="en-US" sz="2000" b="1" dirty="0" smtClean="0">
                <a:solidFill>
                  <a:srgbClr val="C00000"/>
                </a:solidFill>
              </a:rPr>
              <a:t>Solids</a:t>
            </a:r>
            <a:endParaRPr lang="en-US" sz="2000" dirty="0" smtClean="0"/>
          </a:p>
          <a:p>
            <a:pPr marL="182563" indent="0">
              <a:spcBef>
                <a:spcPts val="600"/>
              </a:spcBef>
              <a:buNone/>
            </a:pPr>
            <a:r>
              <a:rPr lang="en-US" sz="1600" b="1" dirty="0" smtClean="0"/>
              <a:t>4+1 </a:t>
            </a:r>
            <a:r>
              <a:rPr lang="en-US" sz="1600" b="1" dirty="0"/>
              <a:t>building blocks of Cosmos</a:t>
            </a:r>
            <a:r>
              <a:rPr lang="en-US" sz="1600" dirty="0"/>
              <a:t>:</a:t>
            </a:r>
            <a:br>
              <a:rPr lang="en-US" sz="1600" dirty="0"/>
            </a:br>
            <a:r>
              <a:rPr lang="en-US" sz="1600" dirty="0"/>
              <a:t>tetrahedron, octahedron, cube, icosahedron;</a:t>
            </a:r>
            <a:br>
              <a:rPr lang="en-US" sz="1600" dirty="0"/>
            </a:br>
            <a:r>
              <a:rPr lang="en-US" sz="1600" dirty="0"/>
              <a:t>dodecahedron (ether, quintessence)</a:t>
            </a:r>
          </a:p>
          <a:p>
            <a:pPr marL="182563" indent="-182563"/>
            <a:r>
              <a:rPr lang="en-US" sz="2000" dirty="0" smtClean="0"/>
              <a:t>two ways out of the </a:t>
            </a:r>
            <a:r>
              <a:rPr lang="la-Latn" sz="2000" dirty="0" smtClean="0"/>
              <a:t>Mysterium</a:t>
            </a:r>
            <a:r>
              <a:rPr lang="de-DE" sz="2000" i="1" dirty="0" smtClean="0"/>
              <a:t> </a:t>
            </a:r>
            <a:r>
              <a:rPr lang="la-Latn" sz="2000" dirty="0" smtClean="0"/>
              <a:t> </a:t>
            </a:r>
            <a:r>
              <a:rPr lang="en-US" sz="2000" dirty="0" smtClean="0"/>
              <a:t>-  </a:t>
            </a:r>
            <a:r>
              <a:rPr lang="en-US" sz="2000" b="1" dirty="0" smtClean="0"/>
              <a:t>both</a:t>
            </a:r>
            <a:r>
              <a:rPr lang="en-US" sz="2000" dirty="0" smtClean="0"/>
              <a:t> were true:</a:t>
            </a:r>
          </a:p>
          <a:p>
            <a:pPr marL="444500" lvl="1" indent="-261938"/>
            <a:r>
              <a:rPr lang="en-US" sz="1800" b="1" dirty="0" smtClean="0"/>
              <a:t>statistical</a:t>
            </a:r>
            <a:r>
              <a:rPr lang="en-US" sz="1800" dirty="0" smtClean="0"/>
              <a:t>:	   more planets + planetary systems</a:t>
            </a:r>
          </a:p>
          <a:p>
            <a:pPr marL="444500" lvl="1" indent="-261938"/>
            <a:r>
              <a:rPr lang="en-US" sz="1800" b="1" dirty="0" smtClean="0"/>
              <a:t>fundamental</a:t>
            </a:r>
            <a:r>
              <a:rPr lang="en-US" sz="1800" dirty="0" smtClean="0"/>
              <a:t>:  search for underlying law -</a:t>
            </a:r>
            <a:br>
              <a:rPr lang="en-US" sz="1800" dirty="0" smtClean="0"/>
            </a:br>
            <a:r>
              <a:rPr lang="en-US" sz="1800" dirty="0" smtClean="0"/>
              <a:t>		   from Kepler to Newton !</a:t>
            </a:r>
          </a:p>
          <a:p>
            <a:pPr marL="182563" indent="-182563">
              <a:spcBef>
                <a:spcPts val="600"/>
              </a:spcBef>
            </a:pPr>
            <a:r>
              <a:rPr lang="en-US" sz="2000" b="1" dirty="0" smtClean="0"/>
              <a:t>Today: </a:t>
            </a:r>
            <a:r>
              <a:rPr lang="en-US" sz="2000" dirty="0"/>
              <a:t>i</a:t>
            </a:r>
            <a:r>
              <a:rPr lang="en-US" sz="2000" dirty="0" smtClean="0"/>
              <a:t>nflation </a:t>
            </a:r>
            <a:r>
              <a:rPr lang="en-US" sz="2000" dirty="0"/>
              <a:t>and </a:t>
            </a:r>
            <a:r>
              <a:rPr lang="en-US" sz="2000" dirty="0" smtClean="0"/>
              <a:t>landscape</a:t>
            </a:r>
          </a:p>
          <a:p>
            <a:pPr marL="444500" lvl="1" indent="-261938"/>
            <a:r>
              <a:rPr lang="en-US" sz="1800" b="1" dirty="0" smtClean="0"/>
              <a:t>statistical</a:t>
            </a:r>
            <a:r>
              <a:rPr lang="en-US" sz="1800" dirty="0" smtClean="0"/>
              <a:t>:	   10</a:t>
            </a:r>
            <a:r>
              <a:rPr lang="en-US" sz="1800" baseline="30000" dirty="0" smtClean="0"/>
              <a:t>500</a:t>
            </a:r>
            <a:r>
              <a:rPr lang="en-US" sz="1800" dirty="0" smtClean="0"/>
              <a:t> universes - </a:t>
            </a:r>
            <a:r>
              <a:rPr lang="en-US" sz="1800" b="1" dirty="0" smtClean="0">
                <a:solidFill>
                  <a:srgbClr val="C00000"/>
                </a:solidFill>
              </a:rPr>
              <a:t>Multiverse</a:t>
            </a:r>
          </a:p>
          <a:p>
            <a:pPr marL="444500" lvl="1" indent="-261938"/>
            <a:r>
              <a:rPr lang="en-US" sz="1800" b="1" dirty="0"/>
              <a:t>fundamental</a:t>
            </a:r>
            <a:r>
              <a:rPr lang="en-US" sz="1800" dirty="0"/>
              <a:t>:  </a:t>
            </a:r>
            <a:r>
              <a:rPr lang="en-US" sz="1800" dirty="0" smtClean="0"/>
              <a:t> Superstrings</a:t>
            </a:r>
            <a:endParaRPr lang="en-US" sz="1800" b="1" dirty="0" smtClean="0">
              <a:solidFill>
                <a:srgbClr val="C00000"/>
              </a:solidFill>
            </a:endParaRPr>
          </a:p>
          <a:p>
            <a:pPr marL="182563" indent="-182563">
              <a:spcBef>
                <a:spcPts val="600"/>
              </a:spcBef>
            </a:pPr>
            <a:r>
              <a:rPr lang="en-GB" sz="2000" b="1" dirty="0" smtClean="0"/>
              <a:t>Aristotle</a:t>
            </a:r>
            <a:r>
              <a:rPr lang="en-GB" sz="2000" dirty="0" smtClean="0"/>
              <a:t>:   </a:t>
            </a:r>
            <a:r>
              <a:rPr lang="la-Latn" sz="2000" i="1" dirty="0" smtClean="0"/>
              <a:t>Physica</a:t>
            </a:r>
            <a:r>
              <a:rPr lang="de-DE" sz="1800" i="1" dirty="0" smtClean="0"/>
              <a:t>     	   </a:t>
            </a:r>
            <a:r>
              <a:rPr lang="la-Latn" sz="2000" b="1" dirty="0" smtClean="0">
                <a:latin typeface="Cambria Math"/>
                <a:ea typeface="Cambria Math"/>
              </a:rPr>
              <a:t>→</a:t>
            </a:r>
            <a:r>
              <a:rPr lang="de-DE" sz="2000" i="1" dirty="0" smtClean="0">
                <a:latin typeface="Cambria Math"/>
                <a:ea typeface="Cambria Math"/>
              </a:rPr>
              <a:t>	 </a:t>
            </a:r>
            <a:r>
              <a:rPr lang="la-Latn" sz="2000" i="1" dirty="0" smtClean="0"/>
              <a:t> Metaphysica</a:t>
            </a:r>
            <a:endParaRPr lang="de-DE" sz="2000" dirty="0"/>
          </a:p>
          <a:p>
            <a:pPr marL="182563" indent="-182563">
              <a:spcBef>
                <a:spcPts val="600"/>
              </a:spcBef>
            </a:pPr>
            <a:r>
              <a:rPr lang="en-US" sz="2000" b="1" dirty="0" smtClean="0"/>
              <a:t>Today:       Universe  	   </a:t>
            </a:r>
            <a:r>
              <a:rPr lang="la-Latn" sz="2000" b="1" dirty="0" smtClean="0">
                <a:latin typeface="Cambria Math"/>
                <a:ea typeface="Cambria Math"/>
              </a:rPr>
              <a:t>→</a:t>
            </a:r>
            <a:r>
              <a:rPr lang="de-DE" sz="2000" b="1" dirty="0" smtClean="0"/>
              <a:t>	</a:t>
            </a:r>
            <a:r>
              <a:rPr lang="de-DE" sz="2000" dirty="0" smtClean="0"/>
              <a:t>  </a:t>
            </a:r>
            <a:r>
              <a:rPr lang="en-US" sz="2000" b="1" dirty="0" smtClean="0">
                <a:solidFill>
                  <a:srgbClr val="C00000"/>
                </a:solidFill>
              </a:rPr>
              <a:t>Multiverse</a:t>
            </a:r>
          </a:p>
          <a:p>
            <a:pPr marL="0" indent="0">
              <a:spcBef>
                <a:spcPts val="0"/>
              </a:spcBef>
              <a:buNone/>
            </a:pPr>
            <a:r>
              <a:rPr lang="en-US" sz="2000" dirty="0"/>
              <a:t>	 </a:t>
            </a:r>
            <a:r>
              <a:rPr lang="en-US" sz="2000" dirty="0" smtClean="0"/>
              <a:t>        </a:t>
            </a:r>
            <a:r>
              <a:rPr lang="en-US" sz="2000" b="1" dirty="0" smtClean="0"/>
              <a:t>Physics</a:t>
            </a:r>
            <a:r>
              <a:rPr lang="en-US" sz="2000" dirty="0" smtClean="0"/>
              <a:t> of our	  </a:t>
            </a:r>
            <a:r>
              <a:rPr lang="en-US" sz="2000" b="1" dirty="0" smtClean="0">
                <a:solidFill>
                  <a:srgbClr val="C00000"/>
                </a:solidFill>
              </a:rPr>
              <a:t>Meta-Physics</a:t>
            </a:r>
            <a:r>
              <a:rPr lang="en-US" sz="2000" dirty="0" smtClean="0"/>
              <a:t/>
            </a:r>
            <a:br>
              <a:rPr lang="en-US" sz="2000" dirty="0" smtClean="0"/>
            </a:br>
            <a:r>
              <a:rPr lang="en-US" sz="2000" dirty="0" smtClean="0"/>
              <a:t>	         Best of all Worlds	  in </a:t>
            </a:r>
            <a:r>
              <a:rPr lang="en-US" sz="2000" dirty="0"/>
              <a:t>a positive sense</a:t>
            </a:r>
          </a:p>
        </p:txBody>
      </p:sp>
      <p:grpSp>
        <p:nvGrpSpPr>
          <p:cNvPr id="7" name="Group 6"/>
          <p:cNvGrpSpPr/>
          <p:nvPr/>
        </p:nvGrpSpPr>
        <p:grpSpPr>
          <a:xfrm>
            <a:off x="6732240" y="3501008"/>
            <a:ext cx="2189524" cy="3317356"/>
            <a:chOff x="6660232" y="3445794"/>
            <a:chExt cx="2262508" cy="3359233"/>
          </a:xfrm>
        </p:grpSpPr>
        <p:pic>
          <p:nvPicPr>
            <p:cNvPr id="1026" name="Picture 2" descr="https://upload.wikimedia.org/wikipedia/commons/9/98/Sanzio_01_Plato_Aristotle.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884"/>
            <a:stretch/>
          </p:blipFill>
          <p:spPr bwMode="auto">
            <a:xfrm>
              <a:off x="6660232" y="3445794"/>
              <a:ext cx="2262508" cy="298721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6870261" y="6399866"/>
              <a:ext cx="1890325" cy="405161"/>
            </a:xfrm>
            <a:prstGeom prst="rect">
              <a:avLst/>
            </a:prstGeom>
          </p:spPr>
          <p:txBody>
            <a:bodyPr wrap="none">
              <a:spAutoFit/>
            </a:bodyPr>
            <a:lstStyle/>
            <a:p>
              <a:pPr algn="ctr"/>
              <a:r>
                <a:rPr lang="en-US" sz="1000" b="1" dirty="0" smtClean="0">
                  <a:solidFill>
                    <a:prstClr val="black"/>
                  </a:solidFill>
                </a:rPr>
                <a:t>Raphael:  The School of Athens</a:t>
              </a:r>
            </a:p>
            <a:p>
              <a:pPr algn="ctr"/>
              <a:r>
                <a:rPr lang="en-US" sz="1000" b="1" dirty="0" smtClean="0">
                  <a:solidFill>
                    <a:prstClr val="black"/>
                  </a:solidFill>
                </a:rPr>
                <a:t>Plato and Aristotle</a:t>
              </a:r>
              <a:endParaRPr lang="de-DE" sz="1000" b="1" dirty="0">
                <a:solidFill>
                  <a:prstClr val="black"/>
                </a:solidFill>
              </a:endParaRPr>
            </a:p>
          </p:txBody>
        </p:sp>
      </p:grpSp>
      <p:pic>
        <p:nvPicPr>
          <p:cNvPr id="9" name="Picture 2" descr="http://www.mifami.org/eLibrary/Kepler-MystCosmoModelsm.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5978" y="1052736"/>
            <a:ext cx="1874494" cy="23042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2978107"/>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500"/>
                                        <p:tgtEl>
                                          <p:spTgt spid="3">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fade">
                                      <p:cBhvr>
                                        <p:cTn id="13" dur="500"/>
                                        <p:tgtEl>
                                          <p:spTgt spid="3">
                                            <p:txEl>
                                              <p:pRg st="4" end="4"/>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5" end="5"/>
                                            </p:txEl>
                                          </p:spTgt>
                                        </p:tgtEl>
                                        <p:attrNameLst>
                                          <p:attrName>style.visibility</p:attrName>
                                        </p:attrNameLst>
                                      </p:cBhvr>
                                      <p:to>
                                        <p:strVal val="visible"/>
                                      </p:to>
                                    </p:set>
                                    <p:animEffect transition="in" filter="fade">
                                      <p:cBhvr>
                                        <p:cTn id="18" dur="500"/>
                                        <p:tgtEl>
                                          <p:spTgt spid="3">
                                            <p:txEl>
                                              <p:pRg st="5" end="5"/>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Effect transition="in" filter="fade">
                                      <p:cBhvr>
                                        <p:cTn id="21" dur="500"/>
                                        <p:tgtEl>
                                          <p:spTgt spid="3">
                                            <p:txEl>
                                              <p:pRg st="6" end="6"/>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7" end="7"/>
                                            </p:txEl>
                                          </p:spTgt>
                                        </p:tgtEl>
                                        <p:attrNameLst>
                                          <p:attrName>style.visibility</p:attrName>
                                        </p:attrNameLst>
                                      </p:cBhvr>
                                      <p:to>
                                        <p:strVal val="visible"/>
                                      </p:to>
                                    </p:set>
                                    <p:animEffect transition="in" filter="fade">
                                      <p:cBhvr>
                                        <p:cTn id="24" dur="500"/>
                                        <p:tgtEl>
                                          <p:spTgt spid="3">
                                            <p:txEl>
                                              <p:pRg st="7" end="7"/>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animEffect transition="in" filter="fade">
                                      <p:cBhvr>
                                        <p:cTn id="29" dur="500"/>
                                        <p:tgtEl>
                                          <p:spTgt spid="3">
                                            <p:txEl>
                                              <p:pRg st="8" end="8"/>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3">
                                            <p:txEl>
                                              <p:pRg st="9" end="9"/>
                                            </p:txEl>
                                          </p:spTgt>
                                        </p:tgtEl>
                                        <p:attrNameLst>
                                          <p:attrName>style.visibility</p:attrName>
                                        </p:attrNameLst>
                                      </p:cBhvr>
                                      <p:to>
                                        <p:strVal val="visible"/>
                                      </p:to>
                                    </p:set>
                                    <p:animEffect transition="in" filter="fade">
                                      <p:cBhvr>
                                        <p:cTn id="34" dur="500"/>
                                        <p:tgtEl>
                                          <p:spTgt spid="3">
                                            <p:txEl>
                                              <p:pRg st="9" end="9"/>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animEffect transition="in" filter="fade">
                                      <p:cBhvr>
                                        <p:cTn id="39"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3327464" y="37467"/>
            <a:ext cx="2489116" cy="1015299"/>
          </a:xfrm>
        </p:spPr>
        <p:txBody>
          <a:bodyPr/>
          <a:lstStyle/>
          <a:p>
            <a:r>
              <a:rPr lang="de-DE" sz="6000" dirty="0" smtClean="0"/>
              <a:t>Welten</a:t>
            </a:r>
            <a:endParaRPr lang="de-DE" sz="6000" dirty="0"/>
          </a:p>
        </p:txBody>
      </p:sp>
      <p:sp>
        <p:nvSpPr>
          <p:cNvPr id="3" name="Content Placeholder 2"/>
          <p:cNvSpPr>
            <a:spLocks noGrp="1"/>
          </p:cNvSpPr>
          <p:nvPr>
            <p:ph idx="1"/>
          </p:nvPr>
        </p:nvSpPr>
        <p:spPr>
          <a:xfrm>
            <a:off x="251520" y="1158319"/>
            <a:ext cx="8640960" cy="6709166"/>
          </a:xfrm>
        </p:spPr>
        <p:txBody>
          <a:bodyPr wrap="square">
            <a:spAutoFit/>
          </a:bodyPr>
          <a:lstStyle/>
          <a:p>
            <a:r>
              <a:rPr lang="de-DE" b="1" dirty="0" smtClean="0"/>
              <a:t>Demokrit, </a:t>
            </a:r>
            <a:r>
              <a:rPr lang="de-DE" b="1" dirty="0" err="1" smtClean="0"/>
              <a:t>Leukipp</a:t>
            </a:r>
            <a:r>
              <a:rPr lang="de-DE" dirty="0" smtClean="0"/>
              <a:t>:</a:t>
            </a:r>
            <a:br>
              <a:rPr lang="de-DE" dirty="0" smtClean="0"/>
            </a:br>
            <a:r>
              <a:rPr lang="de-DE" dirty="0" smtClean="0"/>
              <a:t>ewiges Universum ohne Anfang und Ende, in dem</a:t>
            </a:r>
            <a:br>
              <a:rPr lang="de-DE" dirty="0" smtClean="0"/>
            </a:br>
            <a:r>
              <a:rPr lang="de-DE" dirty="0" smtClean="0">
                <a:solidFill>
                  <a:srgbClr val="C00000"/>
                </a:solidFill>
              </a:rPr>
              <a:t>unendlich viele</a:t>
            </a:r>
            <a:r>
              <a:rPr lang="de-DE" dirty="0" smtClean="0"/>
              <a:t> </a:t>
            </a:r>
            <a:r>
              <a:rPr lang="el-GR" dirty="0" smtClean="0">
                <a:solidFill>
                  <a:srgbClr val="C00000"/>
                </a:solidFill>
              </a:rPr>
              <a:t>κόσμοι</a:t>
            </a:r>
            <a:r>
              <a:rPr lang="de-DE" dirty="0" smtClean="0">
                <a:solidFill>
                  <a:srgbClr val="C00000"/>
                </a:solidFill>
              </a:rPr>
              <a:t> </a:t>
            </a:r>
            <a:r>
              <a:rPr lang="de-DE" dirty="0" smtClean="0"/>
              <a:t>entstehen und wieder vergehen</a:t>
            </a:r>
          </a:p>
          <a:p>
            <a:r>
              <a:rPr lang="de-DE" b="1" dirty="0" smtClean="0"/>
              <a:t>Plato</a:t>
            </a:r>
            <a:r>
              <a:rPr lang="de-DE" dirty="0" smtClean="0"/>
              <a:t>:	</a:t>
            </a:r>
            <a:r>
              <a:rPr lang="de-DE" dirty="0" smtClean="0">
                <a:solidFill>
                  <a:srgbClr val="C00000"/>
                </a:solidFill>
              </a:rPr>
              <a:t>zwei</a:t>
            </a:r>
            <a:r>
              <a:rPr lang="de-DE" dirty="0" smtClean="0"/>
              <a:t> Welten  -  Welt der</a:t>
            </a:r>
          </a:p>
          <a:p>
            <a:pPr lvl="1"/>
            <a:r>
              <a:rPr lang="de-DE" b="1" dirty="0" smtClean="0"/>
              <a:t>Erscheinungen</a:t>
            </a:r>
            <a:r>
              <a:rPr lang="de-DE" dirty="0" smtClean="0"/>
              <a:t>: in Rau und Zeit, konkret.</a:t>
            </a:r>
          </a:p>
          <a:p>
            <a:pPr lvl="1"/>
            <a:r>
              <a:rPr lang="de-DE" b="1" dirty="0" smtClean="0"/>
              <a:t>Ideen</a:t>
            </a:r>
            <a:r>
              <a:rPr lang="de-DE" dirty="0" smtClean="0"/>
              <a:t>: raum- und zeitlos, rein geistig.</a:t>
            </a:r>
            <a:br>
              <a:rPr lang="de-DE" dirty="0" smtClean="0"/>
            </a:br>
            <a:r>
              <a:rPr lang="de-DE" dirty="0" smtClean="0"/>
              <a:t>	         zugänglich nur durch Vernunft</a:t>
            </a:r>
          </a:p>
          <a:p>
            <a:r>
              <a:rPr lang="de-DE" b="1" dirty="0" smtClean="0"/>
              <a:t>Religion</a:t>
            </a:r>
            <a:r>
              <a:rPr lang="de-DE" dirty="0" smtClean="0"/>
              <a:t>:	</a:t>
            </a:r>
            <a:r>
              <a:rPr lang="de-DE" dirty="0" smtClean="0">
                <a:solidFill>
                  <a:srgbClr val="C00000"/>
                </a:solidFill>
              </a:rPr>
              <a:t>zwei</a:t>
            </a:r>
            <a:r>
              <a:rPr lang="de-DE" dirty="0" smtClean="0"/>
              <a:t> Welten:</a:t>
            </a:r>
          </a:p>
          <a:p>
            <a:pPr lvl="1"/>
            <a:r>
              <a:rPr lang="de-DE" b="1" dirty="0" smtClean="0"/>
              <a:t>Diesseits</a:t>
            </a:r>
          </a:p>
          <a:p>
            <a:pPr lvl="1"/>
            <a:r>
              <a:rPr lang="de-DE" b="1" dirty="0" smtClean="0"/>
              <a:t>Jenseits</a:t>
            </a:r>
            <a:r>
              <a:rPr lang="de-DE" dirty="0" smtClean="0"/>
              <a:t>: Paradies, </a:t>
            </a:r>
            <a:r>
              <a:rPr lang="de-DE" dirty="0" err="1" smtClean="0"/>
              <a:t>Nirvana</a:t>
            </a:r>
            <a:r>
              <a:rPr lang="de-DE" dirty="0" smtClean="0"/>
              <a:t>, …</a:t>
            </a:r>
          </a:p>
          <a:p>
            <a:r>
              <a:rPr lang="de-DE" b="1" dirty="0" smtClean="0"/>
              <a:t>Leibniz</a:t>
            </a:r>
            <a:r>
              <a:rPr lang="de-DE" dirty="0" smtClean="0"/>
              <a:t>:	</a:t>
            </a:r>
            <a:r>
              <a:rPr lang="de-DE" dirty="0" smtClean="0">
                <a:solidFill>
                  <a:srgbClr val="C00000"/>
                </a:solidFill>
              </a:rPr>
              <a:t>viele</a:t>
            </a:r>
            <a:r>
              <a:rPr lang="de-DE" dirty="0" smtClean="0"/>
              <a:t> denkbare Welten,</a:t>
            </a:r>
            <a:br>
              <a:rPr lang="de-DE" dirty="0" smtClean="0"/>
            </a:br>
            <a:r>
              <a:rPr lang="de-DE" dirty="0" smtClean="0"/>
              <a:t>aber Gott hat die </a:t>
            </a:r>
            <a:r>
              <a:rPr lang="de-DE" dirty="0">
                <a:solidFill>
                  <a:srgbClr val="C00000"/>
                </a:solidFill>
              </a:rPr>
              <a:t>B</a:t>
            </a:r>
            <a:r>
              <a:rPr lang="de-DE" dirty="0" smtClean="0">
                <a:solidFill>
                  <a:srgbClr val="C00000"/>
                </a:solidFill>
              </a:rPr>
              <a:t>este aller Welten </a:t>
            </a:r>
            <a:r>
              <a:rPr lang="de-DE" dirty="0" smtClean="0"/>
              <a:t>gewählt,</a:t>
            </a:r>
            <a:r>
              <a:rPr lang="de-DE" dirty="0"/>
              <a:t/>
            </a:r>
            <a:br>
              <a:rPr lang="de-DE" dirty="0"/>
            </a:br>
            <a:r>
              <a:rPr lang="de-DE" dirty="0" smtClean="0"/>
              <a:t>in der prästabilierte Harmonie herrscht</a:t>
            </a:r>
          </a:p>
          <a:p>
            <a:endParaRPr lang="de-DE" dirty="0"/>
          </a:p>
          <a:p>
            <a:r>
              <a:rPr lang="de-DE" dirty="0" smtClean="0"/>
              <a:t>Kosmos - Universum	</a:t>
            </a:r>
            <a:r>
              <a:rPr lang="la-Latn" i="1" dirty="0" smtClean="0"/>
              <a:t>unus</a:t>
            </a:r>
            <a:r>
              <a:rPr lang="la-Latn" dirty="0" smtClean="0"/>
              <a:t> </a:t>
            </a:r>
            <a:r>
              <a:rPr lang="la-Latn" i="1" dirty="0" smtClean="0"/>
              <a:t>versus</a:t>
            </a:r>
            <a:r>
              <a:rPr lang="de-DE" dirty="0" smtClean="0"/>
              <a:t> </a:t>
            </a:r>
            <a:r>
              <a:rPr lang="de-DE" dirty="0"/>
              <a:t>„in eins gekehrt“</a:t>
            </a:r>
            <a:r>
              <a:rPr lang="de-DE" dirty="0" smtClean="0"/>
              <a:t/>
            </a:r>
            <a:br>
              <a:rPr lang="de-DE" dirty="0" smtClean="0"/>
            </a:br>
            <a:r>
              <a:rPr lang="de-DE" dirty="0" err="1" smtClean="0"/>
              <a:t>Atomos</a:t>
            </a:r>
            <a:r>
              <a:rPr lang="de-DE" dirty="0" smtClean="0"/>
              <a:t> - Individuum	das Unteilbare</a:t>
            </a:r>
          </a:p>
        </p:txBody>
      </p:sp>
      <p:sp>
        <p:nvSpPr>
          <p:cNvPr id="4" name="Footer Placeholder 3"/>
          <p:cNvSpPr>
            <a:spLocks noGrp="1"/>
          </p:cNvSpPr>
          <p:nvPr>
            <p:ph type="ftr" sz="quarter" idx="11"/>
          </p:nvPr>
        </p:nvSpPr>
        <p:spPr>
          <a:xfrm>
            <a:off x="2515586" y="6536603"/>
            <a:ext cx="4083113" cy="276635"/>
          </a:xfrm>
        </p:spPr>
        <p:txBody>
          <a:bodyPr/>
          <a:lstStyle/>
          <a:p>
            <a:r>
              <a:rPr lang="de-DE" dirty="0" smtClean="0">
                <a:solidFill>
                  <a:prstClr val="black">
                    <a:tint val="75000"/>
                  </a:prstClr>
                </a:solidFill>
              </a:rPr>
              <a:t>Thomas Naumann        Deutsches Elektronen-Synchrotron DESY</a:t>
            </a:r>
            <a:endParaRPr lang="en-GB" dirty="0">
              <a:solidFill>
                <a:prstClr val="black">
                  <a:tint val="75000"/>
                </a:prstClr>
              </a:solidFill>
            </a:endParaRPr>
          </a:p>
        </p:txBody>
      </p:sp>
      <p:sp>
        <p:nvSpPr>
          <p:cNvPr id="5" name="Slide Number Placeholder 4"/>
          <p:cNvSpPr>
            <a:spLocks noGrp="1"/>
          </p:cNvSpPr>
          <p:nvPr>
            <p:ph type="sldNum" sz="quarter" idx="12"/>
          </p:nvPr>
        </p:nvSpPr>
        <p:spPr>
          <a:xfrm>
            <a:off x="8590631" y="6536603"/>
            <a:ext cx="301885" cy="276635"/>
          </a:xfrm>
        </p:spPr>
        <p:txBody>
          <a:bodyPr/>
          <a:lstStyle/>
          <a:p>
            <a:fld id="{10F633DE-F6CC-4FE8-92FE-223BC299FAD7}" type="slidenum">
              <a:rPr lang="en-GB" smtClean="0">
                <a:solidFill>
                  <a:prstClr val="black">
                    <a:tint val="75000"/>
                  </a:prstClr>
                </a:solidFill>
              </a:rPr>
              <a:pPr/>
              <a:t>81</a:t>
            </a:fld>
            <a:endParaRPr lang="en-GB" dirty="0">
              <a:solidFill>
                <a:prstClr val="black">
                  <a:tint val="75000"/>
                </a:prstClr>
              </a:solidFill>
            </a:endParaRPr>
          </a:p>
        </p:txBody>
      </p:sp>
    </p:spTree>
    <p:extLst>
      <p:ext uri="{BB962C8B-B14F-4D97-AF65-F5344CB8AC3E}">
        <p14:creationId xmlns:p14="http://schemas.microsoft.com/office/powerpoint/2010/main" val="3808850736"/>
      </p:ext>
    </p:extLst>
  </p:cSld>
  <p:clrMapOvr>
    <a:masterClrMapping/>
  </p:clrMapOvr>
  <p:transition spd="med">
    <p:fade/>
    <p:sndAc>
      <p:stSnd>
        <p:snd r:embed="rId3" name="laser.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Effect transition="in" filter="fade">
                                      <p:cBhvr>
                                        <p:cTn id="29"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315555" y="14055"/>
            <a:ext cx="4513003" cy="830633"/>
          </a:xfrm>
        </p:spPr>
        <p:txBody>
          <a:bodyPr/>
          <a:lstStyle/>
          <a:p>
            <a:r>
              <a:rPr lang="de-DE" dirty="0" smtClean="0"/>
              <a:t>Kosmos - </a:t>
            </a:r>
            <a:r>
              <a:rPr lang="de-DE" dirty="0" err="1" smtClean="0"/>
              <a:t>Kosmoi</a:t>
            </a:r>
            <a:endParaRPr lang="de-DE" dirty="0"/>
          </a:p>
        </p:txBody>
      </p:sp>
      <p:sp>
        <p:nvSpPr>
          <p:cNvPr id="3" name="Content Placeholder 2"/>
          <p:cNvSpPr>
            <a:spLocks noGrp="1"/>
          </p:cNvSpPr>
          <p:nvPr>
            <p:ph idx="1"/>
          </p:nvPr>
        </p:nvSpPr>
        <p:spPr>
          <a:xfrm>
            <a:off x="457201" y="1035356"/>
            <a:ext cx="8291264" cy="5278005"/>
          </a:xfrm>
        </p:spPr>
        <p:txBody>
          <a:bodyPr wrap="square">
            <a:spAutoFit/>
          </a:bodyPr>
          <a:lstStyle/>
          <a:p>
            <a:pPr>
              <a:spcBef>
                <a:spcPts val="600"/>
              </a:spcBef>
            </a:pPr>
            <a:r>
              <a:rPr lang="el-GR" b="1" dirty="0">
                <a:solidFill>
                  <a:srgbClr val="C00000"/>
                </a:solidFill>
                <a:latin typeface="Times New Roman" panose="02020603050405020304" pitchFamily="18" charset="0"/>
                <a:cs typeface="Times New Roman" panose="02020603050405020304" pitchFamily="18" charset="0"/>
              </a:rPr>
              <a:t>κόσμος</a:t>
            </a:r>
            <a:r>
              <a:rPr lang="de-DE" sz="2000" dirty="0"/>
              <a:t>: Ordnung, </a:t>
            </a:r>
            <a:r>
              <a:rPr lang="de-DE" sz="2000" dirty="0" smtClean="0"/>
              <a:t>Schönheit</a:t>
            </a:r>
            <a:r>
              <a:rPr lang="de-DE" sz="2000" dirty="0"/>
              <a:t>;</a:t>
            </a:r>
            <a:r>
              <a:rPr lang="de-DE" sz="2000" dirty="0" smtClean="0"/>
              <a:t> </a:t>
            </a:r>
            <a:r>
              <a:rPr lang="de-DE" sz="2000" dirty="0"/>
              <a:t>Kosmetik</a:t>
            </a:r>
          </a:p>
          <a:p>
            <a:pPr>
              <a:spcBef>
                <a:spcPts val="600"/>
              </a:spcBef>
            </a:pPr>
            <a:r>
              <a:rPr lang="el-GR" b="1" dirty="0">
                <a:solidFill>
                  <a:srgbClr val="C00000"/>
                </a:solidFill>
                <a:latin typeface="Times New Roman" panose="02020603050405020304" pitchFamily="18" charset="0"/>
                <a:cs typeface="Times New Roman" panose="02020603050405020304" pitchFamily="18" charset="0"/>
              </a:rPr>
              <a:t>κόσμοι</a:t>
            </a:r>
            <a:r>
              <a:rPr lang="de-DE" sz="2000" dirty="0"/>
              <a:t>:</a:t>
            </a:r>
            <a:r>
              <a:rPr lang="el-GR" sz="2000" dirty="0"/>
              <a:t> </a:t>
            </a:r>
            <a:r>
              <a:rPr lang="de-DE" sz="2000" dirty="0"/>
              <a:t>antike griechische Stadtstaaten: gewählte oberste </a:t>
            </a:r>
            <a:r>
              <a:rPr lang="de-DE" sz="2000" dirty="0" smtClean="0"/>
              <a:t>Beamte</a:t>
            </a:r>
            <a:endParaRPr lang="de-DE" sz="2000" dirty="0"/>
          </a:p>
          <a:p>
            <a:r>
              <a:rPr lang="de-DE" sz="2000" b="1" dirty="0"/>
              <a:t>Epikur</a:t>
            </a:r>
            <a:r>
              <a:rPr lang="de-DE" sz="2000" dirty="0"/>
              <a:t>, Brief an Herodot:</a:t>
            </a:r>
            <a:br>
              <a:rPr lang="de-DE" sz="2000" dirty="0"/>
            </a:br>
            <a:r>
              <a:rPr lang="de-DE" sz="1600" dirty="0"/>
              <a:t>Sodann: </a:t>
            </a:r>
            <a:r>
              <a:rPr lang="de-DE" sz="1600" b="1" dirty="0"/>
              <a:t>Es gibt zahlenmäßig unbegrenzte Welten</a:t>
            </a:r>
            <a:r>
              <a:rPr lang="de-DE" sz="1600" dirty="0"/>
              <a:t>, teils ähnlich, teils unähnlich. Denn die Atome, die zahlenmäßig unbegrenzt sind, wie eben dargelegt, bewegen sich sogar in die weiteste Ferne. Denn aufgebraucht sind solche Atome, aus denen eine Welt entstehen oder von denen sie gebildet werden könnte, weder für eine einzige Welt noch für eine begrenzte Zahl, ob sie nun dieser Welt gleichen oder von derartigen Welten verschieden sind. Demnach wird </a:t>
            </a:r>
            <a:r>
              <a:rPr lang="de-DE" sz="1600" b="1" dirty="0"/>
              <a:t>kein Hindernis auftreten können im Hinblick auf die unbegrenzte Zahl der Welten.</a:t>
            </a:r>
          </a:p>
          <a:p>
            <a:r>
              <a:rPr lang="de-DE" sz="2000" b="1" dirty="0"/>
              <a:t>Epikur</a:t>
            </a:r>
            <a:r>
              <a:rPr lang="de-DE" sz="2000" dirty="0"/>
              <a:t>, Brief an </a:t>
            </a:r>
            <a:r>
              <a:rPr lang="de-DE" sz="2000" dirty="0" err="1"/>
              <a:t>Pythokles</a:t>
            </a:r>
            <a:r>
              <a:rPr lang="de-DE" sz="1600" dirty="0"/>
              <a:t>:</a:t>
            </a:r>
            <a:br>
              <a:rPr lang="de-DE" sz="1600" dirty="0"/>
            </a:br>
            <a:r>
              <a:rPr lang="en-US" sz="1600" dirty="0"/>
              <a:t>A world is a circumscribed portion of the universe, which contains stars and earth and all other visible things, cut off from the infinite, </a:t>
            </a:r>
            <a:r>
              <a:rPr lang="en-US" sz="1600" dirty="0">
                <a:solidFill>
                  <a:schemeClr val="tx1">
                    <a:lumMod val="50000"/>
                    <a:lumOff val="50000"/>
                  </a:schemeClr>
                </a:solidFill>
              </a:rPr>
              <a:t>and terminating in an exterior which may either revolve or be at rest, and be round or triangular or of any other shape whatever.</a:t>
            </a:r>
            <a:r>
              <a:rPr lang="en-US" sz="1600" dirty="0"/>
              <a:t> </a:t>
            </a:r>
            <a:r>
              <a:rPr lang="en-US" sz="1600" b="1" dirty="0"/>
              <a:t>All these alternatives are possible</a:t>
            </a:r>
            <a:r>
              <a:rPr lang="en-US" sz="1600" dirty="0"/>
              <a:t>: they are contradicted by none of the facts in this world, in which an extremity can nowhere be discerned. That there is an infinite number of such worlds can be perceived, and that such a world may arise in a world or in one of the </a:t>
            </a:r>
            <a:r>
              <a:rPr lang="en-US" sz="1600" dirty="0" err="1"/>
              <a:t>intermundia</a:t>
            </a:r>
            <a:r>
              <a:rPr lang="en-US" sz="1600" dirty="0"/>
              <a:t> …</a:t>
            </a:r>
          </a:p>
        </p:txBody>
      </p:sp>
      <p:sp>
        <p:nvSpPr>
          <p:cNvPr id="4" name="Footer Placeholder 3"/>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dirty="0">
              <a:solidFill>
                <a:prstClr val="black">
                  <a:tint val="75000"/>
                </a:prstClr>
              </a:solidFill>
            </a:endParaRPr>
          </a:p>
        </p:txBody>
      </p:sp>
      <p:sp>
        <p:nvSpPr>
          <p:cNvPr id="5" name="Slide Number Placeholder 4"/>
          <p:cNvSpPr>
            <a:spLocks noGrp="1"/>
          </p:cNvSpPr>
          <p:nvPr>
            <p:ph type="sldNum" sz="quarter" idx="12"/>
          </p:nvPr>
        </p:nvSpPr>
        <p:spPr>
          <a:xfrm>
            <a:off x="8590631" y="6536603"/>
            <a:ext cx="301885" cy="276635"/>
          </a:xfrm>
        </p:spPr>
        <p:txBody>
          <a:bodyPr/>
          <a:lstStyle/>
          <a:p>
            <a:fld id="{10F633DE-F6CC-4FE8-92FE-223BC299FAD7}" type="slidenum">
              <a:rPr lang="en-GB" smtClean="0">
                <a:solidFill>
                  <a:prstClr val="black">
                    <a:tint val="75000"/>
                  </a:prstClr>
                </a:solidFill>
              </a:rPr>
              <a:pPr/>
              <a:t>82</a:t>
            </a:fld>
            <a:endParaRPr lang="en-GB" dirty="0">
              <a:solidFill>
                <a:prstClr val="black">
                  <a:tint val="75000"/>
                </a:prstClr>
              </a:solidFill>
            </a:endParaRPr>
          </a:p>
        </p:txBody>
      </p:sp>
    </p:spTree>
    <p:extLst>
      <p:ext uri="{BB962C8B-B14F-4D97-AF65-F5344CB8AC3E}">
        <p14:creationId xmlns:p14="http://schemas.microsoft.com/office/powerpoint/2010/main" val="1368444374"/>
      </p:ext>
    </p:extLst>
  </p:cSld>
  <p:clrMapOvr>
    <a:masterClrMapping/>
  </p:clrMapOvr>
  <p:transition spd="med">
    <p:fade/>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315555" y="14055"/>
            <a:ext cx="4513003" cy="830633"/>
          </a:xfrm>
        </p:spPr>
        <p:txBody>
          <a:bodyPr/>
          <a:lstStyle/>
          <a:p>
            <a:r>
              <a:rPr lang="de-DE" dirty="0" smtClean="0"/>
              <a:t>Kosmos - </a:t>
            </a:r>
            <a:r>
              <a:rPr lang="de-DE" dirty="0" err="1" smtClean="0"/>
              <a:t>Kosmoi</a:t>
            </a:r>
            <a:endParaRPr lang="de-DE" dirty="0"/>
          </a:p>
        </p:txBody>
      </p:sp>
      <p:sp>
        <p:nvSpPr>
          <p:cNvPr id="3" name="Content Placeholder 2"/>
          <p:cNvSpPr>
            <a:spLocks noGrp="1"/>
          </p:cNvSpPr>
          <p:nvPr>
            <p:ph idx="1"/>
          </p:nvPr>
        </p:nvSpPr>
        <p:spPr>
          <a:xfrm>
            <a:off x="457200" y="1035317"/>
            <a:ext cx="8147248" cy="5031783"/>
          </a:xfrm>
        </p:spPr>
        <p:txBody>
          <a:bodyPr wrap="square">
            <a:spAutoFit/>
          </a:bodyPr>
          <a:lstStyle/>
          <a:p>
            <a:pPr>
              <a:spcBef>
                <a:spcPts val="600"/>
              </a:spcBef>
            </a:pPr>
            <a:r>
              <a:rPr lang="el-GR" b="1" dirty="0">
                <a:solidFill>
                  <a:srgbClr val="C00000"/>
                </a:solidFill>
                <a:latin typeface="Times New Roman" panose="02020603050405020304" pitchFamily="18" charset="0"/>
                <a:cs typeface="Times New Roman" panose="02020603050405020304" pitchFamily="18" charset="0"/>
              </a:rPr>
              <a:t>κόσμος</a:t>
            </a:r>
            <a:r>
              <a:rPr lang="de-DE" sz="2000" dirty="0"/>
              <a:t>: Ordnung, </a:t>
            </a:r>
            <a:r>
              <a:rPr lang="de-DE" sz="2000" dirty="0" smtClean="0"/>
              <a:t>Schönheit</a:t>
            </a:r>
            <a:r>
              <a:rPr lang="de-DE" sz="2000" dirty="0"/>
              <a:t>;</a:t>
            </a:r>
            <a:r>
              <a:rPr lang="de-DE" sz="2000" dirty="0" smtClean="0"/>
              <a:t> </a:t>
            </a:r>
            <a:r>
              <a:rPr lang="de-DE" sz="2000" dirty="0"/>
              <a:t>Kosmetik</a:t>
            </a:r>
          </a:p>
          <a:p>
            <a:pPr>
              <a:spcBef>
                <a:spcPts val="600"/>
              </a:spcBef>
            </a:pPr>
            <a:r>
              <a:rPr lang="el-GR" b="1" dirty="0">
                <a:solidFill>
                  <a:srgbClr val="C00000"/>
                </a:solidFill>
                <a:latin typeface="Times New Roman" panose="02020603050405020304" pitchFamily="18" charset="0"/>
                <a:cs typeface="Times New Roman" panose="02020603050405020304" pitchFamily="18" charset="0"/>
              </a:rPr>
              <a:t>κόσμοι</a:t>
            </a:r>
            <a:r>
              <a:rPr lang="de-DE" sz="2000" dirty="0"/>
              <a:t>:</a:t>
            </a:r>
            <a:r>
              <a:rPr lang="el-GR" sz="2000" dirty="0"/>
              <a:t> </a:t>
            </a:r>
            <a:r>
              <a:rPr lang="de-DE" sz="2000" dirty="0" smtClean="0"/>
              <a:t>antike griechische Stadtstaaten: gewählte </a:t>
            </a:r>
            <a:r>
              <a:rPr lang="de-DE" sz="2000" dirty="0"/>
              <a:t>oberste </a:t>
            </a:r>
            <a:r>
              <a:rPr lang="de-DE" sz="2000" dirty="0" smtClean="0"/>
              <a:t>Beamte</a:t>
            </a:r>
          </a:p>
          <a:p>
            <a:r>
              <a:rPr lang="de-DE" sz="2000" b="1" dirty="0" smtClean="0"/>
              <a:t>Epikur</a:t>
            </a:r>
            <a:r>
              <a:rPr lang="de-DE" sz="2000" dirty="0"/>
              <a:t>, Brief an Herodot:</a:t>
            </a:r>
            <a:br>
              <a:rPr lang="de-DE" sz="2000" dirty="0"/>
            </a:br>
            <a:r>
              <a:rPr lang="en-US" sz="1600" dirty="0"/>
              <a:t>Moreover, there is an </a:t>
            </a:r>
            <a:r>
              <a:rPr lang="en-US" sz="1600" b="1" dirty="0"/>
              <a:t>infinite number of worlds, some like this world, others unlike it.</a:t>
            </a:r>
            <a:r>
              <a:rPr lang="en-US" sz="1600" dirty="0"/>
              <a:t> </a:t>
            </a:r>
            <a:r>
              <a:rPr lang="en-US" sz="1600" dirty="0">
                <a:solidFill>
                  <a:schemeClr val="tx1">
                    <a:lumMod val="50000"/>
                    <a:lumOff val="50000"/>
                  </a:schemeClr>
                </a:solidFill>
              </a:rPr>
              <a:t>For the atoms being infinite in number, as has just been proved, are borne ever further in their course. For the atoms out of which a world might arise, or by which a world might be formed, have not all been expended on one world or a finite number of worlds, whether like or unlike this one. </a:t>
            </a:r>
            <a:r>
              <a:rPr lang="en-US" sz="1600" dirty="0"/>
              <a:t>Hence there will be nothing to hinder an infinity of worlds.</a:t>
            </a:r>
          </a:p>
          <a:p>
            <a:r>
              <a:rPr lang="de-DE" sz="2000" b="1" dirty="0"/>
              <a:t>Epikur</a:t>
            </a:r>
            <a:r>
              <a:rPr lang="de-DE" sz="2000" dirty="0"/>
              <a:t>, Brief an </a:t>
            </a:r>
            <a:r>
              <a:rPr lang="de-DE" sz="2000" dirty="0" err="1"/>
              <a:t>Pythokles</a:t>
            </a:r>
            <a:r>
              <a:rPr lang="de-DE" sz="1600" dirty="0"/>
              <a:t>:</a:t>
            </a:r>
            <a:br>
              <a:rPr lang="de-DE" sz="1600" dirty="0"/>
            </a:br>
            <a:r>
              <a:rPr lang="en-US" sz="1600" dirty="0"/>
              <a:t>A world is a circumscribed portion of the universe, which contains stars and earth and all other visible things, cut off from the infinite, </a:t>
            </a:r>
            <a:r>
              <a:rPr lang="en-US" sz="1600" dirty="0">
                <a:solidFill>
                  <a:schemeClr val="tx1">
                    <a:lumMod val="50000"/>
                    <a:lumOff val="50000"/>
                  </a:schemeClr>
                </a:solidFill>
              </a:rPr>
              <a:t>and terminating in an exterior which may either revolve or be at rest, and be round or triangular or of any other shape whatever.</a:t>
            </a:r>
            <a:r>
              <a:rPr lang="en-US" sz="1600" dirty="0"/>
              <a:t> </a:t>
            </a:r>
            <a:r>
              <a:rPr lang="en-US" sz="1600" b="1" dirty="0"/>
              <a:t>All these alternatives are possible</a:t>
            </a:r>
            <a:r>
              <a:rPr lang="en-US" sz="1600" dirty="0"/>
              <a:t>: they are contradicted by none of the facts in this world, in which an extremity can nowhere be discerned. That there is an infinite number of such worlds can be perceived, and that such a world may arise in a world or in one of the </a:t>
            </a:r>
            <a:r>
              <a:rPr lang="en-US" sz="1600" dirty="0" err="1"/>
              <a:t>intermundia</a:t>
            </a:r>
            <a:r>
              <a:rPr lang="en-US" sz="1600" dirty="0"/>
              <a:t> …</a:t>
            </a:r>
          </a:p>
        </p:txBody>
      </p:sp>
      <p:sp>
        <p:nvSpPr>
          <p:cNvPr id="4" name="Footer Placeholder 3"/>
          <p:cNvSpPr>
            <a:spLocks noGrp="1"/>
          </p:cNvSpPr>
          <p:nvPr>
            <p:ph type="ftr" sz="quarter" idx="11"/>
          </p:nvPr>
        </p:nvSpPr>
        <p:spPr/>
        <p:txBody>
          <a:bodyPr/>
          <a:lstStyle/>
          <a:p>
            <a:r>
              <a:rPr lang="de-DE" smtClean="0">
                <a:solidFill>
                  <a:prstClr val="black">
                    <a:tint val="75000"/>
                  </a:prstClr>
                </a:solidFill>
              </a:rPr>
              <a:t>Thomas Naumann        Deutsches Elektronen-Synchrotron DESY</a:t>
            </a:r>
            <a:endParaRPr lang="en-GB" dirty="0">
              <a:solidFill>
                <a:prstClr val="black">
                  <a:tint val="75000"/>
                </a:prstClr>
              </a:solidFill>
            </a:endParaRPr>
          </a:p>
        </p:txBody>
      </p:sp>
      <p:sp>
        <p:nvSpPr>
          <p:cNvPr id="5" name="Slide Number Placeholder 4"/>
          <p:cNvSpPr>
            <a:spLocks noGrp="1"/>
          </p:cNvSpPr>
          <p:nvPr>
            <p:ph type="sldNum" sz="quarter" idx="12"/>
          </p:nvPr>
        </p:nvSpPr>
        <p:spPr>
          <a:xfrm>
            <a:off x="8590631" y="6536603"/>
            <a:ext cx="301885" cy="276635"/>
          </a:xfrm>
        </p:spPr>
        <p:txBody>
          <a:bodyPr/>
          <a:lstStyle/>
          <a:p>
            <a:fld id="{10F633DE-F6CC-4FE8-92FE-223BC299FAD7}" type="slidenum">
              <a:rPr lang="en-GB" smtClean="0">
                <a:solidFill>
                  <a:prstClr val="black">
                    <a:tint val="75000"/>
                  </a:prstClr>
                </a:solidFill>
              </a:rPr>
              <a:pPr/>
              <a:t>83</a:t>
            </a:fld>
            <a:endParaRPr lang="en-GB" dirty="0">
              <a:solidFill>
                <a:prstClr val="black">
                  <a:tint val="75000"/>
                </a:prstClr>
              </a:solidFill>
            </a:endParaRPr>
          </a:p>
        </p:txBody>
      </p:sp>
    </p:spTree>
    <p:extLst>
      <p:ext uri="{BB962C8B-B14F-4D97-AF65-F5344CB8AC3E}">
        <p14:creationId xmlns:p14="http://schemas.microsoft.com/office/powerpoint/2010/main" val="4279111228"/>
      </p:ext>
    </p:extLst>
  </p:cSld>
  <p:clrMapOvr>
    <a:masterClrMapping/>
  </p:clrMapOvr>
  <p:transition spd="med">
    <p:fade/>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274216" y="57601"/>
            <a:ext cx="6595624" cy="922966"/>
          </a:xfrm>
        </p:spPr>
        <p:txBody>
          <a:bodyPr/>
          <a:lstStyle/>
          <a:p>
            <a:r>
              <a:rPr lang="la-Latn" sz="5400" dirty="0"/>
              <a:t>Hypotheses non fingo </a:t>
            </a:r>
          </a:p>
        </p:txBody>
      </p:sp>
      <p:sp>
        <p:nvSpPr>
          <p:cNvPr id="3" name="Content Placeholder 2"/>
          <p:cNvSpPr>
            <a:spLocks noGrp="1"/>
          </p:cNvSpPr>
          <p:nvPr>
            <p:ph idx="1"/>
          </p:nvPr>
        </p:nvSpPr>
        <p:spPr>
          <a:xfrm>
            <a:off x="457201" y="1123814"/>
            <a:ext cx="8075240" cy="5016394"/>
          </a:xfrm>
        </p:spPr>
        <p:txBody>
          <a:bodyPr>
            <a:spAutoFit/>
          </a:bodyPr>
          <a:lstStyle/>
          <a:p>
            <a:pPr marL="0" indent="0">
              <a:buNone/>
            </a:pPr>
            <a:r>
              <a:rPr lang="en-US" sz="2800" dirty="0" smtClean="0"/>
              <a:t>Isaac Newton: </a:t>
            </a:r>
            <a:r>
              <a:rPr lang="en-US" sz="2800" b="1" dirty="0" smtClean="0"/>
              <a:t>General </a:t>
            </a:r>
            <a:r>
              <a:rPr lang="en-US" sz="2800" b="1" dirty="0"/>
              <a:t>Scholium</a:t>
            </a:r>
            <a:r>
              <a:rPr lang="en-US" sz="2000" dirty="0"/>
              <a:t/>
            </a:r>
            <a:br>
              <a:rPr lang="en-US" sz="2000" dirty="0"/>
            </a:br>
            <a:r>
              <a:rPr lang="en-US" sz="2000" dirty="0"/>
              <a:t>essay appended to the second (1713) edition of the </a:t>
            </a:r>
            <a:r>
              <a:rPr lang="en-US" sz="2000" i="1" dirty="0"/>
              <a:t>Principia</a:t>
            </a:r>
            <a:r>
              <a:rPr lang="en-US" sz="2000" dirty="0"/>
              <a:t>.</a:t>
            </a:r>
          </a:p>
          <a:p>
            <a:pPr marL="0" indent="0">
              <a:spcBef>
                <a:spcPts val="2400"/>
              </a:spcBef>
              <a:buNone/>
            </a:pPr>
            <a:r>
              <a:rPr lang="en-US" sz="2000" dirty="0"/>
              <a:t>I have not as yet been able to discover the reason for these properties of gravity from phenomena, and </a:t>
            </a:r>
            <a:r>
              <a:rPr lang="en-US" sz="2000" b="1" dirty="0">
                <a:solidFill>
                  <a:srgbClr val="C00000"/>
                </a:solidFill>
              </a:rPr>
              <a:t>I do not feign hypotheses</a:t>
            </a:r>
            <a:r>
              <a:rPr lang="en-US" sz="2000" dirty="0"/>
              <a:t>. </a:t>
            </a:r>
          </a:p>
          <a:p>
            <a:pPr marL="0" indent="0">
              <a:buNone/>
            </a:pPr>
            <a:r>
              <a:rPr lang="en-US" sz="2000" dirty="0"/>
              <a:t>For whatever is not deduced from the phenomena must be </a:t>
            </a:r>
            <a:r>
              <a:rPr lang="en-US" sz="2000" dirty="0" smtClean="0"/>
              <a:t>called</a:t>
            </a:r>
            <a:br>
              <a:rPr lang="en-US" sz="2000" dirty="0" smtClean="0"/>
            </a:br>
            <a:r>
              <a:rPr lang="en-US" sz="2000" dirty="0" smtClean="0"/>
              <a:t>a </a:t>
            </a:r>
            <a:r>
              <a:rPr lang="en-US" sz="2000" dirty="0"/>
              <a:t>hypothesis; and hypotheses, whether metaphysical or </a:t>
            </a:r>
            <a:r>
              <a:rPr lang="en-US" sz="2000" dirty="0" smtClean="0"/>
              <a:t>physical,</a:t>
            </a:r>
            <a:br>
              <a:rPr lang="en-US" sz="2000" dirty="0" smtClean="0"/>
            </a:br>
            <a:r>
              <a:rPr lang="en-US" sz="2000" dirty="0" smtClean="0">
                <a:solidFill>
                  <a:schemeClr val="bg1">
                    <a:lumMod val="65000"/>
                  </a:schemeClr>
                </a:solidFill>
              </a:rPr>
              <a:t>or </a:t>
            </a:r>
            <a:r>
              <a:rPr lang="en-US" sz="2000" dirty="0">
                <a:solidFill>
                  <a:schemeClr val="bg1">
                    <a:lumMod val="65000"/>
                  </a:schemeClr>
                </a:solidFill>
              </a:rPr>
              <a:t>based on occult qualities, or mechanical, </a:t>
            </a:r>
            <a:r>
              <a:rPr lang="en-US" sz="2000" dirty="0"/>
              <a:t>have no place in experimental philosophy. </a:t>
            </a:r>
          </a:p>
          <a:p>
            <a:pPr marL="0" indent="0">
              <a:buNone/>
            </a:pPr>
            <a:r>
              <a:rPr lang="en-US" sz="2000" dirty="0"/>
              <a:t>In this philosophy particular propositions are inferred from the phenomena, and afterwards rendered general by induction.</a:t>
            </a:r>
          </a:p>
          <a:p>
            <a:pPr marL="0" indent="0">
              <a:buNone/>
            </a:pPr>
            <a:endParaRPr lang="en-US" sz="400" dirty="0"/>
          </a:p>
          <a:p>
            <a:pPr marL="0" indent="0">
              <a:buNone/>
            </a:pPr>
            <a:r>
              <a:rPr lang="en-US" sz="1600" dirty="0"/>
              <a:t>Isaac Newton (1726</a:t>
            </a:r>
            <a:r>
              <a:rPr lang="en-US" sz="1600" dirty="0" smtClean="0"/>
              <a:t>), </a:t>
            </a:r>
            <a:r>
              <a:rPr lang="la-Latn" sz="1600" i="1" dirty="0">
                <a:hlinkClick r:id="rId4" tooltip="Philosophiae Naturalis Principia Mathematica"/>
              </a:rPr>
              <a:t>Philosophiae Naturalis Principia Mathematica</a:t>
            </a:r>
            <a:r>
              <a:rPr lang="en-US" sz="1600" dirty="0"/>
              <a:t>,</a:t>
            </a:r>
            <a:br>
              <a:rPr lang="en-US" sz="1600" dirty="0"/>
            </a:br>
            <a:r>
              <a:rPr lang="la-Latn" sz="1600" i="1" dirty="0">
                <a:hlinkClick r:id="rId5" tooltip="General Scholium"/>
              </a:rPr>
              <a:t>General_Scholium</a:t>
            </a:r>
            <a:r>
              <a:rPr lang="en-US" sz="1600" dirty="0"/>
              <a:t>. Third edition, p. 943, translation I. </a:t>
            </a:r>
            <a:r>
              <a:rPr lang="en-US" sz="1600"/>
              <a:t>Bernard </a:t>
            </a:r>
            <a:r>
              <a:rPr lang="en-US" sz="1600" smtClean="0"/>
              <a:t>Cohen</a:t>
            </a:r>
            <a:br>
              <a:rPr lang="en-US" sz="1600" smtClean="0"/>
            </a:br>
            <a:r>
              <a:rPr lang="en-US" sz="1600" smtClean="0"/>
              <a:t>and </a:t>
            </a:r>
            <a:r>
              <a:rPr lang="en-US" sz="1600" dirty="0"/>
              <a:t>Anne Whitman, University of California Press </a:t>
            </a:r>
            <a:r>
              <a:rPr lang="en-US" sz="1600" dirty="0" smtClean="0"/>
              <a:t>1999.</a:t>
            </a:r>
            <a:endParaRPr lang="de-DE" sz="1600" dirty="0"/>
          </a:p>
        </p:txBody>
      </p:sp>
      <p:sp>
        <p:nvSpPr>
          <p:cNvPr id="4" name="Footer Placeholder 3"/>
          <p:cNvSpPr>
            <a:spLocks noGrp="1"/>
          </p:cNvSpPr>
          <p:nvPr>
            <p:ph type="ftr" sz="quarter" idx="11"/>
          </p:nvPr>
        </p:nvSpPr>
        <p:spPr>
          <a:xfrm>
            <a:off x="2527071" y="6536603"/>
            <a:ext cx="4083113" cy="276635"/>
          </a:xfrm>
        </p:spPr>
        <p:txBody>
          <a:bodyPr/>
          <a:lstStyle/>
          <a:p>
            <a:r>
              <a:rPr lang="de-DE" dirty="0" smtClean="0">
                <a:solidFill>
                  <a:prstClr val="black">
                    <a:tint val="75000"/>
                  </a:prstClr>
                </a:solidFill>
              </a:rPr>
              <a:t>Thomas Naumann        Deutsches Elektronen-Synchrotron DESY</a:t>
            </a:r>
            <a:endParaRPr lang="en-GB" dirty="0">
              <a:solidFill>
                <a:prstClr val="black">
                  <a:tint val="75000"/>
                </a:prstClr>
              </a:solidFill>
            </a:endParaRPr>
          </a:p>
        </p:txBody>
      </p:sp>
      <p:sp>
        <p:nvSpPr>
          <p:cNvPr id="5" name="Slide Number Placeholder 4"/>
          <p:cNvSpPr>
            <a:spLocks noGrp="1"/>
          </p:cNvSpPr>
          <p:nvPr>
            <p:ph type="sldNum" sz="quarter" idx="12"/>
          </p:nvPr>
        </p:nvSpPr>
        <p:spPr>
          <a:xfrm>
            <a:off x="8590631" y="6536603"/>
            <a:ext cx="301885" cy="276635"/>
          </a:xfrm>
        </p:spPr>
        <p:txBody>
          <a:bodyPr/>
          <a:lstStyle/>
          <a:p>
            <a:fld id="{10F633DE-F6CC-4FE8-92FE-223BC299FAD7}" type="slidenum">
              <a:rPr lang="en-GB" smtClean="0">
                <a:solidFill>
                  <a:prstClr val="black">
                    <a:tint val="75000"/>
                  </a:prstClr>
                </a:solidFill>
              </a:rPr>
              <a:pPr/>
              <a:t>84</a:t>
            </a:fld>
            <a:endParaRPr lang="en-GB" dirty="0">
              <a:solidFill>
                <a:prstClr val="black">
                  <a:tint val="75000"/>
                </a:prstClr>
              </a:solidFill>
            </a:endParaRPr>
          </a:p>
        </p:txBody>
      </p:sp>
    </p:spTree>
    <p:extLst>
      <p:ext uri="{BB962C8B-B14F-4D97-AF65-F5344CB8AC3E}">
        <p14:creationId xmlns:p14="http://schemas.microsoft.com/office/powerpoint/2010/main" val="4092857500"/>
      </p:ext>
    </p:extLst>
  </p:cSld>
  <p:clrMapOvr>
    <a:masterClrMapping/>
  </p:clrMapOvr>
  <p:transition spd="med">
    <p:fade/>
    <p:sndAc>
      <p:stSnd>
        <p:snd r:embed="rId3" name="laser.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Effect transition="in" filter="fade">
                                      <p:cBhvr>
                                        <p:cTn id="1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184683" y="-27384"/>
            <a:ext cx="6774712" cy="922966"/>
          </a:xfrm>
        </p:spPr>
        <p:txBody>
          <a:bodyPr/>
          <a:lstStyle/>
          <a:p>
            <a:r>
              <a:rPr lang="de-DE" sz="5400" dirty="0" smtClean="0"/>
              <a:t>Hypothesen: Das Atom</a:t>
            </a:r>
            <a:endParaRPr lang="de-DE" sz="5400" dirty="0"/>
          </a:p>
        </p:txBody>
      </p:sp>
      <p:sp>
        <p:nvSpPr>
          <p:cNvPr id="4" name="Footer Placeholder 3"/>
          <p:cNvSpPr>
            <a:spLocks noGrp="1"/>
          </p:cNvSpPr>
          <p:nvPr>
            <p:ph type="ftr" sz="quarter" idx="11"/>
          </p:nvPr>
        </p:nvSpPr>
        <p:spPr/>
        <p:txBody>
          <a:bodyPr/>
          <a:lstStyle/>
          <a:p>
            <a:r>
              <a:rPr lang="de-DE" dirty="0" smtClean="0">
                <a:solidFill>
                  <a:prstClr val="black">
                    <a:tint val="75000"/>
                  </a:prstClr>
                </a:solidFill>
              </a:rPr>
              <a:t>Thomas Naumann        Deutsches Elektronen-Synchrotron DESY</a:t>
            </a:r>
            <a:endParaRPr lang="en-GB" dirty="0">
              <a:solidFill>
                <a:prstClr val="black">
                  <a:tint val="75000"/>
                </a:prstClr>
              </a:solidFill>
            </a:endParaRPr>
          </a:p>
        </p:txBody>
      </p:sp>
      <p:sp>
        <p:nvSpPr>
          <p:cNvPr id="5" name="Slide Number Placeholder 4"/>
          <p:cNvSpPr>
            <a:spLocks noGrp="1"/>
          </p:cNvSpPr>
          <p:nvPr>
            <p:ph type="sldNum" sz="quarter" idx="12"/>
          </p:nvPr>
        </p:nvSpPr>
        <p:spPr>
          <a:xfrm>
            <a:off x="8590631" y="6536603"/>
            <a:ext cx="301885" cy="276635"/>
          </a:xfrm>
        </p:spPr>
        <p:txBody>
          <a:bodyPr/>
          <a:lstStyle/>
          <a:p>
            <a:fld id="{10F633DE-F6CC-4FE8-92FE-223BC299FAD7}" type="slidenum">
              <a:rPr lang="en-GB" smtClean="0">
                <a:solidFill>
                  <a:prstClr val="black">
                    <a:tint val="75000"/>
                  </a:prstClr>
                </a:solidFill>
              </a:rPr>
              <a:pPr/>
              <a:t>85</a:t>
            </a:fld>
            <a:endParaRPr lang="en-GB" dirty="0">
              <a:solidFill>
                <a:prstClr val="black">
                  <a:tint val="75000"/>
                </a:prstClr>
              </a:solidFill>
            </a:endParaRPr>
          </a:p>
        </p:txBody>
      </p:sp>
      <p:pic>
        <p:nvPicPr>
          <p:cNvPr id="3074" name="Picture 2" descr="https://upload.wikimedia.org/wikipedia/commons/thumb/e/e1/Stylised_Lithium_Atom.svg/2000px-Stylised_Lithium_Atom.svg.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800000">
            <a:off x="5159301" y="970150"/>
            <a:ext cx="4780427" cy="5444906"/>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217016" y="799208"/>
            <a:ext cx="8902824" cy="6057612"/>
          </a:xfrm>
          <a:solidFill>
            <a:schemeClr val="bg1">
              <a:alpha val="63000"/>
            </a:schemeClr>
          </a:solidFill>
        </p:spPr>
        <p:txBody>
          <a:bodyPr wrap="square" tIns="144000" rIns="216000">
            <a:spAutoFit/>
          </a:bodyPr>
          <a:lstStyle/>
          <a:p>
            <a:r>
              <a:rPr lang="de-DE" sz="1800" b="1" dirty="0" smtClean="0"/>
              <a:t>Demokrit</a:t>
            </a:r>
            <a:r>
              <a:rPr lang="de-DE" sz="1800" dirty="0" smtClean="0"/>
              <a:t>:</a:t>
            </a:r>
            <a:r>
              <a:rPr lang="de-DE" sz="1800" b="1" dirty="0" smtClean="0"/>
              <a:t> </a:t>
            </a:r>
            <a:r>
              <a:rPr lang="de-DE" sz="1800" dirty="0" smtClean="0"/>
              <a:t>verbal und meta-physisch</a:t>
            </a:r>
          </a:p>
          <a:p>
            <a:r>
              <a:rPr lang="de-DE" sz="1800" b="1" dirty="0" smtClean="0"/>
              <a:t>John Dalton </a:t>
            </a:r>
            <a:r>
              <a:rPr lang="en-US" sz="1800" dirty="0" smtClean="0"/>
              <a:t>1808 „</a:t>
            </a:r>
            <a:r>
              <a:rPr lang="en-US" sz="1800" dirty="0"/>
              <a:t>A New System of Chemical Philosophy</a:t>
            </a:r>
            <a:r>
              <a:rPr lang="en-US" sz="1800" dirty="0" smtClean="0"/>
              <a:t>“:</a:t>
            </a:r>
          </a:p>
          <a:p>
            <a:pPr marL="449263" lvl="1" indent="-268288"/>
            <a:r>
              <a:rPr lang="de-DE" sz="1600" b="1" dirty="0" smtClean="0"/>
              <a:t>Beobachtung</a:t>
            </a:r>
            <a:r>
              <a:rPr lang="de-DE" sz="1600" dirty="0" smtClean="0"/>
              <a:t>:</a:t>
            </a:r>
            <a:r>
              <a:rPr lang="de-DE" sz="1600" b="1" dirty="0" smtClean="0"/>
              <a:t> </a:t>
            </a:r>
            <a:r>
              <a:rPr lang="de-DE" sz="1600" dirty="0" smtClean="0"/>
              <a:t>Gesetz der multiplen Proportionen</a:t>
            </a:r>
          </a:p>
          <a:p>
            <a:pPr marL="449263" lvl="1" indent="-268288"/>
            <a:r>
              <a:rPr lang="de-DE" sz="1600" b="1" dirty="0" smtClean="0"/>
              <a:t>Hypothese</a:t>
            </a:r>
            <a:r>
              <a:rPr lang="de-DE" sz="1600" dirty="0" smtClean="0"/>
              <a:t>: Alle Stoffe bestehen aus nicht teilbaren Atomen. </a:t>
            </a:r>
          </a:p>
          <a:p>
            <a:r>
              <a:rPr lang="de-DE" sz="1800" b="1" dirty="0" smtClean="0"/>
              <a:t>Maxwell </a:t>
            </a:r>
            <a:r>
              <a:rPr lang="de-DE" sz="1800" dirty="0" smtClean="0"/>
              <a:t>1859</a:t>
            </a:r>
            <a:r>
              <a:rPr lang="de-DE" sz="1800" b="1" dirty="0" smtClean="0"/>
              <a:t>, Boltzmann </a:t>
            </a:r>
            <a:r>
              <a:rPr lang="de-DE" sz="1800" dirty="0" smtClean="0"/>
              <a:t>1871: Atome in statistischer Mechanik</a:t>
            </a:r>
          </a:p>
          <a:p>
            <a:r>
              <a:rPr lang="de-DE" sz="1800" b="1" dirty="0" smtClean="0"/>
              <a:t>Positivisten</a:t>
            </a:r>
            <a:r>
              <a:rPr lang="de-DE" sz="1800" dirty="0" smtClean="0"/>
              <a:t> wie </a:t>
            </a:r>
            <a:r>
              <a:rPr lang="de-DE" sz="1800" b="1" dirty="0" smtClean="0"/>
              <a:t>Mach</a:t>
            </a:r>
            <a:r>
              <a:rPr lang="de-DE" sz="1800" dirty="0" smtClean="0"/>
              <a:t> </a:t>
            </a:r>
            <a:r>
              <a:rPr lang="de-DE" sz="1800" dirty="0" smtClean="0"/>
              <a:t>zweifeln:</a:t>
            </a:r>
            <a:endParaRPr lang="de-DE" sz="1800" dirty="0" smtClean="0"/>
          </a:p>
          <a:p>
            <a:pPr marL="449263" lvl="1" indent="-268288"/>
            <a:r>
              <a:rPr lang="de-DE" sz="1600" dirty="0" smtClean="0"/>
              <a:t>Atome bis ins 20. Jhdt. nicht ‚sichtbar‘</a:t>
            </a:r>
          </a:p>
          <a:p>
            <a:pPr marL="449263" lvl="1" indent="-268288"/>
            <a:r>
              <a:rPr lang="de-DE" sz="1600" dirty="0" smtClean="0"/>
              <a:t>Lenin </a:t>
            </a:r>
            <a:r>
              <a:rPr lang="de-DE" sz="1600" dirty="0" smtClean="0"/>
              <a:t>1908, Materialismus und </a:t>
            </a:r>
            <a:r>
              <a:rPr lang="de-DE" sz="1600" dirty="0" smtClean="0"/>
              <a:t>Empiriokritizismus</a:t>
            </a:r>
            <a:endParaRPr lang="de-DE" sz="1600" dirty="0" smtClean="0"/>
          </a:p>
          <a:p>
            <a:r>
              <a:rPr lang="de-DE" sz="1800" dirty="0" smtClean="0"/>
              <a:t>endgültige</a:t>
            </a:r>
            <a:r>
              <a:rPr lang="de-DE" sz="1800" b="1" dirty="0" smtClean="0"/>
              <a:t> </a:t>
            </a:r>
            <a:r>
              <a:rPr lang="de-DE" sz="1800" b="1" dirty="0" smtClean="0">
                <a:solidFill>
                  <a:srgbClr val="C00000"/>
                </a:solidFill>
              </a:rPr>
              <a:t>Bestätigung </a:t>
            </a:r>
            <a:r>
              <a:rPr lang="de-DE" sz="1800" dirty="0" smtClean="0"/>
              <a:t>dauerte</a:t>
            </a:r>
            <a:r>
              <a:rPr lang="de-DE" sz="1800" b="1" dirty="0" smtClean="0"/>
              <a:t> </a:t>
            </a:r>
            <a:r>
              <a:rPr lang="de-DE" sz="1800" b="1" dirty="0" smtClean="0">
                <a:solidFill>
                  <a:srgbClr val="C00000"/>
                </a:solidFill>
              </a:rPr>
              <a:t>fast ein Jahrhundert</a:t>
            </a:r>
            <a:r>
              <a:rPr lang="de-DE" sz="1800" dirty="0" smtClean="0"/>
              <a:t>:</a:t>
            </a:r>
          </a:p>
          <a:p>
            <a:pPr marL="449263" lvl="1" indent="-268288"/>
            <a:r>
              <a:rPr lang="de-DE" sz="1600" b="1" dirty="0" smtClean="0"/>
              <a:t>Einstein</a:t>
            </a:r>
            <a:r>
              <a:rPr lang="de-DE" sz="1600" dirty="0" smtClean="0"/>
              <a:t> 1905, </a:t>
            </a:r>
            <a:r>
              <a:rPr lang="de-DE" sz="1600" dirty="0" err="1" smtClean="0"/>
              <a:t>Brownsche</a:t>
            </a:r>
            <a:r>
              <a:rPr lang="de-DE" sz="1600" dirty="0" smtClean="0"/>
              <a:t> Bewegung</a:t>
            </a:r>
          </a:p>
          <a:p>
            <a:pPr marL="449263" lvl="1" indent="-268288"/>
            <a:r>
              <a:rPr lang="de-DE" sz="1600" b="1" dirty="0" smtClean="0"/>
              <a:t>Max von Laue, Bragg Vater &amp; Sohn</a:t>
            </a:r>
            <a:r>
              <a:rPr lang="de-DE" sz="1600" dirty="0" smtClean="0"/>
              <a:t>, machen ab 1912</a:t>
            </a:r>
            <a:br>
              <a:rPr lang="de-DE" sz="1600" dirty="0" smtClean="0"/>
            </a:br>
            <a:r>
              <a:rPr lang="de-DE" sz="1600" dirty="0" smtClean="0"/>
              <a:t>durch Röntgen-Beugung Kristallstruktur und damit Atome </a:t>
            </a:r>
            <a:r>
              <a:rPr lang="de-DE" sz="1600" dirty="0" smtClean="0"/>
              <a:t>indirekt sichtbar </a:t>
            </a:r>
            <a:endParaRPr lang="de-DE" sz="1600" dirty="0" smtClean="0"/>
          </a:p>
          <a:p>
            <a:pPr marL="361950" indent="-361950"/>
            <a:r>
              <a:rPr lang="de-DE" sz="1800" b="1" dirty="0" smtClean="0"/>
              <a:t>Popper</a:t>
            </a:r>
            <a:r>
              <a:rPr lang="de-DE" sz="1800" dirty="0" smtClean="0"/>
              <a:t>: fordert Falsifizierbarkeit für die empirische Wissenschaft,</a:t>
            </a:r>
            <a:br>
              <a:rPr lang="de-DE" sz="1800" dirty="0" smtClean="0"/>
            </a:br>
            <a:r>
              <a:rPr lang="de-DE" sz="1800" dirty="0" smtClean="0"/>
              <a:t>aber keinen </a:t>
            </a:r>
            <a:r>
              <a:rPr lang="en-US" sz="1800" dirty="0"/>
              <a:t>„</a:t>
            </a:r>
            <a:r>
              <a:rPr lang="en-US" sz="1800" i="1" dirty="0"/>
              <a:t>reinforced dogmatism</a:t>
            </a:r>
            <a:r>
              <a:rPr lang="en-US" sz="1800" dirty="0" smtClean="0"/>
              <a:t>“</a:t>
            </a:r>
            <a:endParaRPr lang="de-DE" sz="1800" dirty="0" smtClean="0"/>
          </a:p>
          <a:p>
            <a:pPr marL="361950" indent="-361950"/>
            <a:r>
              <a:rPr lang="de-DE" sz="1800" b="1" dirty="0"/>
              <a:t>Dogmatische</a:t>
            </a:r>
            <a:r>
              <a:rPr lang="de-DE" sz="1800" dirty="0"/>
              <a:t> Denkverbote = Ende der Wissenschaft</a:t>
            </a:r>
            <a:endParaRPr lang="en-US" sz="1800" dirty="0"/>
          </a:p>
          <a:p>
            <a:pPr marL="361950" indent="-361950"/>
            <a:r>
              <a:rPr lang="de-DE" sz="1800" b="1" dirty="0" smtClean="0"/>
              <a:t>Hypothesen</a:t>
            </a:r>
            <a:r>
              <a:rPr lang="de-DE" sz="1800" dirty="0" smtClean="0"/>
              <a:t> temporär legitim und nötig,</a:t>
            </a:r>
            <a:br>
              <a:rPr lang="de-DE" sz="1800" dirty="0" smtClean="0"/>
            </a:br>
            <a:r>
              <a:rPr lang="de-DE" sz="1800" dirty="0" smtClean="0"/>
              <a:t>ohne sofort Prozeduren für Verifikation oder Falsifikation angeben zu können</a:t>
            </a:r>
          </a:p>
        </p:txBody>
      </p:sp>
    </p:spTree>
    <p:extLst>
      <p:ext uri="{BB962C8B-B14F-4D97-AF65-F5344CB8AC3E}">
        <p14:creationId xmlns:p14="http://schemas.microsoft.com/office/powerpoint/2010/main" val="2885019123"/>
      </p:ext>
    </p:extLst>
  </p:cSld>
  <p:clrMapOvr>
    <a:masterClrMapping/>
  </p:clrMapOvr>
  <p:transition spd="med">
    <p:fade/>
    <p:sndAc>
      <p:stSnd>
        <p:snd r:embed="rId3" name="laser.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5" end="5"/>
                                            </p:txEl>
                                          </p:spTgt>
                                        </p:tgtEl>
                                        <p:attrNameLst>
                                          <p:attrName>style.visibility</p:attrName>
                                        </p:attrNameLst>
                                      </p:cBhvr>
                                      <p:to>
                                        <p:strVal val="visible"/>
                                      </p:to>
                                    </p:set>
                                    <p:animEffect transition="in" filter="fade">
                                      <p:cBhvr>
                                        <p:cTn id="10" dur="500"/>
                                        <p:tgtEl>
                                          <p:spTgt spid="3">
                                            <p:txEl>
                                              <p:pRg st="5" end="5"/>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animEffect transition="in" filter="fade">
                                      <p:cBhvr>
                                        <p:cTn id="13" dur="500"/>
                                        <p:tgtEl>
                                          <p:spTgt spid="3">
                                            <p:txEl>
                                              <p:pRg st="6" end="6"/>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7" end="7"/>
                                            </p:txEl>
                                          </p:spTgt>
                                        </p:tgtEl>
                                        <p:attrNameLst>
                                          <p:attrName>style.visibility</p:attrName>
                                        </p:attrNameLst>
                                      </p:cBhvr>
                                      <p:to>
                                        <p:strVal val="visible"/>
                                      </p:to>
                                    </p:set>
                                    <p:animEffect transition="in" filter="fade">
                                      <p:cBhvr>
                                        <p:cTn id="16" dur="500"/>
                                        <p:tgtEl>
                                          <p:spTgt spid="3">
                                            <p:txEl>
                                              <p:pRg st="7" end="7"/>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animEffect transition="in" filter="fade">
                                      <p:cBhvr>
                                        <p:cTn id="21" dur="500"/>
                                        <p:tgtEl>
                                          <p:spTgt spid="3">
                                            <p:txEl>
                                              <p:pRg st="8" end="8"/>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9" end="9"/>
                                            </p:txEl>
                                          </p:spTgt>
                                        </p:tgtEl>
                                        <p:attrNameLst>
                                          <p:attrName>style.visibility</p:attrName>
                                        </p:attrNameLst>
                                      </p:cBhvr>
                                      <p:to>
                                        <p:strVal val="visible"/>
                                      </p:to>
                                    </p:set>
                                    <p:animEffect transition="in" filter="fade">
                                      <p:cBhvr>
                                        <p:cTn id="24" dur="500"/>
                                        <p:tgtEl>
                                          <p:spTgt spid="3">
                                            <p:txEl>
                                              <p:pRg st="9" end="9"/>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animEffect transition="in" filter="fade">
                                      <p:cBhvr>
                                        <p:cTn id="27" dur="500"/>
                                        <p:tgtEl>
                                          <p:spTgt spid="3">
                                            <p:txEl>
                                              <p:pRg st="10" end="1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11" end="11"/>
                                            </p:txEl>
                                          </p:spTgt>
                                        </p:tgtEl>
                                        <p:attrNameLst>
                                          <p:attrName>style.visibility</p:attrName>
                                        </p:attrNameLst>
                                      </p:cBhvr>
                                      <p:to>
                                        <p:strVal val="visible"/>
                                      </p:to>
                                    </p:set>
                                    <p:animEffect transition="in" filter="fade">
                                      <p:cBhvr>
                                        <p:cTn id="32" dur="500"/>
                                        <p:tgtEl>
                                          <p:spTgt spid="3">
                                            <p:txEl>
                                              <p:pRg st="11" end="11"/>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3">
                                            <p:txEl>
                                              <p:pRg st="12" end="12"/>
                                            </p:txEl>
                                          </p:spTgt>
                                        </p:tgtEl>
                                        <p:attrNameLst>
                                          <p:attrName>style.visibility</p:attrName>
                                        </p:attrNameLst>
                                      </p:cBhvr>
                                      <p:to>
                                        <p:strVal val="visible"/>
                                      </p:to>
                                    </p:set>
                                    <p:animEffect transition="in" filter="fade">
                                      <p:cBhvr>
                                        <p:cTn id="35" dur="500"/>
                                        <p:tgtEl>
                                          <p:spTgt spid="3">
                                            <p:txEl>
                                              <p:pRg st="12" end="12"/>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3">
                                            <p:txEl>
                                              <p:pRg st="13" end="13"/>
                                            </p:txEl>
                                          </p:spTgt>
                                        </p:tgtEl>
                                        <p:attrNameLst>
                                          <p:attrName>style.visibility</p:attrName>
                                        </p:attrNameLst>
                                      </p:cBhvr>
                                      <p:to>
                                        <p:strVal val="visible"/>
                                      </p:to>
                                    </p:set>
                                    <p:animEffect transition="in" filter="fade">
                                      <p:cBhvr>
                                        <p:cTn id="38"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284478" y="-27384"/>
            <a:ext cx="6575106" cy="922966"/>
          </a:xfrm>
        </p:spPr>
        <p:txBody>
          <a:bodyPr/>
          <a:lstStyle/>
          <a:p>
            <a:r>
              <a:rPr lang="de-DE" sz="5400" dirty="0" smtClean="0"/>
              <a:t>Hypothesen: Neutrino</a:t>
            </a:r>
            <a:endParaRPr lang="de-DE" sz="5400" dirty="0"/>
          </a:p>
        </p:txBody>
      </p:sp>
      <p:sp>
        <p:nvSpPr>
          <p:cNvPr id="4" name="Footer Placeholder 3"/>
          <p:cNvSpPr>
            <a:spLocks noGrp="1"/>
          </p:cNvSpPr>
          <p:nvPr>
            <p:ph type="ftr" sz="quarter" idx="11"/>
          </p:nvPr>
        </p:nvSpPr>
        <p:spPr>
          <a:xfrm>
            <a:off x="2520357" y="6551233"/>
            <a:ext cx="4083113" cy="276635"/>
          </a:xfrm>
        </p:spPr>
        <p:txBody>
          <a:bodyPr/>
          <a:lstStyle/>
          <a:p>
            <a:r>
              <a:rPr lang="de-DE" dirty="0" smtClean="0">
                <a:solidFill>
                  <a:prstClr val="black">
                    <a:tint val="75000"/>
                  </a:prstClr>
                </a:solidFill>
              </a:rPr>
              <a:t>Thomas Naumann        Deutsches Elektronen-Synchrotron DESY</a:t>
            </a:r>
            <a:endParaRPr lang="en-GB" dirty="0">
              <a:solidFill>
                <a:prstClr val="black">
                  <a:tint val="75000"/>
                </a:prstClr>
              </a:solidFill>
            </a:endParaRPr>
          </a:p>
        </p:txBody>
      </p:sp>
      <p:sp>
        <p:nvSpPr>
          <p:cNvPr id="5" name="Slide Number Placeholder 4"/>
          <p:cNvSpPr>
            <a:spLocks noGrp="1"/>
          </p:cNvSpPr>
          <p:nvPr>
            <p:ph type="sldNum" sz="quarter" idx="12"/>
          </p:nvPr>
        </p:nvSpPr>
        <p:spPr>
          <a:xfrm>
            <a:off x="8590631" y="6536603"/>
            <a:ext cx="301885" cy="276635"/>
          </a:xfrm>
        </p:spPr>
        <p:txBody>
          <a:bodyPr/>
          <a:lstStyle/>
          <a:p>
            <a:fld id="{10F633DE-F6CC-4FE8-92FE-223BC299FAD7}" type="slidenum">
              <a:rPr lang="en-GB" smtClean="0">
                <a:solidFill>
                  <a:prstClr val="black">
                    <a:tint val="75000"/>
                  </a:prstClr>
                </a:solidFill>
              </a:rPr>
              <a:pPr/>
              <a:t>86</a:t>
            </a:fld>
            <a:endParaRPr lang="en-GB" dirty="0">
              <a:solidFill>
                <a:prstClr val="black">
                  <a:tint val="75000"/>
                </a:prstClr>
              </a:solidFill>
            </a:endParaRPr>
          </a:p>
        </p:txBody>
      </p:sp>
      <p:sp>
        <p:nvSpPr>
          <p:cNvPr id="3" name="Content Placeholder 2"/>
          <p:cNvSpPr>
            <a:spLocks noGrp="1"/>
          </p:cNvSpPr>
          <p:nvPr>
            <p:ph idx="1"/>
          </p:nvPr>
        </p:nvSpPr>
        <p:spPr>
          <a:xfrm>
            <a:off x="179512" y="867023"/>
            <a:ext cx="8326760" cy="5639036"/>
          </a:xfrm>
          <a:solidFill>
            <a:schemeClr val="bg1">
              <a:alpha val="63000"/>
            </a:schemeClr>
          </a:solidFill>
        </p:spPr>
        <p:txBody>
          <a:bodyPr wrap="square" tIns="144000" rIns="216000">
            <a:spAutoFit/>
          </a:bodyPr>
          <a:lstStyle/>
          <a:p>
            <a:r>
              <a:rPr lang="de-DE" sz="2000" dirty="0" smtClean="0"/>
              <a:t>W.</a:t>
            </a:r>
            <a:r>
              <a:rPr lang="de-DE" sz="2000" dirty="0"/>
              <a:t> Pauli </a:t>
            </a:r>
            <a:r>
              <a:rPr lang="de-DE" sz="2000" dirty="0" smtClean="0"/>
              <a:t>am </a:t>
            </a:r>
            <a:r>
              <a:rPr lang="de-DE" sz="2000" dirty="0"/>
              <a:t>Tag </a:t>
            </a:r>
            <a:r>
              <a:rPr lang="de-DE" sz="2000" dirty="0" smtClean="0"/>
              <a:t>der Formulierung seiner Neutrino-Hypothese (4.12.1930) an </a:t>
            </a:r>
            <a:r>
              <a:rPr lang="de-DE" sz="2000" dirty="0"/>
              <a:t>den Astronomen W</a:t>
            </a:r>
            <a:r>
              <a:rPr lang="de-DE" sz="2000" dirty="0" smtClean="0"/>
              <a:t>. </a:t>
            </a:r>
            <a:r>
              <a:rPr lang="de-DE" sz="2000" dirty="0" smtClean="0"/>
              <a:t>Baade:</a:t>
            </a:r>
            <a:endParaRPr lang="de-DE" sz="2000" dirty="0"/>
          </a:p>
          <a:p>
            <a:pPr marL="358775" indent="0">
              <a:buNone/>
            </a:pPr>
            <a:r>
              <a:rPr lang="de-DE" sz="2000" dirty="0" smtClean="0"/>
              <a:t>„Heute </a:t>
            </a:r>
            <a:r>
              <a:rPr lang="de-DE" sz="2000" dirty="0"/>
              <a:t>habe ich etwas Schreckliches getan, </a:t>
            </a:r>
            <a:r>
              <a:rPr lang="de-DE" sz="2000" dirty="0" smtClean="0"/>
              <a:t>etwas,</a:t>
            </a:r>
            <a:br>
              <a:rPr lang="de-DE" sz="2000" dirty="0" smtClean="0"/>
            </a:br>
            <a:r>
              <a:rPr lang="de-DE" sz="2000" dirty="0" smtClean="0"/>
              <a:t>was </a:t>
            </a:r>
            <a:r>
              <a:rPr lang="de-DE" sz="2000" dirty="0"/>
              <a:t>kein theoretischer Physiker jemals tun </a:t>
            </a:r>
            <a:r>
              <a:rPr lang="de-DE" sz="2000" dirty="0" smtClean="0"/>
              <a:t>sollte.</a:t>
            </a:r>
            <a:br>
              <a:rPr lang="de-DE" sz="2000" dirty="0" smtClean="0"/>
            </a:br>
            <a:r>
              <a:rPr lang="de-DE" sz="2000" b="1" dirty="0" smtClean="0"/>
              <a:t>Ich </a:t>
            </a:r>
            <a:r>
              <a:rPr lang="de-DE" sz="2000" b="1" dirty="0"/>
              <a:t>habe etwas vorgeschlagen, </a:t>
            </a:r>
            <a:r>
              <a:rPr lang="de-DE" sz="2000" b="1" dirty="0" smtClean="0"/>
              <a:t>was</a:t>
            </a:r>
            <a:br>
              <a:rPr lang="de-DE" sz="2000" b="1" dirty="0" smtClean="0"/>
            </a:br>
            <a:r>
              <a:rPr lang="de-DE" sz="2000" b="1" dirty="0" smtClean="0">
                <a:solidFill>
                  <a:srgbClr val="C00000"/>
                </a:solidFill>
              </a:rPr>
              <a:t>nie </a:t>
            </a:r>
            <a:r>
              <a:rPr lang="de-DE" sz="2000" b="1" dirty="0">
                <a:solidFill>
                  <a:srgbClr val="C00000"/>
                </a:solidFill>
              </a:rPr>
              <a:t>experimentell verifiziert </a:t>
            </a:r>
            <a:r>
              <a:rPr lang="de-DE" sz="2000" b="1" dirty="0"/>
              <a:t>werden kann</a:t>
            </a:r>
            <a:r>
              <a:rPr lang="de-DE" sz="2000" dirty="0"/>
              <a:t>.“</a:t>
            </a:r>
          </a:p>
          <a:p>
            <a:pPr marL="361950" indent="-361950"/>
            <a:r>
              <a:rPr lang="de-DE" sz="2000" b="1" dirty="0" smtClean="0"/>
              <a:t>Nachweis 1959 durch </a:t>
            </a:r>
            <a:r>
              <a:rPr lang="de-DE" sz="2000" b="1" dirty="0" err="1" smtClean="0"/>
              <a:t>C.Cowan</a:t>
            </a:r>
            <a:r>
              <a:rPr lang="de-DE" sz="2000" dirty="0" smtClean="0"/>
              <a:t> und</a:t>
            </a:r>
            <a:r>
              <a:rPr lang="de-DE" sz="2000" b="1" dirty="0" smtClean="0"/>
              <a:t> </a:t>
            </a:r>
            <a:r>
              <a:rPr lang="de-DE" sz="2000" b="1" dirty="0" err="1" smtClean="0"/>
              <a:t>F.Reines</a:t>
            </a:r>
            <a:endParaRPr lang="de-DE" sz="2000" b="1" dirty="0" smtClean="0"/>
          </a:p>
          <a:p>
            <a:pPr marL="361950" indent="-361950">
              <a:lnSpc>
                <a:spcPct val="150000"/>
              </a:lnSpc>
              <a:spcBef>
                <a:spcPts val="600"/>
              </a:spcBef>
            </a:pPr>
            <a:r>
              <a:rPr lang="en-US" sz="3600" b="1" dirty="0" smtClean="0">
                <a:solidFill>
                  <a:srgbClr val="C00000"/>
                </a:solidFill>
              </a:rPr>
              <a:t>Never say never!</a:t>
            </a:r>
          </a:p>
          <a:p>
            <a:pPr marL="361950" indent="-361950"/>
            <a:r>
              <a:rPr lang="de-DE" sz="2000" b="1" dirty="0" smtClean="0"/>
              <a:t>Popper</a:t>
            </a:r>
            <a:r>
              <a:rPr lang="de-DE" sz="2000" dirty="0" smtClean="0"/>
              <a:t>: fordert Falsifizierbarkeit für die empirische Wissenschaft,</a:t>
            </a:r>
            <a:br>
              <a:rPr lang="de-DE" sz="2000" dirty="0" smtClean="0"/>
            </a:br>
            <a:r>
              <a:rPr lang="de-DE" sz="2000" dirty="0" smtClean="0"/>
              <a:t>aber keinen </a:t>
            </a:r>
            <a:r>
              <a:rPr lang="en-US" sz="2000" dirty="0"/>
              <a:t>„</a:t>
            </a:r>
            <a:r>
              <a:rPr lang="en-US" sz="2000" i="1" dirty="0"/>
              <a:t>reinforced dogmatism</a:t>
            </a:r>
            <a:r>
              <a:rPr lang="en-US" sz="2000" dirty="0" smtClean="0"/>
              <a:t>“</a:t>
            </a:r>
            <a:endParaRPr lang="de-DE" sz="2000" dirty="0" smtClean="0"/>
          </a:p>
          <a:p>
            <a:pPr marL="361950" indent="-361950"/>
            <a:r>
              <a:rPr lang="de-DE" sz="2000" b="1" dirty="0"/>
              <a:t>Dogmatische</a:t>
            </a:r>
            <a:r>
              <a:rPr lang="de-DE" sz="2000" dirty="0"/>
              <a:t> Denkverbote = Ende der Wissenschaft</a:t>
            </a:r>
            <a:endParaRPr lang="en-US" sz="2000" dirty="0"/>
          </a:p>
          <a:p>
            <a:pPr marL="361950" indent="-361950"/>
            <a:r>
              <a:rPr lang="de-DE" sz="2000" b="1" dirty="0" smtClean="0"/>
              <a:t>Hypothesen</a:t>
            </a:r>
            <a:r>
              <a:rPr lang="de-DE" sz="2000" dirty="0" smtClean="0"/>
              <a:t> temporär legitim und nötig, ohne sofort </a:t>
            </a:r>
            <a:br>
              <a:rPr lang="de-DE" sz="2000" dirty="0" smtClean="0"/>
            </a:br>
            <a:r>
              <a:rPr lang="de-DE" sz="2000" dirty="0" smtClean="0"/>
              <a:t>Prozeduren für Verifikation oder Falsifikation angeben zu können</a:t>
            </a:r>
          </a:p>
        </p:txBody>
      </p:sp>
      <p:pic>
        <p:nvPicPr>
          <p:cNvPr id="6" name="Picture 2" descr="https://science2be.files.wordpress.com/2013/06/paulibirthday.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6145"/>
          <a:stretch/>
        </p:blipFill>
        <p:spPr bwMode="auto">
          <a:xfrm>
            <a:off x="6593154" y="1556792"/>
            <a:ext cx="3428992" cy="27614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9615798"/>
      </p:ext>
    </p:extLst>
  </p:cSld>
  <p:clrMapOvr>
    <a:masterClrMapping/>
  </p:clrMapOvr>
  <p:transition spd="med">
    <p:fade/>
    <p:sndAc>
      <p:stSnd>
        <p:snd r:embed="rId3" name="laser.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500"/>
                                        <p:tgtEl>
                                          <p:spTgt spid="3">
                                            <p:txEl>
                                              <p:pRg st="5" end="5"/>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fade">
                                      <p:cBhvr>
                                        <p:cTn id="2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07421" y="764704"/>
            <a:ext cx="7176947" cy="5262616"/>
          </a:xfrm>
        </p:spPr>
        <p:txBody>
          <a:bodyPr wrap="square">
            <a:spAutoFit/>
          </a:bodyPr>
          <a:lstStyle/>
          <a:p>
            <a:pPr marL="0" indent="0">
              <a:buNone/>
            </a:pPr>
            <a:r>
              <a:rPr lang="en-US" sz="2800" b="1" dirty="0" smtClean="0"/>
              <a:t>George Ellis</a:t>
            </a:r>
            <a:r>
              <a:rPr lang="en-US" sz="2800" dirty="0" smtClean="0"/>
              <a:t>,</a:t>
            </a:r>
            <a:br>
              <a:rPr lang="en-US" sz="2800" dirty="0" smtClean="0"/>
            </a:br>
            <a:r>
              <a:rPr lang="en-US" sz="2800" b="1" dirty="0" smtClean="0"/>
              <a:t>Does the Multiverse Really Exist ?</a:t>
            </a:r>
          </a:p>
          <a:p>
            <a:pPr marL="0" indent="0">
              <a:buNone/>
            </a:pPr>
            <a:r>
              <a:rPr lang="en-US" sz="2000" dirty="0" smtClean="0"/>
              <a:t>As </a:t>
            </a:r>
            <a:r>
              <a:rPr lang="en-US" sz="2000" dirty="0"/>
              <a:t>skeptical as I am, I think the </a:t>
            </a:r>
            <a:r>
              <a:rPr lang="en-US" sz="2000" dirty="0" smtClean="0"/>
              <a:t>contemplation of </a:t>
            </a:r>
            <a:r>
              <a:rPr lang="en-US" sz="2000" dirty="0"/>
              <a:t>the multiverse is an </a:t>
            </a:r>
            <a:r>
              <a:rPr lang="en-US" sz="2000" dirty="0" smtClean="0"/>
              <a:t>excellent opportunity </a:t>
            </a:r>
            <a:r>
              <a:rPr lang="en-US" sz="2000" dirty="0"/>
              <a:t>to reflect </a:t>
            </a:r>
            <a:r>
              <a:rPr lang="en-US" sz="2000" dirty="0" smtClean="0"/>
              <a:t>on</a:t>
            </a:r>
            <a:br>
              <a:rPr lang="en-US" sz="2000" dirty="0" smtClean="0"/>
            </a:br>
            <a:r>
              <a:rPr lang="en-US" sz="2000" dirty="0" smtClean="0"/>
              <a:t>the </a:t>
            </a:r>
            <a:r>
              <a:rPr lang="en-US" sz="2000" dirty="0"/>
              <a:t>nature of </a:t>
            </a:r>
            <a:r>
              <a:rPr lang="en-US" sz="2000" dirty="0" smtClean="0"/>
              <a:t>science and </a:t>
            </a:r>
            <a:r>
              <a:rPr lang="en-US" sz="2000" dirty="0"/>
              <a:t>on the ultimate nature of </a:t>
            </a:r>
            <a:r>
              <a:rPr lang="en-US" sz="2000" dirty="0" smtClean="0"/>
              <a:t>existence:</a:t>
            </a:r>
            <a:br>
              <a:rPr lang="en-US" sz="2000" dirty="0" smtClean="0"/>
            </a:br>
            <a:r>
              <a:rPr lang="en-US" sz="2000" dirty="0" smtClean="0"/>
              <a:t>why </a:t>
            </a:r>
            <a:r>
              <a:rPr lang="en-US" sz="2000" dirty="0" smtClean="0"/>
              <a:t>we </a:t>
            </a:r>
            <a:r>
              <a:rPr lang="en-US" sz="2000" dirty="0"/>
              <a:t>are here</a:t>
            </a:r>
            <a:r>
              <a:rPr lang="en-US" sz="2000" dirty="0" smtClean="0"/>
              <a:t>...</a:t>
            </a:r>
          </a:p>
          <a:p>
            <a:pPr marL="0" indent="0">
              <a:buNone/>
            </a:pPr>
            <a:r>
              <a:rPr lang="en-US" sz="2000" dirty="0" smtClean="0"/>
              <a:t>In </a:t>
            </a:r>
            <a:r>
              <a:rPr lang="en-US" sz="2000" dirty="0"/>
              <a:t>looking at this concept, </a:t>
            </a:r>
            <a:r>
              <a:rPr lang="en-US" sz="2000" b="1" dirty="0" smtClean="0">
                <a:solidFill>
                  <a:srgbClr val="C00000"/>
                </a:solidFill>
              </a:rPr>
              <a:t>we need </a:t>
            </a:r>
            <a:r>
              <a:rPr lang="en-US" sz="2000" b="1" dirty="0">
                <a:solidFill>
                  <a:srgbClr val="C00000"/>
                </a:solidFill>
              </a:rPr>
              <a:t>an open </a:t>
            </a:r>
            <a:r>
              <a:rPr lang="en-US" sz="2000" b="1" dirty="0" smtClean="0">
                <a:solidFill>
                  <a:srgbClr val="C00000"/>
                </a:solidFill>
              </a:rPr>
              <a:t>mind,</a:t>
            </a:r>
            <a:br>
              <a:rPr lang="en-US" sz="2000" b="1" dirty="0" smtClean="0">
                <a:solidFill>
                  <a:srgbClr val="C00000"/>
                </a:solidFill>
              </a:rPr>
            </a:br>
            <a:r>
              <a:rPr lang="en-US" sz="2000" b="1" dirty="0" smtClean="0">
                <a:solidFill>
                  <a:srgbClr val="C00000"/>
                </a:solidFill>
              </a:rPr>
              <a:t>though </a:t>
            </a:r>
            <a:r>
              <a:rPr lang="en-US" sz="2000" b="1" dirty="0">
                <a:solidFill>
                  <a:srgbClr val="C00000"/>
                </a:solidFill>
              </a:rPr>
              <a:t>not too open</a:t>
            </a:r>
            <a:r>
              <a:rPr lang="en-US" sz="2000" dirty="0"/>
              <a:t>. It </a:t>
            </a:r>
            <a:r>
              <a:rPr lang="en-US" sz="2000" dirty="0" smtClean="0"/>
              <a:t>is a </a:t>
            </a:r>
            <a:r>
              <a:rPr lang="en-US" sz="2000" dirty="0"/>
              <a:t>delicate path to </a:t>
            </a:r>
            <a:r>
              <a:rPr lang="en-US" sz="2000" dirty="0" smtClean="0"/>
              <a:t>tread.</a:t>
            </a:r>
            <a:br>
              <a:rPr lang="en-US" sz="2000" dirty="0" smtClean="0"/>
            </a:br>
            <a:r>
              <a:rPr lang="en-US" sz="2000" dirty="0" smtClean="0"/>
              <a:t>Parallel </a:t>
            </a:r>
            <a:r>
              <a:rPr lang="en-US" sz="2000" dirty="0"/>
              <a:t>universes </a:t>
            </a:r>
            <a:r>
              <a:rPr lang="en-US" sz="2000" dirty="0" smtClean="0"/>
              <a:t>may or </a:t>
            </a:r>
            <a:r>
              <a:rPr lang="en-US" sz="2000" dirty="0"/>
              <a:t>may not </a:t>
            </a:r>
            <a:r>
              <a:rPr lang="en-US" sz="2000" dirty="0" smtClean="0"/>
              <a:t>exist; the </a:t>
            </a:r>
            <a:r>
              <a:rPr lang="en-US" sz="2000" dirty="0"/>
              <a:t>case is </a:t>
            </a:r>
            <a:r>
              <a:rPr lang="en-US" sz="2000" dirty="0" smtClean="0"/>
              <a:t>unproved.</a:t>
            </a:r>
            <a:br>
              <a:rPr lang="en-US" sz="2000" dirty="0" smtClean="0"/>
            </a:br>
            <a:r>
              <a:rPr lang="en-US" sz="2000" dirty="0" smtClean="0"/>
              <a:t>We </a:t>
            </a:r>
            <a:r>
              <a:rPr lang="en-US" sz="2000" dirty="0" smtClean="0"/>
              <a:t>are </a:t>
            </a:r>
            <a:r>
              <a:rPr lang="en-US" sz="2000" dirty="0"/>
              <a:t>going to have to live with that uncertainty.</a:t>
            </a:r>
          </a:p>
          <a:p>
            <a:pPr marL="0" indent="0">
              <a:buNone/>
            </a:pPr>
            <a:r>
              <a:rPr lang="en-US" sz="2000" dirty="0"/>
              <a:t>Nothing is wrong with scientifically </a:t>
            </a:r>
            <a:r>
              <a:rPr lang="en-US" sz="2000" dirty="0" smtClean="0"/>
              <a:t>based philosophical </a:t>
            </a:r>
            <a:r>
              <a:rPr lang="en-US" sz="2000" dirty="0"/>
              <a:t>speculation, which is </a:t>
            </a:r>
            <a:r>
              <a:rPr lang="en-US" sz="2000" dirty="0" smtClean="0"/>
              <a:t>what multiverse </a:t>
            </a:r>
            <a:r>
              <a:rPr lang="en-US" sz="2000" dirty="0"/>
              <a:t>proposals </a:t>
            </a:r>
            <a:r>
              <a:rPr lang="en-US" sz="2000" dirty="0" smtClean="0"/>
              <a:t>are.</a:t>
            </a:r>
            <a:br>
              <a:rPr lang="en-US" sz="2000" dirty="0" smtClean="0"/>
            </a:br>
            <a:r>
              <a:rPr lang="en-US" sz="2000" dirty="0" smtClean="0"/>
              <a:t>But </a:t>
            </a:r>
            <a:r>
              <a:rPr lang="en-US" sz="2000" dirty="0"/>
              <a:t>we should </a:t>
            </a:r>
            <a:r>
              <a:rPr lang="en-US" sz="2000" dirty="0" smtClean="0"/>
              <a:t>name it </a:t>
            </a:r>
            <a:r>
              <a:rPr lang="en-US" sz="2000" dirty="0"/>
              <a:t>for what it is</a:t>
            </a:r>
            <a:r>
              <a:rPr lang="en-US" sz="2000" dirty="0" smtClean="0"/>
              <a:t>.</a:t>
            </a:r>
          </a:p>
          <a:p>
            <a:pPr marL="0" indent="0">
              <a:buNone/>
            </a:pPr>
            <a:r>
              <a:rPr lang="en-US" sz="1600" dirty="0"/>
              <a:t>Scientific American, 1 August 2011, </a:t>
            </a:r>
            <a:r>
              <a:rPr lang="de-DE" sz="1600" b="1" dirty="0"/>
              <a:t>305 </a:t>
            </a:r>
            <a:r>
              <a:rPr lang="de-DE" sz="1600" dirty="0"/>
              <a:t>(2011) </a:t>
            </a:r>
            <a:r>
              <a:rPr lang="de-DE" sz="1600" dirty="0" smtClean="0"/>
              <a:t>38-43</a:t>
            </a:r>
            <a:r>
              <a:rPr lang="de-DE" sz="1600" dirty="0" smtClean="0"/>
              <a:t>.</a:t>
            </a:r>
            <a:endParaRPr lang="en-US" sz="1600" dirty="0"/>
          </a:p>
        </p:txBody>
      </p:sp>
      <p:sp>
        <p:nvSpPr>
          <p:cNvPr id="4" name="Footer Placeholder 3"/>
          <p:cNvSpPr>
            <a:spLocks noGrp="1"/>
          </p:cNvSpPr>
          <p:nvPr>
            <p:ph type="ftr" sz="quarter" idx="11"/>
          </p:nvPr>
        </p:nvSpPr>
        <p:spPr/>
        <p:txBody>
          <a:bodyPr/>
          <a:lstStyle/>
          <a:p>
            <a:r>
              <a:rPr lang="de-DE" smtClean="0"/>
              <a:t>Thomas Naumann        Deutsches Elektronen-Synchrotron DESY</a:t>
            </a:r>
            <a:endParaRPr lang="en-GB" dirty="0"/>
          </a:p>
        </p:txBody>
      </p:sp>
      <p:sp>
        <p:nvSpPr>
          <p:cNvPr id="5" name="Slide Number Placeholder 4"/>
          <p:cNvSpPr>
            <a:spLocks noGrp="1"/>
          </p:cNvSpPr>
          <p:nvPr>
            <p:ph type="sldNum" sz="quarter" idx="12"/>
          </p:nvPr>
        </p:nvSpPr>
        <p:spPr>
          <a:xfrm>
            <a:off x="8590631" y="6536603"/>
            <a:ext cx="301885" cy="276635"/>
          </a:xfrm>
        </p:spPr>
        <p:txBody>
          <a:bodyPr/>
          <a:lstStyle/>
          <a:p>
            <a:fld id="{10F633DE-F6CC-4FE8-92FE-223BC299FAD7}" type="slidenum">
              <a:rPr lang="en-GB" smtClean="0"/>
              <a:t>87</a:t>
            </a:fld>
            <a:endParaRPr lang="en-GB" dirty="0"/>
          </a:p>
        </p:txBody>
      </p:sp>
    </p:spTree>
    <p:extLst>
      <p:ext uri="{BB962C8B-B14F-4D97-AF65-F5344CB8AC3E}">
        <p14:creationId xmlns:p14="http://schemas.microsoft.com/office/powerpoint/2010/main" val="1732927906"/>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fade">
                                      <p:cBhvr>
                                        <p:cTn id="1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509944" y="44624"/>
            <a:ext cx="6124112" cy="1374735"/>
          </a:xfrm>
        </p:spPr>
        <p:txBody>
          <a:bodyPr wrap="none">
            <a:spAutoFit/>
          </a:bodyPr>
          <a:lstStyle/>
          <a:p>
            <a:pPr>
              <a:lnSpc>
                <a:spcPts val="5000"/>
              </a:lnSpc>
            </a:pPr>
            <a:r>
              <a:rPr lang="de-DE" sz="5400" b="1" dirty="0">
                <a:solidFill>
                  <a:srgbClr val="000066"/>
                </a:solidFill>
              </a:rPr>
              <a:t>Leben wir in </a:t>
            </a:r>
            <a:r>
              <a:rPr lang="de-DE" sz="5400" b="1" dirty="0" smtClean="0">
                <a:solidFill>
                  <a:srgbClr val="000066"/>
                </a:solidFill>
              </a:rPr>
              <a:t>der</a:t>
            </a:r>
            <a:br>
              <a:rPr lang="de-DE" sz="5400" b="1" dirty="0" smtClean="0">
                <a:solidFill>
                  <a:srgbClr val="000066"/>
                </a:solidFill>
              </a:rPr>
            </a:br>
            <a:r>
              <a:rPr lang="de-DE" sz="5400" b="1" dirty="0" smtClean="0">
                <a:solidFill>
                  <a:srgbClr val="000066"/>
                </a:solidFill>
              </a:rPr>
              <a:t>Besten </a:t>
            </a:r>
            <a:r>
              <a:rPr lang="de-DE" sz="5400" b="1" dirty="0">
                <a:solidFill>
                  <a:srgbClr val="000066"/>
                </a:solidFill>
              </a:rPr>
              <a:t>aller Welten</a:t>
            </a:r>
            <a:r>
              <a:rPr lang="de-DE" sz="5400" b="1" dirty="0" smtClean="0">
                <a:solidFill>
                  <a:srgbClr val="000066"/>
                </a:solidFill>
              </a:rPr>
              <a:t>?</a:t>
            </a:r>
            <a:endParaRPr lang="de-DE" sz="5400" b="1" dirty="0">
              <a:solidFill>
                <a:srgbClr val="000066"/>
              </a:solidFill>
            </a:endParaRPr>
          </a:p>
        </p:txBody>
      </p:sp>
      <p:sp>
        <p:nvSpPr>
          <p:cNvPr id="3" name="Content Placeholder 2"/>
          <p:cNvSpPr>
            <a:spLocks noGrp="1"/>
          </p:cNvSpPr>
          <p:nvPr>
            <p:ph idx="1"/>
          </p:nvPr>
        </p:nvSpPr>
        <p:spPr>
          <a:xfrm>
            <a:off x="683568" y="1412776"/>
            <a:ext cx="7677358" cy="5262979"/>
          </a:xfrm>
        </p:spPr>
        <p:txBody>
          <a:bodyPr wrap="none">
            <a:spAutoFit/>
          </a:bodyPr>
          <a:lstStyle/>
          <a:p>
            <a:pPr marL="342900" lvl="1" indent="-342900">
              <a:spcBef>
                <a:spcPts val="1200"/>
              </a:spcBef>
              <a:buFont typeface="Arial" pitchFamily="34" charset="0"/>
              <a:buChar char="•"/>
            </a:pPr>
            <a:r>
              <a:rPr lang="de-DE" sz="2000" dirty="0"/>
              <a:t>Diese Frage wird nur in einer Welt gestellt,</a:t>
            </a:r>
            <a:br>
              <a:rPr lang="de-DE" sz="2000" dirty="0"/>
            </a:br>
            <a:r>
              <a:rPr lang="de-DE" sz="2000" dirty="0"/>
              <a:t>die uns als </a:t>
            </a:r>
            <a:r>
              <a:rPr lang="de-DE" sz="2000" b="1" dirty="0">
                <a:solidFill>
                  <a:srgbClr val="C00000"/>
                </a:solidFill>
              </a:rPr>
              <a:t>Beobachter</a:t>
            </a:r>
            <a:r>
              <a:rPr lang="de-DE" sz="2000" dirty="0">
                <a:solidFill>
                  <a:srgbClr val="C00000"/>
                </a:solidFill>
              </a:rPr>
              <a:t> </a:t>
            </a:r>
            <a:r>
              <a:rPr lang="de-DE" sz="2000" dirty="0"/>
              <a:t>ermöglicht</a:t>
            </a:r>
            <a:r>
              <a:rPr lang="de-DE" sz="2000" dirty="0" smtClean="0"/>
              <a:t>.</a:t>
            </a:r>
          </a:p>
          <a:p>
            <a:pPr>
              <a:spcBef>
                <a:spcPts val="1200"/>
              </a:spcBef>
            </a:pPr>
            <a:r>
              <a:rPr lang="de-DE" sz="2000" dirty="0" smtClean="0"/>
              <a:t>Unsere bewohnbare Welt erscheint uns als</a:t>
            </a:r>
            <a:br>
              <a:rPr lang="de-DE" sz="2000" dirty="0" smtClean="0"/>
            </a:br>
            <a:r>
              <a:rPr lang="de-DE" sz="2000" b="1" dirty="0" smtClean="0"/>
              <a:t>für uns beste Welt </a:t>
            </a:r>
            <a:r>
              <a:rPr lang="de-DE" sz="2000" b="1" dirty="0" smtClean="0">
                <a:solidFill>
                  <a:srgbClr val="C00000"/>
                </a:solidFill>
              </a:rPr>
              <a:t>extrem feingetunt</a:t>
            </a:r>
            <a:r>
              <a:rPr lang="de-DE" sz="2000" dirty="0" smtClean="0"/>
              <a:t>.</a:t>
            </a:r>
          </a:p>
          <a:p>
            <a:pPr>
              <a:spcBef>
                <a:spcPts val="1200"/>
              </a:spcBef>
            </a:pPr>
            <a:r>
              <a:rPr lang="de-DE" sz="2000" b="1" dirty="0" smtClean="0"/>
              <a:t>Warum</a:t>
            </a:r>
            <a:r>
              <a:rPr lang="de-DE" sz="2000" dirty="0" smtClean="0"/>
              <a:t>?   Zwei Antworten:</a:t>
            </a:r>
          </a:p>
          <a:p>
            <a:pPr marL="468312" lvl="1">
              <a:spcBef>
                <a:spcPts val="600"/>
              </a:spcBef>
            </a:pPr>
            <a:r>
              <a:rPr lang="de-DE" sz="1800" b="1" dirty="0" smtClean="0"/>
              <a:t>statistisch:    </a:t>
            </a:r>
            <a:r>
              <a:rPr lang="de-DE" sz="1800" dirty="0" smtClean="0"/>
              <a:t>Wo sind all diese Welten?</a:t>
            </a:r>
            <a:br>
              <a:rPr lang="de-DE" sz="1800" dirty="0" smtClean="0"/>
            </a:br>
            <a:r>
              <a:rPr lang="de-DE" sz="1800" dirty="0" smtClean="0"/>
              <a:t>Diese </a:t>
            </a:r>
            <a:r>
              <a:rPr lang="de-DE" sz="1800" dirty="0"/>
              <a:t>Welt ist nur eine von </a:t>
            </a:r>
            <a:r>
              <a:rPr lang="de-DE" sz="1800" dirty="0" smtClean="0"/>
              <a:t>vielen,</a:t>
            </a:r>
            <a:br>
              <a:rPr lang="de-DE" sz="1800" dirty="0" smtClean="0"/>
            </a:br>
            <a:r>
              <a:rPr lang="de-DE" sz="1800" dirty="0" smtClean="0"/>
              <a:t>unsere Physik nur eine von vielen  -  Meta-Physik.</a:t>
            </a:r>
            <a:r>
              <a:rPr lang="de-DE" sz="1800" dirty="0"/>
              <a:t/>
            </a:r>
            <a:br>
              <a:rPr lang="de-DE" sz="1800" dirty="0"/>
            </a:br>
            <a:r>
              <a:rPr lang="de-DE" sz="1800" smtClean="0"/>
              <a:t>Antropische </a:t>
            </a:r>
            <a:r>
              <a:rPr lang="de-DE" sz="1800" dirty="0" smtClean="0"/>
              <a:t>Selektion im </a:t>
            </a:r>
            <a:r>
              <a:rPr lang="de-DE" sz="1800" b="1" dirty="0" smtClean="0">
                <a:solidFill>
                  <a:srgbClr val="C00000"/>
                </a:solidFill>
              </a:rPr>
              <a:t>Multiversum</a:t>
            </a:r>
            <a:endParaRPr lang="de-DE" sz="1800" dirty="0"/>
          </a:p>
          <a:p>
            <a:pPr marL="468312" lvl="1">
              <a:spcBef>
                <a:spcPts val="600"/>
              </a:spcBef>
            </a:pPr>
            <a:r>
              <a:rPr lang="de-DE" sz="1800" b="1" dirty="0" smtClean="0"/>
              <a:t>fundamental</a:t>
            </a:r>
            <a:r>
              <a:rPr lang="de-DE" sz="1800" dirty="0" smtClean="0"/>
              <a:t>:</a:t>
            </a:r>
            <a:br>
              <a:rPr lang="de-DE" sz="1800" dirty="0" smtClean="0"/>
            </a:br>
            <a:r>
              <a:rPr lang="de-DE" sz="1800" dirty="0" smtClean="0"/>
              <a:t>Diese Welt wird von tieferen Gesetzen bestimmt,</a:t>
            </a:r>
            <a:br>
              <a:rPr lang="de-DE" sz="1800" dirty="0" smtClean="0"/>
            </a:br>
            <a:r>
              <a:rPr lang="de-DE" sz="1800" dirty="0"/>
              <a:t>einer ‚</a:t>
            </a:r>
            <a:r>
              <a:rPr lang="de-DE" sz="1800" b="1" dirty="0" smtClean="0">
                <a:solidFill>
                  <a:srgbClr val="C00000"/>
                </a:solidFill>
              </a:rPr>
              <a:t>Weltformel</a:t>
            </a:r>
            <a:r>
              <a:rPr lang="de-DE" sz="1800" dirty="0" smtClean="0"/>
              <a:t>‘, </a:t>
            </a:r>
            <a:r>
              <a:rPr lang="de-DE" sz="1800" dirty="0"/>
              <a:t>die </a:t>
            </a:r>
            <a:r>
              <a:rPr lang="de-DE" sz="1800" dirty="0" smtClean="0"/>
              <a:t>wir erkennen</a:t>
            </a:r>
            <a:r>
              <a:rPr lang="de-DE" sz="1800" dirty="0" smtClean="0">
                <a:solidFill>
                  <a:srgbClr val="C00000"/>
                </a:solidFill>
              </a:rPr>
              <a:t> </a:t>
            </a:r>
            <a:r>
              <a:rPr lang="de-DE" sz="1800" dirty="0" smtClean="0"/>
              <a:t>müssen.</a:t>
            </a:r>
          </a:p>
          <a:p>
            <a:pPr>
              <a:spcBef>
                <a:spcPts val="1200"/>
              </a:spcBef>
            </a:pPr>
            <a:r>
              <a:rPr lang="de-DE" sz="2000" dirty="0" smtClean="0"/>
              <a:t>Kepler, </a:t>
            </a:r>
            <a:r>
              <a:rPr lang="la-Latn" sz="2000" i="1" dirty="0" smtClean="0"/>
              <a:t>Harmonices Mundi</a:t>
            </a:r>
            <a:r>
              <a:rPr lang="de-DE" sz="2000" dirty="0" smtClean="0"/>
              <a:t>:</a:t>
            </a:r>
            <a:br>
              <a:rPr lang="de-DE" sz="2000" dirty="0" smtClean="0"/>
            </a:br>
            <a:r>
              <a:rPr lang="de-DE" sz="2000" b="1" dirty="0" smtClean="0"/>
              <a:t>Beide Auswege </a:t>
            </a:r>
            <a:r>
              <a:rPr lang="de-DE" sz="2000" dirty="0" smtClean="0"/>
              <a:t>gleichzeitig und ohne Widerspruch möglich.</a:t>
            </a:r>
          </a:p>
          <a:p>
            <a:pPr>
              <a:spcBef>
                <a:spcPts val="1200"/>
              </a:spcBef>
            </a:pPr>
            <a:r>
              <a:rPr lang="de-DE" sz="2000" b="1" dirty="0" smtClean="0"/>
              <a:t>Offen</a:t>
            </a:r>
            <a:r>
              <a:rPr lang="de-DE" sz="2000" dirty="0" smtClean="0"/>
              <a:t>: Was sind Gesetze, fundamentale </a:t>
            </a:r>
            <a:r>
              <a:rPr lang="de-DE" sz="2000" dirty="0"/>
              <a:t>oder </a:t>
            </a:r>
            <a:r>
              <a:rPr lang="de-DE" sz="2000" dirty="0" smtClean="0"/>
              <a:t>Umgebungs-Parameter</a:t>
            </a:r>
            <a:endParaRPr lang="de-DE" sz="2000" dirty="0"/>
          </a:p>
        </p:txBody>
      </p:sp>
      <p:sp>
        <p:nvSpPr>
          <p:cNvPr id="4" name="Footer Placeholder 3"/>
          <p:cNvSpPr>
            <a:spLocks noGrp="1"/>
          </p:cNvSpPr>
          <p:nvPr>
            <p:ph type="ftr" sz="quarter" idx="11"/>
          </p:nvPr>
        </p:nvSpPr>
        <p:spPr>
          <a:xfrm>
            <a:off x="2449631" y="6525344"/>
            <a:ext cx="4224793" cy="276999"/>
          </a:xfrm>
        </p:spPr>
        <p:txBody>
          <a:bodyPr/>
          <a:lstStyle/>
          <a:p>
            <a:r>
              <a:rPr lang="de-DE" dirty="0" smtClean="0">
                <a:solidFill>
                  <a:prstClr val="black">
                    <a:tint val="75000"/>
                  </a:prstClr>
                </a:solidFill>
              </a:rPr>
              <a:t>Thomas Naumann        Deutsches Elektronen-Synchrotron DESY</a:t>
            </a:r>
            <a:endParaRPr lang="en-GB" dirty="0">
              <a:solidFill>
                <a:prstClr val="black">
                  <a:tint val="75000"/>
                </a:prstClr>
              </a:solidFill>
            </a:endParaRPr>
          </a:p>
        </p:txBody>
      </p:sp>
    </p:spTree>
    <p:extLst>
      <p:ext uri="{BB962C8B-B14F-4D97-AF65-F5344CB8AC3E}">
        <p14:creationId xmlns:p14="http://schemas.microsoft.com/office/powerpoint/2010/main" val="1793015473"/>
      </p:ext>
    </p:extLst>
  </p:cSld>
  <p:clrMapOvr>
    <a:masterClrMapping/>
  </p:clrMapOvr>
  <mc:AlternateContent xmlns:mc="http://schemas.openxmlformats.org/markup-compatibility/2006" xmlns:p14="http://schemas.microsoft.com/office/powerpoint/2010/main">
    <mc:Choice Requires="p14">
      <p:transition spd="slow" p14:dur="2000">
        <p:sndAc>
          <p:stSnd>
            <p:snd r:embed="rId3" name="laser.wav"/>
          </p:stSnd>
        </p:sndAc>
      </p:transition>
    </mc:Choice>
    <mc:Fallback xmlns="">
      <p:transition spd="slow">
        <p:sndAc>
          <p:stSnd>
            <p:snd r:embed="rId4" name="laser.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500"/>
                                        <p:tgtEl>
                                          <p:spTgt spid="3">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fade">
                                      <p:cBhvr>
                                        <p:cTn id="13" dur="500"/>
                                        <p:tgtEl>
                                          <p:spTgt spid="3">
                                            <p:txEl>
                                              <p:pRg st="4" end="4"/>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5" end="5"/>
                                            </p:txEl>
                                          </p:spTgt>
                                        </p:tgtEl>
                                        <p:attrNameLst>
                                          <p:attrName>style.visibility</p:attrName>
                                        </p:attrNameLst>
                                      </p:cBhvr>
                                      <p:to>
                                        <p:strVal val="visible"/>
                                      </p:to>
                                    </p:set>
                                    <p:animEffect transition="in" filter="fade">
                                      <p:cBhvr>
                                        <p:cTn id="18" dur="500"/>
                                        <p:tgtEl>
                                          <p:spTgt spid="3">
                                            <p:txEl>
                                              <p:pRg st="5" end="5"/>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fade">
                                      <p:cBhvr>
                                        <p:cTn id="23"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4667088" cy="5201424"/>
          </a:xfrm>
        </p:spPr>
        <p:txBody>
          <a:bodyPr wrap="square">
            <a:spAutoFit/>
          </a:bodyPr>
          <a:lstStyle/>
          <a:p>
            <a:pPr marL="0" indent="0" algn="ctr">
              <a:spcBef>
                <a:spcPts val="600"/>
              </a:spcBef>
              <a:buNone/>
            </a:pPr>
            <a:r>
              <a:rPr lang="de-DE" sz="4400" b="1" dirty="0" smtClean="0">
                <a:latin typeface="+mj-lt"/>
              </a:rPr>
              <a:t>Albert Einstein</a:t>
            </a:r>
          </a:p>
          <a:p>
            <a:pPr marL="0" indent="0" algn="ctr">
              <a:spcBef>
                <a:spcPts val="1800"/>
              </a:spcBef>
              <a:buNone/>
            </a:pPr>
            <a:r>
              <a:rPr lang="de-DE" sz="2800" dirty="0" smtClean="0">
                <a:latin typeface="+mj-lt"/>
              </a:rPr>
              <a:t>Meine Überzeugungen sind </a:t>
            </a:r>
            <a:r>
              <a:rPr lang="de-DE" sz="2800" dirty="0">
                <a:latin typeface="+mj-lt"/>
              </a:rPr>
              <a:t>denjenigen Spinozas </a:t>
            </a:r>
            <a:r>
              <a:rPr lang="de-DE" sz="2800" dirty="0" smtClean="0">
                <a:latin typeface="+mj-lt"/>
              </a:rPr>
              <a:t>verwandt:</a:t>
            </a:r>
          </a:p>
          <a:p>
            <a:pPr marL="0" indent="0" algn="ctr">
              <a:buNone/>
            </a:pPr>
            <a:r>
              <a:rPr lang="de-DE" sz="2800" dirty="0" smtClean="0">
                <a:latin typeface="+mj-lt"/>
              </a:rPr>
              <a:t>Bewunderung </a:t>
            </a:r>
            <a:r>
              <a:rPr lang="de-DE" sz="2800" dirty="0">
                <a:latin typeface="+mj-lt"/>
              </a:rPr>
              <a:t>für die </a:t>
            </a:r>
            <a:r>
              <a:rPr lang="de-DE" sz="2800" b="1" dirty="0">
                <a:solidFill>
                  <a:srgbClr val="C00000"/>
                </a:solidFill>
                <a:latin typeface="+mj-lt"/>
              </a:rPr>
              <a:t>Schönheit</a:t>
            </a:r>
            <a:r>
              <a:rPr lang="de-DE" sz="2800" dirty="0">
                <a:solidFill>
                  <a:srgbClr val="C00000"/>
                </a:solidFill>
                <a:latin typeface="+mj-lt"/>
              </a:rPr>
              <a:t> </a:t>
            </a:r>
            <a:r>
              <a:rPr lang="de-DE" sz="2800" dirty="0">
                <a:latin typeface="+mj-lt"/>
              </a:rPr>
              <a:t>und Glaube an </a:t>
            </a:r>
            <a:r>
              <a:rPr lang="de-DE" sz="2800" dirty="0" smtClean="0">
                <a:latin typeface="+mj-lt"/>
              </a:rPr>
              <a:t>die</a:t>
            </a:r>
            <a:br>
              <a:rPr lang="de-DE" sz="2800" dirty="0" smtClean="0">
                <a:latin typeface="+mj-lt"/>
              </a:rPr>
            </a:br>
            <a:r>
              <a:rPr lang="de-DE" sz="2800" dirty="0" smtClean="0">
                <a:latin typeface="+mj-lt"/>
              </a:rPr>
              <a:t>logische </a:t>
            </a:r>
            <a:r>
              <a:rPr lang="de-DE" sz="2800" dirty="0">
                <a:latin typeface="+mj-lt"/>
              </a:rPr>
              <a:t>Einfachheit der </a:t>
            </a:r>
            <a:r>
              <a:rPr lang="de-DE" sz="2800" b="1" dirty="0">
                <a:solidFill>
                  <a:srgbClr val="C00000"/>
                </a:solidFill>
                <a:latin typeface="+mj-lt"/>
              </a:rPr>
              <a:t>Ordnung</a:t>
            </a:r>
            <a:r>
              <a:rPr lang="de-DE" sz="2800" dirty="0">
                <a:solidFill>
                  <a:srgbClr val="C00000"/>
                </a:solidFill>
                <a:latin typeface="+mj-lt"/>
              </a:rPr>
              <a:t> </a:t>
            </a:r>
            <a:r>
              <a:rPr lang="de-DE" sz="2800" dirty="0">
                <a:latin typeface="+mj-lt"/>
              </a:rPr>
              <a:t>und </a:t>
            </a:r>
            <a:r>
              <a:rPr lang="de-DE" sz="2800" b="1" dirty="0" smtClean="0">
                <a:solidFill>
                  <a:srgbClr val="C00000"/>
                </a:solidFill>
                <a:latin typeface="+mj-lt"/>
              </a:rPr>
              <a:t>Harmonie</a:t>
            </a:r>
            <a:r>
              <a:rPr lang="de-DE" sz="2800" dirty="0" smtClean="0">
                <a:latin typeface="+mj-lt"/>
              </a:rPr>
              <a:t>,</a:t>
            </a:r>
            <a:br>
              <a:rPr lang="de-DE" sz="2800" dirty="0" smtClean="0">
                <a:latin typeface="+mj-lt"/>
              </a:rPr>
            </a:br>
            <a:r>
              <a:rPr lang="de-DE" sz="2800" dirty="0" smtClean="0">
                <a:latin typeface="+mj-lt"/>
              </a:rPr>
              <a:t>welche </a:t>
            </a:r>
            <a:r>
              <a:rPr lang="de-DE" sz="2800" dirty="0">
                <a:latin typeface="+mj-lt"/>
              </a:rPr>
              <a:t>wir demütig und nur unvollkommen fassen </a:t>
            </a:r>
            <a:r>
              <a:rPr lang="de-DE" sz="2800" dirty="0" smtClean="0">
                <a:latin typeface="+mj-lt"/>
              </a:rPr>
              <a:t>können.</a:t>
            </a:r>
            <a:endParaRPr lang="de-DE" sz="2800" dirty="0">
              <a:latin typeface="+mj-lt"/>
            </a:endParaRPr>
          </a:p>
          <a:p>
            <a:pPr marL="0" indent="0" algn="ctr">
              <a:spcBef>
                <a:spcPts val="1800"/>
              </a:spcBef>
              <a:buNone/>
            </a:pPr>
            <a:r>
              <a:rPr lang="de-DE" dirty="0">
                <a:latin typeface="+mj-lt"/>
              </a:rPr>
              <a:t>Brief an M. </a:t>
            </a:r>
            <a:r>
              <a:rPr lang="de-DE" dirty="0" err="1">
                <a:latin typeface="+mj-lt"/>
              </a:rPr>
              <a:t>Magalaner</a:t>
            </a:r>
            <a:endParaRPr lang="de-DE" dirty="0">
              <a:latin typeface="+mj-lt"/>
            </a:endParaRPr>
          </a:p>
        </p:txBody>
      </p:sp>
      <p:sp>
        <p:nvSpPr>
          <p:cNvPr id="4" name="Footer Placeholder 3"/>
          <p:cNvSpPr>
            <a:spLocks noGrp="1"/>
          </p:cNvSpPr>
          <p:nvPr>
            <p:ph type="ftr" sz="quarter" idx="11"/>
          </p:nvPr>
        </p:nvSpPr>
        <p:spPr>
          <a:xfrm>
            <a:off x="2520164" y="6536407"/>
            <a:ext cx="4083728" cy="276999"/>
          </a:xfrm>
        </p:spPr>
        <p:txBody>
          <a:bodyPr/>
          <a:lstStyle/>
          <a:p>
            <a:r>
              <a:rPr lang="de-DE" dirty="0" smtClean="0">
                <a:solidFill>
                  <a:prstClr val="black">
                    <a:tint val="75000"/>
                  </a:prstClr>
                </a:solidFill>
              </a:rPr>
              <a:t>Thomas Naumann        Deutsches Elektronen-Synchrotron DESY</a:t>
            </a:r>
            <a:endParaRPr lang="en-GB" dirty="0">
              <a:solidFill>
                <a:prstClr val="black">
                  <a:tint val="75000"/>
                </a:prstClr>
              </a:solidFill>
            </a:endParaRPr>
          </a:p>
        </p:txBody>
      </p:sp>
      <p:sp>
        <p:nvSpPr>
          <p:cNvPr id="5" name="Slide Number Placeholder 4"/>
          <p:cNvSpPr>
            <a:spLocks noGrp="1"/>
          </p:cNvSpPr>
          <p:nvPr>
            <p:ph type="sldNum" sz="quarter" idx="12"/>
          </p:nvPr>
        </p:nvSpPr>
        <p:spPr>
          <a:xfrm>
            <a:off x="8590014" y="6536407"/>
            <a:ext cx="302501" cy="276999"/>
          </a:xfrm>
        </p:spPr>
        <p:txBody>
          <a:bodyPr/>
          <a:lstStyle/>
          <a:p>
            <a:fld id="{10F633DE-F6CC-4FE8-92FE-223BC299FAD7}" type="slidenum">
              <a:rPr lang="en-GB" smtClean="0">
                <a:solidFill>
                  <a:prstClr val="black">
                    <a:tint val="75000"/>
                  </a:prstClr>
                </a:solidFill>
              </a:rPr>
              <a:pPr/>
              <a:t>89</a:t>
            </a:fld>
            <a:endParaRPr lang="en-GB" dirty="0">
              <a:solidFill>
                <a:prstClr val="black">
                  <a:tint val="75000"/>
                </a:prstClr>
              </a:solidFill>
            </a:endParaRPr>
          </a:p>
        </p:txBody>
      </p:sp>
      <p:pic>
        <p:nvPicPr>
          <p:cNvPr id="614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451" t="4923" r="6098" b="5171"/>
          <a:stretch/>
        </p:blipFill>
        <p:spPr bwMode="auto">
          <a:xfrm>
            <a:off x="5018859" y="519836"/>
            <a:ext cx="3873622" cy="56696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66367567"/>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054295" y="83603"/>
            <a:ext cx="7035488" cy="922966"/>
          </a:xfrm>
        </p:spPr>
        <p:txBody>
          <a:bodyPr wrap="none" anchor="ctr" anchorCtr="1">
            <a:spAutoFit/>
          </a:bodyPr>
          <a:lstStyle/>
          <a:p>
            <a:r>
              <a:rPr lang="de-DE" sz="5400" dirty="0">
                <a:solidFill>
                  <a:srgbClr val="000066"/>
                </a:solidFill>
                <a:ea typeface="Times New Roman"/>
              </a:rPr>
              <a:t>prästabilierte Harmonie</a:t>
            </a:r>
            <a:endParaRPr lang="en-GB" sz="5400" dirty="0">
              <a:solidFill>
                <a:srgbClr val="000066"/>
              </a:solidFill>
            </a:endParaRPr>
          </a:p>
        </p:txBody>
      </p:sp>
      <p:sp>
        <p:nvSpPr>
          <p:cNvPr id="3" name="Content Placeholder 2"/>
          <p:cNvSpPr>
            <a:spLocks noGrp="1"/>
          </p:cNvSpPr>
          <p:nvPr>
            <p:ph idx="1"/>
          </p:nvPr>
        </p:nvSpPr>
        <p:spPr>
          <a:xfrm>
            <a:off x="611561" y="1113211"/>
            <a:ext cx="4248471" cy="5124116"/>
          </a:xfrm>
        </p:spPr>
        <p:txBody>
          <a:bodyPr wrap="square">
            <a:spAutoFit/>
          </a:bodyPr>
          <a:lstStyle/>
          <a:p>
            <a:pPr marL="0" indent="0">
              <a:spcAft>
                <a:spcPts val="600"/>
              </a:spcAft>
              <a:buNone/>
            </a:pPr>
            <a:r>
              <a:rPr lang="de-DE" dirty="0" smtClean="0">
                <a:latin typeface="+mj-lt"/>
                <a:ea typeface="Times New Roman"/>
              </a:rPr>
              <a:t>Einsteins </a:t>
            </a:r>
            <a:r>
              <a:rPr lang="de-DE" dirty="0">
                <a:latin typeface="+mj-lt"/>
                <a:ea typeface="Times New Roman"/>
              </a:rPr>
              <a:t>Festrede </a:t>
            </a:r>
            <a:r>
              <a:rPr lang="de-DE" dirty="0" smtClean="0">
                <a:latin typeface="+mj-lt"/>
                <a:ea typeface="Times New Roman"/>
              </a:rPr>
              <a:t>zu</a:t>
            </a:r>
            <a:br>
              <a:rPr lang="de-DE" dirty="0" smtClean="0">
                <a:latin typeface="+mj-lt"/>
                <a:ea typeface="Times New Roman"/>
              </a:rPr>
            </a:br>
            <a:r>
              <a:rPr lang="de-DE" dirty="0" smtClean="0">
                <a:latin typeface="+mj-lt"/>
                <a:ea typeface="Times New Roman"/>
              </a:rPr>
              <a:t>Plancks </a:t>
            </a:r>
            <a:r>
              <a:rPr lang="de-DE" dirty="0">
                <a:latin typeface="+mj-lt"/>
                <a:ea typeface="Times New Roman"/>
              </a:rPr>
              <a:t>60. </a:t>
            </a:r>
            <a:r>
              <a:rPr lang="de-DE" dirty="0" smtClean="0">
                <a:latin typeface="+mj-lt"/>
                <a:ea typeface="Times New Roman"/>
              </a:rPr>
              <a:t>Geburtstag 1918</a:t>
            </a:r>
            <a:br>
              <a:rPr lang="de-DE" dirty="0" smtClean="0">
                <a:latin typeface="+mj-lt"/>
                <a:ea typeface="Times New Roman"/>
              </a:rPr>
            </a:br>
            <a:r>
              <a:rPr lang="de-DE" dirty="0" smtClean="0">
                <a:latin typeface="+mj-lt"/>
                <a:ea typeface="Times New Roman"/>
              </a:rPr>
              <a:t>„</a:t>
            </a:r>
            <a:r>
              <a:rPr lang="de-DE" dirty="0">
                <a:latin typeface="+mj-lt"/>
                <a:ea typeface="Times New Roman"/>
              </a:rPr>
              <a:t>Prinzipien der Forschung</a:t>
            </a:r>
            <a:r>
              <a:rPr lang="de-DE" dirty="0" smtClean="0">
                <a:latin typeface="+mj-lt"/>
                <a:ea typeface="Times New Roman"/>
              </a:rPr>
              <a:t>“</a:t>
            </a:r>
            <a:endParaRPr lang="de-DE" dirty="0">
              <a:solidFill>
                <a:srgbClr val="FF0000"/>
              </a:solidFill>
              <a:latin typeface="+mj-lt"/>
              <a:ea typeface="Times New Roman"/>
            </a:endParaRPr>
          </a:p>
          <a:p>
            <a:pPr marL="0" indent="-39892">
              <a:buNone/>
            </a:pPr>
            <a:r>
              <a:rPr lang="de-DE" sz="2000" dirty="0">
                <a:solidFill>
                  <a:srgbClr val="C00000"/>
                </a:solidFill>
                <a:latin typeface="+mj-lt"/>
                <a:ea typeface="Times New Roman"/>
              </a:rPr>
              <a:t>Höchste Aufgabe der </a:t>
            </a:r>
            <a:r>
              <a:rPr lang="de-DE" sz="2000" dirty="0">
                <a:latin typeface="+mj-lt"/>
                <a:ea typeface="Times New Roman"/>
              </a:rPr>
              <a:t>Physiker ist also das Aufsuchen jener allgemein­sten elementaren Gesetze</a:t>
            </a:r>
            <a:r>
              <a:rPr lang="de-DE" sz="2000" dirty="0">
                <a:solidFill>
                  <a:schemeClr val="tx1">
                    <a:lumMod val="50000"/>
                    <a:lumOff val="50000"/>
                  </a:schemeClr>
                </a:solidFill>
                <a:latin typeface="+mj-lt"/>
                <a:ea typeface="Times New Roman"/>
              </a:rPr>
              <a:t>, aus denen durch reine Deduktion das Weltbild zu gewinnen ist. </a:t>
            </a:r>
          </a:p>
          <a:p>
            <a:pPr marL="0" indent="-39892">
              <a:buNone/>
            </a:pPr>
            <a:r>
              <a:rPr lang="de-DE" sz="2000" dirty="0">
                <a:latin typeface="+mj-lt"/>
                <a:ea typeface="Times New Roman"/>
              </a:rPr>
              <a:t>Zu diesen elementaren Gesetzen führt kein logischer Weg, sondern </a:t>
            </a:r>
            <a:r>
              <a:rPr lang="de-DE" sz="2000" dirty="0">
                <a:solidFill>
                  <a:srgbClr val="C00000"/>
                </a:solidFill>
                <a:latin typeface="+mj-lt"/>
                <a:ea typeface="Times New Roman"/>
              </a:rPr>
              <a:t>nur</a:t>
            </a:r>
            <a:r>
              <a:rPr lang="de-DE" sz="2000" dirty="0">
                <a:latin typeface="+mj-lt"/>
                <a:ea typeface="Times New Roman"/>
              </a:rPr>
              <a:t> die auf Ein­fühlung in die Erfahrung sich stützende </a:t>
            </a:r>
            <a:r>
              <a:rPr lang="de-DE" sz="2000" dirty="0">
                <a:solidFill>
                  <a:srgbClr val="C00000"/>
                </a:solidFill>
                <a:latin typeface="+mj-lt"/>
                <a:ea typeface="Times New Roman"/>
              </a:rPr>
              <a:t>Intuition</a:t>
            </a:r>
            <a:r>
              <a:rPr lang="de-DE" sz="2000" dirty="0" smtClean="0">
                <a:latin typeface="+mj-lt"/>
                <a:ea typeface="Times New Roman"/>
              </a:rPr>
              <a:t>...</a:t>
            </a:r>
          </a:p>
          <a:p>
            <a:pPr marL="0" indent="-39892">
              <a:buNone/>
            </a:pPr>
            <a:r>
              <a:rPr lang="de-DE" sz="2000" dirty="0" smtClean="0">
                <a:latin typeface="+mj-lt"/>
                <a:ea typeface="Times New Roman"/>
              </a:rPr>
              <a:t>Dies </a:t>
            </a:r>
            <a:r>
              <a:rPr lang="de-DE" sz="2000" dirty="0">
                <a:latin typeface="+mj-lt"/>
                <a:ea typeface="Times New Roman"/>
              </a:rPr>
              <a:t>ist es, was Leibniz so glücklich als </a:t>
            </a:r>
            <a:r>
              <a:rPr lang="de-DE" sz="2000" dirty="0">
                <a:solidFill>
                  <a:srgbClr val="C00000"/>
                </a:solidFill>
                <a:latin typeface="+mj-lt"/>
                <a:ea typeface="Times New Roman"/>
              </a:rPr>
              <a:t>‚</a:t>
            </a:r>
            <a:r>
              <a:rPr lang="de-DE" sz="2000" b="1" dirty="0">
                <a:solidFill>
                  <a:srgbClr val="C00000"/>
                </a:solidFill>
                <a:latin typeface="+mj-lt"/>
                <a:ea typeface="Times New Roman"/>
              </a:rPr>
              <a:t>prästabilierte Harmonie</a:t>
            </a:r>
            <a:r>
              <a:rPr lang="de-DE" sz="2000" dirty="0">
                <a:solidFill>
                  <a:srgbClr val="C00000"/>
                </a:solidFill>
                <a:latin typeface="+mj-lt"/>
                <a:ea typeface="Times New Roman"/>
              </a:rPr>
              <a:t>‘ </a:t>
            </a:r>
            <a:r>
              <a:rPr lang="de-DE" sz="2000" dirty="0">
                <a:latin typeface="+mj-lt"/>
                <a:ea typeface="Times New Roman"/>
              </a:rPr>
              <a:t>bezeichnete</a:t>
            </a:r>
            <a:r>
              <a:rPr lang="de-DE" sz="2000" dirty="0" smtClean="0">
                <a:latin typeface="+mj-lt"/>
                <a:ea typeface="Times New Roman"/>
              </a:rPr>
              <a:t>.</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80112" y="1307061"/>
            <a:ext cx="3240360" cy="4714229"/>
          </a:xfrm>
          <a:prstGeom prst="rect">
            <a:avLst/>
          </a:prstGeom>
        </p:spPr>
      </p:pic>
      <p:sp>
        <p:nvSpPr>
          <p:cNvPr id="5" name="Slide Number Placeholder 4"/>
          <p:cNvSpPr>
            <a:spLocks noGrp="1"/>
          </p:cNvSpPr>
          <p:nvPr>
            <p:ph type="sldNum" sz="quarter" idx="12"/>
          </p:nvPr>
        </p:nvSpPr>
        <p:spPr>
          <a:xfrm>
            <a:off x="8669164" y="6536603"/>
            <a:ext cx="223338" cy="276635"/>
          </a:xfrm>
        </p:spPr>
        <p:txBody>
          <a:bodyPr/>
          <a:lstStyle/>
          <a:p>
            <a:fld id="{10F633DE-F6CC-4FE8-92FE-223BC299FAD7}" type="slidenum">
              <a:rPr lang="en-GB" smtClean="0"/>
              <a:t>9</a:t>
            </a:fld>
            <a:endParaRPr lang="en-GB" dirty="0"/>
          </a:p>
        </p:txBody>
      </p:sp>
      <p:sp>
        <p:nvSpPr>
          <p:cNvPr id="7" name="Footer Placeholder 6"/>
          <p:cNvSpPr>
            <a:spLocks noGrp="1"/>
          </p:cNvSpPr>
          <p:nvPr>
            <p:ph type="ftr" sz="quarter" idx="11"/>
          </p:nvPr>
        </p:nvSpPr>
        <p:spPr>
          <a:xfrm>
            <a:off x="2521028" y="6536603"/>
            <a:ext cx="4083113" cy="276635"/>
          </a:xfrm>
        </p:spPr>
        <p:txBody>
          <a:bodyPr/>
          <a:lstStyle/>
          <a:p>
            <a:r>
              <a:rPr lang="de-DE" dirty="0" smtClean="0"/>
              <a:t>Thomas Naumann        Deutsches Elektronen-Synchrotron DESY</a:t>
            </a:r>
            <a:endParaRPr lang="en-GB" dirty="0"/>
          </a:p>
        </p:txBody>
      </p:sp>
    </p:spTree>
    <p:extLst>
      <p:ext uri="{BB962C8B-B14F-4D97-AF65-F5344CB8AC3E}">
        <p14:creationId xmlns:p14="http://schemas.microsoft.com/office/powerpoint/2010/main" val="1175774166"/>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75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75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3625" y="836712"/>
            <a:ext cx="4429226" cy="4330416"/>
          </a:xfrm>
        </p:spPr>
        <p:txBody>
          <a:bodyPr wrap="none">
            <a:spAutoFit/>
          </a:bodyPr>
          <a:lstStyle/>
          <a:p>
            <a:pPr marL="0" indent="0" algn="ctr">
              <a:spcBef>
                <a:spcPts val="600"/>
              </a:spcBef>
              <a:buNone/>
            </a:pPr>
            <a:r>
              <a:rPr lang="de-DE" sz="4400" b="1" dirty="0" smtClean="0">
                <a:latin typeface="+mj-lt"/>
              </a:rPr>
              <a:t>Albert Einstein</a:t>
            </a:r>
          </a:p>
          <a:p>
            <a:pPr marL="358775" lvl="1" indent="0" algn="ctr">
              <a:lnSpc>
                <a:spcPct val="110000"/>
              </a:lnSpc>
              <a:buNone/>
            </a:pPr>
            <a:r>
              <a:rPr lang="de-DE" sz="2400" dirty="0" smtClean="0">
                <a:latin typeface="+mj-lt"/>
              </a:rPr>
              <a:t>1954 im Gespräch mit</a:t>
            </a:r>
            <a:br>
              <a:rPr lang="de-DE" sz="2400" dirty="0" smtClean="0">
                <a:latin typeface="+mj-lt"/>
              </a:rPr>
            </a:br>
            <a:r>
              <a:rPr lang="de-DE" sz="2400" dirty="0" smtClean="0">
                <a:latin typeface="+mj-lt"/>
              </a:rPr>
              <a:t>William Hermanns</a:t>
            </a:r>
          </a:p>
          <a:p>
            <a:pPr marL="358775" lvl="1" indent="0" algn="ctr">
              <a:lnSpc>
                <a:spcPct val="110000"/>
              </a:lnSpc>
              <a:buNone/>
            </a:pPr>
            <a:endParaRPr lang="en-GB" sz="1400" dirty="0">
              <a:solidFill>
                <a:srgbClr val="C00000"/>
              </a:solidFill>
              <a:latin typeface="+mj-lt"/>
            </a:endParaRPr>
          </a:p>
          <a:p>
            <a:pPr marL="358775" lvl="1" indent="0" algn="ctr">
              <a:buNone/>
            </a:pPr>
            <a:r>
              <a:rPr lang="en-GB" sz="2800" dirty="0" smtClean="0">
                <a:solidFill>
                  <a:srgbClr val="C00000"/>
                </a:solidFill>
                <a:latin typeface="+mj-lt"/>
              </a:rPr>
              <a:t>My </a:t>
            </a:r>
            <a:r>
              <a:rPr lang="en-GB" sz="2800" dirty="0">
                <a:solidFill>
                  <a:srgbClr val="C00000"/>
                </a:solidFill>
                <a:latin typeface="+mj-lt"/>
              </a:rPr>
              <a:t>God created </a:t>
            </a:r>
            <a:r>
              <a:rPr lang="en-GB" sz="2800" dirty="0" smtClean="0">
                <a:solidFill>
                  <a:srgbClr val="C00000"/>
                </a:solidFill>
                <a:latin typeface="+mj-lt"/>
              </a:rPr>
              <a:t>laws</a:t>
            </a:r>
            <a:r>
              <a:rPr lang="en-GB" sz="2800" dirty="0" smtClean="0">
                <a:latin typeface="+mj-lt"/>
              </a:rPr>
              <a:t/>
            </a:r>
            <a:br>
              <a:rPr lang="en-GB" sz="2800" dirty="0" smtClean="0">
                <a:latin typeface="+mj-lt"/>
              </a:rPr>
            </a:br>
            <a:r>
              <a:rPr lang="en-GB" sz="2800" dirty="0" smtClean="0">
                <a:latin typeface="+mj-lt"/>
              </a:rPr>
              <a:t>that </a:t>
            </a:r>
            <a:r>
              <a:rPr lang="en-GB" sz="2800" dirty="0">
                <a:latin typeface="+mj-lt"/>
              </a:rPr>
              <a:t>take care of </a:t>
            </a:r>
            <a:r>
              <a:rPr lang="en-GB" sz="2800" dirty="0" smtClean="0">
                <a:latin typeface="+mj-lt"/>
              </a:rPr>
              <a:t>that.</a:t>
            </a:r>
          </a:p>
          <a:p>
            <a:pPr marL="358775" lvl="1" indent="0" algn="ctr">
              <a:spcBef>
                <a:spcPts val="1200"/>
              </a:spcBef>
              <a:buNone/>
            </a:pPr>
            <a:r>
              <a:rPr lang="en-GB" sz="2800" dirty="0" smtClean="0">
                <a:solidFill>
                  <a:srgbClr val="C00000"/>
                </a:solidFill>
                <a:latin typeface="+mj-lt"/>
              </a:rPr>
              <a:t>His </a:t>
            </a:r>
            <a:r>
              <a:rPr lang="en-GB" sz="2800" dirty="0">
                <a:solidFill>
                  <a:srgbClr val="C00000"/>
                </a:solidFill>
                <a:latin typeface="+mj-lt"/>
              </a:rPr>
              <a:t>universe</a:t>
            </a:r>
            <a:r>
              <a:rPr lang="en-GB" sz="2800" dirty="0">
                <a:latin typeface="+mj-lt"/>
              </a:rPr>
              <a:t> is not </a:t>
            </a:r>
            <a:r>
              <a:rPr lang="en-GB" sz="2800" dirty="0">
                <a:solidFill>
                  <a:srgbClr val="C00000"/>
                </a:solidFill>
                <a:latin typeface="+mj-lt"/>
              </a:rPr>
              <a:t>filled</a:t>
            </a:r>
            <a:r>
              <a:rPr lang="en-GB" sz="2800" dirty="0">
                <a:latin typeface="+mj-lt"/>
              </a:rPr>
              <a:t> </a:t>
            </a:r>
            <a:r>
              <a:rPr lang="en-GB" sz="2800" dirty="0" smtClean="0">
                <a:solidFill>
                  <a:srgbClr val="C00000"/>
                </a:solidFill>
                <a:latin typeface="+mj-lt"/>
              </a:rPr>
              <a:t>by</a:t>
            </a:r>
            <a:r>
              <a:rPr lang="en-GB" sz="2800" dirty="0" smtClean="0">
                <a:latin typeface="+mj-lt"/>
              </a:rPr>
              <a:t/>
            </a:r>
            <a:br>
              <a:rPr lang="en-GB" sz="2800" dirty="0" smtClean="0">
                <a:latin typeface="+mj-lt"/>
              </a:rPr>
            </a:br>
            <a:r>
              <a:rPr lang="en-GB" sz="2800" dirty="0" smtClean="0">
                <a:latin typeface="+mj-lt"/>
              </a:rPr>
              <a:t>wishful thinking, but by</a:t>
            </a:r>
            <a:br>
              <a:rPr lang="en-GB" sz="2800" dirty="0" smtClean="0">
                <a:latin typeface="+mj-lt"/>
              </a:rPr>
            </a:br>
            <a:r>
              <a:rPr lang="en-GB" sz="2800" dirty="0" smtClean="0">
                <a:solidFill>
                  <a:srgbClr val="C00000"/>
                </a:solidFill>
                <a:latin typeface="+mj-lt"/>
              </a:rPr>
              <a:t>immutable</a:t>
            </a:r>
            <a:r>
              <a:rPr lang="en-GB" sz="2800" dirty="0" smtClean="0">
                <a:latin typeface="+mj-lt"/>
              </a:rPr>
              <a:t> </a:t>
            </a:r>
            <a:r>
              <a:rPr lang="en-GB" sz="2800" dirty="0">
                <a:solidFill>
                  <a:srgbClr val="C00000"/>
                </a:solidFill>
                <a:latin typeface="+mj-lt"/>
              </a:rPr>
              <a:t>laws</a:t>
            </a:r>
            <a:r>
              <a:rPr lang="en-GB" sz="2800" dirty="0">
                <a:latin typeface="+mj-lt"/>
              </a:rPr>
              <a:t>.</a:t>
            </a:r>
          </a:p>
        </p:txBody>
      </p:sp>
      <p:sp>
        <p:nvSpPr>
          <p:cNvPr id="4" name="Footer Placeholder 3"/>
          <p:cNvSpPr>
            <a:spLocks noGrp="1"/>
          </p:cNvSpPr>
          <p:nvPr>
            <p:ph type="ftr" sz="quarter" idx="11"/>
          </p:nvPr>
        </p:nvSpPr>
        <p:spPr>
          <a:xfrm>
            <a:off x="2520164" y="6536407"/>
            <a:ext cx="4083728" cy="276999"/>
          </a:xfrm>
        </p:spPr>
        <p:txBody>
          <a:bodyPr/>
          <a:lstStyle/>
          <a:p>
            <a:r>
              <a:rPr lang="de-DE" dirty="0" smtClean="0">
                <a:solidFill>
                  <a:prstClr val="black">
                    <a:tint val="75000"/>
                  </a:prstClr>
                </a:solidFill>
              </a:rPr>
              <a:t>Thomas Naumann        Deutsches Elektronen-Synchrotron DESY</a:t>
            </a:r>
            <a:endParaRPr lang="en-GB" dirty="0">
              <a:solidFill>
                <a:prstClr val="black">
                  <a:tint val="75000"/>
                </a:prstClr>
              </a:solidFill>
            </a:endParaRPr>
          </a:p>
        </p:txBody>
      </p:sp>
      <p:sp>
        <p:nvSpPr>
          <p:cNvPr id="5" name="Slide Number Placeholder 4"/>
          <p:cNvSpPr>
            <a:spLocks noGrp="1"/>
          </p:cNvSpPr>
          <p:nvPr>
            <p:ph type="sldNum" sz="quarter" idx="12"/>
          </p:nvPr>
        </p:nvSpPr>
        <p:spPr>
          <a:xfrm>
            <a:off x="8590014" y="6536407"/>
            <a:ext cx="302501" cy="276999"/>
          </a:xfrm>
        </p:spPr>
        <p:txBody>
          <a:bodyPr/>
          <a:lstStyle/>
          <a:p>
            <a:fld id="{10F633DE-F6CC-4FE8-92FE-223BC299FAD7}" type="slidenum">
              <a:rPr lang="en-GB" smtClean="0">
                <a:solidFill>
                  <a:prstClr val="black">
                    <a:tint val="75000"/>
                  </a:prstClr>
                </a:solidFill>
              </a:rPr>
              <a:pPr/>
              <a:t>90</a:t>
            </a:fld>
            <a:endParaRPr lang="en-GB" dirty="0">
              <a:solidFill>
                <a:prstClr val="black">
                  <a:tint val="75000"/>
                </a:prstClr>
              </a:solidFill>
            </a:endParaRPr>
          </a:p>
        </p:txBody>
      </p:sp>
      <p:pic>
        <p:nvPicPr>
          <p:cNvPr id="6146"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4451" t="4923" r="6098" b="5171"/>
          <a:stretch/>
        </p:blipFill>
        <p:spPr bwMode="auto">
          <a:xfrm>
            <a:off x="5018859" y="519836"/>
            <a:ext cx="3873622" cy="56696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56379868"/>
      </p:ext>
    </p:extLst>
  </p:cSld>
  <p:clrMapOvr>
    <a:masterClrMapping/>
  </p:clrMapOvr>
  <p:transition spd="med">
    <p:fade/>
    <p:sndAc>
      <p:stSnd>
        <p:snd r:embed="rId3" name="laser.wav"/>
      </p:stSnd>
    </p:sndAc>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2520164" y="6536407"/>
            <a:ext cx="4083728" cy="276999"/>
          </a:xfrm>
        </p:spPr>
        <p:txBody>
          <a:bodyPr/>
          <a:lstStyle/>
          <a:p>
            <a:r>
              <a:rPr lang="de-DE" dirty="0" smtClean="0">
                <a:solidFill>
                  <a:prstClr val="black">
                    <a:tint val="75000"/>
                  </a:prstClr>
                </a:solidFill>
              </a:rPr>
              <a:t>Thomas Naumann        Deutsches Elektronen-Synchrotron DESY</a:t>
            </a:r>
            <a:endParaRPr lang="en-GB" dirty="0">
              <a:solidFill>
                <a:prstClr val="black">
                  <a:tint val="75000"/>
                </a:prstClr>
              </a:solidFill>
            </a:endParaRPr>
          </a:p>
        </p:txBody>
      </p:sp>
      <p:sp>
        <p:nvSpPr>
          <p:cNvPr id="5" name="Slide Number Placeholder 4"/>
          <p:cNvSpPr>
            <a:spLocks noGrp="1"/>
          </p:cNvSpPr>
          <p:nvPr>
            <p:ph type="sldNum" sz="quarter" idx="12"/>
          </p:nvPr>
        </p:nvSpPr>
        <p:spPr>
          <a:xfrm>
            <a:off x="8590014" y="6536407"/>
            <a:ext cx="302501" cy="276999"/>
          </a:xfrm>
        </p:spPr>
        <p:txBody>
          <a:bodyPr/>
          <a:lstStyle/>
          <a:p>
            <a:fld id="{10F633DE-F6CC-4FE8-92FE-223BC299FAD7}" type="slidenum">
              <a:rPr lang="en-GB" smtClean="0">
                <a:solidFill>
                  <a:prstClr val="black">
                    <a:tint val="75000"/>
                  </a:prstClr>
                </a:solidFill>
              </a:rPr>
              <a:pPr/>
              <a:t>91</a:t>
            </a:fld>
            <a:endParaRPr lang="en-GB" dirty="0">
              <a:solidFill>
                <a:prstClr val="black">
                  <a:tint val="75000"/>
                </a:prstClr>
              </a:solidFill>
            </a:endParaRPr>
          </a:p>
        </p:txBody>
      </p:sp>
      <p:pic>
        <p:nvPicPr>
          <p:cNvPr id="614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451" t="4923" r="6098" b="5171"/>
          <a:stretch/>
        </p:blipFill>
        <p:spPr bwMode="auto">
          <a:xfrm>
            <a:off x="5018859" y="519836"/>
            <a:ext cx="3873622" cy="56696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Content Placeholder 2"/>
          <p:cNvSpPr txBox="1">
            <a:spLocks/>
          </p:cNvSpPr>
          <p:nvPr/>
        </p:nvSpPr>
        <p:spPr>
          <a:xfrm>
            <a:off x="305601" y="460404"/>
            <a:ext cx="4248472" cy="5416868"/>
          </a:xfrm>
          <a:prstGeom prst="rect">
            <a:avLst/>
          </a:prstGeom>
        </p:spPr>
        <p:txBody>
          <a:bodyPr vert="horz" wrap="square" lIns="91440" tIns="45720" rIns="91440" bIns="45720" rtlCol="0">
            <a:spAutoFit/>
          </a:bodyPr>
          <a:lstStyle>
            <a:lvl1pPr marL="342900" indent="-342900" algn="l" defTabSz="914400" rtl="0" eaLnBrk="1" latinLnBrk="0" hangingPunct="1">
              <a:spcBef>
                <a:spcPts val="12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600"/>
              </a:spcBef>
              <a:buFont typeface="Arial" pitchFamily="34" charset="0"/>
              <a:buNone/>
            </a:pPr>
            <a:r>
              <a:rPr lang="en-US" sz="4400" b="1" dirty="0" smtClean="0">
                <a:latin typeface="+mj-lt"/>
              </a:rPr>
              <a:t>Einstein asked</a:t>
            </a:r>
            <a:endParaRPr lang="en-US" sz="2800" dirty="0" smtClean="0">
              <a:latin typeface="+mj-lt"/>
            </a:endParaRPr>
          </a:p>
          <a:p>
            <a:pPr marL="0" indent="0" algn="ctr">
              <a:buFont typeface="Arial" pitchFamily="34" charset="0"/>
              <a:buNone/>
            </a:pPr>
            <a:r>
              <a:rPr lang="en-US" sz="2800" b="1" dirty="0" smtClean="0">
                <a:solidFill>
                  <a:srgbClr val="C00000"/>
                </a:solidFill>
                <a:latin typeface="+mj-lt"/>
              </a:rPr>
              <a:t>whether God had a choice </a:t>
            </a:r>
            <a:r>
              <a:rPr lang="en-US" sz="2800" dirty="0" smtClean="0">
                <a:latin typeface="+mj-lt"/>
              </a:rPr>
              <a:t>and could have made the</a:t>
            </a:r>
          </a:p>
          <a:p>
            <a:pPr marL="0" indent="0" algn="ctr">
              <a:spcBef>
                <a:spcPts val="0"/>
              </a:spcBef>
              <a:buFont typeface="Arial" pitchFamily="34" charset="0"/>
              <a:buNone/>
            </a:pPr>
            <a:r>
              <a:rPr lang="en-US" sz="2800" b="1" dirty="0" smtClean="0">
                <a:solidFill>
                  <a:srgbClr val="C00000"/>
                </a:solidFill>
                <a:latin typeface="+mj-lt"/>
              </a:rPr>
              <a:t>World</a:t>
            </a:r>
            <a:r>
              <a:rPr lang="en-US" sz="2800" b="1" dirty="0" smtClean="0">
                <a:latin typeface="+mj-lt"/>
              </a:rPr>
              <a:t> </a:t>
            </a:r>
            <a:r>
              <a:rPr lang="en-US" sz="2800" b="1" dirty="0" smtClean="0">
                <a:solidFill>
                  <a:srgbClr val="C00000"/>
                </a:solidFill>
                <a:latin typeface="+mj-lt"/>
              </a:rPr>
              <a:t>any differently</a:t>
            </a:r>
            <a:r>
              <a:rPr lang="en-US" sz="2800" dirty="0" smtClean="0">
                <a:latin typeface="+mj-lt"/>
              </a:rPr>
              <a:t>:</a:t>
            </a:r>
          </a:p>
          <a:p>
            <a:pPr marL="0" indent="0" algn="ctr">
              <a:spcBef>
                <a:spcPts val="0"/>
              </a:spcBef>
              <a:buFont typeface="Arial" pitchFamily="34" charset="0"/>
              <a:buNone/>
            </a:pPr>
            <a:endParaRPr lang="en-US" sz="2000" dirty="0" smtClean="0">
              <a:latin typeface="+mj-lt"/>
            </a:endParaRPr>
          </a:p>
          <a:p>
            <a:pPr marL="180000" lvl="1" indent="-252000" algn="ctr" defTabSz="910753">
              <a:spcBef>
                <a:spcPts val="0"/>
              </a:spcBef>
              <a:buFont typeface="Arial" pitchFamily="34" charset="0"/>
              <a:buChar char="•"/>
            </a:pPr>
            <a:r>
              <a:rPr lang="en-US" sz="2800" b="1" dirty="0" smtClean="0">
                <a:solidFill>
                  <a:prstClr val="black"/>
                </a:solidFill>
                <a:latin typeface="Calibri"/>
                <a:cs typeface="+mn-cs"/>
              </a:rPr>
              <a:t>Fine tuning of parameters</a:t>
            </a:r>
          </a:p>
          <a:p>
            <a:pPr marL="180000" lvl="1" indent="-252000" algn="ctr">
              <a:spcBef>
                <a:spcPts val="0"/>
              </a:spcBef>
              <a:buFont typeface="Arial" pitchFamily="34" charset="0"/>
              <a:buChar char="•"/>
            </a:pPr>
            <a:r>
              <a:rPr lang="en-US" sz="2800" b="1" dirty="0" smtClean="0">
                <a:latin typeface="+mj-lt"/>
              </a:rPr>
              <a:t>Antropic principle</a:t>
            </a:r>
          </a:p>
          <a:p>
            <a:pPr marL="180000" lvl="1" indent="-252000" algn="ctr">
              <a:spcBef>
                <a:spcPts val="0"/>
              </a:spcBef>
              <a:buFont typeface="Arial" pitchFamily="34" charset="0"/>
              <a:buChar char="•"/>
            </a:pPr>
            <a:r>
              <a:rPr lang="en-US" sz="2800" b="1" dirty="0" smtClean="0">
                <a:latin typeface="+mj-lt"/>
              </a:rPr>
              <a:t>Multiverse</a:t>
            </a:r>
            <a:endParaRPr lang="en-US" sz="2400" b="1" dirty="0" smtClean="0">
              <a:latin typeface="+mj-lt"/>
            </a:endParaRPr>
          </a:p>
          <a:p>
            <a:pPr marL="0" lvl="1" indent="0" algn="ctr">
              <a:spcBef>
                <a:spcPts val="0"/>
              </a:spcBef>
              <a:buFont typeface="Arial" pitchFamily="34" charset="0"/>
              <a:buNone/>
            </a:pPr>
            <a:endParaRPr lang="en-US" dirty="0" smtClean="0">
              <a:latin typeface="+mj-lt"/>
            </a:endParaRPr>
          </a:p>
          <a:p>
            <a:pPr marL="0" lvl="1" indent="0" algn="ctr">
              <a:spcBef>
                <a:spcPts val="0"/>
              </a:spcBef>
              <a:buFont typeface="Arial" pitchFamily="34" charset="0"/>
              <a:buNone/>
            </a:pPr>
            <a:r>
              <a:rPr lang="en-US" sz="2800" b="1" dirty="0" smtClean="0">
                <a:solidFill>
                  <a:srgbClr val="C00000"/>
                </a:solidFill>
                <a:latin typeface="+mj-lt"/>
              </a:rPr>
              <a:t>100 years later still</a:t>
            </a:r>
            <a:br>
              <a:rPr lang="en-US" sz="2800" b="1" dirty="0" smtClean="0">
                <a:solidFill>
                  <a:srgbClr val="C00000"/>
                </a:solidFill>
                <a:latin typeface="+mj-lt"/>
              </a:rPr>
            </a:br>
            <a:r>
              <a:rPr lang="en-US" sz="2800" b="1" dirty="0" smtClean="0">
                <a:solidFill>
                  <a:srgbClr val="C00000"/>
                </a:solidFill>
                <a:latin typeface="+mj-lt"/>
              </a:rPr>
              <a:t>burning questions</a:t>
            </a:r>
            <a:br>
              <a:rPr lang="en-US" sz="2800" b="1" dirty="0" smtClean="0">
                <a:solidFill>
                  <a:srgbClr val="C00000"/>
                </a:solidFill>
                <a:latin typeface="+mj-lt"/>
              </a:rPr>
            </a:br>
            <a:r>
              <a:rPr lang="en-US" sz="2800" b="1" dirty="0" smtClean="0">
                <a:solidFill>
                  <a:srgbClr val="C00000"/>
                </a:solidFill>
                <a:latin typeface="+mj-lt"/>
              </a:rPr>
              <a:t>of physics !</a:t>
            </a:r>
            <a:endParaRPr lang="en-US" sz="2800" b="1" dirty="0">
              <a:solidFill>
                <a:srgbClr val="C00000"/>
              </a:solidFill>
              <a:latin typeface="+mj-lt"/>
            </a:endParaRPr>
          </a:p>
        </p:txBody>
      </p:sp>
    </p:spTree>
    <p:extLst>
      <p:ext uri="{BB962C8B-B14F-4D97-AF65-F5344CB8AC3E}">
        <p14:creationId xmlns:p14="http://schemas.microsoft.com/office/powerpoint/2010/main" val="1191096472"/>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xEl>
                                              <p:pRg st="4" end="4"/>
                                            </p:txEl>
                                          </p:spTgt>
                                        </p:tgtEl>
                                        <p:attrNameLst>
                                          <p:attrName>style.visibility</p:attrName>
                                        </p:attrNameLst>
                                      </p:cBhvr>
                                      <p:to>
                                        <p:strVal val="visible"/>
                                      </p:to>
                                    </p:set>
                                    <p:animEffect transition="in" filter="fade">
                                      <p:cBhvr>
                                        <p:cTn id="7" dur="500"/>
                                        <p:tgtEl>
                                          <p:spTgt spid="7">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7">
                                            <p:txEl>
                                              <p:pRg st="5" end="5"/>
                                            </p:txEl>
                                          </p:spTgt>
                                        </p:tgtEl>
                                        <p:attrNameLst>
                                          <p:attrName>style.visibility</p:attrName>
                                        </p:attrNameLst>
                                      </p:cBhvr>
                                      <p:to>
                                        <p:strVal val="visible"/>
                                      </p:to>
                                    </p:set>
                                    <p:animEffect transition="in" filter="fade">
                                      <p:cBhvr>
                                        <p:cTn id="10" dur="500"/>
                                        <p:tgtEl>
                                          <p:spTgt spid="7">
                                            <p:txEl>
                                              <p:pRg st="5" end="5"/>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7">
                                            <p:txEl>
                                              <p:pRg st="6" end="6"/>
                                            </p:txEl>
                                          </p:spTgt>
                                        </p:tgtEl>
                                        <p:attrNameLst>
                                          <p:attrName>style.visibility</p:attrName>
                                        </p:attrNameLst>
                                      </p:cBhvr>
                                      <p:to>
                                        <p:strVal val="visible"/>
                                      </p:to>
                                    </p:set>
                                    <p:animEffect transition="in" filter="fade">
                                      <p:cBhvr>
                                        <p:cTn id="13" dur="500"/>
                                        <p:tgtEl>
                                          <p:spTgt spid="7">
                                            <p:txEl>
                                              <p:pRg st="6" end="6"/>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7">
                                            <p:txEl>
                                              <p:pRg st="8" end="8"/>
                                            </p:txEl>
                                          </p:spTgt>
                                        </p:tgtEl>
                                        <p:attrNameLst>
                                          <p:attrName>style.visibility</p:attrName>
                                        </p:attrNameLst>
                                      </p:cBhvr>
                                      <p:to>
                                        <p:strVal val="visible"/>
                                      </p:to>
                                    </p:set>
                                    <p:animEffect transition="in" filter="fade">
                                      <p:cBhvr>
                                        <p:cTn id="18" dur="500"/>
                                        <p:tgtEl>
                                          <p:spTgt spid="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5">
            <a:extLst>
              <a:ext uri="{28A0092B-C50C-407E-A947-70E740481C1C}">
                <a14:useLocalDpi xmlns:a14="http://schemas.microsoft.com/office/drawing/2010/main" val="0"/>
              </a:ext>
            </a:extLst>
          </a:blip>
          <a:srcRect l="6066" t="3600" r="9569" b="15429"/>
          <a:stretch/>
        </p:blipFill>
        <p:spPr>
          <a:xfrm>
            <a:off x="6660232" y="841440"/>
            <a:ext cx="1670186" cy="2033435"/>
          </a:xfrm>
          <a:prstGeom prst="rect">
            <a:avLst/>
          </a:prstGeom>
        </p:spPr>
      </p:pic>
      <p:sp>
        <p:nvSpPr>
          <p:cNvPr id="2" name="Title 1"/>
          <p:cNvSpPr>
            <a:spLocks noGrp="1"/>
          </p:cNvSpPr>
          <p:nvPr>
            <p:ph type="title"/>
          </p:nvPr>
        </p:nvSpPr>
        <p:spPr>
          <a:xfrm>
            <a:off x="712361" y="-67931"/>
            <a:ext cx="7704673" cy="923330"/>
          </a:xfrm>
        </p:spPr>
        <p:txBody>
          <a:bodyPr/>
          <a:lstStyle/>
          <a:p>
            <a:r>
              <a:rPr lang="de-DE" sz="5400"/>
              <a:t>Mein </a:t>
            </a:r>
            <a:r>
              <a:rPr lang="de-DE" sz="5400" smtClean="0"/>
              <a:t>Glaubens­bekenntnis</a:t>
            </a:r>
            <a:endParaRPr lang="en-GB" sz="5400"/>
          </a:p>
        </p:txBody>
      </p:sp>
      <p:sp>
        <p:nvSpPr>
          <p:cNvPr id="3" name="Content Placeholder 2"/>
          <p:cNvSpPr>
            <a:spLocks noGrp="1"/>
          </p:cNvSpPr>
          <p:nvPr>
            <p:ph idx="1"/>
          </p:nvPr>
        </p:nvSpPr>
        <p:spPr>
          <a:xfrm>
            <a:off x="266151" y="2204894"/>
            <a:ext cx="8511574" cy="4585871"/>
          </a:xfrm>
          <a:noFill/>
        </p:spPr>
        <p:txBody>
          <a:bodyPr wrap="square" lIns="0" rIns="0">
            <a:spAutoFit/>
          </a:bodyPr>
          <a:lstStyle/>
          <a:p>
            <a:pPr marL="0" indent="0" algn="ctr">
              <a:buNone/>
            </a:pPr>
            <a:r>
              <a:rPr lang="de-DE" sz="1800" b="1" dirty="0" smtClean="0">
                <a:solidFill>
                  <a:srgbClr val="C00000"/>
                </a:solidFill>
                <a:ea typeface="Times New Roman"/>
              </a:rPr>
              <a:t>Das </a:t>
            </a:r>
            <a:r>
              <a:rPr lang="de-DE" sz="1800" b="1" dirty="0">
                <a:solidFill>
                  <a:srgbClr val="C00000"/>
                </a:solidFill>
                <a:ea typeface="Times New Roman"/>
              </a:rPr>
              <a:t>Schönste und </a:t>
            </a:r>
            <a:r>
              <a:rPr lang="de-DE" sz="1800" b="1" dirty="0" smtClean="0">
                <a:solidFill>
                  <a:srgbClr val="C00000"/>
                </a:solidFill>
                <a:ea typeface="Times New Roman"/>
              </a:rPr>
              <a:t>Tiefste,</a:t>
            </a:r>
          </a:p>
          <a:p>
            <a:pPr marL="0" indent="0" algn="ctr">
              <a:spcBef>
                <a:spcPts val="0"/>
              </a:spcBef>
              <a:buNone/>
            </a:pPr>
            <a:r>
              <a:rPr lang="de-DE" sz="1800" b="1" dirty="0" smtClean="0">
                <a:solidFill>
                  <a:srgbClr val="C00000"/>
                </a:solidFill>
                <a:ea typeface="Times New Roman"/>
              </a:rPr>
              <a:t>was </a:t>
            </a:r>
            <a:r>
              <a:rPr lang="de-DE" sz="1800" b="1" dirty="0">
                <a:solidFill>
                  <a:srgbClr val="C00000"/>
                </a:solidFill>
                <a:ea typeface="Times New Roman"/>
              </a:rPr>
              <a:t>der Mensch erleben </a:t>
            </a:r>
            <a:r>
              <a:rPr lang="de-DE" sz="1800" b="1" dirty="0" smtClean="0">
                <a:solidFill>
                  <a:srgbClr val="C00000"/>
                </a:solidFill>
                <a:ea typeface="Times New Roman"/>
              </a:rPr>
              <a:t>kann,</a:t>
            </a:r>
          </a:p>
          <a:p>
            <a:pPr marL="0" indent="0" algn="ctr">
              <a:spcBef>
                <a:spcPts val="0"/>
              </a:spcBef>
              <a:buNone/>
            </a:pPr>
            <a:r>
              <a:rPr lang="de-DE" sz="1800" b="1" dirty="0" smtClean="0">
                <a:solidFill>
                  <a:srgbClr val="C00000"/>
                </a:solidFill>
                <a:ea typeface="Times New Roman"/>
              </a:rPr>
              <a:t>ist </a:t>
            </a:r>
            <a:r>
              <a:rPr lang="de-DE" sz="1800" b="1" dirty="0">
                <a:solidFill>
                  <a:srgbClr val="C00000"/>
                </a:solidFill>
                <a:ea typeface="Times New Roman"/>
              </a:rPr>
              <a:t>das Gefühl des </a:t>
            </a:r>
            <a:r>
              <a:rPr lang="de-DE" sz="1800" b="1" dirty="0" smtClean="0">
                <a:solidFill>
                  <a:srgbClr val="C00000"/>
                </a:solidFill>
                <a:ea typeface="Times New Roman"/>
              </a:rPr>
              <a:t>Geheimnisvollen.</a:t>
            </a:r>
          </a:p>
          <a:p>
            <a:pPr marL="0" indent="0" algn="ctr">
              <a:buNone/>
            </a:pPr>
            <a:r>
              <a:rPr lang="de-DE" sz="1800" b="1" dirty="0" smtClean="0">
                <a:ea typeface="Times New Roman"/>
              </a:rPr>
              <a:t>Es </a:t>
            </a:r>
            <a:r>
              <a:rPr lang="de-DE" sz="1800" b="1" dirty="0">
                <a:ea typeface="Times New Roman"/>
              </a:rPr>
              <a:t>liegt der Religion sowie allem tieferen </a:t>
            </a:r>
            <a:r>
              <a:rPr lang="de-DE" sz="1800" b="1" dirty="0" smtClean="0">
                <a:ea typeface="Times New Roman"/>
              </a:rPr>
              <a:t>Streben</a:t>
            </a:r>
          </a:p>
          <a:p>
            <a:pPr marL="0" indent="0" algn="ctr">
              <a:spcBef>
                <a:spcPts val="0"/>
              </a:spcBef>
              <a:buNone/>
            </a:pPr>
            <a:r>
              <a:rPr lang="de-DE" sz="1800" b="1" dirty="0" smtClean="0">
                <a:ea typeface="Times New Roman"/>
              </a:rPr>
              <a:t>in </a:t>
            </a:r>
            <a:r>
              <a:rPr lang="de-DE" sz="1800" b="1" dirty="0">
                <a:ea typeface="Times New Roman"/>
              </a:rPr>
              <a:t>Kunst und Wissenschaft </a:t>
            </a:r>
            <a:r>
              <a:rPr lang="de-DE" sz="1800" b="1" dirty="0" smtClean="0">
                <a:ea typeface="Times New Roman"/>
              </a:rPr>
              <a:t>zugrunde.</a:t>
            </a:r>
          </a:p>
          <a:p>
            <a:pPr marL="0" indent="0" algn="ctr">
              <a:spcBef>
                <a:spcPts val="0"/>
              </a:spcBef>
              <a:buNone/>
            </a:pPr>
            <a:r>
              <a:rPr lang="de-DE" sz="1800" b="1" dirty="0" smtClean="0">
                <a:ea typeface="Times New Roman"/>
              </a:rPr>
              <a:t>Wer </a:t>
            </a:r>
            <a:r>
              <a:rPr lang="de-DE" sz="1800" b="1" dirty="0">
                <a:ea typeface="Times New Roman"/>
              </a:rPr>
              <a:t>dies nicht erlebt hat, erscheint </a:t>
            </a:r>
            <a:r>
              <a:rPr lang="de-DE" sz="1800" b="1" dirty="0" smtClean="0">
                <a:ea typeface="Times New Roman"/>
              </a:rPr>
              <a:t>mir,</a:t>
            </a:r>
          </a:p>
          <a:p>
            <a:pPr marL="0" indent="0" algn="ctr">
              <a:spcBef>
                <a:spcPts val="0"/>
              </a:spcBef>
              <a:buNone/>
            </a:pPr>
            <a:r>
              <a:rPr lang="de-DE" sz="1800" b="1" dirty="0" smtClean="0">
                <a:ea typeface="Times New Roman"/>
              </a:rPr>
              <a:t>wenn </a:t>
            </a:r>
            <a:r>
              <a:rPr lang="de-DE" sz="1800" b="1" dirty="0">
                <a:ea typeface="Times New Roman"/>
              </a:rPr>
              <a:t>nicht wie ein </a:t>
            </a:r>
            <a:r>
              <a:rPr lang="de-DE" sz="1800" b="1" dirty="0" smtClean="0">
                <a:ea typeface="Times New Roman"/>
              </a:rPr>
              <a:t>Toter, so </a:t>
            </a:r>
            <a:r>
              <a:rPr lang="de-DE" sz="1800" b="1" dirty="0">
                <a:ea typeface="Times New Roman"/>
              </a:rPr>
              <a:t>doch wie ein </a:t>
            </a:r>
            <a:r>
              <a:rPr lang="de-DE" sz="1800" b="1" dirty="0" smtClean="0">
                <a:ea typeface="Times New Roman"/>
              </a:rPr>
              <a:t>Blinder.</a:t>
            </a:r>
          </a:p>
          <a:p>
            <a:pPr marL="0" indent="0" algn="ctr">
              <a:buNone/>
            </a:pPr>
            <a:r>
              <a:rPr lang="de-DE" sz="1800" b="1" dirty="0" smtClean="0">
                <a:ea typeface="Times New Roman"/>
              </a:rPr>
              <a:t>Zu </a:t>
            </a:r>
            <a:r>
              <a:rPr lang="de-DE" sz="1800" b="1" dirty="0">
                <a:ea typeface="Times New Roman"/>
              </a:rPr>
              <a:t>empfinden, dass hinter dem Erlebbaren </a:t>
            </a:r>
            <a:r>
              <a:rPr lang="de-DE" sz="1800" b="1" dirty="0" smtClean="0">
                <a:ea typeface="Times New Roman"/>
              </a:rPr>
              <a:t>ein für </a:t>
            </a:r>
            <a:r>
              <a:rPr lang="de-DE" sz="1800" b="1" dirty="0">
                <a:ea typeface="Times New Roman"/>
              </a:rPr>
              <a:t>unseren Geist Unerreichbares verborgen </a:t>
            </a:r>
            <a:r>
              <a:rPr lang="de-DE" sz="1800" b="1" dirty="0" smtClean="0">
                <a:ea typeface="Times New Roman"/>
              </a:rPr>
              <a:t>sei, dessen </a:t>
            </a:r>
            <a:r>
              <a:rPr lang="de-DE" sz="1800" b="1" dirty="0">
                <a:ea typeface="Times New Roman"/>
              </a:rPr>
              <a:t>Schönheit und </a:t>
            </a:r>
            <a:r>
              <a:rPr lang="de-DE" sz="1800" b="1" dirty="0" smtClean="0">
                <a:ea typeface="Times New Roman"/>
              </a:rPr>
              <a:t>Erhabenheit</a:t>
            </a:r>
          </a:p>
          <a:p>
            <a:pPr marL="0" indent="0" algn="ctr">
              <a:spcBef>
                <a:spcPts val="0"/>
              </a:spcBef>
              <a:buNone/>
            </a:pPr>
            <a:r>
              <a:rPr lang="de-DE" sz="1800" b="1" dirty="0" smtClean="0">
                <a:ea typeface="Times New Roman"/>
              </a:rPr>
              <a:t>uns </a:t>
            </a:r>
            <a:r>
              <a:rPr lang="de-DE" sz="1800" b="1" dirty="0">
                <a:ea typeface="Times New Roman"/>
              </a:rPr>
              <a:t>nur mittelbar und in schwachem Widerschein erreicht, das ist </a:t>
            </a:r>
            <a:r>
              <a:rPr lang="de-DE" sz="1800" b="1" dirty="0" smtClean="0">
                <a:ea typeface="Times New Roman"/>
              </a:rPr>
              <a:t>Religiosität.</a:t>
            </a:r>
            <a:endParaRPr lang="de-DE" sz="1800" b="1" dirty="0" smtClean="0">
              <a:solidFill>
                <a:srgbClr val="FF0000"/>
              </a:solidFill>
              <a:ea typeface="Times New Roman"/>
            </a:endParaRPr>
          </a:p>
          <a:p>
            <a:pPr marL="0" indent="0" algn="ctr">
              <a:buNone/>
            </a:pPr>
            <a:r>
              <a:rPr lang="de-DE" sz="1800" b="1" dirty="0" smtClean="0">
                <a:solidFill>
                  <a:srgbClr val="C00000"/>
                </a:solidFill>
                <a:ea typeface="Times New Roman"/>
              </a:rPr>
              <a:t>In </a:t>
            </a:r>
            <a:r>
              <a:rPr lang="de-DE" sz="1800" b="1" dirty="0">
                <a:solidFill>
                  <a:srgbClr val="C00000"/>
                </a:solidFill>
                <a:ea typeface="Times New Roman"/>
              </a:rPr>
              <a:t>diesem Sinne bin ich </a:t>
            </a:r>
            <a:r>
              <a:rPr lang="de-DE" sz="1800" b="1" dirty="0" smtClean="0">
                <a:solidFill>
                  <a:srgbClr val="C00000"/>
                </a:solidFill>
                <a:ea typeface="Times New Roman"/>
              </a:rPr>
              <a:t>religiös.</a:t>
            </a:r>
          </a:p>
          <a:p>
            <a:pPr marL="0" indent="0" algn="ctr">
              <a:spcBef>
                <a:spcPts val="0"/>
              </a:spcBef>
              <a:buNone/>
            </a:pPr>
            <a:r>
              <a:rPr lang="de-DE" sz="1800" b="1" dirty="0" smtClean="0">
                <a:ea typeface="Times New Roman"/>
              </a:rPr>
              <a:t>Es </a:t>
            </a:r>
            <a:r>
              <a:rPr lang="de-DE" sz="1800" b="1" dirty="0">
                <a:ea typeface="Times New Roman"/>
              </a:rPr>
              <a:t>ist mir </a:t>
            </a:r>
            <a:r>
              <a:rPr lang="de-DE" sz="1800" b="1" dirty="0" smtClean="0">
                <a:ea typeface="Times New Roman"/>
              </a:rPr>
              <a:t>genug, diese </a:t>
            </a:r>
            <a:r>
              <a:rPr lang="de-DE" sz="1800" b="1" dirty="0">
                <a:ea typeface="Times New Roman"/>
              </a:rPr>
              <a:t>Geheimnisse staunend zu ahnen und zu </a:t>
            </a:r>
            <a:r>
              <a:rPr lang="de-DE" sz="1800" b="1" dirty="0" smtClean="0">
                <a:ea typeface="Times New Roman"/>
              </a:rPr>
              <a:t>versuchen,</a:t>
            </a:r>
            <a:endParaRPr lang="de-DE" sz="1800" b="1" dirty="0">
              <a:solidFill>
                <a:srgbClr val="FF0000"/>
              </a:solidFill>
              <a:ea typeface="Times New Roman"/>
            </a:endParaRPr>
          </a:p>
          <a:p>
            <a:pPr marL="0" indent="0" algn="ctr">
              <a:spcBef>
                <a:spcPts val="0"/>
              </a:spcBef>
              <a:buNone/>
            </a:pPr>
            <a:r>
              <a:rPr lang="de-DE" sz="1800" b="1" dirty="0" smtClean="0">
                <a:solidFill>
                  <a:srgbClr val="C00000"/>
                </a:solidFill>
                <a:ea typeface="Times New Roman"/>
              </a:rPr>
              <a:t>von </a:t>
            </a:r>
            <a:r>
              <a:rPr lang="de-DE" sz="1800" b="1" dirty="0">
                <a:solidFill>
                  <a:srgbClr val="C00000"/>
                </a:solidFill>
                <a:ea typeface="Times New Roman"/>
              </a:rPr>
              <a:t>der erhabenen Struktur des Seienden in </a:t>
            </a:r>
            <a:r>
              <a:rPr lang="de-DE" sz="1800" b="1" dirty="0" smtClean="0">
                <a:solidFill>
                  <a:srgbClr val="C00000"/>
                </a:solidFill>
                <a:ea typeface="Times New Roman"/>
              </a:rPr>
              <a:t>Demut</a:t>
            </a:r>
          </a:p>
          <a:p>
            <a:pPr marL="0" indent="0" algn="ctr">
              <a:spcBef>
                <a:spcPts val="0"/>
              </a:spcBef>
              <a:buNone/>
            </a:pPr>
            <a:r>
              <a:rPr lang="de-DE" sz="1800" b="1" dirty="0" smtClean="0">
                <a:solidFill>
                  <a:srgbClr val="C00000"/>
                </a:solidFill>
                <a:ea typeface="Times New Roman"/>
              </a:rPr>
              <a:t>ein </a:t>
            </a:r>
            <a:r>
              <a:rPr lang="de-DE" sz="1800" b="1" dirty="0">
                <a:solidFill>
                  <a:srgbClr val="C00000"/>
                </a:solidFill>
                <a:ea typeface="Times New Roman"/>
              </a:rPr>
              <a:t>mattes Abbild geistig zu erfassen</a:t>
            </a:r>
            <a:r>
              <a:rPr lang="de-DE" sz="1800" b="1" dirty="0" smtClean="0">
                <a:solidFill>
                  <a:srgbClr val="C00000"/>
                </a:solidFill>
                <a:ea typeface="Times New Roman"/>
              </a:rPr>
              <a:t>.</a:t>
            </a:r>
            <a:endParaRPr lang="en-GB" sz="1800" dirty="0">
              <a:solidFill>
                <a:srgbClr val="C00000"/>
              </a:solidFill>
            </a:endParaRPr>
          </a:p>
        </p:txBody>
      </p:sp>
      <p:pic>
        <p:nvPicPr>
          <p:cNvPr id="4" name="Einstein_credo_1932.mp3">
            <a:hlinkClick r:id="" action="ppaction://media"/>
          </p:cNvPr>
          <p:cNvPicPr>
            <a:picLocks noChangeAspect="1"/>
          </p:cNvPicPr>
          <p:nvPr>
            <a:audioFile r:link="rId1"/>
            <p:extLst>
              <p:ext uri="{DAA4B4D4-6D71-4841-9C94-3DE7FCFB9230}">
                <p14:media xmlns:p14="http://schemas.microsoft.com/office/powerpoint/2010/main" r:embed="rId2">
                  <p14:trim st="185015.9872"/>
                </p14:media>
              </p:ext>
            </p:extLst>
          </p:nvPr>
        </p:nvPicPr>
        <p:blipFill>
          <a:blip r:embed="rId6">
            <a:extLst>
              <a:ext uri="{BEBA8EAE-BF5A-486C-A8C5-ECC9F3942E4B}">
                <a14:imgProps xmlns:a14="http://schemas.microsoft.com/office/drawing/2010/main">
                  <a14:imgLayer r:embed="rId7">
                    <a14:imgEffect>
                      <a14:sharpenSoften amount="50000"/>
                    </a14:imgEffect>
                    <a14:imgEffect>
                      <a14:brightnessContrast contrast="22000"/>
                    </a14:imgEffect>
                  </a14:imgLayer>
                </a14:imgProps>
              </a:ext>
              <a:ext uri="{28A0092B-C50C-407E-A947-70E740481C1C}">
                <a14:useLocalDpi xmlns:a14="http://schemas.microsoft.com/office/drawing/2010/main" val="0"/>
              </a:ext>
            </a:extLst>
          </a:blip>
          <a:stretch>
            <a:fillRect/>
          </a:stretch>
        </p:blipFill>
        <p:spPr>
          <a:xfrm>
            <a:off x="1043610" y="908720"/>
            <a:ext cx="1537798" cy="1512168"/>
          </a:xfrm>
          <a:prstGeom prst="rect">
            <a:avLst/>
          </a:prstGeom>
        </p:spPr>
      </p:pic>
      <p:sp>
        <p:nvSpPr>
          <p:cNvPr id="7" name="Rectangle 6"/>
          <p:cNvSpPr/>
          <p:nvPr/>
        </p:nvSpPr>
        <p:spPr>
          <a:xfrm>
            <a:off x="2638726" y="1013857"/>
            <a:ext cx="3870176" cy="954107"/>
          </a:xfrm>
          <a:prstGeom prst="rect">
            <a:avLst/>
          </a:prstGeom>
        </p:spPr>
        <p:txBody>
          <a:bodyPr wrap="square">
            <a:spAutoFit/>
          </a:bodyPr>
          <a:lstStyle/>
          <a:p>
            <a:pPr algn="ctr" defTabSz="914400"/>
            <a:r>
              <a:rPr lang="de-DE" sz="1600" err="1" smtClean="0">
                <a:solidFill>
                  <a:prstClr val="black"/>
                </a:solidFill>
                <a:latin typeface="Arial" pitchFamily="34" charset="0"/>
                <a:ea typeface="Times New Roman"/>
                <a:cs typeface="Arial" pitchFamily="34" charset="0"/>
              </a:rPr>
              <a:t>Caputh</a:t>
            </a:r>
            <a:r>
              <a:rPr lang="de-DE" sz="1600" smtClean="0">
                <a:solidFill>
                  <a:prstClr val="black"/>
                </a:solidFill>
                <a:latin typeface="Arial" pitchFamily="34" charset="0"/>
                <a:ea typeface="Times New Roman"/>
                <a:cs typeface="Arial" pitchFamily="34" charset="0"/>
              </a:rPr>
              <a:t> 1932</a:t>
            </a:r>
          </a:p>
          <a:p>
            <a:pPr algn="ctr" defTabSz="914400"/>
            <a:endParaRPr lang="de-DE" sz="800">
              <a:solidFill>
                <a:prstClr val="black"/>
              </a:solidFill>
              <a:latin typeface="Arial" pitchFamily="34" charset="0"/>
              <a:ea typeface="Times New Roman"/>
              <a:cs typeface="Arial" pitchFamily="34" charset="0"/>
            </a:endParaRPr>
          </a:p>
          <a:p>
            <a:pPr algn="ctr" defTabSz="914400"/>
            <a:r>
              <a:rPr lang="de-DE" sz="1600">
                <a:solidFill>
                  <a:prstClr val="black"/>
                </a:solidFill>
                <a:latin typeface="Arial" pitchFamily="34" charset="0"/>
                <a:ea typeface="Times New Roman"/>
                <a:cs typeface="Arial" pitchFamily="34" charset="0"/>
              </a:rPr>
              <a:t>Schallplatte für die</a:t>
            </a:r>
          </a:p>
          <a:p>
            <a:pPr algn="ctr" defTabSz="914400"/>
            <a:r>
              <a:rPr lang="de-DE" sz="1600">
                <a:solidFill>
                  <a:prstClr val="black"/>
                </a:solidFill>
                <a:latin typeface="Arial" pitchFamily="34" charset="0"/>
                <a:cs typeface="Arial" pitchFamily="34" charset="0"/>
              </a:rPr>
              <a:t>Deutsche Liga für Menschenrechte</a:t>
            </a:r>
            <a:endParaRPr lang="en-GB">
              <a:solidFill>
                <a:prstClr val="black"/>
              </a:solidFill>
            </a:endParaRPr>
          </a:p>
        </p:txBody>
      </p:sp>
      <p:sp>
        <p:nvSpPr>
          <p:cNvPr id="6" name="Slide Number Placeholder 5"/>
          <p:cNvSpPr>
            <a:spLocks noGrp="1"/>
          </p:cNvSpPr>
          <p:nvPr>
            <p:ph type="sldNum" sz="quarter" idx="12"/>
          </p:nvPr>
        </p:nvSpPr>
        <p:spPr/>
        <p:txBody>
          <a:bodyPr/>
          <a:lstStyle/>
          <a:p>
            <a:fld id="{10F633DE-F6CC-4FE8-92FE-223BC299FAD7}" type="slidenum">
              <a:rPr lang="en-GB" smtClean="0">
                <a:solidFill>
                  <a:prstClr val="black">
                    <a:tint val="75000"/>
                  </a:prstClr>
                </a:solidFill>
              </a:rPr>
              <a:pPr/>
              <a:t>92</a:t>
            </a:fld>
            <a:endParaRPr lang="en-GB">
              <a:solidFill>
                <a:prstClr val="black">
                  <a:tint val="75000"/>
                </a:prstClr>
              </a:solidFill>
            </a:endParaRPr>
          </a:p>
        </p:txBody>
      </p:sp>
    </p:spTree>
    <p:extLst>
      <p:ext uri="{BB962C8B-B14F-4D97-AF65-F5344CB8AC3E}">
        <p14:creationId xmlns:p14="http://schemas.microsoft.com/office/powerpoint/2010/main" val="3118829746"/>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fade">
                                      <p:cBhvr>
                                        <p:cTn id="10" dur="500"/>
                                        <p:tgtEl>
                                          <p:spTgt spid="3">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Effect transition="in" filter="fade">
                                      <p:cBhvr>
                                        <p:cTn id="13" dur="500"/>
                                        <p:tgtEl>
                                          <p:spTgt spid="3">
                                            <p:txEl>
                                              <p:pRg st="5" end="5"/>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6" end="6"/>
                                            </p:txEl>
                                          </p:spTgt>
                                        </p:tgtEl>
                                        <p:attrNameLst>
                                          <p:attrName>style.visibility</p:attrName>
                                        </p:attrNameLst>
                                      </p:cBhvr>
                                      <p:to>
                                        <p:strVal val="visible"/>
                                      </p:to>
                                    </p:set>
                                    <p:animEffect transition="in" filter="fade">
                                      <p:cBhvr>
                                        <p:cTn id="16" dur="500"/>
                                        <p:tgtEl>
                                          <p:spTgt spid="3">
                                            <p:txEl>
                                              <p:pRg st="6" end="6"/>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animEffect transition="in" filter="fade">
                                      <p:cBhvr>
                                        <p:cTn id="21" dur="500"/>
                                        <p:tgtEl>
                                          <p:spTgt spid="3">
                                            <p:txEl>
                                              <p:pRg st="7" end="7"/>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8" end="8"/>
                                            </p:txEl>
                                          </p:spTgt>
                                        </p:tgtEl>
                                        <p:attrNameLst>
                                          <p:attrName>style.visibility</p:attrName>
                                        </p:attrNameLst>
                                      </p:cBhvr>
                                      <p:to>
                                        <p:strVal val="visible"/>
                                      </p:to>
                                    </p:set>
                                    <p:animEffect transition="in" filter="fade">
                                      <p:cBhvr>
                                        <p:cTn id="24" dur="500"/>
                                        <p:tgtEl>
                                          <p:spTgt spid="3">
                                            <p:txEl>
                                              <p:pRg st="8" end="8"/>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animEffect transition="in" filter="fade">
                                      <p:cBhvr>
                                        <p:cTn id="27" dur="500"/>
                                        <p:tgtEl>
                                          <p:spTgt spid="3">
                                            <p:txEl>
                                              <p:pRg st="9" end="9"/>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Effect transition="in" filter="fade">
                                      <p:cBhvr>
                                        <p:cTn id="32" dur="500"/>
                                        <p:tgtEl>
                                          <p:spTgt spid="3">
                                            <p:txEl>
                                              <p:pRg st="10" end="10"/>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animEffect transition="in" filter="fade">
                                      <p:cBhvr>
                                        <p:cTn id="35" dur="500"/>
                                        <p:tgtEl>
                                          <p:spTgt spid="3">
                                            <p:txEl>
                                              <p:pRg st="11" end="11"/>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3">
                                            <p:txEl>
                                              <p:pRg st="12" end="12"/>
                                            </p:txEl>
                                          </p:spTgt>
                                        </p:tgtEl>
                                        <p:attrNameLst>
                                          <p:attrName>style.visibility</p:attrName>
                                        </p:attrNameLst>
                                      </p:cBhvr>
                                      <p:to>
                                        <p:strVal val="visible"/>
                                      </p:to>
                                    </p:set>
                                    <p:animEffect transition="in" filter="fade">
                                      <p:cBhvr>
                                        <p:cTn id="38"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39" restart="whenNotActive" fill="hold" evtFilter="cancelBubble" nodeType="interactiveSeq">
                <p:stCondLst>
                  <p:cond evt="onClick" delay="0">
                    <p:tgtEl>
                      <p:spTgt spid="4"/>
                    </p:tgtEl>
                  </p:cond>
                </p:stCondLst>
                <p:endSync evt="end" delay="0">
                  <p:rtn val="all"/>
                </p:endSync>
                <p:childTnLst>
                  <p:par>
                    <p:cTn id="40" fill="hold">
                      <p:stCondLst>
                        <p:cond delay="0"/>
                      </p:stCondLst>
                      <p:childTnLst>
                        <p:par>
                          <p:cTn id="41" fill="hold">
                            <p:stCondLst>
                              <p:cond delay="0"/>
                            </p:stCondLst>
                            <p:childTnLst>
                              <p:par>
                                <p:cTn id="42" presetID="1" presetClass="mediacall" presetSubtype="0" fill="hold" nodeType="clickEffect">
                                  <p:stCondLst>
                                    <p:cond delay="0"/>
                                  </p:stCondLst>
                                  <p:childTnLst>
                                    <p:cmd type="call" cmd="playFrom(0.0)">
                                      <p:cBhvr>
                                        <p:cTn id="43" dur="52780" fill="hold"/>
                                        <p:tgtEl>
                                          <p:spTgt spid="4"/>
                                        </p:tgtEl>
                                      </p:cBhvr>
                                    </p:cmd>
                                  </p:childTnLst>
                                </p:cTn>
                              </p:par>
                            </p:childTnLst>
                          </p:cTn>
                        </p:par>
                      </p:childTnLst>
                    </p:cTn>
                  </p:par>
                </p:childTnLst>
              </p:cTn>
              <p:nextCondLst>
                <p:cond evt="onClick" delay="0">
                  <p:tgtEl>
                    <p:spTgt spid="4"/>
                  </p:tgtEl>
                </p:cond>
              </p:nextCondLst>
            </p:seq>
            <p:audio>
              <p:cMediaNode vol="100000">
                <p:cTn id="44" fill="hold" display="0">
                  <p:stCondLst>
                    <p:cond delay="indefinite"/>
                  </p:stCondLst>
                  <p:endCondLst>
                    <p:cond evt="onStopAudio" delay="0">
                      <p:tgtEl>
                        <p:sldTgt/>
                      </p:tgtEl>
                    </p:cond>
                  </p:endCondLst>
                </p:cTn>
                <p:tgtEl>
                  <p:spTgt spid="4"/>
                </p:tgtEl>
              </p:cMediaNode>
            </p:audio>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0.6|1.4|0.6|0.5|0.8|0.6"/>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10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1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1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1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6.xml><?xml version="1.0" encoding="utf-8"?>
<a:theme xmlns:a="http://schemas.openxmlformats.org/drawingml/2006/main" name="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7.xml><?xml version="1.0" encoding="utf-8"?>
<a:theme xmlns:a="http://schemas.openxmlformats.org/drawingml/2006/main" name="14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18.xml><?xml version="1.0" encoding="utf-8"?>
<a:theme xmlns:a="http://schemas.openxmlformats.org/drawingml/2006/main" name="15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1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8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9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10_LHC-Kommunikation_KET_Honnef_221108">
  <a:themeElements>
    <a:clrScheme name="1_LHC-Kommunikation_KET_Honnef_221108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LHC-Kommunikation_KET_Honnef_221108">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noFill/>
          <a:prstDash val="solid"/>
          <a:round/>
          <a:headEnd type="none" w="sm" len="sm"/>
          <a:tailEnd type="none" w="sm" len="sm"/>
        </a:ln>
        <a:effectLst/>
      </a:spPr>
      <a:bodyPr vert="horz" wrap="none" lIns="90000" tIns="46800" rIns="90000" bIns="4680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4000" b="1" i="0" u="none" strike="noStrike" cap="none" normalizeH="0" baseline="0" smtClean="0">
            <a:ln>
              <a:noFill/>
            </a:ln>
            <a:solidFill>
              <a:srgbClr val="66CCFF"/>
            </a:solidFill>
            <a:effectLst/>
            <a:latin typeface="Arial" pitchFamily="34" charset="0"/>
          </a:defRPr>
        </a:defPPr>
      </a:lstStyle>
    </a:spDef>
    <a:lnDef>
      <a:spPr bwMode="auto">
        <a:xfrm>
          <a:off x="0" y="0"/>
          <a:ext cx="1" cy="1"/>
        </a:xfrm>
        <a:custGeom>
          <a:avLst/>
          <a:gdLst/>
          <a:ahLst/>
          <a:cxnLst/>
          <a:rect l="0" t="0" r="0" b="0"/>
          <a:pathLst/>
        </a:custGeom>
        <a:noFill/>
        <a:ln w="12700" cap="flat" cmpd="sng" algn="ctr">
          <a:noFill/>
          <a:prstDash val="solid"/>
          <a:round/>
          <a:headEnd type="none" w="sm" len="sm"/>
          <a:tailEnd type="none" w="sm" len="sm"/>
        </a:ln>
        <a:effectLst/>
      </a:spPr>
      <a:bodyPr vert="horz" wrap="none" lIns="90000" tIns="46800" rIns="90000" bIns="4680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4000" b="1" i="0" u="none" strike="noStrike" cap="none" normalizeH="0" baseline="0" smtClean="0">
            <a:ln>
              <a:noFill/>
            </a:ln>
            <a:solidFill>
              <a:srgbClr val="66CCFF"/>
            </a:solidFill>
            <a:effectLst/>
            <a:latin typeface="Arial" pitchFamily="34" charset="0"/>
          </a:defRPr>
        </a:defPPr>
      </a:lstStyle>
    </a:lnDef>
  </a:objectDefaults>
  <a:extraClrSchemeLst>
    <a:extraClrScheme>
      <a:clrScheme name="1_LHC-Kommunikation_KET_Honnef_221108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LHC-Kommunikation_KET_Honnef_221108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LHC-Kommunikation_KET_Honnef_221108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LHC-Kommunikation_KET_Honnef_221108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LHC-Kommunikation_KET_Honnef_221108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LHC-Kommunikation_KET_Honnef_221108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LHC-Kommunikation_KET_Honnef_221108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LHC-Kommunikation_KET_Honnef_221108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LHC-Kommunikation_KET_Honnef_221108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LHC-Kommunikation_KET_Honnef_221108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LHC-Kommunikation_KET_Honnef_221108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LHC-Kommunikation_KET_Honnef_221108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Standarddesign">
  <a:themeElements>
    <a:clrScheme name="Standarddesign 8">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CC"/>
      </a:hlink>
      <a:folHlink>
        <a:srgbClr val="B2B2B2"/>
      </a:folHlink>
    </a:clrScheme>
    <a:fontScheme name="Standarddesign">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9050" cap="flat" cmpd="sng" algn="ctr">
          <a:solidFill>
            <a:srgbClr val="FF0000"/>
          </a:solidFill>
          <a:prstDash val="solid"/>
          <a:round/>
          <a:headEnd type="none" w="med" len="med"/>
          <a:tailEnd type="none" w="med" len="med"/>
        </a:ln>
        <a:effectLst/>
      </a:spPr>
      <a:bodyPr vert="horz" wrap="square" lIns="85518" tIns="44469" rIns="85518" bIns="44469" numCol="1" anchor="ctr" anchorCtr="0" compatLnSpc="1">
        <a:prstTxWarp prst="textNoShape">
          <a:avLst/>
        </a:prstTxWarp>
        <a:spAutoFit/>
      </a:bodyPr>
      <a:lstStyle>
        <a:defPPr marL="244475" marR="0" indent="-244475" algn="ctr" defTabSz="868363" rtl="0" eaLnBrk="1" fontAlgn="base" latinLnBrk="0" hangingPunct="1">
          <a:lnSpc>
            <a:spcPct val="100000"/>
          </a:lnSpc>
          <a:spcBef>
            <a:spcPct val="0"/>
          </a:spcBef>
          <a:spcAft>
            <a:spcPct val="0"/>
          </a:spcAft>
          <a:buClrTx/>
          <a:buSzTx/>
          <a:buFontTx/>
          <a:buNone/>
          <a:tabLst/>
          <a:defRPr kumimoji="0" lang="de-DE" sz="1100" b="1"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noFill/>
        <a:ln w="19050" cap="flat" cmpd="sng" algn="ctr">
          <a:solidFill>
            <a:srgbClr val="FF0000"/>
          </a:solidFill>
          <a:prstDash val="solid"/>
          <a:round/>
          <a:headEnd type="none" w="med" len="med"/>
          <a:tailEnd type="none" w="med" len="med"/>
        </a:ln>
        <a:effectLst/>
      </a:spPr>
      <a:bodyPr vert="horz" wrap="square" lIns="85518" tIns="44469" rIns="85518" bIns="44469" numCol="1" anchor="ctr" anchorCtr="0" compatLnSpc="1">
        <a:prstTxWarp prst="textNoShape">
          <a:avLst/>
        </a:prstTxWarp>
        <a:spAutoFit/>
      </a:bodyPr>
      <a:lstStyle>
        <a:defPPr marL="244475" marR="0" indent="-244475" algn="ctr" defTabSz="868363" rtl="0" eaLnBrk="1" fontAlgn="base" latinLnBrk="0" hangingPunct="1">
          <a:lnSpc>
            <a:spcPct val="100000"/>
          </a:lnSpc>
          <a:spcBef>
            <a:spcPct val="0"/>
          </a:spcBef>
          <a:spcAft>
            <a:spcPct val="0"/>
          </a:spcAft>
          <a:buClrTx/>
          <a:buSzTx/>
          <a:buFontTx/>
          <a:buNone/>
          <a:tabLst/>
          <a:defRPr kumimoji="0" lang="de-DE" sz="1100" b="1" i="0" u="none" strike="noStrike" cap="none" normalizeH="0" baseline="0" smtClean="0">
            <a:ln>
              <a:noFill/>
            </a:ln>
            <a:solidFill>
              <a:schemeClr val="tx1"/>
            </a:solidFill>
            <a:effectLst/>
            <a:latin typeface="Comic Sans MS" pitchFamily="66" charset="0"/>
          </a:defRPr>
        </a:defPPr>
      </a:lstStyle>
    </a:lnDef>
  </a:objectDefaults>
  <a:extraClrSchemeLst>
    <a:extraClrScheme>
      <a:clrScheme name="Standard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rd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rd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Standarddesign 8">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3365</Words>
  <Application>Microsoft Office PowerPoint</Application>
  <PresentationFormat>On-screen Show (4:3)</PresentationFormat>
  <Paragraphs>1199</Paragraphs>
  <Slides>92</Slides>
  <Notes>58</Notes>
  <HiddenSlides>71</HiddenSlides>
  <MMClips>1</MMClips>
  <ScaleCrop>false</ScaleCrop>
  <HeadingPairs>
    <vt:vector size="6" baseType="variant">
      <vt:variant>
        <vt:lpstr>Theme</vt:lpstr>
      </vt:variant>
      <vt:variant>
        <vt:i4>18</vt:i4>
      </vt:variant>
      <vt:variant>
        <vt:lpstr>Embedded OLE Servers</vt:lpstr>
      </vt:variant>
      <vt:variant>
        <vt:i4>1</vt:i4>
      </vt:variant>
      <vt:variant>
        <vt:lpstr>Slide Titles</vt:lpstr>
      </vt:variant>
      <vt:variant>
        <vt:i4>92</vt:i4>
      </vt:variant>
    </vt:vector>
  </HeadingPairs>
  <TitlesOfParts>
    <vt:vector size="111" baseType="lpstr">
      <vt:lpstr>Office Theme</vt:lpstr>
      <vt:lpstr>6_Office Theme</vt:lpstr>
      <vt:lpstr>8_Office Theme</vt:lpstr>
      <vt:lpstr>9_Office Theme</vt:lpstr>
      <vt:lpstr>1_Office Theme</vt:lpstr>
      <vt:lpstr>5_Office Theme</vt:lpstr>
      <vt:lpstr>10_LHC-Kommunikation_KET_Honnef_221108</vt:lpstr>
      <vt:lpstr>Standarddesign</vt:lpstr>
      <vt:lpstr>2_Office Theme</vt:lpstr>
      <vt:lpstr>4_Office Theme</vt:lpstr>
      <vt:lpstr>3_Office Theme</vt:lpstr>
      <vt:lpstr>10_Office Theme</vt:lpstr>
      <vt:lpstr>11_Office Theme</vt:lpstr>
      <vt:lpstr>12_Office Theme</vt:lpstr>
      <vt:lpstr>13_Office Theme</vt:lpstr>
      <vt:lpstr>7_Office Theme</vt:lpstr>
      <vt:lpstr>14_Office Theme</vt:lpstr>
      <vt:lpstr>15_Office Theme</vt:lpstr>
      <vt:lpstr>Photo Editor Photo</vt:lpstr>
      <vt:lpstr>Do we live in the Best of all Worlds?</vt:lpstr>
      <vt:lpstr>PowerPoint Presentation</vt:lpstr>
      <vt:lpstr>The Best of all Worlds ?</vt:lpstr>
      <vt:lpstr>Had God a choice ?</vt:lpstr>
      <vt:lpstr>PowerPoint Presentation</vt:lpstr>
      <vt:lpstr>Voltaire: Candide ou l’optimisme</vt:lpstr>
      <vt:lpstr>Die schlechteste aller Welten</vt:lpstr>
      <vt:lpstr>Beauty and Truth</vt:lpstr>
      <vt:lpstr>prästabilierte Harmonie</vt:lpstr>
      <vt:lpstr>PowerPoint Presentation</vt:lpstr>
      <vt:lpstr>Harmonices Mundi</vt:lpstr>
      <vt:lpstr>fine tuning or accident?</vt:lpstr>
      <vt:lpstr>prästabilierte Harmonie</vt:lpstr>
      <vt:lpstr>PowerPoint Presentation</vt:lpstr>
      <vt:lpstr>Fine tuning: What if?</vt:lpstr>
      <vt:lpstr>Feintuning: Was wäre wenn?</vt:lpstr>
      <vt:lpstr>Dimensions</vt:lpstr>
      <vt:lpstr>2 bodies in 4 dimensions</vt:lpstr>
      <vt:lpstr>PowerPoint Presentation</vt:lpstr>
      <vt:lpstr>Dimensionen</vt:lpstr>
      <vt:lpstr>Symmetrien</vt:lpstr>
      <vt:lpstr>Matter : Antimatter</vt:lpstr>
      <vt:lpstr>Vereinigung  der Kräfte</vt:lpstr>
      <vt:lpstr>Symmetrien</vt:lpstr>
      <vt:lpstr>Cosmic Inventory</vt:lpstr>
      <vt:lpstr>Inventar des Kosmos</vt:lpstr>
      <vt:lpstr>Flachheit + Inflation</vt:lpstr>
      <vt:lpstr>Expansion des Kosmos</vt:lpstr>
      <vt:lpstr>kosmologische Konstante</vt:lpstr>
      <vt:lpstr>Fine tuning of scalar  fields</vt:lpstr>
      <vt:lpstr>Inflation</vt:lpstr>
      <vt:lpstr>Massen und Kräfte</vt:lpstr>
      <vt:lpstr>Teilchenmassen</vt:lpstr>
      <vt:lpstr>masses</vt:lpstr>
      <vt:lpstr>Teilchenmassen</vt:lpstr>
      <vt:lpstr>Teilchenmassen</vt:lpstr>
      <vt:lpstr>Teilchenmassen</vt:lpstr>
      <vt:lpstr>Teilchenmassen</vt:lpstr>
      <vt:lpstr>PowerPoint Presentation</vt:lpstr>
      <vt:lpstr>Particle masses</vt:lpstr>
      <vt:lpstr>change md</vt:lpstr>
      <vt:lpstr>change me</vt:lpstr>
      <vt:lpstr>change mW</vt:lpstr>
      <vt:lpstr>Stärke der Kräfte</vt:lpstr>
      <vt:lpstr>Stärke der Kräfte</vt:lpstr>
      <vt:lpstr>Sind Kerne stabil?</vt:lpstr>
      <vt:lpstr>Deuterium-Flaschenhals</vt:lpstr>
      <vt:lpstr>Kohlenstoff-Synthese</vt:lpstr>
      <vt:lpstr>Timing</vt:lpstr>
      <vt:lpstr>Der beste Moment - 1010 Jahre</vt:lpstr>
      <vt:lpstr>Der beste Moment</vt:lpstr>
      <vt:lpstr>The Best of all Worlds</vt:lpstr>
      <vt:lpstr>PowerPoint Presentation</vt:lpstr>
      <vt:lpstr>PowerPoint Presentation</vt:lpstr>
      <vt:lpstr>PowerPoint Presentation</vt:lpstr>
      <vt:lpstr>Extra Dimensionen: Gaußsches Gesetz</vt:lpstr>
      <vt:lpstr>PowerPoint Presentation</vt:lpstr>
      <vt:lpstr>PowerPoint Presentation</vt:lpstr>
      <vt:lpstr>Kaluza           Klein</vt:lpstr>
      <vt:lpstr>PowerPoint Presentation</vt:lpstr>
      <vt:lpstr>Extra Dimensionen</vt:lpstr>
      <vt:lpstr>Extra dimensionen</vt:lpstr>
      <vt:lpstr>PowerPoint Presentation</vt:lpstr>
      <vt:lpstr>Antropic Principle</vt:lpstr>
      <vt:lpstr>Antropic Principle</vt:lpstr>
      <vt:lpstr>Antropisches Prinzip</vt:lpstr>
      <vt:lpstr>Antropic Principle</vt:lpstr>
      <vt:lpstr>Klerikale Kritik</vt:lpstr>
      <vt:lpstr>PowerPoint Presentation</vt:lpstr>
      <vt:lpstr>Antropic Principle: Criticism</vt:lpstr>
      <vt:lpstr>Mensch - Maß aller Dinge ?</vt:lpstr>
      <vt:lpstr>Universe - Multiverse</vt:lpstr>
      <vt:lpstr>Universe - Multiverse</vt:lpstr>
      <vt:lpstr>Universe - Multiverse</vt:lpstr>
      <vt:lpstr>Landschaft inflationärer Universen</vt:lpstr>
      <vt:lpstr>A Landscape of Inflationary Universes</vt:lpstr>
      <vt:lpstr>Harmonice Mundi</vt:lpstr>
      <vt:lpstr>Harmonice Mundi</vt:lpstr>
      <vt:lpstr>Universum - Multiversum</vt:lpstr>
      <vt:lpstr>Universe  -  Multiverse</vt:lpstr>
      <vt:lpstr>Welten</vt:lpstr>
      <vt:lpstr>Kosmos - Kosmoi</vt:lpstr>
      <vt:lpstr>Kosmos - Kosmoi</vt:lpstr>
      <vt:lpstr>Hypotheses non fingo </vt:lpstr>
      <vt:lpstr>Hypothesen: Das Atom</vt:lpstr>
      <vt:lpstr>Hypothesen: Neutrino</vt:lpstr>
      <vt:lpstr>PowerPoint Presentation</vt:lpstr>
      <vt:lpstr>Leben wir in der Besten aller Welten?</vt:lpstr>
      <vt:lpstr>PowerPoint Presentation</vt:lpstr>
      <vt:lpstr>PowerPoint Presentation</vt:lpstr>
      <vt:lpstr>PowerPoint Presentation</vt:lpstr>
      <vt:lpstr>Mein Glaubens­bekenntnis</vt:lpstr>
    </vt:vector>
  </TitlesOfParts>
  <Company>DESY Zeuthen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Der Alte würfelt nicht</dc:title>
  <dc:creator>Naumann</dc:creator>
  <cp:lastModifiedBy>Naumann, Thomas</cp:lastModifiedBy>
  <cp:revision>1306</cp:revision>
  <cp:lastPrinted>2016-07-06T17:29:30Z</cp:lastPrinted>
  <dcterms:created xsi:type="dcterms:W3CDTF">2011-06-17T15:27:46Z</dcterms:created>
  <dcterms:modified xsi:type="dcterms:W3CDTF">2016-07-15T08:59:09Z</dcterms:modified>
</cp:coreProperties>
</file>