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1" r:id="rId2"/>
  </p:sldMasterIdLst>
  <p:sldIdLst>
    <p:sldId id="256" r:id="rId3"/>
    <p:sldId id="271" r:id="rId4"/>
    <p:sldId id="277" r:id="rId5"/>
    <p:sldId id="276" r:id="rId6"/>
    <p:sldId id="275" r:id="rId7"/>
    <p:sldId id="279" r:id="rId8"/>
    <p:sldId id="280" r:id="rId9"/>
    <p:sldId id="281" r:id="rId10"/>
    <p:sldId id="282" r:id="rId11"/>
    <p:sldId id="278" r:id="rId12"/>
    <p:sldId id="283" r:id="rId13"/>
    <p:sldId id="274"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96" d="100"/>
          <a:sy n="96" d="100"/>
        </p:scale>
        <p:origin x="-2008"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slide" Target="slides/slide8.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sevrard:Desktop:New_budget_profiles_for_EA_and_NA_Consolidation.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NA</a:t>
            </a:r>
            <a:r>
              <a:rPr lang="en-GB" baseline="0"/>
              <a:t> &amp; EA Consolidation budget reprofiling</a:t>
            </a:r>
            <a:endParaRPr lang="en-GB"/>
          </a:p>
        </c:rich>
      </c:tx>
      <c:layout/>
      <c:overlay val="0"/>
      <c:spPr>
        <a:noFill/>
        <a:ln>
          <a:noFill/>
        </a:ln>
        <a:effectLst/>
      </c:spPr>
    </c:title>
    <c:autoTitleDeleted val="0"/>
    <c:plotArea>
      <c:layout/>
      <c:lineChart>
        <c:grouping val="standard"/>
        <c:varyColors val="0"/>
        <c:ser>
          <c:idx val="0"/>
          <c:order val="0"/>
          <c:tx>
            <c:strRef>
              <c:f>Sheet1!$A$2</c:f>
              <c:strCache>
                <c:ptCount val="1"/>
                <c:pt idx="0">
                  <c:v>EA CONS</c:v>
                </c:pt>
              </c:strCache>
            </c:strRef>
          </c:tx>
          <c:spPr>
            <a:ln w="28575" cap="rnd">
              <a:solidFill>
                <a:schemeClr val="accent1"/>
              </a:solidFill>
              <a:round/>
            </a:ln>
            <a:effectLst/>
          </c:spPr>
          <c:marker>
            <c:symbol val="none"/>
          </c:marker>
          <c:cat>
            <c:numRef>
              <c:f>Sheet1!$B$1:$L$1</c:f>
              <c:numCache>
                <c:formatCode>General</c:formatCode>
                <c:ptCount val="11"/>
                <c:pt idx="0">
                  <c:v>2015.0</c:v>
                </c:pt>
                <c:pt idx="1">
                  <c:v>2016.0</c:v>
                </c:pt>
                <c:pt idx="2">
                  <c:v>2017.0</c:v>
                </c:pt>
                <c:pt idx="3">
                  <c:v>2018.0</c:v>
                </c:pt>
                <c:pt idx="4">
                  <c:v>2019.0</c:v>
                </c:pt>
                <c:pt idx="5">
                  <c:v>2020.0</c:v>
                </c:pt>
                <c:pt idx="6">
                  <c:v>2021.0</c:v>
                </c:pt>
                <c:pt idx="7">
                  <c:v>2022.0</c:v>
                </c:pt>
                <c:pt idx="8">
                  <c:v>2023.0</c:v>
                </c:pt>
                <c:pt idx="9">
                  <c:v>2024.0</c:v>
                </c:pt>
                <c:pt idx="10">
                  <c:v>2025.0</c:v>
                </c:pt>
              </c:numCache>
            </c:numRef>
          </c:cat>
          <c:val>
            <c:numRef>
              <c:f>Sheet1!$B$2:$L$2</c:f>
              <c:numCache>
                <c:formatCode>#,##0</c:formatCode>
                <c:ptCount val="11"/>
                <c:pt idx="0">
                  <c:v>902.0</c:v>
                </c:pt>
                <c:pt idx="1">
                  <c:v>505.0</c:v>
                </c:pt>
                <c:pt idx="2">
                  <c:v>1011.0</c:v>
                </c:pt>
                <c:pt idx="3">
                  <c:v>2021.0</c:v>
                </c:pt>
                <c:pt idx="4">
                  <c:v>1516.0</c:v>
                </c:pt>
                <c:pt idx="5">
                  <c:v>1011.0</c:v>
                </c:pt>
              </c:numCache>
            </c:numRef>
          </c:val>
          <c:smooth val="0"/>
        </c:ser>
        <c:ser>
          <c:idx val="1"/>
          <c:order val="1"/>
          <c:tx>
            <c:strRef>
              <c:f>Sheet1!$A$3</c:f>
              <c:strCache>
                <c:ptCount val="1"/>
                <c:pt idx="0">
                  <c:v>NA CONS</c:v>
                </c:pt>
              </c:strCache>
            </c:strRef>
          </c:tx>
          <c:spPr>
            <a:ln w="28575" cap="rnd">
              <a:solidFill>
                <a:schemeClr val="accent2"/>
              </a:solidFill>
              <a:round/>
            </a:ln>
            <a:effectLst/>
          </c:spPr>
          <c:marker>
            <c:symbol val="none"/>
          </c:marker>
          <c:cat>
            <c:numRef>
              <c:f>Sheet1!$B$1:$L$1</c:f>
              <c:numCache>
                <c:formatCode>General</c:formatCode>
                <c:ptCount val="11"/>
                <c:pt idx="0">
                  <c:v>2015.0</c:v>
                </c:pt>
                <c:pt idx="1">
                  <c:v>2016.0</c:v>
                </c:pt>
                <c:pt idx="2">
                  <c:v>2017.0</c:v>
                </c:pt>
                <c:pt idx="3">
                  <c:v>2018.0</c:v>
                </c:pt>
                <c:pt idx="4">
                  <c:v>2019.0</c:v>
                </c:pt>
                <c:pt idx="5">
                  <c:v>2020.0</c:v>
                </c:pt>
                <c:pt idx="6">
                  <c:v>2021.0</c:v>
                </c:pt>
                <c:pt idx="7">
                  <c:v>2022.0</c:v>
                </c:pt>
                <c:pt idx="8">
                  <c:v>2023.0</c:v>
                </c:pt>
                <c:pt idx="9">
                  <c:v>2024.0</c:v>
                </c:pt>
                <c:pt idx="10">
                  <c:v>2025.0</c:v>
                </c:pt>
              </c:numCache>
            </c:numRef>
          </c:cat>
          <c:val>
            <c:numRef>
              <c:f>Sheet1!$B$3:$L$3</c:f>
              <c:numCache>
                <c:formatCode>#,##0</c:formatCode>
                <c:ptCount val="11"/>
                <c:pt idx="0">
                  <c:v>2802.0</c:v>
                </c:pt>
                <c:pt idx="1">
                  <c:v>9509.0</c:v>
                </c:pt>
                <c:pt idx="2">
                  <c:v>8571.0</c:v>
                </c:pt>
                <c:pt idx="3">
                  <c:v>10415.0</c:v>
                </c:pt>
                <c:pt idx="4">
                  <c:v>8394.0</c:v>
                </c:pt>
                <c:pt idx="5">
                  <c:v>8394.0</c:v>
                </c:pt>
                <c:pt idx="6">
                  <c:v>1218.0</c:v>
                </c:pt>
              </c:numCache>
            </c:numRef>
          </c:val>
          <c:smooth val="0"/>
        </c:ser>
        <c:ser>
          <c:idx val="4"/>
          <c:order val="2"/>
          <c:tx>
            <c:strRef>
              <c:f>Sheet1!$A$6</c:f>
              <c:strCache>
                <c:ptCount val="1"/>
                <c:pt idx="0">
                  <c:v>EA CONS new</c:v>
                </c:pt>
              </c:strCache>
            </c:strRef>
          </c:tx>
          <c:spPr>
            <a:ln w="28575" cap="rnd">
              <a:solidFill>
                <a:schemeClr val="accent5"/>
              </a:solidFill>
              <a:round/>
            </a:ln>
            <a:effectLst/>
          </c:spPr>
          <c:marker>
            <c:symbol val="none"/>
          </c:marker>
          <c:cat>
            <c:numRef>
              <c:f>Sheet1!$B$1:$L$1</c:f>
              <c:numCache>
                <c:formatCode>General</c:formatCode>
                <c:ptCount val="11"/>
                <c:pt idx="0">
                  <c:v>2015.0</c:v>
                </c:pt>
                <c:pt idx="1">
                  <c:v>2016.0</c:v>
                </c:pt>
                <c:pt idx="2">
                  <c:v>2017.0</c:v>
                </c:pt>
                <c:pt idx="3">
                  <c:v>2018.0</c:v>
                </c:pt>
                <c:pt idx="4">
                  <c:v>2019.0</c:v>
                </c:pt>
                <c:pt idx="5">
                  <c:v>2020.0</c:v>
                </c:pt>
                <c:pt idx="6">
                  <c:v>2021.0</c:v>
                </c:pt>
                <c:pt idx="7">
                  <c:v>2022.0</c:v>
                </c:pt>
                <c:pt idx="8">
                  <c:v>2023.0</c:v>
                </c:pt>
                <c:pt idx="9">
                  <c:v>2024.0</c:v>
                </c:pt>
                <c:pt idx="10">
                  <c:v>2025.0</c:v>
                </c:pt>
              </c:numCache>
            </c:numRef>
          </c:cat>
          <c:val>
            <c:numRef>
              <c:f>Sheet1!$B$6:$L$6</c:f>
              <c:numCache>
                <c:formatCode>#,##0</c:formatCode>
                <c:ptCount val="11"/>
                <c:pt idx="0">
                  <c:v>598.0</c:v>
                </c:pt>
                <c:pt idx="1">
                  <c:v>634.0</c:v>
                </c:pt>
                <c:pt idx="2">
                  <c:v>511.0</c:v>
                </c:pt>
                <c:pt idx="3">
                  <c:v>1021.0</c:v>
                </c:pt>
                <c:pt idx="4">
                  <c:v>766.0</c:v>
                </c:pt>
                <c:pt idx="5">
                  <c:v>611.0</c:v>
                </c:pt>
                <c:pt idx="6">
                  <c:v>745.0</c:v>
                </c:pt>
                <c:pt idx="7">
                  <c:v>1000.0</c:v>
                </c:pt>
                <c:pt idx="8">
                  <c:v>750.0</c:v>
                </c:pt>
                <c:pt idx="9">
                  <c:v>400.0</c:v>
                </c:pt>
              </c:numCache>
            </c:numRef>
          </c:val>
          <c:smooth val="0"/>
        </c:ser>
        <c:ser>
          <c:idx val="5"/>
          <c:order val="3"/>
          <c:tx>
            <c:strRef>
              <c:f>Sheet1!$A$7</c:f>
              <c:strCache>
                <c:ptCount val="1"/>
                <c:pt idx="0">
                  <c:v>NA CONS new</c:v>
                </c:pt>
              </c:strCache>
            </c:strRef>
          </c:tx>
          <c:spPr>
            <a:ln w="28575" cap="rnd">
              <a:solidFill>
                <a:schemeClr val="accent6"/>
              </a:solidFill>
              <a:round/>
            </a:ln>
            <a:effectLst/>
          </c:spPr>
          <c:marker>
            <c:symbol val="none"/>
          </c:marker>
          <c:cat>
            <c:numRef>
              <c:f>Sheet1!$B$1:$L$1</c:f>
              <c:numCache>
                <c:formatCode>General</c:formatCode>
                <c:ptCount val="11"/>
                <c:pt idx="0">
                  <c:v>2015.0</c:v>
                </c:pt>
                <c:pt idx="1">
                  <c:v>2016.0</c:v>
                </c:pt>
                <c:pt idx="2">
                  <c:v>2017.0</c:v>
                </c:pt>
                <c:pt idx="3">
                  <c:v>2018.0</c:v>
                </c:pt>
                <c:pt idx="4">
                  <c:v>2019.0</c:v>
                </c:pt>
                <c:pt idx="5">
                  <c:v>2020.0</c:v>
                </c:pt>
                <c:pt idx="6">
                  <c:v>2021.0</c:v>
                </c:pt>
                <c:pt idx="7">
                  <c:v>2022.0</c:v>
                </c:pt>
                <c:pt idx="8">
                  <c:v>2023.0</c:v>
                </c:pt>
                <c:pt idx="9">
                  <c:v>2024.0</c:v>
                </c:pt>
                <c:pt idx="10">
                  <c:v>2025.0</c:v>
                </c:pt>
              </c:numCache>
            </c:numRef>
          </c:cat>
          <c:val>
            <c:numRef>
              <c:f>Sheet1!$B$7:$L$7</c:f>
              <c:numCache>
                <c:formatCode>#,##0</c:formatCode>
                <c:ptCount val="11"/>
                <c:pt idx="0">
                  <c:v>2590.0</c:v>
                </c:pt>
                <c:pt idx="1">
                  <c:v>3546.0</c:v>
                </c:pt>
                <c:pt idx="2">
                  <c:v>2628.0</c:v>
                </c:pt>
                <c:pt idx="3">
                  <c:v>3872.0</c:v>
                </c:pt>
                <c:pt idx="4">
                  <c:v>2751.0</c:v>
                </c:pt>
                <c:pt idx="5">
                  <c:v>2751.0</c:v>
                </c:pt>
                <c:pt idx="6">
                  <c:v>6584.0</c:v>
                </c:pt>
                <c:pt idx="7">
                  <c:v>5943.0</c:v>
                </c:pt>
                <c:pt idx="8">
                  <c:v>6543.0</c:v>
                </c:pt>
                <c:pt idx="9">
                  <c:v>5643.0</c:v>
                </c:pt>
                <c:pt idx="10">
                  <c:v>5643.0</c:v>
                </c:pt>
              </c:numCache>
            </c:numRef>
          </c:val>
          <c:smooth val="0"/>
        </c:ser>
        <c:dLbls>
          <c:showLegendKey val="0"/>
          <c:showVal val="0"/>
          <c:showCatName val="0"/>
          <c:showSerName val="0"/>
          <c:showPercent val="0"/>
          <c:showBubbleSize val="0"/>
        </c:dLbls>
        <c:marker val="1"/>
        <c:smooth val="0"/>
        <c:axId val="-2132894792"/>
        <c:axId val="-2138917928"/>
        <c:extLst>
          <c:ext xmlns:c15="http://schemas.microsoft.com/office/drawing/2012/chart" uri="{02D57815-91ED-43cb-92C2-25804820EDAC}">
            <c15:filteredLineSeries>
              <c15:ser>
                <c:idx val="2"/>
                <c:order val="2"/>
                <c:tx>
                  <c:strRef>
                    <c:extLst>
                      <c:ext uri="{02D57815-91ED-43cb-92C2-25804820EDAC}">
                        <c15:formulaRef>
                          <c15:sqref>Sheet1!$A$4</c15:sqref>
                        </c15:formulaRef>
                      </c:ext>
                    </c:extLst>
                    <c:strCache>
                      <c:ptCount val="1"/>
                    </c:strCache>
                  </c:strRef>
                </c:tx>
                <c:spPr>
                  <a:ln w="28575" cap="rnd">
                    <a:solidFill>
                      <a:schemeClr val="accent3"/>
                    </a:solidFill>
                    <a:round/>
                  </a:ln>
                  <a:effectLst/>
                </c:spPr>
                <c:marker>
                  <c:symbol val="none"/>
                </c:marker>
                <c:cat>
                  <c:numRef>
                    <c:extLst>
                      <c:ext uri="{02D57815-91ED-43cb-92C2-25804820EDAC}">
                        <c15:formulaRef>
                          <c15:sqref>Sheet1!$B$1:$L$1</c15:sqref>
                        </c15:formulaRef>
                      </c:ext>
                    </c:extLst>
                    <c:numCache>
                      <c:formatCode>General</c:formatCode>
                      <c:ptCount val="11"/>
                      <c:pt idx="0">
                        <c:v>2015</c:v>
                      </c:pt>
                      <c:pt idx="1">
                        <c:v>2016</c:v>
                      </c:pt>
                      <c:pt idx="2">
                        <c:v>2017</c:v>
                      </c:pt>
                      <c:pt idx="3">
                        <c:v>2018</c:v>
                      </c:pt>
                      <c:pt idx="4">
                        <c:v>2019</c:v>
                      </c:pt>
                      <c:pt idx="5">
                        <c:v>2020</c:v>
                      </c:pt>
                      <c:pt idx="6">
                        <c:v>2021</c:v>
                      </c:pt>
                      <c:pt idx="7">
                        <c:v>2022</c:v>
                      </c:pt>
                      <c:pt idx="8">
                        <c:v>2023</c:v>
                      </c:pt>
                      <c:pt idx="9">
                        <c:v>2024</c:v>
                      </c:pt>
                      <c:pt idx="10">
                        <c:v>2025</c:v>
                      </c:pt>
                    </c:numCache>
                  </c:numRef>
                </c:cat>
                <c:val>
                  <c:numRef>
                    <c:extLst>
                      <c:ext uri="{02D57815-91ED-43cb-92C2-25804820EDAC}">
                        <c15:formulaRef>
                          <c15:sqref>Sheet1!$B$4:$L$4</c15:sqref>
                        </c15:formulaRef>
                      </c:ext>
                    </c:extLst>
                    <c:numCache>
                      <c:formatCode>General</c:formatCode>
                      <c:ptCount val="11"/>
                    </c:numCache>
                  </c:numRef>
                </c:val>
                <c:smooth val="0"/>
              </c15:ser>
            </c15:filteredLineSeries>
          </c:ext>
        </c:extLst>
      </c:lineChart>
      <c:catAx>
        <c:axId val="-213289479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38917928"/>
        <c:crosses val="autoZero"/>
        <c:auto val="1"/>
        <c:lblAlgn val="ctr"/>
        <c:lblOffset val="100"/>
        <c:noMultiLvlLbl val="0"/>
      </c:catAx>
      <c:valAx>
        <c:axId val="-2138917928"/>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32894792"/>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en-US"/>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B132F95-7917-8744-9970-285BBA30D40A}" type="datetimeFigureOut">
              <a:rPr lang="en-US" smtClean="0"/>
              <a:pPr/>
              <a:t>8/31/15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5E86F1-A9BD-8B43-8009-B580E958D8C0}" type="slidenum">
              <a:rPr lang="en-US" smtClean="0"/>
              <a:pPr/>
              <a:t>‹#›</a:t>
            </a:fld>
            <a:endParaRPr lang="en-US"/>
          </a:p>
        </p:txBody>
      </p:sp>
    </p:spTree>
    <p:extLst>
      <p:ext uri="{BB962C8B-B14F-4D97-AF65-F5344CB8AC3E}">
        <p14:creationId xmlns:p14="http://schemas.microsoft.com/office/powerpoint/2010/main" val="20692842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132F95-7917-8744-9970-285BBA30D40A}" type="datetimeFigureOut">
              <a:rPr lang="en-US" smtClean="0"/>
              <a:pPr/>
              <a:t>8/31/15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5E86F1-A9BD-8B43-8009-B580E958D8C0}" type="slidenum">
              <a:rPr lang="en-US" smtClean="0"/>
              <a:pPr/>
              <a:t>‹#›</a:t>
            </a:fld>
            <a:endParaRPr lang="en-US"/>
          </a:p>
        </p:txBody>
      </p:sp>
    </p:spTree>
    <p:extLst>
      <p:ext uri="{BB962C8B-B14F-4D97-AF65-F5344CB8AC3E}">
        <p14:creationId xmlns:p14="http://schemas.microsoft.com/office/powerpoint/2010/main" val="4733334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132F95-7917-8744-9970-285BBA30D40A}" type="datetimeFigureOut">
              <a:rPr lang="en-US" smtClean="0"/>
              <a:pPr/>
              <a:t>8/31/15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5E86F1-A9BD-8B43-8009-B580E958D8C0}" type="slidenum">
              <a:rPr lang="en-US" smtClean="0"/>
              <a:pPr/>
              <a:t>‹#›</a:t>
            </a:fld>
            <a:endParaRPr lang="en-US"/>
          </a:p>
        </p:txBody>
      </p:sp>
    </p:spTree>
    <p:extLst>
      <p:ext uri="{BB962C8B-B14F-4D97-AF65-F5344CB8AC3E}">
        <p14:creationId xmlns:p14="http://schemas.microsoft.com/office/powerpoint/2010/main" val="25301704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fr-CH"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CH" smtClean="0"/>
              <a:t>Click to edit Master subtitle style</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fr-CH"/>
              <a:t>L.Gatignon, 7 May 2015</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nl-NL"/>
              <a:t>East Area Consolidation meeting</a:t>
            </a:r>
            <a:endParaRPr lang="en-US"/>
          </a:p>
        </p:txBody>
      </p:sp>
      <p:sp>
        <p:nvSpPr>
          <p:cNvPr id="6" name="Rectangle 6"/>
          <p:cNvSpPr>
            <a:spLocks noGrp="1" noChangeArrowheads="1"/>
          </p:cNvSpPr>
          <p:nvPr>
            <p:ph type="sldNum" sz="quarter" idx="12"/>
          </p:nvPr>
        </p:nvSpPr>
        <p:spPr>
          <a:ln/>
        </p:spPr>
        <p:txBody>
          <a:bodyPr/>
          <a:lstStyle>
            <a:lvl1pPr>
              <a:defRPr/>
            </a:lvl1pPr>
          </a:lstStyle>
          <a:p>
            <a:fld id="{9DB0D0D8-C17D-4722-BC09-1C3A3D099286}" type="slidenum">
              <a:rPr lang="en-US" altLang="en-US"/>
              <a:pPr/>
              <a:t>‹#›</a:t>
            </a:fld>
            <a:endParaRPr lang="en-US" altLang="en-US"/>
          </a:p>
        </p:txBody>
      </p:sp>
    </p:spTree>
    <p:extLst>
      <p:ext uri="{BB962C8B-B14F-4D97-AF65-F5344CB8AC3E}">
        <p14:creationId xmlns:p14="http://schemas.microsoft.com/office/powerpoint/2010/main" val="32011118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lang="en-GB"/>
          </a:p>
        </p:txBody>
      </p:sp>
      <p:sp>
        <p:nvSpPr>
          <p:cNvPr id="3" name="Content Placeholder 2"/>
          <p:cNvSpPr>
            <a:spLocks noGrp="1"/>
          </p:cNvSpPr>
          <p:nvPr>
            <p:ph idx="1"/>
          </p:nvPr>
        </p:nvSpPr>
        <p:spPr/>
        <p:txBody>
          <a:body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fr-CH"/>
              <a:t>L.Gatignon, 7 May 2015</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nl-NL"/>
              <a:t>East Area Consolidation meeting</a:t>
            </a:r>
            <a:endParaRPr lang="en-US"/>
          </a:p>
        </p:txBody>
      </p:sp>
      <p:sp>
        <p:nvSpPr>
          <p:cNvPr id="6" name="Rectangle 6"/>
          <p:cNvSpPr>
            <a:spLocks noGrp="1" noChangeArrowheads="1"/>
          </p:cNvSpPr>
          <p:nvPr>
            <p:ph type="sldNum" sz="quarter" idx="12"/>
          </p:nvPr>
        </p:nvSpPr>
        <p:spPr>
          <a:ln/>
        </p:spPr>
        <p:txBody>
          <a:bodyPr/>
          <a:lstStyle>
            <a:lvl1pPr>
              <a:defRPr/>
            </a:lvl1pPr>
          </a:lstStyle>
          <a:p>
            <a:fld id="{F6EA4577-E066-42EA-9E31-32F71D32A79B}" type="slidenum">
              <a:rPr lang="en-US" altLang="en-US"/>
              <a:pPr/>
              <a:t>‹#›</a:t>
            </a:fld>
            <a:endParaRPr lang="en-US" altLang="en-US"/>
          </a:p>
        </p:txBody>
      </p:sp>
    </p:spTree>
    <p:extLst>
      <p:ext uri="{BB962C8B-B14F-4D97-AF65-F5344CB8AC3E}">
        <p14:creationId xmlns:p14="http://schemas.microsoft.com/office/powerpoint/2010/main" val="3420383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fr-CH"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CH"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fr-CH"/>
              <a:t>L.Gatignon, 7 May 2015</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nl-NL"/>
              <a:t>East Area Consolidation meeting</a:t>
            </a:r>
            <a:endParaRPr lang="en-US"/>
          </a:p>
        </p:txBody>
      </p:sp>
      <p:sp>
        <p:nvSpPr>
          <p:cNvPr id="6" name="Rectangle 6"/>
          <p:cNvSpPr>
            <a:spLocks noGrp="1" noChangeArrowheads="1"/>
          </p:cNvSpPr>
          <p:nvPr>
            <p:ph type="sldNum" sz="quarter" idx="12"/>
          </p:nvPr>
        </p:nvSpPr>
        <p:spPr>
          <a:ln/>
        </p:spPr>
        <p:txBody>
          <a:bodyPr/>
          <a:lstStyle>
            <a:lvl1pPr>
              <a:defRPr/>
            </a:lvl1pPr>
          </a:lstStyle>
          <a:p>
            <a:fld id="{97161014-E24C-4671-9977-A14AE1A05FFF}" type="slidenum">
              <a:rPr lang="en-US" altLang="en-US"/>
              <a:pPr/>
              <a:t>‹#›</a:t>
            </a:fld>
            <a:endParaRPr lang="en-US" altLang="en-US"/>
          </a:p>
        </p:txBody>
      </p:sp>
    </p:spTree>
    <p:extLst>
      <p:ext uri="{BB962C8B-B14F-4D97-AF65-F5344CB8AC3E}">
        <p14:creationId xmlns:p14="http://schemas.microsoft.com/office/powerpoint/2010/main" val="3952139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r>
              <a:rPr lang="fr-CH"/>
              <a:t>L.Gatignon, 7 May 2015</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nl-NL"/>
              <a:t>East Area Consolidation meeting</a:t>
            </a:r>
            <a:endParaRPr lang="en-US"/>
          </a:p>
        </p:txBody>
      </p:sp>
      <p:sp>
        <p:nvSpPr>
          <p:cNvPr id="7" name="Rectangle 6"/>
          <p:cNvSpPr>
            <a:spLocks noGrp="1" noChangeArrowheads="1"/>
          </p:cNvSpPr>
          <p:nvPr>
            <p:ph type="sldNum" sz="quarter" idx="12"/>
          </p:nvPr>
        </p:nvSpPr>
        <p:spPr>
          <a:ln/>
        </p:spPr>
        <p:txBody>
          <a:bodyPr/>
          <a:lstStyle>
            <a:lvl1pPr>
              <a:defRPr/>
            </a:lvl1pPr>
          </a:lstStyle>
          <a:p>
            <a:fld id="{AD6B5710-FD06-4BD9-8769-5A896DAC9C6A}" type="slidenum">
              <a:rPr lang="en-US" altLang="en-US"/>
              <a:pPr/>
              <a:t>‹#›</a:t>
            </a:fld>
            <a:endParaRPr lang="en-US" altLang="en-US"/>
          </a:p>
        </p:txBody>
      </p:sp>
    </p:spTree>
    <p:extLst>
      <p:ext uri="{BB962C8B-B14F-4D97-AF65-F5344CB8AC3E}">
        <p14:creationId xmlns:p14="http://schemas.microsoft.com/office/powerpoint/2010/main" val="6030281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CH"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r>
              <a:rPr lang="fr-CH"/>
              <a:t>L.Gatignon, 7 May 2015</a:t>
            </a:r>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nl-NL"/>
              <a:t>East Area Consolidation meeting</a:t>
            </a:r>
            <a:endParaRPr lang="en-US"/>
          </a:p>
        </p:txBody>
      </p:sp>
      <p:sp>
        <p:nvSpPr>
          <p:cNvPr id="9" name="Rectangle 6"/>
          <p:cNvSpPr>
            <a:spLocks noGrp="1" noChangeArrowheads="1"/>
          </p:cNvSpPr>
          <p:nvPr>
            <p:ph type="sldNum" sz="quarter" idx="12"/>
          </p:nvPr>
        </p:nvSpPr>
        <p:spPr>
          <a:ln/>
        </p:spPr>
        <p:txBody>
          <a:bodyPr/>
          <a:lstStyle>
            <a:lvl1pPr>
              <a:defRPr/>
            </a:lvl1pPr>
          </a:lstStyle>
          <a:p>
            <a:fld id="{2F7B92A7-86FF-40AF-A351-DEDCC4CAC55E}" type="slidenum">
              <a:rPr lang="en-US" altLang="en-US"/>
              <a:pPr/>
              <a:t>‹#›</a:t>
            </a:fld>
            <a:endParaRPr lang="en-US" altLang="en-US"/>
          </a:p>
        </p:txBody>
      </p:sp>
    </p:spTree>
    <p:extLst>
      <p:ext uri="{BB962C8B-B14F-4D97-AF65-F5344CB8AC3E}">
        <p14:creationId xmlns:p14="http://schemas.microsoft.com/office/powerpoint/2010/main" val="33644623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r>
              <a:rPr lang="fr-CH"/>
              <a:t>L.Gatignon, 7 May 2015</a:t>
            </a:r>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nl-NL"/>
              <a:t>East Area Consolidation meeting</a:t>
            </a:r>
            <a:endParaRPr lang="en-US"/>
          </a:p>
        </p:txBody>
      </p:sp>
      <p:sp>
        <p:nvSpPr>
          <p:cNvPr id="5" name="Rectangle 6"/>
          <p:cNvSpPr>
            <a:spLocks noGrp="1" noChangeArrowheads="1"/>
          </p:cNvSpPr>
          <p:nvPr>
            <p:ph type="sldNum" sz="quarter" idx="12"/>
          </p:nvPr>
        </p:nvSpPr>
        <p:spPr>
          <a:ln/>
        </p:spPr>
        <p:txBody>
          <a:bodyPr/>
          <a:lstStyle>
            <a:lvl1pPr>
              <a:defRPr/>
            </a:lvl1pPr>
          </a:lstStyle>
          <a:p>
            <a:fld id="{C1135860-A4A1-4865-A712-91CC17B5B8B3}" type="slidenum">
              <a:rPr lang="en-US" altLang="en-US"/>
              <a:pPr/>
              <a:t>‹#›</a:t>
            </a:fld>
            <a:endParaRPr lang="en-US" altLang="en-US"/>
          </a:p>
        </p:txBody>
      </p:sp>
    </p:spTree>
    <p:extLst>
      <p:ext uri="{BB962C8B-B14F-4D97-AF65-F5344CB8AC3E}">
        <p14:creationId xmlns:p14="http://schemas.microsoft.com/office/powerpoint/2010/main" val="417162310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fr-CH"/>
              <a:t>L.Gatignon, 7 May 2015</a:t>
            </a:r>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nl-NL"/>
              <a:t>East Area Consolidation meeting</a:t>
            </a:r>
            <a:endParaRPr lang="en-US"/>
          </a:p>
        </p:txBody>
      </p:sp>
      <p:sp>
        <p:nvSpPr>
          <p:cNvPr id="4" name="Rectangle 6"/>
          <p:cNvSpPr>
            <a:spLocks noGrp="1" noChangeArrowheads="1"/>
          </p:cNvSpPr>
          <p:nvPr>
            <p:ph type="sldNum" sz="quarter" idx="12"/>
          </p:nvPr>
        </p:nvSpPr>
        <p:spPr>
          <a:ln/>
        </p:spPr>
        <p:txBody>
          <a:bodyPr/>
          <a:lstStyle>
            <a:lvl1pPr>
              <a:defRPr/>
            </a:lvl1pPr>
          </a:lstStyle>
          <a:p>
            <a:fld id="{1D32882C-FD8E-462E-9146-0434639EBCCC}" type="slidenum">
              <a:rPr lang="en-US" altLang="en-US"/>
              <a:pPr/>
              <a:t>‹#›</a:t>
            </a:fld>
            <a:endParaRPr lang="en-US" altLang="en-US"/>
          </a:p>
        </p:txBody>
      </p:sp>
    </p:spTree>
    <p:extLst>
      <p:ext uri="{BB962C8B-B14F-4D97-AF65-F5344CB8AC3E}">
        <p14:creationId xmlns:p14="http://schemas.microsoft.com/office/powerpoint/2010/main" val="2411845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fr-CH"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fr-CH"/>
              <a:t>L.Gatignon, 7 May 2015</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nl-NL"/>
              <a:t>East Area Consolidation meeting</a:t>
            </a:r>
            <a:endParaRPr lang="en-US"/>
          </a:p>
        </p:txBody>
      </p:sp>
      <p:sp>
        <p:nvSpPr>
          <p:cNvPr id="7" name="Rectangle 6"/>
          <p:cNvSpPr>
            <a:spLocks noGrp="1" noChangeArrowheads="1"/>
          </p:cNvSpPr>
          <p:nvPr>
            <p:ph type="sldNum" sz="quarter" idx="12"/>
          </p:nvPr>
        </p:nvSpPr>
        <p:spPr>
          <a:ln/>
        </p:spPr>
        <p:txBody>
          <a:bodyPr/>
          <a:lstStyle>
            <a:lvl1pPr>
              <a:defRPr/>
            </a:lvl1pPr>
          </a:lstStyle>
          <a:p>
            <a:fld id="{2E919DF3-6874-4D1E-A06E-DE1F6BE49F8E}" type="slidenum">
              <a:rPr lang="en-US" altLang="en-US"/>
              <a:pPr/>
              <a:t>‹#›</a:t>
            </a:fld>
            <a:endParaRPr lang="en-US" altLang="en-US"/>
          </a:p>
        </p:txBody>
      </p:sp>
    </p:spTree>
    <p:extLst>
      <p:ext uri="{BB962C8B-B14F-4D97-AF65-F5344CB8AC3E}">
        <p14:creationId xmlns:p14="http://schemas.microsoft.com/office/powerpoint/2010/main" val="10202703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132F95-7917-8744-9970-285BBA30D40A}" type="datetimeFigureOut">
              <a:rPr lang="en-US" smtClean="0"/>
              <a:pPr/>
              <a:t>8/31/15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5E86F1-A9BD-8B43-8009-B580E958D8C0}" type="slidenum">
              <a:rPr lang="en-US" smtClean="0"/>
              <a:pPr/>
              <a:t>‹#›</a:t>
            </a:fld>
            <a:endParaRPr lang="en-US"/>
          </a:p>
        </p:txBody>
      </p:sp>
    </p:spTree>
    <p:extLst>
      <p:ext uri="{BB962C8B-B14F-4D97-AF65-F5344CB8AC3E}">
        <p14:creationId xmlns:p14="http://schemas.microsoft.com/office/powerpoint/2010/main" val="51992367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fr-CH"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fr-CH"/>
              <a:t>L.Gatignon, 7 May 2015</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nl-NL"/>
              <a:t>East Area Consolidation meeting</a:t>
            </a:r>
            <a:endParaRPr lang="en-US"/>
          </a:p>
        </p:txBody>
      </p:sp>
      <p:sp>
        <p:nvSpPr>
          <p:cNvPr id="7" name="Rectangle 6"/>
          <p:cNvSpPr>
            <a:spLocks noGrp="1" noChangeArrowheads="1"/>
          </p:cNvSpPr>
          <p:nvPr>
            <p:ph type="sldNum" sz="quarter" idx="12"/>
          </p:nvPr>
        </p:nvSpPr>
        <p:spPr>
          <a:ln/>
        </p:spPr>
        <p:txBody>
          <a:bodyPr/>
          <a:lstStyle>
            <a:lvl1pPr>
              <a:defRPr/>
            </a:lvl1pPr>
          </a:lstStyle>
          <a:p>
            <a:fld id="{3E5E7FCC-A72A-4C80-BA8C-81DB3EEEF139}" type="slidenum">
              <a:rPr lang="en-US" altLang="en-US"/>
              <a:pPr/>
              <a:t>‹#›</a:t>
            </a:fld>
            <a:endParaRPr lang="en-US" altLang="en-US"/>
          </a:p>
        </p:txBody>
      </p:sp>
    </p:spTree>
    <p:extLst>
      <p:ext uri="{BB962C8B-B14F-4D97-AF65-F5344CB8AC3E}">
        <p14:creationId xmlns:p14="http://schemas.microsoft.com/office/powerpoint/2010/main" val="62094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fr-CH"/>
              <a:t>L.Gatignon, 7 May 2015</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nl-NL"/>
              <a:t>East Area Consolidation meeting</a:t>
            </a:r>
            <a:endParaRPr lang="en-US"/>
          </a:p>
        </p:txBody>
      </p:sp>
      <p:sp>
        <p:nvSpPr>
          <p:cNvPr id="6" name="Rectangle 6"/>
          <p:cNvSpPr>
            <a:spLocks noGrp="1" noChangeArrowheads="1"/>
          </p:cNvSpPr>
          <p:nvPr>
            <p:ph type="sldNum" sz="quarter" idx="12"/>
          </p:nvPr>
        </p:nvSpPr>
        <p:spPr>
          <a:ln/>
        </p:spPr>
        <p:txBody>
          <a:bodyPr/>
          <a:lstStyle>
            <a:lvl1pPr>
              <a:defRPr/>
            </a:lvl1pPr>
          </a:lstStyle>
          <a:p>
            <a:fld id="{B170DD73-73C1-4C3C-A45A-B9410AFAF043}" type="slidenum">
              <a:rPr lang="en-US" altLang="en-US"/>
              <a:pPr/>
              <a:t>‹#›</a:t>
            </a:fld>
            <a:endParaRPr lang="en-US" altLang="en-US"/>
          </a:p>
        </p:txBody>
      </p:sp>
    </p:spTree>
    <p:extLst>
      <p:ext uri="{BB962C8B-B14F-4D97-AF65-F5344CB8AC3E}">
        <p14:creationId xmlns:p14="http://schemas.microsoft.com/office/powerpoint/2010/main" val="22828790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fr-CH"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fr-CH"/>
              <a:t>L.Gatignon, 7 May 2015</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nl-NL"/>
              <a:t>East Area Consolidation meeting</a:t>
            </a:r>
            <a:endParaRPr lang="en-US"/>
          </a:p>
        </p:txBody>
      </p:sp>
      <p:sp>
        <p:nvSpPr>
          <p:cNvPr id="6" name="Rectangle 6"/>
          <p:cNvSpPr>
            <a:spLocks noGrp="1" noChangeArrowheads="1"/>
          </p:cNvSpPr>
          <p:nvPr>
            <p:ph type="sldNum" sz="quarter" idx="12"/>
          </p:nvPr>
        </p:nvSpPr>
        <p:spPr>
          <a:ln/>
        </p:spPr>
        <p:txBody>
          <a:bodyPr/>
          <a:lstStyle>
            <a:lvl1pPr>
              <a:defRPr/>
            </a:lvl1pPr>
          </a:lstStyle>
          <a:p>
            <a:fld id="{5B705154-FA68-46F6-8BA6-8D1FDB8D07DB}" type="slidenum">
              <a:rPr lang="en-US" altLang="en-US"/>
              <a:pPr/>
              <a:t>‹#›</a:t>
            </a:fld>
            <a:endParaRPr lang="en-US" altLang="en-US"/>
          </a:p>
        </p:txBody>
      </p:sp>
    </p:spTree>
    <p:extLst>
      <p:ext uri="{BB962C8B-B14F-4D97-AF65-F5344CB8AC3E}">
        <p14:creationId xmlns:p14="http://schemas.microsoft.com/office/powerpoint/2010/main" val="21937872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B132F95-7917-8744-9970-285BBA30D40A}" type="datetimeFigureOut">
              <a:rPr lang="en-US" smtClean="0"/>
              <a:pPr/>
              <a:t>8/31/15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5E86F1-A9BD-8B43-8009-B580E958D8C0}" type="slidenum">
              <a:rPr lang="en-US" smtClean="0"/>
              <a:pPr/>
              <a:t>‹#›</a:t>
            </a:fld>
            <a:endParaRPr lang="en-US"/>
          </a:p>
        </p:txBody>
      </p:sp>
    </p:spTree>
    <p:extLst>
      <p:ext uri="{BB962C8B-B14F-4D97-AF65-F5344CB8AC3E}">
        <p14:creationId xmlns:p14="http://schemas.microsoft.com/office/powerpoint/2010/main" val="10919308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B132F95-7917-8744-9970-285BBA30D40A}" type="datetimeFigureOut">
              <a:rPr lang="en-US" smtClean="0"/>
              <a:pPr/>
              <a:t>8/31/15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5E86F1-A9BD-8B43-8009-B580E958D8C0}" type="slidenum">
              <a:rPr lang="en-US" smtClean="0"/>
              <a:pPr/>
              <a:t>‹#›</a:t>
            </a:fld>
            <a:endParaRPr lang="en-US"/>
          </a:p>
        </p:txBody>
      </p:sp>
    </p:spTree>
    <p:extLst>
      <p:ext uri="{BB962C8B-B14F-4D97-AF65-F5344CB8AC3E}">
        <p14:creationId xmlns:p14="http://schemas.microsoft.com/office/powerpoint/2010/main" val="29355070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B132F95-7917-8744-9970-285BBA30D40A}" type="datetimeFigureOut">
              <a:rPr lang="en-US" smtClean="0"/>
              <a:pPr/>
              <a:t>8/31/15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95E86F1-A9BD-8B43-8009-B580E958D8C0}" type="slidenum">
              <a:rPr lang="en-US" smtClean="0"/>
              <a:pPr/>
              <a:t>‹#›</a:t>
            </a:fld>
            <a:endParaRPr lang="en-US"/>
          </a:p>
        </p:txBody>
      </p:sp>
    </p:spTree>
    <p:extLst>
      <p:ext uri="{BB962C8B-B14F-4D97-AF65-F5344CB8AC3E}">
        <p14:creationId xmlns:p14="http://schemas.microsoft.com/office/powerpoint/2010/main" val="3836731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B132F95-7917-8744-9970-285BBA30D40A}" type="datetimeFigureOut">
              <a:rPr lang="en-US" smtClean="0"/>
              <a:pPr/>
              <a:t>8/31/15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5E86F1-A9BD-8B43-8009-B580E958D8C0}" type="slidenum">
              <a:rPr lang="en-US" smtClean="0"/>
              <a:pPr/>
              <a:t>‹#›</a:t>
            </a:fld>
            <a:endParaRPr lang="en-US"/>
          </a:p>
        </p:txBody>
      </p:sp>
    </p:spTree>
    <p:extLst>
      <p:ext uri="{BB962C8B-B14F-4D97-AF65-F5344CB8AC3E}">
        <p14:creationId xmlns:p14="http://schemas.microsoft.com/office/powerpoint/2010/main" val="2973615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132F95-7917-8744-9970-285BBA30D40A}" type="datetimeFigureOut">
              <a:rPr lang="en-US" smtClean="0"/>
              <a:pPr/>
              <a:t>8/31/15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95E86F1-A9BD-8B43-8009-B580E958D8C0}" type="slidenum">
              <a:rPr lang="en-US" smtClean="0"/>
              <a:pPr/>
              <a:t>‹#›</a:t>
            </a:fld>
            <a:endParaRPr lang="en-US"/>
          </a:p>
        </p:txBody>
      </p:sp>
    </p:spTree>
    <p:extLst>
      <p:ext uri="{BB962C8B-B14F-4D97-AF65-F5344CB8AC3E}">
        <p14:creationId xmlns:p14="http://schemas.microsoft.com/office/powerpoint/2010/main" val="16429243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132F95-7917-8744-9970-285BBA30D40A}" type="datetimeFigureOut">
              <a:rPr lang="en-US" smtClean="0"/>
              <a:pPr/>
              <a:t>8/31/15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5E86F1-A9BD-8B43-8009-B580E958D8C0}" type="slidenum">
              <a:rPr lang="en-US" smtClean="0"/>
              <a:pPr/>
              <a:t>‹#›</a:t>
            </a:fld>
            <a:endParaRPr lang="en-US"/>
          </a:p>
        </p:txBody>
      </p:sp>
    </p:spTree>
    <p:extLst>
      <p:ext uri="{BB962C8B-B14F-4D97-AF65-F5344CB8AC3E}">
        <p14:creationId xmlns:p14="http://schemas.microsoft.com/office/powerpoint/2010/main" val="42694682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132F95-7917-8744-9970-285BBA30D40A}" type="datetimeFigureOut">
              <a:rPr lang="en-US" smtClean="0"/>
              <a:pPr/>
              <a:t>8/31/15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5E86F1-A9BD-8B43-8009-B580E958D8C0}" type="slidenum">
              <a:rPr lang="en-US" smtClean="0"/>
              <a:pPr/>
              <a:t>‹#›</a:t>
            </a:fld>
            <a:endParaRPr lang="en-US"/>
          </a:p>
        </p:txBody>
      </p:sp>
    </p:spTree>
    <p:extLst>
      <p:ext uri="{BB962C8B-B14F-4D97-AF65-F5344CB8AC3E}">
        <p14:creationId xmlns:p14="http://schemas.microsoft.com/office/powerpoint/2010/main" val="42097577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132F95-7917-8744-9970-285BBA30D40A}" type="datetimeFigureOut">
              <a:rPr lang="en-US" smtClean="0"/>
              <a:pPr/>
              <a:t>8/31/15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5E86F1-A9BD-8B43-8009-B580E958D8C0}" type="slidenum">
              <a:rPr lang="en-US" smtClean="0"/>
              <a:pPr/>
              <a:t>‹#›</a:t>
            </a:fld>
            <a:endParaRPr lang="en-US"/>
          </a:p>
        </p:txBody>
      </p:sp>
    </p:spTree>
    <p:extLst>
      <p:ext uri="{BB962C8B-B14F-4D97-AF65-F5344CB8AC3E}">
        <p14:creationId xmlns:p14="http://schemas.microsoft.com/office/powerpoint/2010/main" val="19181418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0" y="6537325"/>
            <a:ext cx="28956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400" i="1">
                <a:solidFill>
                  <a:srgbClr val="66CCFF"/>
                </a:solidFill>
                <a:latin typeface="Arial" charset="0"/>
                <a:ea typeface="ＭＳ Ｐゴシック" charset="0"/>
                <a:cs typeface="+mn-cs"/>
              </a:defRPr>
            </a:lvl1pPr>
          </a:lstStyle>
          <a:p>
            <a:pPr defTabSz="914400" fontAlgn="base">
              <a:spcBef>
                <a:spcPct val="0"/>
              </a:spcBef>
              <a:spcAft>
                <a:spcPct val="0"/>
              </a:spcAft>
              <a:defRPr/>
            </a:pPr>
            <a:r>
              <a:rPr lang="fr-CH"/>
              <a:t>L.Gatignon, 7 May 2015</a:t>
            </a:r>
            <a:endParaRPr lang="en-US"/>
          </a:p>
        </p:txBody>
      </p:sp>
      <p:sp>
        <p:nvSpPr>
          <p:cNvPr id="1029" name="Rectangle 5"/>
          <p:cNvSpPr>
            <a:spLocks noGrp="1" noChangeArrowheads="1"/>
          </p:cNvSpPr>
          <p:nvPr>
            <p:ph type="ftr" sz="quarter" idx="3"/>
          </p:nvPr>
        </p:nvSpPr>
        <p:spPr bwMode="auto">
          <a:xfrm>
            <a:off x="2209800" y="6553200"/>
            <a:ext cx="49530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a:defRPr sz="1400" i="1">
                <a:solidFill>
                  <a:srgbClr val="66CCFF"/>
                </a:solidFill>
                <a:latin typeface="Arial" charset="0"/>
                <a:ea typeface="ＭＳ Ｐゴシック" charset="0"/>
                <a:cs typeface="+mn-cs"/>
              </a:defRPr>
            </a:lvl1pPr>
          </a:lstStyle>
          <a:p>
            <a:pPr defTabSz="914400" fontAlgn="base">
              <a:spcBef>
                <a:spcPct val="0"/>
              </a:spcBef>
              <a:spcAft>
                <a:spcPct val="0"/>
              </a:spcAft>
              <a:defRPr/>
            </a:pPr>
            <a:r>
              <a:rPr lang="nl-NL"/>
              <a:t>East Area Consolidation meeting</a:t>
            </a:r>
            <a:endParaRPr lang="en-US"/>
          </a:p>
        </p:txBody>
      </p:sp>
      <p:sp>
        <p:nvSpPr>
          <p:cNvPr id="1030" name="Rectangle 6"/>
          <p:cNvSpPr>
            <a:spLocks noGrp="1" noChangeArrowheads="1"/>
          </p:cNvSpPr>
          <p:nvPr>
            <p:ph type="sldNum" sz="quarter" idx="4"/>
          </p:nvPr>
        </p:nvSpPr>
        <p:spPr bwMode="auto">
          <a:xfrm>
            <a:off x="6934200" y="6553200"/>
            <a:ext cx="21336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400" i="1">
                <a:solidFill>
                  <a:srgbClr val="66CCFF"/>
                </a:solidFill>
              </a:defRPr>
            </a:lvl1pPr>
          </a:lstStyle>
          <a:p>
            <a:pPr defTabSz="914400" fontAlgn="base">
              <a:spcBef>
                <a:spcPct val="0"/>
              </a:spcBef>
              <a:spcAft>
                <a:spcPct val="0"/>
              </a:spcAft>
            </a:pPr>
            <a:fld id="{66AEBFD7-FF4F-43A9-892F-0C211E1BEE06}" type="slidenum">
              <a:rPr lang="en-US" altLang="en-US"/>
              <a:pPr defTabSz="914400" fontAlgn="base">
                <a:spcBef>
                  <a:spcPct val="0"/>
                </a:spcBef>
                <a:spcAft>
                  <a:spcPct val="0"/>
                </a:spcAft>
              </a:pPr>
              <a:t>‹#›</a:t>
            </a:fld>
            <a:endParaRPr lang="en-US" altLang="en-US"/>
          </a:p>
        </p:txBody>
      </p:sp>
    </p:spTree>
    <p:extLst>
      <p:ext uri="{BB962C8B-B14F-4D97-AF65-F5344CB8AC3E}">
        <p14:creationId xmlns:p14="http://schemas.microsoft.com/office/powerpoint/2010/main" val="2822650198"/>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iming>
    <p:tnLst>
      <p:par>
        <p:cTn xmlns:p14="http://schemas.microsoft.com/office/powerpoint/2010/main" id="1" dur="indefinite" restart="never" nodeType="tmRoot"/>
      </p:par>
    </p:tnLst>
  </p:timing>
  <p:hf hdr="0"/>
  <p:txStyles>
    <p:title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NA &amp; EA CONS</a:t>
            </a:r>
            <a:br>
              <a:rPr lang="en-US" dirty="0" smtClean="0"/>
            </a:br>
            <a:r>
              <a:rPr lang="en-US" dirty="0" smtClean="0"/>
              <a:t>meeting #7</a:t>
            </a:r>
            <a:endParaRPr lang="en-US" dirty="0"/>
          </a:p>
        </p:txBody>
      </p:sp>
      <p:sp>
        <p:nvSpPr>
          <p:cNvPr id="3" name="Subtitle 2"/>
          <p:cNvSpPr>
            <a:spLocks noGrp="1"/>
          </p:cNvSpPr>
          <p:nvPr>
            <p:ph type="subTitle" idx="1"/>
          </p:nvPr>
        </p:nvSpPr>
        <p:spPr/>
        <p:txBody>
          <a:bodyPr/>
          <a:lstStyle/>
          <a:p>
            <a:r>
              <a:rPr lang="en-US" dirty="0" smtClean="0"/>
              <a:t>31.08.2015</a:t>
            </a:r>
            <a:endParaRPr lang="en-US" dirty="0"/>
          </a:p>
        </p:txBody>
      </p:sp>
    </p:spTree>
    <p:extLst>
      <p:ext uri="{BB962C8B-B14F-4D97-AF65-F5344CB8AC3E}">
        <p14:creationId xmlns:p14="http://schemas.microsoft.com/office/powerpoint/2010/main" val="35273845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dirty="0" smtClean="0"/>
              <a:t>Update </a:t>
            </a:r>
            <a:r>
              <a:rPr lang="en-US" dirty="0"/>
              <a:t>of APT</a:t>
            </a:r>
          </a:p>
        </p:txBody>
      </p:sp>
      <p:sp>
        <p:nvSpPr>
          <p:cNvPr id="3" name="Content Placeholder 2"/>
          <p:cNvSpPr>
            <a:spLocks noGrp="1"/>
          </p:cNvSpPr>
          <p:nvPr>
            <p:ph idx="1"/>
          </p:nvPr>
        </p:nvSpPr>
        <p:spPr/>
        <p:txBody>
          <a:bodyPr/>
          <a:lstStyle/>
          <a:p>
            <a:r>
              <a:rPr lang="en-US" dirty="0"/>
              <a:t>18 Sep as deadline for the up-date of </a:t>
            </a:r>
            <a:r>
              <a:rPr lang="en-US" dirty="0" smtClean="0"/>
              <a:t>APT</a:t>
            </a:r>
          </a:p>
          <a:p>
            <a:r>
              <a:rPr lang="en-US" dirty="0" smtClean="0"/>
              <a:t>EN-CV will update its requests</a:t>
            </a:r>
          </a:p>
          <a:p>
            <a:endParaRPr lang="en-US" dirty="0"/>
          </a:p>
        </p:txBody>
      </p:sp>
    </p:spTree>
    <p:extLst>
      <p:ext uri="{BB962C8B-B14F-4D97-AF65-F5344CB8AC3E}">
        <p14:creationId xmlns:p14="http://schemas.microsoft.com/office/powerpoint/2010/main" val="1459959420"/>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APT proposal for EA</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307474396"/>
              </p:ext>
            </p:extLst>
          </p:nvPr>
        </p:nvGraphicFramePr>
        <p:xfrm>
          <a:off x="737724" y="1350790"/>
          <a:ext cx="7791328" cy="5145956"/>
        </p:xfrm>
        <a:graphic>
          <a:graphicData uri="http://schemas.openxmlformats.org/drawingml/2006/table">
            <a:tbl>
              <a:tblPr/>
              <a:tblGrid>
                <a:gridCol w="2711329"/>
                <a:gridCol w="561473"/>
                <a:gridCol w="1164641"/>
                <a:gridCol w="670777"/>
                <a:gridCol w="670777"/>
                <a:gridCol w="670777"/>
                <a:gridCol w="670777"/>
                <a:gridCol w="670777"/>
              </a:tblGrid>
              <a:tr h="165790">
                <a:tc>
                  <a:txBody>
                    <a:bodyPr/>
                    <a:lstStyle/>
                    <a:p>
                      <a:pPr algn="l" fontAlgn="b"/>
                      <a:r>
                        <a:rPr lang="en-US" sz="1100" b="0" i="0" u="none" strike="noStrike" dirty="0">
                          <a:solidFill>
                            <a:srgbClr val="000000"/>
                          </a:solidFill>
                          <a:effectLst/>
                          <a:latin typeface="Calibri"/>
                        </a:rPr>
                        <a:t>Activity</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r" fontAlgn="b"/>
                      <a:r>
                        <a:rPr lang="en-US" sz="1100" b="0" i="0" u="none" strike="noStrike">
                          <a:solidFill>
                            <a:srgbClr val="000000"/>
                          </a:solidFill>
                          <a:effectLst/>
                          <a:latin typeface="Calibri"/>
                        </a:rPr>
                        <a:t>2017</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r" fontAlgn="b"/>
                      <a:r>
                        <a:rPr lang="en-US" sz="1100" b="0" i="0" u="none" strike="noStrike">
                          <a:solidFill>
                            <a:srgbClr val="000000"/>
                          </a:solidFill>
                          <a:effectLst/>
                          <a:latin typeface="Calibri"/>
                        </a:rPr>
                        <a:t>2018</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r" fontAlgn="b"/>
                      <a:r>
                        <a:rPr lang="en-US" sz="1100" b="0" i="0" u="none" strike="noStrike">
                          <a:solidFill>
                            <a:srgbClr val="000000"/>
                          </a:solidFill>
                          <a:effectLst/>
                          <a:latin typeface="Calibri"/>
                        </a:rPr>
                        <a:t>2019</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r" fontAlgn="b"/>
                      <a:r>
                        <a:rPr lang="en-US" sz="1100" b="0" i="0" u="none" strike="noStrike">
                          <a:solidFill>
                            <a:srgbClr val="000000"/>
                          </a:solidFill>
                          <a:effectLst/>
                          <a:latin typeface="Calibri"/>
                        </a:rPr>
                        <a:t>2020</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r" fontAlgn="b"/>
                      <a:r>
                        <a:rPr lang="en-US" sz="1100" b="0" i="0" u="none" strike="noStrike">
                          <a:solidFill>
                            <a:srgbClr val="000000"/>
                          </a:solidFill>
                          <a:effectLst/>
                          <a:latin typeface="Calibri"/>
                        </a:rPr>
                        <a:t>2021</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r" fontAlgn="b"/>
                      <a:r>
                        <a:rPr lang="en-US" sz="1100" b="0" i="0" u="none" strike="noStrike">
                          <a:solidFill>
                            <a:srgbClr val="000000"/>
                          </a:solidFill>
                          <a:effectLst/>
                          <a:latin typeface="Calibri"/>
                        </a:rPr>
                        <a:t>2022</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r" fontAlgn="b"/>
                      <a:r>
                        <a:rPr lang="en-US" sz="1100" b="0" i="0" u="none" strike="noStrike">
                          <a:solidFill>
                            <a:srgbClr val="000000"/>
                          </a:solidFill>
                          <a:effectLst/>
                          <a:latin typeface="Calibri"/>
                        </a:rPr>
                        <a:t>2023</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r>
              <a:tr h="165790">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790">
                <a:tc>
                  <a:txBody>
                    <a:bodyPr/>
                    <a:lstStyle/>
                    <a:p>
                      <a:pPr algn="l" fontAlgn="b"/>
                      <a:r>
                        <a:rPr lang="en-US" sz="1100" b="0" i="0" u="none" strike="noStrike" dirty="0">
                          <a:solidFill>
                            <a:srgbClr val="000000"/>
                          </a:solidFill>
                          <a:effectLst/>
                          <a:latin typeface="Calibri"/>
                        </a:rPr>
                        <a:t>Magnets </a:t>
                      </a:r>
                      <a:r>
                        <a:rPr lang="en-US" sz="1100" b="0" i="0" u="none" strike="noStrike" dirty="0" err="1">
                          <a:solidFill>
                            <a:srgbClr val="000000"/>
                          </a:solidFill>
                          <a:effectLst/>
                          <a:latin typeface="Calibri"/>
                        </a:rPr>
                        <a:t>mainenance</a:t>
                      </a:r>
                      <a:endParaRPr lang="en-US" sz="1100" b="0" i="0" u="none" strike="noStrike" dirty="0">
                        <a:solidFill>
                          <a:srgbClr val="000000"/>
                        </a:solidFill>
                        <a:effectLst/>
                        <a:latin typeface="Calibri"/>
                      </a:endParaRP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a:rPr>
                        <a:t>150</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790">
                <a:tc>
                  <a:txBody>
                    <a:bodyPr/>
                    <a:lstStyle/>
                    <a:p>
                      <a:pPr algn="l" fontAlgn="b"/>
                      <a:r>
                        <a:rPr lang="en-US" sz="1100" b="0" i="0" u="none" strike="noStrike">
                          <a:solidFill>
                            <a:srgbClr val="FF0000"/>
                          </a:solidFill>
                          <a:effectLst/>
                          <a:latin typeface="Calibri"/>
                        </a:rPr>
                        <a:t>Change magnets to laminated</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FF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FF0000"/>
                          </a:solidFill>
                          <a:effectLst/>
                          <a:latin typeface="Calibri"/>
                        </a:rPr>
                        <a:t>530</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FF0000"/>
                          </a:solidFill>
                          <a:effectLst/>
                          <a:latin typeface="Calibri"/>
                        </a:rPr>
                        <a:t>1000</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790">
                <a:tc>
                  <a:txBody>
                    <a:bodyPr/>
                    <a:lstStyle/>
                    <a:p>
                      <a:pPr algn="l" fontAlgn="b"/>
                      <a:r>
                        <a:rPr lang="en-US" sz="1100" b="0" i="0" u="none" strike="noStrike">
                          <a:solidFill>
                            <a:srgbClr val="000000"/>
                          </a:solidFill>
                          <a:effectLst/>
                          <a:latin typeface="Calibri"/>
                        </a:rPr>
                        <a:t>Rectifier upgrade original estimate</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a:rPr>
                        <a:t>1000</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a:rPr>
                        <a:t>1000</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a:rPr>
                        <a:t>800</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790">
                <a:tc>
                  <a:txBody>
                    <a:bodyPr/>
                    <a:lstStyle/>
                    <a:p>
                      <a:pPr algn="l" fontAlgn="b"/>
                      <a:r>
                        <a:rPr lang="en-US" sz="1100" b="0" i="0" u="none" strike="noStrike">
                          <a:solidFill>
                            <a:srgbClr val="FF0000"/>
                          </a:solidFill>
                          <a:effectLst/>
                          <a:latin typeface="Calibri"/>
                        </a:rPr>
                        <a:t>Rectifiers extra for energy recovery</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FF0000"/>
                          </a:solidFill>
                          <a:effectLst/>
                          <a:latin typeface="Calibri"/>
                        </a:rPr>
                        <a:t>2000</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FF0000"/>
                          </a:solidFill>
                          <a:effectLst/>
                          <a:latin typeface="Calibri"/>
                        </a:rPr>
                        <a:t>2000</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FF0000"/>
                          </a:solidFill>
                          <a:effectLst/>
                          <a:latin typeface="Calibri"/>
                        </a:rPr>
                        <a:t>1770</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790">
                <a:tc>
                  <a:txBody>
                    <a:bodyPr/>
                    <a:lstStyle/>
                    <a:p>
                      <a:pPr algn="l" fontAlgn="b"/>
                      <a:r>
                        <a:rPr lang="en-US" sz="1100" b="0" i="0" u="none" strike="noStrike">
                          <a:solidFill>
                            <a:srgbClr val="000000"/>
                          </a:solidFill>
                          <a:effectLst/>
                          <a:latin typeface="Calibri"/>
                        </a:rPr>
                        <a:t>Collimators</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a:rPr>
                        <a:t>75</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790">
                <a:tc>
                  <a:txBody>
                    <a:bodyPr/>
                    <a:lstStyle/>
                    <a:p>
                      <a:pPr algn="l" fontAlgn="b"/>
                      <a:r>
                        <a:rPr lang="en-US" sz="1100" b="0" i="0" u="none" strike="noStrike" dirty="0">
                          <a:solidFill>
                            <a:srgbClr val="000000"/>
                          </a:solidFill>
                          <a:effectLst/>
                          <a:latin typeface="Calibri"/>
                        </a:rPr>
                        <a:t>Collimators remote control</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a:rPr>
                        <a:t>80</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790">
                <a:tc>
                  <a:txBody>
                    <a:bodyPr/>
                    <a:lstStyle/>
                    <a:p>
                      <a:pPr algn="l" fontAlgn="b"/>
                      <a:r>
                        <a:rPr lang="en-US" sz="1100" b="0" i="0" u="none" strike="noStrike">
                          <a:solidFill>
                            <a:srgbClr val="000000"/>
                          </a:solidFill>
                          <a:effectLst/>
                          <a:latin typeface="Calibri"/>
                        </a:rPr>
                        <a:t>Layout change of beam lines</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a:rPr>
                        <a:t>1555</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790">
                <a:tc>
                  <a:txBody>
                    <a:bodyPr/>
                    <a:lstStyle/>
                    <a:p>
                      <a:pPr algn="l" fontAlgn="b"/>
                      <a:r>
                        <a:rPr lang="en-US" sz="1100" b="0" i="0" u="none" strike="noStrike">
                          <a:solidFill>
                            <a:srgbClr val="000000"/>
                          </a:solidFill>
                          <a:effectLst/>
                          <a:latin typeface="Calibri"/>
                        </a:rPr>
                        <a:t>Shielding modifications</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a:rPr>
                        <a:t>100</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790">
                <a:tc>
                  <a:txBody>
                    <a:bodyPr/>
                    <a:lstStyle/>
                    <a:p>
                      <a:pPr algn="l" fontAlgn="b"/>
                      <a:r>
                        <a:rPr lang="en-US" sz="1100" b="0" i="0" u="none" strike="noStrike">
                          <a:solidFill>
                            <a:srgbClr val="000000"/>
                          </a:solidFill>
                          <a:effectLst/>
                          <a:latin typeface="Calibri"/>
                        </a:rPr>
                        <a:t>Electrical infrastructire AC</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a:rPr>
                        <a:t>1650</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790">
                <a:tc>
                  <a:txBody>
                    <a:bodyPr/>
                    <a:lstStyle/>
                    <a:p>
                      <a:pPr algn="l" fontAlgn="b"/>
                      <a:r>
                        <a:rPr lang="en-US" sz="1100" b="0" i="0" u="none" strike="noStrike">
                          <a:solidFill>
                            <a:srgbClr val="000000"/>
                          </a:solidFill>
                          <a:effectLst/>
                          <a:latin typeface="Calibri"/>
                        </a:rPr>
                        <a:t>Electrical infrastructure DC</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a:rPr>
                        <a:t>130</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790">
                <a:tc>
                  <a:txBody>
                    <a:bodyPr/>
                    <a:lstStyle/>
                    <a:p>
                      <a:pPr algn="l" fontAlgn="b"/>
                      <a:r>
                        <a:rPr lang="en-US" sz="1100" b="0" i="0" u="none" strike="noStrike">
                          <a:solidFill>
                            <a:srgbClr val="000000"/>
                          </a:solidFill>
                          <a:effectLst/>
                          <a:latin typeface="Calibri"/>
                        </a:rPr>
                        <a:t>Ventilation system in primary zone</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a:rPr>
                        <a:t>400</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790">
                <a:tc>
                  <a:txBody>
                    <a:bodyPr/>
                    <a:lstStyle/>
                    <a:p>
                      <a:pPr algn="l" fontAlgn="b"/>
                      <a:r>
                        <a:rPr lang="en-US" sz="1100" b="0" i="0" u="none" strike="noStrike">
                          <a:solidFill>
                            <a:srgbClr val="000000"/>
                          </a:solidFill>
                          <a:effectLst/>
                          <a:latin typeface="Calibri"/>
                        </a:rPr>
                        <a:t>Replacement PVC cables</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a:rPr>
                        <a:t>1500</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790">
                <a:tc>
                  <a:txBody>
                    <a:bodyPr/>
                    <a:lstStyle/>
                    <a:p>
                      <a:pPr algn="l" fontAlgn="b"/>
                      <a:r>
                        <a:rPr lang="en-US" sz="1100" b="0" i="0" u="none" strike="noStrike">
                          <a:solidFill>
                            <a:srgbClr val="000000"/>
                          </a:solidFill>
                          <a:effectLst/>
                          <a:latin typeface="Calibri"/>
                        </a:rPr>
                        <a:t>Magnet cooling</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a:rPr>
                        <a:t>950</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a:rPr>
                        <a:t>400</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790">
                <a:tc>
                  <a:txBody>
                    <a:bodyPr/>
                    <a:lstStyle/>
                    <a:p>
                      <a:pPr algn="l" fontAlgn="b"/>
                      <a:r>
                        <a:rPr lang="en-US" sz="1100" b="0" i="0" u="none" strike="noStrike">
                          <a:solidFill>
                            <a:srgbClr val="000000"/>
                          </a:solidFill>
                          <a:effectLst/>
                          <a:latin typeface="Calibri"/>
                        </a:rPr>
                        <a:t>Controls upgrade</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a:rPr>
                        <a:t>70</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790">
                <a:tc>
                  <a:txBody>
                    <a:bodyPr/>
                    <a:lstStyle/>
                    <a:p>
                      <a:pPr algn="l" fontAlgn="b"/>
                      <a:r>
                        <a:rPr lang="en-US" sz="1100" b="0" i="0" u="none" strike="noStrike">
                          <a:solidFill>
                            <a:srgbClr val="000000"/>
                          </a:solidFill>
                          <a:effectLst/>
                          <a:latin typeface="Calibri"/>
                        </a:rPr>
                        <a:t>Beam loss monitors</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a:rPr>
                        <a:t>20</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790">
                <a:tc>
                  <a:txBody>
                    <a:bodyPr/>
                    <a:lstStyle/>
                    <a:p>
                      <a:pPr algn="l" fontAlgn="b"/>
                      <a:r>
                        <a:rPr lang="en-US" sz="1100" b="0" i="0" u="none" strike="noStrike">
                          <a:solidFill>
                            <a:srgbClr val="000000"/>
                          </a:solidFill>
                          <a:effectLst/>
                          <a:latin typeface="Calibri"/>
                        </a:rPr>
                        <a:t>Beam stoppers</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a:rPr>
                        <a:t>500</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790">
                <a:tc>
                  <a:txBody>
                    <a:bodyPr/>
                    <a:lstStyle/>
                    <a:p>
                      <a:pPr algn="l" fontAlgn="b"/>
                      <a:r>
                        <a:rPr lang="en-US" sz="1100" b="0" i="0" u="none" strike="noStrike">
                          <a:solidFill>
                            <a:srgbClr val="000000"/>
                          </a:solidFill>
                          <a:effectLst/>
                          <a:latin typeface="Calibri"/>
                        </a:rPr>
                        <a:t>Control rooms</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a:rPr>
                        <a:t>300</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790">
                <a:tc>
                  <a:txBody>
                    <a:bodyPr/>
                    <a:lstStyle/>
                    <a:p>
                      <a:pPr algn="l" fontAlgn="b"/>
                      <a:r>
                        <a:rPr lang="en-US" sz="1100" b="0" i="0" u="none" strike="noStrike">
                          <a:solidFill>
                            <a:srgbClr val="000000"/>
                          </a:solidFill>
                          <a:effectLst/>
                          <a:latin typeface="Calibri"/>
                        </a:rPr>
                        <a:t>Air conditioning building</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a:rPr>
                        <a:t>985</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790">
                <a:tc>
                  <a:txBody>
                    <a:bodyPr/>
                    <a:lstStyle/>
                    <a:p>
                      <a:pPr algn="l" fontAlgn="b"/>
                      <a:r>
                        <a:rPr lang="en-US" sz="1100" b="0" i="0" u="none" strike="noStrike">
                          <a:solidFill>
                            <a:srgbClr val="000000"/>
                          </a:solidFill>
                          <a:effectLst/>
                          <a:latin typeface="Calibri"/>
                        </a:rPr>
                        <a:t>Civil engineering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a:rPr>
                        <a:t>500</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a:rPr>
                        <a:t>1000</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790">
                <a:tc>
                  <a:txBody>
                    <a:bodyPr/>
                    <a:lstStyle/>
                    <a:p>
                      <a:pPr algn="l" fontAlgn="b"/>
                      <a:r>
                        <a:rPr lang="en-US" sz="1100" b="0" i="0" u="none" strike="noStrike">
                          <a:solidFill>
                            <a:srgbClr val="000000"/>
                          </a:solidFill>
                          <a:effectLst/>
                          <a:latin typeface="Calibri"/>
                        </a:rPr>
                        <a:t>Asbestos removal</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a:rPr>
                        <a:t>120</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790">
                <a:tc>
                  <a:txBody>
                    <a:bodyPr/>
                    <a:lstStyle/>
                    <a:p>
                      <a:pPr algn="l" fontAlgn="b"/>
                      <a:r>
                        <a:rPr lang="en-US" sz="1100" b="0" i="0" u="none" strike="noStrike">
                          <a:solidFill>
                            <a:srgbClr val="000000"/>
                          </a:solidFill>
                          <a:effectLst/>
                          <a:latin typeface="Calibri"/>
                        </a:rPr>
                        <a:t>Various items</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a:rPr>
                        <a:t>200</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790">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790">
                <a:tc>
                  <a:txBody>
                    <a:bodyPr/>
                    <a:lstStyle/>
                    <a:p>
                      <a:pPr algn="l" fontAlgn="b"/>
                      <a:r>
                        <a:rPr lang="en-US" sz="1100" b="0" i="0" u="none" strike="noStrike">
                          <a:solidFill>
                            <a:srgbClr val="008000"/>
                          </a:solidFill>
                          <a:effectLst/>
                          <a:latin typeface="Calibri"/>
                        </a:rPr>
                        <a:t>Savings on EL and CV infrastructure</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8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8000"/>
                          </a:solidFill>
                          <a:effectLst/>
                          <a:latin typeface="Calibri"/>
                        </a:rPr>
                        <a:t>?</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8000"/>
                          </a:solidFill>
                          <a:effectLst/>
                          <a:latin typeface="Calibri"/>
                        </a:rPr>
                        <a:t>?</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8000"/>
                          </a:solidFill>
                          <a:effectLst/>
                          <a:latin typeface="Calibri"/>
                        </a:rPr>
                        <a:t>?</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790">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790">
                <a:tc>
                  <a:txBody>
                    <a:bodyPr/>
                    <a:lstStyle/>
                    <a:p>
                      <a:pPr algn="l" fontAlgn="b"/>
                      <a:r>
                        <a:rPr lang="en-US" sz="1100" b="0" i="0" u="none" strike="noStrike">
                          <a:solidFill>
                            <a:srgbClr val="000000"/>
                          </a:solidFill>
                          <a:effectLst/>
                          <a:latin typeface="Calibri"/>
                        </a:rPr>
                        <a:t>Total</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r" fontAlgn="b"/>
                      <a:r>
                        <a:rPr lang="en-US" sz="1100" b="0" i="0" u="none" strike="noStrike">
                          <a:solidFill>
                            <a:srgbClr val="FF0000"/>
                          </a:solidFill>
                          <a:effectLst/>
                          <a:latin typeface="Calibri"/>
                        </a:rPr>
                        <a:t>3000</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r" fontAlgn="b"/>
                      <a:r>
                        <a:rPr lang="en-US" sz="1100" b="0" i="0" u="none" strike="noStrike">
                          <a:solidFill>
                            <a:srgbClr val="FF0000"/>
                          </a:solidFill>
                          <a:effectLst/>
                          <a:latin typeface="Calibri"/>
                        </a:rPr>
                        <a:t>3605</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r" fontAlgn="b"/>
                      <a:r>
                        <a:rPr lang="en-US" sz="1100" b="0" i="0" u="none" strike="noStrike">
                          <a:solidFill>
                            <a:srgbClr val="FF0000"/>
                          </a:solidFill>
                          <a:effectLst/>
                          <a:latin typeface="Calibri"/>
                        </a:rPr>
                        <a:t>10275</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r" fontAlgn="b"/>
                      <a:r>
                        <a:rPr lang="en-US" sz="1100" b="0" i="0" u="none" strike="noStrike" dirty="0">
                          <a:solidFill>
                            <a:srgbClr val="000000"/>
                          </a:solidFill>
                          <a:effectLst/>
                          <a:latin typeface="Calibri"/>
                        </a:rPr>
                        <a:t>1420</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r" fontAlgn="b"/>
                      <a:r>
                        <a:rPr lang="en-US" sz="1100" b="0" i="0" u="none" strike="noStrike" dirty="0">
                          <a:solidFill>
                            <a:srgbClr val="000000"/>
                          </a:solidFill>
                          <a:effectLst/>
                          <a:latin typeface="Calibri"/>
                        </a:rPr>
                        <a:t>985</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r" fontAlgn="b"/>
                      <a:r>
                        <a:rPr lang="en-US" sz="1100" b="0" i="0" u="none" strike="noStrike" dirty="0">
                          <a:solidFill>
                            <a:srgbClr val="000000"/>
                          </a:solidFill>
                          <a:effectLst/>
                          <a:latin typeface="Calibri"/>
                        </a:rPr>
                        <a:t>500</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r" fontAlgn="b"/>
                      <a:r>
                        <a:rPr lang="en-US" sz="1100" b="0" i="0" u="none" strike="noStrike" dirty="0">
                          <a:solidFill>
                            <a:srgbClr val="000000"/>
                          </a:solidFill>
                          <a:effectLst/>
                          <a:latin typeface="Calibri"/>
                        </a:rPr>
                        <a:t>1000</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r>
              <a:tr h="321220">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9C65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B9C"/>
                    </a:solidFill>
                  </a:tcPr>
                </a:tc>
                <a:tc>
                  <a:txBody>
                    <a:bodyPr/>
                    <a:lstStyle/>
                    <a:p>
                      <a:pPr algn="l" fontAlgn="b"/>
                      <a:r>
                        <a:rPr lang="en-US" sz="1100" b="0" i="0" u="none" strike="noStrike">
                          <a:solidFill>
                            <a:srgbClr val="9C6500"/>
                          </a:solidFill>
                          <a:effectLst/>
                          <a:latin typeface="Calibri"/>
                        </a:rPr>
                        <a:t>TOTAL MTP 2016-2020:</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B9C"/>
                    </a:solidFill>
                  </a:tcPr>
                </a:tc>
                <a:tc>
                  <a:txBody>
                    <a:bodyPr/>
                    <a:lstStyle/>
                    <a:p>
                      <a:pPr algn="l" fontAlgn="b"/>
                      <a:r>
                        <a:rPr lang="en-US" sz="1100" b="0" i="0" u="none" strike="noStrike">
                          <a:solidFill>
                            <a:srgbClr val="9C65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B9C"/>
                    </a:solidFill>
                  </a:tcPr>
                </a:tc>
                <a:tc>
                  <a:txBody>
                    <a:bodyPr/>
                    <a:lstStyle/>
                    <a:p>
                      <a:pPr algn="r" fontAlgn="b"/>
                      <a:r>
                        <a:rPr lang="en-US" sz="1100" b="0" i="0" u="none" strike="noStrike">
                          <a:solidFill>
                            <a:srgbClr val="9C6500"/>
                          </a:solidFill>
                          <a:effectLst/>
                          <a:latin typeface="Calibri"/>
                        </a:rPr>
                        <a:t>18300</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B9C"/>
                    </a:solidFill>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a:rPr>
                        <a:t> </a:t>
                      </a:r>
                    </a:p>
                  </a:txBody>
                  <a:tcPr marL="10157" marR="10157" marT="101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7040908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3" name="Content Placeholder 2"/>
          <p:cNvSpPr>
            <a:spLocks noGrp="1"/>
          </p:cNvSpPr>
          <p:nvPr>
            <p:ph idx="1"/>
          </p:nvPr>
        </p:nvSpPr>
        <p:spPr>
          <a:xfrm>
            <a:off x="311888" y="1600200"/>
            <a:ext cx="8644953" cy="4525963"/>
          </a:xfrm>
        </p:spPr>
        <p:txBody>
          <a:bodyPr/>
          <a:lstStyle/>
          <a:p>
            <a:r>
              <a:rPr lang="en-US" dirty="0" smtClean="0"/>
              <a:t>EA CONS meeting on September 3</a:t>
            </a:r>
            <a:r>
              <a:rPr lang="en-US" baseline="30000" dirty="0" smtClean="0"/>
              <a:t>rd</a:t>
            </a:r>
            <a:r>
              <a:rPr lang="en-US" dirty="0"/>
              <a:t> </a:t>
            </a:r>
            <a:r>
              <a:rPr lang="en-US" dirty="0" smtClean="0"/>
              <a:t>@ 9.00.  </a:t>
            </a:r>
          </a:p>
          <a:p>
            <a:r>
              <a:rPr lang="en-US" dirty="0" smtClean="0"/>
              <a:t>NA CONS meeting next week.</a:t>
            </a:r>
            <a:endParaRPr lang="en-US" dirty="0"/>
          </a:p>
        </p:txBody>
      </p:sp>
    </p:spTree>
    <p:extLst>
      <p:ext uri="{BB962C8B-B14F-4D97-AF65-F5344CB8AC3E}">
        <p14:creationId xmlns:p14="http://schemas.microsoft.com/office/powerpoint/2010/main" val="144297497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Agenda</a:t>
            </a:r>
            <a:endParaRPr lang="fr-FR" dirty="0"/>
          </a:p>
        </p:txBody>
      </p:sp>
      <p:sp>
        <p:nvSpPr>
          <p:cNvPr id="3" name="Espace réservé du contenu 2"/>
          <p:cNvSpPr>
            <a:spLocks noGrp="1"/>
          </p:cNvSpPr>
          <p:nvPr>
            <p:ph idx="1"/>
          </p:nvPr>
        </p:nvSpPr>
        <p:spPr/>
        <p:txBody>
          <a:bodyPr>
            <a:normAutofit lnSpcReduction="10000"/>
          </a:bodyPr>
          <a:lstStyle/>
          <a:p>
            <a:endParaRPr lang="fr-CH" dirty="0" smtClean="0"/>
          </a:p>
          <a:p>
            <a:r>
              <a:rPr lang="fr-CH" dirty="0" smtClean="0"/>
              <a:t>News</a:t>
            </a:r>
          </a:p>
          <a:p>
            <a:r>
              <a:rPr lang="fr-CH" dirty="0" smtClean="0"/>
              <a:t>Report from various meetings</a:t>
            </a:r>
          </a:p>
          <a:p>
            <a:r>
              <a:rPr lang="en-US" dirty="0"/>
              <a:t>Strategy and plan for the next 5 years (proposal)</a:t>
            </a:r>
          </a:p>
          <a:p>
            <a:r>
              <a:rPr lang="en-US" dirty="0"/>
              <a:t>APT spending profile (proposal)</a:t>
            </a:r>
          </a:p>
          <a:p>
            <a:r>
              <a:rPr lang="en-US" dirty="0"/>
              <a:t>Next EA and NA CONS </a:t>
            </a:r>
            <a:r>
              <a:rPr lang="en-US" dirty="0" smtClean="0"/>
              <a:t>meetings</a:t>
            </a:r>
          </a:p>
          <a:p>
            <a:r>
              <a:rPr lang="fr-CH" dirty="0" smtClean="0"/>
              <a:t>Next steps</a:t>
            </a:r>
          </a:p>
          <a:p>
            <a:pPr>
              <a:buNone/>
            </a:pPr>
            <a:endParaRPr lang="fr-CH" dirty="0" smtClean="0"/>
          </a:p>
          <a:p>
            <a:endParaRPr lang="fr-CH" dirty="0" smtClean="0"/>
          </a:p>
          <a:p>
            <a:endParaRPr lang="fr-CH" dirty="0" smtClean="0"/>
          </a:p>
          <a:p>
            <a:endParaRPr lang="fr-CH" dirty="0" smtClean="0"/>
          </a:p>
          <a:p>
            <a:endParaRPr lang="fr-FR"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News: MTP change</a:t>
            </a:r>
            <a:endParaRPr lang="en-US" dirty="0"/>
          </a:p>
        </p:txBody>
      </p:sp>
      <p:sp>
        <p:nvSpPr>
          <p:cNvPr id="3" name="Content Placeholder 2"/>
          <p:cNvSpPr>
            <a:spLocks noGrp="1"/>
          </p:cNvSpPr>
          <p:nvPr>
            <p:ph idx="1"/>
          </p:nvPr>
        </p:nvSpPr>
        <p:spPr>
          <a:xfrm>
            <a:off x="457199" y="1600200"/>
            <a:ext cx="8472905" cy="4525963"/>
          </a:xfrm>
          <a:ln>
            <a:solidFill>
              <a:srgbClr val="FFFF00"/>
            </a:solidFill>
          </a:ln>
        </p:spPr>
        <p:txBody>
          <a:bodyPr>
            <a:normAutofit fontScale="77500" lnSpcReduction="20000"/>
          </a:bodyPr>
          <a:lstStyle/>
          <a:p>
            <a:pPr marL="0" indent="0" algn="just">
              <a:buNone/>
            </a:pPr>
            <a:r>
              <a:rPr lang="en-US" dirty="0"/>
              <a:t>Experimental areas consolidation comprises all activities needed to maintain the North Area, the East Hall and the AD facility. </a:t>
            </a:r>
            <a:r>
              <a:rPr lang="en-US" b="1" dirty="0">
                <a:solidFill>
                  <a:srgbClr val="FF0000"/>
                </a:solidFill>
              </a:rPr>
              <a:t>Due to the focus on the LHC injectors upgrade and accelerator consolidation and manpower shortage, 50- 60% of the materials allocation is re-profiled until after LS2, for example for the consolidation North Area power convertors. The allocation for the MTP period is limited to an absolute minimum and will only allow some urgent consolidation items</a:t>
            </a:r>
            <a:r>
              <a:rPr lang="en-US" b="1" dirty="0" smtClean="0">
                <a:solidFill>
                  <a:srgbClr val="FF0000"/>
                </a:solidFill>
              </a:rPr>
              <a:t>.</a:t>
            </a:r>
          </a:p>
          <a:p>
            <a:pPr marL="0" indent="0" algn="just">
              <a:buNone/>
            </a:pPr>
            <a:r>
              <a:rPr lang="en-US" b="1" dirty="0" smtClean="0">
                <a:solidFill>
                  <a:srgbClr val="FF0000"/>
                </a:solidFill>
              </a:rPr>
              <a:t> </a:t>
            </a:r>
            <a:endParaRPr lang="en-US" b="1" dirty="0">
              <a:solidFill>
                <a:srgbClr val="FF0000"/>
              </a:solidFill>
            </a:endParaRPr>
          </a:p>
          <a:p>
            <a:pPr marL="0" indent="0" algn="just">
              <a:buNone/>
            </a:pPr>
            <a:r>
              <a:rPr lang="en-US" dirty="0"/>
              <a:t>The consolidation headings benefit from the flexibility to move some activity- related materials to personnel to cover some of the consolidation projects. Overall, the available manpower situation is difficult to ensure execution of the needed work packages to ensure reliable and safe operation. </a:t>
            </a:r>
          </a:p>
        </p:txBody>
      </p:sp>
    </p:spTree>
    <p:extLst>
      <p:ext uri="{BB962C8B-B14F-4D97-AF65-F5344CB8AC3E}">
        <p14:creationId xmlns:p14="http://schemas.microsoft.com/office/powerpoint/2010/main" val="67627666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9111"/>
          </a:xfrm>
        </p:spPr>
        <p:txBody>
          <a:bodyPr/>
          <a:lstStyle/>
          <a:p>
            <a:r>
              <a:rPr lang="en-US" dirty="0" smtClean="0"/>
              <a:t>News: Target numbers re-profiling</a:t>
            </a:r>
            <a:endParaRPr lang="en-US" dirty="0"/>
          </a:p>
        </p:txBody>
      </p:sp>
      <p:graphicFrame>
        <p:nvGraphicFramePr>
          <p:cNvPr id="4" name="Chart 3"/>
          <p:cNvGraphicFramePr>
            <a:graphicFrameLocks/>
          </p:cNvGraphicFramePr>
          <p:nvPr>
            <p:extLst>
              <p:ext uri="{D42A27DB-BD31-4B8C-83A1-F6EECF244321}">
                <p14:modId xmlns:p14="http://schemas.microsoft.com/office/powerpoint/2010/main" val="1831866739"/>
              </p:ext>
            </p:extLst>
          </p:nvPr>
        </p:nvGraphicFramePr>
        <p:xfrm>
          <a:off x="179387" y="2659564"/>
          <a:ext cx="8785225" cy="413226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Table 4"/>
          <p:cNvGraphicFramePr>
            <a:graphicFrameLocks noGrp="1"/>
          </p:cNvGraphicFramePr>
          <p:nvPr>
            <p:extLst>
              <p:ext uri="{D42A27DB-BD31-4B8C-83A1-F6EECF244321}">
                <p14:modId xmlns:p14="http://schemas.microsoft.com/office/powerpoint/2010/main" val="965707131"/>
              </p:ext>
            </p:extLst>
          </p:nvPr>
        </p:nvGraphicFramePr>
        <p:xfrm>
          <a:off x="299699" y="1203749"/>
          <a:ext cx="8563568" cy="1331620"/>
        </p:xfrm>
        <a:graphic>
          <a:graphicData uri="http://schemas.openxmlformats.org/drawingml/2006/table">
            <a:tbl>
              <a:tblPr/>
              <a:tblGrid>
                <a:gridCol w="946184"/>
                <a:gridCol w="634782"/>
                <a:gridCol w="634782"/>
                <a:gridCol w="634782"/>
                <a:gridCol w="634782"/>
                <a:gridCol w="634782"/>
                <a:gridCol w="634782"/>
                <a:gridCol w="634782"/>
                <a:gridCol w="634782"/>
                <a:gridCol w="634782"/>
                <a:gridCol w="634782"/>
                <a:gridCol w="634782"/>
                <a:gridCol w="634782"/>
              </a:tblGrid>
              <a:tr h="256035">
                <a:tc>
                  <a:txBody>
                    <a:bodyPr/>
                    <a:lstStyle/>
                    <a:p>
                      <a:pPr algn="r" fontAlgn="b"/>
                      <a:r>
                        <a:rPr lang="en-US" sz="1000" b="0" i="0" u="none" strike="noStrike">
                          <a:solidFill>
                            <a:srgbClr val="000000"/>
                          </a:solidFill>
                          <a:effectLst/>
                          <a:latin typeface="Calibri"/>
                        </a:rPr>
                        <a:t>Mar-15</a:t>
                      </a:r>
                    </a:p>
                  </a:txBody>
                  <a:tcPr marL="11510" marR="11510" marT="11510" marB="0" anchor="b">
                    <a:lnL>
                      <a:noFill/>
                    </a:lnL>
                    <a:lnR>
                      <a:noFill/>
                    </a:lnR>
                    <a:lnT>
                      <a:noFill/>
                    </a:lnT>
                    <a:lnB>
                      <a:noFill/>
                    </a:lnB>
                  </a:tcPr>
                </a:tc>
                <a:tc>
                  <a:txBody>
                    <a:bodyPr/>
                    <a:lstStyle/>
                    <a:p>
                      <a:pPr algn="r" fontAlgn="b"/>
                      <a:r>
                        <a:rPr lang="en-US" sz="1000" b="0" i="0" u="none" strike="noStrike">
                          <a:solidFill>
                            <a:srgbClr val="000000"/>
                          </a:solidFill>
                          <a:effectLst/>
                          <a:latin typeface="Calibri"/>
                        </a:rPr>
                        <a:t>2015</a:t>
                      </a:r>
                    </a:p>
                  </a:txBody>
                  <a:tcPr marL="11510" marR="11510" marT="11510" marB="0" anchor="b">
                    <a:lnL>
                      <a:noFill/>
                    </a:lnL>
                    <a:lnR>
                      <a:noFill/>
                    </a:lnR>
                    <a:lnT>
                      <a:noFill/>
                    </a:lnT>
                    <a:lnB>
                      <a:noFill/>
                    </a:lnB>
                  </a:tcPr>
                </a:tc>
                <a:tc>
                  <a:txBody>
                    <a:bodyPr/>
                    <a:lstStyle/>
                    <a:p>
                      <a:pPr algn="r" fontAlgn="b"/>
                      <a:r>
                        <a:rPr lang="en-US" sz="1000" b="0" i="0" u="none" strike="noStrike">
                          <a:solidFill>
                            <a:srgbClr val="000000"/>
                          </a:solidFill>
                          <a:effectLst/>
                          <a:latin typeface="Calibri"/>
                        </a:rPr>
                        <a:t>2016</a:t>
                      </a:r>
                    </a:p>
                  </a:txBody>
                  <a:tcPr marL="11510" marR="11510" marT="11510" marB="0" anchor="b">
                    <a:lnL>
                      <a:noFill/>
                    </a:lnL>
                    <a:lnR>
                      <a:noFill/>
                    </a:lnR>
                    <a:lnT>
                      <a:noFill/>
                    </a:lnT>
                    <a:lnB>
                      <a:noFill/>
                    </a:lnB>
                  </a:tcPr>
                </a:tc>
                <a:tc>
                  <a:txBody>
                    <a:bodyPr/>
                    <a:lstStyle/>
                    <a:p>
                      <a:pPr algn="r" fontAlgn="b"/>
                      <a:r>
                        <a:rPr lang="en-US" sz="1000" b="0" i="0" u="none" strike="noStrike">
                          <a:solidFill>
                            <a:srgbClr val="000000"/>
                          </a:solidFill>
                          <a:effectLst/>
                          <a:latin typeface="Calibri"/>
                        </a:rPr>
                        <a:t>2017</a:t>
                      </a:r>
                    </a:p>
                  </a:txBody>
                  <a:tcPr marL="11510" marR="11510" marT="11510" marB="0" anchor="b">
                    <a:lnL>
                      <a:noFill/>
                    </a:lnL>
                    <a:lnR>
                      <a:noFill/>
                    </a:lnR>
                    <a:lnT>
                      <a:noFill/>
                    </a:lnT>
                    <a:lnB>
                      <a:noFill/>
                    </a:lnB>
                  </a:tcPr>
                </a:tc>
                <a:tc>
                  <a:txBody>
                    <a:bodyPr/>
                    <a:lstStyle/>
                    <a:p>
                      <a:pPr algn="r" fontAlgn="b"/>
                      <a:r>
                        <a:rPr lang="en-US" sz="1000" b="0" i="0" u="none" strike="noStrike">
                          <a:solidFill>
                            <a:srgbClr val="000000"/>
                          </a:solidFill>
                          <a:effectLst/>
                          <a:latin typeface="Calibri"/>
                        </a:rPr>
                        <a:t>2018</a:t>
                      </a:r>
                    </a:p>
                  </a:txBody>
                  <a:tcPr marL="11510" marR="11510" marT="11510" marB="0" anchor="b">
                    <a:lnL>
                      <a:noFill/>
                    </a:lnL>
                    <a:lnR>
                      <a:noFill/>
                    </a:lnR>
                    <a:lnT>
                      <a:noFill/>
                    </a:lnT>
                    <a:lnB>
                      <a:noFill/>
                    </a:lnB>
                  </a:tcPr>
                </a:tc>
                <a:tc>
                  <a:txBody>
                    <a:bodyPr/>
                    <a:lstStyle/>
                    <a:p>
                      <a:pPr algn="r" fontAlgn="b"/>
                      <a:r>
                        <a:rPr lang="en-US" sz="1000" b="0" i="0" u="none" strike="noStrike">
                          <a:solidFill>
                            <a:srgbClr val="000000"/>
                          </a:solidFill>
                          <a:effectLst/>
                          <a:latin typeface="Calibri"/>
                        </a:rPr>
                        <a:t>2019</a:t>
                      </a:r>
                    </a:p>
                  </a:txBody>
                  <a:tcPr marL="11510" marR="11510" marT="11510" marB="0" anchor="b">
                    <a:lnL>
                      <a:noFill/>
                    </a:lnL>
                    <a:lnR>
                      <a:noFill/>
                    </a:lnR>
                    <a:lnT>
                      <a:noFill/>
                    </a:lnT>
                    <a:lnB>
                      <a:noFill/>
                    </a:lnB>
                  </a:tcPr>
                </a:tc>
                <a:tc>
                  <a:txBody>
                    <a:bodyPr/>
                    <a:lstStyle/>
                    <a:p>
                      <a:pPr algn="r" fontAlgn="b"/>
                      <a:r>
                        <a:rPr lang="en-US" sz="1000" b="0" i="0" u="none" strike="noStrike">
                          <a:solidFill>
                            <a:srgbClr val="000000"/>
                          </a:solidFill>
                          <a:effectLst/>
                          <a:latin typeface="Calibri"/>
                        </a:rPr>
                        <a:t>2020</a:t>
                      </a:r>
                    </a:p>
                  </a:txBody>
                  <a:tcPr marL="11510" marR="11510" marT="11510" marB="0" anchor="b">
                    <a:lnL>
                      <a:noFill/>
                    </a:lnL>
                    <a:lnR>
                      <a:noFill/>
                    </a:lnR>
                    <a:lnT>
                      <a:noFill/>
                    </a:lnT>
                    <a:lnB>
                      <a:noFill/>
                    </a:lnB>
                  </a:tcPr>
                </a:tc>
                <a:tc>
                  <a:txBody>
                    <a:bodyPr/>
                    <a:lstStyle/>
                    <a:p>
                      <a:pPr algn="r" fontAlgn="b"/>
                      <a:r>
                        <a:rPr lang="en-US" sz="1000" b="0" i="0" u="none" strike="noStrike" dirty="0">
                          <a:solidFill>
                            <a:srgbClr val="000000"/>
                          </a:solidFill>
                          <a:effectLst/>
                          <a:latin typeface="Calibri"/>
                        </a:rPr>
                        <a:t>2021</a:t>
                      </a:r>
                    </a:p>
                  </a:txBody>
                  <a:tcPr marL="11510" marR="11510" marT="11510" marB="0" anchor="b">
                    <a:lnL>
                      <a:noFill/>
                    </a:lnL>
                    <a:lnR>
                      <a:noFill/>
                    </a:lnR>
                    <a:lnT>
                      <a:noFill/>
                    </a:lnT>
                    <a:lnB>
                      <a:noFill/>
                    </a:lnB>
                  </a:tcPr>
                </a:tc>
                <a:tc>
                  <a:txBody>
                    <a:bodyPr/>
                    <a:lstStyle/>
                    <a:p>
                      <a:pPr algn="r" fontAlgn="b"/>
                      <a:r>
                        <a:rPr lang="en-US" sz="1000" b="0" i="0" u="none" strike="noStrike">
                          <a:solidFill>
                            <a:srgbClr val="000000"/>
                          </a:solidFill>
                          <a:effectLst/>
                          <a:latin typeface="Calibri"/>
                        </a:rPr>
                        <a:t>2022</a:t>
                      </a:r>
                    </a:p>
                  </a:txBody>
                  <a:tcPr marL="11510" marR="11510" marT="11510" marB="0" anchor="b">
                    <a:lnL>
                      <a:noFill/>
                    </a:lnL>
                    <a:lnR>
                      <a:noFill/>
                    </a:lnR>
                    <a:lnT>
                      <a:noFill/>
                    </a:lnT>
                    <a:lnB>
                      <a:noFill/>
                    </a:lnB>
                  </a:tcPr>
                </a:tc>
                <a:tc>
                  <a:txBody>
                    <a:bodyPr/>
                    <a:lstStyle/>
                    <a:p>
                      <a:pPr algn="r" fontAlgn="b"/>
                      <a:r>
                        <a:rPr lang="en-US" sz="1000" b="0" i="0" u="none" strike="noStrike">
                          <a:solidFill>
                            <a:srgbClr val="000000"/>
                          </a:solidFill>
                          <a:effectLst/>
                          <a:latin typeface="Calibri"/>
                        </a:rPr>
                        <a:t>2023</a:t>
                      </a:r>
                    </a:p>
                  </a:txBody>
                  <a:tcPr marL="11510" marR="11510" marT="11510" marB="0" anchor="b">
                    <a:lnL>
                      <a:noFill/>
                    </a:lnL>
                    <a:lnR>
                      <a:noFill/>
                    </a:lnR>
                    <a:lnT>
                      <a:noFill/>
                    </a:lnT>
                    <a:lnB>
                      <a:noFill/>
                    </a:lnB>
                  </a:tcPr>
                </a:tc>
                <a:tc>
                  <a:txBody>
                    <a:bodyPr/>
                    <a:lstStyle/>
                    <a:p>
                      <a:pPr algn="r" fontAlgn="b"/>
                      <a:r>
                        <a:rPr lang="en-US" sz="1000" b="0" i="0" u="none" strike="noStrike">
                          <a:solidFill>
                            <a:srgbClr val="000000"/>
                          </a:solidFill>
                          <a:effectLst/>
                          <a:latin typeface="Calibri"/>
                        </a:rPr>
                        <a:t>2024</a:t>
                      </a:r>
                    </a:p>
                  </a:txBody>
                  <a:tcPr marL="11510" marR="11510" marT="11510" marB="0" anchor="b">
                    <a:lnL>
                      <a:noFill/>
                    </a:lnL>
                    <a:lnR>
                      <a:noFill/>
                    </a:lnR>
                    <a:lnT>
                      <a:noFill/>
                    </a:lnT>
                    <a:lnB>
                      <a:noFill/>
                    </a:lnB>
                  </a:tcPr>
                </a:tc>
                <a:tc>
                  <a:txBody>
                    <a:bodyPr/>
                    <a:lstStyle/>
                    <a:p>
                      <a:pPr algn="r" fontAlgn="b"/>
                      <a:r>
                        <a:rPr lang="en-US" sz="1000" b="0" i="0" u="none" strike="noStrike">
                          <a:solidFill>
                            <a:srgbClr val="000000"/>
                          </a:solidFill>
                          <a:effectLst/>
                          <a:latin typeface="Calibri"/>
                        </a:rPr>
                        <a:t>2025</a:t>
                      </a:r>
                    </a:p>
                  </a:txBody>
                  <a:tcPr marL="11510" marR="11510" marT="11510" marB="0" anchor="b">
                    <a:lnL>
                      <a:noFill/>
                    </a:lnL>
                    <a:lnR>
                      <a:noFill/>
                    </a:lnR>
                    <a:lnT>
                      <a:noFill/>
                    </a:lnT>
                    <a:lnB>
                      <a:noFill/>
                    </a:lnB>
                  </a:tcPr>
                </a:tc>
                <a:tc>
                  <a:txBody>
                    <a:bodyPr/>
                    <a:lstStyle/>
                    <a:p>
                      <a:pPr algn="l" fontAlgn="b"/>
                      <a:r>
                        <a:rPr lang="en-US" sz="1000" b="0" i="0" u="none" strike="noStrike">
                          <a:solidFill>
                            <a:srgbClr val="000000"/>
                          </a:solidFill>
                          <a:effectLst/>
                          <a:latin typeface="Calibri"/>
                        </a:rPr>
                        <a:t>Grand Total</a:t>
                      </a:r>
                    </a:p>
                  </a:txBody>
                  <a:tcPr marL="11510" marR="11510" marT="11510" marB="0" anchor="b">
                    <a:lnL>
                      <a:noFill/>
                    </a:lnL>
                    <a:lnR>
                      <a:noFill/>
                    </a:lnR>
                    <a:lnT>
                      <a:noFill/>
                    </a:lnT>
                    <a:lnB>
                      <a:noFill/>
                    </a:lnB>
                  </a:tcPr>
                </a:tc>
              </a:tr>
              <a:tr h="133071">
                <a:tc>
                  <a:txBody>
                    <a:bodyPr/>
                    <a:lstStyle/>
                    <a:p>
                      <a:pPr algn="l" fontAlgn="b"/>
                      <a:r>
                        <a:rPr lang="en-US" sz="1000" b="0" i="0" u="none" strike="noStrike">
                          <a:solidFill>
                            <a:srgbClr val="000000"/>
                          </a:solidFill>
                          <a:effectLst/>
                          <a:latin typeface="Calibri"/>
                        </a:rPr>
                        <a:t>EA CONS</a:t>
                      </a:r>
                    </a:p>
                  </a:txBody>
                  <a:tcPr marL="11510" marR="11510" marT="11510" marB="0" anchor="b">
                    <a:lnL>
                      <a:noFill/>
                    </a:lnL>
                    <a:lnR>
                      <a:noFill/>
                    </a:lnR>
                    <a:lnT>
                      <a:noFill/>
                    </a:lnT>
                    <a:lnB>
                      <a:noFill/>
                    </a:lnB>
                  </a:tcPr>
                </a:tc>
                <a:tc>
                  <a:txBody>
                    <a:bodyPr/>
                    <a:lstStyle/>
                    <a:p>
                      <a:pPr algn="r" fontAlgn="b"/>
                      <a:r>
                        <a:rPr lang="en-US" sz="1000" b="0" i="0" u="none" strike="noStrike" dirty="0">
                          <a:solidFill>
                            <a:srgbClr val="000000"/>
                          </a:solidFill>
                          <a:effectLst/>
                          <a:latin typeface="Calibri"/>
                        </a:rPr>
                        <a:t>902</a:t>
                      </a:r>
                    </a:p>
                  </a:txBody>
                  <a:tcPr marL="11510" marR="11510" marT="11510" marB="0" anchor="b">
                    <a:lnL>
                      <a:noFill/>
                    </a:lnL>
                    <a:lnR>
                      <a:noFill/>
                    </a:lnR>
                    <a:lnT>
                      <a:noFill/>
                    </a:lnT>
                    <a:lnB>
                      <a:noFill/>
                    </a:lnB>
                  </a:tcPr>
                </a:tc>
                <a:tc>
                  <a:txBody>
                    <a:bodyPr/>
                    <a:lstStyle/>
                    <a:p>
                      <a:pPr algn="r" fontAlgn="b"/>
                      <a:r>
                        <a:rPr lang="en-US" sz="1000" b="0" i="0" u="none" strike="noStrike" dirty="0">
                          <a:solidFill>
                            <a:srgbClr val="000000"/>
                          </a:solidFill>
                          <a:effectLst/>
                          <a:latin typeface="Calibri"/>
                        </a:rPr>
                        <a:t>505</a:t>
                      </a:r>
                    </a:p>
                  </a:txBody>
                  <a:tcPr marL="11510" marR="11510" marT="11510" marB="0" anchor="b">
                    <a:lnL>
                      <a:noFill/>
                    </a:lnL>
                    <a:lnR>
                      <a:noFill/>
                    </a:lnR>
                    <a:lnT>
                      <a:noFill/>
                    </a:lnT>
                    <a:lnB>
                      <a:noFill/>
                    </a:lnB>
                  </a:tcPr>
                </a:tc>
                <a:tc>
                  <a:txBody>
                    <a:bodyPr/>
                    <a:lstStyle/>
                    <a:p>
                      <a:pPr algn="r" fontAlgn="b"/>
                      <a:r>
                        <a:rPr lang="en-US" sz="1000" b="0" i="0" u="none" strike="noStrike" dirty="0">
                          <a:solidFill>
                            <a:srgbClr val="000000"/>
                          </a:solidFill>
                          <a:effectLst/>
                          <a:latin typeface="Calibri"/>
                        </a:rPr>
                        <a:t>1,011</a:t>
                      </a:r>
                    </a:p>
                  </a:txBody>
                  <a:tcPr marL="11510" marR="11510" marT="11510" marB="0" anchor="b">
                    <a:lnL>
                      <a:noFill/>
                    </a:lnL>
                    <a:lnR>
                      <a:noFill/>
                    </a:lnR>
                    <a:lnT>
                      <a:noFill/>
                    </a:lnT>
                    <a:lnB>
                      <a:noFill/>
                    </a:lnB>
                  </a:tcPr>
                </a:tc>
                <a:tc>
                  <a:txBody>
                    <a:bodyPr/>
                    <a:lstStyle/>
                    <a:p>
                      <a:pPr algn="r" fontAlgn="b"/>
                      <a:r>
                        <a:rPr lang="en-US" sz="1000" b="0" i="0" u="none" strike="noStrike" dirty="0">
                          <a:solidFill>
                            <a:srgbClr val="000000"/>
                          </a:solidFill>
                          <a:effectLst/>
                          <a:latin typeface="Calibri"/>
                        </a:rPr>
                        <a:t>2,021</a:t>
                      </a:r>
                    </a:p>
                  </a:txBody>
                  <a:tcPr marL="11510" marR="11510" marT="11510" marB="0" anchor="b">
                    <a:lnL>
                      <a:noFill/>
                    </a:lnL>
                    <a:lnR>
                      <a:noFill/>
                    </a:lnR>
                    <a:lnT>
                      <a:noFill/>
                    </a:lnT>
                    <a:lnB>
                      <a:noFill/>
                    </a:lnB>
                  </a:tcPr>
                </a:tc>
                <a:tc>
                  <a:txBody>
                    <a:bodyPr/>
                    <a:lstStyle/>
                    <a:p>
                      <a:pPr algn="r" fontAlgn="b"/>
                      <a:r>
                        <a:rPr lang="en-US" sz="1000" b="0" i="0" u="none" strike="noStrike" dirty="0">
                          <a:solidFill>
                            <a:srgbClr val="000000"/>
                          </a:solidFill>
                          <a:effectLst/>
                          <a:latin typeface="Calibri"/>
                        </a:rPr>
                        <a:t>1,516</a:t>
                      </a:r>
                    </a:p>
                  </a:txBody>
                  <a:tcPr marL="11510" marR="11510" marT="11510" marB="0" anchor="b">
                    <a:lnL>
                      <a:noFill/>
                    </a:lnL>
                    <a:lnR>
                      <a:noFill/>
                    </a:lnR>
                    <a:lnT>
                      <a:noFill/>
                    </a:lnT>
                    <a:lnB>
                      <a:noFill/>
                    </a:lnB>
                  </a:tcPr>
                </a:tc>
                <a:tc>
                  <a:txBody>
                    <a:bodyPr/>
                    <a:lstStyle/>
                    <a:p>
                      <a:pPr algn="r" fontAlgn="b"/>
                      <a:r>
                        <a:rPr lang="en-US" sz="1000" b="0" i="0" u="none" strike="noStrike" dirty="0">
                          <a:solidFill>
                            <a:srgbClr val="000000"/>
                          </a:solidFill>
                          <a:effectLst/>
                          <a:latin typeface="Calibri"/>
                        </a:rPr>
                        <a:t>1,011</a:t>
                      </a:r>
                    </a:p>
                  </a:txBody>
                  <a:tcPr marL="11510" marR="11510" marT="11510" marB="0" anchor="b">
                    <a:lnL>
                      <a:noFill/>
                    </a:lnL>
                    <a:lnR>
                      <a:noFill/>
                    </a:lnR>
                    <a:lnT>
                      <a:noFill/>
                    </a:lnT>
                    <a:lnB>
                      <a:noFill/>
                    </a:lnB>
                  </a:tcPr>
                </a:tc>
                <a:tc>
                  <a:txBody>
                    <a:bodyPr/>
                    <a:lstStyle/>
                    <a:p>
                      <a:pPr algn="l" fontAlgn="b"/>
                      <a:endParaRPr lang="en-US" sz="1000" b="0" i="0" u="none" strike="noStrike">
                        <a:solidFill>
                          <a:srgbClr val="000000"/>
                        </a:solidFill>
                        <a:effectLst/>
                        <a:latin typeface="Calibri"/>
                      </a:endParaRPr>
                    </a:p>
                  </a:txBody>
                  <a:tcPr marL="11510" marR="11510" marT="11510" marB="0" anchor="b">
                    <a:lnL>
                      <a:noFill/>
                    </a:lnL>
                    <a:lnR>
                      <a:noFill/>
                    </a:lnR>
                    <a:lnT>
                      <a:noFill/>
                    </a:lnT>
                    <a:lnB>
                      <a:noFill/>
                    </a:lnB>
                  </a:tcPr>
                </a:tc>
                <a:tc>
                  <a:txBody>
                    <a:bodyPr/>
                    <a:lstStyle/>
                    <a:p>
                      <a:pPr algn="l" fontAlgn="b"/>
                      <a:endParaRPr lang="en-US" sz="1000" b="0" i="0" u="none" strike="noStrike">
                        <a:solidFill>
                          <a:srgbClr val="000000"/>
                        </a:solidFill>
                        <a:effectLst/>
                        <a:latin typeface="Calibri"/>
                      </a:endParaRPr>
                    </a:p>
                  </a:txBody>
                  <a:tcPr marL="11510" marR="11510" marT="11510" marB="0" anchor="b">
                    <a:lnL>
                      <a:noFill/>
                    </a:lnL>
                    <a:lnR>
                      <a:noFill/>
                    </a:lnR>
                    <a:lnT>
                      <a:noFill/>
                    </a:lnT>
                    <a:lnB>
                      <a:noFill/>
                    </a:lnB>
                  </a:tcPr>
                </a:tc>
                <a:tc>
                  <a:txBody>
                    <a:bodyPr/>
                    <a:lstStyle/>
                    <a:p>
                      <a:pPr algn="l" fontAlgn="b"/>
                      <a:endParaRPr lang="en-US" sz="1000" b="0" i="0" u="none" strike="noStrike">
                        <a:solidFill>
                          <a:srgbClr val="000000"/>
                        </a:solidFill>
                        <a:effectLst/>
                        <a:latin typeface="Calibri"/>
                      </a:endParaRPr>
                    </a:p>
                  </a:txBody>
                  <a:tcPr marL="11510" marR="11510" marT="11510" marB="0" anchor="b">
                    <a:lnL>
                      <a:noFill/>
                    </a:lnL>
                    <a:lnR>
                      <a:noFill/>
                    </a:lnR>
                    <a:lnT>
                      <a:noFill/>
                    </a:lnT>
                    <a:lnB>
                      <a:noFill/>
                    </a:lnB>
                  </a:tcPr>
                </a:tc>
                <a:tc>
                  <a:txBody>
                    <a:bodyPr/>
                    <a:lstStyle/>
                    <a:p>
                      <a:pPr algn="l" fontAlgn="b"/>
                      <a:endParaRPr lang="en-US" sz="1000" b="0" i="0" u="none" strike="noStrike">
                        <a:solidFill>
                          <a:srgbClr val="000000"/>
                        </a:solidFill>
                        <a:effectLst/>
                        <a:latin typeface="Calibri"/>
                      </a:endParaRPr>
                    </a:p>
                  </a:txBody>
                  <a:tcPr marL="11510" marR="11510" marT="11510" marB="0" anchor="b">
                    <a:lnL>
                      <a:noFill/>
                    </a:lnL>
                    <a:lnR>
                      <a:noFill/>
                    </a:lnR>
                    <a:lnT>
                      <a:noFill/>
                    </a:lnT>
                    <a:lnB>
                      <a:noFill/>
                    </a:lnB>
                  </a:tcPr>
                </a:tc>
                <a:tc>
                  <a:txBody>
                    <a:bodyPr/>
                    <a:lstStyle/>
                    <a:p>
                      <a:pPr algn="l" fontAlgn="b"/>
                      <a:endParaRPr lang="en-US" sz="1000" b="0" i="0" u="none" strike="noStrike">
                        <a:solidFill>
                          <a:srgbClr val="000000"/>
                        </a:solidFill>
                        <a:effectLst/>
                        <a:latin typeface="Calibri"/>
                      </a:endParaRPr>
                    </a:p>
                  </a:txBody>
                  <a:tcPr marL="11510" marR="11510" marT="11510" marB="0" anchor="b">
                    <a:lnL>
                      <a:noFill/>
                    </a:lnL>
                    <a:lnR>
                      <a:noFill/>
                    </a:lnR>
                    <a:lnT>
                      <a:noFill/>
                    </a:lnT>
                    <a:lnB>
                      <a:noFill/>
                    </a:lnB>
                  </a:tcPr>
                </a:tc>
                <a:tc>
                  <a:txBody>
                    <a:bodyPr/>
                    <a:lstStyle/>
                    <a:p>
                      <a:pPr algn="r" fontAlgn="b"/>
                      <a:r>
                        <a:rPr lang="en-US" sz="1000" b="0" i="0" u="none" strike="noStrike">
                          <a:solidFill>
                            <a:srgbClr val="000000"/>
                          </a:solidFill>
                          <a:effectLst/>
                          <a:latin typeface="Calibri"/>
                        </a:rPr>
                        <a:t>6,966</a:t>
                      </a:r>
                    </a:p>
                  </a:txBody>
                  <a:tcPr marL="11510" marR="11510" marT="11510" marB="0" anchor="b">
                    <a:lnL>
                      <a:noFill/>
                    </a:lnL>
                    <a:lnR>
                      <a:noFill/>
                    </a:lnR>
                    <a:lnT>
                      <a:noFill/>
                    </a:lnT>
                    <a:lnB>
                      <a:noFill/>
                    </a:lnB>
                  </a:tcPr>
                </a:tc>
              </a:tr>
              <a:tr h="133071">
                <a:tc>
                  <a:txBody>
                    <a:bodyPr/>
                    <a:lstStyle/>
                    <a:p>
                      <a:pPr algn="l" fontAlgn="b"/>
                      <a:r>
                        <a:rPr lang="en-US" sz="1000" b="0" i="0" u="none" strike="noStrike">
                          <a:solidFill>
                            <a:srgbClr val="000000"/>
                          </a:solidFill>
                          <a:effectLst/>
                          <a:latin typeface="Calibri"/>
                        </a:rPr>
                        <a:t>NA CONS</a:t>
                      </a:r>
                    </a:p>
                  </a:txBody>
                  <a:tcPr marL="11510" marR="11510" marT="11510" marB="0" anchor="b">
                    <a:lnL>
                      <a:noFill/>
                    </a:lnL>
                    <a:lnR>
                      <a:noFill/>
                    </a:lnR>
                    <a:lnT>
                      <a:noFill/>
                    </a:lnT>
                    <a:lnB>
                      <a:noFill/>
                    </a:lnB>
                  </a:tcPr>
                </a:tc>
                <a:tc>
                  <a:txBody>
                    <a:bodyPr/>
                    <a:lstStyle/>
                    <a:p>
                      <a:pPr algn="r" fontAlgn="b"/>
                      <a:r>
                        <a:rPr lang="en-US" sz="1000" b="0" i="0" u="none" strike="noStrike">
                          <a:solidFill>
                            <a:srgbClr val="000000"/>
                          </a:solidFill>
                          <a:effectLst/>
                          <a:latin typeface="Calibri"/>
                        </a:rPr>
                        <a:t>2,802</a:t>
                      </a:r>
                    </a:p>
                  </a:txBody>
                  <a:tcPr marL="11510" marR="11510" marT="11510" marB="0" anchor="b">
                    <a:lnL>
                      <a:noFill/>
                    </a:lnL>
                    <a:lnR>
                      <a:noFill/>
                    </a:lnR>
                    <a:lnT>
                      <a:noFill/>
                    </a:lnT>
                    <a:lnB>
                      <a:noFill/>
                    </a:lnB>
                  </a:tcPr>
                </a:tc>
                <a:tc>
                  <a:txBody>
                    <a:bodyPr/>
                    <a:lstStyle/>
                    <a:p>
                      <a:pPr algn="r" fontAlgn="b"/>
                      <a:r>
                        <a:rPr lang="en-US" sz="1000" b="0" i="0" u="none" strike="noStrike">
                          <a:solidFill>
                            <a:srgbClr val="000000"/>
                          </a:solidFill>
                          <a:effectLst/>
                          <a:latin typeface="Calibri"/>
                        </a:rPr>
                        <a:t>9,509</a:t>
                      </a:r>
                    </a:p>
                  </a:txBody>
                  <a:tcPr marL="11510" marR="11510" marT="11510" marB="0" anchor="b">
                    <a:lnL>
                      <a:noFill/>
                    </a:lnL>
                    <a:lnR>
                      <a:noFill/>
                    </a:lnR>
                    <a:lnT>
                      <a:noFill/>
                    </a:lnT>
                    <a:lnB>
                      <a:noFill/>
                    </a:lnB>
                  </a:tcPr>
                </a:tc>
                <a:tc>
                  <a:txBody>
                    <a:bodyPr/>
                    <a:lstStyle/>
                    <a:p>
                      <a:pPr algn="r" fontAlgn="b"/>
                      <a:r>
                        <a:rPr lang="en-US" sz="1000" b="0" i="0" u="none" strike="noStrike">
                          <a:solidFill>
                            <a:srgbClr val="000000"/>
                          </a:solidFill>
                          <a:effectLst/>
                          <a:latin typeface="Calibri"/>
                        </a:rPr>
                        <a:t>8,571</a:t>
                      </a:r>
                    </a:p>
                  </a:txBody>
                  <a:tcPr marL="11510" marR="11510" marT="11510" marB="0" anchor="b">
                    <a:lnL>
                      <a:noFill/>
                    </a:lnL>
                    <a:lnR>
                      <a:noFill/>
                    </a:lnR>
                    <a:lnT>
                      <a:noFill/>
                    </a:lnT>
                    <a:lnB>
                      <a:noFill/>
                    </a:lnB>
                  </a:tcPr>
                </a:tc>
                <a:tc>
                  <a:txBody>
                    <a:bodyPr/>
                    <a:lstStyle/>
                    <a:p>
                      <a:pPr algn="r" fontAlgn="b"/>
                      <a:r>
                        <a:rPr lang="en-US" sz="1000" b="0" i="0" u="none" strike="noStrike">
                          <a:solidFill>
                            <a:srgbClr val="000000"/>
                          </a:solidFill>
                          <a:effectLst/>
                          <a:latin typeface="Calibri"/>
                        </a:rPr>
                        <a:t>10,415</a:t>
                      </a:r>
                    </a:p>
                  </a:txBody>
                  <a:tcPr marL="11510" marR="11510" marT="11510" marB="0" anchor="b">
                    <a:lnL>
                      <a:noFill/>
                    </a:lnL>
                    <a:lnR>
                      <a:noFill/>
                    </a:lnR>
                    <a:lnT>
                      <a:noFill/>
                    </a:lnT>
                    <a:lnB>
                      <a:noFill/>
                    </a:lnB>
                  </a:tcPr>
                </a:tc>
                <a:tc>
                  <a:txBody>
                    <a:bodyPr/>
                    <a:lstStyle/>
                    <a:p>
                      <a:pPr algn="r" fontAlgn="b"/>
                      <a:r>
                        <a:rPr lang="en-US" sz="1000" b="0" i="0" u="none" strike="noStrike">
                          <a:solidFill>
                            <a:srgbClr val="000000"/>
                          </a:solidFill>
                          <a:effectLst/>
                          <a:latin typeface="Calibri"/>
                        </a:rPr>
                        <a:t>8,394</a:t>
                      </a:r>
                    </a:p>
                  </a:txBody>
                  <a:tcPr marL="11510" marR="11510" marT="11510" marB="0" anchor="b">
                    <a:lnL>
                      <a:noFill/>
                    </a:lnL>
                    <a:lnR>
                      <a:noFill/>
                    </a:lnR>
                    <a:lnT>
                      <a:noFill/>
                    </a:lnT>
                    <a:lnB>
                      <a:noFill/>
                    </a:lnB>
                  </a:tcPr>
                </a:tc>
                <a:tc>
                  <a:txBody>
                    <a:bodyPr/>
                    <a:lstStyle/>
                    <a:p>
                      <a:pPr algn="r" fontAlgn="b"/>
                      <a:r>
                        <a:rPr lang="en-US" sz="1000" b="0" i="0" u="none" strike="noStrike" dirty="0">
                          <a:solidFill>
                            <a:srgbClr val="000000"/>
                          </a:solidFill>
                          <a:effectLst/>
                          <a:latin typeface="Calibri"/>
                        </a:rPr>
                        <a:t>8,394</a:t>
                      </a:r>
                    </a:p>
                  </a:txBody>
                  <a:tcPr marL="11510" marR="11510" marT="11510" marB="0" anchor="b">
                    <a:lnL>
                      <a:noFill/>
                    </a:lnL>
                    <a:lnR>
                      <a:noFill/>
                    </a:lnR>
                    <a:lnT>
                      <a:noFill/>
                    </a:lnT>
                    <a:lnB>
                      <a:noFill/>
                    </a:lnB>
                  </a:tcPr>
                </a:tc>
                <a:tc>
                  <a:txBody>
                    <a:bodyPr/>
                    <a:lstStyle/>
                    <a:p>
                      <a:pPr algn="r" fontAlgn="b"/>
                      <a:r>
                        <a:rPr lang="en-US" sz="1000" b="0" i="0" u="none" strike="noStrike">
                          <a:solidFill>
                            <a:srgbClr val="000000"/>
                          </a:solidFill>
                          <a:effectLst/>
                          <a:latin typeface="Calibri"/>
                        </a:rPr>
                        <a:t>1,218</a:t>
                      </a:r>
                    </a:p>
                  </a:txBody>
                  <a:tcPr marL="11510" marR="11510" marT="11510" marB="0" anchor="b">
                    <a:lnL>
                      <a:noFill/>
                    </a:lnL>
                    <a:lnR>
                      <a:noFill/>
                    </a:lnR>
                    <a:lnT>
                      <a:noFill/>
                    </a:lnT>
                    <a:lnB>
                      <a:noFill/>
                    </a:lnB>
                  </a:tcPr>
                </a:tc>
                <a:tc>
                  <a:txBody>
                    <a:bodyPr/>
                    <a:lstStyle/>
                    <a:p>
                      <a:pPr algn="l" fontAlgn="b"/>
                      <a:endParaRPr lang="en-US" sz="1000" b="0" i="0" u="none" strike="noStrike">
                        <a:solidFill>
                          <a:srgbClr val="000000"/>
                        </a:solidFill>
                        <a:effectLst/>
                        <a:latin typeface="Calibri"/>
                      </a:endParaRPr>
                    </a:p>
                  </a:txBody>
                  <a:tcPr marL="11510" marR="11510" marT="11510" marB="0" anchor="b">
                    <a:lnL>
                      <a:noFill/>
                    </a:lnL>
                    <a:lnR>
                      <a:noFill/>
                    </a:lnR>
                    <a:lnT>
                      <a:noFill/>
                    </a:lnT>
                    <a:lnB>
                      <a:noFill/>
                    </a:lnB>
                  </a:tcPr>
                </a:tc>
                <a:tc>
                  <a:txBody>
                    <a:bodyPr/>
                    <a:lstStyle/>
                    <a:p>
                      <a:pPr algn="l" fontAlgn="b"/>
                      <a:endParaRPr lang="en-US" sz="1000" b="0" i="0" u="none" strike="noStrike">
                        <a:solidFill>
                          <a:srgbClr val="000000"/>
                        </a:solidFill>
                        <a:effectLst/>
                        <a:latin typeface="Calibri"/>
                      </a:endParaRPr>
                    </a:p>
                  </a:txBody>
                  <a:tcPr marL="11510" marR="11510" marT="11510" marB="0" anchor="b">
                    <a:lnL>
                      <a:noFill/>
                    </a:lnL>
                    <a:lnR>
                      <a:noFill/>
                    </a:lnR>
                    <a:lnT>
                      <a:noFill/>
                    </a:lnT>
                    <a:lnB>
                      <a:noFill/>
                    </a:lnB>
                  </a:tcPr>
                </a:tc>
                <a:tc>
                  <a:txBody>
                    <a:bodyPr/>
                    <a:lstStyle/>
                    <a:p>
                      <a:pPr algn="l" fontAlgn="b"/>
                      <a:endParaRPr lang="en-US" sz="1000" b="0" i="0" u="none" strike="noStrike">
                        <a:solidFill>
                          <a:srgbClr val="000000"/>
                        </a:solidFill>
                        <a:effectLst/>
                        <a:latin typeface="Calibri"/>
                      </a:endParaRPr>
                    </a:p>
                  </a:txBody>
                  <a:tcPr marL="11510" marR="11510" marT="11510" marB="0" anchor="b">
                    <a:lnL>
                      <a:noFill/>
                    </a:lnL>
                    <a:lnR>
                      <a:noFill/>
                    </a:lnR>
                    <a:lnT>
                      <a:noFill/>
                    </a:lnT>
                    <a:lnB>
                      <a:noFill/>
                    </a:lnB>
                  </a:tcPr>
                </a:tc>
                <a:tc>
                  <a:txBody>
                    <a:bodyPr/>
                    <a:lstStyle/>
                    <a:p>
                      <a:pPr algn="l" fontAlgn="b"/>
                      <a:endParaRPr lang="en-US" sz="1000" b="0" i="0" u="none" strike="noStrike">
                        <a:solidFill>
                          <a:srgbClr val="000000"/>
                        </a:solidFill>
                        <a:effectLst/>
                        <a:latin typeface="Calibri"/>
                      </a:endParaRPr>
                    </a:p>
                  </a:txBody>
                  <a:tcPr marL="11510" marR="11510" marT="11510" marB="0" anchor="b">
                    <a:lnL>
                      <a:noFill/>
                    </a:lnL>
                    <a:lnR>
                      <a:noFill/>
                    </a:lnR>
                    <a:lnT>
                      <a:noFill/>
                    </a:lnT>
                    <a:lnB>
                      <a:noFill/>
                    </a:lnB>
                  </a:tcPr>
                </a:tc>
                <a:tc>
                  <a:txBody>
                    <a:bodyPr/>
                    <a:lstStyle/>
                    <a:p>
                      <a:pPr algn="r" fontAlgn="b"/>
                      <a:r>
                        <a:rPr lang="en-US" sz="1000" b="0" i="0" u="none" strike="noStrike">
                          <a:solidFill>
                            <a:srgbClr val="000000"/>
                          </a:solidFill>
                          <a:effectLst/>
                          <a:latin typeface="Calibri"/>
                        </a:rPr>
                        <a:t>49,303</a:t>
                      </a:r>
                    </a:p>
                  </a:txBody>
                  <a:tcPr marL="11510" marR="11510" marT="11510" marB="0" anchor="b">
                    <a:lnL>
                      <a:noFill/>
                    </a:lnL>
                    <a:lnR>
                      <a:noFill/>
                    </a:lnR>
                    <a:lnT>
                      <a:noFill/>
                    </a:lnT>
                    <a:lnB>
                      <a:noFill/>
                    </a:lnB>
                  </a:tcPr>
                </a:tc>
              </a:tr>
              <a:tr h="133071">
                <a:tc>
                  <a:txBody>
                    <a:bodyPr/>
                    <a:lstStyle/>
                    <a:p>
                      <a:pPr algn="l" fontAlgn="b"/>
                      <a:endParaRPr lang="en-US" sz="1000" b="0" i="0" u="none" strike="noStrike">
                        <a:solidFill>
                          <a:srgbClr val="000000"/>
                        </a:solidFill>
                        <a:effectLst/>
                        <a:latin typeface="Calibri"/>
                      </a:endParaRPr>
                    </a:p>
                  </a:txBody>
                  <a:tcPr marL="11510" marR="11510" marT="11510" marB="0" anchor="b">
                    <a:lnL>
                      <a:noFill/>
                    </a:lnL>
                    <a:lnR>
                      <a:noFill/>
                    </a:lnR>
                    <a:lnT>
                      <a:noFill/>
                    </a:lnT>
                    <a:lnB>
                      <a:noFill/>
                    </a:lnB>
                  </a:tcPr>
                </a:tc>
                <a:tc>
                  <a:txBody>
                    <a:bodyPr/>
                    <a:lstStyle/>
                    <a:p>
                      <a:pPr algn="l" fontAlgn="b"/>
                      <a:endParaRPr lang="en-US" sz="1000" b="0" i="0" u="none" strike="noStrike">
                        <a:solidFill>
                          <a:srgbClr val="000000"/>
                        </a:solidFill>
                        <a:effectLst/>
                        <a:latin typeface="Calibri"/>
                      </a:endParaRPr>
                    </a:p>
                  </a:txBody>
                  <a:tcPr marL="11510" marR="11510" marT="11510" marB="0" anchor="b">
                    <a:lnL>
                      <a:noFill/>
                    </a:lnL>
                    <a:lnR>
                      <a:noFill/>
                    </a:lnR>
                    <a:lnT>
                      <a:noFill/>
                    </a:lnT>
                    <a:lnB>
                      <a:noFill/>
                    </a:lnB>
                  </a:tcPr>
                </a:tc>
                <a:tc>
                  <a:txBody>
                    <a:bodyPr/>
                    <a:lstStyle/>
                    <a:p>
                      <a:pPr algn="l" fontAlgn="b"/>
                      <a:endParaRPr lang="en-US" sz="1000" b="0" i="0" u="none" strike="noStrike">
                        <a:solidFill>
                          <a:srgbClr val="000000"/>
                        </a:solidFill>
                        <a:effectLst/>
                        <a:latin typeface="Calibri"/>
                      </a:endParaRPr>
                    </a:p>
                  </a:txBody>
                  <a:tcPr marL="11510" marR="11510" marT="11510" marB="0" anchor="b">
                    <a:lnL>
                      <a:noFill/>
                    </a:lnL>
                    <a:lnR>
                      <a:noFill/>
                    </a:lnR>
                    <a:lnT>
                      <a:noFill/>
                    </a:lnT>
                    <a:lnB>
                      <a:noFill/>
                    </a:lnB>
                  </a:tcPr>
                </a:tc>
                <a:tc>
                  <a:txBody>
                    <a:bodyPr/>
                    <a:lstStyle/>
                    <a:p>
                      <a:pPr algn="l" fontAlgn="b"/>
                      <a:endParaRPr lang="en-US" sz="1000" b="0" i="0" u="none" strike="noStrike">
                        <a:solidFill>
                          <a:srgbClr val="000000"/>
                        </a:solidFill>
                        <a:effectLst/>
                        <a:latin typeface="Calibri"/>
                      </a:endParaRPr>
                    </a:p>
                  </a:txBody>
                  <a:tcPr marL="11510" marR="11510" marT="11510" marB="0" anchor="b">
                    <a:lnL>
                      <a:noFill/>
                    </a:lnL>
                    <a:lnR>
                      <a:noFill/>
                    </a:lnR>
                    <a:lnT>
                      <a:noFill/>
                    </a:lnT>
                    <a:lnB>
                      <a:noFill/>
                    </a:lnB>
                  </a:tcPr>
                </a:tc>
                <a:tc>
                  <a:txBody>
                    <a:bodyPr/>
                    <a:lstStyle/>
                    <a:p>
                      <a:pPr algn="l" fontAlgn="b"/>
                      <a:endParaRPr lang="en-US" sz="1000" b="0" i="0" u="none" strike="noStrike">
                        <a:solidFill>
                          <a:srgbClr val="000000"/>
                        </a:solidFill>
                        <a:effectLst/>
                        <a:latin typeface="Calibri"/>
                      </a:endParaRPr>
                    </a:p>
                  </a:txBody>
                  <a:tcPr marL="11510" marR="11510" marT="11510" marB="0" anchor="b">
                    <a:lnL>
                      <a:noFill/>
                    </a:lnL>
                    <a:lnR>
                      <a:noFill/>
                    </a:lnR>
                    <a:lnT>
                      <a:noFill/>
                    </a:lnT>
                    <a:lnB>
                      <a:noFill/>
                    </a:lnB>
                  </a:tcPr>
                </a:tc>
                <a:tc>
                  <a:txBody>
                    <a:bodyPr/>
                    <a:lstStyle/>
                    <a:p>
                      <a:pPr algn="l" fontAlgn="b"/>
                      <a:endParaRPr lang="en-US" sz="1000" b="0" i="0" u="none" strike="noStrike">
                        <a:solidFill>
                          <a:srgbClr val="000000"/>
                        </a:solidFill>
                        <a:effectLst/>
                        <a:latin typeface="Calibri"/>
                      </a:endParaRPr>
                    </a:p>
                  </a:txBody>
                  <a:tcPr marL="11510" marR="11510" marT="11510" marB="0" anchor="b">
                    <a:lnL>
                      <a:noFill/>
                    </a:lnL>
                    <a:lnR>
                      <a:noFill/>
                    </a:lnR>
                    <a:lnT>
                      <a:noFill/>
                    </a:lnT>
                    <a:lnB>
                      <a:noFill/>
                    </a:lnB>
                  </a:tcPr>
                </a:tc>
                <a:tc>
                  <a:txBody>
                    <a:bodyPr/>
                    <a:lstStyle/>
                    <a:p>
                      <a:pPr algn="l" fontAlgn="b"/>
                      <a:endParaRPr lang="en-US" sz="1000" b="0" i="0" u="none" strike="noStrike">
                        <a:solidFill>
                          <a:srgbClr val="000000"/>
                        </a:solidFill>
                        <a:effectLst/>
                        <a:latin typeface="Calibri"/>
                      </a:endParaRPr>
                    </a:p>
                  </a:txBody>
                  <a:tcPr marL="11510" marR="11510" marT="11510" marB="0" anchor="b">
                    <a:lnL>
                      <a:noFill/>
                    </a:lnL>
                    <a:lnR>
                      <a:noFill/>
                    </a:lnR>
                    <a:lnT>
                      <a:noFill/>
                    </a:lnT>
                    <a:lnB>
                      <a:noFill/>
                    </a:lnB>
                  </a:tcPr>
                </a:tc>
                <a:tc>
                  <a:txBody>
                    <a:bodyPr/>
                    <a:lstStyle/>
                    <a:p>
                      <a:pPr algn="l" fontAlgn="b"/>
                      <a:endParaRPr lang="en-US" sz="1000" b="0" i="0" u="none" strike="noStrike">
                        <a:solidFill>
                          <a:srgbClr val="000000"/>
                        </a:solidFill>
                        <a:effectLst/>
                        <a:latin typeface="Calibri"/>
                      </a:endParaRPr>
                    </a:p>
                  </a:txBody>
                  <a:tcPr marL="11510" marR="11510" marT="11510" marB="0" anchor="b">
                    <a:lnL>
                      <a:noFill/>
                    </a:lnL>
                    <a:lnR>
                      <a:noFill/>
                    </a:lnR>
                    <a:lnT>
                      <a:noFill/>
                    </a:lnT>
                    <a:lnB>
                      <a:noFill/>
                    </a:lnB>
                  </a:tcPr>
                </a:tc>
                <a:tc>
                  <a:txBody>
                    <a:bodyPr/>
                    <a:lstStyle/>
                    <a:p>
                      <a:pPr algn="l" fontAlgn="b"/>
                      <a:endParaRPr lang="en-US" sz="1000" b="0" i="0" u="none" strike="noStrike">
                        <a:solidFill>
                          <a:srgbClr val="000000"/>
                        </a:solidFill>
                        <a:effectLst/>
                        <a:latin typeface="Calibri"/>
                      </a:endParaRPr>
                    </a:p>
                  </a:txBody>
                  <a:tcPr marL="11510" marR="11510" marT="11510" marB="0" anchor="b">
                    <a:lnL>
                      <a:noFill/>
                    </a:lnL>
                    <a:lnR>
                      <a:noFill/>
                    </a:lnR>
                    <a:lnT>
                      <a:noFill/>
                    </a:lnT>
                    <a:lnB>
                      <a:noFill/>
                    </a:lnB>
                  </a:tcPr>
                </a:tc>
                <a:tc>
                  <a:txBody>
                    <a:bodyPr/>
                    <a:lstStyle/>
                    <a:p>
                      <a:pPr algn="l" fontAlgn="b"/>
                      <a:endParaRPr lang="en-US" sz="1000" b="0" i="0" u="none" strike="noStrike">
                        <a:solidFill>
                          <a:srgbClr val="000000"/>
                        </a:solidFill>
                        <a:effectLst/>
                        <a:latin typeface="Calibri"/>
                      </a:endParaRPr>
                    </a:p>
                  </a:txBody>
                  <a:tcPr marL="11510" marR="11510" marT="11510" marB="0" anchor="b">
                    <a:lnL>
                      <a:noFill/>
                    </a:lnL>
                    <a:lnR>
                      <a:noFill/>
                    </a:lnR>
                    <a:lnT>
                      <a:noFill/>
                    </a:lnT>
                    <a:lnB>
                      <a:noFill/>
                    </a:lnB>
                  </a:tcPr>
                </a:tc>
                <a:tc>
                  <a:txBody>
                    <a:bodyPr/>
                    <a:lstStyle/>
                    <a:p>
                      <a:pPr algn="l" fontAlgn="b"/>
                      <a:endParaRPr lang="en-US" sz="1000" b="0" i="0" u="none" strike="noStrike">
                        <a:solidFill>
                          <a:srgbClr val="000000"/>
                        </a:solidFill>
                        <a:effectLst/>
                        <a:latin typeface="Calibri"/>
                      </a:endParaRPr>
                    </a:p>
                  </a:txBody>
                  <a:tcPr marL="11510" marR="11510" marT="11510" marB="0" anchor="b">
                    <a:lnL>
                      <a:noFill/>
                    </a:lnL>
                    <a:lnR>
                      <a:noFill/>
                    </a:lnR>
                    <a:lnT>
                      <a:noFill/>
                    </a:lnT>
                    <a:lnB>
                      <a:noFill/>
                    </a:lnB>
                  </a:tcPr>
                </a:tc>
                <a:tc>
                  <a:txBody>
                    <a:bodyPr/>
                    <a:lstStyle/>
                    <a:p>
                      <a:pPr algn="l" fontAlgn="b"/>
                      <a:endParaRPr lang="en-US" sz="1000" b="0" i="0" u="none" strike="noStrike">
                        <a:solidFill>
                          <a:srgbClr val="000000"/>
                        </a:solidFill>
                        <a:effectLst/>
                        <a:latin typeface="Calibri"/>
                      </a:endParaRPr>
                    </a:p>
                  </a:txBody>
                  <a:tcPr marL="11510" marR="11510" marT="11510" marB="0" anchor="b">
                    <a:lnL>
                      <a:noFill/>
                    </a:lnL>
                    <a:lnR>
                      <a:noFill/>
                    </a:lnR>
                    <a:lnT>
                      <a:noFill/>
                    </a:lnT>
                    <a:lnB>
                      <a:noFill/>
                    </a:lnB>
                  </a:tcPr>
                </a:tc>
                <a:tc>
                  <a:txBody>
                    <a:bodyPr/>
                    <a:lstStyle/>
                    <a:p>
                      <a:pPr algn="l" fontAlgn="b"/>
                      <a:endParaRPr lang="en-US" sz="1000" b="0" i="0" u="none" strike="noStrike">
                        <a:solidFill>
                          <a:srgbClr val="000000"/>
                        </a:solidFill>
                        <a:effectLst/>
                        <a:latin typeface="Calibri"/>
                      </a:endParaRPr>
                    </a:p>
                  </a:txBody>
                  <a:tcPr marL="11510" marR="11510" marT="11510" marB="0" anchor="b">
                    <a:lnL>
                      <a:noFill/>
                    </a:lnL>
                    <a:lnR>
                      <a:noFill/>
                    </a:lnR>
                    <a:lnT>
                      <a:noFill/>
                    </a:lnT>
                    <a:lnB>
                      <a:noFill/>
                    </a:lnB>
                  </a:tcPr>
                </a:tc>
              </a:tr>
              <a:tr h="256035">
                <a:tc>
                  <a:txBody>
                    <a:bodyPr/>
                    <a:lstStyle/>
                    <a:p>
                      <a:pPr algn="r" fontAlgn="b"/>
                      <a:r>
                        <a:rPr lang="en-US" sz="1000" b="0" i="0" u="none" strike="noStrike">
                          <a:solidFill>
                            <a:srgbClr val="000000"/>
                          </a:solidFill>
                          <a:effectLst/>
                          <a:latin typeface="Calibri"/>
                        </a:rPr>
                        <a:t>Aug-15</a:t>
                      </a:r>
                    </a:p>
                  </a:txBody>
                  <a:tcPr marL="11510" marR="11510" marT="11510" marB="0" anchor="b">
                    <a:lnL>
                      <a:noFill/>
                    </a:lnL>
                    <a:lnR>
                      <a:noFill/>
                    </a:lnR>
                    <a:lnT>
                      <a:noFill/>
                    </a:lnT>
                    <a:lnB>
                      <a:noFill/>
                    </a:lnB>
                  </a:tcPr>
                </a:tc>
                <a:tc>
                  <a:txBody>
                    <a:bodyPr/>
                    <a:lstStyle/>
                    <a:p>
                      <a:pPr algn="r" fontAlgn="b"/>
                      <a:r>
                        <a:rPr lang="en-US" sz="1000" b="0" i="0" u="none" strike="noStrike">
                          <a:solidFill>
                            <a:srgbClr val="000000"/>
                          </a:solidFill>
                          <a:effectLst/>
                          <a:latin typeface="Calibri"/>
                        </a:rPr>
                        <a:t>2015</a:t>
                      </a:r>
                    </a:p>
                  </a:txBody>
                  <a:tcPr marL="11510" marR="11510" marT="11510" marB="0" anchor="b">
                    <a:lnL>
                      <a:noFill/>
                    </a:lnL>
                    <a:lnR>
                      <a:noFill/>
                    </a:lnR>
                    <a:lnT>
                      <a:noFill/>
                    </a:lnT>
                    <a:lnB>
                      <a:noFill/>
                    </a:lnB>
                  </a:tcPr>
                </a:tc>
                <a:tc>
                  <a:txBody>
                    <a:bodyPr/>
                    <a:lstStyle/>
                    <a:p>
                      <a:pPr algn="r" fontAlgn="b"/>
                      <a:r>
                        <a:rPr lang="en-US" sz="1000" b="0" i="0" u="none" strike="noStrike">
                          <a:solidFill>
                            <a:srgbClr val="000000"/>
                          </a:solidFill>
                          <a:effectLst/>
                          <a:latin typeface="Calibri"/>
                        </a:rPr>
                        <a:t>2016</a:t>
                      </a:r>
                    </a:p>
                  </a:txBody>
                  <a:tcPr marL="11510" marR="11510" marT="11510" marB="0" anchor="b">
                    <a:lnL>
                      <a:noFill/>
                    </a:lnL>
                    <a:lnR>
                      <a:noFill/>
                    </a:lnR>
                    <a:lnT>
                      <a:noFill/>
                    </a:lnT>
                    <a:lnB>
                      <a:noFill/>
                    </a:lnB>
                  </a:tcPr>
                </a:tc>
                <a:tc>
                  <a:txBody>
                    <a:bodyPr/>
                    <a:lstStyle/>
                    <a:p>
                      <a:pPr algn="r" fontAlgn="b"/>
                      <a:r>
                        <a:rPr lang="en-US" sz="1000" b="0" i="0" u="none" strike="noStrike">
                          <a:solidFill>
                            <a:srgbClr val="000000"/>
                          </a:solidFill>
                          <a:effectLst/>
                          <a:latin typeface="Calibri"/>
                        </a:rPr>
                        <a:t>2017</a:t>
                      </a:r>
                    </a:p>
                  </a:txBody>
                  <a:tcPr marL="11510" marR="11510" marT="11510" marB="0" anchor="b">
                    <a:lnL>
                      <a:noFill/>
                    </a:lnL>
                    <a:lnR>
                      <a:noFill/>
                    </a:lnR>
                    <a:lnT>
                      <a:noFill/>
                    </a:lnT>
                    <a:lnB>
                      <a:noFill/>
                    </a:lnB>
                  </a:tcPr>
                </a:tc>
                <a:tc>
                  <a:txBody>
                    <a:bodyPr/>
                    <a:lstStyle/>
                    <a:p>
                      <a:pPr algn="r" fontAlgn="b"/>
                      <a:r>
                        <a:rPr lang="en-US" sz="1000" b="0" i="0" u="none" strike="noStrike">
                          <a:solidFill>
                            <a:srgbClr val="000000"/>
                          </a:solidFill>
                          <a:effectLst/>
                          <a:latin typeface="Calibri"/>
                        </a:rPr>
                        <a:t>2018</a:t>
                      </a:r>
                    </a:p>
                  </a:txBody>
                  <a:tcPr marL="11510" marR="11510" marT="11510" marB="0" anchor="b">
                    <a:lnL>
                      <a:noFill/>
                    </a:lnL>
                    <a:lnR>
                      <a:noFill/>
                    </a:lnR>
                    <a:lnT>
                      <a:noFill/>
                    </a:lnT>
                    <a:lnB>
                      <a:noFill/>
                    </a:lnB>
                  </a:tcPr>
                </a:tc>
                <a:tc>
                  <a:txBody>
                    <a:bodyPr/>
                    <a:lstStyle/>
                    <a:p>
                      <a:pPr algn="r" fontAlgn="b"/>
                      <a:r>
                        <a:rPr lang="en-US" sz="1000" b="0" i="0" u="none" strike="noStrike">
                          <a:solidFill>
                            <a:srgbClr val="000000"/>
                          </a:solidFill>
                          <a:effectLst/>
                          <a:latin typeface="Calibri"/>
                        </a:rPr>
                        <a:t>2019</a:t>
                      </a:r>
                    </a:p>
                  </a:txBody>
                  <a:tcPr marL="11510" marR="11510" marT="11510" marB="0" anchor="b">
                    <a:lnL>
                      <a:noFill/>
                    </a:lnL>
                    <a:lnR>
                      <a:noFill/>
                    </a:lnR>
                    <a:lnT>
                      <a:noFill/>
                    </a:lnT>
                    <a:lnB>
                      <a:noFill/>
                    </a:lnB>
                  </a:tcPr>
                </a:tc>
                <a:tc>
                  <a:txBody>
                    <a:bodyPr/>
                    <a:lstStyle/>
                    <a:p>
                      <a:pPr algn="r" fontAlgn="b"/>
                      <a:r>
                        <a:rPr lang="en-US" sz="1000" b="0" i="0" u="none" strike="noStrike">
                          <a:solidFill>
                            <a:srgbClr val="000000"/>
                          </a:solidFill>
                          <a:effectLst/>
                          <a:latin typeface="Calibri"/>
                        </a:rPr>
                        <a:t>2020</a:t>
                      </a:r>
                    </a:p>
                  </a:txBody>
                  <a:tcPr marL="11510" marR="11510" marT="11510" marB="0" anchor="b">
                    <a:lnL>
                      <a:noFill/>
                    </a:lnL>
                    <a:lnR>
                      <a:noFill/>
                    </a:lnR>
                    <a:lnT>
                      <a:noFill/>
                    </a:lnT>
                    <a:lnB>
                      <a:noFill/>
                    </a:lnB>
                  </a:tcPr>
                </a:tc>
                <a:tc>
                  <a:txBody>
                    <a:bodyPr/>
                    <a:lstStyle/>
                    <a:p>
                      <a:pPr algn="r" fontAlgn="b"/>
                      <a:r>
                        <a:rPr lang="en-US" sz="1000" b="0" i="0" u="none" strike="noStrike">
                          <a:solidFill>
                            <a:srgbClr val="000000"/>
                          </a:solidFill>
                          <a:effectLst/>
                          <a:latin typeface="Calibri"/>
                        </a:rPr>
                        <a:t>2021</a:t>
                      </a:r>
                    </a:p>
                  </a:txBody>
                  <a:tcPr marL="11510" marR="11510" marT="11510" marB="0" anchor="b">
                    <a:lnL>
                      <a:noFill/>
                    </a:lnL>
                    <a:lnR>
                      <a:noFill/>
                    </a:lnR>
                    <a:lnT>
                      <a:noFill/>
                    </a:lnT>
                    <a:lnB>
                      <a:noFill/>
                    </a:lnB>
                  </a:tcPr>
                </a:tc>
                <a:tc>
                  <a:txBody>
                    <a:bodyPr/>
                    <a:lstStyle/>
                    <a:p>
                      <a:pPr algn="r" fontAlgn="b"/>
                      <a:r>
                        <a:rPr lang="en-US" sz="1000" b="0" i="0" u="none" strike="noStrike">
                          <a:solidFill>
                            <a:srgbClr val="000000"/>
                          </a:solidFill>
                          <a:effectLst/>
                          <a:latin typeface="Calibri"/>
                        </a:rPr>
                        <a:t>2022</a:t>
                      </a:r>
                    </a:p>
                  </a:txBody>
                  <a:tcPr marL="11510" marR="11510" marT="11510" marB="0" anchor="b">
                    <a:lnL>
                      <a:noFill/>
                    </a:lnL>
                    <a:lnR>
                      <a:noFill/>
                    </a:lnR>
                    <a:lnT>
                      <a:noFill/>
                    </a:lnT>
                    <a:lnB>
                      <a:noFill/>
                    </a:lnB>
                  </a:tcPr>
                </a:tc>
                <a:tc>
                  <a:txBody>
                    <a:bodyPr/>
                    <a:lstStyle/>
                    <a:p>
                      <a:pPr algn="r" fontAlgn="b"/>
                      <a:r>
                        <a:rPr lang="en-US" sz="1000" b="0" i="0" u="none" strike="noStrike">
                          <a:solidFill>
                            <a:srgbClr val="000000"/>
                          </a:solidFill>
                          <a:effectLst/>
                          <a:latin typeface="Calibri"/>
                        </a:rPr>
                        <a:t>2023</a:t>
                      </a:r>
                    </a:p>
                  </a:txBody>
                  <a:tcPr marL="11510" marR="11510" marT="11510" marB="0" anchor="b">
                    <a:lnL>
                      <a:noFill/>
                    </a:lnL>
                    <a:lnR>
                      <a:noFill/>
                    </a:lnR>
                    <a:lnT>
                      <a:noFill/>
                    </a:lnT>
                    <a:lnB>
                      <a:noFill/>
                    </a:lnB>
                  </a:tcPr>
                </a:tc>
                <a:tc>
                  <a:txBody>
                    <a:bodyPr/>
                    <a:lstStyle/>
                    <a:p>
                      <a:pPr algn="r" fontAlgn="b"/>
                      <a:r>
                        <a:rPr lang="en-US" sz="1000" b="0" i="0" u="none" strike="noStrike">
                          <a:solidFill>
                            <a:srgbClr val="000000"/>
                          </a:solidFill>
                          <a:effectLst/>
                          <a:latin typeface="Calibri"/>
                        </a:rPr>
                        <a:t>2024</a:t>
                      </a:r>
                    </a:p>
                  </a:txBody>
                  <a:tcPr marL="11510" marR="11510" marT="11510" marB="0" anchor="b">
                    <a:lnL>
                      <a:noFill/>
                    </a:lnL>
                    <a:lnR>
                      <a:noFill/>
                    </a:lnR>
                    <a:lnT>
                      <a:noFill/>
                    </a:lnT>
                    <a:lnB>
                      <a:noFill/>
                    </a:lnB>
                  </a:tcPr>
                </a:tc>
                <a:tc>
                  <a:txBody>
                    <a:bodyPr/>
                    <a:lstStyle/>
                    <a:p>
                      <a:pPr algn="r" fontAlgn="b"/>
                      <a:r>
                        <a:rPr lang="en-US" sz="1000" b="0" i="0" u="none" strike="noStrike">
                          <a:solidFill>
                            <a:srgbClr val="000000"/>
                          </a:solidFill>
                          <a:effectLst/>
                          <a:latin typeface="Calibri"/>
                        </a:rPr>
                        <a:t>2025</a:t>
                      </a:r>
                    </a:p>
                  </a:txBody>
                  <a:tcPr marL="11510" marR="11510" marT="11510" marB="0" anchor="b">
                    <a:lnL>
                      <a:noFill/>
                    </a:lnL>
                    <a:lnR>
                      <a:noFill/>
                    </a:lnR>
                    <a:lnT>
                      <a:noFill/>
                    </a:lnT>
                    <a:lnB>
                      <a:noFill/>
                    </a:lnB>
                  </a:tcPr>
                </a:tc>
                <a:tc>
                  <a:txBody>
                    <a:bodyPr/>
                    <a:lstStyle/>
                    <a:p>
                      <a:pPr algn="l" fontAlgn="b"/>
                      <a:r>
                        <a:rPr lang="en-US" sz="1000" b="0" i="0" u="none" strike="noStrike">
                          <a:solidFill>
                            <a:srgbClr val="000000"/>
                          </a:solidFill>
                          <a:effectLst/>
                          <a:latin typeface="Calibri"/>
                        </a:rPr>
                        <a:t>Grand Total</a:t>
                      </a:r>
                    </a:p>
                  </a:txBody>
                  <a:tcPr marL="11510" marR="11510" marT="11510" marB="0" anchor="b">
                    <a:lnL>
                      <a:noFill/>
                    </a:lnL>
                    <a:lnR>
                      <a:noFill/>
                    </a:lnR>
                    <a:lnT>
                      <a:noFill/>
                    </a:lnT>
                    <a:lnB>
                      <a:noFill/>
                    </a:lnB>
                  </a:tcPr>
                </a:tc>
              </a:tr>
              <a:tr h="133071">
                <a:tc>
                  <a:txBody>
                    <a:bodyPr/>
                    <a:lstStyle/>
                    <a:p>
                      <a:pPr algn="l" fontAlgn="b"/>
                      <a:r>
                        <a:rPr lang="en-US" sz="1000" b="0" i="0" u="none" strike="noStrike">
                          <a:solidFill>
                            <a:srgbClr val="000000"/>
                          </a:solidFill>
                          <a:effectLst/>
                          <a:latin typeface="Calibri"/>
                        </a:rPr>
                        <a:t>EA CONS new</a:t>
                      </a:r>
                    </a:p>
                  </a:txBody>
                  <a:tcPr marL="11510" marR="11510" marT="11510" marB="0" anchor="b">
                    <a:lnL>
                      <a:noFill/>
                    </a:lnL>
                    <a:lnR>
                      <a:noFill/>
                    </a:lnR>
                    <a:lnT>
                      <a:noFill/>
                    </a:lnT>
                    <a:lnB>
                      <a:noFill/>
                    </a:lnB>
                  </a:tcPr>
                </a:tc>
                <a:tc>
                  <a:txBody>
                    <a:bodyPr/>
                    <a:lstStyle/>
                    <a:p>
                      <a:pPr algn="r" fontAlgn="b"/>
                      <a:r>
                        <a:rPr lang="en-US" sz="1000" b="0" i="0" u="none" strike="noStrike">
                          <a:solidFill>
                            <a:srgbClr val="000000"/>
                          </a:solidFill>
                          <a:effectLst/>
                          <a:latin typeface="Calibri"/>
                        </a:rPr>
                        <a:t>598</a:t>
                      </a:r>
                    </a:p>
                  </a:txBody>
                  <a:tcPr marL="11510" marR="11510" marT="11510" marB="0" anchor="b">
                    <a:lnL>
                      <a:noFill/>
                    </a:lnL>
                    <a:lnR>
                      <a:noFill/>
                    </a:lnR>
                    <a:lnT>
                      <a:noFill/>
                    </a:lnT>
                    <a:lnB>
                      <a:noFill/>
                    </a:lnB>
                  </a:tcPr>
                </a:tc>
                <a:tc>
                  <a:txBody>
                    <a:bodyPr/>
                    <a:lstStyle/>
                    <a:p>
                      <a:pPr algn="r" fontAlgn="b"/>
                      <a:r>
                        <a:rPr lang="en-US" sz="1000" b="0" i="0" u="none" strike="noStrike">
                          <a:solidFill>
                            <a:srgbClr val="000000"/>
                          </a:solidFill>
                          <a:effectLst/>
                          <a:latin typeface="Calibri"/>
                        </a:rPr>
                        <a:t>634</a:t>
                      </a:r>
                    </a:p>
                  </a:txBody>
                  <a:tcPr marL="11510" marR="11510" marT="11510" marB="0" anchor="b">
                    <a:lnL>
                      <a:noFill/>
                    </a:lnL>
                    <a:lnR>
                      <a:noFill/>
                    </a:lnR>
                    <a:lnT>
                      <a:noFill/>
                    </a:lnT>
                    <a:lnB>
                      <a:noFill/>
                    </a:lnB>
                  </a:tcPr>
                </a:tc>
                <a:tc>
                  <a:txBody>
                    <a:bodyPr/>
                    <a:lstStyle/>
                    <a:p>
                      <a:pPr algn="r" fontAlgn="b"/>
                      <a:r>
                        <a:rPr lang="en-US" sz="1000" b="0" i="0" u="none" strike="noStrike">
                          <a:solidFill>
                            <a:srgbClr val="000000"/>
                          </a:solidFill>
                          <a:effectLst/>
                          <a:latin typeface="Calibri"/>
                        </a:rPr>
                        <a:t>511</a:t>
                      </a:r>
                    </a:p>
                  </a:txBody>
                  <a:tcPr marL="11510" marR="11510" marT="11510" marB="0" anchor="b">
                    <a:lnL>
                      <a:noFill/>
                    </a:lnL>
                    <a:lnR>
                      <a:noFill/>
                    </a:lnR>
                    <a:lnT>
                      <a:noFill/>
                    </a:lnT>
                    <a:lnB>
                      <a:noFill/>
                    </a:lnB>
                  </a:tcPr>
                </a:tc>
                <a:tc>
                  <a:txBody>
                    <a:bodyPr/>
                    <a:lstStyle/>
                    <a:p>
                      <a:pPr algn="r" fontAlgn="b"/>
                      <a:r>
                        <a:rPr lang="en-US" sz="1000" b="0" i="0" u="none" strike="noStrike">
                          <a:solidFill>
                            <a:srgbClr val="000000"/>
                          </a:solidFill>
                          <a:effectLst/>
                          <a:latin typeface="Calibri"/>
                        </a:rPr>
                        <a:t>1,021</a:t>
                      </a:r>
                    </a:p>
                  </a:txBody>
                  <a:tcPr marL="11510" marR="11510" marT="11510" marB="0" anchor="b">
                    <a:lnL>
                      <a:noFill/>
                    </a:lnL>
                    <a:lnR>
                      <a:noFill/>
                    </a:lnR>
                    <a:lnT>
                      <a:noFill/>
                    </a:lnT>
                    <a:lnB>
                      <a:noFill/>
                    </a:lnB>
                  </a:tcPr>
                </a:tc>
                <a:tc>
                  <a:txBody>
                    <a:bodyPr/>
                    <a:lstStyle/>
                    <a:p>
                      <a:pPr algn="r" fontAlgn="b"/>
                      <a:r>
                        <a:rPr lang="en-US" sz="1000" b="0" i="0" u="none" strike="noStrike">
                          <a:solidFill>
                            <a:srgbClr val="000000"/>
                          </a:solidFill>
                          <a:effectLst/>
                          <a:latin typeface="Calibri"/>
                        </a:rPr>
                        <a:t>766</a:t>
                      </a:r>
                    </a:p>
                  </a:txBody>
                  <a:tcPr marL="11510" marR="11510" marT="11510" marB="0" anchor="b">
                    <a:lnL>
                      <a:noFill/>
                    </a:lnL>
                    <a:lnR>
                      <a:noFill/>
                    </a:lnR>
                    <a:lnT>
                      <a:noFill/>
                    </a:lnT>
                    <a:lnB>
                      <a:noFill/>
                    </a:lnB>
                  </a:tcPr>
                </a:tc>
                <a:tc>
                  <a:txBody>
                    <a:bodyPr/>
                    <a:lstStyle/>
                    <a:p>
                      <a:pPr algn="r" fontAlgn="b"/>
                      <a:r>
                        <a:rPr lang="en-US" sz="1000" b="0" i="0" u="none" strike="noStrike">
                          <a:solidFill>
                            <a:srgbClr val="000000"/>
                          </a:solidFill>
                          <a:effectLst/>
                          <a:latin typeface="Calibri"/>
                        </a:rPr>
                        <a:t>611</a:t>
                      </a:r>
                    </a:p>
                  </a:txBody>
                  <a:tcPr marL="11510" marR="11510" marT="11510" marB="0" anchor="b">
                    <a:lnL>
                      <a:noFill/>
                    </a:lnL>
                    <a:lnR>
                      <a:noFill/>
                    </a:lnR>
                    <a:lnT>
                      <a:noFill/>
                    </a:lnT>
                    <a:lnB>
                      <a:noFill/>
                    </a:lnB>
                  </a:tcPr>
                </a:tc>
                <a:tc>
                  <a:txBody>
                    <a:bodyPr/>
                    <a:lstStyle/>
                    <a:p>
                      <a:pPr algn="r" fontAlgn="b"/>
                      <a:r>
                        <a:rPr lang="en-US" sz="1000" b="0" i="0" u="none" strike="noStrike">
                          <a:solidFill>
                            <a:srgbClr val="000000"/>
                          </a:solidFill>
                          <a:effectLst/>
                          <a:latin typeface="Calibri"/>
                        </a:rPr>
                        <a:t>745</a:t>
                      </a:r>
                    </a:p>
                  </a:txBody>
                  <a:tcPr marL="11510" marR="11510" marT="11510" marB="0" anchor="b">
                    <a:lnL>
                      <a:noFill/>
                    </a:lnL>
                    <a:lnR>
                      <a:noFill/>
                    </a:lnR>
                    <a:lnT>
                      <a:noFill/>
                    </a:lnT>
                    <a:lnB>
                      <a:noFill/>
                    </a:lnB>
                  </a:tcPr>
                </a:tc>
                <a:tc>
                  <a:txBody>
                    <a:bodyPr/>
                    <a:lstStyle/>
                    <a:p>
                      <a:pPr algn="r" fontAlgn="b"/>
                      <a:r>
                        <a:rPr lang="en-US" sz="1000" b="0" i="0" u="none" strike="noStrike">
                          <a:solidFill>
                            <a:srgbClr val="000000"/>
                          </a:solidFill>
                          <a:effectLst/>
                          <a:latin typeface="Calibri"/>
                        </a:rPr>
                        <a:t>1,000</a:t>
                      </a:r>
                    </a:p>
                  </a:txBody>
                  <a:tcPr marL="11510" marR="11510" marT="11510" marB="0" anchor="b">
                    <a:lnL>
                      <a:noFill/>
                    </a:lnL>
                    <a:lnR>
                      <a:noFill/>
                    </a:lnR>
                    <a:lnT>
                      <a:noFill/>
                    </a:lnT>
                    <a:lnB>
                      <a:noFill/>
                    </a:lnB>
                  </a:tcPr>
                </a:tc>
                <a:tc>
                  <a:txBody>
                    <a:bodyPr/>
                    <a:lstStyle/>
                    <a:p>
                      <a:pPr algn="r" fontAlgn="b"/>
                      <a:r>
                        <a:rPr lang="en-US" sz="1000" b="0" i="0" u="none" strike="noStrike">
                          <a:solidFill>
                            <a:srgbClr val="000000"/>
                          </a:solidFill>
                          <a:effectLst/>
                          <a:latin typeface="Calibri"/>
                        </a:rPr>
                        <a:t>750</a:t>
                      </a:r>
                    </a:p>
                  </a:txBody>
                  <a:tcPr marL="11510" marR="11510" marT="11510" marB="0" anchor="b">
                    <a:lnL>
                      <a:noFill/>
                    </a:lnL>
                    <a:lnR>
                      <a:noFill/>
                    </a:lnR>
                    <a:lnT>
                      <a:noFill/>
                    </a:lnT>
                    <a:lnB>
                      <a:noFill/>
                    </a:lnB>
                  </a:tcPr>
                </a:tc>
                <a:tc>
                  <a:txBody>
                    <a:bodyPr/>
                    <a:lstStyle/>
                    <a:p>
                      <a:pPr algn="r" fontAlgn="b"/>
                      <a:r>
                        <a:rPr lang="en-US" sz="1000" b="0" i="0" u="none" strike="noStrike">
                          <a:solidFill>
                            <a:srgbClr val="000000"/>
                          </a:solidFill>
                          <a:effectLst/>
                          <a:latin typeface="Calibri"/>
                        </a:rPr>
                        <a:t>400</a:t>
                      </a:r>
                    </a:p>
                  </a:txBody>
                  <a:tcPr marL="11510" marR="11510" marT="11510" marB="0" anchor="b">
                    <a:lnL>
                      <a:noFill/>
                    </a:lnL>
                    <a:lnR>
                      <a:noFill/>
                    </a:lnR>
                    <a:lnT>
                      <a:noFill/>
                    </a:lnT>
                    <a:lnB>
                      <a:noFill/>
                    </a:lnB>
                  </a:tcPr>
                </a:tc>
                <a:tc>
                  <a:txBody>
                    <a:bodyPr/>
                    <a:lstStyle/>
                    <a:p>
                      <a:pPr algn="l" fontAlgn="b"/>
                      <a:endParaRPr lang="en-US" sz="1000" b="0" i="0" u="none" strike="noStrike">
                        <a:solidFill>
                          <a:srgbClr val="000000"/>
                        </a:solidFill>
                        <a:effectLst/>
                        <a:latin typeface="Calibri"/>
                      </a:endParaRPr>
                    </a:p>
                  </a:txBody>
                  <a:tcPr marL="11510" marR="11510" marT="11510" marB="0" anchor="b">
                    <a:lnL>
                      <a:noFill/>
                    </a:lnL>
                    <a:lnR>
                      <a:noFill/>
                    </a:lnR>
                    <a:lnT>
                      <a:noFill/>
                    </a:lnT>
                    <a:lnB>
                      <a:noFill/>
                    </a:lnB>
                  </a:tcPr>
                </a:tc>
                <a:tc>
                  <a:txBody>
                    <a:bodyPr/>
                    <a:lstStyle/>
                    <a:p>
                      <a:pPr algn="r" fontAlgn="b"/>
                      <a:r>
                        <a:rPr lang="en-US" sz="1000" b="0" i="0" u="none" strike="noStrike">
                          <a:solidFill>
                            <a:srgbClr val="000000"/>
                          </a:solidFill>
                          <a:effectLst/>
                          <a:latin typeface="Calibri"/>
                        </a:rPr>
                        <a:t>7,036</a:t>
                      </a:r>
                    </a:p>
                  </a:txBody>
                  <a:tcPr marL="11510" marR="11510" marT="11510" marB="0" anchor="b">
                    <a:lnL>
                      <a:noFill/>
                    </a:lnL>
                    <a:lnR>
                      <a:noFill/>
                    </a:lnR>
                    <a:lnT>
                      <a:noFill/>
                    </a:lnT>
                    <a:lnB>
                      <a:noFill/>
                    </a:lnB>
                  </a:tcPr>
                </a:tc>
              </a:tr>
              <a:tr h="133071">
                <a:tc>
                  <a:txBody>
                    <a:bodyPr/>
                    <a:lstStyle/>
                    <a:p>
                      <a:pPr algn="l" fontAlgn="b"/>
                      <a:r>
                        <a:rPr lang="en-US" sz="1000" b="0" i="0" u="none" strike="noStrike">
                          <a:solidFill>
                            <a:srgbClr val="000000"/>
                          </a:solidFill>
                          <a:effectLst/>
                          <a:latin typeface="Calibri"/>
                        </a:rPr>
                        <a:t>NA CONS new</a:t>
                      </a:r>
                    </a:p>
                  </a:txBody>
                  <a:tcPr marL="11510" marR="11510" marT="11510" marB="0" anchor="b">
                    <a:lnL>
                      <a:noFill/>
                    </a:lnL>
                    <a:lnR>
                      <a:noFill/>
                    </a:lnR>
                    <a:lnT>
                      <a:noFill/>
                    </a:lnT>
                    <a:lnB>
                      <a:noFill/>
                    </a:lnB>
                  </a:tcPr>
                </a:tc>
                <a:tc>
                  <a:txBody>
                    <a:bodyPr/>
                    <a:lstStyle/>
                    <a:p>
                      <a:pPr algn="r" fontAlgn="b"/>
                      <a:r>
                        <a:rPr lang="en-US" sz="1000" b="0" i="0" u="none" strike="noStrike">
                          <a:solidFill>
                            <a:srgbClr val="000000"/>
                          </a:solidFill>
                          <a:effectLst/>
                          <a:latin typeface="Calibri"/>
                        </a:rPr>
                        <a:t>2,590</a:t>
                      </a:r>
                    </a:p>
                  </a:txBody>
                  <a:tcPr marL="11510" marR="11510" marT="11510" marB="0" anchor="b">
                    <a:lnL>
                      <a:noFill/>
                    </a:lnL>
                    <a:lnR>
                      <a:noFill/>
                    </a:lnR>
                    <a:lnT>
                      <a:noFill/>
                    </a:lnT>
                    <a:lnB>
                      <a:noFill/>
                    </a:lnB>
                  </a:tcPr>
                </a:tc>
                <a:tc>
                  <a:txBody>
                    <a:bodyPr/>
                    <a:lstStyle/>
                    <a:p>
                      <a:pPr algn="r" fontAlgn="b"/>
                      <a:r>
                        <a:rPr lang="en-US" sz="1000" b="0" i="0" u="none" strike="noStrike">
                          <a:solidFill>
                            <a:srgbClr val="000000"/>
                          </a:solidFill>
                          <a:effectLst/>
                          <a:latin typeface="Calibri"/>
                        </a:rPr>
                        <a:t>3,546</a:t>
                      </a:r>
                    </a:p>
                  </a:txBody>
                  <a:tcPr marL="11510" marR="11510" marT="11510" marB="0" anchor="b">
                    <a:lnL>
                      <a:noFill/>
                    </a:lnL>
                    <a:lnR>
                      <a:noFill/>
                    </a:lnR>
                    <a:lnT>
                      <a:noFill/>
                    </a:lnT>
                    <a:lnB>
                      <a:noFill/>
                    </a:lnB>
                  </a:tcPr>
                </a:tc>
                <a:tc>
                  <a:txBody>
                    <a:bodyPr/>
                    <a:lstStyle/>
                    <a:p>
                      <a:pPr algn="r" fontAlgn="b"/>
                      <a:r>
                        <a:rPr lang="en-US" sz="1000" b="0" i="0" u="none" strike="noStrike">
                          <a:solidFill>
                            <a:srgbClr val="000000"/>
                          </a:solidFill>
                          <a:effectLst/>
                          <a:latin typeface="Calibri"/>
                        </a:rPr>
                        <a:t>2,628</a:t>
                      </a:r>
                    </a:p>
                  </a:txBody>
                  <a:tcPr marL="11510" marR="11510" marT="11510" marB="0" anchor="b">
                    <a:lnL>
                      <a:noFill/>
                    </a:lnL>
                    <a:lnR>
                      <a:noFill/>
                    </a:lnR>
                    <a:lnT>
                      <a:noFill/>
                    </a:lnT>
                    <a:lnB>
                      <a:noFill/>
                    </a:lnB>
                  </a:tcPr>
                </a:tc>
                <a:tc>
                  <a:txBody>
                    <a:bodyPr/>
                    <a:lstStyle/>
                    <a:p>
                      <a:pPr algn="r" fontAlgn="b"/>
                      <a:r>
                        <a:rPr lang="en-US" sz="1000" b="0" i="0" u="none" strike="noStrike">
                          <a:solidFill>
                            <a:srgbClr val="000000"/>
                          </a:solidFill>
                          <a:effectLst/>
                          <a:latin typeface="Calibri"/>
                        </a:rPr>
                        <a:t>3,872</a:t>
                      </a:r>
                    </a:p>
                  </a:txBody>
                  <a:tcPr marL="11510" marR="11510" marT="11510" marB="0" anchor="b">
                    <a:lnL>
                      <a:noFill/>
                    </a:lnL>
                    <a:lnR>
                      <a:noFill/>
                    </a:lnR>
                    <a:lnT>
                      <a:noFill/>
                    </a:lnT>
                    <a:lnB>
                      <a:noFill/>
                    </a:lnB>
                  </a:tcPr>
                </a:tc>
                <a:tc>
                  <a:txBody>
                    <a:bodyPr/>
                    <a:lstStyle/>
                    <a:p>
                      <a:pPr algn="r" fontAlgn="b"/>
                      <a:r>
                        <a:rPr lang="en-US" sz="1000" b="0" i="0" u="none" strike="noStrike" dirty="0">
                          <a:solidFill>
                            <a:srgbClr val="000000"/>
                          </a:solidFill>
                          <a:effectLst/>
                          <a:latin typeface="Calibri"/>
                        </a:rPr>
                        <a:t>2,751</a:t>
                      </a:r>
                    </a:p>
                  </a:txBody>
                  <a:tcPr marL="11510" marR="11510" marT="11510" marB="0" anchor="b">
                    <a:lnL>
                      <a:noFill/>
                    </a:lnL>
                    <a:lnR>
                      <a:noFill/>
                    </a:lnR>
                    <a:lnT>
                      <a:noFill/>
                    </a:lnT>
                    <a:lnB>
                      <a:noFill/>
                    </a:lnB>
                  </a:tcPr>
                </a:tc>
                <a:tc>
                  <a:txBody>
                    <a:bodyPr/>
                    <a:lstStyle/>
                    <a:p>
                      <a:pPr algn="r" fontAlgn="b"/>
                      <a:r>
                        <a:rPr lang="en-US" sz="1000" b="0" i="0" u="none" strike="noStrike" dirty="0">
                          <a:solidFill>
                            <a:srgbClr val="000000"/>
                          </a:solidFill>
                          <a:effectLst/>
                          <a:latin typeface="Calibri"/>
                        </a:rPr>
                        <a:t>2,751</a:t>
                      </a:r>
                    </a:p>
                  </a:txBody>
                  <a:tcPr marL="11510" marR="11510" marT="11510" marB="0" anchor="b">
                    <a:lnL>
                      <a:noFill/>
                    </a:lnL>
                    <a:lnR>
                      <a:noFill/>
                    </a:lnR>
                    <a:lnT>
                      <a:noFill/>
                    </a:lnT>
                    <a:lnB>
                      <a:noFill/>
                    </a:lnB>
                  </a:tcPr>
                </a:tc>
                <a:tc>
                  <a:txBody>
                    <a:bodyPr/>
                    <a:lstStyle/>
                    <a:p>
                      <a:pPr algn="r" fontAlgn="b"/>
                      <a:r>
                        <a:rPr lang="en-US" sz="1000" b="0" i="0" u="none" strike="noStrike">
                          <a:solidFill>
                            <a:srgbClr val="000000"/>
                          </a:solidFill>
                          <a:effectLst/>
                          <a:latin typeface="Calibri"/>
                        </a:rPr>
                        <a:t>6,584</a:t>
                      </a:r>
                    </a:p>
                  </a:txBody>
                  <a:tcPr marL="11510" marR="11510" marT="11510" marB="0" anchor="b">
                    <a:lnL>
                      <a:noFill/>
                    </a:lnL>
                    <a:lnR>
                      <a:noFill/>
                    </a:lnR>
                    <a:lnT>
                      <a:noFill/>
                    </a:lnT>
                    <a:lnB>
                      <a:noFill/>
                    </a:lnB>
                  </a:tcPr>
                </a:tc>
                <a:tc>
                  <a:txBody>
                    <a:bodyPr/>
                    <a:lstStyle/>
                    <a:p>
                      <a:pPr algn="r" fontAlgn="b"/>
                      <a:r>
                        <a:rPr lang="en-US" sz="1000" b="0" i="0" u="none" strike="noStrike">
                          <a:solidFill>
                            <a:srgbClr val="000000"/>
                          </a:solidFill>
                          <a:effectLst/>
                          <a:latin typeface="Calibri"/>
                        </a:rPr>
                        <a:t>5,943</a:t>
                      </a:r>
                    </a:p>
                  </a:txBody>
                  <a:tcPr marL="11510" marR="11510" marT="11510" marB="0" anchor="b">
                    <a:lnL>
                      <a:noFill/>
                    </a:lnL>
                    <a:lnR>
                      <a:noFill/>
                    </a:lnR>
                    <a:lnT>
                      <a:noFill/>
                    </a:lnT>
                    <a:lnB>
                      <a:noFill/>
                    </a:lnB>
                  </a:tcPr>
                </a:tc>
                <a:tc>
                  <a:txBody>
                    <a:bodyPr/>
                    <a:lstStyle/>
                    <a:p>
                      <a:pPr algn="r" fontAlgn="b"/>
                      <a:r>
                        <a:rPr lang="en-US" sz="1000" b="0" i="0" u="none" strike="noStrike">
                          <a:solidFill>
                            <a:srgbClr val="000000"/>
                          </a:solidFill>
                          <a:effectLst/>
                          <a:latin typeface="Calibri"/>
                        </a:rPr>
                        <a:t>6,543</a:t>
                      </a:r>
                    </a:p>
                  </a:txBody>
                  <a:tcPr marL="11510" marR="11510" marT="11510" marB="0" anchor="b">
                    <a:lnL>
                      <a:noFill/>
                    </a:lnL>
                    <a:lnR>
                      <a:noFill/>
                    </a:lnR>
                    <a:lnT>
                      <a:noFill/>
                    </a:lnT>
                    <a:lnB>
                      <a:noFill/>
                    </a:lnB>
                  </a:tcPr>
                </a:tc>
                <a:tc>
                  <a:txBody>
                    <a:bodyPr/>
                    <a:lstStyle/>
                    <a:p>
                      <a:pPr algn="r" fontAlgn="b"/>
                      <a:r>
                        <a:rPr lang="en-US" sz="1000" b="0" i="0" u="none" strike="noStrike">
                          <a:solidFill>
                            <a:srgbClr val="000000"/>
                          </a:solidFill>
                          <a:effectLst/>
                          <a:latin typeface="Calibri"/>
                        </a:rPr>
                        <a:t>5,643</a:t>
                      </a:r>
                    </a:p>
                  </a:txBody>
                  <a:tcPr marL="11510" marR="11510" marT="11510" marB="0" anchor="b">
                    <a:lnL>
                      <a:noFill/>
                    </a:lnL>
                    <a:lnR>
                      <a:noFill/>
                    </a:lnR>
                    <a:lnT>
                      <a:noFill/>
                    </a:lnT>
                    <a:lnB>
                      <a:noFill/>
                    </a:lnB>
                  </a:tcPr>
                </a:tc>
                <a:tc>
                  <a:txBody>
                    <a:bodyPr/>
                    <a:lstStyle/>
                    <a:p>
                      <a:pPr algn="r" fontAlgn="b"/>
                      <a:r>
                        <a:rPr lang="en-US" sz="1000" b="0" i="0" u="none" strike="noStrike">
                          <a:solidFill>
                            <a:srgbClr val="000000"/>
                          </a:solidFill>
                          <a:effectLst/>
                          <a:latin typeface="Calibri"/>
                        </a:rPr>
                        <a:t>5,643</a:t>
                      </a:r>
                    </a:p>
                  </a:txBody>
                  <a:tcPr marL="11510" marR="11510" marT="11510" marB="0" anchor="b">
                    <a:lnL>
                      <a:noFill/>
                    </a:lnL>
                    <a:lnR>
                      <a:noFill/>
                    </a:lnR>
                    <a:lnT>
                      <a:noFill/>
                    </a:lnT>
                    <a:lnB>
                      <a:noFill/>
                    </a:lnB>
                  </a:tcPr>
                </a:tc>
                <a:tc>
                  <a:txBody>
                    <a:bodyPr/>
                    <a:lstStyle/>
                    <a:p>
                      <a:pPr algn="r" fontAlgn="b"/>
                      <a:r>
                        <a:rPr lang="en-US" sz="1000" b="0" i="0" u="none" strike="noStrike" dirty="0">
                          <a:solidFill>
                            <a:srgbClr val="000000"/>
                          </a:solidFill>
                          <a:effectLst/>
                          <a:latin typeface="Calibri"/>
                        </a:rPr>
                        <a:t>48,494</a:t>
                      </a:r>
                    </a:p>
                  </a:txBody>
                  <a:tcPr marL="11510" marR="11510" marT="11510" marB="0" anchor="b">
                    <a:lnL>
                      <a:noFill/>
                    </a:lnL>
                    <a:lnR>
                      <a:noFill/>
                    </a:lnR>
                    <a:lnT>
                      <a:noFill/>
                    </a:lnT>
                    <a:lnB>
                      <a:noFill/>
                    </a:lnB>
                  </a:tcPr>
                </a:tc>
              </a:tr>
            </a:tbl>
          </a:graphicData>
        </a:graphic>
      </p:graphicFrame>
      <p:sp>
        <p:nvSpPr>
          <p:cNvPr id="6" name="Rectangle 5"/>
          <p:cNvSpPr/>
          <p:nvPr/>
        </p:nvSpPr>
        <p:spPr>
          <a:xfrm>
            <a:off x="1470526" y="1470526"/>
            <a:ext cx="3622842" cy="360948"/>
          </a:xfrm>
          <a:prstGeom prst="rect">
            <a:avLst/>
          </a:prstGeom>
          <a:solidFill>
            <a:schemeClr val="accent1">
              <a:alpha val="20000"/>
            </a:schemeClr>
          </a:solidFill>
          <a:ln w="19050">
            <a:solidFill>
              <a:schemeClr val="accent1">
                <a:shade val="95000"/>
                <a:satMod val="10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1470526" y="2206506"/>
            <a:ext cx="3622842" cy="360948"/>
          </a:xfrm>
          <a:prstGeom prst="rect">
            <a:avLst/>
          </a:prstGeom>
          <a:solidFill>
            <a:schemeClr val="accent1">
              <a:alpha val="20000"/>
            </a:schemeClr>
          </a:solidFill>
          <a:ln w="19050">
            <a:solidFill>
              <a:schemeClr val="accent1">
                <a:shade val="95000"/>
                <a:satMod val="10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6176210" y="1443789"/>
            <a:ext cx="2152315" cy="646331"/>
          </a:xfrm>
          <a:prstGeom prst="rect">
            <a:avLst/>
          </a:prstGeom>
          <a:solidFill>
            <a:schemeClr val="accent1">
              <a:alpha val="20000"/>
            </a:schemeClr>
          </a:solidFill>
          <a:ln w="19050">
            <a:solidFill>
              <a:schemeClr val="accent1"/>
            </a:solidFill>
          </a:ln>
        </p:spPr>
        <p:txBody>
          <a:bodyPr wrap="square" rtlCol="0">
            <a:spAutoFit/>
          </a:bodyPr>
          <a:lstStyle/>
          <a:p>
            <a:r>
              <a:rPr lang="en-US" dirty="0" smtClean="0"/>
              <a:t>2014 MTP: 55 MCHF</a:t>
            </a:r>
          </a:p>
          <a:p>
            <a:r>
              <a:rPr lang="en-US" dirty="0" smtClean="0"/>
              <a:t>2015 MTP: 22MCHF</a:t>
            </a:r>
            <a:endParaRPr lang="en-US" dirty="0"/>
          </a:p>
        </p:txBody>
      </p:sp>
    </p:spTree>
    <p:extLst>
      <p:ext uri="{BB962C8B-B14F-4D97-AF65-F5344CB8AC3E}">
        <p14:creationId xmlns:p14="http://schemas.microsoft.com/office/powerpoint/2010/main" val="122495121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News</a:t>
            </a:r>
            <a:endParaRPr lang="en-GB" dirty="0"/>
          </a:p>
        </p:txBody>
      </p:sp>
      <p:sp>
        <p:nvSpPr>
          <p:cNvPr id="3" name="Content Placeholder 2"/>
          <p:cNvSpPr>
            <a:spLocks noGrp="1"/>
          </p:cNvSpPr>
          <p:nvPr>
            <p:ph idx="1"/>
          </p:nvPr>
        </p:nvSpPr>
        <p:spPr/>
        <p:txBody>
          <a:bodyPr/>
          <a:lstStyle/>
          <a:p>
            <a:r>
              <a:rPr lang="fr-CH" dirty="0" smtClean="0"/>
              <a:t>In August, meetings with:</a:t>
            </a:r>
          </a:p>
          <a:p>
            <a:pPr lvl="1"/>
            <a:r>
              <a:rPr lang="fr-CH" dirty="0" smtClean="0"/>
              <a:t>J-P Burnet (TE-EPC)</a:t>
            </a:r>
          </a:p>
          <a:p>
            <a:pPr lvl="1"/>
            <a:r>
              <a:rPr lang="fr-CH" dirty="0" smtClean="0"/>
              <a:t>D. Tommasini (TE-MSC)</a:t>
            </a:r>
          </a:p>
          <a:p>
            <a:pPr lvl="1"/>
            <a:r>
              <a:rPr lang="fr-CH" dirty="0" smtClean="0"/>
              <a:t>J. Devine (EN-EL)</a:t>
            </a:r>
          </a:p>
          <a:p>
            <a:pPr lvl="1"/>
            <a:r>
              <a:rPr lang="fr-CH" dirty="0" smtClean="0"/>
              <a:t>M. Nonis (EN-CV)</a:t>
            </a:r>
          </a:p>
          <a:p>
            <a:pPr lvl="1"/>
            <a:r>
              <a:rPr lang="fr-CH" dirty="0" smtClean="0"/>
              <a:t>M. Benedikt</a:t>
            </a:r>
          </a:p>
          <a:p>
            <a:pPr lvl="1"/>
            <a:r>
              <a:rPr lang="fr-CH" dirty="0" smtClean="0"/>
              <a:t>R. Saban</a:t>
            </a:r>
            <a:endParaRPr lang="en-GB" dirty="0" smtClean="0"/>
          </a:p>
        </p:txBody>
      </p:sp>
    </p:spTree>
    <p:extLst>
      <p:ext uri="{BB962C8B-B14F-4D97-AF65-F5344CB8AC3E}">
        <p14:creationId xmlns:p14="http://schemas.microsoft.com/office/powerpoint/2010/main" val="280434227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274638"/>
            <a:ext cx="9144000" cy="1143000"/>
          </a:xfrm>
        </p:spPr>
        <p:txBody>
          <a:bodyPr>
            <a:noAutofit/>
          </a:bodyPr>
          <a:lstStyle/>
          <a:p>
            <a:r>
              <a:rPr lang="en-US" sz="3600" dirty="0" smtClean="0"/>
              <a:t>Report from various meetings: TE-EPC&amp;TE-MSC</a:t>
            </a:r>
            <a:endParaRPr lang="en-US" sz="3600" dirty="0"/>
          </a:p>
        </p:txBody>
      </p:sp>
      <p:sp>
        <p:nvSpPr>
          <p:cNvPr id="3" name="Content Placeholder 2"/>
          <p:cNvSpPr>
            <a:spLocks noGrp="1"/>
          </p:cNvSpPr>
          <p:nvPr>
            <p:ph idx="1"/>
          </p:nvPr>
        </p:nvSpPr>
        <p:spPr>
          <a:xfrm>
            <a:off x="334211" y="1417638"/>
            <a:ext cx="8529051" cy="5239836"/>
          </a:xfrm>
        </p:spPr>
        <p:txBody>
          <a:bodyPr>
            <a:normAutofit fontScale="55000" lnSpcReduction="20000"/>
          </a:bodyPr>
          <a:lstStyle/>
          <a:p>
            <a:r>
              <a:rPr lang="en-US" sz="3600" dirty="0"/>
              <a:t>The overall budget envelope needed to conduct </a:t>
            </a:r>
            <a:r>
              <a:rPr lang="en-US" sz="3600" dirty="0" smtClean="0"/>
              <a:t>the EA </a:t>
            </a:r>
            <a:r>
              <a:rPr lang="en-US" sz="3600" dirty="0"/>
              <a:t>consolidation is 20 MCHF.  Half of this budget is required to apply a new technology: pulsing the magnets, which would reduce the annual power consumption of the East Area from 11 to 0.6 </a:t>
            </a:r>
            <a:r>
              <a:rPr lang="en-US" sz="3600" dirty="0" err="1"/>
              <a:t>GWh</a:t>
            </a:r>
            <a:r>
              <a:rPr lang="en-US" sz="3600" dirty="0"/>
              <a:t>. The 2 main stakeholders are TE-EPC (50 new power converters) and TE-MSC (magnet with new laminated yokes). </a:t>
            </a:r>
            <a:endParaRPr lang="en-US" sz="3600" dirty="0" smtClean="0"/>
          </a:p>
          <a:p>
            <a:r>
              <a:rPr lang="en-US" sz="3600" dirty="0" smtClean="0"/>
              <a:t>There </a:t>
            </a:r>
            <a:r>
              <a:rPr lang="en-US" sz="3600" dirty="0"/>
              <a:t>are many arguments to go-ahead:</a:t>
            </a:r>
          </a:p>
          <a:p>
            <a:pPr lvl="1"/>
            <a:r>
              <a:rPr lang="en-US" sz="2900" dirty="0"/>
              <a:t>The safety, access and RP situation is such that the old layout is no longer possible to operate.</a:t>
            </a:r>
          </a:p>
          <a:p>
            <a:pPr lvl="1"/>
            <a:r>
              <a:rPr lang="en-US" sz="2900" dirty="0"/>
              <a:t>The rectifiers are 50-60 years old!  No chance to continue beyond LS2. </a:t>
            </a:r>
          </a:p>
          <a:p>
            <a:pPr lvl="1"/>
            <a:r>
              <a:rPr lang="en-US" sz="2900" dirty="0"/>
              <a:t>The renovation of converters for TT2 represents a synergy regarding the technology- much engineering is “used twice”.</a:t>
            </a:r>
          </a:p>
          <a:p>
            <a:pPr lvl="1"/>
            <a:r>
              <a:rPr lang="en-US" sz="2900" dirty="0"/>
              <a:t>It is in the line of optimizing/standardizing equipment.</a:t>
            </a:r>
          </a:p>
          <a:p>
            <a:pPr lvl="1"/>
            <a:r>
              <a:rPr lang="en-US" sz="2900" dirty="0"/>
              <a:t>The energy saving has a positive impact on the energy budget.</a:t>
            </a:r>
          </a:p>
          <a:p>
            <a:pPr lvl="1"/>
            <a:r>
              <a:rPr lang="en-US" sz="2900" dirty="0"/>
              <a:t>The lower power has a positive impact on the up-stream electrical power supply and cooling.</a:t>
            </a:r>
          </a:p>
          <a:p>
            <a:pPr lvl="1"/>
            <a:r>
              <a:rPr lang="en-US" sz="2900" dirty="0"/>
              <a:t>Pakistan may contribute to the magnet refurbishment.</a:t>
            </a:r>
          </a:p>
          <a:p>
            <a:pPr lvl="1"/>
            <a:r>
              <a:rPr lang="en-US" sz="2900" dirty="0"/>
              <a:t>Resources are available in TE-EPC and TE-MSC to conduct this consolidation during the period 2016-2020.</a:t>
            </a:r>
          </a:p>
          <a:p>
            <a:pPr marL="0" indent="0">
              <a:buNone/>
            </a:pPr>
            <a:r>
              <a:rPr lang="en-US" sz="3600" dirty="0"/>
              <a:t> </a:t>
            </a:r>
          </a:p>
          <a:p>
            <a:r>
              <a:rPr lang="en-US" sz="3600" dirty="0"/>
              <a:t>The deadline to decide to go/no go is set at the end of 2015.</a:t>
            </a:r>
          </a:p>
          <a:p>
            <a:endParaRPr lang="en-US" dirty="0"/>
          </a:p>
        </p:txBody>
      </p:sp>
    </p:spTree>
    <p:extLst>
      <p:ext uri="{BB962C8B-B14F-4D97-AF65-F5344CB8AC3E}">
        <p14:creationId xmlns:p14="http://schemas.microsoft.com/office/powerpoint/2010/main" val="377391516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Report from various meetings: </a:t>
            </a:r>
            <a:r>
              <a:rPr lang="en-US" dirty="0" smtClean="0"/>
              <a:t>EN-EL</a:t>
            </a:r>
            <a:endParaRPr lang="en-US" dirty="0"/>
          </a:p>
        </p:txBody>
      </p:sp>
      <p:sp>
        <p:nvSpPr>
          <p:cNvPr id="3" name="Content Placeholder 2"/>
          <p:cNvSpPr>
            <a:spLocks noGrp="1"/>
          </p:cNvSpPr>
          <p:nvPr>
            <p:ph idx="1"/>
          </p:nvPr>
        </p:nvSpPr>
        <p:spPr>
          <a:xfrm>
            <a:off x="457200" y="1230480"/>
            <a:ext cx="8566484" cy="4525963"/>
          </a:xfrm>
        </p:spPr>
        <p:txBody>
          <a:bodyPr>
            <a:noAutofit/>
          </a:bodyPr>
          <a:lstStyle/>
          <a:p>
            <a:r>
              <a:rPr lang="en-US" sz="1400" b="1" dirty="0"/>
              <a:t>Extension EHN1/NA-CONS:</a:t>
            </a:r>
            <a:endParaRPr lang="en-US" sz="1400" dirty="0"/>
          </a:p>
          <a:p>
            <a:pPr marL="0" indent="0">
              <a:buNone/>
            </a:pPr>
            <a:r>
              <a:rPr lang="en-US" sz="1400" dirty="0"/>
              <a:t>James and Guillaume </a:t>
            </a:r>
            <a:r>
              <a:rPr lang="en-US" sz="1400" dirty="0" err="1"/>
              <a:t>Gros</a:t>
            </a:r>
            <a:r>
              <a:rPr lang="en-US" sz="1400" dirty="0"/>
              <a:t> has made a cost estimate for the electric infrastructure for the EHN1 extension and the consolidation of the electric distribution of the EHN1. The two projects are technically linked as the old infrastructure is too obsolete for such new power needs to be connected. It’s therefore difficult to handle the two project independently; however financially the EHN1 extension project will only be able to carry the expenses strictly linked to the needs in the extension (CENF-project)</a:t>
            </a:r>
            <a:r>
              <a:rPr lang="en-US" sz="1400" dirty="0" smtClean="0"/>
              <a:t>.</a:t>
            </a:r>
          </a:p>
          <a:p>
            <a:pPr marL="0" indent="0">
              <a:buNone/>
            </a:pPr>
            <a:endParaRPr lang="en-US" sz="1400" dirty="0"/>
          </a:p>
          <a:p>
            <a:pPr marL="0" indent="0">
              <a:buNone/>
            </a:pPr>
            <a:r>
              <a:rPr lang="en-US" sz="1400" dirty="0"/>
              <a:t>The cost estimate is therefore made complete, but with the possibility to distinguish if an item is mainly related to:</a:t>
            </a:r>
          </a:p>
          <a:p>
            <a:pPr marL="0" indent="0">
              <a:buNone/>
            </a:pPr>
            <a:r>
              <a:rPr lang="en-US" sz="1400" dirty="0"/>
              <a:t>-        Purely extension</a:t>
            </a:r>
          </a:p>
          <a:p>
            <a:pPr marL="0" indent="0">
              <a:buNone/>
            </a:pPr>
            <a:r>
              <a:rPr lang="en-US" sz="1400" dirty="0"/>
              <a:t>-        Purely consolidation</a:t>
            </a:r>
          </a:p>
          <a:p>
            <a:pPr marL="0" indent="0">
              <a:buNone/>
            </a:pPr>
            <a:r>
              <a:rPr lang="en-US" sz="1400" dirty="0"/>
              <a:t>-        General distribution, from sub-station to a distribution in the hall.</a:t>
            </a:r>
          </a:p>
          <a:p>
            <a:pPr marL="0" indent="0">
              <a:buNone/>
            </a:pPr>
            <a:endParaRPr lang="en-US" sz="1400" dirty="0" smtClean="0"/>
          </a:p>
          <a:p>
            <a:pPr marL="0" indent="0">
              <a:buNone/>
            </a:pPr>
            <a:r>
              <a:rPr lang="en-US" sz="1400" dirty="0" smtClean="0"/>
              <a:t>For </a:t>
            </a:r>
            <a:r>
              <a:rPr lang="en-US" sz="1400" dirty="0"/>
              <a:t>the first two headlines (extension and consolidation) it’s rather clear which budget should bear the expenses. For the general distribution, we need to make an arbitration on a percentage how much should be attributed to extension and how much to be on consolidation.</a:t>
            </a:r>
          </a:p>
          <a:p>
            <a:pPr marL="0" indent="0">
              <a:buNone/>
            </a:pPr>
            <a:endParaRPr lang="en-US" sz="1400" dirty="0" smtClean="0"/>
          </a:p>
          <a:p>
            <a:pPr marL="0" indent="0">
              <a:buNone/>
            </a:pPr>
            <a:r>
              <a:rPr lang="en-US" sz="1400" dirty="0" smtClean="0"/>
              <a:t>In </a:t>
            </a:r>
            <a:r>
              <a:rPr lang="en-US" sz="1400" dirty="0"/>
              <a:t>the WG-paper for the infrastructure budget request for the EHN1 extension, my suggestion is to use a factor 20% (extension) and 80% (consolidation) for the general expenses for power distribution.</a:t>
            </a:r>
          </a:p>
          <a:p>
            <a:pPr marL="0" indent="0">
              <a:buNone/>
            </a:pPr>
            <a:r>
              <a:rPr lang="en-US" sz="1400" dirty="0"/>
              <a:t>For cable trays, they have made a separate cost estimate (cable containment)</a:t>
            </a:r>
          </a:p>
          <a:p>
            <a:pPr marL="0" indent="0">
              <a:buNone/>
            </a:pPr>
            <a:r>
              <a:rPr lang="en-US" sz="1400" dirty="0"/>
              <a:t>We did not discuss the electric cabling or infrastructure for the East area, yet. There is an EA-CONS meeting next week when, and an EL-planning meeting the 16</a:t>
            </a:r>
            <a:r>
              <a:rPr lang="en-US" sz="1400" baseline="30000" dirty="0"/>
              <a:t>th</a:t>
            </a:r>
            <a:r>
              <a:rPr lang="en-US" sz="1400" dirty="0"/>
              <a:t> September we could further discuss these issues.</a:t>
            </a:r>
          </a:p>
        </p:txBody>
      </p:sp>
    </p:spTree>
    <p:extLst>
      <p:ext uri="{BB962C8B-B14F-4D97-AF65-F5344CB8AC3E}">
        <p14:creationId xmlns:p14="http://schemas.microsoft.com/office/powerpoint/2010/main" val="29478420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Report from various meetings: EN</a:t>
            </a:r>
            <a:r>
              <a:rPr lang="en-US" dirty="0" smtClean="0"/>
              <a:t>-CV</a:t>
            </a:r>
            <a:endParaRPr lang="en-US" dirty="0"/>
          </a:p>
        </p:txBody>
      </p:sp>
      <p:sp>
        <p:nvSpPr>
          <p:cNvPr id="3" name="Content Placeholder 2"/>
          <p:cNvSpPr>
            <a:spLocks noGrp="1"/>
          </p:cNvSpPr>
          <p:nvPr>
            <p:ph idx="1"/>
          </p:nvPr>
        </p:nvSpPr>
        <p:spPr>
          <a:xfrm>
            <a:off x="343933" y="1600200"/>
            <a:ext cx="8585109" cy="4525963"/>
          </a:xfrm>
        </p:spPr>
        <p:txBody>
          <a:bodyPr>
            <a:normAutofit fontScale="85000" lnSpcReduction="10000"/>
          </a:bodyPr>
          <a:lstStyle/>
          <a:p>
            <a:r>
              <a:rPr lang="en-US" dirty="0" smtClean="0"/>
              <a:t>YETS 2015-2016:</a:t>
            </a:r>
          </a:p>
          <a:p>
            <a:pPr lvl="1"/>
            <a:r>
              <a:rPr lang="en-US" sz="2400" dirty="0" smtClean="0"/>
              <a:t>Ventilation units in the NA PC rooms (BA81)</a:t>
            </a:r>
            <a:r>
              <a:rPr lang="en-US" sz="2400" dirty="0" smtClean="0">
                <a:sym typeface="Wingdings"/>
              </a:rPr>
              <a:t> 95 </a:t>
            </a:r>
            <a:r>
              <a:rPr lang="en-US" sz="2400" dirty="0" err="1" smtClean="0">
                <a:sym typeface="Wingdings"/>
              </a:rPr>
              <a:t>kCHF</a:t>
            </a:r>
            <a:endParaRPr lang="en-US" sz="2400" dirty="0" smtClean="0">
              <a:sym typeface="Wingdings"/>
            </a:endParaRPr>
          </a:p>
          <a:p>
            <a:pPr lvl="1"/>
            <a:r>
              <a:rPr lang="en-US" sz="2400" dirty="0" smtClean="0">
                <a:sym typeface="Wingdings"/>
              </a:rPr>
              <a:t>Chilled water (BA82)  170 </a:t>
            </a:r>
            <a:r>
              <a:rPr lang="en-US" sz="2400" dirty="0" err="1" smtClean="0">
                <a:sym typeface="Wingdings"/>
              </a:rPr>
              <a:t>kCHF</a:t>
            </a:r>
            <a:endParaRPr lang="en-US" sz="2400" dirty="0" smtClean="0">
              <a:sym typeface="Wingdings"/>
            </a:endParaRPr>
          </a:p>
          <a:p>
            <a:pPr lvl="1"/>
            <a:r>
              <a:rPr lang="en-US" sz="2400" dirty="0" smtClean="0">
                <a:sym typeface="Wingdings"/>
              </a:rPr>
              <a:t>Chilled water coils in AHU’s (BA82)  100 </a:t>
            </a:r>
            <a:r>
              <a:rPr lang="en-US" sz="2400" dirty="0" err="1" smtClean="0">
                <a:sym typeface="Wingdings"/>
              </a:rPr>
              <a:t>kCHF</a:t>
            </a:r>
            <a:r>
              <a:rPr lang="en-US" sz="2400" dirty="0" smtClean="0">
                <a:sym typeface="Wingdings"/>
              </a:rPr>
              <a:t> ?</a:t>
            </a:r>
          </a:p>
          <a:p>
            <a:r>
              <a:rPr lang="en-US" dirty="0" smtClean="0">
                <a:sym typeface="Wingdings"/>
              </a:rPr>
              <a:t>2016-2017-EYETS:</a:t>
            </a:r>
          </a:p>
          <a:p>
            <a:pPr lvl="1"/>
            <a:r>
              <a:rPr lang="en-US" sz="2400" dirty="0" smtClean="0"/>
              <a:t>Chilled water circuits in TT84, TT81 and TT82 (2016 + EYETS 2017)</a:t>
            </a:r>
            <a:r>
              <a:rPr lang="en-US" sz="2400" dirty="0" smtClean="0">
                <a:sym typeface="Wingdings"/>
              </a:rPr>
              <a:t> 325 + 300 KCHF</a:t>
            </a:r>
            <a:endParaRPr lang="en-US" sz="2400" dirty="0" smtClean="0"/>
          </a:p>
          <a:p>
            <a:pPr lvl="1"/>
            <a:r>
              <a:rPr lang="en-US" sz="2400" dirty="0"/>
              <a:t>Ventilation units in the NA PC rooms (</a:t>
            </a:r>
            <a:r>
              <a:rPr lang="en-US" sz="2400" dirty="0" smtClean="0"/>
              <a:t>BA82) </a:t>
            </a:r>
            <a:r>
              <a:rPr lang="en-US" sz="2400" dirty="0"/>
              <a:t>EYETS </a:t>
            </a:r>
            <a:r>
              <a:rPr lang="en-US" sz="2400" dirty="0" smtClean="0"/>
              <a:t>2017</a:t>
            </a:r>
            <a:r>
              <a:rPr lang="en-US" sz="2400" dirty="0" smtClean="0">
                <a:sym typeface="Wingdings"/>
              </a:rPr>
              <a:t></a:t>
            </a:r>
            <a:r>
              <a:rPr lang="en-US" sz="2400" dirty="0" smtClean="0"/>
              <a:t>150 </a:t>
            </a:r>
            <a:r>
              <a:rPr lang="en-US" sz="2400" dirty="0" err="1" smtClean="0"/>
              <a:t>kCHF</a:t>
            </a:r>
            <a:endParaRPr lang="en-US" sz="2400" dirty="0" smtClean="0"/>
          </a:p>
          <a:p>
            <a:pPr lvl="1"/>
            <a:r>
              <a:rPr lang="en-US" sz="2400" dirty="0" smtClean="0"/>
              <a:t>AHU consolidation in NA surface buildings &amp; BA80, 81 and 82</a:t>
            </a:r>
            <a:r>
              <a:rPr lang="en-US" sz="2400" dirty="0" smtClean="0">
                <a:sym typeface="Wingdings"/>
              </a:rPr>
              <a:t> 220 </a:t>
            </a:r>
            <a:r>
              <a:rPr lang="en-US" sz="2400" dirty="0" err="1" smtClean="0">
                <a:sym typeface="Wingdings"/>
              </a:rPr>
              <a:t>kCHF</a:t>
            </a:r>
            <a:endParaRPr lang="en-US" sz="2400" dirty="0" smtClean="0"/>
          </a:p>
          <a:p>
            <a:r>
              <a:rPr lang="en-US" sz="3400" dirty="0" smtClean="0"/>
              <a:t>YETS 2018</a:t>
            </a:r>
          </a:p>
          <a:p>
            <a:pPr lvl="1"/>
            <a:r>
              <a:rPr lang="en-US" sz="2600" dirty="0" smtClean="0"/>
              <a:t>Cooling towers 100 </a:t>
            </a:r>
            <a:r>
              <a:rPr lang="en-US" sz="2600" dirty="0" err="1" smtClean="0"/>
              <a:t>kCHF</a:t>
            </a:r>
            <a:endParaRPr lang="en-US" sz="2600" dirty="0" smtClean="0"/>
          </a:p>
          <a:p>
            <a:endParaRPr lang="en-US" dirty="0" smtClean="0"/>
          </a:p>
          <a:p>
            <a:endParaRPr lang="en-US" dirty="0"/>
          </a:p>
        </p:txBody>
      </p:sp>
    </p:spTree>
    <p:extLst>
      <p:ext uri="{BB962C8B-B14F-4D97-AF65-F5344CB8AC3E}">
        <p14:creationId xmlns:p14="http://schemas.microsoft.com/office/powerpoint/2010/main" val="24853209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74638"/>
            <a:ext cx="8392695" cy="1143000"/>
          </a:xfrm>
        </p:spPr>
        <p:txBody>
          <a:bodyPr>
            <a:normAutofit fontScale="90000"/>
          </a:bodyPr>
          <a:lstStyle/>
          <a:p>
            <a:r>
              <a:rPr lang="en-US" dirty="0"/>
              <a:t>Strategy and plan for the next 5 years (proposal)</a:t>
            </a:r>
            <a:br>
              <a:rPr lang="en-US" dirty="0"/>
            </a:br>
            <a:endParaRPr lang="en-US" dirty="0"/>
          </a:p>
        </p:txBody>
      </p:sp>
      <p:sp>
        <p:nvSpPr>
          <p:cNvPr id="3" name="Content Placeholder 2"/>
          <p:cNvSpPr>
            <a:spLocks noGrp="1"/>
          </p:cNvSpPr>
          <p:nvPr>
            <p:ph idx="1"/>
          </p:nvPr>
        </p:nvSpPr>
        <p:spPr>
          <a:xfrm>
            <a:off x="457200" y="1600200"/>
            <a:ext cx="8392694" cy="4803274"/>
          </a:xfrm>
        </p:spPr>
        <p:txBody>
          <a:bodyPr>
            <a:normAutofit fontScale="77500" lnSpcReduction="20000"/>
          </a:bodyPr>
          <a:lstStyle/>
          <a:p>
            <a:pPr marL="514350" indent="-514350" algn="just">
              <a:buFont typeface="+mj-lt"/>
              <a:buAutoNum type="arabicPeriod"/>
            </a:pPr>
            <a:r>
              <a:rPr lang="en-US" dirty="0"/>
              <a:t>L</a:t>
            </a:r>
            <a:r>
              <a:rPr lang="en-US" dirty="0" smtClean="0"/>
              <a:t>aunch </a:t>
            </a:r>
            <a:r>
              <a:rPr lang="en-US" dirty="0"/>
              <a:t>the EA-consolidation (and up-grade) during the period 2016-2020 i.e. before- and during LS2. This involves </a:t>
            </a:r>
            <a:r>
              <a:rPr lang="en-US" dirty="0" smtClean="0"/>
              <a:t>some budget re</a:t>
            </a:r>
            <a:r>
              <a:rPr lang="en-US" dirty="0"/>
              <a:t>-</a:t>
            </a:r>
            <a:r>
              <a:rPr lang="en-US" dirty="0" smtClean="0"/>
              <a:t>profiling.  </a:t>
            </a:r>
            <a:r>
              <a:rPr lang="en-US" dirty="0"/>
              <a:t>I</a:t>
            </a:r>
            <a:r>
              <a:rPr lang="en-US" dirty="0" smtClean="0"/>
              <a:t>t </a:t>
            </a:r>
            <a:r>
              <a:rPr lang="en-US" dirty="0"/>
              <a:t>is an opportunity to revamp an area which otherwise is deemed to close down</a:t>
            </a:r>
            <a:r>
              <a:rPr lang="en-US" dirty="0" smtClean="0"/>
              <a:t>.</a:t>
            </a:r>
          </a:p>
          <a:p>
            <a:pPr marL="514350" indent="-514350" algn="just">
              <a:buFont typeface="+mj-lt"/>
              <a:buAutoNum type="arabicPeriod"/>
            </a:pPr>
            <a:r>
              <a:rPr lang="en-US" dirty="0"/>
              <a:t>As the consolidation of North Area is not possible during this </a:t>
            </a:r>
            <a:r>
              <a:rPr lang="en-US" dirty="0" smtClean="0"/>
              <a:t>period, focus on urgent consolidation items only and launch the main NA-consolidation after LS2.  </a:t>
            </a:r>
          </a:p>
          <a:p>
            <a:pPr marL="514350" indent="-514350" algn="just">
              <a:buFont typeface="+mj-lt"/>
              <a:buAutoNum type="arabicPeriod"/>
            </a:pPr>
            <a:r>
              <a:rPr lang="en-US" dirty="0" smtClean="0"/>
              <a:t>Challenge the budget currently allocated (7 and 48.5 MCHF) and request 20 MCHF for EA and 60 MCHF for NA via a BCR.</a:t>
            </a:r>
          </a:p>
          <a:p>
            <a:pPr marL="514350" indent="-514350" algn="just">
              <a:buFont typeface="+mj-lt"/>
              <a:buAutoNum type="arabicPeriod"/>
            </a:pPr>
            <a:r>
              <a:rPr lang="en-US" dirty="0" smtClean="0"/>
              <a:t>This would not change the MTP (2016-2020) where more than 22 MCHF are already funded.  Transparent for current management.</a:t>
            </a:r>
          </a:p>
          <a:p>
            <a:pPr marL="514350" indent="-514350" algn="just">
              <a:buFont typeface="+mj-lt"/>
              <a:buAutoNum type="arabicPeriod"/>
            </a:pPr>
            <a:endParaRPr lang="en-US" dirty="0" smtClean="0"/>
          </a:p>
          <a:p>
            <a:endParaRPr lang="en-US" dirty="0" smtClean="0"/>
          </a:p>
          <a:p>
            <a:endParaRPr lang="en-US" dirty="0"/>
          </a:p>
          <a:p>
            <a:pPr marL="0" indent="0">
              <a:buNone/>
            </a:pPr>
            <a:endParaRPr lang="en-US" dirty="0"/>
          </a:p>
          <a:p>
            <a:endParaRPr lang="en-US" dirty="0"/>
          </a:p>
        </p:txBody>
      </p:sp>
    </p:spTree>
    <p:extLst>
      <p:ext uri="{BB962C8B-B14F-4D97-AF65-F5344CB8AC3E}">
        <p14:creationId xmlns:p14="http://schemas.microsoft.com/office/powerpoint/2010/main" val="237218044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489</TotalTime>
  <Words>979</Words>
  <Application>Microsoft Macintosh PowerPoint</Application>
  <PresentationFormat>On-screen Show (4:3)</PresentationFormat>
  <Paragraphs>374</Paragraphs>
  <Slides>12</Slides>
  <Notes>0</Notes>
  <HiddenSlides>0</HiddenSlides>
  <MMClips>0</MMClips>
  <ScaleCrop>false</ScaleCrop>
  <HeadingPairs>
    <vt:vector size="4" baseType="variant">
      <vt:variant>
        <vt:lpstr>Theme</vt:lpstr>
      </vt:variant>
      <vt:variant>
        <vt:i4>2</vt:i4>
      </vt:variant>
      <vt:variant>
        <vt:lpstr>Slide Titles</vt:lpstr>
      </vt:variant>
      <vt:variant>
        <vt:i4>12</vt:i4>
      </vt:variant>
    </vt:vector>
  </HeadingPairs>
  <TitlesOfParts>
    <vt:vector size="14" baseType="lpstr">
      <vt:lpstr>Office Theme</vt:lpstr>
      <vt:lpstr>Default Design</vt:lpstr>
      <vt:lpstr>NA &amp; EA CONS meeting #7</vt:lpstr>
      <vt:lpstr>Agenda</vt:lpstr>
      <vt:lpstr>News: MTP change</vt:lpstr>
      <vt:lpstr>News: Target numbers re-profiling</vt:lpstr>
      <vt:lpstr>News</vt:lpstr>
      <vt:lpstr>Report from various meetings: TE-EPC&amp;TE-MSC</vt:lpstr>
      <vt:lpstr>Report from various meetings: EN-EL</vt:lpstr>
      <vt:lpstr>Report from various meetings: EN-CV</vt:lpstr>
      <vt:lpstr>Strategy and plan for the next 5 years (proposal) </vt:lpstr>
      <vt:lpstr>Update of APT</vt:lpstr>
      <vt:lpstr>APT proposal for EA</vt:lpstr>
      <vt:lpstr>Next steps</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 &amp; EA CONS</dc:title>
  <dc:creator>Sebastien Evrard</dc:creator>
  <cp:lastModifiedBy>Sebastien Evrard</cp:lastModifiedBy>
  <cp:revision>29</cp:revision>
  <dcterms:created xsi:type="dcterms:W3CDTF">2015-03-29T05:34:39Z</dcterms:created>
  <dcterms:modified xsi:type="dcterms:W3CDTF">2015-08-31T06:45:31Z</dcterms:modified>
</cp:coreProperties>
</file>