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660" r:id="rId2"/>
    <p:sldMasterId id="2147483672" r:id="rId3"/>
  </p:sldMasterIdLst>
  <p:notesMasterIdLst>
    <p:notesMasterId r:id="rId27"/>
  </p:notesMasterIdLst>
  <p:sldIdLst>
    <p:sldId id="256" r:id="rId4"/>
    <p:sldId id="267" r:id="rId5"/>
    <p:sldId id="290" r:id="rId6"/>
    <p:sldId id="274" r:id="rId7"/>
    <p:sldId id="279" r:id="rId8"/>
    <p:sldId id="268" r:id="rId9"/>
    <p:sldId id="269" r:id="rId10"/>
    <p:sldId id="270" r:id="rId11"/>
    <p:sldId id="293" r:id="rId12"/>
    <p:sldId id="295" r:id="rId13"/>
    <p:sldId id="297" r:id="rId14"/>
    <p:sldId id="303" r:id="rId15"/>
    <p:sldId id="305" r:id="rId16"/>
    <p:sldId id="306" r:id="rId17"/>
    <p:sldId id="307" r:id="rId18"/>
    <p:sldId id="299" r:id="rId19"/>
    <p:sldId id="300" r:id="rId20"/>
    <p:sldId id="302" r:id="rId21"/>
    <p:sldId id="285" r:id="rId22"/>
    <p:sldId id="281" r:id="rId23"/>
    <p:sldId id="288" r:id="rId24"/>
    <p:sldId id="282" r:id="rId25"/>
    <p:sldId id="287" r:id="rId2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6" name="Autore" initials="A" lastIdx="0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FA500"/>
    <a:srgbClr val="DD462F"/>
    <a:srgbClr val="D2B4A6"/>
    <a:srgbClr val="734F29"/>
    <a:srgbClr val="D24726"/>
    <a:srgbClr val="AEB785"/>
    <a:srgbClr val="EFD5A2"/>
    <a:srgbClr val="3B3026"/>
    <a:srgbClr val="ECE1CA"/>
    <a:srgbClr val="79553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00" autoAdjust="0"/>
    <p:restoredTop sz="72101" autoAdjust="0"/>
  </p:normalViewPr>
  <p:slideViewPr>
    <p:cSldViewPr snapToGrid="0">
      <p:cViewPr>
        <p:scale>
          <a:sx n="125" d="100"/>
          <a:sy n="125" d="100"/>
        </p:scale>
        <p:origin x="90" y="-154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2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tableStyles" Target="tableStyle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commentAuthors" Target="commentAuthor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5568" tIns="47784" rIns="95568" bIns="47784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5568" tIns="47784" rIns="95568" bIns="47784" rtlCol="0"/>
          <a:lstStyle>
            <a:lvl1pPr algn="r">
              <a:defRPr sz="1300"/>
            </a:lvl1pPr>
          </a:lstStyle>
          <a:p>
            <a:fld id="{EC13577B-6902-467D-A26C-08A0DD5E4E03}" type="datetimeFigureOut">
              <a:rPr lang="en-US" smtClean="0"/>
              <a:t>8/31/2015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65225" y="1241425"/>
            <a:ext cx="4468813" cy="33512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5568" tIns="47784" rIns="95568" bIns="47784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5568" tIns="47784" rIns="95568" bIns="4778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2"/>
            <a:ext cx="2945659" cy="498134"/>
          </a:xfrm>
          <a:prstGeom prst="rect">
            <a:avLst/>
          </a:prstGeom>
        </p:spPr>
        <p:txBody>
          <a:bodyPr vert="horz" lIns="95568" tIns="47784" rIns="95568" bIns="47784" rtlCol="0" anchor="b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2"/>
            <a:ext cx="2945659" cy="498134"/>
          </a:xfrm>
          <a:prstGeom prst="rect">
            <a:avLst/>
          </a:prstGeom>
        </p:spPr>
        <p:txBody>
          <a:bodyPr vert="horz" lIns="95568" tIns="47784" rIns="95568" bIns="47784" rtlCol="0" anchor="b"/>
          <a:lstStyle>
            <a:lvl1pPr algn="r">
              <a:defRPr sz="1300"/>
            </a:lvl1pPr>
          </a:lstStyle>
          <a:p>
            <a:fld id="{DF61EA0F-A667-4B49-8422-0062BC55E249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defTabSz="955679"/>
            <a:fld id="{DF61EA0F-A667-4B49-8422-0062BC55E249}" type="slidenum">
              <a:rPr lang="en-US">
                <a:latin typeface="Calibri"/>
              </a:rPr>
              <a:pPr defTabSz="955679"/>
              <a:t>1</a:t>
            </a:fld>
            <a:endParaRPr lang="en-US"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01176981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473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377852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879B22-D358-4828-9DF5-093E97D43030}" type="slidenum">
              <a:rPr lang="en-US" smtClean="0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310431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96879B22-D358-4828-9DF5-093E97D43030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761572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73027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2312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1791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66276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24784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34360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SzPct val="25000"/>
            </a:pPr>
            <a:endParaRPr lang="en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680960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51587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038318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080708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7356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08226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26151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82145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8535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SzPct val="25000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600926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>
          <a:xfrm>
            <a:off x="1165225" y="1241425"/>
            <a:ext cx="4468813" cy="3351213"/>
          </a:xfrm>
        </p:spPr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SzPct val="25000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96303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F61EA0F-A667-4B49-8422-0062BC55E24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01575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8650" y="2061006"/>
            <a:ext cx="7886700" cy="2387600"/>
          </a:xfrm>
        </p:spPr>
        <p:txBody>
          <a:bodyPr anchor="b">
            <a:normAutofit/>
          </a:bodyPr>
          <a:lstStyle>
            <a:lvl1pPr algn="l">
              <a:defRPr sz="405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28652" y="5110610"/>
            <a:ext cx="5029199" cy="1137793"/>
          </a:xfrm>
        </p:spPr>
        <p:txBody>
          <a:bodyPr>
            <a:normAutofit/>
          </a:bodyPr>
          <a:lstStyle>
            <a:lvl1pPr marL="0" indent="0" algn="l">
              <a:lnSpc>
                <a:spcPct val="150000"/>
              </a:lnSpc>
              <a:spcBef>
                <a:spcPts val="450"/>
              </a:spcBef>
              <a:buNone/>
              <a:defRPr sz="2100">
                <a:solidFill>
                  <a:srgbClr val="D24726"/>
                </a:solidFill>
                <a:latin typeface="+mj-lt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 smtClean="0"/>
              <a:t>Fare clic per modificare lo stile del sottotitolo dello schema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DADE75-3CCA-4D48-B32F-452074DC4FE4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4866468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1228436"/>
          </a:xfrm>
        </p:spPr>
        <p:txBody>
          <a:bodyPr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8F5A6E-A172-498E-9B36-CBB8C92890E3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5969213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7571510" y="0"/>
            <a:ext cx="1572491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61564" y="365125"/>
            <a:ext cx="1364673" cy="5811838"/>
          </a:xfrm>
        </p:spPr>
        <p:txBody>
          <a:bodyPr vert="eaVert"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BAC30B-0B9F-489E-A8C2-57A4535516E1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7571510" y="0"/>
            <a:ext cx="1572491" cy="6858000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02266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effectLst>
            <a:outerShdw blurRad="50800" dist="38100" dir="2700000" algn="tl" rotWithShape="0">
              <a:prstClr val="black">
                <a:alpha val="20000"/>
              </a:prstClr>
            </a:outerShdw>
          </a:effectLst>
        </p:spPr>
        <p:txBody>
          <a:bodyPr/>
          <a:lstStyle>
            <a:lvl1pPr algn="ctr">
              <a:defRPr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25000"/>
                    </a:prstClr>
                  </a:outerShdw>
                </a:effectLst>
                <a:latin typeface="Bell M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effectLst>
            <a:outerShdw blurRad="50800" dist="38100" dir="2700000" algn="tl" rotWithShape="0">
              <a:prstClr val="black">
                <a:alpha val="17000"/>
              </a:prstClr>
            </a:outerShdw>
          </a:effectLst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F59D7BBF-8008-4822-ACB5-BE891400B506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/>
              </a:defRPr>
            </a:lvl1pPr>
          </a:lstStyle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382" y="31767"/>
            <a:ext cx="1108645" cy="8314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9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843455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1AE1454-D021-4150-9BDB-E603497887FB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Bell MT" panose="02020503060305020303" pitchFamily="18" charset="0"/>
              </a:defRPr>
            </a:lvl1pPr>
          </a:lstStyle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22421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5278DF-C94D-4FEB-B256-E3B7C64402B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0140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CC21A0-7824-421F-BF03-D0A311170B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787218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145A65-C68E-497C-A47D-3084FDFE75A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06538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357CCF-BA61-4816-BAAE-133DF40C455F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535005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F828C-20EF-4C81-85E3-E1094F92654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24682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B7031C-B9C6-4D1C-89C7-9E2F30B65804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69959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3326" y="0"/>
            <a:ext cx="8062025" cy="1208868"/>
          </a:xfrm>
        </p:spPr>
        <p:txBody>
          <a:bodyPr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1" y="1825625"/>
            <a:ext cx="3125815" cy="4351338"/>
          </a:xfrm>
        </p:spPr>
        <p:txBody>
          <a:bodyPr>
            <a:normAutofit/>
          </a:bodyPr>
          <a:lstStyle>
            <a:lvl1pPr marL="0" indent="0">
              <a:lnSpc>
                <a:spcPct val="150000"/>
              </a:lnSpc>
              <a:spcAft>
                <a:spcPts val="900"/>
              </a:spcAft>
              <a:buNone/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>
              <a:lnSpc>
                <a:spcPct val="150000"/>
              </a:lnSpc>
              <a:spcAft>
                <a:spcPts val="900"/>
              </a:spcAft>
              <a:defRPr sz="1050">
                <a:solidFill>
                  <a:schemeClr val="bg1">
                    <a:lumMod val="50000"/>
                  </a:schemeClr>
                </a:solidFill>
              </a:defRPr>
            </a:lvl2pPr>
            <a:lvl3pPr>
              <a:lnSpc>
                <a:spcPct val="150000"/>
              </a:lnSpc>
              <a:spcAft>
                <a:spcPts val="900"/>
              </a:spcAft>
              <a:defRPr sz="900">
                <a:solidFill>
                  <a:schemeClr val="bg1">
                    <a:lumMod val="50000"/>
                  </a:schemeClr>
                </a:solidFill>
              </a:defRPr>
            </a:lvl3pPr>
            <a:lvl4pPr>
              <a:lnSpc>
                <a:spcPct val="150000"/>
              </a:lnSpc>
              <a:spcAft>
                <a:spcPts val="900"/>
              </a:spcAft>
              <a:defRPr sz="825">
                <a:solidFill>
                  <a:schemeClr val="bg1">
                    <a:lumMod val="50000"/>
                  </a:schemeClr>
                </a:solidFill>
              </a:defRPr>
            </a:lvl4pPr>
            <a:lvl5pPr>
              <a:lnSpc>
                <a:spcPct val="150000"/>
              </a:lnSpc>
              <a:spcAft>
                <a:spcPts val="900"/>
              </a:spcAft>
              <a:defRPr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E9C426-681B-46C4-B186-8432411BB120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133556-78D6-4B94-B31D-5FD20E63AF03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4018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9C615B-A53E-458F-9340-1DF9A4ECF46E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34555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x" type="tx" preserve="1">
  <p:cSld name="tx"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algn="l" rtl="0">
              <a:spcBef>
                <a:spcPts val="0"/>
              </a:spcBef>
              <a:buSzPct val="100000"/>
              <a:buFont typeface="Arial"/>
              <a:buNone/>
              <a:defRPr sz="3600" b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967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/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 sz="1800"/>
            </a:lvl5pPr>
            <a:lvl6pPr rtl="0">
              <a:defRPr sz="1800"/>
            </a:lvl6pPr>
            <a:lvl7pPr rtl="0">
              <a:defRPr sz="1800"/>
            </a:lvl7pPr>
            <a:lvl8pPr rtl="0">
              <a:defRPr sz="1800"/>
            </a:lvl8pPr>
            <a:lvl9pPr rtl="0"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5094629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510" y="98630"/>
            <a:ext cx="7829281" cy="760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88440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242662" y="1709738"/>
            <a:ext cx="490133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1" y="2402239"/>
            <a:ext cx="3381536" cy="2187227"/>
          </a:xfrm>
        </p:spPr>
        <p:txBody>
          <a:bodyPr anchor="ctr">
            <a:noAutofit/>
          </a:bodyPr>
          <a:lstStyle>
            <a:lvl1pPr algn="l">
              <a:defRPr sz="3600">
                <a:solidFill>
                  <a:srgbClr val="D24726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42481" y="2402237"/>
            <a:ext cx="3952068" cy="2187226"/>
          </a:xfrm>
        </p:spPr>
        <p:txBody>
          <a:bodyPr anchor="ctr">
            <a:normAutofit/>
          </a:bodyPr>
          <a:lstStyle>
            <a:lvl1pPr marL="0" indent="0">
              <a:lnSpc>
                <a:spcPct val="150000"/>
              </a:lnSpc>
              <a:buNone/>
              <a:defRPr sz="2100">
                <a:solidFill>
                  <a:schemeClr val="bg1"/>
                </a:solidFill>
                <a:latin typeface="+mj-lt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3E3487-0D48-4C18-B448-A3CBB72FB87E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>
            <a:off x="4242662" y="1709738"/>
            <a:ext cx="4901339" cy="357518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1228436"/>
          </a:xfrm>
        </p:spPr>
        <p:txBody>
          <a:bodyPr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05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9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825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05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9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825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Quinto livello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A5A05-6A72-4519-BF11-A54EFB4724F7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9" name="Rectangle 8"/>
          <p:cNvSpPr/>
          <p:nvPr userDrawn="1"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328223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0"/>
            <a:ext cx="8053388" cy="1228436"/>
          </a:xfrm>
        </p:spPr>
        <p:txBody>
          <a:bodyPr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1489075"/>
            <a:ext cx="3867150" cy="64135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3888" y="2193928"/>
            <a:ext cx="386715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05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9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825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2249" y="1489075"/>
            <a:ext cx="3868340" cy="641350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2249" y="2193928"/>
            <a:ext cx="3868340" cy="397827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05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9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825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Quinto livello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E5E029-0F39-4A7E-A89F-312EEE2F41BC}" type="datetime1">
              <a:rPr lang="en-US" smtClean="0"/>
              <a:t>8/31/2015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11" name="Rectangle 10"/>
          <p:cNvSpPr/>
          <p:nvPr userDrawn="1"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36060298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"/>
            <a:ext cx="8058150" cy="1228436"/>
          </a:xfrm>
        </p:spPr>
        <p:txBody>
          <a:bodyPr anchor="b">
            <a:norm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it-IT" smtClean="0"/>
              <a:t>Fare clic per modificare lo stile del titolo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AEB574-0AD4-4F13-A77A-EEB75AA55231}" type="datetime1">
              <a:rPr lang="en-US" smtClean="0"/>
              <a:t>8/31/2015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  <p:sp>
        <p:nvSpPr>
          <p:cNvPr id="7" name="Rectangle 6"/>
          <p:cNvSpPr/>
          <p:nvPr userDrawn="1"/>
        </p:nvSpPr>
        <p:spPr>
          <a:xfrm>
            <a:off x="0" y="0"/>
            <a:ext cx="9144000" cy="1332854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00814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69F840-B860-4980-90DD-5DCD1598E0C7}" type="datetime1">
              <a:rPr lang="en-US" smtClean="0"/>
              <a:t>8/31/2015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74320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bg1">
                    <a:lumMod val="50000"/>
                  </a:schemeClr>
                </a:solidFill>
              </a:defRPr>
            </a:lvl1pPr>
            <a:lvl2pPr>
              <a:defRPr lang="en-US" sz="1050" smtClean="0">
                <a:solidFill>
                  <a:schemeClr val="bg1">
                    <a:lumMod val="50000"/>
                  </a:schemeClr>
                </a:solidFill>
              </a:defRPr>
            </a:lvl2pPr>
            <a:lvl3pPr>
              <a:defRPr lang="en-US" sz="900" smtClean="0">
                <a:solidFill>
                  <a:schemeClr val="bg1">
                    <a:lumMod val="50000"/>
                  </a:schemeClr>
                </a:solidFill>
              </a:defRPr>
            </a:lvl3pPr>
            <a:lvl4pPr>
              <a:defRPr lang="en-US" sz="825" smtClean="0">
                <a:solidFill>
                  <a:schemeClr val="bg1">
                    <a:lumMod val="50000"/>
                  </a:schemeClr>
                </a:solidFill>
              </a:defRPr>
            </a:lvl4pPr>
            <a:lvl5pPr>
              <a:defRPr lang="en-US" sz="825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Fare clic per modificare stili del testo dello schema</a:t>
            </a:r>
          </a:p>
          <a:p>
            <a:pPr marL="0" lvl="1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Secondo livello</a:t>
            </a:r>
          </a:p>
          <a:p>
            <a:pPr marL="0" lvl="2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Terzo livello</a:t>
            </a:r>
          </a:p>
          <a:p>
            <a:pPr marL="0" lvl="3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Quarto livello</a:t>
            </a:r>
          </a:p>
          <a:p>
            <a:pPr marL="0" lvl="4" indent="0">
              <a:lnSpc>
                <a:spcPct val="150000"/>
              </a:lnSpc>
              <a:spcAft>
                <a:spcPts val="900"/>
              </a:spcAft>
              <a:buNone/>
            </a:pPr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0"/>
            <a:ext cx="2949178" cy="37592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2989C8-62BF-4CB8-A809-AA17A2282B04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938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 smtClean="0"/>
              <a:t>Fare clic sull'icona per inserire un'immagine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101850"/>
            <a:ext cx="2949178" cy="3759200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832F75-E69B-477B-9570-7E644ADCEC39}" type="datetime1">
              <a:rPr lang="en-US" smtClean="0"/>
              <a:t>8/31/2015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0953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8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105722-2995-4692-AB5A-A4FBDDCB244E}" type="datetime1">
              <a:rPr lang="en-US" smtClean="0"/>
              <a:t>8/31/2015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3563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057900" y="63563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‹N›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fld id="{35675119-DC21-441B-B35C-944067BE047C}" type="datetime1">
              <a:rPr lang="en-US" smtClean="0">
                <a:solidFill>
                  <a:prstClr val="black">
                    <a:tint val="75000"/>
                  </a:prstClr>
                </a:solidFill>
              </a:rPr>
              <a:t>8/31/2015</a:t>
            </a:fld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</a:defRPr>
            </a:lvl1pPr>
          </a:lstStyle>
          <a:p>
            <a:endParaRPr lang="en-GB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B3AADE-80ED-49F1-ADB4-8B3B92A3600F}" type="slidenum">
              <a:rPr lang="en-GB" smtClean="0">
                <a:solidFill>
                  <a:prstClr val="black">
                    <a:tint val="75000"/>
                  </a:prstClr>
                </a:solidFill>
              </a:rPr>
              <a:pPr/>
              <a:t>‹N›</a:t>
            </a:fld>
            <a:endParaRPr lang="en-GB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8" name="Picture 3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6512" y="0"/>
            <a:ext cx="9180512" cy="934454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8987" y="-96478"/>
            <a:ext cx="7613373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40382" y="31767"/>
            <a:ext cx="1108645" cy="83148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95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561334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44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Bell M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effectLst>
            <a:outerShdw blurRad="50800" dist="38100" dir="2700000" algn="tl" rotWithShape="0">
              <a:prstClr val="black">
                <a:alpha val="10000"/>
              </a:prstClr>
            </a:outerShdw>
          </a:effectLst>
          <a:latin typeface="Bell M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HPC4HEP/CUDAtoCPP" TargetMode="External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Automatic translation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from </a:t>
            </a:r>
            <a:r>
              <a:rPr lang="en-US" dirty="0"/>
              <a:t>CUDA to C++</a:t>
            </a:r>
            <a:endParaRPr lang="it-IT" noProof="1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628650" y="5266676"/>
            <a:ext cx="7886699" cy="1083553"/>
          </a:xfrm>
        </p:spPr>
        <p:txBody>
          <a:bodyPr>
            <a:noAutofit/>
          </a:bodyPr>
          <a:lstStyle/>
          <a:p>
            <a:r>
              <a:rPr lang="it-IT" sz="1950" b="1" u="sng" noProof="1"/>
              <a:t>Luca Atzori</a:t>
            </a:r>
            <a:r>
              <a:rPr lang="it-IT" sz="1950" noProof="1"/>
              <a:t>, Vincenzo Innocente, Felice Pantaleo, Danilo Piparo</a:t>
            </a:r>
          </a:p>
          <a:p>
            <a:r>
              <a:rPr lang="en-GB" sz="1950" noProof="1" smtClean="0"/>
              <a:t>31 </a:t>
            </a:r>
            <a:r>
              <a:rPr lang="en-GB" sz="1950" noProof="1"/>
              <a:t>August, 2015</a:t>
            </a:r>
            <a:endParaRPr lang="it-IT" sz="1950" noProof="1"/>
          </a:p>
        </p:txBody>
      </p:sp>
    </p:spTree>
    <p:extLst>
      <p:ext uri="{BB962C8B-B14F-4D97-AF65-F5344CB8AC3E}">
        <p14:creationId xmlns:p14="http://schemas.microsoft.com/office/powerpoint/2010/main" val="2471807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V</a:t>
            </a:r>
            <a:r>
              <a:rPr lang="it-IT" dirty="0" err="1" smtClean="0"/>
              <a:t>ector</a:t>
            </a:r>
            <a:r>
              <a:rPr lang="it-IT" dirty="0" smtClean="0"/>
              <a:t> </a:t>
            </a:r>
            <a:r>
              <a:rPr lang="it-IT" dirty="0" err="1" smtClean="0"/>
              <a:t>addition</a:t>
            </a:r>
            <a:r>
              <a:rPr lang="it-IT" dirty="0" smtClean="0"/>
              <a:t>: </a:t>
            </a:r>
            <a:r>
              <a:rPr lang="it-IT" dirty="0" err="1" smtClean="0"/>
              <a:t>kernel</a:t>
            </a:r>
            <a:r>
              <a:rPr lang="it-IT" dirty="0" smtClean="0"/>
              <a:t> </a:t>
            </a:r>
            <a:r>
              <a:rPr lang="it-IT" dirty="0" err="1" smtClean="0"/>
              <a:t>translation</a:t>
            </a:r>
            <a:endParaRPr lang="it-IT" dirty="0"/>
          </a:p>
        </p:txBody>
      </p:sp>
      <p:sp>
        <p:nvSpPr>
          <p:cNvPr id="3" name="Rettangolo 2"/>
          <p:cNvSpPr/>
          <p:nvPr/>
        </p:nvSpPr>
        <p:spPr>
          <a:xfrm>
            <a:off x="453326" y="1658024"/>
            <a:ext cx="8309674" cy="147732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__global__</a:t>
            </a:r>
            <a:r>
              <a:rPr lang="en-US" b="1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sum(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a,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b,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c){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c[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a[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+ b[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Rettangolo 6"/>
          <p:cNvSpPr/>
          <p:nvPr/>
        </p:nvSpPr>
        <p:spPr>
          <a:xfrm>
            <a:off x="453325" y="3385204"/>
            <a:ext cx="8309675" cy="2585323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void sum(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a,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b,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* c, 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blockIdx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,</a:t>
            </a:r>
            <a:r>
              <a:rPr lang="en-US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blockDim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){</a:t>
            </a:r>
          </a:p>
          <a:p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Thread_Loop</a:t>
            </a:r>
            <a:endParaRPr lang="it-IT" b="1" dirty="0">
              <a:solidFill>
                <a:srgbClr val="92D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b="1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for(</a:t>
            </a:r>
            <a:r>
              <a:rPr lang="it-IT" b="1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it-IT" b="1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=0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&lt;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++){</a:t>
            </a:r>
          </a:p>
          <a:p>
            <a:r>
              <a:rPr lang="it-IT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c[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= a[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 + b[</a:t>
            </a:r>
            <a:r>
              <a:rPr lang="en-US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US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endParaRPr lang="it-IT" dirty="0">
              <a:solidFill>
                <a:srgbClr val="92D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b="1" dirty="0">
              <a:solidFill>
                <a:srgbClr val="92D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9" name="Connettore 4 8"/>
          <p:cNvCxnSpPr>
            <a:stCxn id="3" idx="1"/>
          </p:cNvCxnSpPr>
          <p:nvPr/>
        </p:nvCxnSpPr>
        <p:spPr>
          <a:xfrm rot="10800000" flipV="1">
            <a:off x="177800" y="2396688"/>
            <a:ext cx="275527" cy="227691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ttore 2 10"/>
          <p:cNvCxnSpPr>
            <a:endCxn id="7" idx="1"/>
          </p:cNvCxnSpPr>
          <p:nvPr/>
        </p:nvCxnSpPr>
        <p:spPr>
          <a:xfrm>
            <a:off x="177799" y="4673600"/>
            <a:ext cx="275526" cy="42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Connettore 2 21"/>
          <p:cNvCxnSpPr/>
          <p:nvPr/>
        </p:nvCxnSpPr>
        <p:spPr>
          <a:xfrm flipH="1" flipV="1">
            <a:off x="1989755" y="4000500"/>
            <a:ext cx="918546" cy="2146657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ttore 2 22"/>
          <p:cNvCxnSpPr>
            <a:stCxn id="33" idx="0"/>
          </p:cNvCxnSpPr>
          <p:nvPr/>
        </p:nvCxnSpPr>
        <p:spPr>
          <a:xfrm flipV="1">
            <a:off x="3465997" y="3746501"/>
            <a:ext cx="2202075" cy="2400656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ttore 2 27"/>
          <p:cNvCxnSpPr/>
          <p:nvPr/>
        </p:nvCxnSpPr>
        <p:spPr>
          <a:xfrm flipV="1">
            <a:off x="4608162" y="3746501"/>
            <a:ext cx="2897538" cy="2400656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CasellaDiTesto 32"/>
          <p:cNvSpPr txBox="1"/>
          <p:nvPr/>
        </p:nvSpPr>
        <p:spPr>
          <a:xfrm>
            <a:off x="2044700" y="6147157"/>
            <a:ext cx="2842593" cy="646331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 err="1" smtClean="0"/>
              <a:t>Not</a:t>
            </a:r>
            <a:r>
              <a:rPr lang="it-IT" dirty="0" smtClean="0"/>
              <a:t> </a:t>
            </a:r>
            <a:r>
              <a:rPr lang="it-IT" dirty="0" err="1" smtClean="0"/>
              <a:t>built</a:t>
            </a:r>
            <a:r>
              <a:rPr lang="it-IT" dirty="0" smtClean="0"/>
              <a:t>-in </a:t>
            </a:r>
            <a:r>
              <a:rPr lang="it-IT" dirty="0" err="1" smtClean="0"/>
              <a:t>variables</a:t>
            </a:r>
            <a:r>
              <a:rPr lang="it-IT" dirty="0" smtClean="0"/>
              <a:t> </a:t>
            </a:r>
            <a:r>
              <a:rPr lang="it-IT" dirty="0" err="1" smtClean="0"/>
              <a:t>anymore</a:t>
            </a:r>
            <a:r>
              <a:rPr lang="it-IT" dirty="0" smtClean="0"/>
              <a:t>!</a:t>
            </a:r>
            <a:endParaRPr lang="it-IT" dirty="0"/>
          </a:p>
        </p:txBody>
      </p:sp>
      <p:cxnSp>
        <p:nvCxnSpPr>
          <p:cNvPr id="40" name="Connettore 2 39"/>
          <p:cNvCxnSpPr/>
          <p:nvPr/>
        </p:nvCxnSpPr>
        <p:spPr>
          <a:xfrm flipH="1" flipV="1">
            <a:off x="732455" y="4806298"/>
            <a:ext cx="426487" cy="1664024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CasellaDiTesto 42"/>
          <p:cNvSpPr txBox="1"/>
          <p:nvPr/>
        </p:nvSpPr>
        <p:spPr>
          <a:xfrm>
            <a:off x="732455" y="6470322"/>
            <a:ext cx="7179645" cy="369332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it-IT" dirty="0"/>
              <a:t>The </a:t>
            </a:r>
            <a:r>
              <a:rPr lang="it-IT" dirty="0" err="1"/>
              <a:t>loops</a:t>
            </a:r>
            <a:r>
              <a:rPr lang="it-IT" dirty="0"/>
              <a:t> enumerate the </a:t>
            </a:r>
            <a:r>
              <a:rPr lang="it-IT" dirty="0" err="1"/>
              <a:t>values</a:t>
            </a:r>
            <a:r>
              <a:rPr lang="it-IT" dirty="0"/>
              <a:t> of the </a:t>
            </a:r>
            <a:r>
              <a:rPr lang="it-IT" dirty="0" err="1"/>
              <a:t>previously</a:t>
            </a:r>
            <a:r>
              <a:rPr lang="it-IT" dirty="0"/>
              <a:t> </a:t>
            </a:r>
            <a:r>
              <a:rPr lang="it-IT" dirty="0" err="1"/>
              <a:t>implicit</a:t>
            </a:r>
            <a:r>
              <a:rPr lang="it-IT" dirty="0"/>
              <a:t> </a:t>
            </a:r>
            <a:r>
              <a:rPr lang="it-IT" dirty="0" err="1"/>
              <a:t>threadIdx</a:t>
            </a: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40397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3" grpId="1" animBg="1"/>
      <p:bldP spid="4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Example</a:t>
            </a:r>
            <a:r>
              <a:rPr lang="it-IT" dirty="0" smtClean="0"/>
              <a:t>: Stencil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1" y="1825625"/>
            <a:ext cx="8197849" cy="3530174"/>
          </a:xfrm>
        </p:spPr>
        <p:txBody>
          <a:bodyPr>
            <a:normAutofit fontScale="85000" lnSpcReduction="20000"/>
          </a:bodyPr>
          <a:lstStyle/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Consider applying a 1D stencil to a 1D array of elements</a:t>
            </a:r>
          </a:p>
          <a:p>
            <a:pPr marL="742950" lvl="1" indent="-28575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sz="2800" dirty="0">
                <a:solidFill>
                  <a:prstClr val="white">
                    <a:lumMod val="50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Each output element is the sum of input elements within a radius</a:t>
            </a:r>
          </a:p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US" sz="3200" dirty="0"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Fundamental to many algorithms</a:t>
            </a:r>
          </a:p>
          <a:p>
            <a:pPr marL="742950" lvl="1" indent="-28575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US" sz="2800" dirty="0">
                <a:solidFill>
                  <a:prstClr val="white">
                    <a:lumMod val="50000"/>
                  </a:prst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Standard discretization methods, interpolation, convolution, filtering</a:t>
            </a:r>
            <a:endParaRPr lang="en-GB" sz="2800" dirty="0">
              <a:solidFill>
                <a:prstClr val="white">
                  <a:lumMod val="50000"/>
                </a:prstClr>
              </a:solidFill>
              <a:effectLst>
                <a:outerShdw blurRad="50800" dist="38100" dir="2700000" algn="tl" rotWithShape="0">
                  <a:prstClr val="black">
                    <a:alpha val="10000"/>
                  </a:prstClr>
                </a:outerShdw>
              </a:effectLst>
            </a:endParaRPr>
          </a:p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prstClr val="black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If radius is 3, then each output element is the sum of 7 input elements:</a:t>
            </a:r>
          </a:p>
          <a:p>
            <a:endParaRPr lang="it-IT" dirty="0"/>
          </a:p>
        </p:txBody>
      </p:sp>
      <p:sp>
        <p:nvSpPr>
          <p:cNvPr id="17" name="Cube 95"/>
          <p:cNvSpPr/>
          <p:nvPr/>
        </p:nvSpPr>
        <p:spPr>
          <a:xfrm>
            <a:off x="3539552" y="5411143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Cube 96"/>
          <p:cNvSpPr/>
          <p:nvPr/>
        </p:nvSpPr>
        <p:spPr>
          <a:xfrm>
            <a:off x="3815671" y="5411142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9" name="Cube 97"/>
          <p:cNvSpPr/>
          <p:nvPr/>
        </p:nvSpPr>
        <p:spPr>
          <a:xfrm>
            <a:off x="4091791" y="5411143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0" name="Cube 98"/>
          <p:cNvSpPr/>
          <p:nvPr/>
        </p:nvSpPr>
        <p:spPr>
          <a:xfrm>
            <a:off x="4367910" y="5411141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1" name="Cube 99"/>
          <p:cNvSpPr/>
          <p:nvPr/>
        </p:nvSpPr>
        <p:spPr>
          <a:xfrm>
            <a:off x="4644029" y="5411142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Cube 100"/>
          <p:cNvSpPr/>
          <p:nvPr/>
        </p:nvSpPr>
        <p:spPr>
          <a:xfrm>
            <a:off x="4920148" y="5411141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3" name="Cube 101"/>
          <p:cNvSpPr/>
          <p:nvPr/>
        </p:nvSpPr>
        <p:spPr>
          <a:xfrm>
            <a:off x="5196267" y="5411142"/>
            <a:ext cx="275833" cy="350039"/>
          </a:xfrm>
          <a:prstGeom prst="cube">
            <a:avLst/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4" name="Left Brace 102"/>
          <p:cNvSpPr/>
          <p:nvPr/>
        </p:nvSpPr>
        <p:spPr>
          <a:xfrm rot="16200000">
            <a:off x="3835170" y="5520905"/>
            <a:ext cx="225024" cy="816257"/>
          </a:xfrm>
          <a:prstGeom prst="leftBrace">
            <a:avLst>
              <a:gd name="adj1" fmla="val 39687"/>
              <a:gd name="adj2" fmla="val 50000"/>
            </a:avLst>
          </a:prstGeom>
          <a:noFill/>
          <a:ln w="2857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5" name="Left Brace 103"/>
          <p:cNvSpPr/>
          <p:nvPr/>
        </p:nvSpPr>
        <p:spPr>
          <a:xfrm rot="16200000">
            <a:off x="4936093" y="5520906"/>
            <a:ext cx="225024" cy="816257"/>
          </a:xfrm>
          <a:prstGeom prst="leftBrace">
            <a:avLst>
              <a:gd name="adj1" fmla="val 39687"/>
              <a:gd name="adj2" fmla="val 50000"/>
            </a:avLst>
          </a:prstGeom>
          <a:noFill/>
          <a:ln w="2857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6" name="TextBox 104"/>
          <p:cNvSpPr txBox="1"/>
          <p:nvPr/>
        </p:nvSpPr>
        <p:spPr bwMode="auto">
          <a:xfrm>
            <a:off x="3528726" y="6091553"/>
            <a:ext cx="8290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B9E7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radius</a:t>
            </a:r>
          </a:p>
        </p:txBody>
      </p:sp>
      <p:sp>
        <p:nvSpPr>
          <p:cNvPr id="27" name="TextBox 104"/>
          <p:cNvSpPr txBox="1"/>
          <p:nvPr/>
        </p:nvSpPr>
        <p:spPr bwMode="auto">
          <a:xfrm>
            <a:off x="4627660" y="6091552"/>
            <a:ext cx="82907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B9E700"/>
                </a:solidFill>
                <a:effectLst/>
                <a:uLnTx/>
                <a:uFillTx/>
                <a:latin typeface="Courier New" pitchFamily="49" charset="0"/>
                <a:cs typeface="Courier New" pitchFamily="49" charset="0"/>
              </a:rPr>
              <a:t>radius</a:t>
            </a: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34642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/>
      <p:bldP spid="2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Sharing Data Between Threads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0121" y="2057223"/>
            <a:ext cx="5100379" cy="3894235"/>
          </a:xfrm>
        </p:spPr>
        <p:txBody>
          <a:bodyPr>
            <a:noAutofit/>
          </a:bodyPr>
          <a:lstStyle/>
          <a:p>
            <a:r>
              <a:rPr lang="en-GB" sz="2400" dirty="0" smtClean="0">
                <a:solidFill>
                  <a:schemeClr val="tx1"/>
                </a:solidFill>
              </a:rPr>
              <a:t>Terminology: within a block, threads share data via </a:t>
            </a:r>
            <a:r>
              <a:rPr lang="en-GB" sz="2400" dirty="0" smtClean="0">
                <a:solidFill>
                  <a:srgbClr val="DD462F"/>
                </a:solidFill>
              </a:rPr>
              <a:t>shared memory</a:t>
            </a:r>
            <a:endParaRPr lang="en-GB" sz="2400" dirty="0">
              <a:solidFill>
                <a:srgbClr val="DD462F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Declare using </a:t>
            </a:r>
            <a:r>
              <a:rPr lang="en-GB" sz="2400" dirty="0" smtClean="0">
                <a:solidFill>
                  <a:srgbClr val="DD462F"/>
                </a:solidFill>
                <a:cs typeface="Courier New" pitchFamily="49" charset="0"/>
              </a:rPr>
              <a:t>__shared__</a:t>
            </a:r>
            <a:r>
              <a:rPr lang="en-GB" sz="2400" dirty="0" smtClean="0">
                <a:solidFill>
                  <a:schemeClr val="tx1"/>
                </a:solidFill>
              </a:rPr>
              <a:t>, allocated per block</a:t>
            </a:r>
            <a:endParaRPr lang="en-GB" sz="2400" dirty="0">
              <a:solidFill>
                <a:schemeClr val="tx1"/>
              </a:solidFill>
            </a:endParaRPr>
          </a:p>
          <a:p>
            <a:r>
              <a:rPr lang="en-GB" sz="2400" dirty="0" smtClean="0">
                <a:solidFill>
                  <a:schemeClr val="tx1"/>
                </a:solidFill>
              </a:rPr>
              <a:t>Data is not visible to threads in other blocks</a:t>
            </a:r>
          </a:p>
        </p:txBody>
      </p:sp>
      <p:pic>
        <p:nvPicPr>
          <p:cNvPr id="4" name="Immagin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75201" y="2514600"/>
            <a:ext cx="4140200" cy="2979483"/>
          </a:xfrm>
          <a:prstGeom prst="rect">
            <a:avLst/>
          </a:prstGeom>
        </p:spPr>
      </p:pic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68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Implementing with shared memory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4398" y="1663523"/>
            <a:ext cx="8719879" cy="5105577"/>
          </a:xfrm>
        </p:spPr>
        <p:txBody>
          <a:bodyPr>
            <a:noAutofit/>
          </a:bodyPr>
          <a:lstStyle/>
          <a:p>
            <a:pPr marL="342900" lvl="0" indent="-34290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•"/>
            </a:pPr>
            <a:r>
              <a:rPr lang="en-GB" sz="32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Cache data in shared memory</a:t>
            </a:r>
          </a:p>
          <a:p>
            <a:pPr marL="742950" lvl="1" indent="-28575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Read </a:t>
            </a:r>
            <a:r>
              <a:rPr lang="en-GB" sz="1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cs typeface="Courier New" pitchFamily="49" charset="0"/>
              </a:rPr>
              <a:t>(</a:t>
            </a:r>
            <a:r>
              <a:rPr lang="en-GB" sz="1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cs typeface="Courier New" pitchFamily="49" charset="0"/>
              </a:rPr>
              <a:t>blockDim.x</a:t>
            </a:r>
            <a:r>
              <a:rPr lang="en-GB" sz="1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cs typeface="Courier New" pitchFamily="49" charset="0"/>
              </a:rPr>
              <a:t> + 2 * radius)</a:t>
            </a: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 input elements from global memory to shared memory</a:t>
            </a:r>
          </a:p>
          <a:p>
            <a:pPr marL="742950" lvl="1" indent="-28575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Compute </a:t>
            </a:r>
            <a:r>
              <a:rPr lang="en-GB" sz="1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cs typeface="Courier New" pitchFamily="49" charset="0"/>
              </a:rPr>
              <a:t>blockDim.x</a:t>
            </a: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 output elements</a:t>
            </a:r>
          </a:p>
          <a:p>
            <a:pPr marL="742950" lvl="1" indent="-285750" defTabSz="914400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Font typeface="Arial" pitchFamily="34" charset="0"/>
              <a:buChar char="–"/>
            </a:pP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Write </a:t>
            </a:r>
            <a:r>
              <a:rPr lang="en-GB" sz="1800" dirty="0" err="1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cs typeface="Courier New" pitchFamily="49" charset="0"/>
              </a:rPr>
              <a:t>blockDim.x</a:t>
            </a:r>
            <a:r>
              <a:rPr lang="en-GB" sz="2800" dirty="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</a:rPr>
              <a:t> output elements to global memory</a:t>
            </a:r>
          </a:p>
        </p:txBody>
      </p:sp>
      <p:grpSp>
        <p:nvGrpSpPr>
          <p:cNvPr id="5" name="Output"/>
          <p:cNvGrpSpPr/>
          <p:nvPr/>
        </p:nvGrpSpPr>
        <p:grpSpPr>
          <a:xfrm>
            <a:off x="2095533" y="5303746"/>
            <a:ext cx="4865395" cy="350044"/>
            <a:chOff x="2606080" y="4211221"/>
            <a:chExt cx="5838474" cy="315040"/>
          </a:xfrm>
        </p:grpSpPr>
        <p:sp>
          <p:nvSpPr>
            <p:cNvPr id="6" name="Cube 98"/>
            <p:cNvSpPr/>
            <p:nvPr/>
          </p:nvSpPr>
          <p:spPr>
            <a:xfrm>
              <a:off x="2606080" y="4211223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7" name="Cube 99"/>
            <p:cNvSpPr/>
            <p:nvPr/>
          </p:nvSpPr>
          <p:spPr>
            <a:xfrm>
              <a:off x="297324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8" name="Cube 100"/>
            <p:cNvSpPr/>
            <p:nvPr/>
          </p:nvSpPr>
          <p:spPr>
            <a:xfrm>
              <a:off x="3340410" y="4211226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9" name="Cube 101"/>
            <p:cNvSpPr/>
            <p:nvPr/>
          </p:nvSpPr>
          <p:spPr>
            <a:xfrm>
              <a:off x="370757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0" name="Cube 102"/>
            <p:cNvSpPr/>
            <p:nvPr/>
          </p:nvSpPr>
          <p:spPr>
            <a:xfrm>
              <a:off x="407474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1" name="Cube 103"/>
            <p:cNvSpPr/>
            <p:nvPr/>
          </p:nvSpPr>
          <p:spPr>
            <a:xfrm>
              <a:off x="444190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2" name="Cube 124"/>
            <p:cNvSpPr/>
            <p:nvPr/>
          </p:nvSpPr>
          <p:spPr>
            <a:xfrm>
              <a:off x="480907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3" name="Cube 125"/>
            <p:cNvSpPr/>
            <p:nvPr/>
          </p:nvSpPr>
          <p:spPr>
            <a:xfrm>
              <a:off x="517623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4" name="Cube 133"/>
            <p:cNvSpPr/>
            <p:nvPr/>
          </p:nvSpPr>
          <p:spPr>
            <a:xfrm>
              <a:off x="5543400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5" name="Cube 134"/>
            <p:cNvSpPr/>
            <p:nvPr/>
          </p:nvSpPr>
          <p:spPr>
            <a:xfrm>
              <a:off x="591056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6" name="Cube 135"/>
            <p:cNvSpPr/>
            <p:nvPr/>
          </p:nvSpPr>
          <p:spPr>
            <a:xfrm>
              <a:off x="627773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7" name="Cube 136"/>
            <p:cNvSpPr/>
            <p:nvPr/>
          </p:nvSpPr>
          <p:spPr>
            <a:xfrm>
              <a:off x="664489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8" name="Cube 137"/>
            <p:cNvSpPr/>
            <p:nvPr/>
          </p:nvSpPr>
          <p:spPr>
            <a:xfrm>
              <a:off x="701206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19" name="Cube 138"/>
            <p:cNvSpPr/>
            <p:nvPr/>
          </p:nvSpPr>
          <p:spPr>
            <a:xfrm>
              <a:off x="737922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0" name="Cube 139"/>
            <p:cNvSpPr/>
            <p:nvPr/>
          </p:nvSpPr>
          <p:spPr>
            <a:xfrm>
              <a:off x="7746390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1" name="Cube 140"/>
            <p:cNvSpPr/>
            <p:nvPr/>
          </p:nvSpPr>
          <p:spPr>
            <a:xfrm>
              <a:off x="8113555" y="4211221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</p:grpSp>
      <p:grpSp>
        <p:nvGrpSpPr>
          <p:cNvPr id="22" name="Input"/>
          <p:cNvGrpSpPr/>
          <p:nvPr/>
        </p:nvGrpSpPr>
        <p:grpSpPr>
          <a:xfrm>
            <a:off x="2095533" y="4353635"/>
            <a:ext cx="4865395" cy="350044"/>
            <a:chOff x="2606080" y="4211221"/>
            <a:chExt cx="5838474" cy="315040"/>
          </a:xfrm>
        </p:grpSpPr>
        <p:sp>
          <p:nvSpPr>
            <p:cNvPr id="23" name="Cube 142"/>
            <p:cNvSpPr/>
            <p:nvPr/>
          </p:nvSpPr>
          <p:spPr>
            <a:xfrm>
              <a:off x="2606080" y="4211223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4" name="Cube 143"/>
            <p:cNvSpPr/>
            <p:nvPr/>
          </p:nvSpPr>
          <p:spPr>
            <a:xfrm>
              <a:off x="297324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5" name="Cube 144"/>
            <p:cNvSpPr/>
            <p:nvPr/>
          </p:nvSpPr>
          <p:spPr>
            <a:xfrm>
              <a:off x="3340410" y="4211226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6" name="Cube 145"/>
            <p:cNvSpPr/>
            <p:nvPr/>
          </p:nvSpPr>
          <p:spPr>
            <a:xfrm>
              <a:off x="370757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7" name="Cube 146"/>
            <p:cNvSpPr/>
            <p:nvPr/>
          </p:nvSpPr>
          <p:spPr>
            <a:xfrm>
              <a:off x="407474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8" name="Cube 147"/>
            <p:cNvSpPr/>
            <p:nvPr/>
          </p:nvSpPr>
          <p:spPr>
            <a:xfrm>
              <a:off x="444190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 dirty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29" name="Cube 148"/>
            <p:cNvSpPr/>
            <p:nvPr/>
          </p:nvSpPr>
          <p:spPr>
            <a:xfrm>
              <a:off x="480907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0" name="Cube 149"/>
            <p:cNvSpPr/>
            <p:nvPr/>
          </p:nvSpPr>
          <p:spPr>
            <a:xfrm>
              <a:off x="517623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1" name="Cube 150"/>
            <p:cNvSpPr/>
            <p:nvPr/>
          </p:nvSpPr>
          <p:spPr>
            <a:xfrm>
              <a:off x="5543400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2" name="Cube 151"/>
            <p:cNvSpPr/>
            <p:nvPr/>
          </p:nvSpPr>
          <p:spPr>
            <a:xfrm>
              <a:off x="591056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3" name="Cube 152"/>
            <p:cNvSpPr/>
            <p:nvPr/>
          </p:nvSpPr>
          <p:spPr>
            <a:xfrm>
              <a:off x="627773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4" name="Cube 153"/>
            <p:cNvSpPr/>
            <p:nvPr/>
          </p:nvSpPr>
          <p:spPr>
            <a:xfrm>
              <a:off x="6644895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5" name="Cube 154"/>
            <p:cNvSpPr/>
            <p:nvPr/>
          </p:nvSpPr>
          <p:spPr>
            <a:xfrm>
              <a:off x="7012060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6" name="Cube 155"/>
            <p:cNvSpPr/>
            <p:nvPr/>
          </p:nvSpPr>
          <p:spPr>
            <a:xfrm>
              <a:off x="7379225" y="4211225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7" name="Cube 156"/>
            <p:cNvSpPr/>
            <p:nvPr/>
          </p:nvSpPr>
          <p:spPr>
            <a:xfrm>
              <a:off x="7746390" y="4211224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  <p:sp>
          <p:nvSpPr>
            <p:cNvPr id="38" name="Cube 157"/>
            <p:cNvSpPr/>
            <p:nvPr/>
          </p:nvSpPr>
          <p:spPr>
            <a:xfrm>
              <a:off x="8113555" y="4211221"/>
              <a:ext cx="330999" cy="315035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algn="ctr">
                <a:defRPr/>
              </a:pPr>
              <a:endParaRPr lang="en-GB" kern="0">
                <a:solidFill>
                  <a:srgbClr val="FFFFFF"/>
                </a:solidFill>
                <a:latin typeface="Arial"/>
              </a:endParaRPr>
            </a:p>
          </p:txBody>
        </p:sp>
      </p:grpSp>
      <p:sp>
        <p:nvSpPr>
          <p:cNvPr id="39" name="Cube 158"/>
          <p:cNvSpPr/>
          <p:nvPr/>
        </p:nvSpPr>
        <p:spPr>
          <a:xfrm>
            <a:off x="6986744" y="4353640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0" name="Cube 159"/>
          <p:cNvSpPr/>
          <p:nvPr/>
        </p:nvSpPr>
        <p:spPr>
          <a:xfrm>
            <a:off x="7292715" y="4353640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1" name="Cube 160"/>
          <p:cNvSpPr/>
          <p:nvPr/>
        </p:nvSpPr>
        <p:spPr>
          <a:xfrm>
            <a:off x="7598686" y="4353639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2" name="Cube 161"/>
          <p:cNvSpPr/>
          <p:nvPr/>
        </p:nvSpPr>
        <p:spPr>
          <a:xfrm>
            <a:off x="1183730" y="4353641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3" name="Cube 162"/>
          <p:cNvSpPr/>
          <p:nvPr/>
        </p:nvSpPr>
        <p:spPr>
          <a:xfrm>
            <a:off x="1489701" y="4353640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4" name="Cube 163"/>
          <p:cNvSpPr/>
          <p:nvPr/>
        </p:nvSpPr>
        <p:spPr>
          <a:xfrm>
            <a:off x="1795672" y="4353637"/>
            <a:ext cx="275833" cy="350039"/>
          </a:xfrm>
          <a:prstGeom prst="cube">
            <a:avLst/>
          </a:prstGeom>
          <a:gradFill rotWithShape="1">
            <a:gsLst>
              <a:gs pos="0">
                <a:srgbClr val="E78A2D">
                  <a:shade val="51000"/>
                  <a:satMod val="130000"/>
                </a:srgbClr>
              </a:gs>
              <a:gs pos="80000">
                <a:srgbClr val="E78A2D">
                  <a:shade val="93000"/>
                  <a:satMod val="130000"/>
                </a:srgbClr>
              </a:gs>
              <a:gs pos="100000">
                <a:srgbClr val="E78A2D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E78A2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5" name="Down Arrow 164"/>
          <p:cNvSpPr/>
          <p:nvPr/>
        </p:nvSpPr>
        <p:spPr>
          <a:xfrm>
            <a:off x="4308279" y="4903702"/>
            <a:ext cx="450050" cy="250028"/>
          </a:xfrm>
          <a:prstGeom prst="downArrow">
            <a:avLst/>
          </a:prstGeom>
          <a:gradFill rotWithShape="1">
            <a:gsLst>
              <a:gs pos="0">
                <a:srgbClr val="8AAD00">
                  <a:tint val="50000"/>
                  <a:satMod val="300000"/>
                </a:srgbClr>
              </a:gs>
              <a:gs pos="35000">
                <a:srgbClr val="8AAD00">
                  <a:tint val="37000"/>
                  <a:satMod val="300000"/>
                </a:srgbClr>
              </a:gs>
              <a:gs pos="100000">
                <a:srgbClr val="8AAD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808080"/>
              </a:solidFill>
              <a:latin typeface="Arial"/>
            </a:endParaRPr>
          </a:p>
        </p:txBody>
      </p:sp>
      <p:sp>
        <p:nvSpPr>
          <p:cNvPr id="46" name="Left Brace 165"/>
          <p:cNvSpPr/>
          <p:nvPr/>
        </p:nvSpPr>
        <p:spPr>
          <a:xfrm rot="16200000">
            <a:off x="4378217" y="3421109"/>
            <a:ext cx="300033" cy="4865396"/>
          </a:xfrm>
          <a:prstGeom prst="leftBrace">
            <a:avLst>
              <a:gd name="adj1" fmla="val 55365"/>
              <a:gd name="adj2" fmla="val 50000"/>
            </a:avLst>
          </a:prstGeom>
          <a:noFill/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7" name="Left Brace 166"/>
          <p:cNvSpPr/>
          <p:nvPr/>
        </p:nvSpPr>
        <p:spPr>
          <a:xfrm rot="16200000">
            <a:off x="1552610" y="4434813"/>
            <a:ext cx="150017" cy="887773"/>
          </a:xfrm>
          <a:prstGeom prst="leftBrace">
            <a:avLst>
              <a:gd name="adj1" fmla="val 33417"/>
              <a:gd name="adj2" fmla="val 50000"/>
            </a:avLst>
          </a:prstGeom>
          <a:noFill/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8" name="Left Brace 167"/>
          <p:cNvSpPr/>
          <p:nvPr/>
        </p:nvSpPr>
        <p:spPr>
          <a:xfrm rot="16200000">
            <a:off x="7352281" y="4434813"/>
            <a:ext cx="150017" cy="887773"/>
          </a:xfrm>
          <a:prstGeom prst="leftBrace">
            <a:avLst>
              <a:gd name="adj1" fmla="val 33417"/>
              <a:gd name="adj2" fmla="val 50000"/>
            </a:avLst>
          </a:prstGeom>
          <a:noFill/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defRPr/>
            </a:pPr>
            <a:endParaRPr lang="en-GB" kern="0">
              <a:solidFill>
                <a:srgbClr val="FFFFFF"/>
              </a:solidFill>
              <a:latin typeface="Arial"/>
            </a:endParaRPr>
          </a:p>
        </p:txBody>
      </p:sp>
      <p:sp>
        <p:nvSpPr>
          <p:cNvPr id="49" name="TextBox 168"/>
          <p:cNvSpPr txBox="1"/>
          <p:nvPr/>
        </p:nvSpPr>
        <p:spPr bwMode="auto">
          <a:xfrm>
            <a:off x="3171650" y="5978821"/>
            <a:ext cx="270458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 eaLnBrk="0" hangingPunct="0">
              <a:defRPr/>
            </a:pPr>
            <a:r>
              <a:rPr lang="en-GB" sz="1600" kern="0" dirty="0" err="1" smtClean="0">
                <a:solidFill>
                  <a:srgbClr val="8AAD00"/>
                </a:solidFill>
                <a:latin typeface="Arial"/>
              </a:rPr>
              <a:t>blockDim.x</a:t>
            </a:r>
            <a:r>
              <a:rPr lang="en-GB" sz="1600" kern="0" dirty="0" smtClean="0">
                <a:solidFill>
                  <a:srgbClr val="8AAD00"/>
                </a:solidFill>
                <a:latin typeface="Arial"/>
              </a:rPr>
              <a:t> output elements</a:t>
            </a:r>
          </a:p>
        </p:txBody>
      </p:sp>
      <p:sp>
        <p:nvSpPr>
          <p:cNvPr id="50" name="TextBox 169"/>
          <p:cNvSpPr txBox="1"/>
          <p:nvPr/>
        </p:nvSpPr>
        <p:spPr bwMode="auto">
          <a:xfrm>
            <a:off x="1033544" y="4927575"/>
            <a:ext cx="1188147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 eaLnBrk="0" hangingPunct="0">
              <a:defRPr/>
            </a:pPr>
            <a:r>
              <a:rPr lang="en-GB" sz="1600" kern="0" dirty="0" smtClean="0">
                <a:solidFill>
                  <a:srgbClr val="8AAD00"/>
                </a:solidFill>
                <a:latin typeface="Arial"/>
              </a:rPr>
              <a:t>halo on left</a:t>
            </a:r>
          </a:p>
        </p:txBody>
      </p:sp>
      <p:sp>
        <p:nvSpPr>
          <p:cNvPr id="51" name="TextBox 170"/>
          <p:cNvSpPr txBox="1"/>
          <p:nvPr/>
        </p:nvSpPr>
        <p:spPr bwMode="auto">
          <a:xfrm>
            <a:off x="6772042" y="4922409"/>
            <a:ext cx="131318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rtlCol="0">
            <a:spAutoFit/>
          </a:bodyPr>
          <a:lstStyle/>
          <a:p>
            <a:pPr algn="ctr" eaLnBrk="0" hangingPunct="0">
              <a:defRPr/>
            </a:pPr>
            <a:r>
              <a:rPr lang="en-GB" sz="1600" kern="0" dirty="0" smtClean="0">
                <a:solidFill>
                  <a:srgbClr val="8AAD00"/>
                </a:solidFill>
                <a:latin typeface="Arial"/>
              </a:rPr>
              <a:t>halo on right</a:t>
            </a:r>
          </a:p>
        </p:txBody>
      </p:sp>
      <p:sp>
        <p:nvSpPr>
          <p:cNvPr id="52" name="CasellaDiTesto 51"/>
          <p:cNvSpPr txBox="1"/>
          <p:nvPr/>
        </p:nvSpPr>
        <p:spPr>
          <a:xfrm>
            <a:off x="453326" y="6451600"/>
            <a:ext cx="8390951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 algn="ctr"/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Each block needs a </a:t>
            </a:r>
            <a:r>
              <a:rPr lang="en-GB" sz="200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halo</a:t>
            </a:r>
            <a:r>
              <a:rPr lang="en-GB" sz="2000" dirty="0">
                <a:solidFill>
                  <a:schemeClr val="accent2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GB" sz="2000" dirty="0">
                <a:latin typeface="Segoe UI" panose="020B0502040204020203" pitchFamily="34" charset="0"/>
                <a:cs typeface="Segoe UI" panose="020B0502040204020203" pitchFamily="34" charset="0"/>
              </a:rPr>
              <a:t>of radius elements at each boundary</a:t>
            </a: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0130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  <p:bldP spid="40" grpId="0" animBg="1"/>
      <p:bldP spid="41" grpId="0" animBg="1"/>
      <p:bldP spid="42" grpId="0" animBg="1"/>
      <p:bldP spid="43" grpId="0" animBg="1"/>
      <p:bldP spid="44" grpId="0" animBg="1"/>
      <p:bldP spid="47" grpId="0" animBg="1"/>
      <p:bldP spid="48" grpId="0" animBg="1"/>
      <p:bldP spid="50" grpId="0"/>
      <p:bldP spid="5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Stencil </a:t>
            </a:r>
            <a:r>
              <a:rPr lang="it-IT" dirty="0" err="1" smtClean="0"/>
              <a:t>kernel</a:t>
            </a:r>
            <a:endParaRPr lang="it-IT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 bwMode="auto">
          <a:xfrm>
            <a:off x="155131" y="1392554"/>
            <a:ext cx="7528621" cy="51158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33" tIns="45716" rIns="91433" bIns="45716" numCol="1" anchor="t" anchorCtr="0" compatLnSpc="1">
            <a:prstTxWarp prst="textNoShape">
              <a:avLst/>
            </a:prstTxWarp>
          </a:bodyPr>
          <a:lstStyle>
            <a:lvl1pPr marL="342874" indent="-342874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Wingdings" pitchFamily="2" charset="2"/>
              <a:buChar char="§"/>
              <a:defRPr sz="2400" b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14328" indent="-342874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Wingdings" pitchFamily="2" charset="2"/>
              <a:buChar char="§"/>
              <a:defRPr sz="2000" b="0">
                <a:solidFill>
                  <a:schemeClr val="tx1"/>
                </a:solidFill>
                <a:latin typeface="+mn-lt"/>
              </a:defRPr>
            </a:lvl2pPr>
            <a:lvl3pPr marL="1371490" indent="-282553" algn="l" rtl="0" eaLnBrk="1" fontAlgn="base" hangingPunct="1">
              <a:spcBef>
                <a:spcPct val="20000"/>
              </a:spcBef>
              <a:spcAft>
                <a:spcPct val="0"/>
              </a:spcAft>
              <a:buSzPct val="100000"/>
              <a:buFont typeface="Arial" pitchFamily="34" charset="0"/>
              <a:buChar char="-"/>
              <a:defRPr sz="1800" b="0">
                <a:solidFill>
                  <a:schemeClr val="tx1"/>
                </a:solidFill>
                <a:latin typeface="+mn-lt"/>
              </a:defRPr>
            </a:lvl3pPr>
            <a:lvl4pPr marL="1774684" indent="-228581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-"/>
              <a:defRPr sz="2000">
                <a:solidFill>
                  <a:schemeClr val="tx1"/>
                </a:solidFill>
                <a:latin typeface="+mn-lt"/>
              </a:defRPr>
            </a:lvl4pPr>
            <a:lvl5pPr marL="2117555" indent="-228581" algn="l" rtl="0" eaLnBrk="1" fontAlgn="base" hangingPunct="1">
              <a:spcBef>
                <a:spcPct val="20000"/>
              </a:spcBef>
              <a:spcAft>
                <a:spcPct val="0"/>
              </a:spcAft>
              <a:buSzPct val="90000"/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74719" indent="-228581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6pPr>
            <a:lvl7pPr marL="3031883" indent="-228581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7pPr>
            <a:lvl8pPr marL="3489047" indent="-228581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8pPr>
            <a:lvl9pPr marL="3946210" indent="-228581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bg1"/>
                </a:solidFill>
                <a:latin typeface="+mn-lt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__global__ void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stencil_1d(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*in,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*out) {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FF9933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__shared__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temp[BLOCK_SIZE + 2 * RADIUS];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B9E7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global_id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=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threadIdx.x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+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blockIdx.x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*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blockDim.x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solidFill>
                  <a:srgbClr val="8AAD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int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B9E70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</a:t>
            </a:r>
            <a:r>
              <a:rPr lang="en-GB" sz="1600" b="1" kern="0" noProof="0" dirty="0" err="1" smtClean="0">
                <a:latin typeface="Courier New" pitchFamily="49" charset="0"/>
                <a:cs typeface="Courier New" pitchFamily="49" charset="0"/>
              </a:rPr>
              <a:t>local_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= 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threadIdx.x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+ RADIUS;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1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// Read input elements into shared memory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temp[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local_id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] = in[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global_id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];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if (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threadIdx.x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&lt; RADIUS) {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temp[</a:t>
            </a:r>
            <a:r>
              <a:rPr lang="en-GB" sz="1600" b="1" kern="0" dirty="0" smtClean="0">
                <a:latin typeface="Courier New" pitchFamily="49" charset="0"/>
                <a:cs typeface="Courier New" pitchFamily="49" charset="0"/>
              </a:rPr>
              <a:t>local_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id - RADIUS] = in[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global_id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- RADIUS];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temp[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local_id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+ BLOCK_SIZE] =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    in[</a:t>
            </a:r>
            <a:r>
              <a:rPr kumimoji="0" lang="en-GB" sz="1600" b="1" i="0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global_id</a:t>
            </a: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+ BLOCK_SIZE];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}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lang="en-GB" sz="1600" b="1" kern="0" dirty="0">
              <a:latin typeface="Courier New" pitchFamily="49" charset="0"/>
              <a:cs typeface="Courier New" pitchFamily="49" charset="0"/>
            </a:endParaRPr>
          </a:p>
          <a:p>
            <a:pPr marL="0" lvl="0" indent="0">
              <a:buNone/>
              <a:defRPr/>
            </a:pPr>
            <a:r>
              <a:rPr kumimoji="0" lang="en-GB" sz="1600" b="1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Courier New" pitchFamily="49" charset="0"/>
                <a:ea typeface="+mn-ea"/>
                <a:cs typeface="Courier New" pitchFamily="49" charset="0"/>
              </a:rPr>
              <a:t>  </a:t>
            </a:r>
            <a:r>
              <a:rPr lang="en-GB" sz="1600" b="1" i="1" kern="0" dirty="0">
                <a:solidFill>
                  <a:srgbClr val="808080"/>
                </a:solidFill>
                <a:latin typeface="Courier New" pitchFamily="49" charset="0"/>
                <a:cs typeface="Courier New" pitchFamily="49" charset="0"/>
              </a:rPr>
              <a:t>// Synchronize (ensure all the data is available)</a:t>
            </a:r>
          </a:p>
          <a:p>
            <a:pPr marL="0" lvl="0" indent="0">
              <a:buNone/>
              <a:defRPr/>
            </a:pPr>
            <a:r>
              <a:rPr lang="en-GB" sz="1600" b="1" kern="0" dirty="0">
                <a:solidFill>
                  <a:srgbClr val="0099CC"/>
                </a:solidFill>
                <a:latin typeface="Courier New" pitchFamily="49" charset="0"/>
                <a:cs typeface="Courier New" pitchFamily="49" charset="0"/>
              </a:rPr>
              <a:t>    __</a:t>
            </a:r>
            <a:r>
              <a:rPr lang="en-GB" sz="1600" b="1" kern="0" dirty="0" err="1">
                <a:solidFill>
                  <a:srgbClr val="0099CC"/>
                </a:solidFill>
                <a:latin typeface="Courier New" pitchFamily="49" charset="0"/>
                <a:cs typeface="Courier New" pitchFamily="49" charset="0"/>
              </a:rPr>
              <a:t>syncthreads</a:t>
            </a:r>
            <a:r>
              <a:rPr lang="en-GB" sz="1600" b="1" kern="0" dirty="0">
                <a:solidFill>
                  <a:srgbClr val="0099CC"/>
                </a:solidFill>
                <a:latin typeface="Courier New" pitchFamily="49" charset="0"/>
                <a:cs typeface="Courier New" pitchFamily="49" charset="0"/>
              </a:rPr>
              <a:t>();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Pct val="100000"/>
              <a:buFont typeface="Wingdings" pitchFamily="2" charset="2"/>
              <a:buNone/>
              <a:tabLst/>
              <a:defRPr/>
            </a:pPr>
            <a:endParaRPr kumimoji="0" lang="en-GB" sz="1600" b="1" i="0" u="none" strike="noStrike" kern="0" cap="none" spc="0" normalizeH="0" baseline="0" noProof="0" dirty="0" smtClean="0">
              <a:ln>
                <a:noFill/>
              </a:ln>
              <a:effectLst/>
              <a:uLnTx/>
              <a:uFillTx/>
              <a:latin typeface="Courier New" pitchFamily="49" charset="0"/>
              <a:ea typeface="+mn-ea"/>
              <a:cs typeface="Courier New" pitchFamily="49" charset="0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7005799" y="1825960"/>
            <a:ext cx="1717371" cy="180020"/>
            <a:chOff x="7168058" y="1735951"/>
            <a:chExt cx="1717371" cy="180020"/>
          </a:xfrm>
          <a:solidFill>
            <a:srgbClr val="000000">
              <a:lumMod val="85000"/>
              <a:lumOff val="15000"/>
            </a:srgbClr>
          </a:solidFill>
        </p:grpSpPr>
        <p:sp>
          <p:nvSpPr>
            <p:cNvPr id="6" name="Cube 6"/>
            <p:cNvSpPr/>
            <p:nvPr/>
          </p:nvSpPr>
          <p:spPr>
            <a:xfrm>
              <a:off x="7168058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7" name="Cube 7"/>
            <p:cNvSpPr/>
            <p:nvPr/>
          </p:nvSpPr>
          <p:spPr>
            <a:xfrm>
              <a:off x="7340705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8" name="Cube 8"/>
            <p:cNvSpPr/>
            <p:nvPr/>
          </p:nvSpPr>
          <p:spPr>
            <a:xfrm>
              <a:off x="7513352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9" name="Cube 9"/>
            <p:cNvSpPr/>
            <p:nvPr/>
          </p:nvSpPr>
          <p:spPr>
            <a:xfrm>
              <a:off x="7685999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0" name="Cube 10"/>
            <p:cNvSpPr/>
            <p:nvPr/>
          </p:nvSpPr>
          <p:spPr>
            <a:xfrm>
              <a:off x="7858646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1" name="Cube 11"/>
            <p:cNvSpPr/>
            <p:nvPr/>
          </p:nvSpPr>
          <p:spPr>
            <a:xfrm>
              <a:off x="8031293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2" name="Cube 12"/>
            <p:cNvSpPr/>
            <p:nvPr/>
          </p:nvSpPr>
          <p:spPr>
            <a:xfrm>
              <a:off x="8203940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3" name="Cube 13"/>
            <p:cNvSpPr/>
            <p:nvPr/>
          </p:nvSpPr>
          <p:spPr>
            <a:xfrm>
              <a:off x="8376587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4" name="Cube 14"/>
            <p:cNvSpPr/>
            <p:nvPr/>
          </p:nvSpPr>
          <p:spPr>
            <a:xfrm>
              <a:off x="8549234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5" name="Cube 15"/>
            <p:cNvSpPr/>
            <p:nvPr/>
          </p:nvSpPr>
          <p:spPr>
            <a:xfrm>
              <a:off x="8721881" y="1735951"/>
              <a:ext cx="163548" cy="180020"/>
            </a:xfrm>
            <a:prstGeom prst="cube">
              <a:avLst/>
            </a:prstGeom>
            <a:grpFill/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16" name="Group 51"/>
          <p:cNvGrpSpPr/>
          <p:nvPr/>
        </p:nvGrpSpPr>
        <p:grpSpPr>
          <a:xfrm>
            <a:off x="7009988" y="3851185"/>
            <a:ext cx="1708992" cy="180020"/>
            <a:chOff x="7340705" y="1735951"/>
            <a:chExt cx="1708992" cy="180020"/>
          </a:xfrm>
        </p:grpSpPr>
        <p:sp>
          <p:nvSpPr>
            <p:cNvPr id="17" name="Cube 53"/>
            <p:cNvSpPr/>
            <p:nvPr/>
          </p:nvSpPr>
          <p:spPr>
            <a:xfrm>
              <a:off x="7340705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8" name="Cube 54"/>
            <p:cNvSpPr/>
            <p:nvPr/>
          </p:nvSpPr>
          <p:spPr>
            <a:xfrm>
              <a:off x="7513352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Cube 55"/>
            <p:cNvSpPr/>
            <p:nvPr/>
          </p:nvSpPr>
          <p:spPr>
            <a:xfrm>
              <a:off x="7685999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0" name="Cube 56"/>
            <p:cNvSpPr/>
            <p:nvPr/>
          </p:nvSpPr>
          <p:spPr>
            <a:xfrm>
              <a:off x="7858646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1" name="Cube 57"/>
            <p:cNvSpPr/>
            <p:nvPr/>
          </p:nvSpPr>
          <p:spPr>
            <a:xfrm>
              <a:off x="8031293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2" name="Cube 58"/>
            <p:cNvSpPr/>
            <p:nvPr/>
          </p:nvSpPr>
          <p:spPr>
            <a:xfrm>
              <a:off x="8203940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3" name="Cube 59"/>
            <p:cNvSpPr/>
            <p:nvPr/>
          </p:nvSpPr>
          <p:spPr>
            <a:xfrm>
              <a:off x="8376587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4" name="Cube 60"/>
            <p:cNvSpPr/>
            <p:nvPr/>
          </p:nvSpPr>
          <p:spPr>
            <a:xfrm>
              <a:off x="8549234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5" name="Cube 72"/>
            <p:cNvSpPr/>
            <p:nvPr/>
          </p:nvSpPr>
          <p:spPr>
            <a:xfrm>
              <a:off x="8713496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6" name="Cube 73"/>
            <p:cNvSpPr/>
            <p:nvPr/>
          </p:nvSpPr>
          <p:spPr>
            <a:xfrm>
              <a:off x="8886149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27" name="Group 74"/>
          <p:cNvGrpSpPr/>
          <p:nvPr/>
        </p:nvGrpSpPr>
        <p:grpSpPr>
          <a:xfrm>
            <a:off x="7005029" y="4436250"/>
            <a:ext cx="1718911" cy="180020"/>
            <a:chOff x="7168058" y="1735951"/>
            <a:chExt cx="1718911" cy="180020"/>
          </a:xfrm>
        </p:grpSpPr>
        <p:sp>
          <p:nvSpPr>
            <p:cNvPr id="28" name="Cube 75"/>
            <p:cNvSpPr/>
            <p:nvPr/>
          </p:nvSpPr>
          <p:spPr>
            <a:xfrm>
              <a:off x="7168058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9" name="Cube 76"/>
            <p:cNvSpPr/>
            <p:nvPr/>
          </p:nvSpPr>
          <p:spPr>
            <a:xfrm>
              <a:off x="7340705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0" name="Cube 77"/>
            <p:cNvSpPr/>
            <p:nvPr/>
          </p:nvSpPr>
          <p:spPr>
            <a:xfrm>
              <a:off x="7513352" y="1735951"/>
              <a:ext cx="163548" cy="180020"/>
            </a:xfrm>
            <a:prstGeom prst="cube">
              <a:avLst/>
            </a:prstGeom>
            <a:solidFill>
              <a:srgbClr val="7FA500"/>
            </a:solidFill>
            <a:ln/>
          </p:spPr>
          <p:style>
            <a:lnRef idx="0">
              <a:schemeClr val="accent6"/>
            </a:lnRef>
            <a:fillRef idx="3">
              <a:schemeClr val="accent6"/>
            </a:fillRef>
            <a:effectRef idx="3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1" name="Cube 78"/>
            <p:cNvSpPr/>
            <p:nvPr/>
          </p:nvSpPr>
          <p:spPr>
            <a:xfrm>
              <a:off x="7685999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2" name="Cube 79"/>
            <p:cNvSpPr/>
            <p:nvPr/>
          </p:nvSpPr>
          <p:spPr>
            <a:xfrm>
              <a:off x="7858646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3" name="Cube 80"/>
            <p:cNvSpPr/>
            <p:nvPr/>
          </p:nvSpPr>
          <p:spPr>
            <a:xfrm>
              <a:off x="8031293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4" name="Cube 81"/>
            <p:cNvSpPr/>
            <p:nvPr/>
          </p:nvSpPr>
          <p:spPr>
            <a:xfrm>
              <a:off x="8203940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5" name="Cube 82"/>
            <p:cNvSpPr/>
            <p:nvPr/>
          </p:nvSpPr>
          <p:spPr>
            <a:xfrm>
              <a:off x="8376587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6" name="Cube 95"/>
            <p:cNvSpPr/>
            <p:nvPr/>
          </p:nvSpPr>
          <p:spPr>
            <a:xfrm>
              <a:off x="8550768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37" name="Cube 96"/>
            <p:cNvSpPr/>
            <p:nvPr/>
          </p:nvSpPr>
          <p:spPr>
            <a:xfrm>
              <a:off x="8723421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E78A2D">
                    <a:shade val="51000"/>
                    <a:satMod val="130000"/>
                  </a:srgbClr>
                </a:gs>
                <a:gs pos="80000">
                  <a:srgbClr val="E78A2D">
                    <a:shade val="93000"/>
                    <a:satMod val="130000"/>
                  </a:srgbClr>
                </a:gs>
                <a:gs pos="100000">
                  <a:srgbClr val="E78A2D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E78A2D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8" name="Group 98"/>
          <p:cNvGrpSpPr/>
          <p:nvPr/>
        </p:nvGrpSpPr>
        <p:grpSpPr>
          <a:xfrm>
            <a:off x="7002270" y="3338990"/>
            <a:ext cx="1724429" cy="180020"/>
            <a:chOff x="7340705" y="1735951"/>
            <a:chExt cx="1724429" cy="180020"/>
          </a:xfrm>
        </p:grpSpPr>
        <p:sp>
          <p:nvSpPr>
            <p:cNvPr id="39" name="Cube 100"/>
            <p:cNvSpPr/>
            <p:nvPr/>
          </p:nvSpPr>
          <p:spPr>
            <a:xfrm>
              <a:off x="7340705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0" name="Cube 101"/>
            <p:cNvSpPr/>
            <p:nvPr/>
          </p:nvSpPr>
          <p:spPr>
            <a:xfrm>
              <a:off x="7513352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1" name="Cube 102"/>
            <p:cNvSpPr/>
            <p:nvPr/>
          </p:nvSpPr>
          <p:spPr>
            <a:xfrm>
              <a:off x="7685999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2" name="Cube 103"/>
            <p:cNvSpPr/>
            <p:nvPr/>
          </p:nvSpPr>
          <p:spPr>
            <a:xfrm>
              <a:off x="7858646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3" name="Cube 104"/>
            <p:cNvSpPr/>
            <p:nvPr/>
          </p:nvSpPr>
          <p:spPr>
            <a:xfrm>
              <a:off x="8031293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4" name="Cube 105"/>
            <p:cNvSpPr/>
            <p:nvPr/>
          </p:nvSpPr>
          <p:spPr>
            <a:xfrm>
              <a:off x="8203940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5" name="Cube 106"/>
            <p:cNvSpPr/>
            <p:nvPr/>
          </p:nvSpPr>
          <p:spPr>
            <a:xfrm>
              <a:off x="8376587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6" name="Cube 107"/>
            <p:cNvSpPr/>
            <p:nvPr/>
          </p:nvSpPr>
          <p:spPr>
            <a:xfrm>
              <a:off x="8549234" y="1735951"/>
              <a:ext cx="163548" cy="180020"/>
            </a:xfrm>
            <a:prstGeom prst="cube">
              <a:avLst/>
            </a:prstGeom>
            <a:gradFill rotWithShape="1">
              <a:gsLst>
                <a:gs pos="0">
                  <a:srgbClr val="8AAD00">
                    <a:shade val="51000"/>
                    <a:satMod val="130000"/>
                  </a:srgbClr>
                </a:gs>
                <a:gs pos="80000">
                  <a:srgbClr val="8AAD00">
                    <a:shade val="93000"/>
                    <a:satMod val="130000"/>
                  </a:srgbClr>
                </a:gs>
                <a:gs pos="100000">
                  <a:srgbClr val="8AAD00">
                    <a:shade val="94000"/>
                    <a:satMod val="135000"/>
                  </a:srgbClr>
                </a:gs>
              </a:gsLst>
              <a:lin ang="16200000" scaled="0"/>
            </a:gradFill>
            <a:ln w="9525" cap="flat" cmpd="sng" algn="ctr">
              <a:solidFill>
                <a:srgbClr val="8AAD00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7" name="Cube 119"/>
            <p:cNvSpPr/>
            <p:nvPr/>
          </p:nvSpPr>
          <p:spPr>
            <a:xfrm>
              <a:off x="8728933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48" name="Cube 120"/>
            <p:cNvSpPr/>
            <p:nvPr/>
          </p:nvSpPr>
          <p:spPr>
            <a:xfrm>
              <a:off x="8901586" y="1735951"/>
              <a:ext cx="163548" cy="180020"/>
            </a:xfrm>
            <a:prstGeom prst="cube">
              <a:avLst/>
            </a:prstGeom>
            <a:solidFill>
              <a:srgbClr val="000000">
                <a:lumMod val="85000"/>
                <a:lumOff val="15000"/>
              </a:srgbClr>
            </a:solidFill>
            <a:ln w="9525" cap="flat" cmpd="sng" algn="ctr">
              <a:solidFill>
                <a:srgbClr val="AAAAAA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GB" sz="1800" b="0" i="0" u="none" strike="noStrike" kern="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32140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Stencil </a:t>
            </a:r>
            <a:r>
              <a:rPr lang="it-IT" dirty="0" err="1" smtClean="0"/>
              <a:t>kernel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53326" y="1918240"/>
            <a:ext cx="8284274" cy="26961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i="1" kern="0" dirty="0">
                <a:solidFill>
                  <a:srgbClr val="808080"/>
                </a:solidFill>
                <a:latin typeface="Courier New" pitchFamily="49" charset="0"/>
                <a:cs typeface="Courier New" pitchFamily="49" charset="0"/>
              </a:rPr>
              <a:t> // Apply the stencil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kern="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b="1" kern="0" dirty="0" err="1">
                <a:solidFill>
                  <a:srgbClr val="8AAD00"/>
                </a:solidFill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b="1" kern="0" dirty="0">
                <a:solidFill>
                  <a:srgbClr val="C00000"/>
                </a:solidFill>
                <a:latin typeface="Courier New" pitchFamily="49" charset="0"/>
                <a:cs typeface="Courier New" pitchFamily="49" charset="0"/>
              </a:rPr>
              <a:t> result = 0;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kern="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b="1" kern="0" dirty="0" smtClean="0">
                <a:latin typeface="Courier New" pitchFamily="49" charset="0"/>
                <a:cs typeface="Courier New" pitchFamily="49" charset="0"/>
              </a:rPr>
              <a:t>for(</a:t>
            </a:r>
            <a:r>
              <a:rPr lang="en-GB" b="1" kern="0" dirty="0" err="1" smtClean="0">
                <a:latin typeface="Courier New" pitchFamily="49" charset="0"/>
                <a:cs typeface="Courier New" pitchFamily="49" charset="0"/>
              </a:rPr>
              <a:t>int</a:t>
            </a:r>
            <a:r>
              <a:rPr lang="en-GB" b="1" kern="0" dirty="0" smtClean="0">
                <a:solidFill>
                  <a:srgbClr val="00B050"/>
                </a:solidFill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kern="0" dirty="0">
                <a:latin typeface="Courier New" pitchFamily="49" charset="0"/>
                <a:cs typeface="Courier New" pitchFamily="49" charset="0"/>
              </a:rPr>
              <a:t>offset = -RADIUS ; offset &lt;= RADIUS ; offset++)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kern="0" dirty="0">
                <a:latin typeface="Courier New" pitchFamily="49" charset="0"/>
                <a:cs typeface="Courier New" pitchFamily="49" charset="0"/>
              </a:rPr>
              <a:t>        result += </a:t>
            </a:r>
            <a:r>
              <a:rPr lang="en-GB" b="1" kern="0" dirty="0" smtClean="0">
                <a:latin typeface="Courier New" pitchFamily="49" charset="0"/>
                <a:cs typeface="Courier New" pitchFamily="49" charset="0"/>
              </a:rPr>
              <a:t>temp[</a:t>
            </a:r>
            <a:r>
              <a:rPr lang="en-GB" b="1" kern="0" dirty="0" err="1" smtClean="0">
                <a:latin typeface="Courier New" pitchFamily="49" charset="0"/>
                <a:cs typeface="Courier New" pitchFamily="49" charset="0"/>
              </a:rPr>
              <a:t>local_id</a:t>
            </a:r>
            <a:r>
              <a:rPr lang="en-GB" b="1" kern="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GB" b="1" kern="0" dirty="0">
                <a:latin typeface="Courier New" pitchFamily="49" charset="0"/>
                <a:cs typeface="Courier New" pitchFamily="49" charset="0"/>
              </a:rPr>
              <a:t>+ offset];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endParaRPr lang="en-GB" b="1" kern="0" dirty="0">
              <a:latin typeface="Courier New" pitchFamily="49" charset="0"/>
              <a:cs typeface="Courier New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i="1" kern="0" dirty="0">
                <a:latin typeface="Courier New" pitchFamily="49" charset="0"/>
                <a:cs typeface="Courier New" pitchFamily="49" charset="0"/>
              </a:rPr>
              <a:t>    // Store the result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kern="0" dirty="0">
                <a:latin typeface="Courier New" pitchFamily="49" charset="0"/>
                <a:cs typeface="Courier New" pitchFamily="49" charset="0"/>
              </a:rPr>
              <a:t>    </a:t>
            </a:r>
            <a:r>
              <a:rPr lang="en-GB" b="1" kern="0" dirty="0" smtClean="0">
                <a:latin typeface="Courier New" pitchFamily="49" charset="0"/>
                <a:cs typeface="Courier New" pitchFamily="49" charset="0"/>
              </a:rPr>
              <a:t>out[</a:t>
            </a:r>
            <a:r>
              <a:rPr lang="en-GB" b="1" kern="0" dirty="0" err="1" smtClean="0">
                <a:latin typeface="Courier New" pitchFamily="49" charset="0"/>
                <a:cs typeface="Courier New" pitchFamily="49" charset="0"/>
              </a:rPr>
              <a:t>global_id</a:t>
            </a:r>
            <a:r>
              <a:rPr lang="en-GB" b="1" kern="0" dirty="0" smtClean="0">
                <a:latin typeface="Courier New" pitchFamily="49" charset="0"/>
                <a:cs typeface="Courier New" pitchFamily="49" charset="0"/>
              </a:rPr>
              <a:t>] </a:t>
            </a:r>
            <a:r>
              <a:rPr lang="en-GB" b="1" kern="0" dirty="0">
                <a:latin typeface="Courier New" pitchFamily="49" charset="0"/>
                <a:cs typeface="Courier New" pitchFamily="49" charset="0"/>
              </a:rPr>
              <a:t>= result;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b="1" kern="0" dirty="0">
                <a:latin typeface="Courier New" pitchFamily="49" charset="0"/>
                <a:cs typeface="Courier New" pitchFamily="49" charset="0"/>
              </a:rPr>
              <a:t>}</a:t>
            </a:r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060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Stencil: CUDA </a:t>
            </a:r>
            <a:r>
              <a:rPr lang="it-IT" dirty="0" err="1" smtClean="0"/>
              <a:t>kernel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53326" y="1631954"/>
            <a:ext cx="8062025" cy="52260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__global__ void stencil_1d(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*in,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*out) 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__shared__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temp[BLOCK_SIZE + 2 * 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radius;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// Read input elements into shared memory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if 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&lt; RADIUS) 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– RADIUS]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– 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}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i="1" kern="0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// Synchronize (ensure all the data is available)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__</a:t>
            </a:r>
            <a:r>
              <a:rPr lang="en-GB" sz="1200" b="1" kern="0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syncthreads</a:t>
            </a:r>
            <a:r>
              <a:rPr lang="en-GB" sz="1200" b="1" kern="0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// Apply the stencil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4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result = 0;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for(</a:t>
            </a:r>
            <a:r>
              <a:rPr lang="en-GB" sz="14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offset = -RADIUS ; offset &lt;= RADIUS ; offset++)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result += </a:t>
            </a:r>
            <a:r>
              <a:rPr lang="en-GB" sz="14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4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4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offset];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endParaRPr lang="en-GB" sz="14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// Store the result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4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out[</a:t>
            </a:r>
            <a:r>
              <a:rPr lang="en-GB" sz="14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4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result;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4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6887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Stencil: </a:t>
            </a:r>
            <a:r>
              <a:rPr lang="it-IT" dirty="0" err="1" smtClean="0"/>
              <a:t>kernel</a:t>
            </a:r>
            <a:r>
              <a:rPr lang="it-IT" dirty="0" smtClean="0"/>
              <a:t> </a:t>
            </a:r>
            <a:r>
              <a:rPr lang="it-IT" dirty="0" err="1" smtClean="0"/>
              <a:t>translation</a:t>
            </a:r>
            <a:r>
              <a:rPr lang="it-IT" dirty="0" smtClean="0"/>
              <a:t> (1)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53326" y="1581154"/>
            <a:ext cx="8062025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stencil_1d(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*in,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out, dim3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blockDim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dim3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blockIdx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temp[BLOCK_SIZE + 2 * 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THREAD_LOOP_BEGIN{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radius;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// Read input elements into shared memory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if 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&lt; RADIUS) 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– RADIUS]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– 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}THREAD_LOOP_END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THREAD_LOOP_BEGIN{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// </a:t>
            </a: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Apply the stencil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result = 0;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for(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offset = -RADIUS ; offset &lt;= RADIUS ; offset++)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result +=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offset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out[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result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// Store the </a:t>
            </a:r>
            <a:r>
              <a:rPr lang="en-GB" sz="1200" b="1" i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endParaRPr lang="en-GB" sz="1200" b="1" kern="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 }THREAD_LOOP_END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sz="11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5" name="Connettore 2 4"/>
          <p:cNvCxnSpPr/>
          <p:nvPr/>
        </p:nvCxnSpPr>
        <p:spPr>
          <a:xfrm flipH="1">
            <a:off x="2527302" y="4711700"/>
            <a:ext cx="3914772" cy="12702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asellaDiTesto 7"/>
          <p:cNvSpPr txBox="1"/>
          <p:nvPr/>
        </p:nvSpPr>
        <p:spPr>
          <a:xfrm>
            <a:off x="6442074" y="3302000"/>
            <a:ext cx="2371725" cy="2308324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A thread loop implicitly introduces a barrier synchronization among logical threads at its boundaries</a:t>
            </a:r>
          </a:p>
          <a:p>
            <a:endParaRPr lang="it-IT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345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Stencil: </a:t>
            </a:r>
            <a:r>
              <a:rPr lang="it-IT" dirty="0" err="1" smtClean="0"/>
              <a:t>kernel</a:t>
            </a:r>
            <a:r>
              <a:rPr lang="it-IT" dirty="0" smtClean="0"/>
              <a:t> </a:t>
            </a:r>
            <a:r>
              <a:rPr lang="it-IT" dirty="0" err="1" smtClean="0"/>
              <a:t>translation</a:t>
            </a:r>
            <a:r>
              <a:rPr lang="it-IT" dirty="0" smtClean="0"/>
              <a:t> (2)</a:t>
            </a:r>
            <a:endParaRPr lang="it-IT" dirty="0"/>
          </a:p>
        </p:txBody>
      </p:sp>
      <p:sp>
        <p:nvSpPr>
          <p:cNvPr id="4" name="Rettangolo 3"/>
          <p:cNvSpPr/>
          <p:nvPr/>
        </p:nvSpPr>
        <p:spPr>
          <a:xfrm>
            <a:off x="453326" y="1581154"/>
            <a:ext cx="8062025" cy="493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void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stencil_1d(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*in,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out, dim3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blockDim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, dim3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blockIdx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)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temp[BLOCK_SIZE + 2 * 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 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THREAD_LOOP_BEGIN{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*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blockDim.x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+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RADIUS;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// Read input elements into shared memory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if 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threadIdx.x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&lt; RADIUS) {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RADIUS]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-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RADIUS];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 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in[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BLOCK_SIZE];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}THREAD_LOOP_END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THREAD_LOOP_BEGIN{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i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// </a:t>
            </a: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Apply the stencil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result = 0;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for(</a:t>
            </a:r>
            <a:r>
              <a:rPr lang="en-GB" sz="1200" b="1" kern="0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offset = -RADIUS ; offset &lt;= RADIUS ; offset++)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       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result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temp[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local_id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+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offset];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out[</a:t>
            </a:r>
            <a:r>
              <a:rPr lang="en-GB" sz="1200" b="1" kern="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global_id</a:t>
            </a:r>
            <a:r>
              <a:rPr lang="en-GB" sz="1200" b="1" kern="0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en-GB" sz="1200" b="1" kern="0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en-GB" sz="1200" b="1" kern="0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]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] </a:t>
            </a: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result; </a:t>
            </a:r>
            <a:r>
              <a:rPr lang="en-GB" sz="1200" b="1" i="1" kern="0" dirty="0">
                <a:latin typeface="Consolas" panose="020B0609020204030204" pitchFamily="49" charset="0"/>
                <a:cs typeface="Consolas" panose="020B0609020204030204" pitchFamily="49" charset="0"/>
              </a:rPr>
              <a:t>// Store the </a:t>
            </a:r>
            <a:r>
              <a:rPr lang="en-GB" sz="1200" b="1" i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result</a:t>
            </a:r>
            <a:endParaRPr lang="en-GB" sz="1200" b="1" kern="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}THREAD_LOOP_END</a:t>
            </a:r>
            <a:endParaRPr lang="en-GB" sz="12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  <a:buSzPct val="100000"/>
              <a:defRPr/>
            </a:pPr>
            <a:r>
              <a:rPr lang="en-GB" sz="1200" b="1" kern="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GB" sz="1100" b="1" kern="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cxnSp>
        <p:nvCxnSpPr>
          <p:cNvPr id="6" name="Connettore 2 5"/>
          <p:cNvCxnSpPr/>
          <p:nvPr/>
        </p:nvCxnSpPr>
        <p:spPr>
          <a:xfrm flipH="1">
            <a:off x="2222500" y="2235200"/>
            <a:ext cx="4333874" cy="0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CasellaDiTesto 6"/>
          <p:cNvSpPr txBox="1"/>
          <p:nvPr/>
        </p:nvSpPr>
        <p:spPr>
          <a:xfrm>
            <a:off x="6556374" y="1738120"/>
            <a:ext cx="2371725" cy="1477328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We create </a:t>
            </a:r>
            <a:r>
              <a:rPr lang="en-US" dirty="0"/>
              <a:t>an array of values for each local </a:t>
            </a:r>
            <a:r>
              <a:rPr lang="en-US" dirty="0" smtClean="0"/>
              <a:t>variable of the former </a:t>
            </a:r>
            <a:r>
              <a:rPr lang="en-US" dirty="0" smtClean="0">
                <a:solidFill>
                  <a:srgbClr val="DD462F"/>
                </a:solidFill>
              </a:rPr>
              <a:t>CUDA threads</a:t>
            </a:r>
            <a:r>
              <a:rPr lang="en-US" dirty="0" smtClean="0"/>
              <a:t>.</a:t>
            </a:r>
            <a:endParaRPr lang="en-US" dirty="0"/>
          </a:p>
          <a:p>
            <a:endParaRPr lang="it-IT" dirty="0"/>
          </a:p>
        </p:txBody>
      </p:sp>
      <p:cxnSp>
        <p:nvCxnSpPr>
          <p:cNvPr id="10" name="Connettore 2 9"/>
          <p:cNvCxnSpPr/>
          <p:nvPr/>
        </p:nvCxnSpPr>
        <p:spPr>
          <a:xfrm flipH="1" flipV="1">
            <a:off x="2527300" y="4279900"/>
            <a:ext cx="4029074" cy="698500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Connettore 2 12"/>
          <p:cNvCxnSpPr/>
          <p:nvPr/>
        </p:nvCxnSpPr>
        <p:spPr>
          <a:xfrm flipH="1" flipV="1">
            <a:off x="5143500" y="4279901"/>
            <a:ext cx="1412874" cy="457199"/>
          </a:xfrm>
          <a:prstGeom prst="straightConnector1">
            <a:avLst/>
          </a:prstGeom>
          <a:ln w="25400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asellaDiTesto 15"/>
          <p:cNvSpPr txBox="1"/>
          <p:nvPr/>
        </p:nvSpPr>
        <p:spPr>
          <a:xfrm>
            <a:off x="6556374" y="4559300"/>
            <a:ext cx="2371725" cy="1200329"/>
          </a:xfrm>
          <a:prstGeom prst="rect">
            <a:avLst/>
          </a:prstGeom>
          <a:noFill/>
          <a:ln>
            <a:solidFill>
              <a:schemeClr val="accent2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Statements within thread loops access these arrays by </a:t>
            </a:r>
            <a:r>
              <a:rPr lang="en-US" dirty="0" smtClean="0"/>
              <a:t>loop </a:t>
            </a:r>
            <a:r>
              <a:rPr lang="en-US" dirty="0"/>
              <a:t>index </a:t>
            </a:r>
            <a:r>
              <a:rPr lang="en-US" dirty="0" smtClean="0"/>
              <a:t>.</a:t>
            </a:r>
            <a:endParaRPr lang="en-US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4404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Benchmark</a:t>
            </a:r>
            <a:endParaRPr lang="it-IT" dirty="0"/>
          </a:p>
        </p:txBody>
      </p:sp>
      <p:graphicFrame>
        <p:nvGraphicFramePr>
          <p:cNvPr id="4" name="Segnaposto contenuto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40804143"/>
              </p:ext>
            </p:extLst>
          </p:nvPr>
        </p:nvGraphicFramePr>
        <p:xfrm>
          <a:off x="628650" y="2226467"/>
          <a:ext cx="7886700" cy="19363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28900"/>
                <a:gridCol w="2628900"/>
                <a:gridCol w="2628900"/>
              </a:tblGrid>
              <a:tr h="387268"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Used</a:t>
                      </a:r>
                      <a:r>
                        <a:rPr lang="it-IT" sz="1400" dirty="0" smtClean="0"/>
                        <a:t> source code</a:t>
                      </a:r>
                      <a:endParaRPr lang="it-IT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 smtClean="0"/>
                        <a:t>Time (</a:t>
                      </a:r>
                      <a:r>
                        <a:rPr lang="it-IT" sz="1400" dirty="0" err="1" smtClean="0"/>
                        <a:t>ms</a:t>
                      </a:r>
                      <a:r>
                        <a:rPr lang="it-IT" sz="1400" dirty="0" smtClean="0"/>
                        <a:t>)</a:t>
                      </a:r>
                      <a:endParaRPr lang="it-IT" sz="14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400" dirty="0" err="1" smtClean="0"/>
                        <a:t>Slowdown</a:t>
                      </a:r>
                      <a:r>
                        <a:rPr lang="it-IT" sz="1400" dirty="0" smtClean="0"/>
                        <a:t> </a:t>
                      </a:r>
                      <a:r>
                        <a:rPr lang="it-IT" sz="1400" baseline="0" dirty="0" err="1" smtClean="0"/>
                        <a:t>wrt</a:t>
                      </a:r>
                      <a:r>
                        <a:rPr lang="it-IT" sz="1400" baseline="0" dirty="0" smtClean="0"/>
                        <a:t> CUDA</a:t>
                      </a:r>
                      <a:endParaRPr lang="it-IT" sz="1400" dirty="0"/>
                    </a:p>
                  </a:txBody>
                  <a:tcPr marL="68580" marR="68580" marT="34290" marB="34290"/>
                </a:tc>
              </a:tr>
              <a:tr h="387268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CUDA¹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3.41406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</a:tr>
              <a:tr h="387268">
                <a:tc>
                  <a:txBody>
                    <a:bodyPr/>
                    <a:lstStyle/>
                    <a:p>
                      <a:r>
                        <a:rPr lang="it-IT" sz="1800" dirty="0" err="1" smtClean="0"/>
                        <a:t>Translated</a:t>
                      </a:r>
                      <a:r>
                        <a:rPr lang="it-IT" sz="1800" dirty="0" smtClean="0"/>
                        <a:t> TBB²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9.41103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2.76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</a:tr>
              <a:tr h="387268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Native sequential³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22.451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6.58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</a:tr>
              <a:tr h="387268"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Native TBB²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14.129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r>
                        <a:rPr lang="it-IT" sz="1800" dirty="0" smtClean="0"/>
                        <a:t>4.14</a:t>
                      </a:r>
                      <a:endParaRPr lang="it-IT" sz="1800" dirty="0"/>
                    </a:p>
                  </a:txBody>
                  <a:tcPr marL="68580" marR="68580" marT="34290" marB="34290"/>
                </a:tc>
              </a:tr>
            </a:tbl>
          </a:graphicData>
        </a:graphic>
      </p:graphicFrame>
      <p:sp>
        <p:nvSpPr>
          <p:cNvPr id="5" name="CasellaDiTesto 4"/>
          <p:cNvSpPr txBox="1"/>
          <p:nvPr/>
        </p:nvSpPr>
        <p:spPr>
          <a:xfrm>
            <a:off x="589788" y="4395978"/>
            <a:ext cx="7708392" cy="23775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it-IT" sz="1350" dirty="0"/>
          </a:p>
          <a:p>
            <a:r>
              <a:rPr lang="it-IT" sz="1350" dirty="0" smtClean="0"/>
              <a:t> </a:t>
            </a:r>
            <a:endParaRPr lang="it-IT" sz="1350" dirty="0"/>
          </a:p>
          <a:p>
            <a:r>
              <a:rPr lang="it-IT" sz="1350" dirty="0" smtClean="0"/>
              <a:t>1 – </a:t>
            </a:r>
            <a:r>
              <a:rPr lang="it-IT" sz="1350" dirty="0" err="1" smtClean="0"/>
              <a:t>Not</a:t>
            </a:r>
            <a:r>
              <a:rPr lang="it-IT" sz="1350" dirty="0" smtClean="0"/>
              <a:t> </a:t>
            </a:r>
            <a:r>
              <a:rPr lang="it-IT" sz="1350" dirty="0" err="1" smtClean="0"/>
              <a:t>optimized</a:t>
            </a:r>
            <a:r>
              <a:rPr lang="it-IT" sz="1350" dirty="0" smtClean="0"/>
              <a:t> CUDA code</a:t>
            </a:r>
            <a:r>
              <a:rPr lang="it-IT" sz="1350" dirty="0"/>
              <a:t>, </a:t>
            </a:r>
            <a:r>
              <a:rPr lang="it-IT" sz="1350" dirty="0" err="1"/>
              <a:t>memory</a:t>
            </a:r>
            <a:r>
              <a:rPr lang="it-IT" sz="1350" dirty="0"/>
              <a:t> </a:t>
            </a:r>
            <a:r>
              <a:rPr lang="it-IT" sz="1350" dirty="0" err="1"/>
              <a:t>copies</a:t>
            </a:r>
            <a:r>
              <a:rPr lang="it-IT" sz="1350" dirty="0"/>
              <a:t> </a:t>
            </a:r>
            <a:r>
              <a:rPr lang="it-IT" sz="1350" dirty="0" err="1"/>
              <a:t>included</a:t>
            </a:r>
            <a:endParaRPr lang="it-IT" sz="1350" dirty="0"/>
          </a:p>
          <a:p>
            <a:r>
              <a:rPr lang="it-IT" sz="1350" dirty="0" smtClean="0"/>
              <a:t>2 - </a:t>
            </a:r>
            <a:r>
              <a:rPr lang="it-IT" sz="1350" dirty="0" err="1" smtClean="0"/>
              <a:t>We</a:t>
            </a:r>
            <a:r>
              <a:rPr lang="it-IT" sz="1350" dirty="0" smtClean="0"/>
              <a:t> </a:t>
            </a:r>
            <a:r>
              <a:rPr lang="it-IT" sz="1350" dirty="0" err="1" smtClean="0"/>
              <a:t>wrapped</a:t>
            </a:r>
            <a:r>
              <a:rPr lang="it-IT" sz="1350" dirty="0" smtClean="0"/>
              <a:t> the call to the </a:t>
            </a:r>
            <a:r>
              <a:rPr lang="it-IT" sz="1350" dirty="0" err="1" smtClean="0"/>
              <a:t>function</a:t>
            </a:r>
            <a:r>
              <a:rPr lang="it-IT" sz="1350" dirty="0" smtClean="0"/>
              <a:t> in a TBB </a:t>
            </a:r>
            <a:r>
              <a:rPr lang="it-IT" sz="1350" dirty="0" err="1" smtClean="0"/>
              <a:t>parallel</a:t>
            </a:r>
            <a:r>
              <a:rPr lang="it-IT" sz="1350" dirty="0" smtClean="0"/>
              <a:t> for</a:t>
            </a:r>
          </a:p>
          <a:p>
            <a:r>
              <a:rPr lang="it-IT" sz="1350" dirty="0" smtClean="0"/>
              <a:t>3 - </a:t>
            </a:r>
            <a:r>
              <a:rPr lang="it-IT" sz="1350" dirty="0" err="1" smtClean="0"/>
              <a:t>Not</a:t>
            </a:r>
            <a:r>
              <a:rPr lang="it-IT" sz="1350" dirty="0" smtClean="0"/>
              <a:t> </a:t>
            </a:r>
            <a:r>
              <a:rPr lang="it-IT" sz="1350" dirty="0" err="1" smtClean="0"/>
              <a:t>optimized</a:t>
            </a:r>
            <a:r>
              <a:rPr lang="it-IT" sz="1350" dirty="0" smtClean="0"/>
              <a:t>, </a:t>
            </a:r>
            <a:r>
              <a:rPr lang="it-IT" sz="1350" dirty="0" err="1" smtClean="0"/>
              <a:t>naive</a:t>
            </a:r>
            <a:r>
              <a:rPr lang="it-IT" sz="1350" dirty="0" smtClean="0"/>
              <a:t> </a:t>
            </a:r>
            <a:r>
              <a:rPr lang="it-IT" sz="1350" dirty="0" err="1" smtClean="0"/>
              <a:t>implementation</a:t>
            </a:r>
            <a:endParaRPr lang="it-IT" sz="1350" dirty="0" smtClean="0"/>
          </a:p>
          <a:p>
            <a:endParaRPr lang="it-IT" sz="1350" dirty="0"/>
          </a:p>
          <a:p>
            <a:endParaRPr lang="it-IT" sz="1350" dirty="0" smtClean="0"/>
          </a:p>
          <a:p>
            <a:endParaRPr lang="it-IT" sz="1350" dirty="0" smtClean="0"/>
          </a:p>
          <a:p>
            <a:endParaRPr lang="it-IT" sz="1350" dirty="0"/>
          </a:p>
          <a:p>
            <a:r>
              <a:rPr lang="pt-BR" sz="1350" dirty="0"/>
              <a:t>Intel</a:t>
            </a:r>
            <a:r>
              <a:rPr lang="it-IT" sz="1350" dirty="0"/>
              <a:t>® </a:t>
            </a:r>
            <a:r>
              <a:rPr lang="pt-BR" sz="1350" dirty="0"/>
              <a:t>Core™ i7-4771 CPU @ 3.50GHz</a:t>
            </a:r>
          </a:p>
          <a:p>
            <a:r>
              <a:rPr lang="it-IT" sz="1350" dirty="0"/>
              <a:t>NVIDIA® Tesla K40 Kepler </a:t>
            </a:r>
            <a:r>
              <a:rPr lang="it-IT" sz="1350" dirty="0" smtClean="0"/>
              <a:t>GK110B</a:t>
            </a:r>
            <a:endParaRPr lang="it-IT" sz="1350" dirty="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186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219292" y="322497"/>
            <a:ext cx="8062025" cy="906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it-IT" noProof="1">
                <a:latin typeface="Segoe UI Light"/>
              </a:rPr>
              <a:t>Goals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35504" y="1527909"/>
            <a:ext cx="7645813" cy="4119961"/>
          </a:xfrm>
        </p:spPr>
        <p:txBody>
          <a:bodyPr>
            <a:noAutofit/>
          </a:bodyPr>
          <a:lstStyle/>
          <a:p>
            <a:pPr algn="ctr">
              <a:lnSpc>
                <a:spcPct val="100000"/>
              </a:lnSpc>
            </a:pPr>
            <a:r>
              <a:rPr lang="en-US" sz="2800" dirty="0">
                <a:solidFill>
                  <a:schemeClr val="tx1"/>
                </a:solidFill>
              </a:rPr>
              <a:t>Running CUDA code on CPUs. </a:t>
            </a:r>
            <a:r>
              <a:rPr lang="en-US" sz="2800" dirty="0" smtClean="0">
                <a:solidFill>
                  <a:schemeClr val="tx1"/>
                </a:solidFill>
              </a:rPr>
              <a:t>Why?</a:t>
            </a:r>
            <a:endParaRPr lang="en-US" sz="2000" dirty="0" smtClean="0">
              <a:solidFill>
                <a:schemeClr val="tx1"/>
              </a:solidFill>
            </a:endParaRPr>
          </a:p>
          <a:p>
            <a:pPr algn="ctr">
              <a:lnSpc>
                <a:spcPct val="160000"/>
              </a:lnSpc>
            </a:pPr>
            <a:r>
              <a:rPr lang="en-US" sz="2400" b="1" noProof="1" smtClean="0">
                <a:solidFill>
                  <a:schemeClr val="tx1"/>
                </a:solidFill>
              </a:rPr>
              <a:t>Performance </a:t>
            </a:r>
            <a:r>
              <a:rPr lang="en-US" sz="2400" b="1" noProof="1">
                <a:solidFill>
                  <a:schemeClr val="tx1"/>
                </a:solidFill>
              </a:rPr>
              <a:t>portability!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1"/>
                </a:solidFill>
              </a:rPr>
              <a:t>A major challenge faced today by developers on heterogeneous high performance computers.</a:t>
            </a:r>
          </a:p>
          <a:p>
            <a:pPr marL="214313" indent="-214313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1"/>
                </a:solidFill>
              </a:rPr>
              <a:t>We want to write the </a:t>
            </a:r>
            <a:r>
              <a:rPr lang="en-US" sz="1600" b="1" noProof="1">
                <a:solidFill>
                  <a:schemeClr val="tx1"/>
                </a:solidFill>
              </a:rPr>
              <a:t>best</a:t>
            </a:r>
            <a:r>
              <a:rPr lang="en-US" sz="1600" noProof="1">
                <a:solidFill>
                  <a:schemeClr val="tx1"/>
                </a:solidFill>
              </a:rPr>
              <a:t> possible code using the </a:t>
            </a:r>
            <a:r>
              <a:rPr lang="en-US" sz="1600" b="1" noProof="1">
                <a:solidFill>
                  <a:schemeClr val="tx1"/>
                </a:solidFill>
              </a:rPr>
              <a:t>best</a:t>
            </a:r>
            <a:r>
              <a:rPr lang="en-US" sz="1600" noProof="1">
                <a:solidFill>
                  <a:schemeClr val="tx1"/>
                </a:solidFill>
              </a:rPr>
              <a:t> possible frameworks and run it on the </a:t>
            </a:r>
            <a:r>
              <a:rPr lang="en-US" sz="1600" b="1" noProof="1">
                <a:solidFill>
                  <a:schemeClr val="tx1"/>
                </a:solidFill>
              </a:rPr>
              <a:t>best</a:t>
            </a:r>
            <a:r>
              <a:rPr lang="en-US" sz="1600" noProof="1">
                <a:solidFill>
                  <a:schemeClr val="tx1"/>
                </a:solidFill>
              </a:rPr>
              <a:t> possible hardware.</a:t>
            </a:r>
          </a:p>
          <a:p>
            <a:pPr marL="214313" indent="-214313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1"/>
                </a:solidFill>
              </a:rPr>
              <a:t>Our code should run well even after the translation on a platform that does not needs to have an NVIDIA graphic card.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600" noProof="1">
                <a:solidFill>
                  <a:schemeClr val="tx1"/>
                </a:solidFill>
              </a:rPr>
              <a:t>CUDA is an effective data-parallel programming model for more than just GPU architectures?</a:t>
            </a:r>
          </a:p>
          <a:p>
            <a:pPr marL="214313" indent="-214313" algn="just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1350" noProof="1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endParaRPr lang="en-US" sz="1350" noProof="1">
              <a:solidFill>
                <a:schemeClr val="tx1"/>
              </a:solidFill>
            </a:endParaRPr>
          </a:p>
          <a:p>
            <a:pPr algn="ctr">
              <a:lnSpc>
                <a:spcPct val="160000"/>
              </a:lnSpc>
            </a:pPr>
            <a:endParaRPr lang="it-IT" sz="1800" noProof="1"/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it-IT" noProof="1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0347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Conclusion</a:t>
            </a:r>
            <a:endParaRPr lang="it-IT" dirty="0"/>
          </a:p>
        </p:txBody>
      </p:sp>
      <p:sp>
        <p:nvSpPr>
          <p:cNvPr id="4" name="Segnaposto contenuto 3"/>
          <p:cNvSpPr>
            <a:spLocks noGrp="1"/>
          </p:cNvSpPr>
          <p:nvPr>
            <p:ph idx="1"/>
          </p:nvPr>
        </p:nvSpPr>
        <p:spPr>
          <a:xfrm>
            <a:off x="628651" y="1778000"/>
            <a:ext cx="7753349" cy="4660899"/>
          </a:xfrm>
        </p:spPr>
        <p:txBody>
          <a:bodyPr>
            <a:noAutofit/>
          </a:bodyPr>
          <a:lstStyle/>
          <a:p>
            <a:pPr marL="257175" indent="-257175">
              <a:buFont typeface="Arial" panose="020B0604020202020204" pitchFamily="34" charset="0"/>
              <a:buChar char="•"/>
            </a:pPr>
            <a:r>
              <a:rPr lang="it-IT" sz="2000" dirty="0" err="1">
                <a:solidFill>
                  <a:schemeClr val="tx1"/>
                </a:solidFill>
              </a:rPr>
              <a:t>One</a:t>
            </a:r>
            <a:r>
              <a:rPr lang="it-IT" sz="2000" dirty="0">
                <a:solidFill>
                  <a:schemeClr val="tx1"/>
                </a:solidFill>
              </a:rPr>
              <a:t> of the </a:t>
            </a:r>
            <a:r>
              <a:rPr lang="it-IT" sz="2000" dirty="0" err="1">
                <a:solidFill>
                  <a:schemeClr val="tx1"/>
                </a:solidFill>
              </a:rPr>
              <a:t>most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challenging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aspects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was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obtaining</a:t>
            </a:r>
            <a:r>
              <a:rPr lang="it-IT" sz="2000" dirty="0">
                <a:solidFill>
                  <a:schemeClr val="tx1"/>
                </a:solidFill>
              </a:rPr>
              <a:t> the </a:t>
            </a:r>
            <a:r>
              <a:rPr lang="it-IT" sz="2000" dirty="0" err="1">
                <a:solidFill>
                  <a:schemeClr val="tx1"/>
                </a:solidFill>
              </a:rPr>
              <a:t>ASTs</a:t>
            </a:r>
            <a:r>
              <a:rPr lang="it-IT" sz="2000" dirty="0">
                <a:solidFill>
                  <a:schemeClr val="tx1"/>
                </a:solidFill>
              </a:rPr>
              <a:t> from CUDA source code</a:t>
            </a:r>
          </a:p>
          <a:p>
            <a:pPr marL="771525" lvl="1" indent="-257175"/>
            <a:r>
              <a:rPr lang="it-IT" sz="1800" dirty="0" err="1">
                <a:solidFill>
                  <a:schemeClr val="tx1"/>
                </a:solidFill>
              </a:rPr>
              <a:t>Solved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including</a:t>
            </a:r>
            <a:r>
              <a:rPr lang="it-IT" sz="1800" dirty="0">
                <a:solidFill>
                  <a:schemeClr val="tx1"/>
                </a:solidFill>
              </a:rPr>
              <a:t> CUDA </a:t>
            </a:r>
            <a:r>
              <a:rPr lang="it-IT" sz="1800" dirty="0" err="1">
                <a:solidFill>
                  <a:schemeClr val="tx1"/>
                </a:solidFill>
              </a:rPr>
              <a:t>headers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at</a:t>
            </a:r>
            <a:r>
              <a:rPr lang="it-IT" sz="1800" dirty="0">
                <a:solidFill>
                  <a:schemeClr val="tx1"/>
                </a:solidFill>
              </a:rPr>
              <a:t> compile time</a:t>
            </a:r>
          </a:p>
          <a:p>
            <a:pPr marL="771525" lvl="1" indent="-257175"/>
            <a:r>
              <a:rPr lang="it-IT" sz="1800" dirty="0" err="1">
                <a:solidFill>
                  <a:schemeClr val="tx1"/>
                </a:solidFill>
              </a:rPr>
              <a:t>Now</a:t>
            </a:r>
            <a:r>
              <a:rPr lang="it-IT" sz="1800" dirty="0">
                <a:solidFill>
                  <a:schemeClr val="tx1"/>
                </a:solidFill>
              </a:rPr>
              <a:t> </a:t>
            </a:r>
            <a:r>
              <a:rPr lang="it-IT" sz="1800" dirty="0" err="1">
                <a:solidFill>
                  <a:schemeClr val="tx1"/>
                </a:solidFill>
              </a:rPr>
              <a:t>we</a:t>
            </a:r>
            <a:r>
              <a:rPr lang="it-IT" sz="1800" dirty="0">
                <a:solidFill>
                  <a:schemeClr val="tx1"/>
                </a:solidFill>
              </a:rPr>
              <a:t> can match </a:t>
            </a:r>
            <a:r>
              <a:rPr lang="it-IT" sz="1800" dirty="0" err="1">
                <a:solidFill>
                  <a:schemeClr val="tx1"/>
                </a:solidFill>
              </a:rPr>
              <a:t>all</a:t>
            </a:r>
            <a:r>
              <a:rPr lang="it-IT" sz="1800" dirty="0">
                <a:solidFill>
                  <a:schemeClr val="tx1"/>
                </a:solidFill>
              </a:rPr>
              <a:t> CUDA </a:t>
            </a:r>
            <a:r>
              <a:rPr lang="it-IT" sz="1800" dirty="0" err="1">
                <a:solidFill>
                  <a:schemeClr val="tx1"/>
                </a:solidFill>
              </a:rPr>
              <a:t>syntax</a:t>
            </a:r>
            <a:endParaRPr lang="it-IT" sz="1800" dirty="0">
              <a:solidFill>
                <a:schemeClr val="tx1"/>
              </a:solidFill>
            </a:endParaRPr>
          </a:p>
          <a:p>
            <a:pPr marL="257175" lvl="1" indent="-257175"/>
            <a:r>
              <a:rPr lang="it-IT" sz="2000" dirty="0" smtClean="0">
                <a:solidFill>
                  <a:schemeClr val="tx1"/>
                </a:solidFill>
              </a:rPr>
              <a:t>At </a:t>
            </a:r>
            <a:r>
              <a:rPr lang="it-IT" sz="2000" dirty="0">
                <a:solidFill>
                  <a:schemeClr val="tx1"/>
                </a:solidFill>
              </a:rPr>
              <a:t>the moment: </a:t>
            </a:r>
            <a:r>
              <a:rPr lang="it-IT" sz="2000" dirty="0" err="1">
                <a:solidFill>
                  <a:schemeClr val="tx1"/>
                </a:solidFill>
              </a:rPr>
              <a:t>kernel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translation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almost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completed</a:t>
            </a:r>
            <a:r>
              <a:rPr lang="it-IT" sz="2000" dirty="0">
                <a:solidFill>
                  <a:schemeClr val="tx1"/>
                </a:solidFill>
              </a:rPr>
              <a:t>. </a:t>
            </a:r>
            <a:endParaRPr lang="it-IT" sz="2000" dirty="0" smtClean="0">
              <a:solidFill>
                <a:schemeClr val="tx1"/>
              </a:solidFill>
            </a:endParaRPr>
          </a:p>
          <a:p>
            <a:pPr marL="257175" lvl="1" indent="-257175"/>
            <a:r>
              <a:rPr lang="it-IT" sz="2000" dirty="0" err="1" smtClean="0">
                <a:solidFill>
                  <a:schemeClr val="tx1"/>
                </a:solidFill>
              </a:rPr>
              <a:t>Interesting</a:t>
            </a:r>
            <a:r>
              <a:rPr lang="it-IT" sz="2000" dirty="0" smtClean="0">
                <a:solidFill>
                  <a:schemeClr val="tx1"/>
                </a:solidFill>
              </a:rPr>
              <a:t> </a:t>
            </a:r>
            <a:r>
              <a:rPr lang="it-IT" sz="2000" dirty="0" err="1" smtClean="0">
                <a:solidFill>
                  <a:schemeClr val="tx1"/>
                </a:solidFill>
              </a:rPr>
              <a:t>results</a:t>
            </a:r>
            <a:r>
              <a:rPr lang="it-IT" sz="2000" dirty="0" smtClean="0">
                <a:solidFill>
                  <a:schemeClr val="tx1"/>
                </a:solidFill>
              </a:rPr>
              <a:t>, </a:t>
            </a:r>
            <a:r>
              <a:rPr lang="it-IT" sz="2000" dirty="0" err="1">
                <a:solidFill>
                  <a:schemeClr val="tx1"/>
                </a:solidFill>
              </a:rPr>
              <a:t>but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still</a:t>
            </a:r>
            <a:r>
              <a:rPr lang="it-IT" sz="2000" dirty="0">
                <a:solidFill>
                  <a:schemeClr val="tx1"/>
                </a:solidFill>
              </a:rPr>
              <a:t> a </a:t>
            </a:r>
            <a:r>
              <a:rPr lang="it-IT" sz="2000" dirty="0" err="1">
                <a:solidFill>
                  <a:schemeClr val="tx1"/>
                </a:solidFill>
              </a:rPr>
              <a:t>good</a:t>
            </a:r>
            <a:r>
              <a:rPr lang="it-IT" sz="2000" dirty="0">
                <a:solidFill>
                  <a:schemeClr val="tx1"/>
                </a:solidFill>
              </a:rPr>
              <a:t> </a:t>
            </a:r>
            <a:r>
              <a:rPr lang="it-IT" sz="2000" dirty="0" err="1">
                <a:solidFill>
                  <a:schemeClr val="tx1"/>
                </a:solidFill>
              </a:rPr>
              <a:t>amount</a:t>
            </a:r>
            <a:r>
              <a:rPr lang="it-IT" sz="2000" dirty="0">
                <a:solidFill>
                  <a:schemeClr val="tx1"/>
                </a:solidFill>
              </a:rPr>
              <a:t> of work to do.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1"/>
              </a:solidFill>
            </a:endParaRPr>
          </a:p>
          <a:p>
            <a:pPr marL="257175" indent="-257175">
              <a:buFont typeface="Arial" panose="020B0604020202020204" pitchFamily="34" charset="0"/>
              <a:buChar char="•"/>
            </a:pPr>
            <a:endParaRPr lang="it-IT" sz="1600" dirty="0">
              <a:solidFill>
                <a:schemeClr val="tx1"/>
              </a:solidFill>
            </a:endParaRPr>
          </a:p>
          <a:p>
            <a:endParaRPr lang="it-IT" sz="1600" dirty="0">
              <a:solidFill>
                <a:schemeClr val="tx1"/>
              </a:solidFill>
            </a:endParaRPr>
          </a:p>
          <a:p>
            <a:endParaRPr lang="it-IT" sz="1600" dirty="0">
              <a:solidFill>
                <a:schemeClr val="tx1"/>
              </a:solidFill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732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Future work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1" y="3004102"/>
            <a:ext cx="7669529" cy="1981664"/>
          </a:xfrm>
        </p:spPr>
        <p:txBody>
          <a:bodyPr>
            <a:normAutofit/>
          </a:bodyPr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725" dirty="0" err="1">
                <a:solidFill>
                  <a:schemeClr val="tx1"/>
                </a:solidFill>
              </a:rPr>
              <a:t>Handle</a:t>
            </a:r>
            <a:r>
              <a:rPr lang="it-IT" sz="1725" dirty="0">
                <a:solidFill>
                  <a:schemeClr val="tx1"/>
                </a:solidFill>
              </a:rPr>
              <a:t> CUDA API in the </a:t>
            </a:r>
            <a:r>
              <a:rPr lang="it-IT" sz="1725" dirty="0" err="1">
                <a:solidFill>
                  <a:schemeClr val="tx1"/>
                </a:solidFill>
              </a:rPr>
              <a:t>host</a:t>
            </a:r>
            <a:r>
              <a:rPr lang="it-IT" sz="1725" dirty="0">
                <a:solidFill>
                  <a:schemeClr val="tx1"/>
                </a:solidFill>
              </a:rPr>
              <a:t> code </a:t>
            </a:r>
            <a:r>
              <a:rPr lang="it-IT" sz="1725" dirty="0" smtClean="0">
                <a:solidFill>
                  <a:schemeClr val="tx1"/>
                </a:solidFill>
              </a:rPr>
              <a:t>(i.e. </a:t>
            </a:r>
            <a:r>
              <a:rPr lang="it-IT" sz="1725" dirty="0" err="1" smtClean="0">
                <a:solidFill>
                  <a:schemeClr val="tx1"/>
                </a:solidFill>
              </a:rPr>
              <a:t>cudaMallocManaged</a:t>
            </a:r>
            <a:r>
              <a:rPr lang="it-IT" sz="1725" dirty="0">
                <a:solidFill>
                  <a:schemeClr val="tx1"/>
                </a:solidFill>
              </a:rPr>
              <a:t>)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725" dirty="0" err="1">
                <a:solidFill>
                  <a:schemeClr val="tx1"/>
                </a:solidFill>
              </a:rPr>
              <a:t>Atomic</a:t>
            </a:r>
            <a:r>
              <a:rPr lang="it-IT" sz="1725" dirty="0">
                <a:solidFill>
                  <a:schemeClr val="tx1"/>
                </a:solidFill>
              </a:rPr>
              <a:t> </a:t>
            </a:r>
            <a:r>
              <a:rPr lang="it-IT" sz="1725" dirty="0" err="1">
                <a:solidFill>
                  <a:schemeClr val="tx1"/>
                </a:solidFill>
              </a:rPr>
              <a:t>operations</a:t>
            </a:r>
            <a:r>
              <a:rPr lang="it-IT" sz="1725" dirty="0">
                <a:solidFill>
                  <a:schemeClr val="tx1"/>
                </a:solidFill>
              </a:rPr>
              <a:t> in the </a:t>
            </a:r>
            <a:r>
              <a:rPr lang="it-IT" sz="1725" dirty="0" err="1">
                <a:solidFill>
                  <a:schemeClr val="tx1"/>
                </a:solidFill>
              </a:rPr>
              <a:t>kernel</a:t>
            </a:r>
            <a:endParaRPr lang="it-IT" sz="1725" dirty="0">
              <a:solidFill>
                <a:schemeClr val="tx1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it-IT" sz="1725" dirty="0" err="1">
                <a:solidFill>
                  <a:schemeClr val="tx1"/>
                </a:solidFill>
              </a:rPr>
              <a:t>Adding</a:t>
            </a:r>
            <a:r>
              <a:rPr lang="it-IT" sz="1725" dirty="0">
                <a:solidFill>
                  <a:schemeClr val="tx1"/>
                </a:solidFill>
              </a:rPr>
              <a:t> </a:t>
            </a:r>
            <a:r>
              <a:rPr lang="it-IT" sz="1725" dirty="0" err="1">
                <a:solidFill>
                  <a:schemeClr val="tx1"/>
                </a:solidFill>
              </a:rPr>
              <a:t>vectorization</a:t>
            </a:r>
            <a:r>
              <a:rPr lang="it-IT" sz="1725" dirty="0">
                <a:solidFill>
                  <a:schemeClr val="tx1"/>
                </a:solidFill>
              </a:rPr>
              <a:t> </a:t>
            </a:r>
            <a:r>
              <a:rPr lang="it-IT" sz="1725" dirty="0" err="1">
                <a:solidFill>
                  <a:schemeClr val="tx1"/>
                </a:solidFill>
              </a:rPr>
              <a:t>pragmas</a:t>
            </a:r>
            <a:endParaRPr lang="it-IT" sz="1725" dirty="0">
              <a:solidFill>
                <a:schemeClr val="tx1"/>
              </a:solidFill>
            </a:endParaRPr>
          </a:p>
          <a:p>
            <a:endParaRPr lang="it-IT" sz="1725" dirty="0">
              <a:solidFill>
                <a:schemeClr val="tx1"/>
              </a:solidFill>
            </a:endParaRPr>
          </a:p>
          <a:p>
            <a:pPr marL="214313" indent="-214313">
              <a:buFont typeface="Arial" panose="020B0604020202020204" pitchFamily="34" charset="0"/>
              <a:buChar char="•"/>
            </a:pPr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69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 smtClean="0"/>
              <a:t>Thank</a:t>
            </a:r>
            <a:r>
              <a:rPr lang="it-IT" dirty="0" smtClean="0"/>
              <a:t> </a:t>
            </a:r>
            <a:r>
              <a:rPr lang="it-IT" dirty="0" err="1" smtClean="0"/>
              <a:t>you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1" y="2035969"/>
            <a:ext cx="7886700" cy="2523331"/>
          </a:xfrm>
        </p:spPr>
        <p:txBody>
          <a:bodyPr>
            <a:normAutofit fontScale="77500" lnSpcReduction="20000"/>
          </a:bodyPr>
          <a:lstStyle/>
          <a:p>
            <a:r>
              <a:rPr lang="it-IT" sz="2100" dirty="0" err="1">
                <a:solidFill>
                  <a:schemeClr val="tx1"/>
                </a:solidFill>
              </a:rPr>
              <a:t>GitHub</a:t>
            </a:r>
            <a:r>
              <a:rPr lang="it-IT" sz="2100" dirty="0">
                <a:solidFill>
                  <a:schemeClr val="tx1"/>
                </a:solidFill>
              </a:rPr>
              <a:t> </a:t>
            </a:r>
            <a:r>
              <a:rPr lang="it-IT" sz="2100" dirty="0">
                <a:solidFill>
                  <a:schemeClr val="tx1"/>
                </a:solidFill>
                <a:hlinkClick r:id="rId3"/>
              </a:rPr>
              <a:t>https://</a:t>
            </a:r>
            <a:r>
              <a:rPr lang="it-IT" sz="2100" dirty="0" smtClean="0">
                <a:solidFill>
                  <a:schemeClr val="tx1"/>
                </a:solidFill>
                <a:hlinkClick r:id="rId3"/>
              </a:rPr>
              <a:t>github.com/HPC4HEP/CUDAtoCPP</a:t>
            </a:r>
            <a:endParaRPr lang="it-IT" sz="2100" dirty="0" smtClean="0">
              <a:solidFill>
                <a:schemeClr val="tx1"/>
              </a:solidFill>
            </a:endParaRPr>
          </a:p>
          <a:p>
            <a:endParaRPr lang="it-IT" sz="1500" dirty="0" smtClean="0">
              <a:solidFill>
                <a:schemeClr val="tx1"/>
              </a:solidFill>
            </a:endParaRPr>
          </a:p>
          <a:p>
            <a:endParaRPr lang="it-IT" sz="1500" dirty="0">
              <a:solidFill>
                <a:schemeClr val="tx1"/>
              </a:solidFill>
            </a:endParaRPr>
          </a:p>
          <a:p>
            <a:r>
              <a:rPr lang="it-IT" sz="3300" b="1" dirty="0" err="1" smtClean="0">
                <a:solidFill>
                  <a:schemeClr val="tx1"/>
                </a:solidFill>
              </a:rPr>
              <a:t>References</a:t>
            </a:r>
            <a:endParaRPr lang="it-IT" sz="3300" b="1" dirty="0" smtClean="0">
              <a:solidFill>
                <a:schemeClr val="tx1"/>
              </a:solidFill>
            </a:endParaRPr>
          </a:p>
          <a:p>
            <a:r>
              <a:rPr lang="en-US" sz="1500" dirty="0" err="1" smtClean="0">
                <a:solidFill>
                  <a:schemeClr val="tx1"/>
                </a:solidFill>
              </a:rPr>
              <a:t>Felice</a:t>
            </a:r>
            <a:r>
              <a:rPr lang="en-US" sz="1500" dirty="0" smtClean="0">
                <a:solidFill>
                  <a:schemeClr val="tx1"/>
                </a:solidFill>
              </a:rPr>
              <a:t> </a:t>
            </a:r>
            <a:r>
              <a:rPr lang="en-US" sz="1500" dirty="0" err="1" smtClean="0">
                <a:solidFill>
                  <a:schemeClr val="tx1"/>
                </a:solidFill>
              </a:rPr>
              <a:t>Pantaleo</a:t>
            </a:r>
            <a:r>
              <a:rPr lang="en-US" sz="1500" dirty="0">
                <a:solidFill>
                  <a:schemeClr val="tx1"/>
                </a:solidFill>
              </a:rPr>
              <a:t>,</a:t>
            </a:r>
            <a:r>
              <a:rPr lang="en-US" sz="1500" dirty="0" smtClean="0">
                <a:solidFill>
                  <a:schemeClr val="tx1"/>
                </a:solidFill>
              </a:rPr>
              <a:t> “Introduction </a:t>
            </a:r>
            <a:r>
              <a:rPr lang="en-US" sz="1500" dirty="0">
                <a:solidFill>
                  <a:schemeClr val="tx1"/>
                </a:solidFill>
              </a:rPr>
              <a:t>to </a:t>
            </a:r>
            <a:r>
              <a:rPr lang="en-US" sz="1500" dirty="0" smtClean="0">
                <a:solidFill>
                  <a:schemeClr val="tx1"/>
                </a:solidFill>
              </a:rPr>
              <a:t>GPU </a:t>
            </a:r>
            <a:r>
              <a:rPr lang="en-US" sz="1500" dirty="0">
                <a:solidFill>
                  <a:schemeClr val="tx1"/>
                </a:solidFill>
              </a:rPr>
              <a:t>programming using </a:t>
            </a:r>
            <a:r>
              <a:rPr lang="en-US" sz="1500" dirty="0" smtClean="0">
                <a:solidFill>
                  <a:schemeClr val="tx1"/>
                </a:solidFill>
              </a:rPr>
              <a:t>CUDA”</a:t>
            </a:r>
            <a:endParaRPr lang="it-IT" sz="1500" dirty="0" smtClean="0">
              <a:solidFill>
                <a:schemeClr val="tx1"/>
              </a:solidFill>
            </a:endParaRPr>
          </a:p>
          <a:p>
            <a:endParaRPr lang="it-IT" sz="1500" dirty="0">
              <a:solidFill>
                <a:schemeClr val="tx1"/>
              </a:solidFill>
            </a:endParaRPr>
          </a:p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118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(Backup) </a:t>
            </a:r>
            <a:r>
              <a:rPr lang="it-IT" dirty="0" err="1" smtClean="0"/>
              <a:t>Example</a:t>
            </a:r>
            <a:r>
              <a:rPr lang="it-IT" dirty="0" smtClean="0"/>
              <a:t>: __</a:t>
            </a:r>
            <a:r>
              <a:rPr lang="it-IT" dirty="0" err="1" smtClean="0"/>
              <a:t>syncthread</a:t>
            </a:r>
            <a:r>
              <a:rPr lang="it-IT" dirty="0" smtClean="0"/>
              <a:t> inside a while statement</a:t>
            </a:r>
            <a:endParaRPr lang="it-IT" dirty="0"/>
          </a:p>
        </p:txBody>
      </p:sp>
      <p:sp>
        <p:nvSpPr>
          <p:cNvPr id="5" name="Rettangolo 4"/>
          <p:cNvSpPr/>
          <p:nvPr/>
        </p:nvSpPr>
        <p:spPr>
          <a:xfrm>
            <a:off x="241300" y="2529169"/>
            <a:ext cx="3110675" cy="2950373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while(j&gt;0){</a:t>
            </a:r>
          </a:p>
          <a:p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	__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syncthreads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	bar();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sp>
        <p:nvSpPr>
          <p:cNvPr id="6" name="Rettangolo 5"/>
          <p:cNvSpPr/>
          <p:nvPr/>
        </p:nvSpPr>
        <p:spPr>
          <a:xfrm>
            <a:off x="4857717" y="1985797"/>
            <a:ext cx="3961671" cy="3740633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bool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[];</a:t>
            </a:r>
          </a:p>
          <a:p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thread_loop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{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 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 = (j[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]&gt;0);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LABEL: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thread_loop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]) {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foo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(); }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thread_loop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 { bar(); }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thread_loop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{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 = (j[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]&gt;0);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newcond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[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tid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]) go =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true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  <a:p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if</a:t>
            </a:r>
            <a:r>
              <a:rPr lang="it-IT" sz="1500" dirty="0">
                <a:latin typeface="Consolas" panose="020B0609020204030204" pitchFamily="49" charset="0"/>
                <a:cs typeface="Consolas" panose="020B0609020204030204" pitchFamily="49" charset="0"/>
              </a:rPr>
              <a:t>(go) </a:t>
            </a:r>
            <a:r>
              <a:rPr lang="it-IT" sz="1500" dirty="0" err="1">
                <a:latin typeface="Consolas" panose="020B0609020204030204" pitchFamily="49" charset="0"/>
                <a:cs typeface="Consolas" panose="020B0609020204030204" pitchFamily="49" charset="0"/>
              </a:rPr>
              <a:t>gotoLABEL</a:t>
            </a:r>
            <a:endParaRPr lang="it-IT" sz="1500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7" name="Freccia a destra 6"/>
          <p:cNvSpPr/>
          <p:nvPr/>
        </p:nvSpPr>
        <p:spPr>
          <a:xfrm>
            <a:off x="3351975" y="3736893"/>
            <a:ext cx="1505743" cy="534924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 sz="1350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46163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CUDA </a:t>
            </a:r>
            <a:r>
              <a:rPr lang="it-IT" dirty="0" err="1" smtClean="0"/>
              <a:t>Computational</a:t>
            </a:r>
            <a:r>
              <a:rPr lang="it-IT" dirty="0" smtClean="0"/>
              <a:t> Model</a:t>
            </a:r>
            <a:endParaRPr lang="it-IT" dirty="0"/>
          </a:p>
        </p:txBody>
      </p:sp>
      <p:sp>
        <p:nvSpPr>
          <p:cNvPr id="4" name="Slide Number Placeholder 3"/>
          <p:cNvSpPr>
            <a:spLocks noGrp="1"/>
          </p:cNvSpPr>
          <p:nvPr/>
        </p:nvSpPr>
        <p:spPr>
          <a:xfrm>
            <a:off x="6535644" y="6639729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Bell MT" panose="02020503060305020303" pitchFamily="18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GB" dirty="0"/>
          </a:p>
        </p:txBody>
      </p:sp>
      <p:sp>
        <p:nvSpPr>
          <p:cNvPr id="5" name="Content Placeholder 5"/>
          <p:cNvSpPr>
            <a:spLocks noGrp="1"/>
          </p:cNvSpPr>
          <p:nvPr/>
        </p:nvSpPr>
        <p:spPr>
          <a:xfrm>
            <a:off x="410616" y="1651000"/>
            <a:ext cx="4409861" cy="4678094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bg1">
                    <a:lumMod val="5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effectLst>
                  <a:outerShdw blurRad="50800" dist="38100" dir="2700000" algn="tl" rotWithShape="0">
                    <a:prstClr val="black">
                      <a:alpha val="10000"/>
                    </a:prstClr>
                  </a:outerShdw>
                </a:effectLst>
                <a:latin typeface="Bell M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latin typeface="+mn-lt"/>
              </a:rPr>
              <a:t>Data-parallel model of computation</a:t>
            </a:r>
          </a:p>
          <a:p>
            <a:pPr lvl="1"/>
            <a:r>
              <a:rPr lang="en-US" dirty="0" smtClean="0">
                <a:latin typeface="+mn-lt"/>
              </a:rPr>
              <a:t>Data split into a 1D, 2D, 3D grid of blocks</a:t>
            </a:r>
          </a:p>
          <a:p>
            <a:pPr lvl="1"/>
            <a:r>
              <a:rPr lang="en-US" dirty="0" smtClean="0">
                <a:latin typeface="+mn-lt"/>
              </a:rPr>
              <a:t>Each block can be 1D, 2D, 3D in shape</a:t>
            </a:r>
          </a:p>
          <a:p>
            <a:pPr lvl="1"/>
            <a:r>
              <a:rPr lang="en-US" dirty="0" smtClean="0">
                <a:latin typeface="+mn-lt"/>
              </a:rPr>
              <a:t>More than 512 threads/block</a:t>
            </a:r>
          </a:p>
          <a:p>
            <a:r>
              <a:rPr lang="en-US" dirty="0" smtClean="0">
                <a:latin typeface="+mn-lt"/>
              </a:rPr>
              <a:t>Built-in </a:t>
            </a:r>
            <a:r>
              <a:rPr lang="en-US" dirty="0">
                <a:latin typeface="+mn-lt"/>
              </a:rPr>
              <a:t>variables:</a:t>
            </a:r>
          </a:p>
          <a:p>
            <a:pPr lvl="1"/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threadIdx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blockIdx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blockDim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lvl="1"/>
            <a:r>
              <a:rPr lang="en-US" sz="2200" dirty="0" smtClean="0">
                <a:latin typeface="Consolas" panose="020B0609020204030204" pitchFamily="49" charset="0"/>
                <a:cs typeface="Consolas" panose="020B0609020204030204" pitchFamily="49" charset="0"/>
              </a:rPr>
              <a:t>dim3 </a:t>
            </a:r>
            <a:r>
              <a:rPr lang="en-US" sz="22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gridDim</a:t>
            </a:r>
            <a:endParaRPr lang="en-US" sz="22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endParaRPr lang="en-GB" dirty="0"/>
          </a:p>
        </p:txBody>
      </p:sp>
      <p:sp>
        <p:nvSpPr>
          <p:cNvPr id="6" name="Rounded Rectangle 6"/>
          <p:cNvSpPr/>
          <p:nvPr/>
        </p:nvSpPr>
        <p:spPr>
          <a:xfrm>
            <a:off x="5020472" y="1549400"/>
            <a:ext cx="3648772" cy="2740096"/>
          </a:xfrm>
          <a:prstGeom prst="roundRect">
            <a:avLst>
              <a:gd name="adj" fmla="val 2334"/>
            </a:avLst>
          </a:prstGeom>
          <a:gradFill rotWithShape="1">
            <a:gsLst>
              <a:gs pos="0">
                <a:srgbClr val="8AAD00">
                  <a:tint val="50000"/>
                  <a:satMod val="300000"/>
                </a:srgbClr>
              </a:gs>
              <a:gs pos="35000">
                <a:srgbClr val="8AAD00">
                  <a:tint val="37000"/>
                  <a:satMod val="300000"/>
                </a:srgbClr>
              </a:gs>
              <a:gs pos="100000">
                <a:srgbClr val="8AAD00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800" b="0" i="0" u="none" strike="noStrike" kern="0" cap="none" spc="0" normalizeH="0" baseline="0" noProof="0" dirty="0" smtClean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Devic</a:t>
            </a:r>
            <a:r>
              <a:rPr kumimoji="0" lang="en-GB" sz="1800" b="0" i="0" u="none" strike="noStrike" kern="0" cap="none" spc="0" normalizeH="0" baseline="0" noProof="0" dirty="0">
                <a:ln>
                  <a:noFill/>
                </a:ln>
                <a:solidFill>
                  <a:srgbClr val="80808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</a:t>
            </a:r>
          </a:p>
        </p:txBody>
      </p:sp>
      <p:sp>
        <p:nvSpPr>
          <p:cNvPr id="7" name="Rounded Rectangle 7"/>
          <p:cNvSpPr/>
          <p:nvPr/>
        </p:nvSpPr>
        <p:spPr>
          <a:xfrm>
            <a:off x="5333190" y="1940291"/>
            <a:ext cx="2887821" cy="2182197"/>
          </a:xfrm>
          <a:prstGeom prst="roundRect">
            <a:avLst>
              <a:gd name="adj" fmla="val 3356"/>
            </a:avLst>
          </a:prstGeom>
          <a:gradFill rotWithShape="1">
            <a:gsLst>
              <a:gs pos="0">
                <a:srgbClr val="8AAD00">
                  <a:shade val="51000"/>
                  <a:satMod val="130000"/>
                </a:srgbClr>
              </a:gs>
              <a:gs pos="80000">
                <a:srgbClr val="8AAD00">
                  <a:shade val="93000"/>
                  <a:satMod val="130000"/>
                </a:srgbClr>
              </a:gs>
              <a:gs pos="100000">
                <a:srgbClr val="8AAD00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8AAD00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Grid 1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Rounded Rectangle 8"/>
          <p:cNvSpPr/>
          <p:nvPr/>
        </p:nvSpPr>
        <p:spPr>
          <a:xfrm>
            <a:off x="5612063" y="2357449"/>
            <a:ext cx="613270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(0,0,0)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9" name="Rounded Rectangle 9"/>
          <p:cNvSpPr/>
          <p:nvPr/>
        </p:nvSpPr>
        <p:spPr>
          <a:xfrm>
            <a:off x="6437154" y="2351530"/>
            <a:ext cx="621228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(1,0,0)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Rounded Rectangle 10"/>
          <p:cNvSpPr/>
          <p:nvPr/>
        </p:nvSpPr>
        <p:spPr>
          <a:xfrm>
            <a:off x="7328281" y="2358924"/>
            <a:ext cx="621228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(2,0,0)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2" name="Rounded Rectangle 12"/>
          <p:cNvSpPr/>
          <p:nvPr/>
        </p:nvSpPr>
        <p:spPr>
          <a:xfrm>
            <a:off x="7316628" y="3160659"/>
            <a:ext cx="621228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(2,1,0)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Connector 13"/>
          <p:cNvCxnSpPr/>
          <p:nvPr/>
        </p:nvCxnSpPr>
        <p:spPr>
          <a:xfrm flipH="1">
            <a:off x="5257345" y="3159113"/>
            <a:ext cx="350739" cy="1013448"/>
          </a:xfrm>
          <a:prstGeom prst="line">
            <a:avLst/>
          </a:prstGeom>
          <a:noFill/>
          <a:ln w="28575" cap="flat" cmpd="sng" algn="ctr">
            <a:solidFill>
              <a:srgbClr val="000000">
                <a:lumMod val="85000"/>
                <a:lumOff val="15000"/>
              </a:srgbClr>
            </a:solidFill>
            <a:prstDash val="sysDash"/>
          </a:ln>
          <a:effectLst/>
        </p:spPr>
      </p:cxnSp>
      <p:cxnSp>
        <p:nvCxnSpPr>
          <p:cNvPr id="14" name="Straight Connector 14"/>
          <p:cNvCxnSpPr/>
          <p:nvPr/>
        </p:nvCxnSpPr>
        <p:spPr>
          <a:xfrm>
            <a:off x="6222527" y="3203694"/>
            <a:ext cx="1486963" cy="931444"/>
          </a:xfrm>
          <a:prstGeom prst="line">
            <a:avLst/>
          </a:prstGeom>
          <a:noFill/>
          <a:ln w="28575" cap="flat" cmpd="sng" algn="ctr">
            <a:solidFill>
              <a:srgbClr val="000000">
                <a:lumMod val="85000"/>
                <a:lumOff val="15000"/>
              </a:srgbClr>
            </a:solidFill>
            <a:prstDash val="sysDash"/>
          </a:ln>
          <a:effectLst/>
        </p:spPr>
      </p:cxnSp>
      <p:cxnSp>
        <p:nvCxnSpPr>
          <p:cNvPr id="15" name="Straight Connector 15"/>
          <p:cNvCxnSpPr/>
          <p:nvPr/>
        </p:nvCxnSpPr>
        <p:spPr>
          <a:xfrm flipH="1">
            <a:off x="5268710" y="3808585"/>
            <a:ext cx="352902" cy="2283573"/>
          </a:xfrm>
          <a:prstGeom prst="line">
            <a:avLst/>
          </a:prstGeom>
          <a:noFill/>
          <a:ln w="28575" cap="flat" cmpd="sng" algn="ctr">
            <a:solidFill>
              <a:srgbClr val="000000">
                <a:lumMod val="85000"/>
                <a:lumOff val="15000"/>
              </a:srgbClr>
            </a:solidFill>
            <a:prstDash val="sysDash"/>
          </a:ln>
          <a:effectLst/>
        </p:spPr>
      </p:cxnSp>
      <p:cxnSp>
        <p:nvCxnSpPr>
          <p:cNvPr id="16" name="Straight Connector 16"/>
          <p:cNvCxnSpPr/>
          <p:nvPr/>
        </p:nvCxnSpPr>
        <p:spPr>
          <a:xfrm>
            <a:off x="6226620" y="3837969"/>
            <a:ext cx="1479005" cy="2254189"/>
          </a:xfrm>
          <a:prstGeom prst="line">
            <a:avLst/>
          </a:prstGeom>
          <a:noFill/>
          <a:ln w="28575" cap="flat" cmpd="sng" algn="ctr">
            <a:solidFill>
              <a:srgbClr val="000000">
                <a:lumMod val="85000"/>
                <a:lumOff val="15000"/>
              </a:srgbClr>
            </a:solidFill>
            <a:prstDash val="sysDash"/>
          </a:ln>
          <a:effectLst/>
        </p:spPr>
      </p:cxnSp>
      <p:sp>
        <p:nvSpPr>
          <p:cNvPr id="17" name="Rounded Rectangle 17"/>
          <p:cNvSpPr/>
          <p:nvPr/>
        </p:nvSpPr>
        <p:spPr>
          <a:xfrm>
            <a:off x="5604105" y="3159184"/>
            <a:ext cx="621228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(0,1,0)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ounded Rectangle 18"/>
          <p:cNvSpPr/>
          <p:nvPr/>
        </p:nvSpPr>
        <p:spPr>
          <a:xfrm>
            <a:off x="5222997" y="4173507"/>
            <a:ext cx="2625293" cy="1922341"/>
          </a:xfrm>
          <a:prstGeom prst="roundRect">
            <a:avLst>
              <a:gd name="adj" fmla="val 3238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t" anchorCtr="0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 (0,1,0)</a:t>
            </a:r>
            <a:endParaRPr kumimoji="0" lang="en-GB" sz="14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19" name="table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50225" y="4541121"/>
            <a:ext cx="2831565" cy="2055666"/>
          </a:xfrm>
          <a:prstGeom prst="rect">
            <a:avLst/>
          </a:prstGeom>
        </p:spPr>
      </p:pic>
      <p:sp>
        <p:nvSpPr>
          <p:cNvPr id="11" name="Rounded Rectangle 11"/>
          <p:cNvSpPr/>
          <p:nvPr/>
        </p:nvSpPr>
        <p:spPr>
          <a:xfrm>
            <a:off x="6437154" y="3160038"/>
            <a:ext cx="621228" cy="652011"/>
          </a:xfrm>
          <a:prstGeom prst="roundRect">
            <a:avLst>
              <a:gd name="adj" fmla="val 8002"/>
            </a:avLst>
          </a:prstGeom>
          <a:gradFill rotWithShape="1">
            <a:gsLst>
              <a:gs pos="0">
                <a:srgbClr val="FF9933">
                  <a:shade val="51000"/>
                  <a:satMod val="130000"/>
                </a:srgbClr>
              </a:gs>
              <a:gs pos="80000">
                <a:srgbClr val="FF9933">
                  <a:shade val="93000"/>
                  <a:satMod val="130000"/>
                </a:srgbClr>
              </a:gs>
              <a:gs pos="100000">
                <a:srgbClr val="FF9933">
                  <a:shade val="94000"/>
                  <a:satMod val="135000"/>
                </a:srgbClr>
              </a:gs>
            </a:gsLst>
            <a:lin ang="16200000" scaled="0"/>
          </a:gradFill>
          <a:ln w="9525" cap="flat" cmpd="sng" algn="ctr">
            <a:solidFill>
              <a:srgbClr val="FF9933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Block</a:t>
            </a:r>
            <a:b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GB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>
                    <a:lumMod val="85000"/>
                    <a:lumOff val="15000"/>
                  </a:srgbClr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(1,1,0)</a:t>
            </a:r>
            <a:endParaRPr kumimoji="0" lang="en-GB" sz="1100" b="0" i="0" u="none" strike="noStrike" kern="0" cap="none" spc="0" normalizeH="0" baseline="0" noProof="0" dirty="0">
              <a:ln>
                <a:noFill/>
              </a:ln>
              <a:solidFill>
                <a:srgbClr val="000000">
                  <a:lumMod val="85000"/>
                  <a:lumOff val="15000"/>
                </a:srgbClr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2765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535489" y="293705"/>
            <a:ext cx="8062025" cy="906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it-IT" noProof="1" smtClean="0">
                <a:latin typeface="Segoe UI Light"/>
              </a:rPr>
              <a:t>Mapping</a:t>
            </a:r>
            <a:endParaRPr lang="it-IT" noProof="1">
              <a:latin typeface="Segoe UI Light"/>
            </a:endParaRPr>
          </a:p>
        </p:txBody>
      </p:sp>
      <p:sp>
        <p:nvSpPr>
          <p:cNvPr id="5" name="Segnaposto contenuto 2"/>
          <p:cNvSpPr>
            <a:spLocks noGrp="1"/>
          </p:cNvSpPr>
          <p:nvPr>
            <p:ph idx="1"/>
          </p:nvPr>
        </p:nvSpPr>
        <p:spPr>
          <a:xfrm>
            <a:off x="535489" y="2314575"/>
            <a:ext cx="7645813" cy="3386138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en-US" sz="2100" noProof="1">
                <a:solidFill>
                  <a:schemeClr val="tx1"/>
                </a:solidFill>
              </a:rPr>
              <a:t>The mapping of the computation is NOT straightforward.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1" noProof="1">
                <a:solidFill>
                  <a:schemeClr val="tx1"/>
                </a:solidFill>
              </a:rPr>
              <a:t>Conceptually easiest implementation</a:t>
            </a:r>
            <a:r>
              <a:rPr lang="en-US" sz="1800" noProof="1">
                <a:solidFill>
                  <a:schemeClr val="tx1"/>
                </a:solidFill>
              </a:rPr>
              <a:t>: spawn </a:t>
            </a:r>
            <a:r>
              <a:rPr lang="en-US" sz="1800" noProof="1" smtClean="0">
                <a:solidFill>
                  <a:schemeClr val="tx1"/>
                </a:solidFill>
              </a:rPr>
              <a:t>a </a:t>
            </a:r>
            <a:r>
              <a:rPr lang="en-US" sz="1800" noProof="1" smtClean="0">
                <a:solidFill>
                  <a:schemeClr val="accent6"/>
                </a:solidFill>
              </a:rPr>
              <a:t>CPU </a:t>
            </a:r>
            <a:r>
              <a:rPr lang="en-US" sz="1800" noProof="1">
                <a:solidFill>
                  <a:schemeClr val="accent6"/>
                </a:solidFill>
              </a:rPr>
              <a:t>thread</a:t>
            </a:r>
            <a:r>
              <a:rPr lang="en-US" sz="1800" noProof="1">
                <a:solidFill>
                  <a:schemeClr val="tx1"/>
                </a:solidFill>
              </a:rPr>
              <a:t> for every </a:t>
            </a:r>
            <a:r>
              <a:rPr lang="en-US" sz="1800" noProof="1">
                <a:solidFill>
                  <a:srgbClr val="FF0000"/>
                </a:solidFill>
              </a:rPr>
              <a:t>GPU thread</a:t>
            </a:r>
            <a:r>
              <a:rPr lang="en-US" sz="1800" noProof="1">
                <a:solidFill>
                  <a:schemeClr val="tx1"/>
                </a:solidFill>
              </a:rPr>
              <a:t> specified in the programming model.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1800" b="1" noProof="1">
                <a:solidFill>
                  <a:schemeClr val="tx1"/>
                </a:solidFill>
              </a:rPr>
              <a:t>Quite inefficient</a:t>
            </a:r>
            <a:r>
              <a:rPr lang="en-US" sz="1800" noProof="1">
                <a:solidFill>
                  <a:schemeClr val="tx1"/>
                </a:solidFill>
              </a:rPr>
              <a:t>: </a:t>
            </a:r>
          </a:p>
          <a:p>
            <a:pPr marL="728663" lvl="1" indent="-214313">
              <a:lnSpc>
                <a:spcPct val="160000"/>
              </a:lnSpc>
            </a:pPr>
            <a:r>
              <a:rPr lang="en-US" sz="1350" noProof="1">
                <a:solidFill>
                  <a:schemeClr val="tx1"/>
                </a:solidFill>
              </a:rPr>
              <a:t>mitigates the locality benefits</a:t>
            </a:r>
          </a:p>
          <a:p>
            <a:pPr marL="728663" lvl="1" indent="-214313">
              <a:lnSpc>
                <a:spcPct val="160000"/>
              </a:lnSpc>
            </a:pPr>
            <a:r>
              <a:rPr lang="en-US" sz="1350" noProof="1">
                <a:solidFill>
                  <a:schemeClr val="tx1"/>
                </a:solidFill>
              </a:rPr>
              <a:t>incurs a large amount of scheduling overhead</a:t>
            </a:r>
          </a:p>
          <a:p>
            <a:pPr>
              <a:lnSpc>
                <a:spcPct val="160000"/>
              </a:lnSpc>
            </a:pPr>
            <a:endParaRPr lang="it-IT" noProof="1"/>
          </a:p>
        </p:txBody>
      </p: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6605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3326" y="0"/>
            <a:ext cx="8062025" cy="1208868"/>
          </a:xfrm>
        </p:spPr>
        <p:txBody>
          <a:bodyPr/>
          <a:lstStyle/>
          <a:p>
            <a:r>
              <a:rPr lang="it-IT" dirty="0" err="1" smtClean="0"/>
              <a:t>Mapping</a:t>
            </a:r>
            <a:endParaRPr lang="it-IT" dirty="0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628651" y="1578769"/>
            <a:ext cx="7886700" cy="2675731"/>
          </a:xfrm>
        </p:spPr>
        <p:txBody>
          <a:bodyPr>
            <a:normAutofit fontScale="85000" lnSpcReduction="10000"/>
          </a:bodyPr>
          <a:lstStyle/>
          <a:p>
            <a:pPr algn="ctr"/>
            <a:r>
              <a:rPr lang="en-US" sz="1800" b="1" noProof="1">
                <a:solidFill>
                  <a:schemeClr val="tx1"/>
                </a:solidFill>
              </a:rPr>
              <a:t>Translating the CUDA program such that the mapping of programming constructs maintains the locality expressed in the programming model with existing operating system and hardware features.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noProof="1">
                <a:solidFill>
                  <a:schemeClr val="tx1"/>
                </a:solidFill>
              </a:rPr>
              <a:t> </a:t>
            </a:r>
            <a:r>
              <a:rPr lang="en-US" sz="1800" noProof="1" smtClean="0">
                <a:solidFill>
                  <a:srgbClr val="FF0000"/>
                </a:solidFill>
              </a:rPr>
              <a:t>CUDA </a:t>
            </a:r>
            <a:r>
              <a:rPr lang="en-US" sz="1800" noProof="1">
                <a:solidFill>
                  <a:srgbClr val="FF0000"/>
                </a:solidFill>
              </a:rPr>
              <a:t>blocks </a:t>
            </a:r>
            <a:r>
              <a:rPr lang="en-US" sz="1800" noProof="1">
                <a:solidFill>
                  <a:schemeClr val="tx1"/>
                </a:solidFill>
              </a:rPr>
              <a:t>execution is asynchronous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noProof="1" smtClean="0">
                <a:solidFill>
                  <a:schemeClr val="tx1"/>
                </a:solidFill>
              </a:rPr>
              <a:t> Each </a:t>
            </a:r>
            <a:r>
              <a:rPr lang="en-US" sz="1800" noProof="1" smtClean="0">
                <a:solidFill>
                  <a:srgbClr val="92D050"/>
                </a:solidFill>
              </a:rPr>
              <a:t>CPU thread</a:t>
            </a:r>
            <a:r>
              <a:rPr lang="en-US" sz="1800" noProof="1" smtClean="0">
                <a:solidFill>
                  <a:schemeClr val="tx1"/>
                </a:solidFill>
              </a:rPr>
              <a:t> should </a:t>
            </a:r>
            <a:r>
              <a:rPr lang="en-US" sz="1800" noProof="1">
                <a:solidFill>
                  <a:schemeClr val="tx1"/>
                </a:solidFill>
              </a:rPr>
              <a:t>be scheduled to a single core for locality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en-US" sz="1800" noProof="1" smtClean="0">
                <a:solidFill>
                  <a:schemeClr val="tx1"/>
                </a:solidFill>
              </a:rPr>
              <a:t> Maintain </a:t>
            </a:r>
            <a:r>
              <a:rPr lang="en-US" sz="1800" noProof="1">
                <a:solidFill>
                  <a:schemeClr val="tx1"/>
                </a:solidFill>
              </a:rPr>
              <a:t>the ordering semantics imposed by potential barrier </a:t>
            </a:r>
            <a:r>
              <a:rPr lang="en-US" sz="1800" noProof="1" smtClean="0">
                <a:solidFill>
                  <a:schemeClr val="tx1"/>
                </a:solidFill>
              </a:rPr>
              <a:t>synchronization </a:t>
            </a:r>
            <a:r>
              <a:rPr lang="en-US" sz="1800" noProof="1">
                <a:solidFill>
                  <a:schemeClr val="tx1"/>
                </a:solidFill>
              </a:rPr>
              <a:t>points</a:t>
            </a:r>
          </a:p>
          <a:p>
            <a:pPr algn="ctr"/>
            <a:endParaRPr lang="en-US" sz="1800" b="1" noProof="1" smtClean="0">
              <a:solidFill>
                <a:schemeClr val="tx1"/>
              </a:solidFill>
            </a:endParaRPr>
          </a:p>
          <a:p>
            <a:endParaRPr lang="it-IT" dirty="0"/>
          </a:p>
        </p:txBody>
      </p:sp>
      <p:graphicFrame>
        <p:nvGraphicFramePr>
          <p:cNvPr id="4" name="Segnaposto contenuto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3297236"/>
              </p:ext>
            </p:extLst>
          </p:nvPr>
        </p:nvGraphicFramePr>
        <p:xfrm>
          <a:off x="1174751" y="4165600"/>
          <a:ext cx="6927849" cy="238722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53934"/>
                <a:gridCol w="3364632"/>
                <a:gridCol w="2309283"/>
              </a:tblGrid>
              <a:tr h="506327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CUDA</a:t>
                      </a:r>
                      <a:endParaRPr lang="it-IT" sz="1800" dirty="0"/>
                    </a:p>
                  </a:txBody>
                  <a:tcPr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smtClean="0"/>
                        <a:t>C++</a:t>
                      </a:r>
                      <a:endParaRPr lang="it-IT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it-IT" sz="1800" dirty="0"/>
                    </a:p>
                  </a:txBody>
                  <a:tcPr anchor="ctr"/>
                </a:tc>
              </a:tr>
              <a:tr h="725573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block</a:t>
                      </a:r>
                      <a:endParaRPr lang="it-IT" sz="1800" dirty="0"/>
                    </a:p>
                  </a:txBody>
                  <a:tcPr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std</a:t>
                      </a:r>
                      <a:r>
                        <a:rPr lang="it-IT" sz="1800" dirty="0" smtClean="0"/>
                        <a:t>::</a:t>
                      </a:r>
                      <a:r>
                        <a:rPr lang="it-IT" sz="1800" dirty="0" err="1" smtClean="0"/>
                        <a:t>thread</a:t>
                      </a:r>
                      <a:r>
                        <a:rPr lang="it-IT" sz="1800" dirty="0" smtClean="0"/>
                        <a:t>  /</a:t>
                      </a:r>
                      <a:r>
                        <a:rPr lang="it-IT" sz="1800" baseline="0" dirty="0" smtClean="0"/>
                        <a:t> Task</a:t>
                      </a:r>
                      <a:endParaRPr lang="it-IT" sz="1800" dirty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asynchronous</a:t>
                      </a:r>
                      <a:endParaRPr lang="it-IT" sz="1800" dirty="0"/>
                    </a:p>
                  </a:txBody>
                  <a:tcPr anchor="ctr"/>
                </a:tc>
              </a:tr>
              <a:tr h="1155329"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thread</a:t>
                      </a:r>
                      <a:endParaRPr lang="it-IT" sz="1800" dirty="0"/>
                    </a:p>
                  </a:txBody>
                  <a:tcPr anchor="ctr">
                    <a:solidFill>
                      <a:srgbClr val="DD462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sequential</a:t>
                      </a:r>
                      <a:r>
                        <a:rPr lang="it-IT" sz="1800" dirty="0" smtClean="0"/>
                        <a:t> </a:t>
                      </a:r>
                      <a:r>
                        <a:rPr lang="it-IT" sz="1800" dirty="0" err="1" smtClean="0"/>
                        <a:t>unrolled</a:t>
                      </a:r>
                      <a:r>
                        <a:rPr lang="it-IT" sz="1800" dirty="0" smtClean="0"/>
                        <a:t> for </a:t>
                      </a:r>
                      <a:r>
                        <a:rPr lang="it-IT" sz="1800" dirty="0" err="1" smtClean="0"/>
                        <a:t>loop</a:t>
                      </a:r>
                      <a:endParaRPr lang="it-IT" sz="1800" dirty="0" smtClean="0"/>
                    </a:p>
                    <a:p>
                      <a:pPr algn="ctr"/>
                      <a:endParaRPr lang="it-IT" sz="1800" dirty="0" smtClean="0"/>
                    </a:p>
                    <a:p>
                      <a:pPr algn="ctr"/>
                      <a:r>
                        <a:rPr lang="it-IT" sz="1600" baseline="0" dirty="0" smtClean="0"/>
                        <a:t>(can be </a:t>
                      </a:r>
                      <a:r>
                        <a:rPr lang="it-IT" sz="1600" baseline="0" dirty="0" err="1" smtClean="0"/>
                        <a:t>vectorized</a:t>
                      </a:r>
                      <a:r>
                        <a:rPr lang="it-IT" sz="1600" baseline="0" dirty="0" smtClean="0"/>
                        <a:t>)</a:t>
                      </a:r>
                      <a:endParaRPr lang="it-IT" sz="1600" dirty="0" smtClean="0"/>
                    </a:p>
                  </a:txBody>
                  <a:tcPr anchor="ctr"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it-IT" sz="1800" dirty="0" err="1" smtClean="0"/>
                        <a:t>synchronous</a:t>
                      </a:r>
                      <a:endParaRPr lang="it-IT" sz="1800" dirty="0" smtClean="0"/>
                    </a:p>
                    <a:p>
                      <a:pPr algn="ctr"/>
                      <a:endParaRPr lang="it-IT" sz="1600" dirty="0" smtClean="0"/>
                    </a:p>
                    <a:p>
                      <a:pPr algn="ctr"/>
                      <a:r>
                        <a:rPr lang="it-IT" sz="1600" dirty="0" smtClean="0"/>
                        <a:t>(</a:t>
                      </a:r>
                      <a:r>
                        <a:rPr lang="it-IT" sz="1600" dirty="0" err="1" smtClean="0"/>
                        <a:t>barriers</a:t>
                      </a:r>
                      <a:r>
                        <a:rPr lang="it-IT" sz="1600" dirty="0" smtClean="0"/>
                        <a:t>)</a:t>
                      </a: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9134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7384" y="232228"/>
            <a:ext cx="8062025" cy="906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it-IT" noProof="1">
                <a:latin typeface="Segoe UI Light"/>
              </a:rPr>
              <a:t>Source-to-source translation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35491" y="2034323"/>
            <a:ext cx="7645813" cy="3494940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en-US" sz="2100" dirty="0">
                <a:solidFill>
                  <a:schemeClr val="tx1"/>
                </a:solidFill>
              </a:rPr>
              <a:t>Why don’t just find a way to compile it for x86?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Because having the output source code would be nice!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We would like to analyze the obtained code:</a:t>
            </a:r>
          </a:p>
          <a:p>
            <a:pPr marL="728663" lvl="1" indent="-214313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further optimizations</a:t>
            </a:r>
          </a:p>
          <a:p>
            <a:pPr marL="728663" lvl="1" indent="-214313">
              <a:lnSpc>
                <a:spcPct val="160000"/>
              </a:lnSpc>
            </a:pPr>
            <a:r>
              <a:rPr lang="en-US" sz="1800" dirty="0">
                <a:solidFill>
                  <a:schemeClr val="tx1"/>
                </a:solidFill>
              </a:rPr>
              <a:t>debugging</a:t>
            </a:r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We don’t want to focus only on x86</a:t>
            </a:r>
            <a:endParaRPr lang="en-US" sz="2000" dirty="0"/>
          </a:p>
          <a:p>
            <a:pPr>
              <a:lnSpc>
                <a:spcPct val="160000"/>
              </a:lnSpc>
            </a:pPr>
            <a:endParaRPr lang="it-IT" sz="1800" noProof="1"/>
          </a:p>
          <a:p>
            <a:pPr marL="214313" indent="-214313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it-IT" noProof="1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946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4" name="Connettore 1 53"/>
          <p:cNvCxnSpPr/>
          <p:nvPr/>
        </p:nvCxnSpPr>
        <p:spPr>
          <a:xfrm flipH="1">
            <a:off x="7329380" y="3753022"/>
            <a:ext cx="298537" cy="4689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6" name="Connettore 1 55"/>
          <p:cNvCxnSpPr/>
          <p:nvPr/>
        </p:nvCxnSpPr>
        <p:spPr>
          <a:xfrm>
            <a:off x="7843669" y="3747480"/>
            <a:ext cx="360002" cy="50640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7" name="Connettore 1 46"/>
          <p:cNvCxnSpPr>
            <a:stCxn id="20" idx="5"/>
          </p:cNvCxnSpPr>
          <p:nvPr/>
        </p:nvCxnSpPr>
        <p:spPr>
          <a:xfrm>
            <a:off x="7195435" y="3066161"/>
            <a:ext cx="432482" cy="296564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49" name="Connettore 1 48"/>
          <p:cNvCxnSpPr/>
          <p:nvPr/>
        </p:nvCxnSpPr>
        <p:spPr>
          <a:xfrm flipH="1">
            <a:off x="4834744" y="3753022"/>
            <a:ext cx="215888" cy="468935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51" name="Connettore 1 50"/>
          <p:cNvCxnSpPr/>
          <p:nvPr/>
        </p:nvCxnSpPr>
        <p:spPr>
          <a:xfrm>
            <a:off x="5323755" y="3786687"/>
            <a:ext cx="234083" cy="435271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65965" y="221953"/>
            <a:ext cx="8062025" cy="906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it-IT" noProof="1" smtClean="0">
                <a:latin typeface="Segoe UI Light"/>
              </a:rPr>
              <a:t>Working with ASTs</a:t>
            </a:r>
            <a:endParaRPr lang="it-IT" noProof="1">
              <a:latin typeface="Segoe UI Ligh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438015" y="1985963"/>
            <a:ext cx="3819661" cy="4491037"/>
          </a:xfrm>
        </p:spPr>
        <p:txBody>
          <a:bodyPr>
            <a:noAutofit/>
          </a:bodyPr>
          <a:lstStyle/>
          <a:p>
            <a:pPr algn="ctr">
              <a:lnSpc>
                <a:spcPct val="160000"/>
              </a:lnSpc>
            </a:pPr>
            <a:r>
              <a:rPr lang="it-IT" sz="2000" noProof="1">
                <a:solidFill>
                  <a:schemeClr val="tx1"/>
                </a:solidFill>
              </a:rPr>
              <a:t>What is an Abstract Syntax Tree?</a:t>
            </a:r>
          </a:p>
          <a:p>
            <a:pPr>
              <a:lnSpc>
                <a:spcPct val="160000"/>
              </a:lnSpc>
            </a:pPr>
            <a:r>
              <a:rPr lang="en-US" sz="1400" noProof="1">
                <a:solidFill>
                  <a:schemeClr val="tx1"/>
                </a:solidFill>
              </a:rPr>
              <a:t>A tree representation of the abstract syntactic structure of source code written in a programming language.</a:t>
            </a:r>
            <a:endParaRPr lang="it-IT" sz="1400" noProof="1">
              <a:solidFill>
                <a:schemeClr val="tx1"/>
              </a:solidFill>
            </a:endParaRPr>
          </a:p>
          <a:p>
            <a:pPr algn="ctr">
              <a:lnSpc>
                <a:spcPct val="160000"/>
              </a:lnSpc>
            </a:pPr>
            <a:r>
              <a:rPr lang="it-IT" sz="2000" noProof="1">
                <a:solidFill>
                  <a:schemeClr val="tx1"/>
                </a:solidFill>
              </a:rPr>
              <a:t>Why regular expression tools aren’t powerful enough?</a:t>
            </a:r>
          </a:p>
          <a:p>
            <a:pPr>
              <a:lnSpc>
                <a:spcPct val="160000"/>
              </a:lnSpc>
            </a:pPr>
            <a:r>
              <a:rPr lang="it-IT" sz="1400" noProof="1">
                <a:solidFill>
                  <a:schemeClr val="tx1"/>
                </a:solidFill>
              </a:rPr>
              <a:t>Almost all programming languages are (deterministic) context free languages, a superset of regular languages.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5050631" y="2143125"/>
            <a:ext cx="312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/>
              <a:t>while (x &lt; 10) { x := x + 1; }</a:t>
            </a:r>
          </a:p>
        </p:txBody>
      </p:sp>
      <p:sp>
        <p:nvSpPr>
          <p:cNvPr id="20" name="Ovale 19"/>
          <p:cNvSpPr/>
          <p:nvPr/>
        </p:nvSpPr>
        <p:spPr>
          <a:xfrm>
            <a:off x="5744212" y="2675916"/>
            <a:ext cx="1700213" cy="4572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while</a:t>
            </a:r>
          </a:p>
        </p:txBody>
      </p:sp>
      <p:cxnSp>
        <p:nvCxnSpPr>
          <p:cNvPr id="22" name="Connettore 1 21"/>
          <p:cNvCxnSpPr>
            <a:stCxn id="20" idx="3"/>
          </p:cNvCxnSpPr>
          <p:nvPr/>
        </p:nvCxnSpPr>
        <p:spPr>
          <a:xfrm flipH="1">
            <a:off x="5194143" y="3066161"/>
            <a:ext cx="799059" cy="22411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9" name="Ovale 28"/>
          <p:cNvSpPr/>
          <p:nvPr/>
        </p:nvSpPr>
        <p:spPr>
          <a:xfrm>
            <a:off x="4396978" y="4136275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x</a:t>
            </a:r>
          </a:p>
        </p:txBody>
      </p:sp>
      <p:sp>
        <p:nvSpPr>
          <p:cNvPr id="30" name="Ovale 29"/>
          <p:cNvSpPr/>
          <p:nvPr/>
        </p:nvSpPr>
        <p:spPr>
          <a:xfrm>
            <a:off x="5214938" y="4136275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10</a:t>
            </a:r>
          </a:p>
        </p:txBody>
      </p:sp>
      <p:cxnSp>
        <p:nvCxnSpPr>
          <p:cNvPr id="37" name="Connettore 1 36"/>
          <p:cNvCxnSpPr/>
          <p:nvPr/>
        </p:nvCxnSpPr>
        <p:spPr>
          <a:xfrm flipH="1">
            <a:off x="7758922" y="4642046"/>
            <a:ext cx="333110" cy="544602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8" name="Connettore 1 37"/>
          <p:cNvCxnSpPr/>
          <p:nvPr/>
        </p:nvCxnSpPr>
        <p:spPr>
          <a:xfrm>
            <a:off x="8376271" y="4766390"/>
            <a:ext cx="272150" cy="443213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9" name="Ovale 38"/>
          <p:cNvSpPr/>
          <p:nvPr/>
        </p:nvSpPr>
        <p:spPr>
          <a:xfrm>
            <a:off x="6942116" y="4135641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x</a:t>
            </a:r>
          </a:p>
        </p:txBody>
      </p:sp>
      <p:sp>
        <p:nvSpPr>
          <p:cNvPr id="40" name="Ovale 39"/>
          <p:cNvSpPr/>
          <p:nvPr/>
        </p:nvSpPr>
        <p:spPr>
          <a:xfrm>
            <a:off x="7860771" y="4135641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+</a:t>
            </a:r>
          </a:p>
        </p:txBody>
      </p:sp>
      <p:sp>
        <p:nvSpPr>
          <p:cNvPr id="42" name="Ovale 41"/>
          <p:cNvSpPr/>
          <p:nvPr/>
        </p:nvSpPr>
        <p:spPr>
          <a:xfrm>
            <a:off x="7341530" y="3220232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:=</a:t>
            </a:r>
          </a:p>
        </p:txBody>
      </p:sp>
      <p:sp>
        <p:nvSpPr>
          <p:cNvPr id="43" name="Ovale 42"/>
          <p:cNvSpPr/>
          <p:nvPr/>
        </p:nvSpPr>
        <p:spPr>
          <a:xfrm>
            <a:off x="4834743" y="3220232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&lt;</a:t>
            </a:r>
          </a:p>
        </p:txBody>
      </p:sp>
      <p:sp>
        <p:nvSpPr>
          <p:cNvPr id="44" name="Ovale 43"/>
          <p:cNvSpPr/>
          <p:nvPr/>
        </p:nvSpPr>
        <p:spPr>
          <a:xfrm>
            <a:off x="7329380" y="5121677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x</a:t>
            </a:r>
          </a:p>
        </p:txBody>
      </p:sp>
      <p:sp>
        <p:nvSpPr>
          <p:cNvPr id="45" name="Ovale 44"/>
          <p:cNvSpPr/>
          <p:nvPr/>
        </p:nvSpPr>
        <p:spPr>
          <a:xfrm>
            <a:off x="8193881" y="5121677"/>
            <a:ext cx="685800" cy="685800"/>
          </a:xfrm>
          <a:prstGeom prst="ellipse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it-IT" sz="1350" dirty="0"/>
              <a:t>1</a:t>
            </a:r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956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327384" y="197547"/>
            <a:ext cx="8062025" cy="906651"/>
          </a:xfrm>
        </p:spPr>
        <p:txBody>
          <a:bodyPr/>
          <a:lstStyle/>
          <a:p>
            <a:pPr>
              <a:spcBef>
                <a:spcPts val="0"/>
              </a:spcBef>
            </a:pPr>
            <a:r>
              <a:rPr lang="it-IT" noProof="1" smtClean="0">
                <a:latin typeface="Segoe UI Light"/>
              </a:rPr>
              <a:t>Clang</a:t>
            </a:r>
            <a:endParaRPr lang="it-IT" noProof="1">
              <a:latin typeface="Segoe UI Light"/>
            </a:endParaRP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27384" y="1924730"/>
            <a:ext cx="7645813" cy="4691970"/>
          </a:xfrm>
        </p:spPr>
        <p:txBody>
          <a:bodyPr>
            <a:noAutofit/>
          </a:bodyPr>
          <a:lstStyle/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noProof="1" smtClean="0">
                <a:solidFill>
                  <a:schemeClr val="tx1"/>
                </a:solidFill>
              </a:rPr>
              <a:t>Clang </a:t>
            </a:r>
            <a:r>
              <a:rPr lang="en-US" sz="2000" noProof="1">
                <a:solidFill>
                  <a:schemeClr val="tx1"/>
                </a:solidFill>
              </a:rPr>
              <a:t>is a compiler front end for the C, C++, Objective-C and Objective-C++ programming languages. It uses LLVM as its back end</a:t>
            </a:r>
            <a:r>
              <a:rPr lang="en-US" sz="2000" noProof="1" smtClean="0">
                <a:solidFill>
                  <a:schemeClr val="tx1"/>
                </a:solidFill>
              </a:rPr>
              <a:t>.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“Clang’s AST closely resembles both the written C++ code and the C++ standard.”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1"/>
                </a:solidFill>
              </a:rPr>
              <a:t>This makes Clang’s AST a good fit for refactoring tools.</a:t>
            </a:r>
          </a:p>
          <a:p>
            <a:pPr algn="ctr">
              <a:lnSpc>
                <a:spcPct val="160000"/>
              </a:lnSpc>
            </a:pPr>
            <a:r>
              <a:rPr lang="en-US" sz="2800" b="1" noProof="1">
                <a:solidFill>
                  <a:schemeClr val="tx1"/>
                </a:solidFill>
              </a:rPr>
              <a:t>Clang handles CUDA syntax!</a:t>
            </a:r>
          </a:p>
          <a:p>
            <a:pPr marL="342900" indent="-342900">
              <a:lnSpc>
                <a:spcPct val="160000"/>
              </a:lnSpc>
              <a:buFont typeface="Arial" panose="020B0604020202020204" pitchFamily="34" charset="0"/>
              <a:buChar char="•"/>
            </a:pPr>
            <a:endParaRPr lang="en-US" sz="2000" noProof="1" smtClean="0">
              <a:solidFill>
                <a:schemeClr val="tx1"/>
              </a:solidFill>
            </a:endParaRPr>
          </a:p>
          <a:p>
            <a:pPr>
              <a:lnSpc>
                <a:spcPct val="160000"/>
              </a:lnSpc>
            </a:pPr>
            <a:endParaRPr lang="it-IT" noProof="1">
              <a:solidFill>
                <a:schemeClr val="tx1"/>
              </a:solidFill>
            </a:endParaRPr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3185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err="1"/>
              <a:t>V</a:t>
            </a:r>
            <a:r>
              <a:rPr lang="it-IT" dirty="0" err="1" smtClean="0"/>
              <a:t>ector</a:t>
            </a:r>
            <a:r>
              <a:rPr lang="it-IT" dirty="0" smtClean="0"/>
              <a:t> </a:t>
            </a:r>
            <a:r>
              <a:rPr lang="it-IT" dirty="0" err="1" smtClean="0"/>
              <a:t>addition</a:t>
            </a:r>
            <a:r>
              <a:rPr lang="it-IT" dirty="0" smtClean="0"/>
              <a:t>: </a:t>
            </a:r>
            <a:r>
              <a:rPr lang="it-IT" dirty="0" err="1" smtClean="0"/>
              <a:t>host</a:t>
            </a:r>
            <a:r>
              <a:rPr lang="it-IT" dirty="0" smtClean="0"/>
              <a:t> </a:t>
            </a:r>
            <a:r>
              <a:rPr lang="it-IT" dirty="0" err="1" smtClean="0"/>
              <a:t>translation</a:t>
            </a:r>
            <a:endParaRPr lang="it-IT" dirty="0"/>
          </a:p>
        </p:txBody>
      </p:sp>
      <p:sp>
        <p:nvSpPr>
          <p:cNvPr id="7" name="Rettangolo 6"/>
          <p:cNvSpPr/>
          <p:nvPr/>
        </p:nvSpPr>
        <p:spPr>
          <a:xfrm>
            <a:off x="610838" y="1800252"/>
            <a:ext cx="7747000" cy="1477328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main(){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sum&lt;&lt;&lt;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numBlocks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b="1" dirty="0" err="1" smtClean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numThreadsPerBlock</a:t>
            </a:r>
            <a:r>
              <a:rPr lang="en-US" b="1" dirty="0" smtClean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&gt;&gt;&gt;(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in_a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b="1" dirty="0" err="1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in_b</a:t>
            </a:r>
            <a:r>
              <a:rPr lang="en-US" b="1" dirty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en-US" b="1" dirty="0" err="1" smtClean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out_c</a:t>
            </a:r>
            <a:r>
              <a:rPr lang="en-US" b="1" dirty="0" smtClean="0">
                <a:solidFill>
                  <a:srgbClr val="DD462F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en-US" b="1" dirty="0">
              <a:solidFill>
                <a:srgbClr val="DD462F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it-IT" dirty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  <p:sp>
        <p:nvSpPr>
          <p:cNvPr id="8" name="Rettangolo 7"/>
          <p:cNvSpPr/>
          <p:nvPr/>
        </p:nvSpPr>
        <p:spPr>
          <a:xfrm>
            <a:off x="610838" y="4163786"/>
            <a:ext cx="7747000" cy="1754326"/>
          </a:xfrm>
          <a:prstGeom prst="rect">
            <a:avLst/>
          </a:prstGeom>
          <a:ln>
            <a:solidFill>
              <a:schemeClr val="accent1">
                <a:shade val="50000"/>
              </a:schemeClr>
            </a:solidFill>
          </a:ln>
        </p:spPr>
        <p:txBody>
          <a:bodyPr wrap="square">
            <a:spAutoFit/>
          </a:bodyPr>
          <a:lstStyle/>
          <a:p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int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it-IT" dirty="0" err="1">
                <a:latin typeface="Consolas" panose="020B0609020204030204" pitchFamily="49" charset="0"/>
                <a:cs typeface="Consolas" panose="020B0609020204030204" pitchFamily="49" charset="0"/>
              </a:rPr>
              <a:t>main</a:t>
            </a:r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() {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for(i = 0; i &lt;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numBlocks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; i++)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	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sum(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in_a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b="1" dirty="0" err="1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in_b</a:t>
            </a:r>
            <a:r>
              <a:rPr lang="it-IT" b="1" dirty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b="1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out_c</a:t>
            </a:r>
            <a:r>
              <a:rPr lang="it-IT" b="1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, </a:t>
            </a:r>
            <a:r>
              <a:rPr lang="it-IT" b="1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i, </a:t>
            </a:r>
            <a:r>
              <a:rPr lang="it-IT" b="1" dirty="0" err="1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numThreadsPerBlock</a:t>
            </a:r>
            <a:r>
              <a:rPr lang="it-IT" b="1" dirty="0" smtClean="0">
                <a:solidFill>
                  <a:srgbClr val="92D050"/>
                </a:solidFill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  <a:endParaRPr lang="it-IT" b="1" dirty="0">
              <a:solidFill>
                <a:srgbClr val="92D050"/>
              </a:solidFill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    ...</a:t>
            </a:r>
          </a:p>
          <a:p>
            <a:r>
              <a:rPr lang="it-IT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  <p:cxnSp>
        <p:nvCxnSpPr>
          <p:cNvPr id="13" name="Connettore 4 12"/>
          <p:cNvCxnSpPr>
            <a:stCxn id="7" idx="1"/>
          </p:cNvCxnSpPr>
          <p:nvPr/>
        </p:nvCxnSpPr>
        <p:spPr>
          <a:xfrm rot="10800000" flipV="1">
            <a:off x="203200" y="2538915"/>
            <a:ext cx="407639" cy="2502033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ttore 2 14"/>
          <p:cNvCxnSpPr>
            <a:endCxn id="8" idx="1"/>
          </p:cNvCxnSpPr>
          <p:nvPr/>
        </p:nvCxnSpPr>
        <p:spPr>
          <a:xfrm flipV="1">
            <a:off x="203199" y="5040949"/>
            <a:ext cx="407639" cy="95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Segnaposto numero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0EDB8-5305-433F-BE41-D7A86D811DB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510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elcome to PowerPoint_TP102923943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"/>
        <a:cs typeface=""/>
      </a:majorFont>
      <a:minorFont>
        <a:latin typeface="Segoe UI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zione standard1" id="{AF3C2725-E792-40C4-98FD-562AC06C582F}" vid="{94A984C3-3099-431C-9D91-059FD31E716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D8DBC0A1-66E1-4B9D-88C2-9B3A32A2147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1625</Words>
  <Application>Microsoft Office PowerPoint</Application>
  <PresentationFormat>Presentazione su schermo (4:3)</PresentationFormat>
  <Paragraphs>342</Paragraphs>
  <Slides>23</Slides>
  <Notes>23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8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23</vt:i4>
      </vt:variant>
    </vt:vector>
  </HeadingPairs>
  <TitlesOfParts>
    <vt:vector size="33" baseType="lpstr">
      <vt:lpstr>Arial</vt:lpstr>
      <vt:lpstr>Bell MT</vt:lpstr>
      <vt:lpstr>Calibri</vt:lpstr>
      <vt:lpstr>Consolas</vt:lpstr>
      <vt:lpstr>Courier New</vt:lpstr>
      <vt:lpstr>Segoe UI</vt:lpstr>
      <vt:lpstr>Segoe UI Light</vt:lpstr>
      <vt:lpstr>Wingdings</vt:lpstr>
      <vt:lpstr>Welcome to PowerPoint_TP102923943</vt:lpstr>
      <vt:lpstr>Office Theme</vt:lpstr>
      <vt:lpstr>Automatic translation  from CUDA to C++</vt:lpstr>
      <vt:lpstr>Goals</vt:lpstr>
      <vt:lpstr>CUDA Computational Model</vt:lpstr>
      <vt:lpstr>Mapping</vt:lpstr>
      <vt:lpstr>Mapping</vt:lpstr>
      <vt:lpstr>Source-to-source translation</vt:lpstr>
      <vt:lpstr>Working with ASTs</vt:lpstr>
      <vt:lpstr>Clang</vt:lpstr>
      <vt:lpstr>Vector addition: host translation</vt:lpstr>
      <vt:lpstr>Vector addition: kernel translation</vt:lpstr>
      <vt:lpstr>Example: Stencil</vt:lpstr>
      <vt:lpstr>Sharing Data Between Threads</vt:lpstr>
      <vt:lpstr>Implementing with shared memory</vt:lpstr>
      <vt:lpstr>Stencil kernel</vt:lpstr>
      <vt:lpstr>Stencil kernel</vt:lpstr>
      <vt:lpstr>Stencil: CUDA kernel</vt:lpstr>
      <vt:lpstr>Stencil: kernel translation (1)</vt:lpstr>
      <vt:lpstr>Stencil: kernel translation (2)</vt:lpstr>
      <vt:lpstr>Benchmark</vt:lpstr>
      <vt:lpstr>Conclusion</vt:lpstr>
      <vt:lpstr>Future work</vt:lpstr>
      <vt:lpstr>Thank you</vt:lpstr>
      <vt:lpstr>(Backup) Example: __syncthread inside a while statement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dcterms:created xsi:type="dcterms:W3CDTF">2014-05-18T17:12:48Z</dcterms:created>
  <dcterms:modified xsi:type="dcterms:W3CDTF">2015-08-31T08:22:20Z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TC029239449991</vt:lpwstr>
  </property>
</Properties>
</file>