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9"/>
  </p:notesMasterIdLst>
  <p:sldIdLst>
    <p:sldId id="256" r:id="rId2"/>
    <p:sldId id="275" r:id="rId3"/>
    <p:sldId id="276" r:id="rId4"/>
    <p:sldId id="279" r:id="rId5"/>
    <p:sldId id="280" r:id="rId6"/>
    <p:sldId id="283" r:id="rId7"/>
    <p:sldId id="284" r:id="rId8"/>
    <p:sldId id="285" r:id="rId9"/>
    <p:sldId id="286" r:id="rId10"/>
    <p:sldId id="288" r:id="rId11"/>
    <p:sldId id="292" r:id="rId12"/>
    <p:sldId id="291" r:id="rId13"/>
    <p:sldId id="281" r:id="rId14"/>
    <p:sldId id="277" r:id="rId15"/>
    <p:sldId id="278" r:id="rId16"/>
    <p:sldId id="282" r:id="rId17"/>
    <p:sldId id="290" r:id="rId18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BDE"/>
    <a:srgbClr val="E8871C"/>
    <a:srgbClr val="AA03D7"/>
    <a:srgbClr val="CE8D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0" autoAdjust="0"/>
    <p:restoredTop sz="94660"/>
  </p:normalViewPr>
  <p:slideViewPr>
    <p:cSldViewPr>
      <p:cViewPr varScale="1">
        <p:scale>
          <a:sx n="108" d="100"/>
          <a:sy n="108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962B8-BD37-4F55-853C-4C9F4AFAAD5E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D10E6-6CD9-4100-9F6E-B94BBB0A81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08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D10E6-6CD9-4100-9F6E-B94BBB0A81E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951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D10E6-6CD9-4100-9F6E-B94BBB0A81E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693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D10E6-6CD9-4100-9F6E-B94BBB0A81E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777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96211-388D-4DD6-9DA6-9C200EEBF47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AB899-94CD-4B07-BF5D-F9045E684F04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59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7CBF1-7E80-4931-B69D-2F6E1FB20B9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8841E-47F0-4D59-BA93-6F71034A4012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93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0F77E-9334-4232-BAE5-5ED665511BB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D0AB-E106-4EAD-9A6D-D4269225A081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78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2E18C-2EAB-47DB-9A2A-BCE2615844F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F7D65-13E0-4F66-9EA3-009F23FBAE44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E74C6-1419-4E21-A330-64ABE9425DA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B9B96-CB24-4B09-8D40-7D07968F06BC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05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373EC-7C0C-4859-A90A-958480EF33C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8BD87-1A10-425D-AF90-D800F206500B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72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6D585-3658-4A72-AA94-1BD457F437F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37DAF-DD38-4D63-BCFC-E041F3105A51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7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08285-435F-4E76-B639-D6819805416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3B8BB-4937-4DF5-A128-192EC6D73CC0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1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2A4E2-F2A6-41C9-B7D1-46354961957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6EF7-E5C5-49AE-A0ED-435CDC2315D3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96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E3A40-B9C9-43CF-95BC-F4FBE96AE35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B11F4-610D-41B4-9F2D-1E7DAD76BCDB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11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F42D8-3855-46D8-B56E-746D569D027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51A9F-3A5E-4CEE-BAE3-D12C6607C4F3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01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FA106D-780B-477B-8639-50C1C331DAF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9403B3-2332-4528-BD9B-C66E47ACC76F}" type="datetime1">
              <a:rPr lang="en-US"/>
              <a:pPr>
                <a:defRPr/>
              </a:pPr>
              <a:t>9/3/2015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png"/><Relationship Id="rId18" Type="http://schemas.openxmlformats.org/officeDocument/2006/relationships/image" Target="../media/image39.png"/><Relationship Id="rId26" Type="http://schemas.openxmlformats.org/officeDocument/2006/relationships/image" Target="../media/image47.png"/><Relationship Id="rId3" Type="http://schemas.openxmlformats.org/officeDocument/2006/relationships/image" Target="../media/image25.png"/><Relationship Id="rId21" Type="http://schemas.openxmlformats.org/officeDocument/2006/relationships/image" Target="../media/image42.png"/><Relationship Id="rId34" Type="http://schemas.openxmlformats.org/officeDocument/2006/relationships/image" Target="../media/image5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8.png"/><Relationship Id="rId25" Type="http://schemas.openxmlformats.org/officeDocument/2006/relationships/image" Target="../media/image46.png"/><Relationship Id="rId33" Type="http://schemas.openxmlformats.org/officeDocument/2006/relationships/image" Target="../media/image54.png"/><Relationship Id="rId2" Type="http://schemas.openxmlformats.org/officeDocument/2006/relationships/image" Target="../media/image24.png"/><Relationship Id="rId16" Type="http://schemas.openxmlformats.org/officeDocument/2006/relationships/image" Target="../media/image21.png"/><Relationship Id="rId20" Type="http://schemas.openxmlformats.org/officeDocument/2006/relationships/image" Target="../media/image41.png"/><Relationship Id="rId29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24" Type="http://schemas.openxmlformats.org/officeDocument/2006/relationships/image" Target="../media/image45.png"/><Relationship Id="rId32" Type="http://schemas.openxmlformats.org/officeDocument/2006/relationships/image" Target="../media/image5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23" Type="http://schemas.openxmlformats.org/officeDocument/2006/relationships/image" Target="../media/image44.png"/><Relationship Id="rId28" Type="http://schemas.openxmlformats.org/officeDocument/2006/relationships/image" Target="../media/image49.png"/><Relationship Id="rId36" Type="http://schemas.openxmlformats.org/officeDocument/2006/relationships/image" Target="../media/image57.png"/><Relationship Id="rId10" Type="http://schemas.openxmlformats.org/officeDocument/2006/relationships/image" Target="../media/image32.png"/><Relationship Id="rId19" Type="http://schemas.openxmlformats.org/officeDocument/2006/relationships/image" Target="../media/image40.png"/><Relationship Id="rId31" Type="http://schemas.openxmlformats.org/officeDocument/2006/relationships/image" Target="../media/image5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Relationship Id="rId22" Type="http://schemas.openxmlformats.org/officeDocument/2006/relationships/image" Target="../media/image43.png"/><Relationship Id="rId27" Type="http://schemas.openxmlformats.org/officeDocument/2006/relationships/image" Target="../media/image48.png"/><Relationship Id="rId30" Type="http://schemas.openxmlformats.org/officeDocument/2006/relationships/image" Target="../media/image51.png"/><Relationship Id="rId35" Type="http://schemas.openxmlformats.org/officeDocument/2006/relationships/image" Target="../media/image56.png"/><Relationship Id="rId8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8.emf"/><Relationship Id="rId4" Type="http://schemas.openxmlformats.org/officeDocument/2006/relationships/package" Target="../embeddings/Dessin_Microsoft_Visio6.vsd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package" Target="../embeddings/Microsoft_Excel_Worksheet8.xlsx"/><Relationship Id="rId5" Type="http://schemas.openxmlformats.org/officeDocument/2006/relationships/image" Target="../media/image59.emf"/><Relationship Id="rId4" Type="http://schemas.openxmlformats.org/officeDocument/2006/relationships/package" Target="../embeddings/Microsoft_Excel_Worksheet7.xls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8.emf"/><Relationship Id="rId5" Type="http://schemas.openxmlformats.org/officeDocument/2006/relationships/image" Target="../media/image9.jpeg"/><Relationship Id="rId10" Type="http://schemas.openxmlformats.org/officeDocument/2006/relationships/package" Target="../embeddings/Dessin_Microsoft_Visio1.vsdx"/><Relationship Id="rId4" Type="http://schemas.openxmlformats.org/officeDocument/2006/relationships/image" Target="../media/image5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emf"/><Relationship Id="rId4" Type="http://schemas.openxmlformats.org/officeDocument/2006/relationships/package" Target="../embeddings/Dessin_Microsoft_Visio2.vsd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image" Target="../media/image14.wmf"/><Relationship Id="rId4" Type="http://schemas.openxmlformats.org/officeDocument/2006/relationships/package" Target="../embeddings/Dessin_Microsoft_Visio3.vsd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emf"/><Relationship Id="rId5" Type="http://schemas.openxmlformats.org/officeDocument/2006/relationships/package" Target="../embeddings/Dessin_Microsoft_Visio4.vsdx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6.emf"/><Relationship Id="rId4" Type="http://schemas.openxmlformats.org/officeDocument/2006/relationships/package" Target="../embeddings/Dessin_Microsoft_Visio5.vsd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9" y="4941168"/>
            <a:ext cx="7633022" cy="1426295"/>
          </a:xfrm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300" b="1" i="1" dirty="0" smtClean="0">
                <a:solidFill>
                  <a:schemeClr val="tx2"/>
                </a:solidFill>
              </a:rPr>
              <a:t>Baby-Mind </a:t>
            </a:r>
            <a:r>
              <a:rPr lang="en-US" sz="9300" b="1" i="1" dirty="0" err="1" smtClean="0">
                <a:solidFill>
                  <a:schemeClr val="tx2"/>
                </a:solidFill>
              </a:rPr>
              <a:t>SiPM</a:t>
            </a:r>
            <a:r>
              <a:rPr lang="en-US" sz="9300" b="1" i="1" dirty="0" smtClean="0">
                <a:solidFill>
                  <a:schemeClr val="tx2"/>
                </a:solidFill>
              </a:rPr>
              <a:t> Front End Electronics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chemeClr val="tx2"/>
                </a:solidFill>
              </a:rPr>
              <a:t>Yannick FAVRE		University of Geneva	</a:t>
            </a:r>
            <a:r>
              <a:rPr lang="en-US" sz="4000" b="1" smtClean="0">
                <a:solidFill>
                  <a:schemeClr val="tx2"/>
                </a:solidFill>
              </a:rPr>
              <a:t>		3-09-2015</a:t>
            </a:r>
            <a:endParaRPr lang="en-US" sz="4000" b="1" dirty="0" smtClean="0">
              <a:solidFill>
                <a:schemeClr val="tx2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tx2"/>
                </a:solidFill>
              </a:rPr>
              <a:t>Etam Noah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tx2"/>
                </a:solidFill>
              </a:rPr>
              <a:t>A. Blondel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  <p:pic>
        <p:nvPicPr>
          <p:cNvPr id="2055" name="Picture 3" descr="sciences_dpnc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599" y="2814762"/>
            <a:ext cx="2304256" cy="1584377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1" y="2828504"/>
            <a:ext cx="3451578" cy="1808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3909" y="337236"/>
            <a:ext cx="3262427" cy="1844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6" descr="IMG_1395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10372"/>
          <a:stretch/>
        </p:blipFill>
        <p:spPr>
          <a:xfrm>
            <a:off x="467544" y="315010"/>
            <a:ext cx="3786972" cy="1961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08" descr="X-and-Y-plane-connected1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7"/>
          <a:stretch/>
        </p:blipFill>
        <p:spPr>
          <a:xfrm flipH="1" flipV="1">
            <a:off x="4256101" y="2674590"/>
            <a:ext cx="1909020" cy="2116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STATUS &amp; CONCLUSION</a:t>
            </a:r>
            <a:endParaRPr lang="fr-FR" sz="2800" dirty="0">
              <a:latin typeface="+mn-lt"/>
            </a:endParaRP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457199" y="880120"/>
            <a:ext cx="7859217" cy="3052936"/>
          </a:xfrm>
        </p:spPr>
        <p:txBody>
          <a:bodyPr/>
          <a:lstStyle/>
          <a:p>
            <a:r>
              <a:rPr lang="en-US" sz="1800" i="1" dirty="0" smtClean="0"/>
              <a:t>Versatile Front-End Board:</a:t>
            </a:r>
          </a:p>
          <a:p>
            <a:pPr lvl="1">
              <a:spcBef>
                <a:spcPts val="100"/>
              </a:spcBef>
            </a:pPr>
            <a:r>
              <a:rPr lang="en-US" sz="1400" i="1" dirty="0" smtClean="0"/>
              <a:t>96-channels</a:t>
            </a:r>
          </a:p>
          <a:p>
            <a:pPr lvl="1">
              <a:spcBef>
                <a:spcPts val="100"/>
              </a:spcBef>
            </a:pPr>
            <a:r>
              <a:rPr lang="en-US" sz="1400" i="1" dirty="0" smtClean="0"/>
              <a:t>Timing = 2.5ns </a:t>
            </a:r>
            <a:r>
              <a:rPr lang="en-US" sz="1400" i="1" dirty="0"/>
              <a:t>resolution </a:t>
            </a:r>
            <a:r>
              <a:rPr lang="en-US" sz="1400" i="1" dirty="0" smtClean="0"/>
              <a:t>(lower resolution possible with delay registers implementation)</a:t>
            </a:r>
          </a:p>
          <a:p>
            <a:pPr lvl="1">
              <a:spcBef>
                <a:spcPts val="100"/>
              </a:spcBef>
            </a:pPr>
            <a:r>
              <a:rPr lang="en-US" sz="1400" i="1" dirty="0" smtClean="0"/>
              <a:t>Analog = 12-bits, 8us </a:t>
            </a:r>
            <a:r>
              <a:rPr lang="en-US" sz="1400" i="1" dirty="0" smtClean="0"/>
              <a:t>latency (blind window, ASIC </a:t>
            </a:r>
            <a:r>
              <a:rPr lang="en-US" sz="1400" i="1" dirty="0" smtClean="0"/>
              <a:t>limitation)</a:t>
            </a:r>
          </a:p>
          <a:p>
            <a:pPr lvl="1">
              <a:spcBef>
                <a:spcPts val="100"/>
              </a:spcBef>
            </a:pPr>
            <a:r>
              <a:rPr lang="en-US" sz="1400" i="1" dirty="0" smtClean="0"/>
              <a:t>Autonomous or ext. trigger synchronization</a:t>
            </a:r>
          </a:p>
          <a:p>
            <a:pPr lvl="1">
              <a:spcBef>
                <a:spcPts val="100"/>
              </a:spcBef>
            </a:pPr>
            <a:r>
              <a:rPr lang="en-US" sz="1400" i="1" dirty="0" smtClean="0"/>
              <a:t>3Gb/s USB3 and/or Gigabit RJ45 diff. link </a:t>
            </a:r>
          </a:p>
          <a:p>
            <a:pPr lvl="1">
              <a:spcBef>
                <a:spcPts val="100"/>
              </a:spcBef>
            </a:pPr>
            <a:r>
              <a:rPr lang="en-US" sz="1400" i="1" dirty="0" smtClean="0"/>
              <a:t>Readout &amp; slow control access – simple but powerful &amp; adaptive protocol</a:t>
            </a:r>
          </a:p>
          <a:p>
            <a:r>
              <a:rPr lang="en-US" sz="1800" i="1" dirty="0" smtClean="0"/>
              <a:t>Software:</a:t>
            </a:r>
          </a:p>
          <a:p>
            <a:pPr lvl="1"/>
            <a:r>
              <a:rPr lang="en-US" sz="1400" i="1" dirty="0" smtClean="0"/>
              <a:t>USB3 Readout &amp; Slow control, </a:t>
            </a:r>
            <a:r>
              <a:rPr lang="en-US" sz="1400" i="1" dirty="0"/>
              <a:t>application specific </a:t>
            </a:r>
            <a:r>
              <a:rPr lang="en-US" sz="1400" i="1" dirty="0" smtClean="0"/>
              <a:t>top level using generic architecture (will be used for 2 others projects under dev. at DPNC, DRS4/NA61, VATA64/HERD)</a:t>
            </a:r>
          </a:p>
          <a:p>
            <a:pPr lvl="1"/>
            <a:r>
              <a:rPr lang="en-US" sz="1400" i="1" dirty="0" smtClean="0"/>
              <a:t>Current C# Win7, Planned = Linux + </a:t>
            </a:r>
            <a:r>
              <a:rPr lang="en-US" sz="1400" i="1" dirty="0" err="1" smtClean="0"/>
              <a:t>Labview</a:t>
            </a:r>
            <a:r>
              <a:rPr lang="en-US" sz="1400" i="1" dirty="0" smtClean="0"/>
              <a:t> Virtual Instrument</a:t>
            </a:r>
            <a:endParaRPr lang="en-US" sz="1600" i="1" dirty="0"/>
          </a:p>
          <a:p>
            <a:pPr lvl="1"/>
            <a:endParaRPr lang="en-US" sz="1600" i="1" dirty="0"/>
          </a:p>
          <a:p>
            <a:pPr lvl="1"/>
            <a:endParaRPr lang="fr-FR" sz="1800" i="1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457200" y="3861048"/>
            <a:ext cx="7354093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CB6C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A39D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i="1" dirty="0" smtClean="0"/>
              <a:t>Status: </a:t>
            </a:r>
          </a:p>
          <a:p>
            <a:pPr lvl="1">
              <a:spcBef>
                <a:spcPts val="100"/>
              </a:spcBef>
            </a:pPr>
            <a:r>
              <a:rPr lang="en-US" sz="1600" i="1" dirty="0" smtClean="0"/>
              <a:t>Hardware:</a:t>
            </a:r>
          </a:p>
          <a:p>
            <a:pPr lvl="2">
              <a:spcBef>
                <a:spcPts val="100"/>
              </a:spcBef>
            </a:pPr>
            <a:r>
              <a:rPr lang="en-US" sz="1400" i="1" dirty="0" smtClean="0"/>
              <a:t>5 FEB produced and ready for tests</a:t>
            </a:r>
          </a:p>
          <a:p>
            <a:pPr lvl="2">
              <a:spcBef>
                <a:spcPts val="100"/>
              </a:spcBef>
            </a:pPr>
            <a:r>
              <a:rPr lang="en-US" sz="1400" i="1" dirty="0" smtClean="0"/>
              <a:t>40 boards </a:t>
            </a:r>
            <a:r>
              <a:rPr lang="en-US" sz="1400" i="1" dirty="0"/>
              <a:t>for January </a:t>
            </a:r>
            <a:r>
              <a:rPr lang="en-US" sz="1400" i="1" dirty="0" smtClean="0"/>
              <a:t>2016</a:t>
            </a:r>
          </a:p>
          <a:p>
            <a:pPr lvl="1">
              <a:spcBef>
                <a:spcPts val="100"/>
              </a:spcBef>
            </a:pPr>
            <a:r>
              <a:rPr lang="en-US" sz="1600" i="1" dirty="0" smtClean="0"/>
              <a:t>FPGA firmware: </a:t>
            </a:r>
          </a:p>
          <a:p>
            <a:pPr lvl="2">
              <a:spcBef>
                <a:spcPts val="100"/>
              </a:spcBef>
            </a:pPr>
            <a:r>
              <a:rPr lang="en-US" sz="1400" i="1" dirty="0" smtClean="0"/>
              <a:t>90% developed &amp; fully simulated (</a:t>
            </a:r>
            <a:r>
              <a:rPr lang="en-US" sz="1400" i="1" dirty="0" err="1" smtClean="0"/>
              <a:t>modelsim</a:t>
            </a:r>
            <a:r>
              <a:rPr lang="en-US" sz="1400" i="1" dirty="0" smtClean="0"/>
              <a:t>)</a:t>
            </a:r>
          </a:p>
          <a:p>
            <a:pPr lvl="2">
              <a:spcBef>
                <a:spcPts val="100"/>
              </a:spcBef>
            </a:pPr>
            <a:r>
              <a:rPr lang="en-US" sz="1400" i="1" dirty="0"/>
              <a:t>I</a:t>
            </a:r>
            <a:r>
              <a:rPr lang="en-US" sz="1400" i="1" dirty="0" smtClean="0"/>
              <a:t>ntegration with HW ongoing (50% ok), </a:t>
            </a:r>
            <a:r>
              <a:rPr lang="en-US" sz="1400" i="1" dirty="0"/>
              <a:t>to be ready for </a:t>
            </a:r>
            <a:r>
              <a:rPr lang="en-US" sz="1400" i="1" dirty="0" smtClean="0"/>
              <a:t>autumn</a:t>
            </a:r>
          </a:p>
          <a:p>
            <a:pPr lvl="1"/>
            <a:r>
              <a:rPr lang="en-US" sz="1600" i="1" dirty="0" smtClean="0"/>
              <a:t>USB3 win7 application : </a:t>
            </a:r>
          </a:p>
          <a:p>
            <a:pPr lvl="2"/>
            <a:r>
              <a:rPr lang="en-US" sz="1400" i="1" dirty="0" smtClean="0"/>
              <a:t>2.5Gb/s readout </a:t>
            </a:r>
            <a:r>
              <a:rPr lang="en-US" sz="1400" i="1" dirty="0"/>
              <a:t>full </a:t>
            </a:r>
            <a:r>
              <a:rPr lang="en-US" sz="1400" i="1" dirty="0" smtClean="0"/>
              <a:t>bandwidth &amp; slow control ok (3Gb/s planned) </a:t>
            </a:r>
          </a:p>
          <a:p>
            <a:pPr lvl="2"/>
            <a:r>
              <a:rPr lang="en-US" sz="1400" i="1" dirty="0" smtClean="0"/>
              <a:t>Some problems at low bandwidth on win side (low events frequency) </a:t>
            </a:r>
          </a:p>
          <a:p>
            <a:pPr lvl="2"/>
            <a:r>
              <a:rPr lang="en-US" sz="1400" b="1" i="1" dirty="0" smtClean="0"/>
              <a:t>Need help </a:t>
            </a:r>
            <a:r>
              <a:rPr lang="en-US" sz="1400" i="1" dirty="0" smtClean="0"/>
              <a:t>(real-time &amp; low-level software engineer)</a:t>
            </a:r>
            <a:endParaRPr lang="en-US" sz="1600" i="1" dirty="0" smtClean="0"/>
          </a:p>
          <a:p>
            <a:pPr lvl="1"/>
            <a:endParaRPr lang="en-US" sz="1600" i="1" dirty="0" smtClean="0"/>
          </a:p>
          <a:p>
            <a:pPr lvl="1"/>
            <a:endParaRPr lang="fr-FR" sz="1800" i="1" dirty="0"/>
          </a:p>
        </p:txBody>
      </p:sp>
    </p:spTree>
    <p:extLst>
      <p:ext uri="{BB962C8B-B14F-4D97-AF65-F5344CB8AC3E}">
        <p14:creationId xmlns:p14="http://schemas.microsoft.com/office/powerpoint/2010/main" val="198313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2123728" y="3140968"/>
            <a:ext cx="3456384" cy="1080120"/>
          </a:xfrm>
        </p:spPr>
        <p:txBody>
          <a:bodyPr/>
          <a:lstStyle/>
          <a:p>
            <a:pPr marL="114300" indent="0">
              <a:buNone/>
            </a:pPr>
            <a:r>
              <a:rPr lang="en-US" sz="2400" i="1" dirty="0" smtClean="0"/>
              <a:t>Thanks for your attention</a:t>
            </a:r>
          </a:p>
          <a:p>
            <a:pPr marL="114300" indent="0">
              <a:buNone/>
            </a:pPr>
            <a:r>
              <a:rPr lang="en-US" sz="2400" i="1" dirty="0" smtClean="0"/>
              <a:t>Questions ?</a:t>
            </a:r>
          </a:p>
          <a:p>
            <a:pPr lvl="1"/>
            <a:endParaRPr lang="en-US" sz="1800" i="1" dirty="0" smtClean="0"/>
          </a:p>
          <a:p>
            <a:pPr lvl="1"/>
            <a:endParaRPr lang="en-US" sz="1800" i="1" dirty="0" smtClean="0"/>
          </a:p>
          <a:p>
            <a:pPr lvl="1"/>
            <a:endParaRPr lang="en-US" sz="1800" i="1" dirty="0"/>
          </a:p>
          <a:p>
            <a:pPr lvl="1"/>
            <a:endParaRPr lang="en-US" sz="1800" i="1" dirty="0"/>
          </a:p>
          <a:p>
            <a:pPr lvl="1"/>
            <a:endParaRPr lang="fr-FR" sz="1800" i="1" dirty="0"/>
          </a:p>
        </p:txBody>
      </p:sp>
    </p:spTree>
    <p:extLst>
      <p:ext uri="{BB962C8B-B14F-4D97-AF65-F5344CB8AC3E}">
        <p14:creationId xmlns:p14="http://schemas.microsoft.com/office/powerpoint/2010/main" val="366629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BACKUP SLIDES</a:t>
            </a:r>
            <a:endParaRPr lang="fr-FR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761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CITIROC BLOC DIAGRAM</a:t>
            </a:r>
            <a:endParaRPr lang="fr-FR" sz="2800" dirty="0">
              <a:latin typeface="+mn-lt"/>
            </a:endParaRPr>
          </a:p>
        </p:txBody>
      </p:sp>
      <p:pic>
        <p:nvPicPr>
          <p:cNvPr id="6" name="Image 5"/>
          <p:cNvPicPr/>
          <p:nvPr/>
        </p:nvPicPr>
        <p:blipFill>
          <a:blip r:embed="rId3"/>
          <a:stretch>
            <a:fillRect/>
          </a:stretch>
        </p:blipFill>
        <p:spPr>
          <a:xfrm>
            <a:off x="827584" y="1124744"/>
            <a:ext cx="6898520" cy="489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35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020044" y="0"/>
            <a:ext cx="4440387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580" y="3590043"/>
            <a:ext cx="1903119" cy="14508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2969" y="844212"/>
            <a:ext cx="1626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Feedback </a:t>
            </a:r>
            <a:r>
              <a:rPr lang="en-US" dirty="0" err="1" smtClean="0"/>
              <a:t>capa</a:t>
            </a:r>
            <a:r>
              <a:rPr lang="en-US" dirty="0" smtClean="0"/>
              <a:t>.</a:t>
            </a:r>
          </a:p>
          <a:p>
            <a:r>
              <a:rPr lang="en-US" dirty="0"/>
              <a:t>= 1 [arb.]</a:t>
            </a:r>
          </a:p>
          <a:p>
            <a:r>
              <a:rPr lang="en-US" u="sng" dirty="0" smtClean="0"/>
              <a:t>48.2 ADC/</a:t>
            </a:r>
            <a:r>
              <a:rPr lang="en-US" u="sng" dirty="0" err="1" smtClean="0"/>
              <a:t>p.e</a:t>
            </a:r>
            <a:r>
              <a:rPr lang="en-US" dirty="0" err="1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2969" y="4117548"/>
            <a:ext cx="1626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Feedback </a:t>
            </a:r>
            <a:r>
              <a:rPr lang="en-US" dirty="0" err="1"/>
              <a:t>capa</a:t>
            </a:r>
            <a:r>
              <a:rPr lang="en-US" dirty="0"/>
              <a:t>. </a:t>
            </a:r>
          </a:p>
          <a:p>
            <a:r>
              <a:rPr lang="en-US" dirty="0"/>
              <a:t>= </a:t>
            </a:r>
            <a:r>
              <a:rPr lang="en-US" dirty="0" smtClean="0"/>
              <a:t>6 </a:t>
            </a:r>
            <a:r>
              <a:rPr lang="en-US" dirty="0"/>
              <a:t>[arb.] </a:t>
            </a:r>
          </a:p>
          <a:p>
            <a:r>
              <a:rPr lang="en-US" u="sng" dirty="0" smtClean="0"/>
              <a:t>25.6 ADC/</a:t>
            </a:r>
            <a:r>
              <a:rPr lang="en-US" u="sng" dirty="0" err="1" smtClean="0"/>
              <a:t>p.e.</a:t>
            </a:r>
            <a:endParaRPr lang="en-US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802969" y="2480880"/>
            <a:ext cx="1626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Feedback </a:t>
            </a:r>
            <a:r>
              <a:rPr lang="en-US" dirty="0" err="1"/>
              <a:t>capa</a:t>
            </a:r>
            <a:r>
              <a:rPr lang="en-US" dirty="0"/>
              <a:t>. </a:t>
            </a:r>
          </a:p>
          <a:p>
            <a:r>
              <a:rPr lang="en-US" dirty="0"/>
              <a:t>= </a:t>
            </a:r>
            <a:r>
              <a:rPr lang="en-US" dirty="0" smtClean="0"/>
              <a:t>4 </a:t>
            </a:r>
            <a:r>
              <a:rPr lang="en-US" dirty="0"/>
              <a:t>[arb.] </a:t>
            </a:r>
          </a:p>
          <a:p>
            <a:r>
              <a:rPr lang="en-US" u="sng" dirty="0" smtClean="0"/>
              <a:t>32.2 ADC/</a:t>
            </a:r>
            <a:r>
              <a:rPr lang="en-US" u="sng" dirty="0" err="1" smtClean="0"/>
              <a:t>p.e.</a:t>
            </a:r>
            <a:endParaRPr lang="en-US" u="sng" dirty="0" smtClean="0"/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580" y="228600"/>
            <a:ext cx="1903119" cy="153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1580" y="1953375"/>
            <a:ext cx="1903119" cy="14508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1580" y="5226711"/>
            <a:ext cx="1903119" cy="14508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02969" y="5754215"/>
            <a:ext cx="16322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Feedback </a:t>
            </a:r>
            <a:r>
              <a:rPr lang="en-US" dirty="0" err="1"/>
              <a:t>capa</a:t>
            </a:r>
            <a:r>
              <a:rPr lang="en-US" dirty="0"/>
              <a:t>. </a:t>
            </a:r>
          </a:p>
          <a:p>
            <a:r>
              <a:rPr lang="en-US" dirty="0"/>
              <a:t>= </a:t>
            </a:r>
            <a:r>
              <a:rPr lang="en-US" dirty="0" smtClean="0"/>
              <a:t>8 </a:t>
            </a:r>
            <a:r>
              <a:rPr lang="en-US" dirty="0"/>
              <a:t>[arb.]</a:t>
            </a:r>
          </a:p>
          <a:p>
            <a:r>
              <a:rPr lang="en-US" u="sng" dirty="0" smtClean="0"/>
              <a:t>19.3 ADC/</a:t>
            </a:r>
            <a:r>
              <a:rPr lang="en-US" u="sng" dirty="0" err="1" smtClean="0"/>
              <a:t>p.e.</a:t>
            </a:r>
            <a:endParaRPr lang="en-US" u="sng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058413" y="1504612"/>
            <a:ext cx="2959100" cy="3302000"/>
          </a:xfrm>
        </p:spPr>
        <p:txBody>
          <a:bodyPr>
            <a:normAutofit fontScale="77500" lnSpcReduction="20000"/>
          </a:bodyPr>
          <a:lstStyle/>
          <a:p>
            <a:r>
              <a:rPr lang="en-GB"/>
              <a:t>Regime:</a:t>
            </a:r>
          </a:p>
          <a:p>
            <a:pPr lvl="1"/>
            <a:r>
              <a:rPr lang="en-GB"/>
              <a:t>high enough gain to resolve indivual p.e. peaks  </a:t>
            </a:r>
            <a:br>
              <a:rPr lang="en-GB"/>
            </a:br>
            <a:r>
              <a:rPr lang="en-GB"/>
              <a:t> </a:t>
            </a:r>
            <a:br>
              <a:rPr lang="en-GB"/>
            </a:br>
            <a:r>
              <a:rPr lang="en-GB" sz="2000" i="1">
                <a:solidFill>
                  <a:srgbClr val="000000"/>
                </a:solidFill>
              </a:rPr>
              <a:t>whilst avoiding saturation</a:t>
            </a:r>
            <a:r>
              <a:rPr lang="en-GB" sz="2000"/>
              <a:t> </a:t>
            </a:r>
            <a:br>
              <a:rPr lang="en-GB" sz="2000"/>
            </a:br>
            <a:endParaRPr lang="en-GB" sz="2000"/>
          </a:p>
          <a:p>
            <a:r>
              <a:rPr lang="en-GB"/>
              <a:t>Dynamic range (HG):</a:t>
            </a:r>
          </a:p>
          <a:p>
            <a:pPr lvl="1"/>
            <a:r>
              <a:rPr lang="en-GB"/>
              <a:t>12-bit ADC</a:t>
            </a:r>
          </a:p>
          <a:p>
            <a:pPr lvl="1"/>
            <a:r>
              <a:rPr lang="en-GB"/>
              <a:t>Baseline ~950</a:t>
            </a:r>
          </a:p>
          <a:p>
            <a:pPr lvl="1"/>
            <a:r>
              <a:rPr lang="en-GB"/>
              <a:t>19.3 ADC/p.e.</a:t>
            </a:r>
          </a:p>
          <a:p>
            <a:pPr lvl="1"/>
            <a:r>
              <a:rPr lang="en-GB"/>
              <a:t>160 p.e.</a:t>
            </a:r>
          </a:p>
          <a:p>
            <a:r>
              <a:rPr lang="en-GB"/>
              <a:t>&gt; 1600 p.e. with LG.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6808" y="44624"/>
            <a:ext cx="3839128" cy="64633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CITIROC :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Varying </a:t>
            </a:r>
            <a:r>
              <a:rPr lang="en-US" dirty="0">
                <a:solidFill>
                  <a:schemeClr val="tx2"/>
                </a:solidFill>
              </a:rPr>
              <a:t>Pre-amp Feedback capacitance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xfrm>
            <a:off x="8531225" y="5648325"/>
            <a:ext cx="549275" cy="396875"/>
          </a:xfrm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137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077" y="796560"/>
            <a:ext cx="1157276" cy="93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26" y="796561"/>
            <a:ext cx="1157274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35" y="796560"/>
            <a:ext cx="1157276" cy="93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796561"/>
            <a:ext cx="1157275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32" y="1732382"/>
            <a:ext cx="1160204" cy="93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077" y="1734750"/>
            <a:ext cx="1157276" cy="93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35" y="1732382"/>
            <a:ext cx="1160203" cy="93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1732382"/>
            <a:ext cx="1160204" cy="93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27" y="2670572"/>
            <a:ext cx="1157274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077" y="2670571"/>
            <a:ext cx="1157275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36" y="2669351"/>
            <a:ext cx="1157276" cy="93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2670572"/>
            <a:ext cx="1157275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33" y="3606393"/>
            <a:ext cx="1155768" cy="93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077" y="3605173"/>
            <a:ext cx="1157275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35" y="3605172"/>
            <a:ext cx="1157276" cy="93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3605172"/>
            <a:ext cx="1157277" cy="93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32" y="4540995"/>
            <a:ext cx="1155768" cy="93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076" y="4540994"/>
            <a:ext cx="1157275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35" y="4538626"/>
            <a:ext cx="1160203" cy="93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4538626"/>
            <a:ext cx="1158696" cy="93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0" y="1732382"/>
            <a:ext cx="1160204" cy="93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1" y="2668203"/>
            <a:ext cx="1160204" cy="93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2" y="3600436"/>
            <a:ext cx="1160204" cy="93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7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3" y="4538625"/>
            <a:ext cx="1160204" cy="93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699" y="2670572"/>
            <a:ext cx="1157275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2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699" y="3605173"/>
            <a:ext cx="1157275" cy="93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8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699" y="4539776"/>
            <a:ext cx="1157275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1" y="3600436"/>
            <a:ext cx="1161626" cy="9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9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1" y="4542268"/>
            <a:ext cx="1155699" cy="93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078" y="5476815"/>
            <a:ext cx="1157275" cy="94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523" y="5476816"/>
            <a:ext cx="1166108" cy="942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5475598"/>
            <a:ext cx="1167615" cy="94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3" y="5481592"/>
            <a:ext cx="1160201" cy="9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699" y="5483957"/>
            <a:ext cx="1157275" cy="93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1" y="5485233"/>
            <a:ext cx="1155699" cy="93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9800" y="412750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12.5 ns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127250" y="41275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25 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71850" y="412750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37.5 ns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46600" y="41275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50 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1458" y="107434"/>
            <a:ext cx="3098477" cy="369332"/>
          </a:xfrm>
          <a:prstGeom prst="rect">
            <a:avLst/>
          </a:prstGeom>
          <a:noFill/>
          <a:ln w="12700" cmpd="sng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CITIROC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: shaper </a:t>
            </a:r>
            <a:r>
              <a:rPr lang="en-GB" dirty="0">
                <a:solidFill>
                  <a:schemeClr val="tx2"/>
                </a:solidFill>
              </a:rPr>
              <a:t>time constant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847863" y="412750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62.5 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971813" y="41275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75 ns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241813" y="412750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87.5 ns</a:t>
            </a:r>
          </a:p>
        </p:txBody>
      </p:sp>
      <p:sp>
        <p:nvSpPr>
          <p:cNvPr id="46" name="TextBox 45"/>
          <p:cNvSpPr txBox="1"/>
          <p:nvPr/>
        </p:nvSpPr>
        <p:spPr>
          <a:xfrm rot="16200000">
            <a:off x="210481" y="107315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10 ns</a:t>
            </a:r>
          </a:p>
        </p:txBody>
      </p:sp>
      <p:sp>
        <p:nvSpPr>
          <p:cNvPr id="47" name="TextBox 46"/>
          <p:cNvSpPr txBox="1"/>
          <p:nvPr/>
        </p:nvSpPr>
        <p:spPr>
          <a:xfrm rot="16200000">
            <a:off x="210480" y="210185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20 ns</a:t>
            </a:r>
          </a:p>
        </p:txBody>
      </p:sp>
      <p:sp>
        <p:nvSpPr>
          <p:cNvPr id="48" name="TextBox 47"/>
          <p:cNvSpPr txBox="1"/>
          <p:nvPr/>
        </p:nvSpPr>
        <p:spPr>
          <a:xfrm rot="16200000">
            <a:off x="224380" y="303530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30 ns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210480" y="394335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40 ns</a:t>
            </a:r>
          </a:p>
        </p:txBody>
      </p:sp>
      <p:sp>
        <p:nvSpPr>
          <p:cNvPr id="50" name="TextBox 49"/>
          <p:cNvSpPr txBox="1"/>
          <p:nvPr/>
        </p:nvSpPr>
        <p:spPr>
          <a:xfrm rot="16200000">
            <a:off x="210480" y="4897963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50 ns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11988" y="5850463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60 ns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73252" y="3205790"/>
            <a:ext cx="1782121" cy="36933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OR32/Hold delay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82625" y="689749"/>
            <a:ext cx="8485175" cy="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582625" y="689749"/>
            <a:ext cx="0" cy="6031726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56440" y="4584317"/>
            <a:ext cx="8536760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82625" y="3669917"/>
            <a:ext cx="8536760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005451" y="689749"/>
            <a:ext cx="0" cy="5838051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4242662" y="681410"/>
            <a:ext cx="0" cy="5838051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48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FPGA Architecture</a:t>
            </a:r>
            <a:endParaRPr lang="fr-FR" sz="2800" dirty="0">
              <a:latin typeface="+mn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809558"/>
              </p:ext>
            </p:extLst>
          </p:nvPr>
        </p:nvGraphicFramePr>
        <p:xfrm>
          <a:off x="1187624" y="825746"/>
          <a:ext cx="6531202" cy="6131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7" name="Visio" r:id="rId4" imgW="6543550" imgH="6191314" progId="Visio.Drawing.15">
                  <p:embed/>
                </p:oleObj>
              </mc:Choice>
              <mc:Fallback>
                <p:oleObj name="Visio" r:id="rId4" imgW="6543550" imgH="619131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825746"/>
                        <a:ext cx="6531202" cy="61316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268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Protocol</a:t>
            </a:r>
            <a:endParaRPr lang="fr-FR" sz="2800" dirty="0">
              <a:latin typeface="+mn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965835"/>
              </p:ext>
            </p:extLst>
          </p:nvPr>
        </p:nvGraphicFramePr>
        <p:xfrm>
          <a:off x="539553" y="3861048"/>
          <a:ext cx="6048518" cy="2780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5" name="Feuille de calcul" r:id="rId4" imgW="8848593" imgH="4219446" progId="Excel.Sheet.12">
                  <p:embed/>
                </p:oleObj>
              </mc:Choice>
              <mc:Fallback>
                <p:oleObj name="Feuille de calcul" r:id="rId4" imgW="8848593" imgH="4219446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3" y="3861048"/>
                        <a:ext cx="6048518" cy="27809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173522"/>
              </p:ext>
            </p:extLst>
          </p:nvPr>
        </p:nvGraphicFramePr>
        <p:xfrm>
          <a:off x="539552" y="800011"/>
          <a:ext cx="6026715" cy="2896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6" name="Feuille de calcul" r:id="rId6" imgW="8848593" imgH="4276751" progId="Excel.Sheet.12">
                  <p:embed/>
                </p:oleObj>
              </mc:Choice>
              <mc:Fallback>
                <p:oleObj name="Feuille de calcul" r:id="rId6" imgW="8848593" imgH="4276751" progId="Excel.Shee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800011"/>
                        <a:ext cx="6026715" cy="2896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égende encadrée 2 10"/>
          <p:cNvSpPr/>
          <p:nvPr/>
        </p:nvSpPr>
        <p:spPr>
          <a:xfrm>
            <a:off x="7308304" y="1628800"/>
            <a:ext cx="936104" cy="279215"/>
          </a:xfrm>
          <a:prstGeom prst="borderCallout2">
            <a:avLst>
              <a:gd name="adj1" fmla="val 45613"/>
              <a:gd name="adj2" fmla="val -7158"/>
              <a:gd name="adj3" fmla="val 45613"/>
              <a:gd name="adj4" fmla="val -47222"/>
              <a:gd name="adj5" fmla="val 126745"/>
              <a:gd name="adj6" fmla="val -70209"/>
            </a:avLst>
          </a:prstGeom>
          <a:ln w="127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Readout</a:t>
            </a:r>
            <a:endParaRPr lang="fr-FR" sz="1600" dirty="0"/>
          </a:p>
        </p:txBody>
      </p:sp>
      <p:sp>
        <p:nvSpPr>
          <p:cNvPr id="12" name="Légende encadrée 2 11"/>
          <p:cNvSpPr/>
          <p:nvPr/>
        </p:nvSpPr>
        <p:spPr>
          <a:xfrm>
            <a:off x="7308304" y="4437112"/>
            <a:ext cx="936104" cy="432048"/>
          </a:xfrm>
          <a:prstGeom prst="borderCallout2">
            <a:avLst>
              <a:gd name="adj1" fmla="val 45613"/>
              <a:gd name="adj2" fmla="val -7158"/>
              <a:gd name="adj3" fmla="val 45613"/>
              <a:gd name="adj4" fmla="val -47222"/>
              <a:gd name="adj5" fmla="val 126745"/>
              <a:gd name="adj6" fmla="val -70209"/>
            </a:avLst>
          </a:prstGeom>
          <a:ln w="127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Slow Control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23900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OUTLINE</a:t>
            </a:r>
            <a:endParaRPr lang="fr-FR" sz="2800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620888"/>
          </a:xfrm>
        </p:spPr>
        <p:txBody>
          <a:bodyPr/>
          <a:lstStyle/>
          <a:p>
            <a:r>
              <a:rPr lang="en-US" dirty="0" smtClean="0"/>
              <a:t>Baby–Mind Detector Electronics </a:t>
            </a:r>
            <a:r>
              <a:rPr lang="en-US" dirty="0"/>
              <a:t>O</a:t>
            </a:r>
            <a:r>
              <a:rPr lang="en-US" dirty="0" smtClean="0"/>
              <a:t>verview</a:t>
            </a:r>
            <a:endParaRPr lang="en-US" dirty="0"/>
          </a:p>
          <a:p>
            <a:r>
              <a:rPr lang="en-US" dirty="0"/>
              <a:t>Baby–Mind Readout </a:t>
            </a:r>
            <a:r>
              <a:rPr lang="en-US" dirty="0" smtClean="0"/>
              <a:t>Chain Overview</a:t>
            </a:r>
            <a:endParaRPr lang="en-US" dirty="0"/>
          </a:p>
          <a:p>
            <a:r>
              <a:rPr lang="en-US" dirty="0"/>
              <a:t>Front End </a:t>
            </a:r>
            <a:r>
              <a:rPr lang="en-US" dirty="0" smtClean="0"/>
              <a:t>Board</a:t>
            </a:r>
            <a:endParaRPr lang="en-US" dirty="0"/>
          </a:p>
          <a:p>
            <a:r>
              <a:rPr lang="en-US" dirty="0"/>
              <a:t>FPGA </a:t>
            </a:r>
            <a:r>
              <a:rPr lang="en-US" dirty="0" smtClean="0"/>
              <a:t>Firmware</a:t>
            </a:r>
            <a:endParaRPr lang="en-US" dirty="0"/>
          </a:p>
          <a:p>
            <a:r>
              <a:rPr lang="en-US" dirty="0" smtClean="0"/>
              <a:t>Readout &amp; Slow Control Protocol</a:t>
            </a:r>
          </a:p>
          <a:p>
            <a:r>
              <a:rPr lang="en-US" dirty="0" smtClean="0"/>
              <a:t>Status &amp; Conclusion</a:t>
            </a: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65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52128"/>
            <a:ext cx="5194920" cy="2980928"/>
          </a:xfrm>
        </p:spPr>
        <p:txBody>
          <a:bodyPr/>
          <a:lstStyle/>
          <a:p>
            <a:r>
              <a:rPr lang="en-US" sz="1800" i="1" dirty="0" smtClean="0"/>
              <a:t>Baby-Mind = 18 modules with ~3000 </a:t>
            </a:r>
            <a:r>
              <a:rPr lang="en-US" sz="1800" i="1" dirty="0" err="1"/>
              <a:t>SiPM</a:t>
            </a:r>
            <a:r>
              <a:rPr lang="en-US" sz="1800" i="1" dirty="0"/>
              <a:t> based channels on plastic </a:t>
            </a:r>
            <a:r>
              <a:rPr lang="en-US" sz="1800" i="1" dirty="0" smtClean="0"/>
              <a:t>scintillator </a:t>
            </a:r>
            <a:r>
              <a:rPr lang="en-US" sz="1800" i="1" dirty="0"/>
              <a:t>bars</a:t>
            </a:r>
          </a:p>
          <a:p>
            <a:r>
              <a:rPr lang="en-US" sz="1800" i="1" dirty="0" smtClean="0"/>
              <a:t>Modular </a:t>
            </a:r>
            <a:r>
              <a:rPr lang="en-US" sz="1800" i="1" dirty="0"/>
              <a:t>architecture  : </a:t>
            </a:r>
          </a:p>
          <a:p>
            <a:pPr lvl="1"/>
            <a:r>
              <a:rPr lang="en-US" sz="1600" i="1" dirty="0"/>
              <a:t>1 Module  = 2 planes (XY)</a:t>
            </a:r>
          </a:p>
          <a:p>
            <a:pPr lvl="1"/>
            <a:r>
              <a:rPr lang="en-US" sz="1600" i="1" dirty="0"/>
              <a:t>1 plane = 84 channels + 1 </a:t>
            </a:r>
            <a:r>
              <a:rPr lang="en-US" sz="1600" i="1" dirty="0" smtClean="0"/>
              <a:t>FEB </a:t>
            </a:r>
            <a:r>
              <a:rPr lang="en-US" sz="1600" i="1" dirty="0"/>
              <a:t>with</a:t>
            </a:r>
          </a:p>
          <a:p>
            <a:pPr lvl="2"/>
            <a:r>
              <a:rPr lang="en-US" sz="1400" i="1" dirty="0"/>
              <a:t>3x32-ch CITIROC ASIC (3x4-ch unused)</a:t>
            </a:r>
          </a:p>
          <a:p>
            <a:pPr lvl="2"/>
            <a:r>
              <a:rPr lang="en-US" sz="1400" i="1" dirty="0"/>
              <a:t>Analog &amp; timing measurement</a:t>
            </a:r>
            <a:endParaRPr lang="en-US" sz="1600" i="1" dirty="0"/>
          </a:p>
          <a:p>
            <a:pPr lvl="1"/>
            <a:r>
              <a:rPr lang="en-US" sz="1600" i="1" dirty="0" smtClean="0"/>
              <a:t>1 </a:t>
            </a:r>
            <a:r>
              <a:rPr lang="en-US" sz="1600" i="1" dirty="0"/>
              <a:t>channel = </a:t>
            </a:r>
          </a:p>
          <a:p>
            <a:pPr lvl="2"/>
            <a:r>
              <a:rPr lang="en-US" sz="1200" i="1" dirty="0"/>
              <a:t>1 bar + custom optical connector + mini PCB + coaxial cable</a:t>
            </a:r>
          </a:p>
          <a:p>
            <a:pPr lvl="2"/>
            <a:r>
              <a:rPr lang="en-US" sz="1200" i="1" dirty="0" err="1"/>
              <a:t>SiPM</a:t>
            </a:r>
            <a:r>
              <a:rPr lang="en-US" sz="1200" i="1" dirty="0"/>
              <a:t> = MPPC S12571-025C </a:t>
            </a:r>
            <a:r>
              <a:rPr lang="en-US" sz="1200" i="1" dirty="0" smtClean="0"/>
              <a:t>1x1mm²</a:t>
            </a:r>
            <a:endParaRPr lang="en-US" sz="1200" i="1" dirty="0"/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439" y="956406"/>
            <a:ext cx="1841945" cy="1041343"/>
          </a:xfrm>
          <a:prstGeom prst="rect">
            <a:avLst/>
          </a:prstGeom>
        </p:spPr>
      </p:pic>
      <p:pic>
        <p:nvPicPr>
          <p:cNvPr id="7" name="Picture 15" descr="DSC_5305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34"/>
          <a:stretch/>
        </p:blipFill>
        <p:spPr>
          <a:xfrm>
            <a:off x="5652120" y="2071164"/>
            <a:ext cx="1625797" cy="1233037"/>
          </a:xfrm>
          <a:prstGeom prst="rect">
            <a:avLst/>
          </a:prstGeom>
        </p:spPr>
      </p:pic>
      <p:pic>
        <p:nvPicPr>
          <p:cNvPr id="8" name="Imag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5" y="4938800"/>
            <a:ext cx="2619747" cy="1372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1" descr="DSC_5296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8" r="37993" b="36595"/>
          <a:stretch/>
        </p:blipFill>
        <p:spPr>
          <a:xfrm>
            <a:off x="7319590" y="2084304"/>
            <a:ext cx="983406" cy="1206755"/>
          </a:xfrm>
          <a:prstGeom prst="rect">
            <a:avLst/>
          </a:prstGeom>
        </p:spPr>
      </p:pic>
      <p:pic>
        <p:nvPicPr>
          <p:cNvPr id="10" name="Picture 4" descr="3modules-connection-longcables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843809" y="4509121"/>
            <a:ext cx="2736304" cy="2052228"/>
          </a:xfrm>
          <a:prstGeom prst="rect">
            <a:avLst/>
          </a:prstGeom>
        </p:spPr>
      </p:pic>
      <p:sp>
        <p:nvSpPr>
          <p:cNvPr id="11" name="Légende encadrée 2 10"/>
          <p:cNvSpPr/>
          <p:nvPr/>
        </p:nvSpPr>
        <p:spPr>
          <a:xfrm>
            <a:off x="3743908" y="4676591"/>
            <a:ext cx="936104" cy="279215"/>
          </a:xfrm>
          <a:prstGeom prst="borderCallout2">
            <a:avLst>
              <a:gd name="adj1" fmla="val 114889"/>
              <a:gd name="adj2" fmla="val 52954"/>
              <a:gd name="adj3" fmla="val 225103"/>
              <a:gd name="adj4" fmla="val 68305"/>
              <a:gd name="adj5" fmla="val 272449"/>
              <a:gd name="adj6" fmla="val 68702"/>
            </a:avLst>
          </a:prstGeom>
          <a:ln w="127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Module</a:t>
            </a:r>
            <a:endParaRPr lang="fr-FR" sz="1600" dirty="0"/>
          </a:p>
        </p:txBody>
      </p:sp>
      <p:sp>
        <p:nvSpPr>
          <p:cNvPr id="12" name="Légende encadrée 2 11"/>
          <p:cNvSpPr/>
          <p:nvPr/>
        </p:nvSpPr>
        <p:spPr>
          <a:xfrm>
            <a:off x="3353881" y="6296726"/>
            <a:ext cx="2202641" cy="303052"/>
          </a:xfrm>
          <a:prstGeom prst="borderCallout2">
            <a:avLst>
              <a:gd name="adj1" fmla="val -6609"/>
              <a:gd name="adj2" fmla="val 57109"/>
              <a:gd name="adj3" fmla="val -85487"/>
              <a:gd name="adj4" fmla="val 65758"/>
              <a:gd name="adj5" fmla="val -84112"/>
              <a:gd name="adj6" fmla="val 78406"/>
            </a:avLst>
          </a:prstGeom>
          <a:ln w="127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SiPM</a:t>
            </a:r>
            <a:r>
              <a:rPr lang="fr-FR" sz="1600" dirty="0" smtClean="0"/>
              <a:t> + mini-PCB + </a:t>
            </a:r>
            <a:r>
              <a:rPr lang="fr-FR" sz="1600" dirty="0" err="1" smtClean="0"/>
              <a:t>coax</a:t>
            </a:r>
            <a:r>
              <a:rPr lang="fr-FR" sz="1600" dirty="0" smtClean="0"/>
              <a:t>.</a:t>
            </a:r>
            <a:endParaRPr lang="fr-FR" sz="1600" dirty="0"/>
          </a:p>
        </p:txBody>
      </p:sp>
      <p:pic>
        <p:nvPicPr>
          <p:cNvPr id="14" name="Image 13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526" y="3370875"/>
            <a:ext cx="2363470" cy="13785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BABY-MIND ELECTRONICS DETECTOR OVERVIEW</a:t>
            </a:r>
            <a:endParaRPr lang="fr-FR" sz="2800" dirty="0">
              <a:latin typeface="+mn-lt"/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0312886"/>
              </p:ext>
            </p:extLst>
          </p:nvPr>
        </p:nvGraphicFramePr>
        <p:xfrm>
          <a:off x="5473894" y="4580606"/>
          <a:ext cx="2956626" cy="225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3" name="Visio" r:id="rId10" imgW="4895856" imgH="3762362" progId="Visio.Drawing.15">
                  <p:embed/>
                </p:oleObj>
              </mc:Choice>
              <mc:Fallback>
                <p:oleObj name="Visio" r:id="rId10" imgW="4895856" imgH="3762362" progId="Visio.Drawing.15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3894" y="4580606"/>
                        <a:ext cx="2956626" cy="225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Légende encadrée 2 14"/>
          <p:cNvSpPr/>
          <p:nvPr/>
        </p:nvSpPr>
        <p:spPr>
          <a:xfrm>
            <a:off x="5580113" y="4816198"/>
            <a:ext cx="1074378" cy="279215"/>
          </a:xfrm>
          <a:prstGeom prst="borderCallout2">
            <a:avLst>
              <a:gd name="adj1" fmla="val 114889"/>
              <a:gd name="adj2" fmla="val 52954"/>
              <a:gd name="adj3" fmla="val 225103"/>
              <a:gd name="adj4" fmla="val 68305"/>
              <a:gd name="adj5" fmla="val 262215"/>
              <a:gd name="adj6" fmla="val 108385"/>
            </a:avLst>
          </a:prstGeom>
          <a:ln w="127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Integration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3238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BABY-MIND READOUT CHAIN OVERVIEW</a:t>
            </a:r>
            <a:endParaRPr lang="fr-FR" sz="2800" dirty="0">
              <a:latin typeface="+mn-lt"/>
            </a:endParaRP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739405"/>
              </p:ext>
            </p:extLst>
          </p:nvPr>
        </p:nvGraphicFramePr>
        <p:xfrm>
          <a:off x="395536" y="1268760"/>
          <a:ext cx="7683611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Visio" r:id="rId4" imgW="5734005" imgH="3629102" progId="Visio.Drawing.15">
                  <p:embed/>
                </p:oleObj>
              </mc:Choice>
              <mc:Fallback>
                <p:oleObj name="Visio" r:id="rId4" imgW="5734005" imgH="362910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268760"/>
                        <a:ext cx="7683611" cy="48965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539552" y="1097212"/>
            <a:ext cx="48215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MICE LEGACY &amp; </a:t>
            </a:r>
            <a:r>
              <a:rPr lang="en-US" sz="1400" i="1" dirty="0" smtClean="0"/>
              <a:t>REUSE </a:t>
            </a:r>
            <a:r>
              <a:rPr lang="en-US" sz="1400" i="1" dirty="0"/>
              <a:t>(VME Readout Board)</a:t>
            </a:r>
            <a:endParaRPr lang="en-US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0371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avec flèche 25"/>
          <p:cNvCxnSpPr/>
          <p:nvPr/>
        </p:nvCxnSpPr>
        <p:spPr>
          <a:xfrm>
            <a:off x="271067" y="4748160"/>
            <a:ext cx="2788765" cy="388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1295735" y="4646371"/>
            <a:ext cx="36004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 smtClean="0"/>
              <a:t>240</a:t>
            </a:r>
            <a:endParaRPr lang="fr-FR" sz="800" dirty="0"/>
          </a:p>
        </p:txBody>
      </p:sp>
      <p:graphicFrame>
        <p:nvGraphicFramePr>
          <p:cNvPr id="17" name="Obj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8314657"/>
              </p:ext>
            </p:extLst>
          </p:nvPr>
        </p:nvGraphicFramePr>
        <p:xfrm>
          <a:off x="2960984" y="908720"/>
          <a:ext cx="5651203" cy="5336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8" name="Visio" r:id="rId4" imgW="5967000" imgH="5623560" progId="Visio.Drawing.15">
                  <p:embed/>
                </p:oleObj>
              </mc:Choice>
              <mc:Fallback>
                <p:oleObj name="Visio" r:id="rId4" imgW="5967000" imgH="562356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984" y="908720"/>
                        <a:ext cx="5651203" cy="53362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Connecteur droit avec flèche 3"/>
          <p:cNvCxnSpPr/>
          <p:nvPr/>
        </p:nvCxnSpPr>
        <p:spPr>
          <a:xfrm>
            <a:off x="3347864" y="4941168"/>
            <a:ext cx="0" cy="15389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FRONT-END BOARD</a:t>
            </a:r>
            <a:endParaRPr lang="fr-FR" sz="2800" dirty="0">
              <a:latin typeface="+mn-lt"/>
            </a:endParaRP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" name="Espace réservé du contenu 2"/>
          <p:cNvSpPr>
            <a:spLocks noGrp="1"/>
          </p:cNvSpPr>
          <p:nvPr>
            <p:ph idx="1"/>
          </p:nvPr>
        </p:nvSpPr>
        <p:spPr>
          <a:xfrm>
            <a:off x="179512" y="1240160"/>
            <a:ext cx="3888432" cy="3484984"/>
          </a:xfrm>
        </p:spPr>
        <p:txBody>
          <a:bodyPr/>
          <a:lstStyle/>
          <a:p>
            <a:pPr marL="180000" lvl="1"/>
            <a:r>
              <a:rPr lang="en-US" sz="1800" i="1" dirty="0" smtClean="0"/>
              <a:t>96 coax. connectors </a:t>
            </a:r>
            <a:r>
              <a:rPr lang="en-US" sz="1600" i="1" dirty="0" smtClean="0"/>
              <a:t>(84 used)</a:t>
            </a:r>
          </a:p>
          <a:p>
            <a:pPr marL="180000" lvl="1"/>
            <a:r>
              <a:rPr lang="en-US" sz="1800" i="1" dirty="0" smtClean="0"/>
              <a:t>3 CITIROC ASICs 32-ch</a:t>
            </a:r>
          </a:p>
          <a:p>
            <a:pPr marL="180000" lvl="1"/>
            <a:r>
              <a:rPr lang="en-US" sz="1800" i="1" dirty="0" smtClean="0"/>
              <a:t>12-bits 8-ch 40Ms/s/</a:t>
            </a:r>
            <a:r>
              <a:rPr lang="en-US" sz="1800" i="1" dirty="0" err="1" smtClean="0"/>
              <a:t>ch</a:t>
            </a:r>
            <a:r>
              <a:rPr lang="en-US" sz="1800" i="1" dirty="0" smtClean="0"/>
              <a:t> ADC</a:t>
            </a:r>
          </a:p>
          <a:p>
            <a:pPr marL="180000" lvl="1"/>
            <a:r>
              <a:rPr lang="en-US" sz="1800" i="1" dirty="0" smtClean="0"/>
              <a:t>Altera ARIA5 FPGA : </a:t>
            </a:r>
          </a:p>
          <a:p>
            <a:pPr marL="545125" lvl="2">
              <a:spcBef>
                <a:spcPts val="0"/>
              </a:spcBef>
            </a:pPr>
            <a:r>
              <a:rPr lang="en-US" sz="1400" i="1" dirty="0" smtClean="0"/>
              <a:t>Timing : 2.5ns resolution</a:t>
            </a:r>
          </a:p>
          <a:p>
            <a:pPr marL="545125" lvl="2">
              <a:spcBef>
                <a:spcPts val="0"/>
              </a:spcBef>
            </a:pPr>
            <a:r>
              <a:rPr lang="en-US" sz="1400" i="1" dirty="0" smtClean="0"/>
              <a:t>Analog : 8µs for 96-ch </a:t>
            </a:r>
            <a:r>
              <a:rPr lang="en-US" sz="1400" i="1" dirty="0" err="1" smtClean="0"/>
              <a:t>LGain</a:t>
            </a:r>
            <a:r>
              <a:rPr lang="en-US" sz="1400" i="1" dirty="0" smtClean="0"/>
              <a:t> &amp; </a:t>
            </a:r>
            <a:r>
              <a:rPr lang="en-US" sz="1400" i="1" dirty="0" err="1" smtClean="0"/>
              <a:t>HGain</a:t>
            </a:r>
            <a:endParaRPr lang="en-US" sz="1400" i="1" dirty="0" smtClean="0"/>
          </a:p>
          <a:p>
            <a:pPr marL="545125" lvl="2">
              <a:spcBef>
                <a:spcPts val="0"/>
              </a:spcBef>
            </a:pPr>
            <a:r>
              <a:rPr lang="en-US" sz="1400" i="1" dirty="0" smtClean="0"/>
              <a:t>HV, ASIC T° + board T° + RH%</a:t>
            </a:r>
          </a:p>
          <a:p>
            <a:pPr marL="180000" lvl="1"/>
            <a:r>
              <a:rPr lang="en-US" sz="1800" i="1" dirty="0" smtClean="0"/>
              <a:t>Readout/Slow control on USB3 and/or Gigabit RJ45 chain</a:t>
            </a:r>
          </a:p>
          <a:p>
            <a:pPr marL="180000" lvl="1"/>
            <a:r>
              <a:rPr lang="en-US" sz="1800" i="1" dirty="0" smtClean="0"/>
              <a:t>External propagated Trig/sync. Signal</a:t>
            </a:r>
          </a:p>
          <a:p>
            <a:pPr marL="180000" lvl="1"/>
            <a:r>
              <a:rPr lang="en-US" sz="1800" i="1" dirty="0"/>
              <a:t>Power supplies </a:t>
            </a:r>
            <a:r>
              <a:rPr lang="en-US" sz="1800" i="1" dirty="0" smtClean="0"/>
              <a:t>(HV/LV)</a:t>
            </a:r>
          </a:p>
        </p:txBody>
      </p:sp>
      <p:pic>
        <p:nvPicPr>
          <p:cNvPr id="20" name="Picture 6" descr="IMG_1395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10372"/>
          <a:stretch/>
        </p:blipFill>
        <p:spPr>
          <a:xfrm>
            <a:off x="107999" y="4836833"/>
            <a:ext cx="3172074" cy="1643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ectangle 17"/>
          <p:cNvSpPr/>
          <p:nvPr/>
        </p:nvSpPr>
        <p:spPr>
          <a:xfrm>
            <a:off x="424444" y="6277723"/>
            <a:ext cx="2491372" cy="279215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dk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9512" y="5668613"/>
            <a:ext cx="388948" cy="283121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dk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124954" y="4849666"/>
            <a:ext cx="502829" cy="432048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dk1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367644" y="5388337"/>
            <a:ext cx="475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FPGA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1432197" y="5867980"/>
            <a:ext cx="475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ASICs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971600" y="4942579"/>
            <a:ext cx="475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LVs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210762" y="5511448"/>
            <a:ext cx="475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ADC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67644" y="5277536"/>
            <a:ext cx="468052" cy="433119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dk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154629" y="5541645"/>
            <a:ext cx="403858" cy="233686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dk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79611" y="5841853"/>
            <a:ext cx="2107017" cy="395459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dk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7191" y="4939488"/>
            <a:ext cx="1040392" cy="695070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dk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101430" y="5699995"/>
            <a:ext cx="36004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 smtClean="0"/>
              <a:t>130</a:t>
            </a:r>
            <a:endParaRPr lang="fr-FR" sz="800" dirty="0"/>
          </a:p>
        </p:txBody>
      </p:sp>
      <p:sp>
        <p:nvSpPr>
          <p:cNvPr id="37" name="ZoneTexte 36"/>
          <p:cNvSpPr txBox="1"/>
          <p:nvPr/>
        </p:nvSpPr>
        <p:spPr>
          <a:xfrm>
            <a:off x="2130523" y="4942579"/>
            <a:ext cx="475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USB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107504" y="5669218"/>
            <a:ext cx="475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67741" y="6357033"/>
            <a:ext cx="1586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96 </a:t>
            </a:r>
            <a:r>
              <a:rPr lang="fr-FR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coax</a:t>
            </a:r>
            <a:r>
              <a:rPr lang="fr-F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(top/bot)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686628" y="5172312"/>
            <a:ext cx="594822" cy="538343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dk1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2898544" y="5157192"/>
            <a:ext cx="5629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RJ45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-36512" y="4869160"/>
            <a:ext cx="475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24V</a:t>
            </a:r>
            <a:endParaRPr lang="fr-FR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808226" y="6536377"/>
            <a:ext cx="1586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 prototype</a:t>
            </a:r>
            <a:endParaRPr lang="fr-FR" sz="1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736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FPGA FIRMWARE</a:t>
            </a:r>
            <a:endParaRPr lang="fr-FR" sz="2800" dirty="0">
              <a:latin typeface="+mn-lt"/>
            </a:endParaRP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675694"/>
              </p:ext>
            </p:extLst>
          </p:nvPr>
        </p:nvGraphicFramePr>
        <p:xfrm>
          <a:off x="107950" y="981075"/>
          <a:ext cx="8640763" cy="517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5" name="Visio" r:id="rId5" imgW="8096256" imgH="5124424" progId="Visio.Drawing.15">
                  <p:embed/>
                </p:oleObj>
              </mc:Choice>
              <mc:Fallback>
                <p:oleObj name="Visio" r:id="rId5" imgW="8096256" imgH="5124424" progId="Visio.Drawing.15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981075"/>
                        <a:ext cx="8640763" cy="517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39552" y="6237312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- Code : </a:t>
            </a:r>
            <a:r>
              <a:rPr lang="en-US" sz="1400" i="1" dirty="0" err="1" smtClean="0"/>
              <a:t>Quartus</a:t>
            </a:r>
            <a:r>
              <a:rPr lang="en-US" sz="1400" i="1" dirty="0" smtClean="0"/>
              <a:t> dev. tool, VHDL </a:t>
            </a:r>
            <a:r>
              <a:rPr lang="en-US" sz="1400" i="1" dirty="0" err="1" smtClean="0"/>
              <a:t>behavorial</a:t>
            </a:r>
            <a:r>
              <a:rPr lang="en-US" sz="1400" i="1" dirty="0" smtClean="0"/>
              <a:t> (design reuse) + some FPGA IP specific modules</a:t>
            </a:r>
          </a:p>
          <a:p>
            <a:r>
              <a:rPr lang="fr-FR" sz="1400" dirty="0" smtClean="0"/>
              <a:t>- </a:t>
            </a:r>
            <a:r>
              <a:rPr lang="fr-FR" sz="1400" i="1" dirty="0" smtClean="0"/>
              <a:t>Simulation : </a:t>
            </a:r>
            <a:r>
              <a:rPr lang="fr-FR" sz="1400" i="1" dirty="0" err="1" smtClean="0"/>
              <a:t>Modelsim</a:t>
            </a:r>
            <a:r>
              <a:rPr lang="fr-FR" sz="1400" i="1" dirty="0" smtClean="0"/>
              <a:t> test-</a:t>
            </a:r>
            <a:r>
              <a:rPr lang="fr-FR" sz="1400" i="1" dirty="0" err="1" smtClean="0"/>
              <a:t>benches</a:t>
            </a:r>
            <a:r>
              <a:rPr lang="fr-FR" sz="1400" i="1" dirty="0" smtClean="0"/>
              <a:t> for all modules</a:t>
            </a:r>
            <a:endParaRPr lang="fr-FR" sz="1400" i="1" dirty="0"/>
          </a:p>
        </p:txBody>
      </p:sp>
      <p:sp>
        <p:nvSpPr>
          <p:cNvPr id="10" name="Rectangle 9"/>
          <p:cNvSpPr/>
          <p:nvPr/>
        </p:nvSpPr>
        <p:spPr>
          <a:xfrm>
            <a:off x="3491880" y="764704"/>
            <a:ext cx="48215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ALTERA ARIA5 (BGA896) A7 on proto, A3 or A5 on production</a:t>
            </a:r>
          </a:p>
        </p:txBody>
      </p:sp>
    </p:spTree>
    <p:extLst>
      <p:ext uri="{BB962C8B-B14F-4D97-AF65-F5344CB8AC3E}">
        <p14:creationId xmlns:p14="http://schemas.microsoft.com/office/powerpoint/2010/main" val="4824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READOUT &amp; SLOW CONTROL - PROTOCOL</a:t>
            </a:r>
            <a:endParaRPr lang="fr-FR" sz="2800" dirty="0">
              <a:latin typeface="+mn-lt"/>
            </a:endParaRP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457200" y="1312168"/>
            <a:ext cx="7571184" cy="5069160"/>
          </a:xfrm>
        </p:spPr>
        <p:txBody>
          <a:bodyPr/>
          <a:lstStyle/>
          <a:p>
            <a:r>
              <a:rPr lang="en-US" sz="1800" b="1" i="1" dirty="0" smtClean="0"/>
              <a:t>Readout &amp; Slow control </a:t>
            </a:r>
            <a:r>
              <a:rPr lang="en-US" sz="1800" i="1" dirty="0" smtClean="0"/>
              <a:t>accessible on </a:t>
            </a:r>
            <a:r>
              <a:rPr lang="en-US" sz="1800" b="1" i="1" dirty="0" smtClean="0"/>
              <a:t>USB3</a:t>
            </a:r>
            <a:r>
              <a:rPr lang="en-US" sz="1800" i="1" dirty="0" smtClean="0"/>
              <a:t> (utile 2.5-3Gb/s) or </a:t>
            </a:r>
            <a:r>
              <a:rPr lang="en-US" sz="1800" b="1" i="1" dirty="0" smtClean="0"/>
              <a:t>Gigabit</a:t>
            </a:r>
            <a:r>
              <a:rPr lang="en-US" sz="1800" i="1" dirty="0" smtClean="0"/>
              <a:t> differential links on </a:t>
            </a:r>
            <a:r>
              <a:rPr lang="en-US" sz="1800" i="1" dirty="0"/>
              <a:t>RJ45 (800Mb/s to </a:t>
            </a:r>
            <a:r>
              <a:rPr lang="en-US" sz="1800" i="1" dirty="0" smtClean="0"/>
              <a:t>5Gb/s</a:t>
            </a:r>
            <a:r>
              <a:rPr lang="en-US" sz="1800" i="1" dirty="0"/>
              <a:t>) </a:t>
            </a:r>
            <a:endParaRPr lang="en-US" sz="1800" i="1" dirty="0" smtClean="0"/>
          </a:p>
          <a:p>
            <a:r>
              <a:rPr lang="en-US" sz="1800" b="1" i="1" dirty="0" smtClean="0"/>
              <a:t>Readout</a:t>
            </a:r>
            <a:r>
              <a:rPr lang="en-US" sz="1800" i="1" dirty="0" smtClean="0"/>
              <a:t> </a:t>
            </a:r>
            <a:r>
              <a:rPr lang="en-US" sz="1800" b="1" i="1" dirty="0" smtClean="0"/>
              <a:t>protocol</a:t>
            </a:r>
            <a:r>
              <a:rPr lang="en-US" sz="1800" i="1" dirty="0" smtClean="0"/>
              <a:t> based on MICE legacy with :</a:t>
            </a:r>
          </a:p>
          <a:p>
            <a:pPr lvl="1"/>
            <a:r>
              <a:rPr lang="en-US" sz="1600" i="1" dirty="0" smtClean="0"/>
              <a:t>32-bits messages, multiple boards</a:t>
            </a:r>
          </a:p>
          <a:p>
            <a:pPr lvl="1"/>
            <a:r>
              <a:rPr lang="en-US" sz="1600" b="1" i="1" dirty="0" smtClean="0"/>
              <a:t>Synchronization</a:t>
            </a:r>
            <a:r>
              <a:rPr lang="en-US" sz="1600" i="1" dirty="0" smtClean="0"/>
              <a:t> : trigger/sync, standalone free, or master request</a:t>
            </a:r>
          </a:p>
          <a:p>
            <a:pPr lvl="1"/>
            <a:r>
              <a:rPr lang="en-US" sz="1600" b="1" i="1" dirty="0" smtClean="0"/>
              <a:t>Spill</a:t>
            </a:r>
            <a:r>
              <a:rPr lang="en-US" sz="1600" i="1" dirty="0" smtClean="0"/>
              <a:t> header/trailer with attributes (tags, time, board ID…) and containing N events</a:t>
            </a:r>
          </a:p>
          <a:p>
            <a:pPr marL="1080000" lvl="1"/>
            <a:r>
              <a:rPr lang="en-US" sz="1600" b="1" i="1" dirty="0" smtClean="0"/>
              <a:t>Event</a:t>
            </a:r>
            <a:r>
              <a:rPr lang="en-US" sz="1600" i="1" dirty="0" smtClean="0"/>
              <a:t> </a:t>
            </a:r>
            <a:r>
              <a:rPr lang="en-US" sz="1600" i="1" dirty="0"/>
              <a:t>with attributes </a:t>
            </a:r>
            <a:r>
              <a:rPr lang="en-US" sz="1600" i="1" dirty="0" smtClean="0"/>
              <a:t>(tags, time, event numbers) and containing N hits</a:t>
            </a:r>
          </a:p>
          <a:p>
            <a:pPr marL="1440000" lvl="1"/>
            <a:r>
              <a:rPr lang="en-US" sz="1600" b="1" i="1" dirty="0" smtClean="0"/>
              <a:t>Hit</a:t>
            </a:r>
            <a:r>
              <a:rPr lang="en-US" sz="1600" i="1" dirty="0" smtClean="0"/>
              <a:t> based on channel ID, analog and/or timing data</a:t>
            </a:r>
          </a:p>
          <a:p>
            <a:pPr lvl="1"/>
            <a:r>
              <a:rPr lang="en-US" sz="1600" i="1" dirty="0" smtClean="0"/>
              <a:t>Can be adapted depending on other projects needs</a:t>
            </a:r>
            <a:endParaRPr lang="en-US" sz="1600" i="1" dirty="0"/>
          </a:p>
          <a:p>
            <a:r>
              <a:rPr lang="en-US" sz="1800" b="1" i="1" dirty="0" smtClean="0"/>
              <a:t>Slow control protocol </a:t>
            </a:r>
            <a:r>
              <a:rPr lang="en-US" sz="1800" i="1" dirty="0" smtClean="0"/>
              <a:t>based on:</a:t>
            </a:r>
          </a:p>
          <a:p>
            <a:pPr lvl="1"/>
            <a:r>
              <a:rPr lang="en-US" sz="1600" i="1" dirty="0"/>
              <a:t>32-bits </a:t>
            </a:r>
            <a:r>
              <a:rPr lang="en-US" sz="1600" i="1" dirty="0" smtClean="0"/>
              <a:t>messages with Master Request &amp; Board Answer</a:t>
            </a:r>
          </a:p>
          <a:p>
            <a:pPr lvl="1"/>
            <a:r>
              <a:rPr lang="en-US" sz="1600" i="1" dirty="0" smtClean="0"/>
              <a:t>Individual board or broadcast, single or multiple frames arguments</a:t>
            </a:r>
          </a:p>
          <a:p>
            <a:pPr lvl="1"/>
            <a:r>
              <a:rPr lang="en-US" sz="1600" i="1" dirty="0" smtClean="0"/>
              <a:t>Transparent &amp; easy read/write access to external &amp; internal devices (ASIC, FPGA registers) from a buffered DPRAM into FPGA (send/read/verify/apply slow control </a:t>
            </a:r>
            <a:r>
              <a:rPr lang="en-US" sz="1600" i="1" dirty="0" err="1" smtClean="0"/>
              <a:t>config</a:t>
            </a:r>
            <a:r>
              <a:rPr lang="en-US" sz="1600" i="1" dirty="0" smtClean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70571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READOUT </a:t>
            </a:r>
            <a:r>
              <a:rPr lang="fr-FR" sz="2800" dirty="0">
                <a:latin typeface="+mn-lt"/>
              </a:rPr>
              <a:t>&amp; SLOW CONTROL </a:t>
            </a:r>
            <a:r>
              <a:rPr lang="fr-FR" sz="2800" dirty="0" smtClean="0">
                <a:latin typeface="+mn-lt"/>
              </a:rPr>
              <a:t>– CABLING OPTIONS</a:t>
            </a:r>
            <a:endParaRPr lang="fr-FR" sz="2800" dirty="0">
              <a:latin typeface="+mn-lt"/>
            </a:endParaRP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775323"/>
              </p:ext>
            </p:extLst>
          </p:nvPr>
        </p:nvGraphicFramePr>
        <p:xfrm>
          <a:off x="179512" y="1257300"/>
          <a:ext cx="8839200" cy="492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7" name="Visio" r:id="rId4" imgW="6734063" imgH="3629102" progId="Visio.Drawing.15">
                  <p:embed/>
                </p:oleObj>
              </mc:Choice>
              <mc:Fallback>
                <p:oleObj name="Visio" r:id="rId4" imgW="6734063" imgH="3629102" progId="Visio.Drawing.15">
                  <p:embed/>
                  <p:pic>
                    <p:nvPicPr>
                      <p:cNvPr id="0" name="Obje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257300"/>
                        <a:ext cx="8839200" cy="492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67544" y="6309320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- Number of chained FEB depends on events frequency and bandwidth limit =&gt; application specific</a:t>
            </a:r>
          </a:p>
          <a:p>
            <a:r>
              <a:rPr lang="en-US" sz="1400" i="1" dirty="0" smtClean="0"/>
              <a:t>- Ex : 8 chained FEB for Baby-Mind (VRB limitation)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998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50861"/>
          </a:xfrm>
        </p:spPr>
        <p:txBody>
          <a:bodyPr/>
          <a:lstStyle/>
          <a:p>
            <a:r>
              <a:rPr lang="fr-FR" sz="2800" dirty="0" smtClean="0">
                <a:latin typeface="+mn-lt"/>
              </a:rPr>
              <a:t>READOUT – USB3 software</a:t>
            </a:r>
            <a:endParaRPr lang="fr-FR" sz="2800" dirty="0">
              <a:latin typeface="+mn-lt"/>
            </a:endParaRPr>
          </a:p>
        </p:txBody>
      </p:sp>
      <p:sp>
        <p:nvSpPr>
          <p:cNvPr id="2051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B0CDA-367F-4F97-B849-43054C444D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dirty="0" smtClean="0"/>
          </a:p>
        </p:txBody>
      </p:sp>
      <p:pic>
        <p:nvPicPr>
          <p:cNvPr id="13" name="Picture 3" descr="sciences_dpnc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93" y="46037"/>
            <a:ext cx="12922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107504" y="952128"/>
            <a:ext cx="4896544" cy="5573216"/>
          </a:xfrm>
        </p:spPr>
        <p:txBody>
          <a:bodyPr/>
          <a:lstStyle/>
          <a:p>
            <a:r>
              <a:rPr lang="en-US" sz="1800" i="1" dirty="0" smtClean="0"/>
              <a:t>C# Win7 (</a:t>
            </a:r>
            <a:r>
              <a:rPr lang="en-US" sz="1800" i="1" dirty="0" err="1" smtClean="0"/>
              <a:t>ms</a:t>
            </a:r>
            <a:r>
              <a:rPr lang="en-US" sz="1800" i="1" dirty="0" smtClean="0"/>
              <a:t> visual studio)</a:t>
            </a:r>
          </a:p>
          <a:p>
            <a:r>
              <a:rPr lang="en-US" sz="1800" i="1" dirty="0" smtClean="0"/>
              <a:t>Versatile architecture designed for reuse:</a:t>
            </a:r>
          </a:p>
          <a:p>
            <a:pPr lvl="1">
              <a:spcBef>
                <a:spcPts val="200"/>
              </a:spcBef>
            </a:pPr>
            <a:r>
              <a:rPr lang="en-US" sz="1600" i="1" dirty="0" smtClean="0"/>
              <a:t>Low level classes for protocol communication handling</a:t>
            </a:r>
          </a:p>
          <a:p>
            <a:pPr lvl="1">
              <a:spcBef>
                <a:spcPts val="200"/>
              </a:spcBef>
            </a:pPr>
            <a:r>
              <a:rPr lang="en-US" sz="1600" i="1" dirty="0" smtClean="0"/>
              <a:t>Hardware slow control direct building &amp; mapping through abstraction classes</a:t>
            </a:r>
          </a:p>
          <a:p>
            <a:pPr lvl="2">
              <a:spcBef>
                <a:spcPts val="200"/>
              </a:spcBef>
            </a:pPr>
            <a:r>
              <a:rPr lang="en-US" sz="1400" i="1" dirty="0" smtClean="0"/>
              <a:t>Direct connection to FPGA/ASIC trough USB3</a:t>
            </a:r>
          </a:p>
          <a:p>
            <a:pPr lvl="2">
              <a:spcBef>
                <a:spcPts val="200"/>
              </a:spcBef>
            </a:pPr>
            <a:r>
              <a:rPr lang="en-US" sz="1400" i="1" dirty="0" smtClean="0"/>
              <a:t>Simple building &amp; hardware mapping</a:t>
            </a:r>
          </a:p>
          <a:p>
            <a:pPr lvl="2">
              <a:spcBef>
                <a:spcPts val="200"/>
              </a:spcBef>
            </a:pPr>
            <a:r>
              <a:rPr lang="en-US" sz="1400" i="1" dirty="0" smtClean="0"/>
              <a:t>File handling (HML open/save File)</a:t>
            </a:r>
          </a:p>
          <a:p>
            <a:pPr lvl="2">
              <a:spcBef>
                <a:spcPts val="200"/>
              </a:spcBef>
            </a:pPr>
            <a:r>
              <a:rPr lang="en-US" sz="1200" i="1" dirty="0" smtClean="0"/>
              <a:t>Ex : </a:t>
            </a:r>
            <a:r>
              <a:rPr lang="en-US" sz="1200" i="1" dirty="0" err="1" smtClean="0"/>
              <a:t>myBoard.myAsic</a:t>
            </a:r>
            <a:r>
              <a:rPr lang="en-US" sz="1200" i="1" dirty="0" smtClean="0"/>
              <a:t>[0].</a:t>
            </a:r>
            <a:r>
              <a:rPr lang="en-US" sz="1200" i="1" dirty="0" err="1" smtClean="0"/>
              <a:t>addVar</a:t>
            </a:r>
            <a:r>
              <a:rPr lang="en-US" sz="1200" i="1" dirty="0" smtClean="0"/>
              <a:t>(Type, Name, </a:t>
            </a:r>
            <a:r>
              <a:rPr lang="en-US" sz="1200" i="1" dirty="0" err="1" smtClean="0"/>
              <a:t>DefaultVal</a:t>
            </a:r>
            <a:r>
              <a:rPr lang="en-US" sz="1200" i="1" dirty="0" smtClean="0"/>
              <a:t>, Min, Max, </a:t>
            </a:r>
            <a:r>
              <a:rPr lang="en-US" sz="1200" i="1" dirty="0" err="1" smtClean="0"/>
              <a:t>BitLocation</a:t>
            </a:r>
            <a:r>
              <a:rPr lang="en-US" sz="1200" i="1" dirty="0" smtClean="0"/>
              <a:t>…)</a:t>
            </a:r>
          </a:p>
          <a:p>
            <a:pPr lvl="1">
              <a:spcBef>
                <a:spcPts val="200"/>
              </a:spcBef>
            </a:pPr>
            <a:r>
              <a:rPr lang="en-US" sz="1600" i="1" dirty="0" smtClean="0"/>
              <a:t>GUI direct connection </a:t>
            </a:r>
            <a:r>
              <a:rPr lang="en-US" sz="1600" i="1" dirty="0"/>
              <a:t>with slow control </a:t>
            </a:r>
            <a:r>
              <a:rPr lang="en-US" sz="1600" i="1" dirty="0" smtClean="0"/>
              <a:t>variables declared from abstraction classes </a:t>
            </a:r>
            <a:r>
              <a:rPr lang="en-US" sz="1400" i="1" dirty="0" smtClean="0"/>
              <a:t>:</a:t>
            </a:r>
          </a:p>
          <a:p>
            <a:pPr lvl="2">
              <a:spcBef>
                <a:spcPts val="200"/>
              </a:spcBef>
            </a:pPr>
            <a:r>
              <a:rPr lang="en-US" sz="1400" i="1" dirty="0" smtClean="0"/>
              <a:t>Simple building</a:t>
            </a:r>
          </a:p>
          <a:p>
            <a:pPr lvl="2">
              <a:spcBef>
                <a:spcPts val="200"/>
              </a:spcBef>
            </a:pPr>
            <a:r>
              <a:rPr lang="en-US" sz="1400" i="1" dirty="0" smtClean="0"/>
              <a:t>Automatic coherency check (Min, Max)</a:t>
            </a:r>
          </a:p>
          <a:p>
            <a:pPr lvl="2">
              <a:spcBef>
                <a:spcPts val="200"/>
              </a:spcBef>
            </a:pPr>
            <a:r>
              <a:rPr lang="en-US" sz="1200" i="1" dirty="0" smtClean="0"/>
              <a:t>Ex : </a:t>
            </a:r>
            <a:r>
              <a:rPr lang="en-US" sz="1200" i="1" dirty="0" err="1" smtClean="0"/>
              <a:t>boolean</a:t>
            </a:r>
            <a:r>
              <a:rPr lang="en-US" sz="1200" i="1" dirty="0" smtClean="0"/>
              <a:t> connected to a </a:t>
            </a:r>
            <a:r>
              <a:rPr lang="en-US" sz="1200" i="1" dirty="0" err="1" smtClean="0"/>
              <a:t>checkBox</a:t>
            </a:r>
            <a:r>
              <a:rPr lang="en-US" sz="1200" i="1" dirty="0" smtClean="0"/>
              <a:t>, Byte connected to a </a:t>
            </a:r>
            <a:r>
              <a:rPr lang="en-US" sz="1200" i="1" dirty="0" err="1" smtClean="0"/>
              <a:t>textBox</a:t>
            </a:r>
            <a:r>
              <a:rPr lang="en-US" sz="1200" i="1" dirty="0" smtClean="0"/>
              <a:t> …</a:t>
            </a:r>
          </a:p>
          <a:p>
            <a:pPr lvl="1">
              <a:spcBef>
                <a:spcPts val="200"/>
              </a:spcBef>
            </a:pPr>
            <a:r>
              <a:rPr lang="en-US" sz="1600" i="1" dirty="0" smtClean="0"/>
              <a:t>Readout Save to file:</a:t>
            </a:r>
          </a:p>
          <a:p>
            <a:pPr lvl="2">
              <a:spcBef>
                <a:spcPts val="200"/>
              </a:spcBef>
            </a:pPr>
            <a:r>
              <a:rPr lang="en-US" sz="1400" i="1" dirty="0" smtClean="0"/>
              <a:t>2.5Gb/s to 3Gb/s achieved from USB3</a:t>
            </a:r>
          </a:p>
          <a:p>
            <a:pPr lvl="2">
              <a:spcBef>
                <a:spcPts val="200"/>
              </a:spcBef>
            </a:pPr>
            <a:r>
              <a:rPr lang="en-US" sz="1400" i="1" dirty="0" smtClean="0"/>
              <a:t>Some problems to be solved at low speed (low event frequency)</a:t>
            </a:r>
          </a:p>
          <a:p>
            <a:r>
              <a:rPr lang="en-US" sz="1800" i="1" dirty="0" smtClean="0"/>
              <a:t>Linux planned &amp; </a:t>
            </a:r>
            <a:r>
              <a:rPr lang="en-US" sz="1800" i="1" dirty="0" err="1" smtClean="0"/>
              <a:t>Labview</a:t>
            </a:r>
            <a:r>
              <a:rPr lang="en-US" sz="1800" i="1" dirty="0" smtClean="0"/>
              <a:t> virtual instrument</a:t>
            </a:r>
            <a:endParaRPr lang="en-US" sz="1800" i="1" dirty="0"/>
          </a:p>
          <a:p>
            <a:pPr lvl="1"/>
            <a:endParaRPr lang="fr-FR" sz="1800" i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4744"/>
            <a:ext cx="413010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413010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205002" y="836712"/>
            <a:ext cx="1895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FF0000"/>
                </a:solidFill>
              </a:rPr>
              <a:t>Readout</a:t>
            </a:r>
            <a:r>
              <a:rPr lang="fr-FR" sz="1400" dirty="0" smtClean="0">
                <a:solidFill>
                  <a:srgbClr val="FF0000"/>
                </a:solidFill>
              </a:rPr>
              <a:t>  &amp; </a:t>
            </a:r>
            <a:r>
              <a:rPr lang="fr-FR" sz="1400" dirty="0" err="1" smtClean="0">
                <a:solidFill>
                  <a:srgbClr val="FF0000"/>
                </a:solidFill>
              </a:rPr>
              <a:t>general</a:t>
            </a:r>
            <a:r>
              <a:rPr lang="fr-FR" sz="1400" dirty="0" smtClean="0">
                <a:solidFill>
                  <a:srgbClr val="FF0000"/>
                </a:solidFill>
              </a:rPr>
              <a:t> tab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177914" y="3337247"/>
            <a:ext cx="1850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ASIC0 slow control tab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2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1476</TotalTime>
  <Words>889</Words>
  <Application>Microsoft Office PowerPoint</Application>
  <PresentationFormat>Affichage à l'écran (4:3)</PresentationFormat>
  <Paragraphs>178</Paragraphs>
  <Slides>17</Slides>
  <Notes>3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Contiguïté</vt:lpstr>
      <vt:lpstr>Visio</vt:lpstr>
      <vt:lpstr>Dessin Microsoft Visio</vt:lpstr>
      <vt:lpstr>Feuille de calcul</vt:lpstr>
      <vt:lpstr>Présentation PowerPoint</vt:lpstr>
      <vt:lpstr>OUTLINE</vt:lpstr>
      <vt:lpstr>BABY-MIND ELECTRONICS DETECTOR OVERVIEW</vt:lpstr>
      <vt:lpstr>BABY-MIND READOUT CHAIN OVERVIEW</vt:lpstr>
      <vt:lpstr>FRONT-END BOARD</vt:lpstr>
      <vt:lpstr>FPGA FIRMWARE</vt:lpstr>
      <vt:lpstr>READOUT &amp; SLOW CONTROL - PROTOCOL</vt:lpstr>
      <vt:lpstr>READOUT &amp; SLOW CONTROL – CABLING OPTIONS</vt:lpstr>
      <vt:lpstr>READOUT – USB3 software</vt:lpstr>
      <vt:lpstr>STATUS &amp; CONCLUSION</vt:lpstr>
      <vt:lpstr>Présentation PowerPoint</vt:lpstr>
      <vt:lpstr>BACKUP SLIDES</vt:lpstr>
      <vt:lpstr>CITIROC BLOC DIAGRAM</vt:lpstr>
      <vt:lpstr>Présentation PowerPoint</vt:lpstr>
      <vt:lpstr>Présentation PowerPoint</vt:lpstr>
      <vt:lpstr>FPGA Architecture</vt:lpstr>
      <vt:lpstr>Protocol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Yannick Favre</dc:creator>
  <cp:lastModifiedBy>Yannick Favre</cp:lastModifiedBy>
  <cp:revision>133</cp:revision>
  <cp:lastPrinted>2013-05-29T13:49:47Z</cp:lastPrinted>
  <dcterms:created xsi:type="dcterms:W3CDTF">2013-02-15T08:13:49Z</dcterms:created>
  <dcterms:modified xsi:type="dcterms:W3CDTF">2015-09-03T10:54:22Z</dcterms:modified>
</cp:coreProperties>
</file>