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8"/>
  </p:notesMasterIdLst>
  <p:handoutMasterIdLst>
    <p:handoutMasterId r:id="rId9"/>
  </p:handoutMasterIdLst>
  <p:sldIdLst>
    <p:sldId id="362" r:id="rId2"/>
    <p:sldId id="387" r:id="rId3"/>
    <p:sldId id="386" r:id="rId4"/>
    <p:sldId id="388" r:id="rId5"/>
    <p:sldId id="376" r:id="rId6"/>
    <p:sldId id="375" r:id="rId7"/>
  </p:sldIdLst>
  <p:sldSz cx="9144000" cy="6858000" type="screen4x3"/>
  <p:notesSz cx="6811963" cy="99425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846" autoAdjust="0"/>
    <p:restoredTop sz="92965" autoAdjust="0"/>
  </p:normalViewPr>
  <p:slideViewPr>
    <p:cSldViewPr>
      <p:cViewPr varScale="1">
        <p:scale>
          <a:sx n="123" d="100"/>
          <a:sy n="123" d="100"/>
        </p:scale>
        <p:origin x="1014" y="102"/>
      </p:cViewPr>
      <p:guideLst>
        <p:guide orient="horz" pos="2160"/>
        <p:guide pos="2880"/>
      </p:guideLst>
    </p:cSldViewPr>
  </p:slideViewPr>
  <p:notesTextViewPr>
    <p:cViewPr>
      <p:scale>
        <a:sx n="75" d="100"/>
        <a:sy n="75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2"/>
            <a:ext cx="2951850" cy="497124"/>
          </a:xfrm>
          <a:prstGeom prst="rect">
            <a:avLst/>
          </a:prstGeom>
        </p:spPr>
        <p:txBody>
          <a:bodyPr vert="horz" lIns="91872" tIns="45936" rIns="91872" bIns="45936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8538" y="2"/>
            <a:ext cx="2951850" cy="497124"/>
          </a:xfrm>
          <a:prstGeom prst="rect">
            <a:avLst/>
          </a:prstGeom>
        </p:spPr>
        <p:txBody>
          <a:bodyPr vert="horz" lIns="91872" tIns="45936" rIns="91872" bIns="45936" rtlCol="0"/>
          <a:lstStyle>
            <a:lvl1pPr algn="r">
              <a:defRPr sz="1200"/>
            </a:lvl1pPr>
          </a:lstStyle>
          <a:p>
            <a:fld id="{BF920B89-97DA-4001-9605-08981F620726}" type="datetimeFigureOut">
              <a:rPr lang="fr-FR" smtClean="0"/>
              <a:pPr/>
              <a:t>02/09/2015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9443666"/>
            <a:ext cx="2951850" cy="497124"/>
          </a:xfrm>
          <a:prstGeom prst="rect">
            <a:avLst/>
          </a:prstGeom>
        </p:spPr>
        <p:txBody>
          <a:bodyPr vert="horz" lIns="91872" tIns="45936" rIns="91872" bIns="45936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8538" y="9443666"/>
            <a:ext cx="2951850" cy="497124"/>
          </a:xfrm>
          <a:prstGeom prst="rect">
            <a:avLst/>
          </a:prstGeom>
        </p:spPr>
        <p:txBody>
          <a:bodyPr vert="horz" lIns="91872" tIns="45936" rIns="91872" bIns="45936" rtlCol="0" anchor="b"/>
          <a:lstStyle>
            <a:lvl1pPr algn="r">
              <a:defRPr sz="1200"/>
            </a:lvl1pPr>
          </a:lstStyle>
          <a:p>
            <a:fld id="{5A4A8356-1037-4667-9953-5CF87F1CCEAE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205578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2"/>
            <a:ext cx="2951887" cy="498169"/>
          </a:xfrm>
          <a:prstGeom prst="rect">
            <a:avLst/>
          </a:prstGeom>
        </p:spPr>
        <p:txBody>
          <a:bodyPr vert="horz" lIns="91426" tIns="45713" rIns="91426" bIns="45713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8989" y="2"/>
            <a:ext cx="2951887" cy="498169"/>
          </a:xfrm>
          <a:prstGeom prst="rect">
            <a:avLst/>
          </a:prstGeom>
        </p:spPr>
        <p:txBody>
          <a:bodyPr vert="horz" lIns="91426" tIns="45713" rIns="91426" bIns="45713" rtlCol="0"/>
          <a:lstStyle>
            <a:lvl1pPr algn="r">
              <a:defRPr sz="1200"/>
            </a:lvl1pPr>
          </a:lstStyle>
          <a:p>
            <a:fld id="{14514947-2AE9-475A-81E1-4CFA1C9A8E61}" type="datetimeFigureOut">
              <a:rPr lang="en-GB" smtClean="0"/>
              <a:t>02/09/2015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22338" y="746125"/>
            <a:ext cx="4967287" cy="3727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26" tIns="45713" rIns="91426" bIns="45713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0871" y="4722174"/>
            <a:ext cx="5450223" cy="4474247"/>
          </a:xfrm>
          <a:prstGeom prst="rect">
            <a:avLst/>
          </a:prstGeom>
        </p:spPr>
        <p:txBody>
          <a:bodyPr vert="horz" lIns="91426" tIns="45713" rIns="91426" bIns="45713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9444346"/>
            <a:ext cx="2951887" cy="495851"/>
          </a:xfrm>
          <a:prstGeom prst="rect">
            <a:avLst/>
          </a:prstGeom>
        </p:spPr>
        <p:txBody>
          <a:bodyPr vert="horz" lIns="91426" tIns="45713" rIns="91426" bIns="45713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8989" y="9444346"/>
            <a:ext cx="2951887" cy="495851"/>
          </a:xfrm>
          <a:prstGeom prst="rect">
            <a:avLst/>
          </a:prstGeom>
        </p:spPr>
        <p:txBody>
          <a:bodyPr vert="horz" lIns="91426" tIns="45713" rIns="91426" bIns="45713" rtlCol="0" anchor="b"/>
          <a:lstStyle>
            <a:lvl1pPr algn="r">
              <a:defRPr sz="1200"/>
            </a:lvl1pPr>
          </a:lstStyle>
          <a:p>
            <a:fld id="{F6AD12DE-2BAA-41CA-B12C-44DB2D3C27E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398434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AD12DE-2BAA-41CA-B12C-44DB2D3C27EB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018037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2440" y="2999945"/>
            <a:ext cx="1102596" cy="10915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376039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7834390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9874494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6399740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23456831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098535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2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6301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83208201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885490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31800" y="2515818"/>
            <a:ext cx="8265984" cy="1826363"/>
          </a:xfrm>
        </p:spPr>
        <p:txBody>
          <a:bodyPr tIns="0" bIns="0" anchor="t"/>
          <a:lstStyle>
            <a:lvl1pPr algn="l">
              <a:buNone/>
              <a:defRPr kumimoji="0" lang="en-US" sz="4600" b="1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31800" y="1329869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44593537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6990713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77930267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48532878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838181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538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86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  <p:sldLayoutId id="2147483683" r:id="rId12"/>
    <p:sldLayoutId id="2147483684" r:id="rId13"/>
    <p:sldLayoutId id="2147483685" r:id="rId14"/>
  </p:sldLayoutIdLst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accent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accent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0.jpeg"/><Relationship Id="rId5" Type="http://schemas.openxmlformats.org/officeDocument/2006/relationships/image" Target="../media/image9.png"/><Relationship Id="rId4" Type="http://schemas.openxmlformats.org/officeDocument/2006/relationships/image" Target="../media/image8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1"/>
          <p:cNvSpPr>
            <a:spLocks noChangeArrowheads="1"/>
          </p:cNvSpPr>
          <p:nvPr/>
        </p:nvSpPr>
        <p:spPr bwMode="auto">
          <a:xfrm rot="18778986">
            <a:off x="6435247" y="3658858"/>
            <a:ext cx="1098291" cy="533400"/>
          </a:xfrm>
          <a:prstGeom prst="rect">
            <a:avLst/>
          </a:prstGeom>
          <a:noFill/>
          <a:ln w="57150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algn="l">
              <a:spcBef>
                <a:spcPct val="20000"/>
              </a:spcBef>
              <a:buChar char="•"/>
              <a:defRPr sz="3200">
                <a:solidFill>
                  <a:srgbClr val="FFCC00"/>
                </a:solidFill>
                <a:latin typeface="Arial" panose="020B0604020202020204" pitchFamily="34" charset="0"/>
              </a:defRPr>
            </a:lvl1pPr>
            <a:lvl2pPr marL="742950" indent="-285750" algn="l">
              <a:spcBef>
                <a:spcPct val="20000"/>
              </a:spcBef>
              <a:buChar char="–"/>
              <a:defRPr sz="2800">
                <a:solidFill>
                  <a:srgbClr val="FFCC00"/>
                </a:solidFill>
                <a:latin typeface="Arial" panose="020B0604020202020204" pitchFamily="34" charset="0"/>
              </a:defRPr>
            </a:lvl2pPr>
            <a:lvl3pPr marL="1143000" indent="-228600" algn="l">
              <a:spcBef>
                <a:spcPct val="20000"/>
              </a:spcBef>
              <a:buChar char="•"/>
              <a:defRPr sz="2400">
                <a:solidFill>
                  <a:srgbClr val="FFCC00"/>
                </a:solidFill>
                <a:latin typeface="Arial" panose="020B0604020202020204" pitchFamily="34" charset="0"/>
              </a:defRPr>
            </a:lvl3pPr>
            <a:lvl4pPr marL="1600200" indent="-228600" algn="l">
              <a:spcBef>
                <a:spcPct val="20000"/>
              </a:spcBef>
              <a:buChar char="–"/>
              <a:defRPr sz="2000">
                <a:solidFill>
                  <a:srgbClr val="FFCC00"/>
                </a:solidFill>
                <a:latin typeface="Arial" panose="020B0604020202020204" pitchFamily="34" charset="0"/>
              </a:defRPr>
            </a:lvl4pPr>
            <a:lvl5pPr marL="2057400" indent="-228600" algn="l">
              <a:spcBef>
                <a:spcPct val="20000"/>
              </a:spcBef>
              <a:buChar char="»"/>
              <a:defRPr sz="2000">
                <a:solidFill>
                  <a:srgbClr val="FFCC00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FCC00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FCC00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FCC00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FCC00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endParaRPr lang="fr-FR" altLang="en-US" sz="2000">
              <a:solidFill>
                <a:srgbClr val="FF9900"/>
              </a:solidFill>
              <a:latin typeface="Comic Sans MS" panose="030F0702030302020204" pitchFamily="66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7380314" y="6237312"/>
            <a:ext cx="175561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400" dirty="0" smtClean="0">
                <a:solidFill>
                  <a:schemeClr val="bg1"/>
                </a:solidFill>
              </a:rPr>
              <a:t>03 September 2015</a:t>
            </a:r>
          </a:p>
          <a:p>
            <a:pPr algn="r"/>
            <a:r>
              <a:rPr lang="en-US" sz="1400" dirty="0">
                <a:solidFill>
                  <a:schemeClr val="bg1"/>
                </a:solidFill>
              </a:rPr>
              <a:t>1</a:t>
            </a:r>
          </a:p>
        </p:txBody>
      </p:sp>
      <p:pic>
        <p:nvPicPr>
          <p:cNvPr id="16" name="Picture 2" descr="C:\Users\llopezhe\AppData\Local\Microsoft\Windows\Temporary Internet Files\Content.Outlook\R330IDDZ\Intégration bardage gris clair (4)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26" r="9471"/>
          <a:stretch/>
        </p:blipFill>
        <p:spPr bwMode="auto">
          <a:xfrm>
            <a:off x="287915" y="2405828"/>
            <a:ext cx="4212077" cy="3399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117863" y="119221"/>
            <a:ext cx="884662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576" indent="0" algn="ctr">
              <a:buNone/>
            </a:pPr>
            <a:r>
              <a:rPr lang="en-GB" sz="2800" b="1" dirty="0"/>
              <a:t>EHN1 civil engineering project </a:t>
            </a:r>
            <a:r>
              <a:rPr lang="en-GB" sz="2800" b="1" dirty="0" smtClean="0"/>
              <a:t>status (AUGUST)</a:t>
            </a:r>
            <a:endParaRPr lang="en-US" sz="2800" b="1" dirty="0"/>
          </a:p>
        </p:txBody>
      </p:sp>
      <p:cxnSp>
        <p:nvCxnSpPr>
          <p:cNvPr id="17" name="Straight Arrow Connector 21"/>
          <p:cNvCxnSpPr>
            <a:cxnSpLocks noChangeShapeType="1"/>
          </p:cNvCxnSpPr>
          <p:nvPr/>
        </p:nvCxnSpPr>
        <p:spPr bwMode="auto">
          <a:xfrm>
            <a:off x="395536" y="692696"/>
            <a:ext cx="8400804" cy="0"/>
          </a:xfrm>
          <a:prstGeom prst="straightConnector1">
            <a:avLst/>
          </a:prstGeom>
          <a:noFill/>
          <a:ln w="22225" algn="ctr">
            <a:solidFill>
              <a:schemeClr val="tx1"/>
            </a:solidFill>
            <a:round/>
            <a:headEnd/>
            <a:tailEnd type="none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" name="Rectangle 2"/>
          <p:cNvSpPr/>
          <p:nvPr/>
        </p:nvSpPr>
        <p:spPr>
          <a:xfrm>
            <a:off x="179512" y="814933"/>
            <a:ext cx="8616828" cy="14619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576" indent="0" algn="just">
              <a:buNone/>
            </a:pPr>
            <a:r>
              <a:rPr lang="en-US" sz="2400" b="1" u="sng" dirty="0" smtClean="0">
                <a:solidFill>
                  <a:srgbClr val="C00000"/>
                </a:solidFill>
              </a:rPr>
              <a:t>Summary</a:t>
            </a:r>
            <a:r>
              <a:rPr lang="en-US" sz="2400" b="1" dirty="0" smtClean="0">
                <a:solidFill>
                  <a:srgbClr val="C00000"/>
                </a:solidFill>
              </a:rPr>
              <a:t>:</a:t>
            </a:r>
          </a:p>
          <a:p>
            <a:pPr marL="36576" indent="0" algn="just">
              <a:buNone/>
            </a:pPr>
            <a:endParaRPr lang="en-US" sz="500" b="1" dirty="0" smtClean="0">
              <a:solidFill>
                <a:srgbClr val="C00000"/>
              </a:solidFill>
            </a:endParaRPr>
          </a:p>
          <a:p>
            <a:pPr marL="379476" indent="-342900" algn="just">
              <a:buFont typeface="Arial" panose="020B0604020202020204" pitchFamily="34" charset="0"/>
              <a:buChar char="•"/>
            </a:pPr>
            <a:r>
              <a:rPr lang="en-US" sz="2000" dirty="0" smtClean="0"/>
              <a:t>Updating of the activities carried out on-site </a:t>
            </a:r>
            <a:r>
              <a:rPr lang="en-US" sz="2000" b="1" dirty="0" smtClean="0"/>
              <a:t>(Done) </a:t>
            </a:r>
            <a:r>
              <a:rPr lang="en-US" sz="2000" dirty="0" smtClean="0"/>
              <a:t>in </a:t>
            </a:r>
            <a:r>
              <a:rPr lang="en-US" sz="2000" u="sng" dirty="0" smtClean="0"/>
              <a:t>AUGUST</a:t>
            </a:r>
            <a:r>
              <a:rPr lang="en-US" sz="2000" dirty="0" smtClean="0"/>
              <a:t> </a:t>
            </a:r>
          </a:p>
          <a:p>
            <a:pPr marL="379476" indent="-342900" algn="just">
              <a:buFont typeface="Arial" panose="020B0604020202020204" pitchFamily="34" charset="0"/>
              <a:buChar char="•"/>
            </a:pPr>
            <a:r>
              <a:rPr lang="en-US" sz="2000" dirty="0" smtClean="0"/>
              <a:t>List activities on going </a:t>
            </a:r>
            <a:r>
              <a:rPr lang="en-US" sz="2000" b="1" dirty="0" smtClean="0"/>
              <a:t>(Next steps) </a:t>
            </a:r>
            <a:r>
              <a:rPr lang="en-US" sz="2000" dirty="0" smtClean="0"/>
              <a:t>and scheduled for </a:t>
            </a:r>
            <a:r>
              <a:rPr lang="en-US" sz="2000" u="sng" dirty="0" smtClean="0"/>
              <a:t>SEPTEMBER</a:t>
            </a:r>
          </a:p>
          <a:p>
            <a:pPr marL="322326" indent="-285750" algn="just">
              <a:buFont typeface="Arial" panose="020B0604020202020204" pitchFamily="34" charset="0"/>
              <a:buChar char="•"/>
            </a:pPr>
            <a:r>
              <a:rPr lang="en-US" sz="2000" dirty="0" smtClean="0"/>
              <a:t> Final consideration</a:t>
            </a:r>
            <a:endParaRPr lang="en-US" sz="20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732" t="36345" r="47500" b="21354"/>
          <a:stretch/>
        </p:blipFill>
        <p:spPr bwMode="auto">
          <a:xfrm>
            <a:off x="4788024" y="2405828"/>
            <a:ext cx="4084718" cy="33994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971600" y="6237312"/>
            <a:ext cx="61206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chemeClr val="bg1"/>
                </a:solidFill>
              </a:rPr>
              <a:t>Extension of Building 887 - Neutrino Platform General Meetings</a:t>
            </a:r>
          </a:p>
          <a:p>
            <a:pPr algn="ctr"/>
            <a:r>
              <a:rPr lang="en-US" sz="1400" dirty="0" err="1" smtClean="0">
                <a:solidFill>
                  <a:schemeClr val="bg1"/>
                </a:solidFill>
              </a:rPr>
              <a:t>N.Lopez</a:t>
            </a:r>
            <a:r>
              <a:rPr lang="en-US" sz="1400" dirty="0" smtClean="0">
                <a:solidFill>
                  <a:schemeClr val="bg1"/>
                </a:solidFill>
              </a:rPr>
              <a:t> – </a:t>
            </a:r>
            <a:r>
              <a:rPr lang="en-US" sz="1400" dirty="0" err="1" smtClean="0">
                <a:solidFill>
                  <a:schemeClr val="bg1"/>
                </a:solidFill>
              </a:rPr>
              <a:t>M.Manfredi</a:t>
            </a:r>
            <a:endParaRPr lang="en-US" sz="1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2160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7" name="Straight Arrow Connector 21"/>
          <p:cNvCxnSpPr>
            <a:cxnSpLocks noChangeShapeType="1"/>
          </p:cNvCxnSpPr>
          <p:nvPr/>
        </p:nvCxnSpPr>
        <p:spPr bwMode="auto">
          <a:xfrm>
            <a:off x="395536" y="692696"/>
            <a:ext cx="8400804" cy="0"/>
          </a:xfrm>
          <a:prstGeom prst="straightConnector1">
            <a:avLst/>
          </a:prstGeom>
          <a:noFill/>
          <a:ln w="22225" algn="ctr">
            <a:solidFill>
              <a:schemeClr val="tx1"/>
            </a:solidFill>
            <a:round/>
            <a:headEnd/>
            <a:tailEnd type="none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9" name="TextBox 28"/>
          <p:cNvSpPr txBox="1"/>
          <p:nvPr/>
        </p:nvSpPr>
        <p:spPr>
          <a:xfrm>
            <a:off x="971600" y="6237312"/>
            <a:ext cx="61206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chemeClr val="bg1"/>
                </a:solidFill>
              </a:rPr>
              <a:t>Extension of Building 887 - Neutrino Platform General Meetings</a:t>
            </a:r>
          </a:p>
          <a:p>
            <a:pPr algn="ctr"/>
            <a:r>
              <a:rPr lang="en-US" sz="1400" dirty="0" err="1" smtClean="0">
                <a:solidFill>
                  <a:schemeClr val="bg1"/>
                </a:solidFill>
              </a:rPr>
              <a:t>N.Lopez</a:t>
            </a:r>
            <a:r>
              <a:rPr lang="en-US" sz="1400" dirty="0" smtClean="0">
                <a:solidFill>
                  <a:schemeClr val="bg1"/>
                </a:solidFill>
              </a:rPr>
              <a:t> – </a:t>
            </a:r>
            <a:r>
              <a:rPr lang="en-US" sz="1400" dirty="0" err="1" smtClean="0">
                <a:solidFill>
                  <a:schemeClr val="bg1"/>
                </a:solidFill>
              </a:rPr>
              <a:t>M.Manfredi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146487" y="1289823"/>
            <a:ext cx="2409289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just"/>
            <a:endParaRPr lang="en-GB" sz="300" dirty="0" smtClean="0"/>
          </a:p>
          <a:p>
            <a:pPr algn="just"/>
            <a:r>
              <a:rPr lang="en-GB" sz="1500" dirty="0" smtClean="0"/>
              <a:t>(1) DIAPHRAGM WALLS</a:t>
            </a:r>
          </a:p>
          <a:p>
            <a:pPr algn="just"/>
            <a:r>
              <a:rPr lang="fr-CH" sz="1500" dirty="0" smtClean="0"/>
              <a:t>             </a:t>
            </a:r>
            <a:r>
              <a:rPr lang="fr-CH" sz="1100" i="1" dirty="0" smtClean="0"/>
              <a:t>-73 panels-</a:t>
            </a:r>
            <a:endParaRPr lang="en-GB" sz="1100" i="1" dirty="0"/>
          </a:p>
        </p:txBody>
      </p:sp>
      <p:sp>
        <p:nvSpPr>
          <p:cNvPr id="33" name="Rectangle 32"/>
          <p:cNvSpPr/>
          <p:nvPr/>
        </p:nvSpPr>
        <p:spPr>
          <a:xfrm>
            <a:off x="2627784" y="1181581"/>
            <a:ext cx="637183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just"/>
            <a:endParaRPr lang="en-GB" sz="300" dirty="0"/>
          </a:p>
          <a:p>
            <a:pPr algn="just"/>
            <a:r>
              <a:rPr lang="en-GB" sz="1500" dirty="0" smtClean="0"/>
              <a:t>Execution EAST side: (</a:t>
            </a:r>
            <a:r>
              <a:rPr lang="en-GB" sz="1500" dirty="0" smtClean="0">
                <a:solidFill>
                  <a:srgbClr val="FF0000"/>
                </a:solidFill>
              </a:rPr>
              <a:t>100% </a:t>
            </a:r>
            <a:r>
              <a:rPr lang="en-GB" sz="1500" dirty="0" smtClean="0"/>
              <a:t>completed)  </a:t>
            </a:r>
            <a:endParaRPr lang="en-GB" sz="1600" dirty="0"/>
          </a:p>
        </p:txBody>
      </p:sp>
      <p:sp>
        <p:nvSpPr>
          <p:cNvPr id="3" name="Left Brace 2"/>
          <p:cNvSpPr/>
          <p:nvPr/>
        </p:nvSpPr>
        <p:spPr>
          <a:xfrm>
            <a:off x="2411760" y="1130270"/>
            <a:ext cx="137603" cy="786562"/>
          </a:xfrm>
          <a:prstGeom prst="leftBrace">
            <a:avLst/>
          </a:prstGeom>
          <a:noFill/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lt1"/>
              </a:solidFill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2627784" y="1433258"/>
            <a:ext cx="601719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just"/>
            <a:endParaRPr lang="en-GB" sz="300" dirty="0"/>
          </a:p>
          <a:p>
            <a:pPr algn="just"/>
            <a:r>
              <a:rPr lang="en-GB" sz="1500" dirty="0" smtClean="0"/>
              <a:t>Execution SOUTH/WEST side: (</a:t>
            </a:r>
            <a:r>
              <a:rPr lang="en-GB" sz="1500" dirty="0" smtClean="0">
                <a:solidFill>
                  <a:srgbClr val="FF0000"/>
                </a:solidFill>
              </a:rPr>
              <a:t>100% </a:t>
            </a:r>
            <a:r>
              <a:rPr lang="en-GB" sz="1500" dirty="0" smtClean="0"/>
              <a:t>completed)</a:t>
            </a:r>
            <a:endParaRPr lang="en-GB" sz="1600" dirty="0"/>
          </a:p>
        </p:txBody>
      </p:sp>
      <p:sp>
        <p:nvSpPr>
          <p:cNvPr id="26" name="TextBox 25"/>
          <p:cNvSpPr txBox="1"/>
          <p:nvPr/>
        </p:nvSpPr>
        <p:spPr>
          <a:xfrm>
            <a:off x="243558" y="836712"/>
            <a:ext cx="48245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u="sng" dirty="0" smtClean="0">
                <a:solidFill>
                  <a:srgbClr val="C00000"/>
                </a:solidFill>
              </a:rPr>
              <a:t>Done (1/3)</a:t>
            </a:r>
            <a:r>
              <a:rPr lang="en-US" sz="2000" b="1" dirty="0" smtClean="0">
                <a:solidFill>
                  <a:srgbClr val="C00000"/>
                </a:solidFill>
              </a:rPr>
              <a:t>:</a:t>
            </a:r>
            <a:endParaRPr lang="en-US" sz="2000" b="1" dirty="0">
              <a:solidFill>
                <a:srgbClr val="C00000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2627784" y="908720"/>
            <a:ext cx="557764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just"/>
            <a:endParaRPr lang="en-GB" sz="300" dirty="0"/>
          </a:p>
          <a:p>
            <a:pPr algn="just"/>
            <a:r>
              <a:rPr lang="en-GB" sz="1500" dirty="0" smtClean="0"/>
              <a:t>Guide walls allowing DW excavation: (</a:t>
            </a:r>
            <a:r>
              <a:rPr lang="en-GB" sz="1500" dirty="0"/>
              <a:t>100% </a:t>
            </a:r>
            <a:r>
              <a:rPr lang="en-GB" sz="1500" dirty="0" smtClean="0"/>
              <a:t>completed)</a:t>
            </a:r>
            <a:endParaRPr lang="en-GB" sz="1600" dirty="0"/>
          </a:p>
        </p:txBody>
      </p:sp>
      <p:sp>
        <p:nvSpPr>
          <p:cNvPr id="16" name="Rectangle 15"/>
          <p:cNvSpPr/>
          <p:nvPr/>
        </p:nvSpPr>
        <p:spPr>
          <a:xfrm>
            <a:off x="2627784" y="1691516"/>
            <a:ext cx="601719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just"/>
            <a:endParaRPr lang="en-GB" sz="300" dirty="0"/>
          </a:p>
          <a:p>
            <a:pPr algn="just"/>
            <a:r>
              <a:rPr lang="en-GB" sz="1500" dirty="0" smtClean="0"/>
              <a:t>Execution NORTH/WEST side: (100% completed)</a:t>
            </a:r>
            <a:endParaRPr lang="en-GB" sz="1600" dirty="0"/>
          </a:p>
        </p:txBody>
      </p:sp>
      <p:sp>
        <p:nvSpPr>
          <p:cNvPr id="2" name="Right Arrow 1"/>
          <p:cNvSpPr/>
          <p:nvPr/>
        </p:nvSpPr>
        <p:spPr>
          <a:xfrm>
            <a:off x="7092280" y="1311761"/>
            <a:ext cx="261352" cy="651722"/>
          </a:xfrm>
          <a:prstGeom prst="rightArrow">
            <a:avLst/>
          </a:prstGeom>
          <a:solidFill>
            <a:schemeClr val="tx1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Rectangle 17"/>
          <p:cNvSpPr/>
          <p:nvPr/>
        </p:nvSpPr>
        <p:spPr>
          <a:xfrm>
            <a:off x="7370145" y="1457204"/>
            <a:ext cx="1799619" cy="2923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just"/>
            <a:endParaRPr lang="en-GB" sz="100" u="sng" dirty="0" smtClean="0"/>
          </a:p>
          <a:p>
            <a:pPr algn="just"/>
            <a:r>
              <a:rPr lang="en-GB" sz="1200" u="sng" dirty="0" smtClean="0">
                <a:solidFill>
                  <a:srgbClr val="FF0000"/>
                </a:solidFill>
              </a:rPr>
              <a:t>100% </a:t>
            </a:r>
            <a:r>
              <a:rPr lang="en-GB" sz="1200" u="sng" dirty="0" smtClean="0"/>
              <a:t>TOTAL PANELS</a:t>
            </a:r>
            <a:endParaRPr lang="en-GB" sz="1200" u="sng" dirty="0"/>
          </a:p>
        </p:txBody>
      </p:sp>
      <p:pic>
        <p:nvPicPr>
          <p:cNvPr id="19" name="Picture 2" descr="G:\Departments\GS\Groups\SEM\Martin\CENF (WP3)_Extension B887\06. Photos\Construction Phase\IMG_1908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780" t="1782" r="11102" b="9491"/>
          <a:stretch/>
        </p:blipFill>
        <p:spPr bwMode="auto">
          <a:xfrm>
            <a:off x="3275856" y="2200119"/>
            <a:ext cx="2232248" cy="3713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334" r="26310" b="26202"/>
          <a:stretch/>
        </p:blipFill>
        <p:spPr>
          <a:xfrm>
            <a:off x="179512" y="2204864"/>
            <a:ext cx="2838269" cy="3708895"/>
          </a:xfrm>
          <a:prstGeom prst="rect">
            <a:avLst/>
          </a:prstGeom>
        </p:spPr>
      </p:pic>
      <p:pic>
        <p:nvPicPr>
          <p:cNvPr id="21" name="Picture 2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572" t="1689" r="33326" b="52522"/>
          <a:stretch/>
        </p:blipFill>
        <p:spPr bwMode="auto">
          <a:xfrm>
            <a:off x="5724128" y="4154568"/>
            <a:ext cx="3312368" cy="1846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Freeform 4"/>
          <p:cNvSpPr/>
          <p:nvPr/>
        </p:nvSpPr>
        <p:spPr>
          <a:xfrm>
            <a:off x="5691911" y="5187950"/>
            <a:ext cx="3369539" cy="873125"/>
          </a:xfrm>
          <a:custGeom>
            <a:avLst/>
            <a:gdLst>
              <a:gd name="connsiteX0" fmla="*/ 4039 w 3369539"/>
              <a:gd name="connsiteY0" fmla="*/ 85725 h 873125"/>
              <a:gd name="connsiteX1" fmla="*/ 146914 w 3369539"/>
              <a:gd name="connsiteY1" fmla="*/ 50800 h 873125"/>
              <a:gd name="connsiteX2" fmla="*/ 635864 w 3369539"/>
              <a:gd name="connsiteY2" fmla="*/ 60325 h 873125"/>
              <a:gd name="connsiteX3" fmla="*/ 1248639 w 3369539"/>
              <a:gd name="connsiteY3" fmla="*/ 0 h 873125"/>
              <a:gd name="connsiteX4" fmla="*/ 2036039 w 3369539"/>
              <a:gd name="connsiteY4" fmla="*/ 66675 h 873125"/>
              <a:gd name="connsiteX5" fmla="*/ 2858364 w 3369539"/>
              <a:gd name="connsiteY5" fmla="*/ 92075 h 873125"/>
              <a:gd name="connsiteX6" fmla="*/ 3067914 w 3369539"/>
              <a:gd name="connsiteY6" fmla="*/ 50800 h 873125"/>
              <a:gd name="connsiteX7" fmla="*/ 3175864 w 3369539"/>
              <a:gd name="connsiteY7" fmla="*/ 41275 h 873125"/>
              <a:gd name="connsiteX8" fmla="*/ 3350489 w 3369539"/>
              <a:gd name="connsiteY8" fmla="*/ 130175 h 873125"/>
              <a:gd name="connsiteX9" fmla="*/ 3369539 w 3369539"/>
              <a:gd name="connsiteY9" fmla="*/ 349250 h 873125"/>
              <a:gd name="connsiteX10" fmla="*/ 3331439 w 3369539"/>
              <a:gd name="connsiteY10" fmla="*/ 835025 h 873125"/>
              <a:gd name="connsiteX11" fmla="*/ 3213964 w 3369539"/>
              <a:gd name="connsiteY11" fmla="*/ 854075 h 873125"/>
              <a:gd name="connsiteX12" fmla="*/ 3144114 w 3369539"/>
              <a:gd name="connsiteY12" fmla="*/ 857250 h 873125"/>
              <a:gd name="connsiteX13" fmla="*/ 2099539 w 3369539"/>
              <a:gd name="connsiteY13" fmla="*/ 873125 h 873125"/>
              <a:gd name="connsiteX14" fmla="*/ 997814 w 3369539"/>
              <a:gd name="connsiteY14" fmla="*/ 866775 h 873125"/>
              <a:gd name="connsiteX15" fmla="*/ 359639 w 3369539"/>
              <a:gd name="connsiteY15" fmla="*/ 752475 h 873125"/>
              <a:gd name="connsiteX16" fmla="*/ 54839 w 3369539"/>
              <a:gd name="connsiteY16" fmla="*/ 561975 h 873125"/>
              <a:gd name="connsiteX17" fmla="*/ 864 w 3369539"/>
              <a:gd name="connsiteY17" fmla="*/ 285750 h 873125"/>
              <a:gd name="connsiteX18" fmla="*/ 4039 w 3369539"/>
              <a:gd name="connsiteY18" fmla="*/ 85725 h 8731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3369539" h="873125">
                <a:moveTo>
                  <a:pt x="4039" y="85725"/>
                </a:moveTo>
                <a:lnTo>
                  <a:pt x="146914" y="50800"/>
                </a:lnTo>
                <a:lnTo>
                  <a:pt x="635864" y="60325"/>
                </a:lnTo>
                <a:lnTo>
                  <a:pt x="1248639" y="0"/>
                </a:lnTo>
                <a:lnTo>
                  <a:pt x="2036039" y="66675"/>
                </a:lnTo>
                <a:lnTo>
                  <a:pt x="2858364" y="92075"/>
                </a:lnTo>
                <a:lnTo>
                  <a:pt x="3067914" y="50800"/>
                </a:lnTo>
                <a:lnTo>
                  <a:pt x="3175864" y="41275"/>
                </a:lnTo>
                <a:lnTo>
                  <a:pt x="3350489" y="130175"/>
                </a:lnTo>
                <a:lnTo>
                  <a:pt x="3369539" y="349250"/>
                </a:lnTo>
                <a:lnTo>
                  <a:pt x="3331439" y="835025"/>
                </a:lnTo>
                <a:lnTo>
                  <a:pt x="3213964" y="854075"/>
                </a:lnTo>
                <a:cubicBezTo>
                  <a:pt x="3171715" y="858769"/>
                  <a:pt x="3194973" y="857250"/>
                  <a:pt x="3144114" y="857250"/>
                </a:cubicBezTo>
                <a:lnTo>
                  <a:pt x="2099539" y="873125"/>
                </a:lnTo>
                <a:lnTo>
                  <a:pt x="997814" y="866775"/>
                </a:lnTo>
                <a:lnTo>
                  <a:pt x="359639" y="752475"/>
                </a:lnTo>
                <a:lnTo>
                  <a:pt x="54839" y="561975"/>
                </a:lnTo>
                <a:lnTo>
                  <a:pt x="864" y="285750"/>
                </a:lnTo>
                <a:cubicBezTo>
                  <a:pt x="-194" y="223308"/>
                  <a:pt x="-1253" y="160867"/>
                  <a:pt x="4039" y="85725"/>
                </a:cubicBezTo>
                <a:close/>
              </a:path>
            </a:pathLst>
          </a:custGeom>
          <a:noFill/>
          <a:ln w="1905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Freeform 6"/>
          <p:cNvSpPr/>
          <p:nvPr/>
        </p:nvSpPr>
        <p:spPr>
          <a:xfrm>
            <a:off x="5683250" y="4168775"/>
            <a:ext cx="1746250" cy="1069975"/>
          </a:xfrm>
          <a:custGeom>
            <a:avLst/>
            <a:gdLst>
              <a:gd name="connsiteX0" fmla="*/ 1479550 w 1746250"/>
              <a:gd name="connsiteY0" fmla="*/ 771525 h 1069975"/>
              <a:gd name="connsiteX1" fmla="*/ 1609725 w 1746250"/>
              <a:gd name="connsiteY1" fmla="*/ 771525 h 1069975"/>
              <a:gd name="connsiteX2" fmla="*/ 1746250 w 1746250"/>
              <a:gd name="connsiteY2" fmla="*/ 657225 h 1069975"/>
              <a:gd name="connsiteX3" fmla="*/ 1746250 w 1746250"/>
              <a:gd name="connsiteY3" fmla="*/ 346075 h 1069975"/>
              <a:gd name="connsiteX4" fmla="*/ 1657350 w 1746250"/>
              <a:gd name="connsiteY4" fmla="*/ 149225 h 1069975"/>
              <a:gd name="connsiteX5" fmla="*/ 1470025 w 1746250"/>
              <a:gd name="connsiteY5" fmla="*/ 34925 h 1069975"/>
              <a:gd name="connsiteX6" fmla="*/ 1127125 w 1746250"/>
              <a:gd name="connsiteY6" fmla="*/ 0 h 1069975"/>
              <a:gd name="connsiteX7" fmla="*/ 577850 w 1746250"/>
              <a:gd name="connsiteY7" fmla="*/ 0 h 1069975"/>
              <a:gd name="connsiteX8" fmla="*/ 193675 w 1746250"/>
              <a:gd name="connsiteY8" fmla="*/ 31750 h 1069975"/>
              <a:gd name="connsiteX9" fmla="*/ 60325 w 1746250"/>
              <a:gd name="connsiteY9" fmla="*/ 139700 h 1069975"/>
              <a:gd name="connsiteX10" fmla="*/ 6350 w 1746250"/>
              <a:gd name="connsiteY10" fmla="*/ 390525 h 1069975"/>
              <a:gd name="connsiteX11" fmla="*/ 0 w 1746250"/>
              <a:gd name="connsiteY11" fmla="*/ 812800 h 1069975"/>
              <a:gd name="connsiteX12" fmla="*/ 34925 w 1746250"/>
              <a:gd name="connsiteY12" fmla="*/ 1009650 h 1069975"/>
              <a:gd name="connsiteX13" fmla="*/ 149225 w 1746250"/>
              <a:gd name="connsiteY13" fmla="*/ 1063625 h 1069975"/>
              <a:gd name="connsiteX14" fmla="*/ 250825 w 1746250"/>
              <a:gd name="connsiteY14" fmla="*/ 1069975 h 1069975"/>
              <a:gd name="connsiteX15" fmla="*/ 463550 w 1746250"/>
              <a:gd name="connsiteY15" fmla="*/ 962025 h 1069975"/>
              <a:gd name="connsiteX16" fmla="*/ 815975 w 1746250"/>
              <a:gd name="connsiteY16" fmla="*/ 819150 h 1069975"/>
              <a:gd name="connsiteX17" fmla="*/ 1149350 w 1746250"/>
              <a:gd name="connsiteY17" fmla="*/ 762000 h 1069975"/>
              <a:gd name="connsiteX18" fmla="*/ 1479550 w 1746250"/>
              <a:gd name="connsiteY18" fmla="*/ 771525 h 10699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1746250" h="1069975">
                <a:moveTo>
                  <a:pt x="1479550" y="771525"/>
                </a:moveTo>
                <a:lnTo>
                  <a:pt x="1609725" y="771525"/>
                </a:lnTo>
                <a:lnTo>
                  <a:pt x="1746250" y="657225"/>
                </a:lnTo>
                <a:lnTo>
                  <a:pt x="1746250" y="346075"/>
                </a:lnTo>
                <a:lnTo>
                  <a:pt x="1657350" y="149225"/>
                </a:lnTo>
                <a:lnTo>
                  <a:pt x="1470025" y="34925"/>
                </a:lnTo>
                <a:lnTo>
                  <a:pt x="1127125" y="0"/>
                </a:lnTo>
                <a:lnTo>
                  <a:pt x="577850" y="0"/>
                </a:lnTo>
                <a:lnTo>
                  <a:pt x="193675" y="31750"/>
                </a:lnTo>
                <a:lnTo>
                  <a:pt x="60325" y="139700"/>
                </a:lnTo>
                <a:lnTo>
                  <a:pt x="6350" y="390525"/>
                </a:lnTo>
                <a:cubicBezTo>
                  <a:pt x="4233" y="531283"/>
                  <a:pt x="2117" y="672042"/>
                  <a:pt x="0" y="812800"/>
                </a:cubicBezTo>
                <a:lnTo>
                  <a:pt x="34925" y="1009650"/>
                </a:lnTo>
                <a:lnTo>
                  <a:pt x="149225" y="1063625"/>
                </a:lnTo>
                <a:lnTo>
                  <a:pt x="250825" y="1069975"/>
                </a:lnTo>
                <a:lnTo>
                  <a:pt x="463550" y="962025"/>
                </a:lnTo>
                <a:lnTo>
                  <a:pt x="815975" y="819150"/>
                </a:lnTo>
                <a:lnTo>
                  <a:pt x="1149350" y="762000"/>
                </a:lnTo>
                <a:lnTo>
                  <a:pt x="1479550" y="771525"/>
                </a:lnTo>
                <a:close/>
              </a:path>
            </a:pathLst>
          </a:custGeom>
          <a:noFill/>
          <a:ln w="19050">
            <a:solidFill>
              <a:srgbClr val="00B050"/>
            </a:solidFill>
            <a:prstDash val="sys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Freeform 7"/>
          <p:cNvSpPr/>
          <p:nvPr/>
        </p:nvSpPr>
        <p:spPr>
          <a:xfrm>
            <a:off x="7191375" y="4775200"/>
            <a:ext cx="1797050" cy="454025"/>
          </a:xfrm>
          <a:custGeom>
            <a:avLst/>
            <a:gdLst>
              <a:gd name="connsiteX0" fmla="*/ 0 w 1797050"/>
              <a:gd name="connsiteY0" fmla="*/ 177800 h 454025"/>
              <a:gd name="connsiteX1" fmla="*/ 31750 w 1797050"/>
              <a:gd name="connsiteY1" fmla="*/ 301625 h 454025"/>
              <a:gd name="connsiteX2" fmla="*/ 549275 w 1797050"/>
              <a:gd name="connsiteY2" fmla="*/ 368300 h 454025"/>
              <a:gd name="connsiteX3" fmla="*/ 996950 w 1797050"/>
              <a:gd name="connsiteY3" fmla="*/ 355600 h 454025"/>
              <a:gd name="connsiteX4" fmla="*/ 1317625 w 1797050"/>
              <a:gd name="connsiteY4" fmla="*/ 412750 h 454025"/>
              <a:gd name="connsiteX5" fmla="*/ 1597025 w 1797050"/>
              <a:gd name="connsiteY5" fmla="*/ 438150 h 454025"/>
              <a:gd name="connsiteX6" fmla="*/ 1689100 w 1797050"/>
              <a:gd name="connsiteY6" fmla="*/ 454025 h 454025"/>
              <a:gd name="connsiteX7" fmla="*/ 1778000 w 1797050"/>
              <a:gd name="connsiteY7" fmla="*/ 419100 h 454025"/>
              <a:gd name="connsiteX8" fmla="*/ 1797050 w 1797050"/>
              <a:gd name="connsiteY8" fmla="*/ 292100 h 454025"/>
              <a:gd name="connsiteX9" fmla="*/ 1797050 w 1797050"/>
              <a:gd name="connsiteY9" fmla="*/ 260350 h 454025"/>
              <a:gd name="connsiteX10" fmla="*/ 1755775 w 1797050"/>
              <a:gd name="connsiteY10" fmla="*/ 149225 h 454025"/>
              <a:gd name="connsiteX11" fmla="*/ 1622425 w 1797050"/>
              <a:gd name="connsiteY11" fmla="*/ 47625 h 454025"/>
              <a:gd name="connsiteX12" fmla="*/ 1089025 w 1797050"/>
              <a:gd name="connsiteY12" fmla="*/ 12700 h 454025"/>
              <a:gd name="connsiteX13" fmla="*/ 647700 w 1797050"/>
              <a:gd name="connsiteY13" fmla="*/ 0 h 454025"/>
              <a:gd name="connsiteX14" fmla="*/ 371475 w 1797050"/>
              <a:gd name="connsiteY14" fmla="*/ 73025 h 454025"/>
              <a:gd name="connsiteX15" fmla="*/ 209550 w 1797050"/>
              <a:gd name="connsiteY15" fmla="*/ 127000 h 454025"/>
              <a:gd name="connsiteX16" fmla="*/ 92075 w 1797050"/>
              <a:gd name="connsiteY16" fmla="*/ 168275 h 454025"/>
              <a:gd name="connsiteX17" fmla="*/ 0 w 1797050"/>
              <a:gd name="connsiteY17" fmla="*/ 177800 h 4540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1797050" h="454025">
                <a:moveTo>
                  <a:pt x="0" y="177800"/>
                </a:moveTo>
                <a:lnTo>
                  <a:pt x="31750" y="301625"/>
                </a:lnTo>
                <a:lnTo>
                  <a:pt x="549275" y="368300"/>
                </a:lnTo>
                <a:lnTo>
                  <a:pt x="996950" y="355600"/>
                </a:lnTo>
                <a:lnTo>
                  <a:pt x="1317625" y="412750"/>
                </a:lnTo>
                <a:lnTo>
                  <a:pt x="1597025" y="438150"/>
                </a:lnTo>
                <a:lnTo>
                  <a:pt x="1689100" y="454025"/>
                </a:lnTo>
                <a:lnTo>
                  <a:pt x="1778000" y="419100"/>
                </a:lnTo>
                <a:lnTo>
                  <a:pt x="1797050" y="292100"/>
                </a:lnTo>
                <a:lnTo>
                  <a:pt x="1797050" y="260350"/>
                </a:lnTo>
                <a:lnTo>
                  <a:pt x="1755775" y="149225"/>
                </a:lnTo>
                <a:lnTo>
                  <a:pt x="1622425" y="47625"/>
                </a:lnTo>
                <a:lnTo>
                  <a:pt x="1089025" y="12700"/>
                </a:lnTo>
                <a:lnTo>
                  <a:pt x="647700" y="0"/>
                </a:lnTo>
                <a:lnTo>
                  <a:pt x="371475" y="73025"/>
                </a:lnTo>
                <a:lnTo>
                  <a:pt x="209550" y="127000"/>
                </a:lnTo>
                <a:lnTo>
                  <a:pt x="92075" y="168275"/>
                </a:lnTo>
                <a:lnTo>
                  <a:pt x="0" y="177800"/>
                </a:lnTo>
                <a:close/>
              </a:path>
            </a:pathLst>
          </a:custGeom>
          <a:noFill/>
          <a:ln w="19050">
            <a:solidFill>
              <a:schemeClr val="tx2"/>
            </a:solidFill>
            <a:prstDash val="sys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9" name="Rectangle 8"/>
          <p:cNvSpPr/>
          <p:nvPr/>
        </p:nvSpPr>
        <p:spPr>
          <a:xfrm>
            <a:off x="6075757" y="5958120"/>
            <a:ext cx="535724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050" i="1" dirty="0" smtClean="0">
                <a:solidFill>
                  <a:srgbClr val="FF0000"/>
                </a:solidFill>
              </a:rPr>
              <a:t>EAST</a:t>
            </a:r>
            <a:endParaRPr lang="en-GB" sz="1050" i="1" dirty="0">
              <a:solidFill>
                <a:srgbClr val="FF0000"/>
              </a:solidFill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7943845" y="4556277"/>
            <a:ext cx="845151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050" i="1" dirty="0" smtClean="0">
                <a:solidFill>
                  <a:schemeClr val="tx2"/>
                </a:solidFill>
              </a:rPr>
              <a:t>N/W</a:t>
            </a:r>
            <a:endParaRPr lang="en-GB" sz="1050" i="1" dirty="0">
              <a:solidFill>
                <a:schemeClr val="tx2"/>
              </a:solidFill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7344381" y="4229840"/>
            <a:ext cx="845151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050" i="1" dirty="0" smtClean="0">
                <a:solidFill>
                  <a:srgbClr val="00B050"/>
                </a:solidFill>
              </a:rPr>
              <a:t>S/W</a:t>
            </a:r>
            <a:endParaRPr lang="en-GB" sz="1050" i="1" dirty="0">
              <a:solidFill>
                <a:srgbClr val="00B050"/>
              </a:solidFill>
            </a:endParaRPr>
          </a:p>
        </p:txBody>
      </p:sp>
      <p:pic>
        <p:nvPicPr>
          <p:cNvPr id="32" name="Picture 31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632" b="9143"/>
          <a:stretch/>
        </p:blipFill>
        <p:spPr>
          <a:xfrm>
            <a:off x="5753040" y="2161843"/>
            <a:ext cx="3160065" cy="1853960"/>
          </a:xfrm>
          <a:prstGeom prst="rect">
            <a:avLst/>
          </a:prstGeom>
        </p:spPr>
      </p:pic>
      <p:sp>
        <p:nvSpPr>
          <p:cNvPr id="25" name="Rectangle 24"/>
          <p:cNvSpPr/>
          <p:nvPr/>
        </p:nvSpPr>
        <p:spPr>
          <a:xfrm>
            <a:off x="117863" y="119221"/>
            <a:ext cx="884662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576" indent="0" algn="ctr">
              <a:buNone/>
            </a:pPr>
            <a:r>
              <a:rPr lang="en-GB" sz="2800" b="1" dirty="0"/>
              <a:t>EHN1 civil engineering project </a:t>
            </a:r>
            <a:r>
              <a:rPr lang="en-GB" sz="2800" b="1" dirty="0" smtClean="0"/>
              <a:t>status (AUGUST)</a:t>
            </a:r>
            <a:endParaRPr lang="en-US" sz="2800" b="1" dirty="0"/>
          </a:p>
        </p:txBody>
      </p:sp>
      <p:sp>
        <p:nvSpPr>
          <p:cNvPr id="34" name="Rectangle 33"/>
          <p:cNvSpPr/>
          <p:nvPr/>
        </p:nvSpPr>
        <p:spPr>
          <a:xfrm>
            <a:off x="7380314" y="6237312"/>
            <a:ext cx="175561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400" dirty="0" smtClean="0">
                <a:solidFill>
                  <a:schemeClr val="bg1"/>
                </a:solidFill>
              </a:rPr>
              <a:t>03 September 2015</a:t>
            </a:r>
          </a:p>
          <a:p>
            <a:pPr algn="r"/>
            <a:r>
              <a:rPr lang="en-US" sz="1400" dirty="0" smtClean="0">
                <a:solidFill>
                  <a:schemeClr val="bg1"/>
                </a:solidFill>
              </a:rPr>
              <a:t>2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5013" y="2406947"/>
            <a:ext cx="5051043" cy="2462213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/>
              <a:t>Problem for execution of panels close to EHN1 has generated </a:t>
            </a:r>
            <a:r>
              <a:rPr lang="en-GB" sz="1400" dirty="0" smtClean="0"/>
              <a:t>~4 </a:t>
            </a:r>
            <a:r>
              <a:rPr lang="en-GB" sz="1400" dirty="0" smtClean="0"/>
              <a:t>weeks of delay to complete the task</a:t>
            </a:r>
            <a:endParaRPr lang="en-GB" sz="500" dirty="0" smtClean="0"/>
          </a:p>
          <a:p>
            <a:pPr algn="ctr"/>
            <a:r>
              <a:rPr lang="fr-CH" sz="2800" dirty="0" smtClean="0"/>
              <a:t>and..</a:t>
            </a:r>
            <a:endParaRPr lang="en-GB" sz="2800" dirty="0" smtClean="0"/>
          </a:p>
          <a:p>
            <a:pPr algn="ctr"/>
            <a:r>
              <a:rPr lang="en-GB" sz="1400" dirty="0" smtClean="0"/>
              <a:t>Construction defects discovered in other panels already casted came out during excavation to set up the crown beam</a:t>
            </a:r>
          </a:p>
          <a:p>
            <a:pPr algn="ctr"/>
            <a:r>
              <a:rPr lang="fr-CH" sz="2800" dirty="0" smtClean="0"/>
              <a:t>lead to..</a:t>
            </a:r>
            <a:endParaRPr lang="en-GB" sz="2800" dirty="0" smtClean="0"/>
          </a:p>
          <a:p>
            <a:pPr algn="ctr"/>
            <a:r>
              <a:rPr lang="fr-CH" sz="1400" dirty="0" smtClean="0"/>
              <a:t>About </a:t>
            </a:r>
            <a:r>
              <a:rPr lang="en-GB" sz="1400" dirty="0" smtClean="0"/>
              <a:t>4 weeks of delay on the overall planning as connected activities have been blocked </a:t>
            </a:r>
          </a:p>
          <a:p>
            <a:pPr algn="ctr"/>
            <a:r>
              <a:rPr lang="en-GB" sz="1400" dirty="0" smtClean="0"/>
              <a:t>    </a:t>
            </a:r>
            <a:endParaRPr lang="en-GB" sz="1400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376" y="1896065"/>
            <a:ext cx="488176" cy="469869"/>
          </a:xfrm>
          <a:prstGeom prst="rect">
            <a:avLst/>
          </a:prstGeom>
        </p:spPr>
      </p:pic>
      <p:sp>
        <p:nvSpPr>
          <p:cNvPr id="35" name="Rectangle 34"/>
          <p:cNvSpPr/>
          <p:nvPr/>
        </p:nvSpPr>
        <p:spPr>
          <a:xfrm rot="20074350">
            <a:off x="4240089" y="2806476"/>
            <a:ext cx="5062654" cy="2585323"/>
          </a:xfrm>
          <a:prstGeom prst="rect">
            <a:avLst/>
          </a:prstGeom>
          <a:noFill/>
          <a:effectLst>
            <a:glow rad="127000">
              <a:schemeClr val="accent1">
                <a:alpha val="45000"/>
              </a:schemeClr>
            </a:glow>
          </a:effectLst>
        </p:spPr>
        <p:txBody>
          <a:bodyPr wrap="square" lIns="91440" tIns="45720" rIns="91440" bIns="4572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TASK COMPLETED in AUGUST</a:t>
            </a:r>
            <a:endParaRPr lang="en-US" sz="5400" b="0" cap="none" spc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1752448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3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l="56300" t="5270" r="20117" b="5901"/>
          <a:stretch/>
        </p:blipFill>
        <p:spPr>
          <a:xfrm>
            <a:off x="177915" y="2081984"/>
            <a:ext cx="3303524" cy="3888432"/>
          </a:xfrm>
          <a:prstGeom prst="rect">
            <a:avLst/>
          </a:prstGeom>
        </p:spPr>
      </p:pic>
      <p:cxnSp>
        <p:nvCxnSpPr>
          <p:cNvPr id="17" name="Straight Arrow Connector 21"/>
          <p:cNvCxnSpPr>
            <a:cxnSpLocks noChangeShapeType="1"/>
          </p:cNvCxnSpPr>
          <p:nvPr/>
        </p:nvCxnSpPr>
        <p:spPr bwMode="auto">
          <a:xfrm>
            <a:off x="395536" y="692696"/>
            <a:ext cx="8400804" cy="0"/>
          </a:xfrm>
          <a:prstGeom prst="straightConnector1">
            <a:avLst/>
          </a:prstGeom>
          <a:noFill/>
          <a:ln w="22225" algn="ctr">
            <a:solidFill>
              <a:schemeClr val="tx1"/>
            </a:solidFill>
            <a:round/>
            <a:headEnd/>
            <a:tailEnd type="none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1" name="TextBox 10"/>
          <p:cNvSpPr txBox="1"/>
          <p:nvPr/>
        </p:nvSpPr>
        <p:spPr>
          <a:xfrm>
            <a:off x="243558" y="836712"/>
            <a:ext cx="48245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u="sng" dirty="0" smtClean="0">
                <a:solidFill>
                  <a:srgbClr val="C00000"/>
                </a:solidFill>
              </a:rPr>
              <a:t>Done (2/3)</a:t>
            </a:r>
            <a:r>
              <a:rPr lang="en-US" sz="2000" b="1" dirty="0" smtClean="0">
                <a:solidFill>
                  <a:srgbClr val="C00000"/>
                </a:solidFill>
              </a:rPr>
              <a:t>:</a:t>
            </a:r>
            <a:endParaRPr lang="en-US" sz="2000" b="1" dirty="0">
              <a:solidFill>
                <a:srgbClr val="C00000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971600" y="6237312"/>
            <a:ext cx="61206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chemeClr val="bg1"/>
                </a:solidFill>
              </a:rPr>
              <a:t>Extension of Building 887 - Neutrino Platform General Meetings</a:t>
            </a:r>
          </a:p>
          <a:p>
            <a:pPr algn="ctr"/>
            <a:r>
              <a:rPr lang="en-US" sz="1400" dirty="0" err="1" smtClean="0">
                <a:solidFill>
                  <a:schemeClr val="bg1"/>
                </a:solidFill>
              </a:rPr>
              <a:t>N.Lopez</a:t>
            </a:r>
            <a:r>
              <a:rPr lang="en-US" sz="1400" dirty="0" smtClean="0">
                <a:solidFill>
                  <a:schemeClr val="bg1"/>
                </a:solidFill>
              </a:rPr>
              <a:t> – </a:t>
            </a:r>
            <a:r>
              <a:rPr lang="en-US" sz="1400" dirty="0" err="1" smtClean="0">
                <a:solidFill>
                  <a:schemeClr val="bg1"/>
                </a:solidFill>
              </a:rPr>
              <a:t>M.Manfredi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146487" y="1340768"/>
            <a:ext cx="8720931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just"/>
            <a:endParaRPr lang="en-GB" sz="300" dirty="0"/>
          </a:p>
          <a:p>
            <a:pPr algn="just"/>
            <a:r>
              <a:rPr lang="en-GB" sz="1500" dirty="0" smtClean="0"/>
              <a:t>(2) TECHNICAL GALLERY</a:t>
            </a:r>
          </a:p>
          <a:p>
            <a:pPr algn="just"/>
            <a:r>
              <a:rPr lang="fr-CH" sz="1500" dirty="0"/>
              <a:t> </a:t>
            </a:r>
            <a:r>
              <a:rPr lang="fr-CH" sz="1500" dirty="0" smtClean="0"/>
              <a:t>              </a:t>
            </a:r>
            <a:r>
              <a:rPr lang="fr-CH" sz="1100" i="1" dirty="0" smtClean="0"/>
              <a:t>-70 </a:t>
            </a:r>
            <a:r>
              <a:rPr lang="fr-CH" sz="1100" i="1" dirty="0" err="1" smtClean="0"/>
              <a:t>meters</a:t>
            </a:r>
            <a:r>
              <a:rPr lang="fr-CH" sz="1100" i="1" dirty="0" smtClean="0"/>
              <a:t>-</a:t>
            </a:r>
            <a:endParaRPr lang="en-GB" sz="1100" i="1" dirty="0"/>
          </a:p>
        </p:txBody>
      </p:sp>
      <p:sp>
        <p:nvSpPr>
          <p:cNvPr id="3" name="Left Brace 2"/>
          <p:cNvSpPr/>
          <p:nvPr/>
        </p:nvSpPr>
        <p:spPr>
          <a:xfrm>
            <a:off x="2627784" y="1264994"/>
            <a:ext cx="144016" cy="576064"/>
          </a:xfrm>
          <a:prstGeom prst="leftBrace">
            <a:avLst/>
          </a:prstGeom>
          <a:noFill/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lt1"/>
              </a:solidFill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2850221" y="1062114"/>
            <a:ext cx="637183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just"/>
            <a:endParaRPr lang="en-GB" sz="300" dirty="0"/>
          </a:p>
          <a:p>
            <a:pPr algn="just"/>
            <a:r>
              <a:rPr lang="en-GB" sz="1500" dirty="0" smtClean="0"/>
              <a:t>Earthworks: (100% completed). </a:t>
            </a:r>
            <a:endParaRPr lang="en-GB" sz="1600" dirty="0"/>
          </a:p>
        </p:txBody>
      </p:sp>
      <p:sp>
        <p:nvSpPr>
          <p:cNvPr id="25" name="Rectangle 24"/>
          <p:cNvSpPr/>
          <p:nvPr/>
        </p:nvSpPr>
        <p:spPr>
          <a:xfrm>
            <a:off x="2850221" y="1313791"/>
            <a:ext cx="618627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just"/>
            <a:endParaRPr lang="en-GB" sz="300" dirty="0"/>
          </a:p>
          <a:p>
            <a:pPr algn="just"/>
            <a:r>
              <a:rPr lang="en-GB" sz="1500" dirty="0" smtClean="0"/>
              <a:t>Execution TG: (</a:t>
            </a:r>
            <a:r>
              <a:rPr lang="en-GB" sz="1500" dirty="0" smtClean="0">
                <a:solidFill>
                  <a:srgbClr val="FF0000"/>
                </a:solidFill>
              </a:rPr>
              <a:t>85% </a:t>
            </a:r>
            <a:r>
              <a:rPr lang="en-GB" sz="1500" dirty="0" smtClean="0"/>
              <a:t>completed). Type 3 done. Type 1 to be completed</a:t>
            </a:r>
            <a:endParaRPr lang="en-GB" sz="1600" dirty="0"/>
          </a:p>
        </p:txBody>
      </p:sp>
      <p:sp>
        <p:nvSpPr>
          <p:cNvPr id="26" name="Rectangle 25"/>
          <p:cNvSpPr/>
          <p:nvPr/>
        </p:nvSpPr>
        <p:spPr>
          <a:xfrm>
            <a:off x="2850221" y="1572049"/>
            <a:ext cx="601719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just"/>
            <a:endParaRPr lang="en-GB" sz="300" dirty="0"/>
          </a:p>
          <a:p>
            <a:pPr algn="just"/>
            <a:r>
              <a:rPr lang="en-GB" sz="1500" dirty="0" smtClean="0"/>
              <a:t>Backfilling: (25% completed</a:t>
            </a:r>
            <a:r>
              <a:rPr lang="en-GB" sz="1500" dirty="0"/>
              <a:t>). </a:t>
            </a:r>
            <a:endParaRPr lang="en-GB" sz="1600" dirty="0"/>
          </a:p>
        </p:txBody>
      </p:sp>
      <p:sp>
        <p:nvSpPr>
          <p:cNvPr id="14" name="Rectangle 13"/>
          <p:cNvSpPr/>
          <p:nvPr/>
        </p:nvSpPr>
        <p:spPr>
          <a:xfrm>
            <a:off x="117863" y="119221"/>
            <a:ext cx="884662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576" indent="0" algn="ctr">
              <a:buNone/>
            </a:pPr>
            <a:r>
              <a:rPr lang="en-GB" sz="2800" b="1" dirty="0"/>
              <a:t>EHN1 civil engineering project </a:t>
            </a:r>
            <a:r>
              <a:rPr lang="en-GB" sz="2800" b="1" dirty="0" smtClean="0"/>
              <a:t>status (AUGUST)</a:t>
            </a:r>
            <a:endParaRPr lang="en-US" sz="2800" b="1" dirty="0"/>
          </a:p>
        </p:txBody>
      </p:sp>
      <p:sp>
        <p:nvSpPr>
          <p:cNvPr id="15" name="Rectangle 14"/>
          <p:cNvSpPr/>
          <p:nvPr/>
        </p:nvSpPr>
        <p:spPr>
          <a:xfrm>
            <a:off x="7380314" y="6237312"/>
            <a:ext cx="175561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400" dirty="0" smtClean="0">
                <a:solidFill>
                  <a:schemeClr val="bg1"/>
                </a:solidFill>
              </a:rPr>
              <a:t>03 September 2015</a:t>
            </a:r>
          </a:p>
          <a:p>
            <a:pPr algn="r"/>
            <a:r>
              <a:rPr lang="en-US" sz="1400" dirty="0" smtClean="0">
                <a:solidFill>
                  <a:schemeClr val="bg1"/>
                </a:solidFill>
              </a:rPr>
              <a:t>3</a:t>
            </a:r>
            <a:endParaRPr lang="en-US" sz="1400" dirty="0">
              <a:solidFill>
                <a:schemeClr val="bg1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/>
          <a:srcRect l="56300" t="4640" r="6491" b="7791"/>
          <a:stretch/>
        </p:blipFill>
        <p:spPr>
          <a:xfrm>
            <a:off x="3677926" y="2070551"/>
            <a:ext cx="5286562" cy="3888000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395536" y="2262145"/>
            <a:ext cx="3816424" cy="830997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Side retaining wall and backfilling foreseen later as not in the critical path. Priority given to other activities</a:t>
            </a:r>
            <a:endParaRPr lang="en-GB" sz="1600" dirty="0"/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376" y="1896065"/>
            <a:ext cx="488176" cy="4698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26801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Arrow Connector 21"/>
          <p:cNvCxnSpPr>
            <a:cxnSpLocks noChangeShapeType="1"/>
          </p:cNvCxnSpPr>
          <p:nvPr/>
        </p:nvCxnSpPr>
        <p:spPr bwMode="auto">
          <a:xfrm>
            <a:off x="395536" y="692696"/>
            <a:ext cx="8400804" cy="0"/>
          </a:xfrm>
          <a:prstGeom prst="straightConnector1">
            <a:avLst/>
          </a:prstGeom>
          <a:noFill/>
          <a:ln w="22225" algn="ctr">
            <a:solidFill>
              <a:schemeClr val="tx1"/>
            </a:solidFill>
            <a:round/>
            <a:headEnd/>
            <a:tailEnd type="none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5" name="TextBox 4"/>
          <p:cNvSpPr txBox="1"/>
          <p:nvPr/>
        </p:nvSpPr>
        <p:spPr>
          <a:xfrm>
            <a:off x="243558" y="836712"/>
            <a:ext cx="48245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u="sng" dirty="0" smtClean="0">
                <a:solidFill>
                  <a:srgbClr val="C00000"/>
                </a:solidFill>
              </a:rPr>
              <a:t>Done (3/3)</a:t>
            </a:r>
            <a:r>
              <a:rPr lang="en-US" sz="2000" b="1" dirty="0" smtClean="0">
                <a:solidFill>
                  <a:srgbClr val="C00000"/>
                </a:solidFill>
              </a:rPr>
              <a:t>:</a:t>
            </a:r>
            <a:endParaRPr lang="en-US" sz="2000" b="1" dirty="0">
              <a:solidFill>
                <a:srgbClr val="C00000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46487" y="1340768"/>
            <a:ext cx="8720931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just"/>
            <a:endParaRPr lang="en-GB" sz="300" dirty="0"/>
          </a:p>
          <a:p>
            <a:pPr algn="just"/>
            <a:r>
              <a:rPr lang="en-GB" sz="1500" dirty="0" smtClean="0"/>
              <a:t>(3) PITS EXECUTION</a:t>
            </a:r>
          </a:p>
          <a:p>
            <a:pPr algn="just"/>
            <a:r>
              <a:rPr lang="fr-CH" sz="1500" dirty="0"/>
              <a:t> </a:t>
            </a:r>
            <a:r>
              <a:rPr lang="fr-CH" sz="1500" dirty="0" smtClean="0"/>
              <a:t>              </a:t>
            </a:r>
            <a:endParaRPr lang="en-GB" sz="1100" i="1" dirty="0"/>
          </a:p>
        </p:txBody>
      </p:sp>
      <p:sp>
        <p:nvSpPr>
          <p:cNvPr id="8" name="Left Brace 7"/>
          <p:cNvSpPr/>
          <p:nvPr/>
        </p:nvSpPr>
        <p:spPr>
          <a:xfrm>
            <a:off x="2223646" y="911375"/>
            <a:ext cx="144016" cy="1284649"/>
          </a:xfrm>
          <a:prstGeom prst="leftBrace">
            <a:avLst/>
          </a:prstGeom>
          <a:noFill/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lt1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367662" y="973510"/>
            <a:ext cx="684076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just"/>
            <a:endParaRPr lang="en-GB" sz="300" dirty="0"/>
          </a:p>
          <a:p>
            <a:pPr algn="just"/>
            <a:r>
              <a:rPr lang="en-GB" sz="1500" dirty="0" smtClean="0"/>
              <a:t>Crown beam execution: (</a:t>
            </a:r>
            <a:r>
              <a:rPr lang="en-GB" sz="1500" dirty="0" smtClean="0">
                <a:solidFill>
                  <a:schemeClr val="tx2"/>
                </a:solidFill>
              </a:rPr>
              <a:t>22%</a:t>
            </a:r>
            <a:r>
              <a:rPr lang="en-GB" sz="1500" dirty="0" smtClean="0">
                <a:solidFill>
                  <a:srgbClr val="FF0000"/>
                </a:solidFill>
              </a:rPr>
              <a:t> </a:t>
            </a:r>
            <a:r>
              <a:rPr lang="en-GB" sz="1500" dirty="0" smtClean="0"/>
              <a:t>completed). Start with E side. </a:t>
            </a:r>
            <a:endParaRPr lang="en-GB" sz="1600" dirty="0"/>
          </a:p>
        </p:txBody>
      </p:sp>
      <p:sp>
        <p:nvSpPr>
          <p:cNvPr id="10" name="Rectangle 9"/>
          <p:cNvSpPr/>
          <p:nvPr/>
        </p:nvSpPr>
        <p:spPr>
          <a:xfrm>
            <a:off x="2367662" y="1225187"/>
            <a:ext cx="601719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just"/>
            <a:endParaRPr lang="en-GB" sz="300" dirty="0"/>
          </a:p>
          <a:p>
            <a:pPr algn="just"/>
            <a:r>
              <a:rPr lang="en-GB" sz="1500" dirty="0" smtClean="0"/>
              <a:t>Excavation first ties level: (</a:t>
            </a:r>
            <a:r>
              <a:rPr lang="en-GB" sz="1500" dirty="0" smtClean="0">
                <a:solidFill>
                  <a:schemeClr val="tx2"/>
                </a:solidFill>
              </a:rPr>
              <a:t>22% </a:t>
            </a:r>
            <a:r>
              <a:rPr lang="en-GB" sz="1500" dirty="0" smtClean="0"/>
              <a:t>completed). </a:t>
            </a:r>
            <a:endParaRPr lang="en-GB" sz="1600" dirty="0"/>
          </a:p>
        </p:txBody>
      </p:sp>
      <p:sp>
        <p:nvSpPr>
          <p:cNvPr id="12" name="TextBox 11"/>
          <p:cNvSpPr txBox="1"/>
          <p:nvPr/>
        </p:nvSpPr>
        <p:spPr>
          <a:xfrm>
            <a:off x="971600" y="6237312"/>
            <a:ext cx="61206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chemeClr val="bg1"/>
                </a:solidFill>
              </a:rPr>
              <a:t>Extension of Building 887 - Neutrino Platform General Meetings</a:t>
            </a:r>
          </a:p>
          <a:p>
            <a:pPr algn="ctr"/>
            <a:r>
              <a:rPr lang="en-US" sz="1400" dirty="0" err="1" smtClean="0">
                <a:solidFill>
                  <a:schemeClr val="bg1"/>
                </a:solidFill>
              </a:rPr>
              <a:t>N.Lopez</a:t>
            </a:r>
            <a:r>
              <a:rPr lang="en-US" sz="1400" dirty="0" smtClean="0">
                <a:solidFill>
                  <a:schemeClr val="bg1"/>
                </a:solidFill>
              </a:rPr>
              <a:t> – </a:t>
            </a:r>
            <a:r>
              <a:rPr lang="en-US" sz="1400" dirty="0" err="1" smtClean="0">
                <a:solidFill>
                  <a:schemeClr val="bg1"/>
                </a:solidFill>
              </a:rPr>
              <a:t>M.Manfredi</a:t>
            </a:r>
            <a:endParaRPr lang="en-US" sz="1400" dirty="0">
              <a:solidFill>
                <a:schemeClr val="bg1"/>
              </a:solidFill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7319" t="38660" r="20469" b="34251"/>
          <a:stretch/>
        </p:blipFill>
        <p:spPr>
          <a:xfrm>
            <a:off x="241425" y="5178011"/>
            <a:ext cx="3627728" cy="987293"/>
          </a:xfrm>
          <a:prstGeom prst="rect">
            <a:avLst/>
          </a:prstGeom>
        </p:spPr>
      </p:pic>
      <p:sp>
        <p:nvSpPr>
          <p:cNvPr id="18" name="Rectangle 17"/>
          <p:cNvSpPr/>
          <p:nvPr/>
        </p:nvSpPr>
        <p:spPr>
          <a:xfrm>
            <a:off x="2367662" y="730017"/>
            <a:ext cx="676826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just"/>
            <a:endParaRPr lang="en-GB" sz="300" dirty="0"/>
          </a:p>
          <a:p>
            <a:pPr algn="just"/>
            <a:r>
              <a:rPr lang="en-GB" sz="1500" dirty="0" smtClean="0"/>
              <a:t>Excavation head DW level: (</a:t>
            </a:r>
            <a:r>
              <a:rPr lang="en-GB" sz="1500" dirty="0" smtClean="0">
                <a:solidFill>
                  <a:srgbClr val="FF0000"/>
                </a:solidFill>
              </a:rPr>
              <a:t>100% </a:t>
            </a:r>
            <a:r>
              <a:rPr lang="en-GB" sz="1500" dirty="0" smtClean="0"/>
              <a:t>completed). After excavation pit A..</a:t>
            </a:r>
            <a:endParaRPr lang="en-GB" sz="1600" dirty="0"/>
          </a:p>
        </p:txBody>
      </p:sp>
      <p:sp>
        <p:nvSpPr>
          <p:cNvPr id="19" name="Rectangle 18"/>
          <p:cNvSpPr/>
          <p:nvPr/>
        </p:nvSpPr>
        <p:spPr>
          <a:xfrm>
            <a:off x="2367662" y="1688861"/>
            <a:ext cx="659682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just"/>
            <a:endParaRPr lang="en-GB" sz="300" dirty="0"/>
          </a:p>
          <a:p>
            <a:pPr algn="just"/>
            <a:r>
              <a:rPr lang="en-GB" sz="1500" dirty="0"/>
              <a:t>Excavation </a:t>
            </a:r>
            <a:r>
              <a:rPr lang="en-GB" sz="1500" dirty="0" smtClean="0"/>
              <a:t>second </a:t>
            </a:r>
            <a:r>
              <a:rPr lang="en-GB" sz="1500" dirty="0"/>
              <a:t>ties level: (0% completed</a:t>
            </a:r>
            <a:r>
              <a:rPr lang="en-GB" sz="1500" dirty="0" smtClean="0"/>
              <a:t>). Only for certain DW panels </a:t>
            </a:r>
            <a:endParaRPr lang="en-GB" sz="1600" dirty="0"/>
          </a:p>
        </p:txBody>
      </p:sp>
      <p:sp>
        <p:nvSpPr>
          <p:cNvPr id="20" name="Rectangle 19"/>
          <p:cNvSpPr/>
          <p:nvPr/>
        </p:nvSpPr>
        <p:spPr>
          <a:xfrm>
            <a:off x="2363000" y="1924116"/>
            <a:ext cx="659682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just"/>
            <a:endParaRPr lang="en-GB" sz="300" dirty="0"/>
          </a:p>
          <a:p>
            <a:pPr algn="just"/>
            <a:r>
              <a:rPr lang="en-GB" sz="1500" dirty="0" smtClean="0"/>
              <a:t>…Others</a:t>
            </a:r>
            <a:endParaRPr lang="en-GB" sz="1600" dirty="0"/>
          </a:p>
        </p:txBody>
      </p:sp>
      <p:sp>
        <p:nvSpPr>
          <p:cNvPr id="21" name="Rectangle 20"/>
          <p:cNvSpPr/>
          <p:nvPr/>
        </p:nvSpPr>
        <p:spPr>
          <a:xfrm>
            <a:off x="2367662" y="1461534"/>
            <a:ext cx="659682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just"/>
            <a:endParaRPr lang="en-GB" sz="300" dirty="0"/>
          </a:p>
          <a:p>
            <a:pPr algn="just"/>
            <a:r>
              <a:rPr lang="en-GB" sz="1500" dirty="0" smtClean="0"/>
              <a:t>First ties level execution: (</a:t>
            </a:r>
            <a:r>
              <a:rPr lang="en-GB" sz="1500" dirty="0" smtClean="0">
                <a:solidFill>
                  <a:schemeClr val="tx2"/>
                </a:solidFill>
              </a:rPr>
              <a:t>13% </a:t>
            </a:r>
            <a:r>
              <a:rPr lang="en-GB" sz="1500" dirty="0" smtClean="0"/>
              <a:t>completed). Not yet in tension</a:t>
            </a:r>
            <a:endParaRPr lang="en-GB" sz="1600" dirty="0"/>
          </a:p>
        </p:txBody>
      </p:sp>
      <p:sp>
        <p:nvSpPr>
          <p:cNvPr id="22" name="Rectangle 21"/>
          <p:cNvSpPr/>
          <p:nvPr/>
        </p:nvSpPr>
        <p:spPr>
          <a:xfrm>
            <a:off x="597847" y="1673539"/>
            <a:ext cx="1035861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/>
            <a:r>
              <a:rPr lang="fr-CH" sz="1100" i="1" dirty="0" smtClean="0"/>
              <a:t>-</a:t>
            </a:r>
            <a:r>
              <a:rPr lang="fr-CH" sz="1100" i="1" dirty="0" err="1" smtClean="0"/>
              <a:t>step</a:t>
            </a:r>
            <a:r>
              <a:rPr lang="fr-CH" sz="1100" i="1" dirty="0" smtClean="0"/>
              <a:t> by </a:t>
            </a:r>
            <a:r>
              <a:rPr lang="fr-CH" sz="1100" i="1" dirty="0" err="1" smtClean="0"/>
              <a:t>step</a:t>
            </a:r>
            <a:r>
              <a:rPr lang="fr-CH" sz="1100" i="1" dirty="0" smtClean="0"/>
              <a:t>-</a:t>
            </a:r>
            <a:endParaRPr lang="en-GB" sz="1100" i="1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/>
          <a:srcRect l="56515" t="14194" r="13854" b="15767"/>
          <a:stretch/>
        </p:blipFill>
        <p:spPr>
          <a:xfrm>
            <a:off x="114642" y="2303478"/>
            <a:ext cx="3754511" cy="2773250"/>
          </a:xfrm>
          <a:prstGeom prst="rect">
            <a:avLst/>
          </a:prstGeom>
        </p:spPr>
      </p:pic>
      <p:sp>
        <p:nvSpPr>
          <p:cNvPr id="24" name="Rectangle 23"/>
          <p:cNvSpPr/>
          <p:nvPr/>
        </p:nvSpPr>
        <p:spPr>
          <a:xfrm>
            <a:off x="117863" y="119221"/>
            <a:ext cx="884662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576" indent="0" algn="ctr">
              <a:buNone/>
            </a:pPr>
            <a:r>
              <a:rPr lang="en-GB" sz="2800" b="1" dirty="0"/>
              <a:t>EHN1 civil engineering project </a:t>
            </a:r>
            <a:r>
              <a:rPr lang="en-GB" sz="2800" b="1" dirty="0" smtClean="0"/>
              <a:t>status (AUGUST)</a:t>
            </a:r>
            <a:endParaRPr lang="en-US" sz="2800" b="1" dirty="0"/>
          </a:p>
        </p:txBody>
      </p:sp>
      <p:sp>
        <p:nvSpPr>
          <p:cNvPr id="25" name="Rectangle 24"/>
          <p:cNvSpPr/>
          <p:nvPr/>
        </p:nvSpPr>
        <p:spPr>
          <a:xfrm>
            <a:off x="7380314" y="6237312"/>
            <a:ext cx="175561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400" dirty="0" smtClean="0">
                <a:solidFill>
                  <a:schemeClr val="bg1"/>
                </a:solidFill>
              </a:rPr>
              <a:t>03 September 2015</a:t>
            </a:r>
          </a:p>
          <a:p>
            <a:pPr algn="r"/>
            <a:r>
              <a:rPr lang="en-US" sz="1400" dirty="0" smtClean="0">
                <a:solidFill>
                  <a:schemeClr val="bg1"/>
                </a:solidFill>
              </a:rPr>
              <a:t>4</a:t>
            </a:r>
            <a:endParaRPr lang="en-US" sz="1400" dirty="0">
              <a:solidFill>
                <a:schemeClr val="bg1"/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4"/>
          <a:srcRect l="56299" t="4010" r="6295" b="4641"/>
          <a:stretch/>
        </p:blipFill>
        <p:spPr>
          <a:xfrm>
            <a:off x="3991445" y="2276872"/>
            <a:ext cx="4875973" cy="37211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5860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57481" t="13460" r="7869" b="5900"/>
          <a:stretch/>
        </p:blipFill>
        <p:spPr>
          <a:xfrm>
            <a:off x="4288352" y="1230583"/>
            <a:ext cx="4507988" cy="3278537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/>
          <a:srcRect t="13734"/>
          <a:stretch/>
        </p:blipFill>
        <p:spPr>
          <a:xfrm>
            <a:off x="-8076" y="4581128"/>
            <a:ext cx="9144000" cy="1584176"/>
          </a:xfrm>
          <a:prstGeom prst="rect">
            <a:avLst/>
          </a:prstGeom>
        </p:spPr>
      </p:pic>
      <p:cxnSp>
        <p:nvCxnSpPr>
          <p:cNvPr id="17" name="Straight Arrow Connector 21"/>
          <p:cNvCxnSpPr>
            <a:cxnSpLocks noChangeShapeType="1"/>
          </p:cNvCxnSpPr>
          <p:nvPr/>
        </p:nvCxnSpPr>
        <p:spPr bwMode="auto">
          <a:xfrm>
            <a:off x="395536" y="692696"/>
            <a:ext cx="8400804" cy="0"/>
          </a:xfrm>
          <a:prstGeom prst="straightConnector1">
            <a:avLst/>
          </a:prstGeom>
          <a:noFill/>
          <a:ln w="22225" algn="ctr">
            <a:solidFill>
              <a:schemeClr val="tx1"/>
            </a:solidFill>
            <a:round/>
            <a:headEnd/>
            <a:tailEnd type="none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1" name="TextBox 10"/>
          <p:cNvSpPr txBox="1"/>
          <p:nvPr/>
        </p:nvSpPr>
        <p:spPr>
          <a:xfrm>
            <a:off x="243558" y="836712"/>
            <a:ext cx="591261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u="sng" dirty="0" smtClean="0">
                <a:solidFill>
                  <a:srgbClr val="C00000"/>
                </a:solidFill>
              </a:rPr>
              <a:t>Next Steps</a:t>
            </a:r>
            <a:r>
              <a:rPr lang="en-US" sz="2000" b="1" dirty="0" smtClean="0">
                <a:solidFill>
                  <a:srgbClr val="C00000"/>
                </a:solidFill>
              </a:rPr>
              <a:t>: Activities scheduled for September </a:t>
            </a:r>
            <a:endParaRPr lang="en-US" sz="2000" b="1" u="sng" dirty="0" smtClean="0">
              <a:solidFill>
                <a:srgbClr val="C00000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0" y="1132870"/>
            <a:ext cx="3995936" cy="25237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en-GB" sz="800" b="1" dirty="0"/>
          </a:p>
          <a:p>
            <a:pPr lvl="1" algn="just"/>
            <a:endParaRPr lang="en-GB" sz="300" dirty="0"/>
          </a:p>
          <a:p>
            <a:pPr algn="just"/>
            <a:r>
              <a:rPr lang="en-GB" sz="1400" dirty="0" smtClean="0"/>
              <a:t>(2) </a:t>
            </a:r>
            <a:r>
              <a:rPr lang="en-GB" sz="1400" u="sng" dirty="0" smtClean="0"/>
              <a:t>TG</a:t>
            </a:r>
            <a:r>
              <a:rPr lang="en-GB" sz="1400" dirty="0" smtClean="0"/>
              <a:t>: Upper slab and retaining wall to be executed in the 2</a:t>
            </a:r>
            <a:r>
              <a:rPr lang="en-GB" sz="1400" baseline="30000" dirty="0" smtClean="0"/>
              <a:t>nd</a:t>
            </a:r>
            <a:r>
              <a:rPr lang="en-GB" sz="1400" dirty="0" smtClean="0"/>
              <a:t> half of September</a:t>
            </a:r>
          </a:p>
          <a:p>
            <a:pPr algn="just"/>
            <a:endParaRPr lang="en-GB" sz="1400" dirty="0" smtClean="0"/>
          </a:p>
          <a:p>
            <a:pPr algn="just"/>
            <a:endParaRPr lang="fr-CH" sz="400" dirty="0"/>
          </a:p>
          <a:p>
            <a:pPr algn="just"/>
            <a:r>
              <a:rPr lang="fr-CH" sz="1400" dirty="0" smtClean="0"/>
              <a:t>(3) </a:t>
            </a:r>
            <a:r>
              <a:rPr lang="en-GB" sz="1400" u="sng" dirty="0" smtClean="0"/>
              <a:t>PITS</a:t>
            </a:r>
            <a:r>
              <a:rPr lang="en-GB" sz="1400" dirty="0" smtClean="0"/>
              <a:t>: Has at the moment the </a:t>
            </a:r>
            <a:r>
              <a:rPr lang="en-GB" sz="1400" u="sng" dirty="0" smtClean="0"/>
              <a:t>High Priority.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400" dirty="0" smtClean="0"/>
              <a:t>80% Crown beam executed 1</a:t>
            </a:r>
            <a:r>
              <a:rPr lang="en-GB" sz="1400" baseline="30000" dirty="0" smtClean="0"/>
              <a:t>st</a:t>
            </a:r>
            <a:r>
              <a:rPr lang="en-GB" sz="1400" dirty="0" smtClean="0"/>
              <a:t> half of September. Completion foreseen in the 2</a:t>
            </a:r>
            <a:r>
              <a:rPr lang="en-GB" sz="1400" baseline="30000" dirty="0" smtClean="0"/>
              <a:t>nd</a:t>
            </a:r>
            <a:r>
              <a:rPr lang="en-GB" sz="1400" dirty="0" smtClean="0"/>
              <a:t> half..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400" dirty="0" smtClean="0"/>
              <a:t>Excavation inside pits and execution whole 1</a:t>
            </a:r>
            <a:r>
              <a:rPr lang="en-GB" sz="1400" baseline="30000" dirty="0" smtClean="0"/>
              <a:t>st</a:t>
            </a:r>
            <a:r>
              <a:rPr lang="en-GB" sz="1400" dirty="0" smtClean="0"/>
              <a:t>  order of anchors within the 2</a:t>
            </a:r>
            <a:r>
              <a:rPr lang="en-GB" sz="1400" baseline="30000" dirty="0" smtClean="0"/>
              <a:t>nd</a:t>
            </a:r>
            <a:r>
              <a:rPr lang="en-GB" sz="1400" dirty="0" smtClean="0"/>
              <a:t> half of September</a:t>
            </a:r>
          </a:p>
          <a:p>
            <a:pPr marL="228600" indent="-228600" algn="just">
              <a:buAutoNum type="arabicParenBoth"/>
            </a:pPr>
            <a:endParaRPr lang="en-GB" sz="300" dirty="0"/>
          </a:p>
        </p:txBody>
      </p:sp>
      <p:sp>
        <p:nvSpPr>
          <p:cNvPr id="19" name="TextBox 18"/>
          <p:cNvSpPr txBox="1"/>
          <p:nvPr/>
        </p:nvSpPr>
        <p:spPr>
          <a:xfrm>
            <a:off x="971600" y="6237312"/>
            <a:ext cx="61206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chemeClr val="bg1"/>
                </a:solidFill>
              </a:rPr>
              <a:t>Extension of Building 887 - Neutrino Platform General Meetings</a:t>
            </a:r>
          </a:p>
          <a:p>
            <a:pPr algn="ctr"/>
            <a:r>
              <a:rPr lang="en-US" sz="1400" dirty="0" err="1" smtClean="0">
                <a:solidFill>
                  <a:schemeClr val="bg1"/>
                </a:solidFill>
              </a:rPr>
              <a:t>N.Lopez</a:t>
            </a:r>
            <a:r>
              <a:rPr lang="en-US" sz="1400" dirty="0" smtClean="0">
                <a:solidFill>
                  <a:schemeClr val="bg1"/>
                </a:solidFill>
              </a:rPr>
              <a:t> – </a:t>
            </a:r>
            <a:r>
              <a:rPr lang="en-US" sz="1400" dirty="0" err="1" smtClean="0">
                <a:solidFill>
                  <a:schemeClr val="bg1"/>
                </a:solidFill>
              </a:rPr>
              <a:t>M.Manfredi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323503" y="3861048"/>
            <a:ext cx="188845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31/08/2015 =&gt;</a:t>
            </a:r>
          </a:p>
        </p:txBody>
      </p:sp>
      <p:sp>
        <p:nvSpPr>
          <p:cNvPr id="12" name="Rectangle 11"/>
          <p:cNvSpPr/>
          <p:nvPr/>
        </p:nvSpPr>
        <p:spPr>
          <a:xfrm>
            <a:off x="117863" y="119221"/>
            <a:ext cx="884662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576" indent="0" algn="ctr">
              <a:buNone/>
            </a:pPr>
            <a:r>
              <a:rPr lang="en-GB" sz="2800" b="1" dirty="0"/>
              <a:t>EHN1 civil engineering project </a:t>
            </a:r>
            <a:r>
              <a:rPr lang="en-GB" sz="2800" b="1" dirty="0" smtClean="0"/>
              <a:t>status (AUGUST)</a:t>
            </a:r>
            <a:endParaRPr lang="en-US" sz="2800" b="1" dirty="0"/>
          </a:p>
        </p:txBody>
      </p:sp>
      <p:sp>
        <p:nvSpPr>
          <p:cNvPr id="15" name="Rectangle 14"/>
          <p:cNvSpPr/>
          <p:nvPr/>
        </p:nvSpPr>
        <p:spPr>
          <a:xfrm>
            <a:off x="7380314" y="6237312"/>
            <a:ext cx="175561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400" dirty="0" smtClean="0">
                <a:solidFill>
                  <a:schemeClr val="bg1"/>
                </a:solidFill>
              </a:rPr>
              <a:t>03 September 2015</a:t>
            </a:r>
          </a:p>
          <a:p>
            <a:pPr algn="r"/>
            <a:r>
              <a:rPr lang="en-US" sz="1400" dirty="0" smtClean="0">
                <a:solidFill>
                  <a:schemeClr val="bg1"/>
                </a:solidFill>
              </a:rPr>
              <a:t>5</a:t>
            </a:r>
            <a:endParaRPr lang="en-US" sz="1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5745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7" name="Straight Arrow Connector 21"/>
          <p:cNvCxnSpPr>
            <a:cxnSpLocks noChangeShapeType="1"/>
          </p:cNvCxnSpPr>
          <p:nvPr/>
        </p:nvCxnSpPr>
        <p:spPr bwMode="auto">
          <a:xfrm>
            <a:off x="395536" y="692696"/>
            <a:ext cx="8400804" cy="0"/>
          </a:xfrm>
          <a:prstGeom prst="straightConnector1">
            <a:avLst/>
          </a:prstGeom>
          <a:noFill/>
          <a:ln w="22225" algn="ctr">
            <a:solidFill>
              <a:schemeClr val="tx1"/>
            </a:solidFill>
            <a:round/>
            <a:headEnd/>
            <a:tailEnd type="none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1" name="TextBox 10"/>
          <p:cNvSpPr txBox="1"/>
          <p:nvPr/>
        </p:nvSpPr>
        <p:spPr>
          <a:xfrm>
            <a:off x="243558" y="836712"/>
            <a:ext cx="48245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u="sng" dirty="0" smtClean="0">
                <a:solidFill>
                  <a:srgbClr val="C00000"/>
                </a:solidFill>
              </a:rPr>
              <a:t>Final Consideration:</a:t>
            </a:r>
          </a:p>
        </p:txBody>
      </p:sp>
      <p:sp>
        <p:nvSpPr>
          <p:cNvPr id="3" name="Rectangle 2"/>
          <p:cNvSpPr/>
          <p:nvPr/>
        </p:nvSpPr>
        <p:spPr>
          <a:xfrm>
            <a:off x="117863" y="1424965"/>
            <a:ext cx="8942062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-   The completion of the DW complex had </a:t>
            </a:r>
            <a:r>
              <a:rPr lang="en-US" dirty="0" smtClean="0"/>
              <a:t>~4 </a:t>
            </a:r>
            <a:r>
              <a:rPr lang="en-US" dirty="0" smtClean="0"/>
              <a:t>weeks of delay on the planning.</a:t>
            </a:r>
          </a:p>
          <a:p>
            <a:pPr marL="285750" indent="-285750">
              <a:buFontTx/>
              <a:buChar char="-"/>
            </a:pPr>
            <a:endParaRPr lang="en-US" dirty="0"/>
          </a:p>
          <a:p>
            <a:pPr marL="285750" indent="-285750">
              <a:buFontTx/>
              <a:buChar char="-"/>
            </a:pPr>
            <a:r>
              <a:rPr lang="en-US" dirty="0" smtClean="0"/>
              <a:t>Defects reparation and DW completion led to the inability to advance with the  parallel activities foreseen. Overall delay estimated in about 4 weeks.</a:t>
            </a:r>
          </a:p>
          <a:p>
            <a:pPr marL="285750" indent="-285750">
              <a:buFontTx/>
              <a:buChar char="-"/>
            </a:pPr>
            <a:endParaRPr lang="en-US" dirty="0"/>
          </a:p>
          <a:p>
            <a:pPr marL="285750" indent="-285750">
              <a:buFontTx/>
              <a:buChar char="-"/>
            </a:pPr>
            <a:r>
              <a:rPr lang="en-US" dirty="0" smtClean="0"/>
              <a:t>CE Contractor will evaluate all the possibility to retrieve or minimize time lost (i.e. work during the weekend, add different workshop and internal resources, overlap several activities with metallic contractor)</a:t>
            </a:r>
            <a:r>
              <a:rPr lang="en-US" dirty="0"/>
              <a:t>.</a:t>
            </a:r>
            <a:endParaRPr lang="en-US" dirty="0" smtClean="0"/>
          </a:p>
          <a:p>
            <a:pPr marL="285750" indent="-285750">
              <a:buFontTx/>
              <a:buChar char="-"/>
            </a:pPr>
            <a:endParaRPr lang="en-US" dirty="0"/>
          </a:p>
          <a:p>
            <a:pPr marL="285750" indent="-285750">
              <a:buFontTx/>
              <a:buChar char="-"/>
            </a:pPr>
            <a:r>
              <a:rPr lang="en-US" dirty="0" smtClean="0"/>
              <a:t>Planning will be reviewed given the priority to the execution of the pits (critical path).</a:t>
            </a:r>
          </a:p>
          <a:p>
            <a:endParaRPr lang="en-US" dirty="0" smtClean="0"/>
          </a:p>
          <a:p>
            <a:pPr marL="285750" indent="-285750">
              <a:buFontTx/>
              <a:buChar char="-"/>
            </a:pPr>
            <a:r>
              <a:rPr lang="en-US" dirty="0" smtClean="0"/>
              <a:t>CE </a:t>
            </a:r>
            <a:r>
              <a:rPr lang="en-US" dirty="0"/>
              <a:t>Handover unchanged for the moment (Jul-2016</a:t>
            </a:r>
            <a:r>
              <a:rPr lang="en-US" dirty="0" smtClean="0"/>
              <a:t>).</a:t>
            </a:r>
          </a:p>
          <a:p>
            <a:endParaRPr lang="en-US" dirty="0" smtClean="0"/>
          </a:p>
          <a:p>
            <a:endParaRPr lang="en-US" dirty="0" smtClean="0"/>
          </a:p>
          <a:p>
            <a:pPr marL="285750" indent="-285750">
              <a:buFontTx/>
              <a:buChar char="-"/>
            </a:pPr>
            <a:r>
              <a:rPr lang="en-US" dirty="0" smtClean="0"/>
              <a:t>Next status of the works end-September.</a:t>
            </a:r>
            <a:endParaRPr lang="en-US" dirty="0"/>
          </a:p>
          <a:p>
            <a:pPr marL="285750" indent="-285750">
              <a:buFontTx/>
              <a:buChar char="-"/>
            </a:pPr>
            <a:endParaRPr lang="en-US" dirty="0" smtClean="0"/>
          </a:p>
        </p:txBody>
      </p:sp>
      <p:sp>
        <p:nvSpPr>
          <p:cNvPr id="9" name="TextBox 8"/>
          <p:cNvSpPr txBox="1"/>
          <p:nvPr/>
        </p:nvSpPr>
        <p:spPr>
          <a:xfrm>
            <a:off x="971600" y="6237312"/>
            <a:ext cx="61206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chemeClr val="bg1"/>
                </a:solidFill>
              </a:rPr>
              <a:t>Extension of Building 887 - Neutrino Platform General Meetings</a:t>
            </a:r>
          </a:p>
          <a:p>
            <a:pPr algn="ctr"/>
            <a:r>
              <a:rPr lang="en-US" sz="1400" dirty="0" err="1" smtClean="0">
                <a:solidFill>
                  <a:schemeClr val="bg1"/>
                </a:solidFill>
              </a:rPr>
              <a:t>N.Lopez</a:t>
            </a:r>
            <a:r>
              <a:rPr lang="en-US" sz="1400" dirty="0" smtClean="0">
                <a:solidFill>
                  <a:schemeClr val="bg1"/>
                </a:solidFill>
              </a:rPr>
              <a:t> – </a:t>
            </a:r>
            <a:r>
              <a:rPr lang="en-US" sz="1400" dirty="0" err="1" smtClean="0">
                <a:solidFill>
                  <a:schemeClr val="bg1"/>
                </a:solidFill>
              </a:rPr>
              <a:t>M.Manfredi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17863" y="119221"/>
            <a:ext cx="884662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576" indent="0" algn="ctr">
              <a:buNone/>
            </a:pPr>
            <a:r>
              <a:rPr lang="en-GB" sz="2800" b="1" dirty="0"/>
              <a:t>EHN1 civil engineering project </a:t>
            </a:r>
            <a:r>
              <a:rPr lang="en-GB" sz="2800" b="1" dirty="0" smtClean="0"/>
              <a:t>status (AUGUST)</a:t>
            </a:r>
            <a:endParaRPr lang="en-US" sz="2800" b="1" dirty="0"/>
          </a:p>
        </p:txBody>
      </p:sp>
      <p:sp>
        <p:nvSpPr>
          <p:cNvPr id="10" name="Rectangle 9"/>
          <p:cNvSpPr/>
          <p:nvPr/>
        </p:nvSpPr>
        <p:spPr>
          <a:xfrm>
            <a:off x="7380314" y="6237312"/>
            <a:ext cx="175561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400" dirty="0" smtClean="0">
                <a:solidFill>
                  <a:schemeClr val="bg1"/>
                </a:solidFill>
              </a:rPr>
              <a:t>03 September 2015</a:t>
            </a:r>
          </a:p>
          <a:p>
            <a:pPr algn="r"/>
            <a:r>
              <a:rPr lang="en-US" sz="1400" dirty="0" smtClean="0">
                <a:solidFill>
                  <a:schemeClr val="bg1"/>
                </a:solidFill>
              </a:rPr>
              <a:t>6</a:t>
            </a:r>
            <a:endParaRPr lang="en-US" sz="1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6194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Présentation1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9362</TotalTime>
  <Words>628</Words>
  <Application>Microsoft Office PowerPoint</Application>
  <PresentationFormat>On-screen Show (4:3)</PresentationFormat>
  <Paragraphs>111</Paragraphs>
  <Slides>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Comic Sans MS</vt:lpstr>
      <vt:lpstr>CERNPrésentation1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Project Board – Etat des lieux</dc:title>
  <dc:creator>NICE</dc:creator>
  <cp:lastModifiedBy>Martin Manfredi</cp:lastModifiedBy>
  <cp:revision>449</cp:revision>
  <cp:lastPrinted>2015-01-15T14:30:00Z</cp:lastPrinted>
  <dcterms:created xsi:type="dcterms:W3CDTF">2011-02-02T11:41:39Z</dcterms:created>
  <dcterms:modified xsi:type="dcterms:W3CDTF">2015-09-02T10:03:23Z</dcterms:modified>
</cp:coreProperties>
</file>