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56" r:id="rId3"/>
    <p:sldId id="323" r:id="rId4"/>
    <p:sldId id="324" r:id="rId5"/>
    <p:sldId id="325" r:id="rId6"/>
    <p:sldId id="326" r:id="rId7"/>
    <p:sldId id="327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>
      <p:cViewPr>
        <p:scale>
          <a:sx n="120" d="100"/>
          <a:sy n="120" d="100"/>
        </p:scale>
        <p:origin x="-2202" y="-123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9/3/2015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9/3/2015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805238" y="0"/>
            <a:ext cx="8380413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9/3/2015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2" y="1447800"/>
            <a:ext cx="10439400" cy="2057400"/>
          </a:xfrm>
        </p:spPr>
        <p:txBody>
          <a:bodyPr>
            <a:noAutofit/>
          </a:bodyPr>
          <a:lstStyle/>
          <a:p>
            <a:pPr algn="ctr"/>
            <a:r>
              <a:rPr 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cryostat STATUS</a:t>
            </a:r>
            <a:br>
              <a:rPr 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182</a:t>
            </a:r>
            <a:endParaRPr lang="en-US" sz="5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 txBox="1">
            <a:spLocks/>
          </p:cNvSpPr>
          <p:nvPr/>
        </p:nvSpPr>
        <p:spPr>
          <a:xfrm>
            <a:off x="3815493" y="107714"/>
            <a:ext cx="47444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WA105 in b. 182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8" y="2773224"/>
            <a:ext cx="5405359" cy="40540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160" y="621985"/>
            <a:ext cx="4714114" cy="3535586"/>
          </a:xfrm>
          <a:prstGeom prst="rect">
            <a:avLst/>
          </a:prstGeom>
        </p:spPr>
      </p:pic>
      <p:sp>
        <p:nvSpPr>
          <p:cNvPr id="10" name="Text Placeholder 3"/>
          <p:cNvSpPr txBox="1">
            <a:spLocks/>
          </p:cNvSpPr>
          <p:nvPr/>
        </p:nvSpPr>
        <p:spPr>
          <a:xfrm>
            <a:off x="91934" y="413129"/>
            <a:ext cx="6019801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i="1" dirty="0" smtClean="0"/>
              <a:t>Since Tuesday:</a:t>
            </a:r>
          </a:p>
          <a:p>
            <a:pPr>
              <a:lnSpc>
                <a:spcPct val="100000"/>
              </a:lnSpc>
            </a:pPr>
            <a:r>
              <a:rPr lang="en-US" i="1" dirty="0"/>
              <a:t> </a:t>
            </a:r>
            <a:r>
              <a:rPr lang="en-US" i="1" dirty="0" smtClean="0"/>
              <a:t>- test set-up established</a:t>
            </a:r>
            <a:endParaRPr lang="en-GB" i="1" dirty="0" smtClean="0"/>
          </a:p>
          <a:p>
            <a:pPr>
              <a:lnSpc>
                <a:spcPct val="100000"/>
              </a:lnSpc>
            </a:pPr>
            <a:r>
              <a:rPr lang="en-US" i="1" dirty="0"/>
              <a:t> </a:t>
            </a:r>
            <a:r>
              <a:rPr lang="en-US" i="1" dirty="0" smtClean="0"/>
              <a:t>- pressurized the volume </a:t>
            </a:r>
            <a:r>
              <a:rPr lang="en-US" i="1" dirty="0"/>
              <a:t>up to </a:t>
            </a:r>
            <a:r>
              <a:rPr lang="en-US" i="1" dirty="0" smtClean="0"/>
              <a:t>2mBar (because the membrane is free) </a:t>
            </a:r>
            <a:endParaRPr lang="en-GB" i="1" dirty="0" smtClean="0"/>
          </a:p>
          <a:p>
            <a:pPr marL="457200" lvl="2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i="1" dirty="0" smtClean="0"/>
              <a:t> twice with </a:t>
            </a:r>
            <a:r>
              <a:rPr lang="en-US" sz="1800" i="1" dirty="0" err="1" smtClean="0"/>
              <a:t>Ar</a:t>
            </a:r>
            <a:endParaRPr lang="en-US" sz="1800" i="1" dirty="0"/>
          </a:p>
          <a:p>
            <a:pPr marL="457200" lvl="2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 and once with He</a:t>
            </a:r>
          </a:p>
          <a:p>
            <a:r>
              <a:rPr lang="en-US" dirty="0" smtClean="0"/>
              <a:t>Also constantly monitoring changes in </a:t>
            </a:r>
            <a:r>
              <a:rPr lang="en-US" dirty="0"/>
              <a:t>the </a:t>
            </a:r>
            <a:r>
              <a:rPr lang="en-US" dirty="0" smtClean="0"/>
              <a:t>atmospheric </a:t>
            </a:r>
            <a:r>
              <a:rPr lang="en-US" dirty="0"/>
              <a:t>pressure </a:t>
            </a:r>
            <a:r>
              <a:rPr lang="en-US" dirty="0" smtClean="0"/>
              <a:t>(up to 10 </a:t>
            </a:r>
            <a:r>
              <a:rPr lang="en-US" dirty="0" err="1" smtClean="0"/>
              <a:t>mBar</a:t>
            </a:r>
            <a:r>
              <a:rPr lang="en-US" dirty="0" smtClean="0"/>
              <a:t>/day)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243501" y="2773224"/>
            <a:ext cx="3298711" cy="1443336"/>
          </a:xfrm>
          <a:prstGeom prst="straightConnector1">
            <a:avLst/>
          </a:prstGeom>
          <a:ln w="317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/>
          <p:cNvSpPr txBox="1">
            <a:spLocks/>
          </p:cNvSpPr>
          <p:nvPr/>
        </p:nvSpPr>
        <p:spPr>
          <a:xfrm>
            <a:off x="7099320" y="4602298"/>
            <a:ext cx="780329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9482803" y="3847552"/>
            <a:ext cx="56577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/>
          <p:cNvSpPr txBox="1">
            <a:spLocks/>
          </p:cNvSpPr>
          <p:nvPr/>
        </p:nvSpPr>
        <p:spPr>
          <a:xfrm>
            <a:off x="8944421" y="4550956"/>
            <a:ext cx="780329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401346" y="3535465"/>
            <a:ext cx="943928" cy="1050153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3" t="29597" r="59449" b="18199"/>
          <a:stretch/>
        </p:blipFill>
        <p:spPr>
          <a:xfrm>
            <a:off x="9689493" y="4591084"/>
            <a:ext cx="1905001" cy="2133600"/>
          </a:xfrm>
          <a:prstGeom prst="rect">
            <a:avLst/>
          </a:prstGeom>
        </p:spPr>
      </p:pic>
      <p:sp>
        <p:nvSpPr>
          <p:cNvPr id="23" name="Text Placeholder 3"/>
          <p:cNvSpPr txBox="1">
            <a:spLocks/>
          </p:cNvSpPr>
          <p:nvPr/>
        </p:nvSpPr>
        <p:spPr>
          <a:xfrm>
            <a:off x="6057128" y="5639415"/>
            <a:ext cx="3632365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i="1" dirty="0" smtClean="0"/>
              <a:t>Several manometers has been installed to monitor the pressure in different parts of the volume,</a:t>
            </a:r>
            <a:endParaRPr lang="en-US" dirty="0" smtClean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1158348" y="5943602"/>
            <a:ext cx="4953387" cy="457198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9530938" y="5317354"/>
            <a:ext cx="81032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27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 txBox="1">
            <a:spLocks/>
          </p:cNvSpPr>
          <p:nvPr/>
        </p:nvSpPr>
        <p:spPr>
          <a:xfrm>
            <a:off x="3473948" y="228600"/>
            <a:ext cx="47444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WA105 in b. 182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10756" y="2791257"/>
            <a:ext cx="4651665" cy="3488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27988" y="2562225"/>
            <a:ext cx="4648200" cy="3486151"/>
          </a:xfrm>
          <a:prstGeom prst="rect">
            <a:avLst/>
          </a:prstGeom>
        </p:spPr>
      </p:pic>
      <p:sp>
        <p:nvSpPr>
          <p:cNvPr id="5" name="Text Placeholder 3"/>
          <p:cNvSpPr txBox="1">
            <a:spLocks/>
          </p:cNvSpPr>
          <p:nvPr/>
        </p:nvSpPr>
        <p:spPr>
          <a:xfrm>
            <a:off x="3579812" y="914400"/>
            <a:ext cx="5334000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All external surfaces tested </a:t>
            </a:r>
            <a:r>
              <a:rPr lang="en-US" b="1" i="1" dirty="0" smtClean="0"/>
              <a:t>100% </a:t>
            </a:r>
            <a:r>
              <a:rPr lang="en-US" i="1" dirty="0" smtClean="0"/>
              <a:t>with</a:t>
            </a:r>
          </a:p>
          <a:p>
            <a:r>
              <a:rPr lang="en-US" i="1" dirty="0"/>
              <a:t> </a:t>
            </a:r>
            <a:r>
              <a:rPr lang="en-US" i="1" dirty="0" smtClean="0"/>
              <a:t>- 1000 </a:t>
            </a:r>
            <a:r>
              <a:rPr lang="en-US" i="1" dirty="0" err="1" smtClean="0"/>
              <a:t>Bulles</a:t>
            </a:r>
            <a:endParaRPr lang="en-US" i="1" dirty="0" smtClean="0"/>
          </a:p>
          <a:p>
            <a:r>
              <a:rPr lang="en-US" i="1" dirty="0"/>
              <a:t> </a:t>
            </a:r>
            <a:r>
              <a:rPr lang="en-US" i="1" dirty="0" smtClean="0"/>
              <a:t>- Leak seeker</a:t>
            </a:r>
          </a:p>
          <a:p>
            <a:endParaRPr lang="en-US" i="1" dirty="0"/>
          </a:p>
          <a:p>
            <a:r>
              <a:rPr lang="en-US" i="1" dirty="0" smtClean="0"/>
              <a:t>No leaks found.</a:t>
            </a:r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3606299" y="2900252"/>
            <a:ext cx="50027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All done with the help of </a:t>
            </a:r>
            <a:r>
              <a:rPr lang="en-US" dirty="0" smtClean="0"/>
              <a:t>J. Bremer’s </a:t>
            </a:r>
            <a:r>
              <a:rPr lang="en-US" dirty="0"/>
              <a:t>group</a:t>
            </a:r>
          </a:p>
          <a:p>
            <a:pPr lvl="0"/>
            <a:r>
              <a:rPr lang="en-US" dirty="0" smtClean="0"/>
              <a:t>Also involving “40/30” </a:t>
            </a:r>
            <a:r>
              <a:rPr lang="en-US" dirty="0"/>
              <a:t>consortium at CERN </a:t>
            </a:r>
            <a:r>
              <a:rPr lang="en-US" dirty="0" smtClean="0"/>
              <a:t>(official LHC contractor)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85728"/>
            <a:ext cx="5449455" cy="40870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8694" y="2575430"/>
            <a:ext cx="4753837" cy="35653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1252" y="654306"/>
            <a:ext cx="4742581" cy="3556936"/>
          </a:xfrm>
          <a:prstGeom prst="rect">
            <a:avLst/>
          </a:prstGeom>
        </p:spPr>
      </p:pic>
      <p:sp>
        <p:nvSpPr>
          <p:cNvPr id="8" name="Text Placeholder 3"/>
          <p:cNvSpPr txBox="1">
            <a:spLocks/>
          </p:cNvSpPr>
          <p:nvPr/>
        </p:nvSpPr>
        <p:spPr>
          <a:xfrm>
            <a:off x="580158" y="4780002"/>
            <a:ext cx="5334000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All feed-trough have been isolated as precautionary measure.</a:t>
            </a:r>
            <a:endParaRPr lang="en-US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9517961" y="2197683"/>
            <a:ext cx="56577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688342" y="4229102"/>
            <a:ext cx="56577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0360145" y="2286000"/>
            <a:ext cx="56577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609433" y="2129273"/>
            <a:ext cx="56577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618599" y="2286000"/>
            <a:ext cx="56577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627765" y="2472931"/>
            <a:ext cx="565774" cy="72888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06413" y="2105025"/>
            <a:ext cx="5257798" cy="39433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31755" y="2105460"/>
            <a:ext cx="5261261" cy="3945946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50811" y="152400"/>
            <a:ext cx="6705600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Since this morning a He sniffing test had been going on. 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23238" y="2771775"/>
            <a:ext cx="4495798" cy="3371849"/>
          </a:xfrm>
          <a:prstGeom prst="rect">
            <a:avLst/>
          </a:prstGeom>
        </p:spPr>
      </p:pic>
      <p:sp>
        <p:nvSpPr>
          <p:cNvPr id="9" name="Text Placeholder 3"/>
          <p:cNvSpPr txBox="1">
            <a:spLocks/>
          </p:cNvSpPr>
          <p:nvPr/>
        </p:nvSpPr>
        <p:spPr>
          <a:xfrm>
            <a:off x="8269545" y="328864"/>
            <a:ext cx="3921703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Also we are also constantly monitoring the He content inside of the membrane volume and so-far nothing has been found above the detection limit (x10</a:t>
            </a:r>
            <a:r>
              <a:rPr lang="en-US" i="1" baseline="30000" dirty="0" smtClean="0"/>
              <a:t>-6</a:t>
            </a:r>
            <a:r>
              <a:rPr lang="en-US" i="1" dirty="0" smtClean="0"/>
              <a:t>). </a:t>
            </a:r>
            <a:endParaRPr lang="en-US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13995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 txBox="1">
            <a:spLocks/>
          </p:cNvSpPr>
          <p:nvPr/>
        </p:nvSpPr>
        <p:spPr>
          <a:xfrm>
            <a:off x="6399212" y="533400"/>
            <a:ext cx="5637964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One area of concern has been identified</a:t>
            </a:r>
          </a:p>
          <a:p>
            <a:r>
              <a:rPr lang="en-US" i="1" dirty="0" smtClean="0"/>
              <a:t>The weld between the Stainless steel plates and the carbon steel main beams.  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11" y="654486"/>
            <a:ext cx="5980801" cy="594191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305587" y="5719964"/>
            <a:ext cx="1771506" cy="21189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562431" y="3352800"/>
            <a:ext cx="53115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Plan: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continue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work to </a:t>
            </a: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sniff all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structure for He leaks </a:t>
            </a:r>
            <a:endParaRPr lang="en-GB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Isosceles Triangle 1"/>
          <p:cNvSpPr/>
          <p:nvPr/>
        </p:nvSpPr>
        <p:spPr>
          <a:xfrm rot="10800000">
            <a:off x="4227512" y="5679347"/>
            <a:ext cx="76200" cy="81234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 w="19050"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326369" y="5261506"/>
            <a:ext cx="1729942" cy="301094"/>
          </a:xfrm>
          <a:prstGeom prst="straightConnector1">
            <a:avLst/>
          </a:prstGeom>
          <a:ln w="3175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960812" y="5719964"/>
            <a:ext cx="2133600" cy="680836"/>
          </a:xfrm>
          <a:prstGeom prst="straightConnector1">
            <a:avLst/>
          </a:prstGeom>
          <a:ln w="31750">
            <a:solidFill>
              <a:srgbClr val="FFC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9751" y="5004663"/>
            <a:ext cx="53115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Stainless Steel Plate</a:t>
            </a:r>
            <a:endParaRPr lang="en-GB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9751" y="6188843"/>
            <a:ext cx="53115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Carbon Steel profile</a:t>
            </a:r>
            <a:endParaRPr lang="en-GB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13605" y="5558461"/>
            <a:ext cx="53115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Welding</a:t>
            </a:r>
            <a:endParaRPr lang="en-GB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94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Europe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CDB7D7-727B-44D4-8100-B4DA40A1A1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European continent presentation (widescreen)</Template>
  <TotalTime>0</TotalTime>
  <Words>208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Continental Europe 16x9</vt:lpstr>
      <vt:lpstr>cryostat STATUS b. 182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2014-09-18T05:44:37Z</dcterms:created>
  <dcterms:modified xsi:type="dcterms:W3CDTF">2015-09-03T14:31:53Z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TC028048779991</vt:lpwstr>
  </property>
</Properties>
</file>