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6"/>
  </p:notesMasterIdLst>
  <p:handoutMasterIdLst>
    <p:handoutMasterId r:id="rId27"/>
  </p:handoutMasterIdLst>
  <p:sldIdLst>
    <p:sldId id="256" r:id="rId5"/>
    <p:sldId id="283" r:id="rId6"/>
    <p:sldId id="263" r:id="rId7"/>
    <p:sldId id="260" r:id="rId8"/>
    <p:sldId id="259" r:id="rId9"/>
    <p:sldId id="270" r:id="rId10"/>
    <p:sldId id="266" r:id="rId11"/>
    <p:sldId id="267" r:id="rId12"/>
    <p:sldId id="269" r:id="rId13"/>
    <p:sldId id="274" r:id="rId14"/>
    <p:sldId id="271" r:id="rId15"/>
    <p:sldId id="281" r:id="rId16"/>
    <p:sldId id="272" r:id="rId17"/>
    <p:sldId id="282" r:id="rId18"/>
    <p:sldId id="275" r:id="rId19"/>
    <p:sldId id="277" r:id="rId20"/>
    <p:sldId id="276" r:id="rId21"/>
    <p:sldId id="278" r:id="rId22"/>
    <p:sldId id="279" r:id="rId23"/>
    <p:sldId id="280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45" autoAdjust="0"/>
  </p:normalViewPr>
  <p:slideViewPr>
    <p:cSldViewPr snapToGrid="0" snapToObjects="1" showGuides="1">
      <p:cViewPr>
        <p:scale>
          <a:sx n="100" d="100"/>
          <a:sy n="100" d="100"/>
        </p:scale>
        <p:origin x="-1200" y="-336"/>
      </p:cViewPr>
      <p:guideLst>
        <p:guide orient="horz" pos="2679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747DA-1AC8-B34D-B02D-E2052A9EEB9A}" type="datetimeFigureOut">
              <a:rPr lang="it-IT" smtClean="0"/>
              <a:t>13/06/16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2853-B580-C14A-AD9E-CB14812B934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7937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20C7-5115-494F-927F-F9BBB89A06CF}" type="datetimeFigureOut">
              <a:rPr lang="en-US" smtClean="0"/>
              <a:t>13/06/16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00E07-7008-4949-8A54-BE73EA980ACB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8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D5F49-A90B-524C-B915-AC0AADAB5D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89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97350-E4DA-DB46-90BB-31EA27EB090F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5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71B8-3457-3F4E-9682-82B6B4996E68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7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FF770-5131-A44A-B8A4-A46E482844F1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38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37023-255A-F54C-B822-6CB283F69557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70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1266-74ED-B64A-8A71-C6AA86997C5C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4050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0DB3-DCA5-144F-85D8-72E6EFADA66B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792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1FC2-12B5-6D4B-B19B-B17CD81FAC8A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984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1483-056A-D747-9330-4B0132F5D1EC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9532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B6A8-DEC5-444C-B3D9-D31AA1C78F7B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5516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AB24-428F-9847-93EF-85982DF090B5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5278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1A7F-C621-D54A-A222-86D5B9E76CBA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733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69CA0-3BAA-A244-AFF9-B55DAFB23117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703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5838-73B8-A44C-AAF0-F977ABA4F1B1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9332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78209-356C-404B-900C-F13088471C31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E528-A1CF-A648-8BFA-CA873756DF4C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005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3F83-DAB7-4E4F-AC72-0DC56EFD424D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8020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8D79-88BB-4A4E-93CF-43078487DD5C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713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D7C69-A312-4C4B-954E-3F8E85388E99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372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A9C5A-8095-EB42-A3B8-DF0A2A56C309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3376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0C8F7-3DDB-864B-BE70-92B23F722A8A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703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AFD7-30D9-1E4D-8D5B-0CDA032BE633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2631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1A7D4-ECB6-D34E-91BE-3CD4EEE14134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182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1E38-BE96-D34A-A244-1FBE3DAF2B11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65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456E-2EA2-4A45-AE86-9E7088C31882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15007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6DA0-2F5C-0C45-8E05-F3496806F388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00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FC17-312C-074D-8115-9FB111A41E70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90088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39E5D-96BB-BA47-96BC-8370F6B403E0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96962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74B2-227F-4C4A-8A4A-5B18D2C1C9F2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73771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8A9F8-A7D4-594B-A803-4A926C7199E5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2952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2F89-D795-4846-9C66-B5E292E1B5E3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2158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A73-2029-6840-B2AE-A2C647EC9AF0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90427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F20DB-A95B-AD43-8839-D3A921EFABC6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91870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22F46-6F0C-8444-B63E-BE081009135E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330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90B9-46BD-5648-A457-D1D797ACF5F5}" type="datetime1">
              <a:rPr lang="it-IT" smtClean="0"/>
              <a:t>13/06/16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81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3D24-B9EE-904A-9B9F-F0111D4B9BE1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98359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C526-FB2B-004D-AF2B-C99FB444D30E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58950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51AF-476F-CE4E-9377-7D4D93864461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30076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49E-A30C-8C4C-908A-0D266C077A31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37929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9D2CD-B35E-D848-8E5F-4464383776DE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905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54CA2-1A68-734D-A143-08F27913CB19}" type="datetime1">
              <a:rPr lang="it-IT" smtClean="0"/>
              <a:t>13/06/16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1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3932-4238-CB4F-879B-38D21A91D54F}" type="datetime1">
              <a:rPr lang="it-IT" smtClean="0"/>
              <a:t>13/06/16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52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87361-7F0C-234B-B334-D895679CFBF8}" type="datetime1">
              <a:rPr lang="it-IT" smtClean="0"/>
              <a:t>13/06/16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85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9DFF3-F525-034F-ACD0-6575614771A1}" type="datetime1">
              <a:rPr lang="it-IT" smtClean="0"/>
              <a:t>13/06/16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9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836CB-0207-5B4A-907D-467B4DA6C743}" type="datetime1">
              <a:rPr lang="it-IT" smtClean="0"/>
              <a:t>13/06/16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4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BC847-393D-C04B-8EDF-241F5227D5D2}" type="datetime1">
              <a:rPr lang="it-IT" smtClean="0"/>
              <a:t>13/06/16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51577" y="6356350"/>
            <a:ext cx="48303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dirty="0" smtClean="0"/>
              <a:t>Pierluigi Paolucci (INFN of Napoli) - LHCP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7896" y="6356350"/>
            <a:ext cx="8789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5452F-F740-6645-8613-7032E3B7A3D0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2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303B-AECF-744C-AEC5-262D8631CC17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723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29C8E-B724-4146-BA90-EDED651657CA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029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5324D-979F-F94D-AE4C-1A9C88412AB7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13/06/16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908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5" Type="http://schemas.openxmlformats.org/officeDocument/2006/relationships/image" Target="../media/image24.jpeg"/><Relationship Id="rId6" Type="http://schemas.openxmlformats.org/officeDocument/2006/relationships/image" Target="../media/image25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6.png"/><Relationship Id="rId5" Type="http://schemas.openxmlformats.org/officeDocument/2006/relationships/image" Target="../media/image3.png"/><Relationship Id="rId6" Type="http://schemas.openxmlformats.org/officeDocument/2006/relationships/image" Target="../media/image29.png"/><Relationship Id="rId7" Type="http://schemas.openxmlformats.org/officeDocument/2006/relationships/image" Target="../media/image30.JP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gneschavez.com/2016/03/16/atlas-at-cern-the-harwood-museum-expand-physics-and-art-at-taos-high-school/" TargetMode="External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tlas-live-virtual-visit.web.cern.ch/atlas-live-virtual-visit/2014/Albuquerque-2014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media.mit.edu/research/groups/responsive-environments" TargetMode="External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ern/updates/atlas-news/make-music-atlas-data" TargetMode="External"/><Relationship Id="rId4" Type="http://schemas.openxmlformats.org/officeDocument/2006/relationships/image" Target="../media/image33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ome.cern/about/updates/2015/07/physics-and-music-collide-montreux-jazz-festiva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37307"/>
            <a:ext cx="7772400" cy="206314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STEAM:</a:t>
            </a:r>
            <a:r>
              <a:rPr lang="en-US" dirty="0"/>
              <a:t> Education and Communication with </a:t>
            </a:r>
            <a:r>
              <a:rPr lang="en-US" dirty="0">
                <a:solidFill>
                  <a:srgbClr val="000090"/>
                </a:solidFill>
              </a:rPr>
              <a:t>Art</a:t>
            </a:r>
            <a:r>
              <a:rPr lang="en-US" dirty="0"/>
              <a:t> at </a:t>
            </a:r>
            <a:r>
              <a:rPr lang="en-US" u="sng" dirty="0"/>
              <a:t>ATLAS</a:t>
            </a:r>
            <a:r>
              <a:rPr lang="en-US" dirty="0"/>
              <a:t> and </a:t>
            </a:r>
            <a:r>
              <a:rPr lang="en-US" u="sng" dirty="0"/>
              <a:t>CMS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987" y="4311140"/>
            <a:ext cx="7698451" cy="132765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Pierluigi Paolucci (I.N.F.N. Napoli)</a:t>
            </a: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on behalf of ATLAS and CMS outreach groups</a:t>
            </a:r>
          </a:p>
          <a:p>
            <a:endParaRPr lang="en-US" sz="2800" dirty="0">
              <a:solidFill>
                <a:srgbClr val="00009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0" y="173100"/>
            <a:ext cx="2425959" cy="127655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356" y="173099"/>
            <a:ext cx="1276557" cy="127655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556" y="4230679"/>
            <a:ext cx="1095991" cy="69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85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6-05-26 at 6.00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3" y="646280"/>
            <a:ext cx="9144000" cy="5302577"/>
          </a:xfrm>
          <a:prstGeom prst="rect">
            <a:avLst/>
          </a:prstGeom>
        </p:spPr>
      </p:pic>
      <p:pic>
        <p:nvPicPr>
          <p:cNvPr id="6" name="Picture 5" descr="Screen Shot 2016-05-26 at 6.10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98" y="5835088"/>
            <a:ext cx="8987017" cy="1022912"/>
          </a:xfrm>
          <a:prstGeom prst="rect">
            <a:avLst/>
          </a:prstGeom>
        </p:spPr>
      </p:pic>
      <p:pic>
        <p:nvPicPr>
          <p:cNvPr id="7" name="Picture 6" descr="Screen Shot 2016-05-26 at 6.13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339" y="878662"/>
            <a:ext cx="3342469" cy="32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1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61" y="20638"/>
            <a:ext cx="8229600" cy="9191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Athens Science Festival 2016</a:t>
            </a:r>
            <a:endParaRPr lang="en-US" sz="4000" dirty="0">
              <a:solidFill>
                <a:srgbClr val="FFFFFF"/>
              </a:solidFill>
              <a:latin typeface="Helvetica Light"/>
              <a:cs typeface="Helvetica Light"/>
            </a:endParaRPr>
          </a:p>
        </p:txBody>
      </p:sp>
      <p:pic>
        <p:nvPicPr>
          <p:cNvPr id="4" name="Picture 3" descr="ASF160406_1512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146" y="1054430"/>
            <a:ext cx="4013815" cy="2766042"/>
          </a:xfrm>
          <a:prstGeom prst="rect">
            <a:avLst/>
          </a:prstGeom>
        </p:spPr>
      </p:pic>
      <p:pic>
        <p:nvPicPr>
          <p:cNvPr id="5" name="Picture 4" descr="12919753_1321125127914559_5965726796720842421_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41" y="1054430"/>
            <a:ext cx="4095273" cy="2730182"/>
          </a:xfrm>
          <a:prstGeom prst="rect">
            <a:avLst/>
          </a:prstGeom>
        </p:spPr>
      </p:pic>
      <p:pic>
        <p:nvPicPr>
          <p:cNvPr id="6" name="Picture 5" descr="Screen Shot 2016-04-11 at 12.42.24 PM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153" y="3849333"/>
            <a:ext cx="3958561" cy="2767557"/>
          </a:xfrm>
          <a:prstGeom prst="rect">
            <a:avLst/>
          </a:prstGeom>
        </p:spPr>
      </p:pic>
      <p:pic>
        <p:nvPicPr>
          <p:cNvPr id="7" name="Picture 6" descr="thumb_IMG_4917_1024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3436" y="3849333"/>
            <a:ext cx="3829525" cy="2872145"/>
          </a:xfrm>
          <a:prstGeom prst="rect">
            <a:avLst/>
          </a:prstGeom>
        </p:spPr>
      </p:pic>
      <p:pic>
        <p:nvPicPr>
          <p:cNvPr id="8" name="Picture 7" descr="ASF_logo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214" y="3261671"/>
            <a:ext cx="1045882" cy="1045882"/>
          </a:xfrm>
          <a:prstGeom prst="rect">
            <a:avLst/>
          </a:prstGeom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34290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272" y="173100"/>
            <a:ext cx="766700" cy="7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8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11"/>
          <p:cNvSpPr>
            <a:spLocks noGrp="1"/>
          </p:cNvSpPr>
          <p:nvPr>
            <p:ph idx="1"/>
          </p:nvPr>
        </p:nvSpPr>
        <p:spPr>
          <a:xfrm>
            <a:off x="179917" y="1587499"/>
            <a:ext cx="8826500" cy="4688417"/>
          </a:xfrm>
          <a:ln>
            <a:solidFill>
              <a:srgbClr val="4F81BD"/>
            </a:solidFill>
          </a:ln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Goal:</a:t>
            </a:r>
            <a:r>
              <a:rPr lang="en-US" sz="2400" dirty="0" smtClean="0"/>
              <a:t> attract young and general people to Particle Physics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Addressed to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000090"/>
                </a:solidFill>
              </a:rPr>
              <a:t>students and teachers of Italian Lyceums and art schools.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Steps</a:t>
            </a:r>
            <a:r>
              <a:rPr lang="en-US" sz="2400" dirty="0" smtClean="0">
                <a:solidFill>
                  <a:srgbClr val="000090"/>
                </a:solidFill>
              </a:rPr>
              <a:t>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u="sng" dirty="0" smtClean="0"/>
              <a:t>Seminar</a:t>
            </a:r>
            <a:r>
              <a:rPr lang="en-US" sz="2000" dirty="0" smtClean="0"/>
              <a:t> at school and INFN about Particle Physics and INFN/CERN research.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/>
              <a:t>S</a:t>
            </a:r>
            <a:r>
              <a:rPr lang="en-US" sz="2000" dirty="0" smtClean="0"/>
              <a:t>tudents create </a:t>
            </a:r>
            <a:r>
              <a:rPr lang="en-US" sz="2000" u="sng" dirty="0" smtClean="0"/>
              <a:t>artworks</a:t>
            </a:r>
            <a:r>
              <a:rPr lang="en-US" sz="2000" dirty="0" smtClean="0"/>
              <a:t> with the help of teachers and scientists.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u="sng" dirty="0" smtClean="0"/>
              <a:t>Report</a:t>
            </a:r>
            <a:r>
              <a:rPr lang="en-US" sz="2000" dirty="0" smtClean="0"/>
              <a:t> (book) about </a:t>
            </a:r>
            <a:r>
              <a:rPr lang="en-US" sz="2000" dirty="0"/>
              <a:t>how and why artwork was realized </a:t>
            </a:r>
            <a:r>
              <a:rPr lang="en-US" sz="2000" dirty="0" smtClean="0"/>
              <a:t>(description, pictures and explanations).</a:t>
            </a:r>
          </a:p>
          <a:p>
            <a:pPr marL="571500" indent="-514350"/>
            <a:r>
              <a:rPr lang="en-US" sz="2400" dirty="0" smtClean="0">
                <a:solidFill>
                  <a:srgbClr val="000090"/>
                </a:solidFill>
              </a:rPr>
              <a:t>Best artworks will be awarded and exposed at the </a:t>
            </a:r>
            <a:r>
              <a:rPr lang="en-US" sz="2400" dirty="0" smtClean="0">
                <a:solidFill>
                  <a:srgbClr val="FF0000"/>
                </a:solidFill>
              </a:rPr>
              <a:t>“I </a:t>
            </a:r>
            <a:r>
              <a:rPr lang="en-US" sz="2400" dirty="0" err="1" smtClean="0">
                <a:solidFill>
                  <a:srgbClr val="FF0000"/>
                </a:solidFill>
              </a:rPr>
              <a:t>colori</a:t>
            </a:r>
            <a:r>
              <a:rPr lang="en-US" sz="2400" dirty="0" smtClean="0">
                <a:solidFill>
                  <a:srgbClr val="FF0000"/>
                </a:solidFill>
              </a:rPr>
              <a:t> del </a:t>
            </a:r>
            <a:r>
              <a:rPr lang="en-US" sz="2400" dirty="0" err="1" smtClean="0">
                <a:solidFill>
                  <a:srgbClr val="FF0000"/>
                </a:solidFill>
              </a:rPr>
              <a:t>bosone</a:t>
            </a:r>
            <a:r>
              <a:rPr lang="en-US" sz="2400" dirty="0" smtClean="0">
                <a:solidFill>
                  <a:srgbClr val="FF0000"/>
                </a:solidFill>
              </a:rPr>
              <a:t> di </a:t>
            </a:r>
            <a:r>
              <a:rPr lang="en-US" sz="2400" dirty="0">
                <a:solidFill>
                  <a:srgbClr val="FF0000"/>
                </a:solidFill>
              </a:rPr>
              <a:t>H</a:t>
            </a:r>
            <a:r>
              <a:rPr lang="en-US" sz="2400" dirty="0" smtClean="0">
                <a:solidFill>
                  <a:srgbClr val="FF0000"/>
                </a:solidFill>
              </a:rPr>
              <a:t>iggs” </a:t>
            </a:r>
            <a:r>
              <a:rPr lang="en-US" sz="2400" dirty="0" smtClean="0">
                <a:solidFill>
                  <a:srgbClr val="000090"/>
                </a:solidFill>
              </a:rPr>
              <a:t>exhibition.</a:t>
            </a:r>
          </a:p>
          <a:p>
            <a:pPr marL="971550" lvl="1" indent="-514350"/>
            <a:r>
              <a:rPr lang="en-US" sz="2000" dirty="0" smtClean="0">
                <a:solidFill>
                  <a:srgbClr val="000090"/>
                </a:solidFill>
              </a:rPr>
              <a:t>Students will </a:t>
            </a:r>
            <a:r>
              <a:rPr lang="en-US" sz="2000" dirty="0" smtClean="0">
                <a:solidFill>
                  <a:srgbClr val="FF0000"/>
                </a:solidFill>
              </a:rPr>
              <a:t>act as guide </a:t>
            </a:r>
            <a:r>
              <a:rPr lang="en-US" sz="2000" dirty="0" smtClean="0">
                <a:solidFill>
                  <a:srgbClr val="000090"/>
                </a:solidFill>
              </a:rPr>
              <a:t>during the exhibitions.</a:t>
            </a:r>
          </a:p>
          <a:p>
            <a:pPr marL="571500" indent="-514350"/>
            <a:r>
              <a:rPr lang="en-US" sz="2400" dirty="0" smtClean="0">
                <a:solidFill>
                  <a:srgbClr val="000090"/>
                </a:solidFill>
              </a:rPr>
              <a:t>Winners will be invited to visit CERN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34290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0416" y="274638"/>
            <a:ext cx="1153583" cy="735251"/>
          </a:xfrm>
          <a:prstGeom prst="rect">
            <a:avLst/>
          </a:prstGeom>
        </p:spPr>
      </p:pic>
      <p:pic>
        <p:nvPicPr>
          <p:cNvPr id="11" name="Immagine 10" descr="Schermata 2016-06-03 alle 19.47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2" y="211140"/>
            <a:ext cx="1597064" cy="59319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“</a:t>
            </a:r>
            <a:r>
              <a:rPr lang="en-US" sz="3600" dirty="0" smtClean="0">
                <a:solidFill>
                  <a:srgbClr val="FF0000"/>
                </a:solidFill>
              </a:rPr>
              <a:t>Art &amp; Science across Italy</a:t>
            </a:r>
            <a:r>
              <a:rPr lang="en-US" sz="3600" dirty="0" smtClean="0"/>
              <a:t>” project</a:t>
            </a:r>
            <a:br>
              <a:rPr lang="en-US" sz="3600" dirty="0" smtClean="0"/>
            </a:br>
            <a:r>
              <a:rPr lang="en-US" sz="2700" dirty="0" smtClean="0"/>
              <a:t>in</a:t>
            </a:r>
            <a:r>
              <a:rPr lang="en-US" sz="3600" dirty="0" smtClean="0"/>
              <a:t> </a:t>
            </a:r>
            <a:r>
              <a:rPr lang="en-US" sz="2700" dirty="0" smtClean="0"/>
              <a:t>Milano, Firenze, </a:t>
            </a:r>
            <a:r>
              <a:rPr lang="en-US" sz="2700" dirty="0" err="1" smtClean="0"/>
              <a:t>Venezia</a:t>
            </a:r>
            <a:r>
              <a:rPr lang="en-US" sz="2700" dirty="0" smtClean="0"/>
              <a:t>/</a:t>
            </a:r>
            <a:r>
              <a:rPr lang="en-US" sz="2700" dirty="0" err="1" smtClean="0"/>
              <a:t>Padova</a:t>
            </a:r>
            <a:r>
              <a:rPr lang="en-US" sz="2700" dirty="0" smtClean="0"/>
              <a:t> and Napoli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632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3076554_10206370779533938_5026002903423931634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1" y="783870"/>
            <a:ext cx="4191000" cy="273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34"/>
            <a:ext cx="8229600" cy="59319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Pilot Run in Napoli</a:t>
            </a:r>
            <a:endParaRPr lang="en-US" sz="4000" dirty="0">
              <a:solidFill>
                <a:srgbClr val="FFFFFF"/>
              </a:solidFill>
              <a:latin typeface="Helvetica Light"/>
              <a:cs typeface="Helvetica Light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86563" y="4445685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file:///.file/id=6571367.27310722</a:t>
            </a:r>
          </a:p>
        </p:txBody>
      </p:sp>
      <p:pic>
        <p:nvPicPr>
          <p:cNvPr id="15" name="Immagine 14" descr="13131016_10208062800761860_2958950013165439703_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44490"/>
            <a:ext cx="4787900" cy="2786894"/>
          </a:xfrm>
          <a:prstGeom prst="rect">
            <a:avLst/>
          </a:prstGeom>
        </p:spPr>
      </p:pic>
      <p:pic>
        <p:nvPicPr>
          <p:cNvPr id="10" name="Immagine 9" descr="Schermata 2016-06-03 alle 19.47.5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2" y="105834"/>
            <a:ext cx="1597064" cy="59319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8980" y="107845"/>
            <a:ext cx="1153583" cy="735251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74083" y="3639655"/>
            <a:ext cx="3066464" cy="646331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Corriere della Sera, L’Espresso,</a:t>
            </a:r>
          </a:p>
          <a:p>
            <a:r>
              <a:rPr lang="it-IT" dirty="0" smtClean="0"/>
              <a:t>Il Mattino, RAI</a:t>
            </a:r>
            <a:r>
              <a:rPr lang="is-IS" dirty="0" smtClean="0"/>
              <a:t>….....</a:t>
            </a:r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9448" y="3544490"/>
            <a:ext cx="4244322" cy="2811863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239583" y="3584535"/>
            <a:ext cx="670902" cy="369332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RAI 1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902948" y="843096"/>
            <a:ext cx="2665213" cy="369332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Il Dono della Massa (INFN)</a:t>
            </a:r>
            <a:endParaRPr lang="it-IT" dirty="0"/>
          </a:p>
        </p:txBody>
      </p:sp>
      <p:pic>
        <p:nvPicPr>
          <p:cNvPr id="8" name="Immagine 7" descr="DSC03259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3" y="726630"/>
            <a:ext cx="4713817" cy="2789240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3460747" y="843096"/>
            <a:ext cx="989198" cy="369332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err="1" smtClean="0"/>
              <a:t>teaching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03472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12" descr="13177162_809346102503638_8500090771169929633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50" y="0"/>
            <a:ext cx="9239250" cy="6858000"/>
          </a:xfrm>
          <a:prstGeom prst="rect">
            <a:avLst/>
          </a:prstGeom>
        </p:spPr>
      </p:pic>
      <p:pic>
        <p:nvPicPr>
          <p:cNvPr id="7" name="Picture 11" descr="13153338_10208118768761025_712509143_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50" y="0"/>
            <a:ext cx="1693333" cy="253999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133601" y="-851"/>
            <a:ext cx="6985000" cy="156966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2014 Nobel Prize </a:t>
            </a:r>
            <a:r>
              <a:rPr lang="en-US" sz="2400" b="1" dirty="0" smtClean="0">
                <a:solidFill>
                  <a:srgbClr val="FF0000"/>
                </a:solidFill>
              </a:rPr>
              <a:t>Stefan Hell </a:t>
            </a:r>
            <a:r>
              <a:rPr lang="en-US" sz="2400" dirty="0" smtClean="0"/>
              <a:t>at the exhibition in Vico </a:t>
            </a:r>
            <a:r>
              <a:rPr lang="en-US" sz="2400" dirty="0" err="1" smtClean="0"/>
              <a:t>Equense</a:t>
            </a:r>
            <a:r>
              <a:rPr lang="en-US" sz="2400" dirty="0"/>
              <a:t> </a:t>
            </a:r>
            <a:r>
              <a:rPr lang="en-US" sz="2400" dirty="0" smtClean="0"/>
              <a:t>(2016)</a:t>
            </a:r>
            <a:r>
              <a:rPr lang="en-US" sz="2400" dirty="0"/>
              <a:t>:</a:t>
            </a:r>
            <a:r>
              <a:rPr lang="en-US" sz="2400" dirty="0" smtClean="0"/>
              <a:t> </a:t>
            </a:r>
            <a:r>
              <a:rPr lang="en-US" sz="2400" b="1" dirty="0" smtClean="0"/>
              <a:t>1500 visitors + 12 schools </a:t>
            </a:r>
            <a:r>
              <a:rPr lang="en-US" sz="2400" dirty="0" smtClean="0"/>
              <a:t>(in 5 days).</a:t>
            </a:r>
          </a:p>
          <a:p>
            <a:pPr marL="342900" indent="-342900">
              <a:buFont typeface="Arial"/>
              <a:buChar char="•"/>
            </a:pPr>
            <a:r>
              <a:rPr lang="en-US" sz="2400" b="1" dirty="0" smtClean="0"/>
              <a:t>2500 visitors in 4 days in Napoli 2015</a:t>
            </a:r>
          </a:p>
        </p:txBody>
      </p:sp>
    </p:spTree>
    <p:extLst>
      <p:ext uri="{BB962C8B-B14F-4D97-AF65-F5344CB8AC3E}">
        <p14:creationId xmlns:p14="http://schemas.microsoft.com/office/powerpoint/2010/main" val="246584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STEAM @ ATLAS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STEAM in ATLAS is based on projects, proposed by a member and founded by her/his institute.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project is presented to the ATLAS outreach group and eventually approved.</a:t>
            </a:r>
          </a:p>
          <a:p>
            <a:r>
              <a:rPr lang="en-US" dirty="0" smtClean="0"/>
              <a:t>If approved the project will use the ATLAS logo and will be helped by the outreach group for publicity, news, web site</a:t>
            </a:r>
            <a:r>
              <a:rPr lang="is-IS" dirty="0" smtClean="0"/>
              <a:t>….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239030"/>
            <a:ext cx="1881909" cy="990274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en-US" sz="3600" dirty="0" smtClean="0"/>
              <a:t>Projecting </a:t>
            </a:r>
            <a:r>
              <a:rPr lang="en-US" sz="3600" dirty="0" err="1" smtClean="0"/>
              <a:t>pARTicles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/>
              <a:t>Luis Flores Castillo, Chinese University of Hong Kong </a:t>
            </a:r>
            <a:br>
              <a:rPr lang="en-US" sz="2000" dirty="0"/>
            </a:br>
            <a:r>
              <a:rPr lang="en-US" sz="2000" dirty="0"/>
              <a:t>Steve Goldfarb, University of Melbourne, Australia</a:t>
            </a:r>
            <a:r>
              <a:rPr lang="en-US" sz="2400" dirty="0"/>
              <a:t> 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4727" y="1600200"/>
            <a:ext cx="8682181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Agnes Chavez is a media artist in US.</a:t>
            </a:r>
          </a:p>
          <a:p>
            <a:r>
              <a:rPr lang="en-US" dirty="0" smtClean="0"/>
              <a:t>Informal partnership with some ATLAS physicists will be developed through a series of workshop (Virtual visit, Master Class and presence of physicists)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goal is to use new media art to explore, teach and communicate particle physics concepts.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The project is based on a long term collaboration between artists, students and scientists.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385080"/>
            <a:ext cx="1633424" cy="859520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4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13712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Projecting </a:t>
            </a:r>
            <a:r>
              <a:rPr lang="en-US" sz="3600" dirty="0" err="1" smtClean="0"/>
              <a:t>pARTicles</a:t>
            </a:r>
            <a:r>
              <a:rPr lang="en-US" sz="3600" dirty="0" smtClean="0"/>
              <a:t> Activities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4727" y="1600200"/>
            <a:ext cx="8682181" cy="2866899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2014</a:t>
            </a:r>
            <a:r>
              <a:rPr lang="en-US" sz="2000" dirty="0" smtClean="0"/>
              <a:t>:</a:t>
            </a:r>
            <a:r>
              <a:rPr lang="en-US" sz="2000" b="1" dirty="0" smtClean="0"/>
              <a:t> </a:t>
            </a:r>
            <a:r>
              <a:rPr lang="en-US" sz="2000" dirty="0" smtClean="0"/>
              <a:t>the second pilot workshop includes an </a:t>
            </a:r>
            <a:r>
              <a:rPr lang="en-US" sz="2000" dirty="0" smtClean="0">
                <a:hlinkClick r:id="rId2"/>
              </a:rPr>
              <a:t>ATLAS Virtual Visit</a:t>
            </a:r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2015</a:t>
            </a:r>
            <a:r>
              <a:rPr lang="en-US" sz="2000" dirty="0" smtClean="0"/>
              <a:t>: research stay of two weeks at CERN, Agnes meets a number of ATLAS physicists.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June 2015</a:t>
            </a:r>
            <a:r>
              <a:rPr lang="en-US" sz="2000" dirty="0" smtClean="0"/>
              <a:t>: workshop in Cuba, in collaboration with ATLAS physicist Luis Flores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March 2016</a:t>
            </a:r>
            <a:r>
              <a:rPr lang="en-US" sz="2000" b="1" dirty="0" smtClean="0"/>
              <a:t>: </a:t>
            </a:r>
            <a:r>
              <a:rPr lang="en-US" sz="2000" dirty="0" smtClean="0"/>
              <a:t>integration of a Master Class in Day 1 of </a:t>
            </a:r>
            <a:r>
              <a:rPr lang="en-US" sz="2000" dirty="0" smtClean="0">
                <a:hlinkClick r:id="rId3"/>
              </a:rPr>
              <a:t>workshop at the Harwood Museum </a:t>
            </a:r>
            <a:r>
              <a:rPr lang="en-US" sz="2000" dirty="0" smtClean="0"/>
              <a:t> (Taos, New Mexico)</a:t>
            </a:r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May 2016</a:t>
            </a:r>
            <a:r>
              <a:rPr lang="en-US" sz="2000" dirty="0" smtClean="0"/>
              <a:t>: second research stay at CERN, one week long, to present and discuss future evolution</a:t>
            </a:r>
            <a:endParaRPr lang="en-US" sz="20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239030"/>
            <a:ext cx="1881909" cy="990274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17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184727" y="4602023"/>
            <a:ext cx="8858585" cy="1754327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a two days immersion with experts in particle physics</a:t>
            </a:r>
            <a:r>
              <a:rPr lang="en-US" dirty="0" smtClean="0"/>
              <a:t>, students began the exploration of projection art as a medium of expression and communication. The three-day workshop March 22-24 was led by three teenagers that participated in the workshop in December 2015. </a:t>
            </a:r>
            <a:r>
              <a:rPr lang="en-US" dirty="0" smtClean="0">
                <a:solidFill>
                  <a:srgbClr val="FF0000"/>
                </a:solidFill>
              </a:rPr>
              <a:t>They lead a group of new students to explore a projection art </a:t>
            </a:r>
            <a:r>
              <a:rPr lang="en-US" dirty="0" err="1" smtClean="0">
                <a:solidFill>
                  <a:srgbClr val="FF0000"/>
                </a:solidFill>
              </a:rPr>
              <a:t>iPad</a:t>
            </a:r>
            <a:r>
              <a:rPr lang="en-US" dirty="0" smtClean="0">
                <a:solidFill>
                  <a:srgbClr val="FF0000"/>
                </a:solidFill>
              </a:rPr>
              <a:t> tool called </a:t>
            </a:r>
            <a:r>
              <a:rPr lang="en-US" dirty="0" err="1" smtClean="0">
                <a:solidFill>
                  <a:srgbClr val="FF0000"/>
                </a:solidFill>
              </a:rPr>
              <a:t>Tagtool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smtClean="0"/>
              <a:t>Together they will storyboard, design and document a live projection on to a building inspired by the physics concepts.</a:t>
            </a:r>
            <a:endParaRPr lang="en-US" dirty="0"/>
          </a:p>
        </p:txBody>
      </p:sp>
      <p:sp>
        <p:nvSpPr>
          <p:cNvPr id="8" name="Freccia circolare a sinistra 7"/>
          <p:cNvSpPr/>
          <p:nvPr/>
        </p:nvSpPr>
        <p:spPr>
          <a:xfrm>
            <a:off x="6582998" y="3219431"/>
            <a:ext cx="564988" cy="1548446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394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18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41" y="1195884"/>
            <a:ext cx="4529179" cy="2543240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88900"/>
            <a:ext cx="2167215" cy="114040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949" y="1195884"/>
            <a:ext cx="4453627" cy="2500816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40" y="3834384"/>
            <a:ext cx="4529179" cy="2543240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949" y="3739124"/>
            <a:ext cx="4453627" cy="2604726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0" name="Titolo 1"/>
          <p:cNvSpPr txBox="1">
            <a:spLocks/>
          </p:cNvSpPr>
          <p:nvPr/>
        </p:nvSpPr>
        <p:spPr>
          <a:xfrm>
            <a:off x="1879600" y="274638"/>
            <a:ext cx="7163712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/>
              <a:t>Projecting pARTicles Activities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2596329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66636" y="100918"/>
            <a:ext cx="6620164" cy="1309688"/>
          </a:xfrm>
        </p:spPr>
        <p:txBody>
          <a:bodyPr>
            <a:normAutofit fontScale="90000"/>
          </a:bodyPr>
          <a:lstStyle/>
          <a:p>
            <a:pPr fontAlgn="base"/>
            <a:r>
              <a:rPr lang="en-US" sz="4000" dirty="0" smtClean="0"/>
              <a:t>ATLAS </a:t>
            </a:r>
            <a:r>
              <a:rPr lang="en-US" sz="4000" dirty="0" err="1" smtClean="0"/>
              <a:t>Quantizer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200" dirty="0"/>
              <a:t>Ewan Hill, University of Victoria &amp; </a:t>
            </a:r>
            <a:r>
              <a:rPr lang="en-US" sz="2200" dirty="0" err="1"/>
              <a:t>Triumf</a:t>
            </a:r>
            <a:r>
              <a:rPr lang="en-US" sz="2200" dirty="0"/>
              <a:t>, Canada </a:t>
            </a:r>
            <a:br>
              <a:rPr lang="en-US" sz="2200" dirty="0"/>
            </a:br>
            <a:r>
              <a:rPr lang="en-US" sz="2200" dirty="0"/>
              <a:t>Steve Goldfarb, University of Melbourne, Australia</a:t>
            </a:r>
            <a:r>
              <a:rPr lang="en-US" sz="2700" dirty="0"/>
              <a:t> 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4727" y="1828800"/>
            <a:ext cx="8682181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A new interface for musical expression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goal is to transform ATLAS data into sound and explore how this could be a source of inspiration for musicians and general public.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ATLAS collaboration permits access to the data streams which feed the </a:t>
            </a:r>
            <a:r>
              <a:rPr lang="en-US" sz="2400" u="sng" dirty="0">
                <a:solidFill>
                  <a:srgbClr val="0000FF"/>
                </a:solidFill>
              </a:rPr>
              <a:t>live event display </a:t>
            </a:r>
            <a:r>
              <a:rPr lang="en-US" sz="2400" dirty="0"/>
              <a:t>which are not public.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Event </a:t>
            </a:r>
            <a:r>
              <a:rPr lang="en-US" sz="2400" dirty="0">
                <a:solidFill>
                  <a:srgbClr val="FF0000"/>
                </a:solidFill>
              </a:rPr>
              <a:t>kinematics and the detector information contained in these events is transformed into musical sequences by a set of tools developed by </a:t>
            </a: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 smtClean="0">
                <a:hlinkClick r:id="rId2"/>
              </a:rPr>
              <a:t>Responsive </a:t>
            </a:r>
            <a:r>
              <a:rPr lang="en-US" sz="2400" dirty="0">
                <a:hlinkClick r:id="rId2"/>
              </a:rPr>
              <a:t>Environments Group (link is external)</a:t>
            </a:r>
            <a:r>
              <a:rPr lang="en-US" sz="2400" dirty="0"/>
              <a:t> at the MIT Media Lab. </a:t>
            </a:r>
            <a:endParaRPr lang="en-US" sz="2400" dirty="0" smtClean="0">
              <a:solidFill>
                <a:srgbClr val="00009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239030"/>
            <a:ext cx="1881909" cy="990274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39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6-03 at 7.41.3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587" y="4016706"/>
            <a:ext cx="5939285" cy="24898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657" y="210495"/>
            <a:ext cx="4353859" cy="1143000"/>
          </a:xfrm>
        </p:spPr>
        <p:txBody>
          <a:bodyPr/>
          <a:lstStyle/>
          <a:p>
            <a:pPr algn="l"/>
            <a:r>
              <a:rPr lang="en-US" dirty="0" smtClean="0"/>
              <a:t>What is STEAM</a:t>
            </a:r>
            <a:endParaRPr lang="en-US" dirty="0"/>
          </a:p>
        </p:txBody>
      </p:sp>
      <p:pic>
        <p:nvPicPr>
          <p:cNvPr id="6" name="Content Placeholder 5" descr="Screen Shot 2016-06-03 at 7.39.44 PM.pn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3" b="-32"/>
          <a:stretch/>
        </p:blipFill>
        <p:spPr>
          <a:xfrm>
            <a:off x="6225782" y="246529"/>
            <a:ext cx="2812218" cy="4007971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18141" y="1375192"/>
            <a:ext cx="5982634" cy="3224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/>
              <a:t>STEAM is an educational and innovation framework bringing science, technology and engineering together with the arts/other disciplines and types of learners with the goal of being more engaging, creative and naturally successful for all members of any educational system.</a:t>
            </a:r>
            <a:endParaRPr lang="en-US" sz="2400" dirty="0"/>
          </a:p>
        </p:txBody>
      </p:sp>
      <p:sp>
        <p:nvSpPr>
          <p:cNvPr id="9" name="Isosceles Triangle 8"/>
          <p:cNvSpPr/>
          <p:nvPr/>
        </p:nvSpPr>
        <p:spPr>
          <a:xfrm rot="5400000">
            <a:off x="769471" y="3802530"/>
            <a:ext cx="2032000" cy="2883647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 smtClean="0"/>
              <a:t>Programme for Science Education Research</a:t>
            </a:r>
          </a:p>
        </p:txBody>
      </p:sp>
    </p:spTree>
    <p:extLst>
      <p:ext uri="{BB962C8B-B14F-4D97-AF65-F5344CB8AC3E}">
        <p14:creationId xmlns:p14="http://schemas.microsoft.com/office/powerpoint/2010/main" val="64043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66636" y="274638"/>
            <a:ext cx="321421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ATLAS Data </a:t>
            </a:r>
            <a:r>
              <a:rPr lang="en-US" dirty="0" err="1" smtClean="0"/>
              <a:t>Quantizer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4727" y="1600201"/>
            <a:ext cx="5096121" cy="3178815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2015</a:t>
            </a:r>
            <a:r>
              <a:rPr lang="en-US" sz="2000" dirty="0" smtClean="0"/>
              <a:t>: early prototype demonstration in June 2015 at the </a:t>
            </a:r>
            <a:r>
              <a:rPr lang="en-US" sz="2000" dirty="0" smtClean="0">
                <a:hlinkClick r:id="rId2"/>
              </a:rPr>
              <a:t>Montreux Jazz festival (link is external)</a:t>
            </a:r>
            <a:r>
              <a:rPr lang="en-US" sz="2000" dirty="0" smtClean="0"/>
              <a:t>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July 2015</a:t>
            </a:r>
            <a:r>
              <a:rPr lang="en-US" sz="2000" dirty="0" smtClean="0"/>
              <a:t>, </a:t>
            </a:r>
            <a:r>
              <a:rPr lang="en-US" sz="2000" dirty="0" err="1" smtClean="0"/>
              <a:t>Gratz</a:t>
            </a:r>
            <a:r>
              <a:rPr lang="en-US" sz="2000" dirty="0" smtClean="0"/>
              <a:t>. 2016 : presentation of the project architecture at the Computer Human Interface conference </a:t>
            </a:r>
          </a:p>
          <a:p>
            <a:r>
              <a:rPr lang="en-US" sz="2000" dirty="0" smtClean="0"/>
              <a:t>Project web site </a:t>
            </a:r>
            <a:r>
              <a:rPr lang="en-US" sz="2000" dirty="0" smtClean="0">
                <a:hlinkClick r:id="rId3"/>
              </a:rPr>
              <a:t>was opened to the public on May 20th, 2016.</a:t>
            </a:r>
            <a:endParaRPr lang="en-US" sz="2000" dirty="0" smtClean="0">
              <a:solidFill>
                <a:srgbClr val="00009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27" y="239030"/>
            <a:ext cx="1881909" cy="990274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20</a:t>
            </a:fld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465578" y="5039357"/>
            <a:ext cx="4572000" cy="1015663"/>
          </a:xfrm>
          <a:prstGeom prst="rect">
            <a:avLst/>
          </a:prstGeom>
          <a:solidFill>
            <a:schemeClr val="tx1"/>
          </a:solidFill>
          <a:ln>
            <a:solidFill>
              <a:srgbClr val="4F81BD"/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The Physics of Music and the Music of Physics | CERN at the </a:t>
            </a:r>
            <a:r>
              <a:rPr lang="en-US" sz="2000" dirty="0" err="1" smtClean="0">
                <a:solidFill>
                  <a:schemeClr val="bg1"/>
                </a:solidFill>
              </a:rPr>
              <a:t>Montreux</a:t>
            </a:r>
            <a:r>
              <a:rPr lang="en-US" sz="2000" dirty="0" smtClean="0">
                <a:solidFill>
                  <a:schemeClr val="bg1"/>
                </a:solidFill>
              </a:rPr>
              <a:t> Jazz Festival | 9 July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047" y="0"/>
            <a:ext cx="3647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16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6762"/>
          </a:xfrm>
        </p:spPr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4779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STEAM</a:t>
            </a:r>
            <a:r>
              <a:rPr lang="en-US" dirty="0" smtClean="0"/>
              <a:t> provides a framework for integrating art in science teaching and learning.</a:t>
            </a:r>
          </a:p>
          <a:p>
            <a:r>
              <a:rPr lang="en-US" dirty="0" smtClean="0"/>
              <a:t>The STEAM movement is gaining more momentum and attention.</a:t>
            </a:r>
          </a:p>
          <a:p>
            <a:r>
              <a:rPr lang="en-US" dirty="0" smtClean="0"/>
              <a:t>Education and Outreach (E&amp;O) in particle physics have started to respond positively to STEAM efforts.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ATLAS and CMS</a:t>
            </a:r>
            <a:r>
              <a:rPr lang="en-US" dirty="0" smtClean="0"/>
              <a:t> are developing many interesting E&amp;O projects: </a:t>
            </a:r>
          </a:p>
          <a:p>
            <a:pPr lvl="1"/>
            <a:r>
              <a:rPr lang="en-US" dirty="0" smtClean="0"/>
              <a:t>involving more and more students and teachers.</a:t>
            </a:r>
          </a:p>
          <a:p>
            <a:pPr lvl="1"/>
            <a:r>
              <a:rPr lang="en-US" dirty="0" smtClean="0"/>
              <a:t>attracting a larger and more diverse public to science through art.</a:t>
            </a:r>
          </a:p>
          <a:p>
            <a:r>
              <a:rPr lang="en-US" dirty="0" smtClean="0"/>
              <a:t>Current and future </a:t>
            </a:r>
            <a:r>
              <a:rPr lang="en-US" dirty="0" smtClean="0">
                <a:solidFill>
                  <a:srgbClr val="FF0000"/>
                </a:solidFill>
              </a:rPr>
              <a:t>EU Horizon 2020 </a:t>
            </a:r>
            <a:r>
              <a:rPr lang="en-US" dirty="0" smtClean="0"/>
              <a:t>projects can foster STEAM activities in the coming years.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21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11" y="173100"/>
            <a:ext cx="1958690" cy="103067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156" y="173099"/>
            <a:ext cx="1030677" cy="103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17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478" y="3740318"/>
            <a:ext cx="817946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 Neue Light"/>
                <a:cs typeface="Helvetica Neue Light"/>
              </a:rPr>
              <a:t>Students who are involved in the arts are:</a:t>
            </a:r>
          </a:p>
          <a:p>
            <a:endParaRPr lang="en-US" dirty="0">
              <a:latin typeface="Helvetica Neue Light"/>
              <a:cs typeface="Helvetica Neue Light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4</a:t>
            </a:r>
            <a:r>
              <a:rPr lang="en-US" dirty="0" smtClean="0">
                <a:latin typeface="Helvetica Neue Light"/>
                <a:cs typeface="Helvetica Neue Light"/>
              </a:rPr>
              <a:t> times more likely to participate in a </a:t>
            </a:r>
            <a:r>
              <a:rPr lang="en-US" sz="2400" dirty="0" smtClean="0">
                <a:latin typeface="Helvetica Neue Light"/>
                <a:cs typeface="Helvetica Neue Light"/>
              </a:rPr>
              <a:t>math &amp; science fair</a:t>
            </a:r>
            <a:endParaRPr lang="en-US" dirty="0" smtClean="0">
              <a:latin typeface="Helvetica Neue Light"/>
              <a:cs typeface="Helvetica Neue Light"/>
            </a:endParaRPr>
          </a:p>
          <a:p>
            <a:endParaRPr lang="en-US" dirty="0">
              <a:latin typeface="Helvetica Neue Light"/>
              <a:cs typeface="Helvetica Neue Light"/>
            </a:endParaRPr>
          </a:p>
          <a:p>
            <a:r>
              <a:rPr lang="en-US" sz="3200" dirty="0" smtClean="0">
                <a:latin typeface="Helvetica Neue Light"/>
                <a:cs typeface="Helvetica Neue Light"/>
              </a:rPr>
              <a:t>	</a:t>
            </a:r>
            <a:r>
              <a:rPr lang="en-US" sz="32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3</a:t>
            </a:r>
            <a:r>
              <a:rPr lang="en-US" dirty="0" smtClean="0">
                <a:latin typeface="Helvetica Neue Light"/>
                <a:cs typeface="Helvetica Neue Light"/>
              </a:rPr>
              <a:t> times more likely to win an award for </a:t>
            </a:r>
            <a:r>
              <a:rPr lang="en-US" sz="2400" dirty="0" smtClean="0">
                <a:latin typeface="Helvetica Neue Light"/>
                <a:cs typeface="Helvetica Neue Light"/>
              </a:rPr>
              <a:t>school attendance</a:t>
            </a:r>
          </a:p>
          <a:p>
            <a:endParaRPr lang="en-US" dirty="0">
              <a:latin typeface="Helvetica Neue Light"/>
              <a:cs typeface="Helvetica Neue Light"/>
            </a:endParaRPr>
          </a:p>
          <a:p>
            <a:r>
              <a:rPr lang="en-US" sz="3200" dirty="0" smtClean="0">
                <a:latin typeface="Helvetica Neue Light"/>
                <a:cs typeface="Helvetica Neue Light"/>
              </a:rPr>
              <a:t>		</a:t>
            </a:r>
            <a:r>
              <a:rPr lang="en-US" sz="32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4</a:t>
            </a:r>
            <a:r>
              <a:rPr lang="en-US" dirty="0" smtClean="0">
                <a:latin typeface="Helvetica Neue Light"/>
                <a:cs typeface="Helvetica Neue Light"/>
              </a:rPr>
              <a:t> times more likely to be recognized for </a:t>
            </a:r>
            <a:r>
              <a:rPr lang="en-US" sz="2400" dirty="0" smtClean="0">
                <a:latin typeface="Helvetica Neue Light"/>
                <a:cs typeface="Helvetica Neue Light"/>
              </a:rPr>
              <a:t>academic achievement</a:t>
            </a:r>
          </a:p>
          <a:p>
            <a:endParaRPr lang="en-US" dirty="0">
              <a:latin typeface="Helvetica Neue Light"/>
              <a:cs typeface="Helvetica Neue Light"/>
            </a:endParaRPr>
          </a:p>
          <a:p>
            <a:endParaRPr lang="en-US" dirty="0">
              <a:latin typeface="Helvetica Neue Light"/>
              <a:cs typeface="Helvetica Neue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6051" y="3077246"/>
            <a:ext cx="3437589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>
                <a:solidFill>
                  <a:srgbClr val="FF0000"/>
                </a:solidFill>
                <a:latin typeface="Helvetica Neue Light"/>
                <a:cs typeface="Helvetica Neue Light"/>
              </a:rPr>
              <a:t>a</a:t>
            </a:r>
            <a:r>
              <a:rPr lang="en-US" sz="36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rts</a:t>
            </a:r>
            <a:r>
              <a:rPr lang="en-US" sz="3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 integration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6048" y="516251"/>
            <a:ext cx="6389051" cy="206210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36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36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expanding STEM education</a:t>
            </a:r>
            <a:endParaRPr lang="en-US" sz="44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-10959"/>
            <a:ext cx="7353591" cy="135421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28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44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STE</a:t>
            </a:r>
            <a:r>
              <a:rPr lang="en-US" sz="4400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A</a:t>
            </a:r>
            <a:r>
              <a:rPr lang="en-US" sz="44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M</a:t>
            </a:r>
            <a:endParaRPr lang="en-US" sz="36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51495" y="1343257"/>
            <a:ext cx="17266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latin typeface="Helvetica Neue Light"/>
                <a:cs typeface="Helvetica Neue Light"/>
              </a:rPr>
              <a:t> is about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072" y="2563585"/>
            <a:ext cx="1781976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 through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" y="6569690"/>
            <a:ext cx="2451495" cy="299425"/>
          </a:xfrm>
          <a:solidFill>
            <a:schemeClr val="tx1"/>
          </a:solidFill>
        </p:spPr>
        <p:txBody>
          <a:bodyPr>
            <a:noAutofit/>
          </a:bodyPr>
          <a:lstStyle/>
          <a:p>
            <a:pPr algn="l"/>
            <a:r>
              <a:rPr lang="en-US" sz="11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Source: Americans for the Arts (2013)</a:t>
            </a:r>
            <a:endParaRPr lang="en-US" sz="9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27376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6-04-09 at 2.03.17 PM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54"/>
          <a:stretch/>
        </p:blipFill>
        <p:spPr>
          <a:xfrm>
            <a:off x="24637" y="1204499"/>
            <a:ext cx="4580774" cy="3676715"/>
          </a:xfrm>
        </p:spPr>
      </p:pic>
      <p:pic>
        <p:nvPicPr>
          <p:cNvPr id="5" name="Picture 4" descr="Screen Shot 2016-04-09 at 2.06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16767"/>
            <a:ext cx="1968500" cy="609600"/>
          </a:xfrm>
          <a:prstGeom prst="rect">
            <a:avLst/>
          </a:prstGeom>
        </p:spPr>
      </p:pic>
      <p:pic>
        <p:nvPicPr>
          <p:cNvPr id="6" name="Picture 5" descr="Screen Shot 2016-05-11 at 12.54.37 PM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864" y="1294765"/>
            <a:ext cx="4550928" cy="358644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0936" y="4928444"/>
            <a:ext cx="4550928" cy="1214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00" dirty="0" smtClean="0"/>
              <a:t>Scientific knowledge is the product of creative thinking </a:t>
            </a:r>
            <a:r>
              <a:rPr lang="en-US" sz="2600" dirty="0" smtClean="0"/>
              <a:t>(Osborne et al. 2003)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61864" y="4928444"/>
            <a:ext cx="4550928" cy="1214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Art is an excellent tool to help students learn science </a:t>
            </a:r>
          </a:p>
          <a:p>
            <a:pPr marL="0" indent="0">
              <a:buNone/>
            </a:pPr>
            <a:r>
              <a:rPr lang="en-US" sz="2800" dirty="0" smtClean="0"/>
              <a:t>(Ashley, 2011; </a:t>
            </a:r>
            <a:r>
              <a:rPr lang="en-US" sz="2800" dirty="0" err="1" smtClean="0"/>
              <a:t>Merten</a:t>
            </a:r>
            <a:r>
              <a:rPr lang="en-US" sz="2800" dirty="0" smtClean="0"/>
              <a:t>, 2011)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4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94837"/>
            <a:ext cx="8229600" cy="1143000"/>
          </a:xfrm>
        </p:spPr>
        <p:txBody>
          <a:bodyPr/>
          <a:lstStyle/>
          <a:p>
            <a:r>
              <a:rPr lang="en-US" dirty="0" smtClean="0"/>
              <a:t>General interest about STEAM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STEAM in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38550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Art@CMS </a:t>
            </a:r>
            <a:r>
              <a:rPr lang="en-US" sz="2400" dirty="0" smtClean="0"/>
              <a:t>is a collaboration between the CMS scientific community, art communities, and science education communities</a:t>
            </a:r>
          </a:p>
          <a:p>
            <a:r>
              <a:rPr lang="en-US" sz="2400" dirty="0" smtClean="0"/>
              <a:t>The aim of the program is to reach out to </a:t>
            </a:r>
            <a:r>
              <a:rPr lang="en-US" sz="2400" dirty="0" smtClean="0">
                <a:solidFill>
                  <a:srgbClr val="FF0000"/>
                </a:solidFill>
              </a:rPr>
              <a:t>as wide a range of people as possible in order to interest them in </a:t>
            </a:r>
            <a:r>
              <a:rPr lang="en-US" sz="2400" dirty="0" smtClean="0"/>
              <a:t>and inspire them to want to discover more about </a:t>
            </a:r>
            <a:r>
              <a:rPr lang="en-US" sz="2400" dirty="0" smtClean="0">
                <a:solidFill>
                  <a:srgbClr val="FF0000"/>
                </a:solidFill>
              </a:rPr>
              <a:t>science, and in particular particle physics. </a:t>
            </a:r>
          </a:p>
          <a:p>
            <a:r>
              <a:rPr lang="en-US" sz="2400" dirty="0" smtClean="0"/>
              <a:t>The program is comprised of 2 complementary modules, the </a:t>
            </a:r>
            <a:r>
              <a:rPr lang="en-US" sz="2400" dirty="0" smtClean="0">
                <a:solidFill>
                  <a:srgbClr val="FF0000"/>
                </a:solidFill>
              </a:rPr>
              <a:t>Art@CMS exhibitions</a:t>
            </a:r>
            <a:r>
              <a:rPr lang="en-US" sz="2400" dirty="0"/>
              <a:t> </a:t>
            </a:r>
            <a:r>
              <a:rPr lang="en-US" sz="2400" dirty="0" smtClean="0"/>
              <a:t>and the </a:t>
            </a:r>
            <a:r>
              <a:rPr lang="en-US" sz="2400" dirty="0" err="1" smtClean="0">
                <a:solidFill>
                  <a:srgbClr val="FF0000"/>
                </a:solidFill>
              </a:rPr>
              <a:t>Science&amp;Art@School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Pierluigi Paolucci (INFN of Napoli) - LHCP 2016</a:t>
            </a: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5452F-F740-6645-8613-7032E3B7A3D0}" type="slidenum">
              <a:rPr lang="en-US" smtClean="0"/>
              <a:t>5</a:t>
            </a:fld>
            <a:endParaRPr lang="en-US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72" y="173100"/>
            <a:ext cx="1014360" cy="101436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973667" y="5452417"/>
            <a:ext cx="7390214" cy="46166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40 exhibitions and 12 workshops done from 2012 to 2016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0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2021" y="560856"/>
            <a:ext cx="3677024" cy="529851"/>
          </a:xfrm>
        </p:spPr>
        <p:txBody>
          <a:bodyPr>
            <a:normAutofit fontScale="90000"/>
          </a:bodyPr>
          <a:lstStyle/>
          <a:p>
            <a:pPr algn="r"/>
            <a:r>
              <a:rPr lang="en-US" sz="3600" dirty="0" smtClean="0">
                <a:latin typeface="Helvetica Light"/>
                <a:cs typeface="Helvetica Light"/>
              </a:rPr>
              <a:t>art@CMS</a:t>
            </a:r>
            <a:endParaRPr lang="en-US" sz="3600" dirty="0">
              <a:latin typeface="Helvetica Light"/>
              <a:cs typeface="Helvetica Ligh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882588" y="1090706"/>
            <a:ext cx="7141880" cy="2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75764" y="2151530"/>
            <a:ext cx="0" cy="963145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948764" y="3114675"/>
            <a:ext cx="254000" cy="239059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1246" y="3039970"/>
            <a:ext cx="821765" cy="37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Light"/>
                <a:cs typeface="Helvetica Light"/>
              </a:rPr>
              <a:t>2014</a:t>
            </a:r>
            <a:endParaRPr lang="en-US" dirty="0">
              <a:latin typeface="Helvetica Light"/>
              <a:cs typeface="Helvetica Light"/>
            </a:endParaRPr>
          </a:p>
        </p:txBody>
      </p:sp>
      <p:cxnSp>
        <p:nvCxnSpPr>
          <p:cNvPr id="16" name="Straight Connector 15"/>
          <p:cNvCxnSpPr>
            <a:endCxn id="20" idx="0"/>
          </p:cNvCxnSpPr>
          <p:nvPr/>
        </p:nvCxnSpPr>
        <p:spPr>
          <a:xfrm>
            <a:off x="1075764" y="3353734"/>
            <a:ext cx="0" cy="2173006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948764" y="5526740"/>
            <a:ext cx="254000" cy="239059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91246" y="5452035"/>
            <a:ext cx="821765" cy="37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 Light"/>
                <a:cs typeface="Helvetica Light"/>
              </a:rPr>
              <a:t>2016</a:t>
            </a:r>
            <a:endParaRPr lang="en-US" dirty="0">
              <a:latin typeface="Helvetica Light"/>
              <a:cs typeface="Helvetica Ligh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71599" y="3010088"/>
            <a:ext cx="6561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Helvetica Light"/>
                <a:cs typeface="Helvetica Light"/>
              </a:rPr>
              <a:t>B.A. International and European Economic Studies</a:t>
            </a:r>
            <a:r>
              <a:rPr lang="en-US" sz="2000" dirty="0" smtClean="0">
                <a:effectLst/>
                <a:latin typeface="Helvetica Light"/>
                <a:cs typeface="Helvetica Light"/>
              </a:rPr>
              <a:t> </a:t>
            </a:r>
            <a:endParaRPr lang="en-US" sz="2000" dirty="0">
              <a:latin typeface="Helvetica Light"/>
              <a:cs typeface="Helvetica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599" y="5287684"/>
            <a:ext cx="6562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>
                <a:latin typeface="Helvetica Light"/>
                <a:cs typeface="Helvetica Light"/>
              </a:rPr>
              <a:t>Ph.D. Organisational Behaviour and </a:t>
            </a:r>
            <a:endParaRPr lang="en-IE" sz="2000" dirty="0" smtClean="0">
              <a:latin typeface="Helvetica Light"/>
              <a:cs typeface="Helvetica Light"/>
            </a:endParaRPr>
          </a:p>
          <a:p>
            <a:r>
              <a:rPr lang="en-IE" sz="2000" dirty="0" smtClean="0">
                <a:latin typeface="Helvetica Light"/>
                <a:cs typeface="Helvetica Light"/>
              </a:rPr>
              <a:t>Human </a:t>
            </a:r>
            <a:r>
              <a:rPr lang="en-IE" sz="2000" dirty="0">
                <a:latin typeface="Helvetica Light"/>
                <a:cs typeface="Helvetica Light"/>
              </a:rPr>
              <a:t>Resource Management</a:t>
            </a:r>
            <a:r>
              <a:rPr lang="en-US" sz="2000" dirty="0" smtClean="0">
                <a:effectLst/>
                <a:latin typeface="Helvetica Light"/>
                <a:cs typeface="Helvetica Light"/>
              </a:rPr>
              <a:t> </a:t>
            </a:r>
            <a:endParaRPr lang="en-US" sz="2000" dirty="0">
              <a:latin typeface="Helvetica Light"/>
              <a:cs typeface="Helvetica Ligh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075764" y="5765799"/>
            <a:ext cx="0" cy="838201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 descr="12980749_10154761511039689_574065435_o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5559"/>
            <a:ext cx="9144000" cy="6465094"/>
          </a:xfrm>
          <a:prstGeom prst="rect">
            <a:avLst/>
          </a:prstGeom>
        </p:spPr>
      </p:pic>
      <p:pic>
        <p:nvPicPr>
          <p:cNvPr id="17" name="Picture 16" descr="art@CMS_logo_horizontal_BW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19" t="59919" r="24019" b="18124"/>
          <a:stretch/>
        </p:blipFill>
        <p:spPr>
          <a:xfrm>
            <a:off x="3194399" y="116230"/>
            <a:ext cx="2767131" cy="949016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404" y="1187460"/>
            <a:ext cx="1014360" cy="101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73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realSize5000_final_darker-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074" y="-15814"/>
            <a:ext cx="6873813" cy="6873813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372" y="173100"/>
            <a:ext cx="1014360" cy="101436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0" y="4488119"/>
            <a:ext cx="5369980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What is it ?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Fractal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O-ring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Window Rose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Catherine Wheel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Students have an open and creative mind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7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orth_rose_window_of_Notre-Dame_de_Paris,_Aug_201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999" y="0"/>
            <a:ext cx="6838857" cy="684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86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9771" y="229896"/>
            <a:ext cx="8291689" cy="73385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algn="ctr" defTabSz="410751" latinLnBrk="1" hangingPunct="0"/>
            <a:r>
              <a:rPr lang="en-GB" sz="2500" dirty="0">
                <a:solidFill>
                  <a:schemeClr val="bg1"/>
                </a:solidFill>
                <a:latin typeface="Helvetica Light"/>
                <a:cs typeface="Helvetica Light"/>
              </a:rPr>
              <a:t>In Search of the Higgs </a:t>
            </a:r>
            <a:r>
              <a:rPr lang="en-GB" sz="2500" dirty="0" smtClean="0">
                <a:solidFill>
                  <a:schemeClr val="bg1"/>
                </a:solidFill>
                <a:latin typeface="Helvetica Light"/>
                <a:cs typeface="Helvetica Light"/>
              </a:rPr>
              <a:t>Boson</a:t>
            </a:r>
          </a:p>
          <a:p>
            <a:pPr algn="ctr" defTabSz="410751" latinLnBrk="1" hangingPunct="0"/>
            <a:r>
              <a:rPr lang="en-US" dirty="0">
                <a:solidFill>
                  <a:schemeClr val="bg1"/>
                </a:solidFill>
              </a:rPr>
              <a:t>Xavier </a:t>
            </a:r>
            <a:r>
              <a:rPr lang="en-US" dirty="0" err="1">
                <a:solidFill>
                  <a:schemeClr val="bg1"/>
                </a:solidFill>
              </a:rPr>
              <a:t>Cortada</a:t>
            </a:r>
            <a:r>
              <a:rPr lang="en-US" dirty="0">
                <a:solidFill>
                  <a:schemeClr val="bg1"/>
                </a:solidFill>
              </a:rPr>
              <a:t> (with the participation of physicist Pete </a:t>
            </a:r>
            <a:r>
              <a:rPr lang="en-US" dirty="0" smtClean="0">
                <a:solidFill>
                  <a:schemeClr val="bg1"/>
                </a:solidFill>
              </a:rPr>
              <a:t>Markowitz), digital art, 2013</a:t>
            </a:r>
            <a:r>
              <a:rPr lang="en-US" dirty="0" smtClean="0"/>
              <a:t>)</a:t>
            </a:r>
            <a:endParaRPr lang="en-US" dirty="0">
              <a:solidFill>
                <a:srgbClr val="FFFFFF"/>
              </a:solidFill>
              <a:latin typeface="Helvetica Light"/>
              <a:cs typeface="Helvetica Light"/>
              <a:sym typeface="Helvetica Light"/>
            </a:endParaRPr>
          </a:p>
        </p:txBody>
      </p:sp>
      <p:pic>
        <p:nvPicPr>
          <p:cNvPr id="4" name="Picture 3" descr="1CMS-CORTADA_Higgs-WW_72dpi-574px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3361" y="1282700"/>
            <a:ext cx="1732280" cy="4330700"/>
          </a:xfrm>
          <a:prstGeom prst="rect">
            <a:avLst/>
          </a:prstGeom>
        </p:spPr>
      </p:pic>
      <p:pic>
        <p:nvPicPr>
          <p:cNvPr id="5" name="Picture 4" descr="2CMS-CORTADA_Higgs-gg_72dpi-574pxW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09141" y="1282700"/>
            <a:ext cx="1732280" cy="4330700"/>
          </a:xfrm>
          <a:prstGeom prst="rect">
            <a:avLst/>
          </a:prstGeom>
        </p:spPr>
      </p:pic>
      <p:pic>
        <p:nvPicPr>
          <p:cNvPr id="9" name="Picture 8" descr="3CMS-CORTADA_Higgs-bb_72dpi-574pxW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02685" y="1282700"/>
            <a:ext cx="1732280" cy="4330700"/>
          </a:xfrm>
          <a:prstGeom prst="rect">
            <a:avLst/>
          </a:prstGeom>
        </p:spPr>
      </p:pic>
      <p:pic>
        <p:nvPicPr>
          <p:cNvPr id="10" name="Picture 9" descr="4CMS-CORTADA_Higgs-tt_72dpi-574pxW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88940" y="1282700"/>
            <a:ext cx="1732280" cy="4330700"/>
          </a:xfrm>
          <a:prstGeom prst="rect">
            <a:avLst/>
          </a:prstGeom>
        </p:spPr>
      </p:pic>
      <p:pic>
        <p:nvPicPr>
          <p:cNvPr id="11" name="Picture 10" descr="5CMS-CORTADA_Higgs-ZZ_72dpi_574pxW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72020" y="1282700"/>
            <a:ext cx="1732280" cy="4330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3361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WW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2020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ΖΖ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940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ττ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1421" y="5880100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bb 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8148" y="5879068"/>
            <a:ext cx="173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</a:rPr>
              <a:t>H</a:t>
            </a:r>
            <a:r>
              <a:rPr lang="en-US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 </a:t>
            </a:r>
            <a:r>
              <a:rPr lang="el-GR" dirty="0">
                <a:solidFill>
                  <a:srgbClr val="FFFFFF"/>
                </a:solidFill>
                <a:latin typeface="Helvetica Neue Light"/>
                <a:cs typeface="Helvetica Neue Light"/>
                <a:sym typeface="Wingdings"/>
              </a:rPr>
              <a:t>γγ</a:t>
            </a:r>
            <a:endParaRPr lang="en-US" dirty="0">
              <a:solidFill>
                <a:srgbClr val="FFFFFF"/>
              </a:solidFill>
              <a:latin typeface="Helvetica Neue Light"/>
              <a:cs typeface="Helvetica Neue Light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Pierluigi Paolucci (INFN of Napoli) - LHCP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0CFB-1DDC-9A4E-B120-5612B472F9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6886" y="0"/>
            <a:ext cx="619828" cy="61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9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3711</TotalTime>
  <Words>1141</Words>
  <Application>Microsoft Macintosh PowerPoint</Application>
  <PresentationFormat>Presentazione su schermo (4:3)</PresentationFormat>
  <Paragraphs>137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21</vt:i4>
      </vt:variant>
    </vt:vector>
  </HeadingPairs>
  <TitlesOfParts>
    <vt:vector size="25" baseType="lpstr">
      <vt:lpstr>Office Theme</vt:lpstr>
      <vt:lpstr>1_Office Theme</vt:lpstr>
      <vt:lpstr>2_Office Theme</vt:lpstr>
      <vt:lpstr>3_Office Theme</vt:lpstr>
      <vt:lpstr>STEAM: Education and Communication with Art at ATLAS and CMS</vt:lpstr>
      <vt:lpstr>What is STEAM</vt:lpstr>
      <vt:lpstr>Presentazione di PowerPoint</vt:lpstr>
      <vt:lpstr>General interest about STEAM</vt:lpstr>
      <vt:lpstr>STEAM in CMS</vt:lpstr>
      <vt:lpstr>art@CMS</vt:lpstr>
      <vt:lpstr>Presentazione di PowerPoint</vt:lpstr>
      <vt:lpstr>Presentazione di PowerPoint</vt:lpstr>
      <vt:lpstr>Presentazione di PowerPoint</vt:lpstr>
      <vt:lpstr>Presentazione di PowerPoint</vt:lpstr>
      <vt:lpstr>Athens Science Festival 2016</vt:lpstr>
      <vt:lpstr>“Art &amp; Science across Italy” project in Milano, Firenze, Venezia/Padova and Napoli</vt:lpstr>
      <vt:lpstr>Pilot Run in Napoli</vt:lpstr>
      <vt:lpstr>Presentazione di PowerPoint</vt:lpstr>
      <vt:lpstr>STEAM @ ATLAS</vt:lpstr>
      <vt:lpstr>Projecting pARTicles Luis Flores Castillo, Chinese University of Hong Kong  Steve Goldfarb, University of Melbourne, Australia  </vt:lpstr>
      <vt:lpstr>Projecting pARTicles Activities</vt:lpstr>
      <vt:lpstr>Presentazione di PowerPoint</vt:lpstr>
      <vt:lpstr>ATLAS Quantizer Ewan Hill, University of Victoria &amp; Triumf, Canada  Steve Goldfarb, University of Melbourne, Australia </vt:lpstr>
      <vt:lpstr>ATLAS Data Quantizer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STEAM: Education and Communication with Art at ATLAS and CMS</dc:title>
  <dc:creator>weq</dc:creator>
  <cp:lastModifiedBy>Pierluigi Paolucci</cp:lastModifiedBy>
  <cp:revision>64</cp:revision>
  <dcterms:created xsi:type="dcterms:W3CDTF">2016-06-02T08:29:06Z</dcterms:created>
  <dcterms:modified xsi:type="dcterms:W3CDTF">2016-06-13T09:20:36Z</dcterms:modified>
</cp:coreProperties>
</file>