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theme/theme8.xml" ContentType="application/vnd.openxmlformats-officedocument.them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theme/theme7.xml" ContentType="application/vnd.openxmlformats-officedocument.them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1" r:id="rId1"/>
    <p:sldMasterId id="2147483713" r:id="rId2"/>
    <p:sldMasterId id="2147483714" r:id="rId3"/>
    <p:sldMasterId id="2147483794" r:id="rId4"/>
    <p:sldMasterId id="2147483853" r:id="rId5"/>
    <p:sldMasterId id="2147483866" r:id="rId6"/>
  </p:sldMasterIdLst>
  <p:notesMasterIdLst>
    <p:notesMasterId r:id="rId30"/>
  </p:notesMasterIdLst>
  <p:handoutMasterIdLst>
    <p:handoutMasterId r:id="rId31"/>
  </p:handoutMasterIdLst>
  <p:sldIdLst>
    <p:sldId id="334" r:id="rId7"/>
    <p:sldId id="360" r:id="rId8"/>
    <p:sldId id="362" r:id="rId9"/>
    <p:sldId id="363" r:id="rId10"/>
    <p:sldId id="361" r:id="rId11"/>
    <p:sldId id="364" r:id="rId12"/>
    <p:sldId id="385" r:id="rId13"/>
    <p:sldId id="365" r:id="rId14"/>
    <p:sldId id="368" r:id="rId15"/>
    <p:sldId id="367" r:id="rId16"/>
    <p:sldId id="374" r:id="rId17"/>
    <p:sldId id="375" r:id="rId18"/>
    <p:sldId id="369" r:id="rId19"/>
    <p:sldId id="373" r:id="rId20"/>
    <p:sldId id="386" r:id="rId21"/>
    <p:sldId id="387" r:id="rId22"/>
    <p:sldId id="378" r:id="rId23"/>
    <p:sldId id="379" r:id="rId24"/>
    <p:sldId id="381" r:id="rId25"/>
    <p:sldId id="382" r:id="rId26"/>
    <p:sldId id="383" r:id="rId27"/>
    <p:sldId id="380" r:id="rId28"/>
    <p:sldId id="356" r:id="rId29"/>
  </p:sldIdLst>
  <p:sldSz cx="9144000" cy="6858000" type="screen4x3"/>
  <p:notesSz cx="6775450" cy="9906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0000"/>
    <a:srgbClr val="FFFFCC"/>
    <a:srgbClr val="FFFF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581" autoAdjust="0"/>
    <p:restoredTop sz="94604" autoAdjust="0"/>
  </p:normalViewPr>
  <p:slideViewPr>
    <p:cSldViewPr>
      <p:cViewPr varScale="1">
        <p:scale>
          <a:sx n="76" d="100"/>
          <a:sy n="76" d="100"/>
        </p:scale>
        <p:origin x="-180" y="-102"/>
      </p:cViewPr>
      <p:guideLst>
        <p:guide orient="horz" pos="2160"/>
        <p:guide pos="2880"/>
      </p:guideLst>
    </p:cSldViewPr>
  </p:slideViewPr>
  <p:outlineViewPr>
    <p:cViewPr>
      <p:scale>
        <a:sx n="33" d="100"/>
        <a:sy n="33" d="100"/>
      </p:scale>
      <p:origin x="0" y="34968"/>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5185" cy="495301"/>
          </a:xfrm>
          <a:prstGeom prst="rect">
            <a:avLst/>
          </a:prstGeom>
        </p:spPr>
        <p:txBody>
          <a:bodyPr vert="horz" lIns="91906" tIns="45953" rIns="91906" bIns="45953" rtlCol="0"/>
          <a:lstStyle>
            <a:lvl1pPr algn="l">
              <a:defRPr sz="1200"/>
            </a:lvl1pPr>
          </a:lstStyle>
          <a:p>
            <a:pPr>
              <a:defRPr/>
            </a:pPr>
            <a:endParaRPr lang="en-GB"/>
          </a:p>
        </p:txBody>
      </p:sp>
      <p:sp>
        <p:nvSpPr>
          <p:cNvPr id="3" name="Date Placeholder 2"/>
          <p:cNvSpPr>
            <a:spLocks noGrp="1"/>
          </p:cNvSpPr>
          <p:nvPr>
            <p:ph type="dt" sz="quarter" idx="1"/>
          </p:nvPr>
        </p:nvSpPr>
        <p:spPr>
          <a:xfrm>
            <a:off x="3838684" y="0"/>
            <a:ext cx="2935185" cy="495301"/>
          </a:xfrm>
          <a:prstGeom prst="rect">
            <a:avLst/>
          </a:prstGeom>
        </p:spPr>
        <p:txBody>
          <a:bodyPr vert="horz" lIns="91906" tIns="45953" rIns="91906" bIns="45953" rtlCol="0"/>
          <a:lstStyle>
            <a:lvl1pPr algn="r">
              <a:defRPr sz="1200"/>
            </a:lvl1pPr>
          </a:lstStyle>
          <a:p>
            <a:pPr>
              <a:defRPr/>
            </a:pPr>
            <a:fld id="{A89FD6F3-5C36-4F51-9565-B5381913F799}" type="datetimeFigureOut">
              <a:rPr lang="en-US"/>
              <a:pPr>
                <a:defRPr/>
              </a:pPr>
              <a:t>11/7/2008</a:t>
            </a:fld>
            <a:endParaRPr lang="en-GB"/>
          </a:p>
        </p:txBody>
      </p:sp>
      <p:sp>
        <p:nvSpPr>
          <p:cNvPr id="4" name="Footer Placeholder 3"/>
          <p:cNvSpPr>
            <a:spLocks noGrp="1"/>
          </p:cNvSpPr>
          <p:nvPr>
            <p:ph type="ftr" sz="quarter" idx="2"/>
          </p:nvPr>
        </p:nvSpPr>
        <p:spPr>
          <a:xfrm>
            <a:off x="0" y="9409108"/>
            <a:ext cx="2935185" cy="495301"/>
          </a:xfrm>
          <a:prstGeom prst="rect">
            <a:avLst/>
          </a:prstGeom>
        </p:spPr>
        <p:txBody>
          <a:bodyPr vert="horz" lIns="91906" tIns="45953" rIns="91906" bIns="45953" rtlCol="0" anchor="b"/>
          <a:lstStyle>
            <a:lvl1pPr algn="l">
              <a:defRPr sz="1200"/>
            </a:lvl1pPr>
          </a:lstStyle>
          <a:p>
            <a:pPr>
              <a:defRPr/>
            </a:pPr>
            <a:endParaRPr lang="en-GB"/>
          </a:p>
        </p:txBody>
      </p:sp>
      <p:sp>
        <p:nvSpPr>
          <p:cNvPr id="5" name="Slide Number Placeholder 4"/>
          <p:cNvSpPr>
            <a:spLocks noGrp="1"/>
          </p:cNvSpPr>
          <p:nvPr>
            <p:ph type="sldNum" sz="quarter" idx="3"/>
          </p:nvPr>
        </p:nvSpPr>
        <p:spPr>
          <a:xfrm>
            <a:off x="3838684" y="9409108"/>
            <a:ext cx="2935185" cy="495301"/>
          </a:xfrm>
          <a:prstGeom prst="rect">
            <a:avLst/>
          </a:prstGeom>
        </p:spPr>
        <p:txBody>
          <a:bodyPr vert="horz" lIns="91906" tIns="45953" rIns="91906" bIns="45953" rtlCol="0" anchor="b"/>
          <a:lstStyle>
            <a:lvl1pPr algn="r">
              <a:defRPr sz="1200"/>
            </a:lvl1pPr>
          </a:lstStyle>
          <a:p>
            <a:pPr>
              <a:defRPr/>
            </a:pPr>
            <a:fld id="{2CC6C5D2-8381-40D7-8F93-F189C201A2CF}"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36767" cy="495301"/>
          </a:xfrm>
          <a:prstGeom prst="rect">
            <a:avLst/>
          </a:prstGeom>
        </p:spPr>
        <p:txBody>
          <a:bodyPr vert="horz" lIns="91906" tIns="45953" rIns="91906" bIns="45953"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37101" y="0"/>
            <a:ext cx="2936767" cy="495301"/>
          </a:xfrm>
          <a:prstGeom prst="rect">
            <a:avLst/>
          </a:prstGeom>
        </p:spPr>
        <p:txBody>
          <a:bodyPr vert="horz" lIns="91906" tIns="45953" rIns="91906" bIns="45953" rtlCol="0"/>
          <a:lstStyle>
            <a:lvl1pPr algn="r" fontAlgn="auto">
              <a:spcBef>
                <a:spcPts val="0"/>
              </a:spcBef>
              <a:spcAft>
                <a:spcPts val="0"/>
              </a:spcAft>
              <a:defRPr sz="1200">
                <a:latin typeface="+mn-lt"/>
              </a:defRPr>
            </a:lvl1pPr>
          </a:lstStyle>
          <a:p>
            <a:pPr>
              <a:defRPr/>
            </a:pPr>
            <a:fld id="{E6B4C5F6-0A0E-4D8A-826B-61FFF3A233DC}" type="datetimeFigureOut">
              <a:rPr lang="en-US"/>
              <a:pPr>
                <a:defRPr/>
              </a:pPr>
              <a:t>11/7/2008</a:t>
            </a:fld>
            <a:endParaRPr lang="en-US"/>
          </a:p>
        </p:txBody>
      </p:sp>
      <p:sp>
        <p:nvSpPr>
          <p:cNvPr id="4" name="Slide Image Placeholder 3"/>
          <p:cNvSpPr>
            <a:spLocks noGrp="1" noRot="1" noChangeAspect="1"/>
          </p:cNvSpPr>
          <p:nvPr>
            <p:ph type="sldImg" idx="2"/>
          </p:nvPr>
        </p:nvSpPr>
        <p:spPr>
          <a:xfrm>
            <a:off x="912813" y="744538"/>
            <a:ext cx="4949825" cy="3713162"/>
          </a:xfrm>
          <a:prstGeom prst="rect">
            <a:avLst/>
          </a:prstGeom>
          <a:noFill/>
          <a:ln w="12700">
            <a:solidFill>
              <a:prstClr val="black"/>
            </a:solidFill>
          </a:ln>
        </p:spPr>
        <p:txBody>
          <a:bodyPr vert="horz" lIns="91906" tIns="45953" rIns="91906" bIns="45953" rtlCol="0" anchor="ctr"/>
          <a:lstStyle/>
          <a:p>
            <a:pPr lvl="0"/>
            <a:endParaRPr lang="en-US" noProof="0"/>
          </a:p>
        </p:txBody>
      </p:sp>
      <p:sp>
        <p:nvSpPr>
          <p:cNvPr id="5" name="Notes Placeholder 4"/>
          <p:cNvSpPr>
            <a:spLocks noGrp="1"/>
          </p:cNvSpPr>
          <p:nvPr>
            <p:ph type="body" sz="quarter" idx="3"/>
          </p:nvPr>
        </p:nvSpPr>
        <p:spPr>
          <a:xfrm>
            <a:off x="677229" y="4706147"/>
            <a:ext cx="5420993" cy="4457699"/>
          </a:xfrm>
          <a:prstGeom prst="rect">
            <a:avLst/>
          </a:prstGeom>
        </p:spPr>
        <p:txBody>
          <a:bodyPr vert="horz" lIns="91906" tIns="45953" rIns="91906" bIns="45953"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409108"/>
            <a:ext cx="2936767" cy="495301"/>
          </a:xfrm>
          <a:prstGeom prst="rect">
            <a:avLst/>
          </a:prstGeom>
        </p:spPr>
        <p:txBody>
          <a:bodyPr vert="horz" lIns="91906" tIns="45953" rIns="91906" bIns="45953"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37101" y="9409108"/>
            <a:ext cx="2936767" cy="495301"/>
          </a:xfrm>
          <a:prstGeom prst="rect">
            <a:avLst/>
          </a:prstGeom>
        </p:spPr>
        <p:txBody>
          <a:bodyPr vert="horz" lIns="91906" tIns="45953" rIns="91906" bIns="45953" rtlCol="0" anchor="b"/>
          <a:lstStyle>
            <a:lvl1pPr algn="r" fontAlgn="auto">
              <a:spcBef>
                <a:spcPts val="0"/>
              </a:spcBef>
              <a:spcAft>
                <a:spcPts val="0"/>
              </a:spcAft>
              <a:defRPr sz="1200">
                <a:latin typeface="+mn-lt"/>
              </a:defRPr>
            </a:lvl1pPr>
          </a:lstStyle>
          <a:p>
            <a:pPr>
              <a:defRPr/>
            </a:pPr>
            <a:fld id="{F9E9B538-86B3-47E2-B64E-69EB84CC9F3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0058660-6C77-489C-AE4C-7BF4D6860865}" type="slidenum">
              <a:rPr lang="en-US"/>
              <a:pPr>
                <a:defRPr/>
              </a:pPr>
              <a:t>1</a:t>
            </a:fld>
            <a:endParaRPr lang="en-US"/>
          </a:p>
        </p:txBody>
      </p:sp>
      <p:sp>
        <p:nvSpPr>
          <p:cNvPr id="6246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246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rgbClr val="E5E5FF"/>
              </a:solidFill>
              <a:latin typeface="Verdana" pitchFamily="34" charset="0"/>
            </a:endParaRPr>
          </a:p>
        </p:txBody>
      </p:sp>
      <p:sp>
        <p:nvSpPr>
          <p:cNvPr id="5" name="Rectangle 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spcBef>
                <a:spcPct val="20000"/>
              </a:spcBef>
              <a:buClr>
                <a:srgbClr val="FFCC66"/>
              </a:buClr>
              <a:buFontTx/>
              <a:buChar char="•"/>
              <a:defRPr/>
            </a:pPr>
            <a:endParaRPr lang="en-GB">
              <a:solidFill>
                <a:schemeClr val="bg2"/>
              </a:solidFill>
              <a:latin typeface="Verdana" pitchFamily="34" charset="0"/>
            </a:endParaRPr>
          </a:p>
        </p:txBody>
      </p:sp>
      <p:sp>
        <p:nvSpPr>
          <p:cNvPr id="6" name="Rectangle 6"/>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pPr>
              <a:defRPr/>
            </a:pPr>
            <a:endParaRPr lang="en-US"/>
          </a:p>
        </p:txBody>
      </p:sp>
      <p:sp>
        <p:nvSpPr>
          <p:cNvPr id="7" name="Rectangle 7"/>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chemeClr val="accent2"/>
              </a:solidFill>
              <a:latin typeface="Verdana" pitchFamily="34" charset="0"/>
            </a:endParaRPr>
          </a:p>
        </p:txBody>
      </p:sp>
      <p:sp>
        <p:nvSpPr>
          <p:cNvPr id="8" name="Oval 8"/>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pPr>
              <a:defRPr/>
            </a:pPr>
            <a:endParaRPr lang="en-US"/>
          </a:p>
        </p:txBody>
      </p:sp>
      <p:pic>
        <p:nvPicPr>
          <p:cNvPr id="9" name="Picture 9" descr="IST"/>
          <p:cNvPicPr>
            <a:picLocks noChangeAspect="1" noChangeArrowheads="1"/>
          </p:cNvPicPr>
          <p:nvPr/>
        </p:nvPicPr>
        <p:blipFill>
          <a:blip r:embed="rId2"/>
          <a:srcRect/>
          <a:stretch>
            <a:fillRect/>
          </a:stretch>
        </p:blipFill>
        <p:spPr bwMode="auto">
          <a:xfrm>
            <a:off x="6154738" y="5738813"/>
            <a:ext cx="1219200" cy="536575"/>
          </a:xfrm>
          <a:prstGeom prst="rect">
            <a:avLst/>
          </a:prstGeom>
          <a:noFill/>
          <a:ln w="25400">
            <a:noFill/>
            <a:miter lim="800000"/>
            <a:headEnd/>
            <a:tailEnd/>
          </a:ln>
        </p:spPr>
      </p:pic>
      <p:pic>
        <p:nvPicPr>
          <p:cNvPr id="10" name="Picture 10" descr="eu_logo2"/>
          <p:cNvPicPr>
            <a:picLocks noChangeAspect="1" noChangeArrowheads="1"/>
          </p:cNvPicPr>
          <p:nvPr/>
        </p:nvPicPr>
        <p:blipFill>
          <a:blip r:embed="rId3"/>
          <a:srcRect/>
          <a:stretch>
            <a:fillRect/>
          </a:stretch>
        </p:blipFill>
        <p:spPr bwMode="auto">
          <a:xfrm>
            <a:off x="7870825" y="5694363"/>
            <a:ext cx="809625" cy="571500"/>
          </a:xfrm>
          <a:prstGeom prst="rect">
            <a:avLst/>
          </a:prstGeom>
          <a:noFill/>
          <a:ln w="25400">
            <a:noFill/>
            <a:miter lim="800000"/>
            <a:headEnd/>
            <a:tailEnd/>
          </a:ln>
        </p:spPr>
      </p:pic>
      <p:sp>
        <p:nvSpPr>
          <p:cNvPr id="11" name="Text Box 11"/>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b="1"/>
              <a:t>EGEE-II INFSO-RI-031688</a:t>
            </a:r>
            <a:r>
              <a:rPr lang="en-GB" sz="1200" b="1">
                <a:latin typeface="Verdana" pitchFamily="34" charset="0"/>
              </a:rPr>
              <a:t> </a:t>
            </a:r>
          </a:p>
        </p:txBody>
      </p:sp>
      <p:pic>
        <p:nvPicPr>
          <p:cNvPr id="12" name="Picture 12" descr="egee_bigger"/>
          <p:cNvPicPr>
            <a:picLocks noChangeAspect="1" noChangeArrowheads="1"/>
          </p:cNvPicPr>
          <p:nvPr/>
        </p:nvPicPr>
        <p:blipFill>
          <a:blip r:embed="rId4"/>
          <a:srcRect/>
          <a:stretch>
            <a:fillRect/>
          </a:stretch>
        </p:blipFill>
        <p:spPr bwMode="auto">
          <a:xfrm>
            <a:off x="2168525" y="344488"/>
            <a:ext cx="2390775" cy="590550"/>
          </a:xfrm>
          <a:prstGeom prst="rect">
            <a:avLst/>
          </a:prstGeom>
          <a:noFill/>
          <a:ln w="9525">
            <a:noFill/>
            <a:miter lim="800000"/>
            <a:headEnd/>
            <a:tailEnd/>
          </a:ln>
        </p:spPr>
      </p:pic>
      <p:sp>
        <p:nvSpPr>
          <p:cNvPr id="13" name="Text Box 13"/>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spcBef>
                <a:spcPct val="20000"/>
              </a:spcBef>
              <a:buClr>
                <a:srgbClr val="FFCC66"/>
              </a:buClr>
              <a:defRPr/>
            </a:pPr>
            <a:r>
              <a:rPr lang="en-GB">
                <a:solidFill>
                  <a:schemeClr val="bg1"/>
                </a:solidFill>
              </a:rPr>
              <a:t>Enabling Grids for E-sciencE</a:t>
            </a:r>
          </a:p>
        </p:txBody>
      </p:sp>
      <p:pic>
        <p:nvPicPr>
          <p:cNvPr id="14" name="Picture 14" descr="EGEE 30y"/>
          <p:cNvPicPr>
            <a:picLocks noChangeAspect="1" noChangeArrowheads="1"/>
          </p:cNvPicPr>
          <p:nvPr/>
        </p:nvPicPr>
        <p:blipFill>
          <a:blip r:embed="rId5"/>
          <a:srcRect/>
          <a:stretch>
            <a:fillRect/>
          </a:stretch>
        </p:blipFill>
        <p:spPr bwMode="auto">
          <a:xfrm>
            <a:off x="0" y="212725"/>
            <a:ext cx="1798638" cy="5400675"/>
          </a:xfrm>
          <a:prstGeom prst="rect">
            <a:avLst/>
          </a:prstGeom>
          <a:noFill/>
          <a:ln w="9525">
            <a:noFill/>
            <a:miter lim="800000"/>
            <a:headEnd/>
            <a:tailEnd/>
          </a:ln>
        </p:spPr>
      </p:pic>
      <p:sp>
        <p:nvSpPr>
          <p:cNvPr id="15" name="Text Box 15"/>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spcBef>
                <a:spcPct val="20000"/>
              </a:spcBef>
              <a:buClr>
                <a:srgbClr val="FFCC66"/>
              </a:buClr>
              <a:defRPr/>
            </a:pPr>
            <a:r>
              <a:rPr lang="en-GB" sz="1600" b="1">
                <a:solidFill>
                  <a:schemeClr val="accent2"/>
                </a:solidFill>
              </a:rPr>
              <a:t>www.eu-egee.org</a:t>
            </a:r>
          </a:p>
        </p:txBody>
      </p:sp>
      <p:pic>
        <p:nvPicPr>
          <p:cNvPr id="16" name="Picture 16" descr="INFSOM3"/>
          <p:cNvPicPr>
            <a:picLocks noChangeAspect="1" noChangeArrowheads="1"/>
          </p:cNvPicPr>
          <p:nvPr/>
        </p:nvPicPr>
        <p:blipFill>
          <a:blip r:embed="rId6"/>
          <a:srcRect/>
          <a:stretch>
            <a:fillRect/>
          </a:stretch>
        </p:blipFill>
        <p:spPr bwMode="auto">
          <a:xfrm>
            <a:off x="6096000" y="5568950"/>
            <a:ext cx="1298575" cy="831850"/>
          </a:xfrm>
          <a:prstGeom prst="rect">
            <a:avLst/>
          </a:prstGeom>
          <a:noFill/>
          <a:ln w="9525">
            <a:noFill/>
            <a:miter lim="800000"/>
            <a:headEnd/>
            <a:tailEnd/>
          </a:ln>
        </p:spPr>
      </p:pic>
      <p:sp>
        <p:nvSpPr>
          <p:cNvPr id="17" name="Text Box 17"/>
          <p:cNvSpPr txBox="1">
            <a:spLocks noChangeArrowheads="1"/>
          </p:cNvSpPr>
          <p:nvPr/>
        </p:nvSpPr>
        <p:spPr bwMode="auto">
          <a:xfrm>
            <a:off x="5643563" y="6491288"/>
            <a:ext cx="3500437" cy="366712"/>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solidFill>
                  <a:schemeClr val="accent2"/>
                </a:solidFill>
                <a:latin typeface="Verdana" pitchFamily="34" charset="0"/>
              </a:rPr>
              <a:t>EGEE and gLite are registered trademarks</a:t>
            </a:r>
            <a:r>
              <a:rPr lang="en-GB">
                <a:solidFill>
                  <a:schemeClr val="accent2"/>
                </a:solidFill>
              </a:rPr>
              <a:t> </a:t>
            </a:r>
          </a:p>
        </p:txBody>
      </p:sp>
      <p:sp>
        <p:nvSpPr>
          <p:cNvPr id="63491" name="Rectangle 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63493" name="Rectangle 5"/>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GB"/>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55E64FC3-9D53-43D3-9B86-52AD4ED44496}"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89F3FF2A-D47A-4E68-B8DD-9E9E65DE8C3D}"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12"/>
          <p:cNvSpPr>
            <a:spLocks noGrp="1" noChangeArrowheads="1"/>
          </p:cNvSpPr>
          <p:nvPr>
            <p:ph type="sldNum" sz="quarter" idx="10"/>
          </p:nvPr>
        </p:nvSpPr>
        <p:spPr>
          <a:ln/>
        </p:spPr>
        <p:txBody>
          <a:bodyPr/>
          <a:lstStyle>
            <a:lvl1pPr>
              <a:defRPr/>
            </a:lvl1pPr>
          </a:lstStyle>
          <a:p>
            <a:pPr>
              <a:defRPr/>
            </a:pPr>
            <a:fld id="{89507AE1-C66C-4B61-8556-29CBA4B645AB}"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2"/>
          <p:cNvSpPr>
            <a:spLocks noGrp="1" noChangeArrowheads="1"/>
          </p:cNvSpPr>
          <p:nvPr>
            <p:ph type="sldNum" sz="quarter" idx="10"/>
          </p:nvPr>
        </p:nvSpPr>
        <p:spPr>
          <a:ln/>
        </p:spPr>
        <p:txBody>
          <a:bodyPr/>
          <a:lstStyle>
            <a:lvl1pPr>
              <a:defRPr/>
            </a:lvl1pPr>
          </a:lstStyle>
          <a:p>
            <a:pPr>
              <a:defRPr/>
            </a:pPr>
            <a:fld id="{BE2464F1-01ED-4CA2-98C3-B00F5C46C192}"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2"/>
          <p:cNvSpPr>
            <a:spLocks noGrp="1" noChangeArrowheads="1"/>
          </p:cNvSpPr>
          <p:nvPr>
            <p:ph type="sldNum" sz="quarter" idx="10"/>
          </p:nvPr>
        </p:nvSpPr>
        <p:spPr>
          <a:ln/>
        </p:spPr>
        <p:txBody>
          <a:bodyPr/>
          <a:lstStyle>
            <a:lvl1pPr>
              <a:defRPr/>
            </a:lvl1pPr>
          </a:lstStyle>
          <a:p>
            <a:pPr>
              <a:defRPr/>
            </a:pPr>
            <a:fld id="{35619281-CBC3-4621-95F0-01859A5E0272}"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7663" y="974725"/>
            <a:ext cx="4217987"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18050"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2"/>
          <p:cNvSpPr>
            <a:spLocks noGrp="1" noChangeArrowheads="1"/>
          </p:cNvSpPr>
          <p:nvPr>
            <p:ph type="sldNum" sz="quarter" idx="10"/>
          </p:nvPr>
        </p:nvSpPr>
        <p:spPr>
          <a:ln/>
        </p:spPr>
        <p:txBody>
          <a:bodyPr/>
          <a:lstStyle>
            <a:lvl1pPr>
              <a:defRPr/>
            </a:lvl1pPr>
          </a:lstStyle>
          <a:p>
            <a:pPr>
              <a:defRPr/>
            </a:pPr>
            <a:fld id="{B631F920-FEA1-4FE5-9088-678CD50C9F99}"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2"/>
          <p:cNvSpPr>
            <a:spLocks noGrp="1" noChangeArrowheads="1"/>
          </p:cNvSpPr>
          <p:nvPr>
            <p:ph type="sldNum" sz="quarter" idx="10"/>
          </p:nvPr>
        </p:nvSpPr>
        <p:spPr>
          <a:ln/>
        </p:spPr>
        <p:txBody>
          <a:bodyPr/>
          <a:lstStyle>
            <a:lvl1pPr>
              <a:defRPr/>
            </a:lvl1pPr>
          </a:lstStyle>
          <a:p>
            <a:pPr>
              <a:defRPr/>
            </a:pPr>
            <a:fld id="{BDEB85E8-5833-40E0-96BF-8D3B7B533970}"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2"/>
          <p:cNvSpPr>
            <a:spLocks noGrp="1" noChangeArrowheads="1"/>
          </p:cNvSpPr>
          <p:nvPr>
            <p:ph type="sldNum" sz="quarter" idx="10"/>
          </p:nvPr>
        </p:nvSpPr>
        <p:spPr>
          <a:ln/>
        </p:spPr>
        <p:txBody>
          <a:bodyPr/>
          <a:lstStyle>
            <a:lvl1pPr>
              <a:defRPr/>
            </a:lvl1pPr>
          </a:lstStyle>
          <a:p>
            <a:pPr>
              <a:defRPr/>
            </a:pPr>
            <a:fld id="{899C55C9-657C-4D97-9BEA-8FD33A995813}"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sldNum" sz="quarter" idx="10"/>
          </p:nvPr>
        </p:nvSpPr>
        <p:spPr>
          <a:ln/>
        </p:spPr>
        <p:txBody>
          <a:bodyPr/>
          <a:lstStyle>
            <a:lvl1pPr>
              <a:defRPr/>
            </a:lvl1pPr>
          </a:lstStyle>
          <a:p>
            <a:pPr>
              <a:defRPr/>
            </a:pPr>
            <a:fld id="{1157B6B0-08C0-4600-BD61-38D79049B309}"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0846789A-8007-42E1-B9BA-A9FC202EB1CB}"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61F1C48D-813B-48D7-8149-171FC35F82DE}"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2"/>
          <p:cNvSpPr>
            <a:spLocks noGrp="1" noChangeArrowheads="1"/>
          </p:cNvSpPr>
          <p:nvPr>
            <p:ph type="sldNum" sz="quarter" idx="10"/>
          </p:nvPr>
        </p:nvSpPr>
        <p:spPr>
          <a:ln/>
        </p:spPr>
        <p:txBody>
          <a:bodyPr/>
          <a:lstStyle>
            <a:lvl1pPr>
              <a:defRPr/>
            </a:lvl1pPr>
          </a:lstStyle>
          <a:p>
            <a:pPr>
              <a:defRPr/>
            </a:pPr>
            <a:fld id="{E906367A-115F-4D97-9868-D5469FFA5D1F}"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2"/>
          <p:cNvSpPr>
            <a:spLocks noGrp="1" noChangeArrowheads="1"/>
          </p:cNvSpPr>
          <p:nvPr>
            <p:ph type="sldNum" sz="quarter" idx="10"/>
          </p:nvPr>
        </p:nvSpPr>
        <p:spPr>
          <a:ln/>
        </p:spPr>
        <p:txBody>
          <a:bodyPr/>
          <a:lstStyle>
            <a:lvl1pPr>
              <a:defRPr/>
            </a:lvl1pPr>
          </a:lstStyle>
          <a:p>
            <a:pPr>
              <a:defRPr/>
            </a:pPr>
            <a:fld id="{79FA5092-BDB7-4F8E-BC7A-4639C96D1D49}"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9425" y="66675"/>
            <a:ext cx="2160588" cy="6337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7663" y="66675"/>
            <a:ext cx="6329362" cy="6337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2"/>
          <p:cNvSpPr>
            <a:spLocks noGrp="1" noChangeArrowheads="1"/>
          </p:cNvSpPr>
          <p:nvPr>
            <p:ph type="sldNum" sz="quarter" idx="10"/>
          </p:nvPr>
        </p:nvSpPr>
        <p:spPr>
          <a:ln/>
        </p:spPr>
        <p:txBody>
          <a:bodyPr/>
          <a:lstStyle>
            <a:lvl1pPr>
              <a:defRPr/>
            </a:lvl1pPr>
          </a:lstStyle>
          <a:p>
            <a:pPr>
              <a:defRPr/>
            </a:pPr>
            <a:fld id="{F5EDA051-AD03-4620-980B-C184F24F4609}" type="slidenum">
              <a:rPr lang="en-GB"/>
              <a:pPr>
                <a:defRPr/>
              </a:pPr>
              <a:t>‹#›</a:t>
            </a:fld>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212725"/>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rgbClr val="E5E5FF"/>
              </a:solidFill>
              <a:latin typeface="Verdana" pitchFamily="34" charset="0"/>
            </a:endParaRPr>
          </a:p>
        </p:txBody>
      </p:sp>
      <p:sp>
        <p:nvSpPr>
          <p:cNvPr id="5" name="Rectangle 4"/>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lgn="ctr">
              <a:spcBef>
                <a:spcPct val="20000"/>
              </a:spcBef>
              <a:buClr>
                <a:srgbClr val="FFCC66"/>
              </a:buClr>
              <a:buFontTx/>
              <a:buChar char="•"/>
              <a:defRPr/>
            </a:pPr>
            <a:endParaRPr lang="en-GB">
              <a:solidFill>
                <a:schemeClr val="bg2"/>
              </a:solidFill>
              <a:latin typeface="Verdana" pitchFamily="34" charset="0"/>
            </a:endParaRPr>
          </a:p>
        </p:txBody>
      </p:sp>
      <p:sp>
        <p:nvSpPr>
          <p:cNvPr id="6" name="Rectangle 6"/>
          <p:cNvSpPr>
            <a:spLocks noChangeArrowheads="1"/>
          </p:cNvSpPr>
          <p:nvPr/>
        </p:nvSpPr>
        <p:spPr bwMode="auto">
          <a:xfrm>
            <a:off x="0" y="836613"/>
            <a:ext cx="9144000" cy="860425"/>
          </a:xfrm>
          <a:prstGeom prst="rect">
            <a:avLst/>
          </a:prstGeom>
          <a:solidFill>
            <a:schemeClr val="bg1"/>
          </a:solidFill>
          <a:ln w="9525" algn="ctr">
            <a:noFill/>
            <a:miter lim="800000"/>
            <a:headEnd/>
            <a:tailEnd/>
          </a:ln>
          <a:effectLst/>
        </p:spPr>
        <p:txBody>
          <a:bodyPr wrap="none" anchor="ctr"/>
          <a:lstStyle/>
          <a:p>
            <a:pPr>
              <a:defRPr/>
            </a:pPr>
            <a:endParaRPr lang="en-US"/>
          </a:p>
        </p:txBody>
      </p:sp>
      <p:sp>
        <p:nvSpPr>
          <p:cNvPr id="7" name="Rectangle 7"/>
          <p:cNvSpPr>
            <a:spLocks noChangeArrowheads="1"/>
          </p:cNvSpPr>
          <p:nvPr/>
        </p:nvSpPr>
        <p:spPr bwMode="auto">
          <a:xfrm>
            <a:off x="4341813" y="209550"/>
            <a:ext cx="4802187" cy="852488"/>
          </a:xfrm>
          <a:prstGeom prst="rect">
            <a:avLst/>
          </a:prstGeom>
          <a:solidFill>
            <a:schemeClr val="tx1"/>
          </a:solidFill>
          <a:ln w="9525" algn="ctr">
            <a:noFill/>
            <a:miter lim="800000"/>
            <a:headEnd/>
            <a:tailEnd/>
          </a:ln>
          <a:effectLst/>
        </p:spPr>
        <p:txBody>
          <a:bodyPr wrap="none" anchor="ctr"/>
          <a:lstStyle/>
          <a:p>
            <a:pPr algn="ctr">
              <a:spcBef>
                <a:spcPct val="20000"/>
              </a:spcBef>
              <a:buClr>
                <a:srgbClr val="FFCC66"/>
              </a:buClr>
              <a:buFontTx/>
              <a:buChar char="•"/>
              <a:defRPr/>
            </a:pPr>
            <a:endParaRPr lang="en-GB">
              <a:solidFill>
                <a:schemeClr val="accent2"/>
              </a:solidFill>
              <a:latin typeface="Verdana" pitchFamily="34" charset="0"/>
            </a:endParaRPr>
          </a:p>
        </p:txBody>
      </p:sp>
      <p:sp>
        <p:nvSpPr>
          <p:cNvPr id="8" name="Oval 8"/>
          <p:cNvSpPr>
            <a:spLocks noChangeArrowheads="1"/>
          </p:cNvSpPr>
          <p:nvPr/>
        </p:nvSpPr>
        <p:spPr bwMode="auto">
          <a:xfrm>
            <a:off x="3884613" y="207963"/>
            <a:ext cx="887412" cy="860425"/>
          </a:xfrm>
          <a:prstGeom prst="ellipse">
            <a:avLst/>
          </a:prstGeom>
          <a:solidFill>
            <a:schemeClr val="bg1"/>
          </a:solidFill>
          <a:ln w="9525" algn="ctr">
            <a:noFill/>
            <a:round/>
            <a:headEnd/>
            <a:tailEnd/>
          </a:ln>
          <a:effectLst/>
        </p:spPr>
        <p:txBody>
          <a:bodyPr wrap="none" anchor="ctr"/>
          <a:lstStyle/>
          <a:p>
            <a:pPr>
              <a:defRPr/>
            </a:pPr>
            <a:endParaRPr lang="en-US"/>
          </a:p>
        </p:txBody>
      </p:sp>
      <p:pic>
        <p:nvPicPr>
          <p:cNvPr id="9" name="Picture 9" descr="IST"/>
          <p:cNvPicPr>
            <a:picLocks noChangeAspect="1" noChangeArrowheads="1"/>
          </p:cNvPicPr>
          <p:nvPr/>
        </p:nvPicPr>
        <p:blipFill>
          <a:blip r:embed="rId2"/>
          <a:srcRect/>
          <a:stretch>
            <a:fillRect/>
          </a:stretch>
        </p:blipFill>
        <p:spPr bwMode="auto">
          <a:xfrm>
            <a:off x="6154738" y="5738813"/>
            <a:ext cx="1219200" cy="536575"/>
          </a:xfrm>
          <a:prstGeom prst="rect">
            <a:avLst/>
          </a:prstGeom>
          <a:noFill/>
          <a:ln w="25400">
            <a:noFill/>
            <a:miter lim="800000"/>
            <a:headEnd/>
            <a:tailEnd/>
          </a:ln>
        </p:spPr>
      </p:pic>
      <p:pic>
        <p:nvPicPr>
          <p:cNvPr id="10" name="Picture 10" descr="eu_logo2"/>
          <p:cNvPicPr>
            <a:picLocks noChangeAspect="1" noChangeArrowheads="1"/>
          </p:cNvPicPr>
          <p:nvPr/>
        </p:nvPicPr>
        <p:blipFill>
          <a:blip r:embed="rId3"/>
          <a:srcRect/>
          <a:stretch>
            <a:fillRect/>
          </a:stretch>
        </p:blipFill>
        <p:spPr bwMode="auto">
          <a:xfrm>
            <a:off x="7870825" y="5829300"/>
            <a:ext cx="809625" cy="571500"/>
          </a:xfrm>
          <a:prstGeom prst="rect">
            <a:avLst/>
          </a:prstGeom>
          <a:noFill/>
          <a:ln w="25400">
            <a:noFill/>
            <a:miter lim="800000"/>
            <a:headEnd/>
            <a:tailEnd/>
          </a:ln>
        </p:spPr>
      </p:pic>
      <p:sp>
        <p:nvSpPr>
          <p:cNvPr id="11" name="Text Box 11"/>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b="1"/>
              <a:t>EGEE-II INFSO-RI-031688</a:t>
            </a:r>
            <a:r>
              <a:rPr lang="en-GB" sz="1200" b="1">
                <a:latin typeface="Verdana" pitchFamily="34" charset="0"/>
              </a:rPr>
              <a:t> </a:t>
            </a:r>
          </a:p>
        </p:txBody>
      </p:sp>
      <p:pic>
        <p:nvPicPr>
          <p:cNvPr id="12" name="Picture 12" descr="egee_bigger"/>
          <p:cNvPicPr>
            <a:picLocks noChangeAspect="1" noChangeArrowheads="1"/>
          </p:cNvPicPr>
          <p:nvPr/>
        </p:nvPicPr>
        <p:blipFill>
          <a:blip r:embed="rId4"/>
          <a:srcRect/>
          <a:stretch>
            <a:fillRect/>
          </a:stretch>
        </p:blipFill>
        <p:spPr bwMode="auto">
          <a:xfrm>
            <a:off x="2168525" y="344488"/>
            <a:ext cx="2390775" cy="590550"/>
          </a:xfrm>
          <a:prstGeom prst="rect">
            <a:avLst/>
          </a:prstGeom>
          <a:noFill/>
          <a:ln w="9525">
            <a:noFill/>
            <a:miter lim="800000"/>
            <a:headEnd/>
            <a:tailEnd/>
          </a:ln>
        </p:spPr>
      </p:pic>
      <p:sp>
        <p:nvSpPr>
          <p:cNvPr id="13" name="Text Box 13"/>
          <p:cNvSpPr txBox="1">
            <a:spLocks noChangeArrowheads="1"/>
          </p:cNvSpPr>
          <p:nvPr/>
        </p:nvSpPr>
        <p:spPr bwMode="auto">
          <a:xfrm>
            <a:off x="4903788" y="696913"/>
            <a:ext cx="4025900" cy="366712"/>
          </a:xfrm>
          <a:prstGeom prst="rect">
            <a:avLst/>
          </a:prstGeom>
          <a:noFill/>
          <a:ln w="9525" algn="ctr">
            <a:noFill/>
            <a:miter lim="800000"/>
            <a:headEnd/>
            <a:tailEnd/>
          </a:ln>
          <a:effectLst/>
        </p:spPr>
        <p:txBody>
          <a:bodyPr>
            <a:spAutoFit/>
          </a:bodyPr>
          <a:lstStyle/>
          <a:p>
            <a:pPr>
              <a:spcBef>
                <a:spcPct val="20000"/>
              </a:spcBef>
              <a:buClr>
                <a:srgbClr val="FFCC66"/>
              </a:buClr>
              <a:defRPr/>
            </a:pPr>
            <a:r>
              <a:rPr lang="en-GB">
                <a:solidFill>
                  <a:schemeClr val="bg1"/>
                </a:solidFill>
              </a:rPr>
              <a:t>Enabling Grids for E-sciencE</a:t>
            </a:r>
          </a:p>
        </p:txBody>
      </p:sp>
      <p:pic>
        <p:nvPicPr>
          <p:cNvPr id="14" name="Picture 14" descr="EGEE 30y"/>
          <p:cNvPicPr>
            <a:picLocks noChangeAspect="1" noChangeArrowheads="1"/>
          </p:cNvPicPr>
          <p:nvPr/>
        </p:nvPicPr>
        <p:blipFill>
          <a:blip r:embed="rId5"/>
          <a:srcRect/>
          <a:stretch>
            <a:fillRect/>
          </a:stretch>
        </p:blipFill>
        <p:spPr bwMode="auto">
          <a:xfrm>
            <a:off x="0" y="212725"/>
            <a:ext cx="1798638" cy="5400675"/>
          </a:xfrm>
          <a:prstGeom prst="rect">
            <a:avLst/>
          </a:prstGeom>
          <a:noFill/>
          <a:ln w="9525">
            <a:noFill/>
            <a:miter lim="800000"/>
            <a:headEnd/>
            <a:tailEnd/>
          </a:ln>
        </p:spPr>
      </p:pic>
      <p:sp>
        <p:nvSpPr>
          <p:cNvPr id="15" name="Text Box 15"/>
          <p:cNvSpPr txBox="1">
            <a:spLocks noChangeArrowheads="1"/>
          </p:cNvSpPr>
          <p:nvPr/>
        </p:nvSpPr>
        <p:spPr bwMode="auto">
          <a:xfrm>
            <a:off x="0" y="5861050"/>
            <a:ext cx="1868488" cy="336550"/>
          </a:xfrm>
          <a:prstGeom prst="rect">
            <a:avLst/>
          </a:prstGeom>
          <a:noFill/>
          <a:ln w="25400" algn="ctr">
            <a:noFill/>
            <a:miter lim="800000"/>
            <a:headEnd/>
            <a:tailEnd/>
          </a:ln>
          <a:effectLst/>
        </p:spPr>
        <p:txBody>
          <a:bodyPr wrap="none">
            <a:spAutoFit/>
          </a:bodyPr>
          <a:lstStyle/>
          <a:p>
            <a:pPr>
              <a:spcBef>
                <a:spcPct val="20000"/>
              </a:spcBef>
              <a:buClr>
                <a:srgbClr val="FFCC66"/>
              </a:buClr>
              <a:defRPr/>
            </a:pPr>
            <a:r>
              <a:rPr lang="en-GB" sz="1600" b="1">
                <a:solidFill>
                  <a:schemeClr val="accent2"/>
                </a:solidFill>
              </a:rPr>
              <a:t>www.eu-egee.org</a:t>
            </a:r>
          </a:p>
        </p:txBody>
      </p:sp>
      <p:pic>
        <p:nvPicPr>
          <p:cNvPr id="16" name="Picture 16" descr="INFSOM3"/>
          <p:cNvPicPr>
            <a:picLocks noChangeAspect="1" noChangeArrowheads="1"/>
          </p:cNvPicPr>
          <p:nvPr/>
        </p:nvPicPr>
        <p:blipFill>
          <a:blip r:embed="rId6"/>
          <a:srcRect/>
          <a:stretch>
            <a:fillRect/>
          </a:stretch>
        </p:blipFill>
        <p:spPr bwMode="auto">
          <a:xfrm>
            <a:off x="6096000" y="5715000"/>
            <a:ext cx="1298575" cy="831850"/>
          </a:xfrm>
          <a:prstGeom prst="rect">
            <a:avLst/>
          </a:prstGeom>
          <a:noFill/>
          <a:ln w="9525">
            <a:noFill/>
            <a:miter lim="800000"/>
            <a:headEnd/>
            <a:tailEnd/>
          </a:ln>
        </p:spPr>
      </p:pic>
      <p:sp>
        <p:nvSpPr>
          <p:cNvPr id="17" name="Text Box 17"/>
          <p:cNvSpPr txBox="1">
            <a:spLocks noChangeArrowheads="1"/>
          </p:cNvSpPr>
          <p:nvPr/>
        </p:nvSpPr>
        <p:spPr bwMode="auto">
          <a:xfrm>
            <a:off x="5643563" y="6491288"/>
            <a:ext cx="3500437" cy="366712"/>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solidFill>
                  <a:schemeClr val="accent2"/>
                </a:solidFill>
                <a:latin typeface="Verdana" pitchFamily="34" charset="0"/>
              </a:rPr>
              <a:t>EGEE and gLite are registered trademarks</a:t>
            </a:r>
            <a:r>
              <a:rPr lang="en-GB">
                <a:solidFill>
                  <a:schemeClr val="accent2"/>
                </a:solidFill>
              </a:rPr>
              <a:t> </a:t>
            </a:r>
          </a:p>
        </p:txBody>
      </p:sp>
      <p:sp>
        <p:nvSpPr>
          <p:cNvPr id="80899" name="Rectangle 3"/>
          <p:cNvSpPr>
            <a:spLocks noGrp="1" noChangeArrowheads="1"/>
          </p:cNvSpPr>
          <p:nvPr>
            <p:ph type="subTitle" idx="1"/>
          </p:nvPr>
        </p:nvSpPr>
        <p:spPr>
          <a:xfrm>
            <a:off x="2160588" y="3676650"/>
            <a:ext cx="6518275" cy="1397000"/>
          </a:xfrm>
        </p:spPr>
        <p:txBody>
          <a:bodyPr/>
          <a:lstStyle>
            <a:lvl1pPr marL="0" indent="0">
              <a:buFontTx/>
              <a:buNone/>
              <a:defRPr sz="2000" i="1"/>
            </a:lvl1pPr>
          </a:lstStyle>
          <a:p>
            <a:r>
              <a:rPr lang="en-GB"/>
              <a:t>Click to edit Master subtitle style</a:t>
            </a:r>
          </a:p>
          <a:p>
            <a:r>
              <a:rPr lang="en-GB"/>
              <a:t>Date of Event</a:t>
            </a:r>
          </a:p>
        </p:txBody>
      </p:sp>
      <p:sp>
        <p:nvSpPr>
          <p:cNvPr id="80901" name="Rectangle 5"/>
          <p:cNvSpPr>
            <a:spLocks noGrp="1" noChangeArrowheads="1"/>
          </p:cNvSpPr>
          <p:nvPr>
            <p:ph type="ctrTitle"/>
          </p:nvPr>
        </p:nvSpPr>
        <p:spPr>
          <a:xfrm>
            <a:off x="2155825" y="2493963"/>
            <a:ext cx="6518275" cy="1076325"/>
          </a:xfrm>
        </p:spPr>
        <p:txBody>
          <a:bodyPr anchor="t"/>
          <a:lstStyle>
            <a:lvl1pPr algn="l">
              <a:defRPr sz="3600">
                <a:solidFill>
                  <a:schemeClr val="tx1"/>
                </a:solidFill>
              </a:defRPr>
            </a:lvl1pPr>
          </a:lstStyle>
          <a:p>
            <a:r>
              <a:rPr lang="en-GB"/>
              <a:t>Click to edit Master title style</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FA143C50-4DA6-4190-A67A-D2C49249C5BA}" type="slidenum">
              <a:rPr lang="en-GB"/>
              <a:pPr>
                <a:defRPr/>
              </a:pPr>
              <a:t>‹#›</a:t>
            </a:fld>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35D73477-CA02-4418-8A00-55A798AD16E1}" type="slidenum">
              <a:rPr lang="en-GB"/>
              <a:pPr>
                <a:defRPr/>
              </a:pPr>
              <a:t>‹#›</a:t>
            </a:fld>
            <a:endParaRPr lang="en-GB"/>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FCE06689-1BFD-4542-BBC0-FECA006F54D3}" type="slidenum">
              <a:rPr lang="en-GB"/>
              <a:pPr>
                <a:defRPr/>
              </a:pPr>
              <a:t>‹#›</a:t>
            </a:fld>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ftr" sz="quarter" idx="10"/>
          </p:nvPr>
        </p:nvSpPr>
        <p:spPr>
          <a:ln/>
        </p:spPr>
        <p:txBody>
          <a:bodyPr/>
          <a:lstStyle>
            <a:lvl1pPr>
              <a:defRPr/>
            </a:lvl1pPr>
          </a:lstStyle>
          <a:p>
            <a:pPr>
              <a:defRPr/>
            </a:pPr>
            <a:endParaRPr lang="en-GB"/>
          </a:p>
        </p:txBody>
      </p:sp>
      <p:sp>
        <p:nvSpPr>
          <p:cNvPr id="8" name="Rectangle 4"/>
          <p:cNvSpPr>
            <a:spLocks noGrp="1" noChangeArrowheads="1"/>
          </p:cNvSpPr>
          <p:nvPr>
            <p:ph type="sldNum" sz="quarter" idx="11"/>
          </p:nvPr>
        </p:nvSpPr>
        <p:spPr>
          <a:ln/>
        </p:spPr>
        <p:txBody>
          <a:bodyPr/>
          <a:lstStyle>
            <a:lvl1pPr>
              <a:defRPr/>
            </a:lvl1pPr>
          </a:lstStyle>
          <a:p>
            <a:pPr>
              <a:defRPr/>
            </a:pPr>
            <a:fld id="{67B1724E-3A4F-4ED7-9A00-0DAFB0C37556}" type="slidenum">
              <a:rPr lang="en-GB"/>
              <a:pPr>
                <a:defRPr/>
              </a:pPr>
              <a:t>‹#›</a:t>
            </a:fld>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ftr" sz="quarter" idx="10"/>
          </p:nvPr>
        </p:nvSpPr>
        <p:spPr>
          <a:ln/>
        </p:spPr>
        <p:txBody>
          <a:bodyPr/>
          <a:lstStyle>
            <a:lvl1pPr>
              <a:defRPr/>
            </a:lvl1pPr>
          </a:lstStyle>
          <a:p>
            <a:pPr>
              <a:defRPr/>
            </a:pPr>
            <a:endParaRPr lang="en-GB"/>
          </a:p>
        </p:txBody>
      </p:sp>
      <p:sp>
        <p:nvSpPr>
          <p:cNvPr id="4" name="Rectangle 4"/>
          <p:cNvSpPr>
            <a:spLocks noGrp="1" noChangeArrowheads="1"/>
          </p:cNvSpPr>
          <p:nvPr>
            <p:ph type="sldNum" sz="quarter" idx="11"/>
          </p:nvPr>
        </p:nvSpPr>
        <p:spPr>
          <a:ln/>
        </p:spPr>
        <p:txBody>
          <a:bodyPr/>
          <a:lstStyle>
            <a:lvl1pPr>
              <a:defRPr/>
            </a:lvl1pPr>
          </a:lstStyle>
          <a:p>
            <a:pPr>
              <a:defRPr/>
            </a:pPr>
            <a:fld id="{ED66E3FF-9CD6-4730-8CD8-73F7CD2D69F6}" type="slidenum">
              <a:rPr lang="en-GB"/>
              <a:pPr>
                <a:defRPr/>
              </a:pPr>
              <a:t>‹#›</a:t>
            </a:fld>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GB"/>
          </a:p>
        </p:txBody>
      </p:sp>
      <p:sp>
        <p:nvSpPr>
          <p:cNvPr id="3" name="Rectangle 4"/>
          <p:cNvSpPr>
            <a:spLocks noGrp="1" noChangeArrowheads="1"/>
          </p:cNvSpPr>
          <p:nvPr>
            <p:ph type="sldNum" sz="quarter" idx="11"/>
          </p:nvPr>
        </p:nvSpPr>
        <p:spPr>
          <a:ln/>
        </p:spPr>
        <p:txBody>
          <a:bodyPr/>
          <a:lstStyle>
            <a:lvl1pPr>
              <a:defRPr/>
            </a:lvl1pPr>
          </a:lstStyle>
          <a:p>
            <a:pPr>
              <a:defRPr/>
            </a:pPr>
            <a:fld id="{4DB96FAE-EB59-474D-9997-3D39AC08E424}"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3675EB4B-079D-43EC-9030-8150C9640218}"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66B5FDC2-AC69-443D-99AD-2F144AE1374A}" type="slidenum">
              <a:rPr lang="en-GB"/>
              <a:pPr>
                <a:defRPr/>
              </a:pPr>
              <a:t>‹#›</a:t>
            </a:fld>
            <a:endParaRPr lang="en-GB"/>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6EE6192C-EFF8-40D7-AFFC-584364926DDD}" type="slidenum">
              <a:rPr lang="en-GB"/>
              <a:pPr>
                <a:defRPr/>
              </a:pPr>
              <a:t>‹#›</a:t>
            </a:fld>
            <a:endParaRPr lang="en-GB"/>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0E6948FF-B9CB-44AA-81BD-CC043FE594C4}" type="slidenum">
              <a:rPr lang="en-GB"/>
              <a:pPr>
                <a:defRPr/>
              </a:pPr>
              <a:t>‹#›</a:t>
            </a:fld>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27838" y="66675"/>
            <a:ext cx="2160587" cy="6337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6075" y="66675"/>
            <a:ext cx="6329363" cy="6337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ftr" sz="quarter" idx="10"/>
          </p:nvPr>
        </p:nvSpPr>
        <p:spPr>
          <a:ln/>
        </p:spPr>
        <p:txBody>
          <a:bodyPr/>
          <a:lstStyle>
            <a:lvl1pPr>
              <a:defRPr/>
            </a:lvl1pPr>
          </a:lstStyle>
          <a:p>
            <a:pPr>
              <a:defRPr/>
            </a:pPr>
            <a:endParaRPr lang="en-GB"/>
          </a:p>
        </p:txBody>
      </p:sp>
      <p:sp>
        <p:nvSpPr>
          <p:cNvPr id="5" name="Rectangle 4"/>
          <p:cNvSpPr>
            <a:spLocks noGrp="1" noChangeArrowheads="1"/>
          </p:cNvSpPr>
          <p:nvPr>
            <p:ph type="sldNum" sz="quarter" idx="11"/>
          </p:nvPr>
        </p:nvSpPr>
        <p:spPr>
          <a:ln/>
        </p:spPr>
        <p:txBody>
          <a:bodyPr/>
          <a:lstStyle>
            <a:lvl1pPr>
              <a:defRPr/>
            </a:lvl1pPr>
          </a:lstStyle>
          <a:p>
            <a:pPr>
              <a:defRPr/>
            </a:pPr>
            <a:fld id="{FA5DE53B-F1C4-48F1-95DD-465E1D9B8EEB}" type="slidenum">
              <a:rPr lang="en-GB"/>
              <a:pPr>
                <a:defRPr/>
              </a:pPr>
              <a:t>‹#›</a:t>
            </a:fld>
            <a:endParaRPr lang="en-GB"/>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254250" y="66675"/>
            <a:ext cx="6734175" cy="685800"/>
          </a:xfrm>
        </p:spPr>
        <p:txBody>
          <a:bodyPr/>
          <a:lstStyle/>
          <a:p>
            <a:r>
              <a:rPr lang="en-US"/>
              <a:t>Click to edit Master title style</a:t>
            </a:r>
          </a:p>
        </p:txBody>
      </p:sp>
      <p:sp>
        <p:nvSpPr>
          <p:cNvPr id="3" name="Text Placeholder 2"/>
          <p:cNvSpPr>
            <a:spLocks noGrp="1"/>
          </p:cNvSpPr>
          <p:nvPr>
            <p:ph type="body" sz="half" idx="1"/>
          </p:nvPr>
        </p:nvSpPr>
        <p:spPr>
          <a:xfrm>
            <a:off x="346075" y="974725"/>
            <a:ext cx="4217988" cy="54292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716463" y="974725"/>
            <a:ext cx="4219575" cy="2638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716463" y="3765550"/>
            <a:ext cx="4219575" cy="2638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
          <p:cNvSpPr>
            <a:spLocks noGrp="1" noChangeArrowheads="1"/>
          </p:cNvSpPr>
          <p:nvPr>
            <p:ph type="ftr" sz="quarter" idx="10"/>
          </p:nvPr>
        </p:nvSpPr>
        <p:spPr>
          <a:ln/>
        </p:spPr>
        <p:txBody>
          <a:bodyPr/>
          <a:lstStyle>
            <a:lvl1pPr>
              <a:defRPr/>
            </a:lvl1pPr>
          </a:lstStyle>
          <a:p>
            <a:pPr>
              <a:defRPr/>
            </a:pPr>
            <a:endParaRPr lang="en-GB"/>
          </a:p>
        </p:txBody>
      </p:sp>
      <p:sp>
        <p:nvSpPr>
          <p:cNvPr id="7" name="Rectangle 4"/>
          <p:cNvSpPr>
            <a:spLocks noGrp="1" noChangeArrowheads="1"/>
          </p:cNvSpPr>
          <p:nvPr>
            <p:ph type="sldNum" sz="quarter" idx="11"/>
          </p:nvPr>
        </p:nvSpPr>
        <p:spPr>
          <a:ln/>
        </p:spPr>
        <p:txBody>
          <a:bodyPr/>
          <a:lstStyle>
            <a:lvl1pPr>
              <a:defRPr/>
            </a:lvl1pPr>
          </a:lstStyle>
          <a:p>
            <a:pPr>
              <a:defRPr/>
            </a:pPr>
            <a:fld id="{FCB3A8CD-8EFB-4313-917A-824501CBB6CF}" type="slidenum">
              <a:rPr lang="en-GB"/>
              <a:pPr>
                <a:defRPr/>
              </a:pPr>
              <a:t>‹#›</a:t>
            </a:fld>
            <a:endParaRPr lang="en-GB"/>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28596" y="1357298"/>
            <a:ext cx="8286808" cy="5000660"/>
          </a:xfrm>
        </p:spPr>
        <p:txBody>
          <a:bodyPr/>
          <a:lstStyle>
            <a:lvl1pPr marL="360000" indent="-360000">
              <a:defRPr/>
            </a:lvl1pPr>
            <a:lvl2pPr marL="720000">
              <a:defRPr/>
            </a:lvl2pPr>
            <a:lvl3pPr marL="1080000">
              <a:defRPr/>
            </a:lvl3pPr>
            <a:lvl4pPr marL="1440000">
              <a:defRPr/>
            </a:lvl4pPr>
            <a:lvl5pPr marL="180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7725" y="1785938"/>
            <a:ext cx="3576638" cy="4310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6763" y="1785938"/>
            <a:ext cx="3576637" cy="4310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6075" y="974725"/>
            <a:ext cx="4217988"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16463" y="974725"/>
            <a:ext cx="4219575" cy="54292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70A6BED8-FE49-4E9B-BD20-789B1026C58B}" type="slidenum">
              <a:rPr lang="en-GB"/>
              <a:pPr>
                <a:defRPr/>
              </a:pPr>
              <a:t>‹#›</a:t>
            </a:fld>
            <a:endParaRPr lang="en-GB"/>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7775" y="333375"/>
            <a:ext cx="1825625" cy="5762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47725" y="333375"/>
            <a:ext cx="5327650" cy="576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55688" y="333375"/>
            <a:ext cx="7032625"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47725" y="1785938"/>
            <a:ext cx="3576638" cy="4310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6763" y="1785938"/>
            <a:ext cx="3576637" cy="4310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p:cNvSpPr>
            <a:spLocks noGrp="1" noChangeArrowheads="1"/>
          </p:cNvSpPr>
          <p:nvPr>
            <p:ph type="ftr" sz="quarter" idx="10"/>
          </p:nvPr>
        </p:nvSpPr>
        <p:spPr>
          <a:ln/>
        </p:spPr>
        <p:txBody>
          <a:bodyPr/>
          <a:lstStyle>
            <a:lvl1pPr>
              <a:defRPr/>
            </a:lvl1pPr>
          </a:lstStyle>
          <a:p>
            <a:pPr>
              <a:defRPr/>
            </a:pPr>
            <a:endParaRPr lang="en-GB"/>
          </a:p>
        </p:txBody>
      </p:sp>
      <p:sp>
        <p:nvSpPr>
          <p:cNvPr id="8" name="Rectangle 4"/>
          <p:cNvSpPr>
            <a:spLocks noGrp="1" noChangeArrowheads="1"/>
          </p:cNvSpPr>
          <p:nvPr>
            <p:ph type="sldNum" sz="quarter" idx="11"/>
          </p:nvPr>
        </p:nvSpPr>
        <p:spPr>
          <a:ln/>
        </p:spPr>
        <p:txBody>
          <a:bodyPr/>
          <a:lstStyle>
            <a:lvl1pPr>
              <a:defRPr/>
            </a:lvl1pPr>
          </a:lstStyle>
          <a:p>
            <a:pPr>
              <a:defRPr/>
            </a:pPr>
            <a:fld id="{CCA2B8CD-49F5-48C0-9D67-AD6C201E1789}" type="slidenum">
              <a:rPr lang="en-GB"/>
              <a:pPr>
                <a:defRPr/>
              </a:pPr>
              <a:t>‹#›</a:t>
            </a:fld>
            <a:endParaRPr lang="en-GB"/>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47725" y="1785938"/>
            <a:ext cx="3576638" cy="4310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6763" y="1785938"/>
            <a:ext cx="3576637" cy="43100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27775" y="333375"/>
            <a:ext cx="1825625" cy="57626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47725" y="333375"/>
            <a:ext cx="5327650" cy="57626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55688" y="333375"/>
            <a:ext cx="7032625"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47725" y="1785938"/>
            <a:ext cx="3576638" cy="4310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6763" y="1785938"/>
            <a:ext cx="3576637" cy="4310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ftr" sz="quarter" idx="10"/>
          </p:nvPr>
        </p:nvSpPr>
        <p:spPr>
          <a:ln/>
        </p:spPr>
        <p:txBody>
          <a:bodyPr/>
          <a:lstStyle>
            <a:lvl1pPr>
              <a:defRPr/>
            </a:lvl1pPr>
          </a:lstStyle>
          <a:p>
            <a:pPr>
              <a:defRPr/>
            </a:pPr>
            <a:endParaRPr lang="en-GB"/>
          </a:p>
        </p:txBody>
      </p:sp>
      <p:sp>
        <p:nvSpPr>
          <p:cNvPr id="4" name="Rectangle 4"/>
          <p:cNvSpPr>
            <a:spLocks noGrp="1" noChangeArrowheads="1"/>
          </p:cNvSpPr>
          <p:nvPr>
            <p:ph type="sldNum" sz="quarter" idx="11"/>
          </p:nvPr>
        </p:nvSpPr>
        <p:spPr>
          <a:ln/>
        </p:spPr>
        <p:txBody>
          <a:bodyPr/>
          <a:lstStyle>
            <a:lvl1pPr>
              <a:defRPr/>
            </a:lvl1pPr>
          </a:lstStyle>
          <a:p>
            <a:pPr>
              <a:defRPr/>
            </a:pPr>
            <a:fld id="{88E6B51C-26B3-42EE-9A5E-29C130ADA9D5}"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ftr" sz="quarter" idx="10"/>
          </p:nvPr>
        </p:nvSpPr>
        <p:spPr>
          <a:ln/>
        </p:spPr>
        <p:txBody>
          <a:bodyPr/>
          <a:lstStyle>
            <a:lvl1pPr>
              <a:defRPr/>
            </a:lvl1pPr>
          </a:lstStyle>
          <a:p>
            <a:pPr>
              <a:defRPr/>
            </a:pPr>
            <a:endParaRPr lang="en-GB"/>
          </a:p>
        </p:txBody>
      </p:sp>
      <p:sp>
        <p:nvSpPr>
          <p:cNvPr id="3" name="Rectangle 4"/>
          <p:cNvSpPr>
            <a:spLocks noGrp="1" noChangeArrowheads="1"/>
          </p:cNvSpPr>
          <p:nvPr>
            <p:ph type="sldNum" sz="quarter" idx="11"/>
          </p:nvPr>
        </p:nvSpPr>
        <p:spPr>
          <a:ln/>
        </p:spPr>
        <p:txBody>
          <a:bodyPr/>
          <a:lstStyle>
            <a:lvl1pPr>
              <a:defRPr/>
            </a:lvl1pPr>
          </a:lstStyle>
          <a:p>
            <a:pPr>
              <a:defRPr/>
            </a:pPr>
            <a:fld id="{3CE06F8F-0F52-4702-A2AD-73ECF4C3F20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A4830B43-A2B9-4C9E-A2CC-CBF36E2113A2}"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ftr" sz="quarter" idx="10"/>
          </p:nvPr>
        </p:nvSpPr>
        <p:spPr>
          <a:ln/>
        </p:spPr>
        <p:txBody>
          <a:bodyPr/>
          <a:lstStyle>
            <a:lvl1pPr>
              <a:defRPr/>
            </a:lvl1pPr>
          </a:lstStyle>
          <a:p>
            <a:pPr>
              <a:defRPr/>
            </a:pPr>
            <a:endParaRPr lang="en-GB"/>
          </a:p>
        </p:txBody>
      </p:sp>
      <p:sp>
        <p:nvSpPr>
          <p:cNvPr id="6" name="Rectangle 4"/>
          <p:cNvSpPr>
            <a:spLocks noGrp="1" noChangeArrowheads="1"/>
          </p:cNvSpPr>
          <p:nvPr>
            <p:ph type="sldNum" sz="quarter" idx="11"/>
          </p:nvPr>
        </p:nvSpPr>
        <p:spPr>
          <a:ln/>
        </p:spPr>
        <p:txBody>
          <a:bodyPr/>
          <a:lstStyle>
            <a:lvl1pPr>
              <a:defRPr/>
            </a:lvl1pPr>
          </a:lstStyle>
          <a:p>
            <a:pPr>
              <a:defRPr/>
            </a:pPr>
            <a:fld id="{28CB47D3-BBD9-4B04-B7F7-0E96532C903A}"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4.xml"/><Relationship Id="rId1" Type="http://schemas.openxmlformats.org/officeDocument/2006/relationships/slideLayout" Target="../slideLayouts/slideLayout35.xml"/><Relationship Id="rId4" Type="http://schemas.openxmlformats.org/officeDocument/2006/relationships/image" Target="../media/image8.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5.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9.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6.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image" Target="../media/image9.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2466" name="Rectangle 2"/>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62467" name="Rectangle 3"/>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endParaRPr lang="en-GB"/>
          </a:p>
        </p:txBody>
      </p:sp>
      <p:sp>
        <p:nvSpPr>
          <p:cNvPr id="62468" name="Rectangle 4"/>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fld id="{3FEBE74F-921C-4444-889D-7B60840F62B7}" type="slidenum">
              <a:rPr lang="en-GB"/>
              <a:pPr>
                <a:defRPr/>
              </a:pPr>
              <a:t>‹#›</a:t>
            </a:fld>
            <a:endParaRPr lang="en-GB"/>
          </a:p>
        </p:txBody>
      </p:sp>
      <p:sp>
        <p:nvSpPr>
          <p:cNvPr id="62469"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spcBef>
                <a:spcPct val="20000"/>
              </a:spcBef>
              <a:buClr>
                <a:srgbClr val="FFCC66"/>
              </a:buClr>
              <a:buFontTx/>
              <a:buChar char="•"/>
              <a:defRPr/>
            </a:pPr>
            <a:endParaRPr lang="en-GB"/>
          </a:p>
        </p:txBody>
      </p:sp>
      <p:sp>
        <p:nvSpPr>
          <p:cNvPr id="1030" name="Rectangle 6"/>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62471" name="Rectangle 7"/>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defRPr/>
            </a:pPr>
            <a:endParaRPr lang="en-GB">
              <a:latin typeface="Verdana" pitchFamily="34" charset="0"/>
            </a:endParaRPr>
          </a:p>
        </p:txBody>
      </p:sp>
      <p:sp>
        <p:nvSpPr>
          <p:cNvPr id="62472" name="Oval 8"/>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62473" name="Group 9"/>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035" name="Rectangle 15"/>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62480" name="Text Box 16"/>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b="1"/>
              <a:t>EGEE-II INFSO-RI-031688 </a:t>
            </a:r>
            <a:r>
              <a:rPr lang="en-GB" sz="1200">
                <a:latin typeface="Verdana" pitchFamily="34" charset="0"/>
              </a:rPr>
              <a:t> </a:t>
            </a:r>
          </a:p>
        </p:txBody>
      </p:sp>
      <p:pic>
        <p:nvPicPr>
          <p:cNvPr id="1037" name="Picture 17" descr="egee"/>
          <p:cNvPicPr>
            <a:picLocks noChangeAspect="1" noChangeArrowheads="1"/>
          </p:cNvPicPr>
          <p:nvPr/>
        </p:nvPicPr>
        <p:blipFill>
          <a:blip r:embed="rId13"/>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1"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Lst>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charset="0"/>
        </a:defRPr>
      </a:lvl2pPr>
      <a:lvl3pPr algn="r" rtl="0" eaLnBrk="0" fontAlgn="base" hangingPunct="0">
        <a:spcBef>
          <a:spcPct val="0"/>
        </a:spcBef>
        <a:spcAft>
          <a:spcPct val="0"/>
        </a:spcAft>
        <a:defRPr sz="3200" b="1">
          <a:solidFill>
            <a:schemeClr val="bg1"/>
          </a:solidFill>
          <a:latin typeface="Arial" charset="0"/>
        </a:defRPr>
      </a:lvl3pPr>
      <a:lvl4pPr algn="r" rtl="0" eaLnBrk="0" fontAlgn="base" hangingPunct="0">
        <a:spcBef>
          <a:spcPct val="0"/>
        </a:spcBef>
        <a:spcAft>
          <a:spcPct val="0"/>
        </a:spcAft>
        <a:defRPr sz="3200" b="1">
          <a:solidFill>
            <a:schemeClr val="bg1"/>
          </a:solidFill>
          <a:latin typeface="Arial" charset="0"/>
        </a:defRPr>
      </a:lvl4pPr>
      <a:lvl5pPr algn="r" rtl="0" eaLnBrk="0" fontAlgn="base" hangingPunct="0">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0" fontAlgn="base" hangingPunct="0">
        <a:spcBef>
          <a:spcPct val="20000"/>
        </a:spcBef>
        <a:spcAft>
          <a:spcPct val="0"/>
        </a:spcAft>
        <a:buClr>
          <a:srgbClr val="F1AF00"/>
        </a:buClr>
        <a:buChar char="•"/>
        <a:defRPr sz="2000" i="1">
          <a:solidFill>
            <a:srgbClr val="00338F"/>
          </a:solidFill>
          <a:latin typeface="+mn-lt"/>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6" name="Rectangle 8"/>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spcBef>
                <a:spcPct val="20000"/>
              </a:spcBef>
              <a:buClr>
                <a:srgbClr val="FFCC66"/>
              </a:buClr>
              <a:buFontTx/>
              <a:buChar char="•"/>
              <a:defRPr/>
            </a:pPr>
            <a:endParaRPr lang="en-GB">
              <a:solidFill>
                <a:schemeClr val="accent2"/>
              </a:solidFill>
            </a:endParaRPr>
          </a:p>
        </p:txBody>
      </p:sp>
      <p:sp>
        <p:nvSpPr>
          <p:cNvPr id="22540" name="Rectangle 12"/>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FontTx/>
              <a:buNone/>
              <a:defRPr sz="1200" b="1">
                <a:solidFill>
                  <a:schemeClr val="tx1"/>
                </a:solidFill>
              </a:defRPr>
            </a:lvl1pPr>
          </a:lstStyle>
          <a:p>
            <a:pPr>
              <a:defRPr/>
            </a:pPr>
            <a:fld id="{9E0BA461-EA28-4159-9877-2448A924B5FA}" type="slidenum">
              <a:rPr lang="en-GB"/>
              <a:pPr>
                <a:defRPr/>
              </a:pPr>
              <a:t>‹#›</a:t>
            </a:fld>
            <a:endParaRPr lang="en-GB"/>
          </a:p>
        </p:txBody>
      </p:sp>
      <p:sp>
        <p:nvSpPr>
          <p:cNvPr id="22541" name="Rectangle 13"/>
          <p:cNvSpPr>
            <a:spLocks noChangeArrowheads="1"/>
          </p:cNvSpPr>
          <p:nvPr/>
        </p:nvSpPr>
        <p:spPr bwMode="auto">
          <a:xfrm>
            <a:off x="1827213" y="0"/>
            <a:ext cx="7315200" cy="838200"/>
          </a:xfrm>
          <a:prstGeom prst="rect">
            <a:avLst/>
          </a:prstGeom>
          <a:solidFill>
            <a:srgbClr val="325FAF"/>
          </a:solidFill>
          <a:ln w="9525">
            <a:noFill/>
            <a:miter lim="800000"/>
            <a:headEnd/>
            <a:tailEnd/>
          </a:ln>
          <a:effectLst/>
        </p:spPr>
        <p:txBody>
          <a:bodyPr wrap="none" anchor="ctr"/>
          <a:lstStyle/>
          <a:p>
            <a:pPr algn="ctr">
              <a:spcBef>
                <a:spcPct val="20000"/>
              </a:spcBef>
              <a:buClr>
                <a:srgbClr val="FFCC66"/>
              </a:buClr>
              <a:buFontTx/>
              <a:buChar char="•"/>
              <a:defRPr/>
            </a:pPr>
            <a:endParaRPr lang="en-US"/>
          </a:p>
        </p:txBody>
      </p:sp>
      <p:sp>
        <p:nvSpPr>
          <p:cNvPr id="13317" name="Rectangle 110"/>
          <p:cNvSpPr>
            <a:spLocks noGrp="1" noChangeArrowheads="1"/>
          </p:cNvSpPr>
          <p:nvPr>
            <p:ph type="body" idx="1"/>
          </p:nvPr>
        </p:nvSpPr>
        <p:spPr bwMode="auto">
          <a:xfrm>
            <a:off x="347663" y="974725"/>
            <a:ext cx="8588375"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22648" name="Rectangle 120"/>
          <p:cNvSpPr>
            <a:spLocks noChangeArrowheads="1"/>
          </p:cNvSpPr>
          <p:nvPr/>
        </p:nvSpPr>
        <p:spPr bwMode="auto">
          <a:xfrm>
            <a:off x="1776413" y="687388"/>
            <a:ext cx="7367587" cy="146050"/>
          </a:xfrm>
          <a:prstGeom prst="rect">
            <a:avLst/>
          </a:prstGeom>
          <a:solidFill>
            <a:srgbClr val="2B519A"/>
          </a:solidFill>
          <a:ln w="9525">
            <a:noFill/>
            <a:miter lim="800000"/>
            <a:headEnd/>
            <a:tailEnd/>
          </a:ln>
          <a:effectLst/>
        </p:spPr>
        <p:txBody>
          <a:bodyPr wrap="none" anchor="ctr"/>
          <a:lstStyle/>
          <a:p>
            <a:pPr algn="ctr">
              <a:defRPr/>
            </a:pPr>
            <a:endParaRPr lang="en-US">
              <a:latin typeface="Verdana" pitchFamily="34" charset="0"/>
            </a:endParaRPr>
          </a:p>
        </p:txBody>
      </p:sp>
      <p:sp>
        <p:nvSpPr>
          <p:cNvPr id="22649" name="Oval 121"/>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spcBef>
                <a:spcPct val="20000"/>
              </a:spcBef>
              <a:buClr>
                <a:srgbClr val="FFCC66"/>
              </a:buClr>
              <a:buFontTx/>
              <a:buChar char="•"/>
              <a:defRPr/>
            </a:pPr>
            <a:endParaRPr lang="en-GB">
              <a:solidFill>
                <a:schemeClr val="accent2"/>
              </a:solidFill>
            </a:endParaRPr>
          </a:p>
        </p:txBody>
      </p:sp>
      <p:graphicFrame>
        <p:nvGraphicFramePr>
          <p:cNvPr id="22651" name="Group 123"/>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3322" name="Rectangle 14"/>
          <p:cNvSpPr>
            <a:spLocks noGrp="1" noChangeArrowheads="1"/>
          </p:cNvSpPr>
          <p:nvPr>
            <p:ph type="title"/>
          </p:nvPr>
        </p:nvSpPr>
        <p:spPr bwMode="auto">
          <a:xfrm>
            <a:off x="2254250" y="66675"/>
            <a:ext cx="6735763"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22658" name="Text Box 130"/>
          <p:cNvSpPr txBox="1">
            <a:spLocks noChangeArrowheads="1"/>
          </p:cNvSpPr>
          <p:nvPr/>
        </p:nvSpPr>
        <p:spPr bwMode="auto">
          <a:xfrm>
            <a:off x="0" y="6583363"/>
            <a:ext cx="2239963" cy="206375"/>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a:latin typeface="Verdana" pitchFamily="34" charset="0"/>
              </a:rPr>
              <a:t>INFSO-RI-031688</a:t>
            </a:r>
            <a:endParaRPr lang="en-GB">
              <a:latin typeface="Verdana" pitchFamily="34" charset="0"/>
            </a:endParaRPr>
          </a:p>
        </p:txBody>
      </p:sp>
      <p:pic>
        <p:nvPicPr>
          <p:cNvPr id="13324" name="Picture 136" descr="egee"/>
          <p:cNvPicPr>
            <a:picLocks noChangeAspect="1" noChangeArrowheads="1"/>
          </p:cNvPicPr>
          <p:nvPr/>
        </p:nvPicPr>
        <p:blipFill>
          <a:blip r:embed="rId13"/>
          <a:srcRect/>
          <a:stretch>
            <a:fillRect/>
          </a:stretch>
        </p:blipFill>
        <p:spPr bwMode="auto">
          <a:xfrm>
            <a:off x="114300" y="184150"/>
            <a:ext cx="2011363"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hf hdr="0" dt="0"/>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charset="0"/>
        </a:defRPr>
      </a:lvl2pPr>
      <a:lvl3pPr algn="r" rtl="0" eaLnBrk="0" fontAlgn="base" hangingPunct="0">
        <a:spcBef>
          <a:spcPct val="0"/>
        </a:spcBef>
        <a:spcAft>
          <a:spcPct val="0"/>
        </a:spcAft>
        <a:defRPr sz="3200" b="1">
          <a:solidFill>
            <a:schemeClr val="bg1"/>
          </a:solidFill>
          <a:latin typeface="Arial" charset="0"/>
        </a:defRPr>
      </a:lvl3pPr>
      <a:lvl4pPr algn="r" rtl="0" eaLnBrk="0" fontAlgn="base" hangingPunct="0">
        <a:spcBef>
          <a:spcPct val="0"/>
        </a:spcBef>
        <a:spcAft>
          <a:spcPct val="0"/>
        </a:spcAft>
        <a:defRPr sz="3200" b="1">
          <a:solidFill>
            <a:schemeClr val="bg1"/>
          </a:solidFill>
          <a:latin typeface="Arial" charset="0"/>
        </a:defRPr>
      </a:lvl4pPr>
      <a:lvl5pPr algn="r" rtl="0" eaLnBrk="0" fontAlgn="base" hangingPunct="0">
        <a:spcBef>
          <a:spcPct val="0"/>
        </a:spcBef>
        <a:spcAft>
          <a:spcPct val="0"/>
        </a:spcAft>
        <a:defRPr sz="3200" b="1">
          <a:solidFill>
            <a:schemeClr val="bg1"/>
          </a:solidFill>
          <a:latin typeface="Arial" charset="0"/>
        </a:defRPr>
      </a:lvl5pPr>
      <a:lvl6pPr marL="457200" algn="r" rtl="0" eaLnBrk="0" fontAlgn="base" hangingPunct="0">
        <a:spcBef>
          <a:spcPct val="0"/>
        </a:spcBef>
        <a:spcAft>
          <a:spcPct val="0"/>
        </a:spcAft>
        <a:defRPr sz="3200" b="1">
          <a:solidFill>
            <a:schemeClr val="bg1"/>
          </a:solidFill>
          <a:latin typeface="Arial" charset="0"/>
        </a:defRPr>
      </a:lvl6pPr>
      <a:lvl7pPr marL="914400" algn="r" rtl="0" eaLnBrk="0" fontAlgn="base" hangingPunct="0">
        <a:spcBef>
          <a:spcPct val="0"/>
        </a:spcBef>
        <a:spcAft>
          <a:spcPct val="0"/>
        </a:spcAft>
        <a:defRPr sz="3200" b="1">
          <a:solidFill>
            <a:schemeClr val="bg1"/>
          </a:solidFill>
          <a:latin typeface="Arial" charset="0"/>
        </a:defRPr>
      </a:lvl7pPr>
      <a:lvl8pPr marL="1371600" algn="r" rtl="0" eaLnBrk="0" fontAlgn="base" hangingPunct="0">
        <a:spcBef>
          <a:spcPct val="0"/>
        </a:spcBef>
        <a:spcAft>
          <a:spcPct val="0"/>
        </a:spcAft>
        <a:defRPr sz="3200" b="1">
          <a:solidFill>
            <a:schemeClr val="bg1"/>
          </a:solidFill>
          <a:latin typeface="Arial" charset="0"/>
        </a:defRPr>
      </a:lvl8pPr>
      <a:lvl9pPr marL="1828800" algn="r" rtl="0" eaLnBrk="0" fontAlgn="base" hangingPunct="0">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0" fontAlgn="base" hangingPunct="0">
        <a:spcBef>
          <a:spcPct val="20000"/>
        </a:spcBef>
        <a:spcAft>
          <a:spcPct val="0"/>
        </a:spcAft>
        <a:buClr>
          <a:srgbClr val="F1AF00"/>
        </a:buClr>
        <a:buChar char="•"/>
        <a:defRPr sz="2000" i="1">
          <a:solidFill>
            <a:srgbClr val="00338F"/>
          </a:solidFill>
          <a:latin typeface="+mn-lt"/>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defRPr>
      </a:lvl5pPr>
      <a:lvl6pPr marL="2514600" indent="-228600" algn="l" rtl="0" eaLnBrk="0" fontAlgn="base" hangingPunct="0">
        <a:spcBef>
          <a:spcPct val="20000"/>
        </a:spcBef>
        <a:spcAft>
          <a:spcPct val="0"/>
        </a:spcAft>
        <a:buClr>
          <a:srgbClr val="F1AF00"/>
        </a:buClr>
        <a:buChar char="o"/>
        <a:defRPr sz="1600">
          <a:solidFill>
            <a:srgbClr val="00338F"/>
          </a:solidFill>
          <a:latin typeface="+mn-lt"/>
        </a:defRPr>
      </a:lvl6pPr>
      <a:lvl7pPr marL="2971800" indent="-228600" algn="l" rtl="0" eaLnBrk="0" fontAlgn="base" hangingPunct="0">
        <a:spcBef>
          <a:spcPct val="20000"/>
        </a:spcBef>
        <a:spcAft>
          <a:spcPct val="0"/>
        </a:spcAft>
        <a:buClr>
          <a:srgbClr val="F1AF00"/>
        </a:buClr>
        <a:buChar char="o"/>
        <a:defRPr sz="1600">
          <a:solidFill>
            <a:srgbClr val="00338F"/>
          </a:solidFill>
          <a:latin typeface="+mn-lt"/>
        </a:defRPr>
      </a:lvl7pPr>
      <a:lvl8pPr marL="3429000" indent="-228600" algn="l" rtl="0" eaLnBrk="0" fontAlgn="base" hangingPunct="0">
        <a:spcBef>
          <a:spcPct val="20000"/>
        </a:spcBef>
        <a:spcAft>
          <a:spcPct val="0"/>
        </a:spcAft>
        <a:buClr>
          <a:srgbClr val="F1AF00"/>
        </a:buClr>
        <a:buChar char="o"/>
        <a:defRPr sz="1600">
          <a:solidFill>
            <a:srgbClr val="00338F"/>
          </a:solidFill>
          <a:latin typeface="+mn-lt"/>
        </a:defRPr>
      </a:lvl8pPr>
      <a:lvl9pPr marL="3886200" indent="-228600" algn="l" rtl="0" eaLnBrk="0" fontAlgn="base" hangingPunct="0">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ChangeArrowheads="1"/>
          </p:cNvSpPr>
          <p:nvPr/>
        </p:nvSpPr>
        <p:spPr bwMode="auto">
          <a:xfrm>
            <a:off x="0" y="6553200"/>
            <a:ext cx="9144000" cy="304800"/>
          </a:xfrm>
          <a:prstGeom prst="rect">
            <a:avLst/>
          </a:prstGeom>
          <a:solidFill>
            <a:schemeClr val="tx2"/>
          </a:solidFill>
          <a:ln w="9525">
            <a:noFill/>
            <a:miter lim="800000"/>
            <a:headEnd/>
            <a:tailEnd/>
          </a:ln>
          <a:effectLst/>
        </p:spPr>
        <p:txBody>
          <a:bodyPr wrap="none" anchor="ctr"/>
          <a:lstStyle/>
          <a:p>
            <a:pPr>
              <a:defRPr/>
            </a:pPr>
            <a:endParaRPr lang="en-US"/>
          </a:p>
        </p:txBody>
      </p:sp>
      <p:sp>
        <p:nvSpPr>
          <p:cNvPr id="79875" name="Rectangle 3"/>
          <p:cNvSpPr>
            <a:spLocks noGrp="1" noChangeArrowheads="1"/>
          </p:cNvSpPr>
          <p:nvPr>
            <p:ph type="ftr" sz="quarter" idx="3"/>
          </p:nvPr>
        </p:nvSpPr>
        <p:spPr bwMode="auto">
          <a:xfrm>
            <a:off x="1736725" y="6559550"/>
            <a:ext cx="67024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endParaRPr lang="en-GB"/>
          </a:p>
        </p:txBody>
      </p:sp>
      <p:sp>
        <p:nvSpPr>
          <p:cNvPr id="79876" name="Rectangle 4"/>
          <p:cNvSpPr>
            <a:spLocks noGrp="1" noChangeArrowheads="1"/>
          </p:cNvSpPr>
          <p:nvPr>
            <p:ph type="sldNum" sz="quarter" idx="4"/>
          </p:nvPr>
        </p:nvSpPr>
        <p:spPr bwMode="auto">
          <a:xfrm>
            <a:off x="8521700" y="6562725"/>
            <a:ext cx="469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1"/>
            </a:lvl1pPr>
          </a:lstStyle>
          <a:p>
            <a:pPr>
              <a:defRPr/>
            </a:pPr>
            <a:fld id="{CF60161F-ABC8-4710-BD4B-643AEB6D8258}" type="slidenum">
              <a:rPr lang="en-GB"/>
              <a:pPr>
                <a:defRPr/>
              </a:pPr>
              <a:t>‹#›</a:t>
            </a:fld>
            <a:endParaRPr lang="en-GB"/>
          </a:p>
        </p:txBody>
      </p:sp>
      <p:sp>
        <p:nvSpPr>
          <p:cNvPr id="79877" name="Rectangle 5"/>
          <p:cNvSpPr>
            <a:spLocks noChangeArrowheads="1"/>
          </p:cNvSpPr>
          <p:nvPr/>
        </p:nvSpPr>
        <p:spPr bwMode="auto">
          <a:xfrm>
            <a:off x="1825625" y="0"/>
            <a:ext cx="7315200" cy="838200"/>
          </a:xfrm>
          <a:prstGeom prst="rect">
            <a:avLst/>
          </a:prstGeom>
          <a:solidFill>
            <a:srgbClr val="325FAF"/>
          </a:solidFill>
          <a:ln w="9525">
            <a:noFill/>
            <a:miter lim="800000"/>
            <a:headEnd/>
            <a:tailEnd/>
          </a:ln>
          <a:effectLst/>
        </p:spPr>
        <p:txBody>
          <a:bodyPr wrap="none" anchor="ctr"/>
          <a:lstStyle/>
          <a:p>
            <a:pPr algn="ctr">
              <a:spcBef>
                <a:spcPct val="20000"/>
              </a:spcBef>
              <a:buClr>
                <a:srgbClr val="FFCC66"/>
              </a:buClr>
              <a:buFontTx/>
              <a:buChar char="•"/>
              <a:defRPr/>
            </a:pPr>
            <a:endParaRPr lang="en-GB"/>
          </a:p>
        </p:txBody>
      </p:sp>
      <p:sp>
        <p:nvSpPr>
          <p:cNvPr id="25606" name="Rectangle 6"/>
          <p:cNvSpPr>
            <a:spLocks noGrp="1" noChangeArrowheads="1"/>
          </p:cNvSpPr>
          <p:nvPr>
            <p:ph type="body" idx="1"/>
          </p:nvPr>
        </p:nvSpPr>
        <p:spPr bwMode="auto">
          <a:xfrm>
            <a:off x="346075" y="974725"/>
            <a:ext cx="8589963" cy="54292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9879" name="Rectangle 7"/>
          <p:cNvSpPr>
            <a:spLocks noChangeArrowheads="1"/>
          </p:cNvSpPr>
          <p:nvPr/>
        </p:nvSpPr>
        <p:spPr bwMode="auto">
          <a:xfrm>
            <a:off x="1774825" y="687388"/>
            <a:ext cx="7369175" cy="146050"/>
          </a:xfrm>
          <a:prstGeom prst="rect">
            <a:avLst/>
          </a:prstGeom>
          <a:solidFill>
            <a:srgbClr val="2B519A"/>
          </a:solidFill>
          <a:ln w="9525">
            <a:noFill/>
            <a:miter lim="800000"/>
            <a:headEnd/>
            <a:tailEnd/>
          </a:ln>
          <a:effectLst/>
        </p:spPr>
        <p:txBody>
          <a:bodyPr wrap="none" anchor="ctr"/>
          <a:lstStyle/>
          <a:p>
            <a:pPr algn="ctr">
              <a:defRPr/>
            </a:pPr>
            <a:endParaRPr lang="en-GB">
              <a:latin typeface="Verdana" pitchFamily="34" charset="0"/>
            </a:endParaRPr>
          </a:p>
        </p:txBody>
      </p:sp>
      <p:sp>
        <p:nvSpPr>
          <p:cNvPr id="79880" name="Oval 8"/>
          <p:cNvSpPr>
            <a:spLocks noChangeArrowheads="1"/>
          </p:cNvSpPr>
          <p:nvPr/>
        </p:nvSpPr>
        <p:spPr bwMode="auto">
          <a:xfrm>
            <a:off x="1398588" y="0"/>
            <a:ext cx="838200" cy="838200"/>
          </a:xfrm>
          <a:prstGeom prst="ellipse">
            <a:avLst/>
          </a:prstGeom>
          <a:solidFill>
            <a:schemeClr val="bg1"/>
          </a:solidFill>
          <a:ln w="9525">
            <a:noFill/>
            <a:round/>
            <a:headEnd/>
            <a:tailEnd/>
          </a:ln>
          <a:effectLst/>
        </p:spPr>
        <p:txBody>
          <a:bodyPr wrap="none" anchor="ctr"/>
          <a:lstStyle/>
          <a:p>
            <a:pPr>
              <a:defRPr/>
            </a:pPr>
            <a:endParaRPr lang="en-US"/>
          </a:p>
        </p:txBody>
      </p:sp>
      <p:graphicFrame>
        <p:nvGraphicFramePr>
          <p:cNvPr id="79881" name="Group 9"/>
          <p:cNvGraphicFramePr>
            <a:graphicFrameLocks noGrp="1"/>
          </p:cNvGraphicFramePr>
          <p:nvPr/>
        </p:nvGraphicFramePr>
        <p:xfrm>
          <a:off x="255588" y="644525"/>
          <a:ext cx="3652837" cy="327025"/>
        </p:xfrm>
        <a:graphic>
          <a:graphicData uri="http://schemas.openxmlformats.org/drawingml/2006/table">
            <a:tbl>
              <a:tblPr/>
              <a:tblGrid>
                <a:gridCol w="3652837"/>
              </a:tblGrid>
              <a:tr h="327025">
                <a:tc>
                  <a:txBody>
                    <a:bodyPr/>
                    <a:lstStyle/>
                    <a:p>
                      <a:pPr marL="0" marR="0" lvl="0" indent="0" algn="r" defTabSz="914400" rtl="0" eaLnBrk="1" fontAlgn="base" latinLnBrk="0" hangingPunct="1">
                        <a:lnSpc>
                          <a:spcPct val="100000"/>
                        </a:lnSpc>
                        <a:spcBef>
                          <a:spcPct val="20000"/>
                        </a:spcBef>
                        <a:spcAft>
                          <a:spcPct val="0"/>
                        </a:spcAft>
                        <a:buClr>
                          <a:srgbClr val="F1AF00"/>
                        </a:buClr>
                        <a:buSzTx/>
                        <a:buFontTx/>
                        <a:buNone/>
                        <a:tabLst/>
                      </a:pPr>
                      <a:r>
                        <a:rPr kumimoji="0" lang="en-GB" sz="900" b="1" i="0" u="none" strike="noStrike" cap="none" normalizeH="0" baseline="0" smtClean="0">
                          <a:ln>
                            <a:noFill/>
                          </a:ln>
                          <a:solidFill>
                            <a:schemeClr val="bg1"/>
                          </a:solidFill>
                          <a:effectLst/>
                          <a:latin typeface="Arial" charset="0"/>
                        </a:rPr>
                        <a:t>Enabling Grids for E-sciencE</a:t>
                      </a: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25611" name="Rectangle 15"/>
          <p:cNvSpPr>
            <a:spLocks noGrp="1" noChangeArrowheads="1"/>
          </p:cNvSpPr>
          <p:nvPr>
            <p:ph type="title"/>
          </p:nvPr>
        </p:nvSpPr>
        <p:spPr bwMode="auto">
          <a:xfrm>
            <a:off x="2254250" y="66675"/>
            <a:ext cx="6734175"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79888" name="Text Box 16"/>
          <p:cNvSpPr txBox="1">
            <a:spLocks noChangeArrowheads="1"/>
          </p:cNvSpPr>
          <p:nvPr/>
        </p:nvSpPr>
        <p:spPr bwMode="auto">
          <a:xfrm>
            <a:off x="0" y="6583363"/>
            <a:ext cx="2238375" cy="274637"/>
          </a:xfrm>
          <a:prstGeom prst="rect">
            <a:avLst/>
          </a:prstGeom>
          <a:noFill/>
          <a:ln w="9525" algn="ctr">
            <a:noFill/>
            <a:miter lim="800000"/>
            <a:headEnd/>
            <a:tailEnd/>
          </a:ln>
          <a:effectLst/>
        </p:spPr>
        <p:txBody>
          <a:bodyPr>
            <a:spAutoFit/>
          </a:bodyPr>
          <a:lstStyle/>
          <a:p>
            <a:pPr>
              <a:spcBef>
                <a:spcPct val="50000"/>
              </a:spcBef>
              <a:buClr>
                <a:srgbClr val="FFCC66"/>
              </a:buClr>
              <a:defRPr/>
            </a:pPr>
            <a:r>
              <a:rPr lang="en-GB" sz="1200" b="1"/>
              <a:t>EGEE-II INFSO-RI-031688 </a:t>
            </a:r>
            <a:r>
              <a:rPr lang="en-GB" sz="1200">
                <a:latin typeface="Verdana" pitchFamily="34" charset="0"/>
              </a:rPr>
              <a:t> </a:t>
            </a:r>
          </a:p>
        </p:txBody>
      </p:sp>
      <p:pic>
        <p:nvPicPr>
          <p:cNvPr id="25613" name="Picture 17" descr="egee"/>
          <p:cNvPicPr>
            <a:picLocks noChangeAspect="1" noChangeArrowheads="1"/>
          </p:cNvPicPr>
          <p:nvPr/>
        </p:nvPicPr>
        <p:blipFill>
          <a:blip r:embed="rId14"/>
          <a:srcRect/>
          <a:stretch>
            <a:fillRect/>
          </a:stretch>
        </p:blipFill>
        <p:spPr bwMode="auto">
          <a:xfrm>
            <a:off x="114300" y="184150"/>
            <a:ext cx="2009775" cy="4953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52"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Lst>
  <p:txStyles>
    <p:titleStyle>
      <a:lvl1pPr algn="r" rtl="0" eaLnBrk="0" fontAlgn="base" hangingPunct="0">
        <a:spcBef>
          <a:spcPct val="0"/>
        </a:spcBef>
        <a:spcAft>
          <a:spcPct val="0"/>
        </a:spcAft>
        <a:defRPr sz="3200" b="1">
          <a:solidFill>
            <a:schemeClr val="bg1"/>
          </a:solidFill>
          <a:latin typeface="+mj-lt"/>
          <a:ea typeface="+mj-ea"/>
          <a:cs typeface="+mj-cs"/>
        </a:defRPr>
      </a:lvl1pPr>
      <a:lvl2pPr algn="r" rtl="0" eaLnBrk="0" fontAlgn="base" hangingPunct="0">
        <a:spcBef>
          <a:spcPct val="0"/>
        </a:spcBef>
        <a:spcAft>
          <a:spcPct val="0"/>
        </a:spcAft>
        <a:defRPr sz="3200" b="1">
          <a:solidFill>
            <a:schemeClr val="bg1"/>
          </a:solidFill>
          <a:latin typeface="Arial" charset="0"/>
        </a:defRPr>
      </a:lvl2pPr>
      <a:lvl3pPr algn="r" rtl="0" eaLnBrk="0" fontAlgn="base" hangingPunct="0">
        <a:spcBef>
          <a:spcPct val="0"/>
        </a:spcBef>
        <a:spcAft>
          <a:spcPct val="0"/>
        </a:spcAft>
        <a:defRPr sz="3200" b="1">
          <a:solidFill>
            <a:schemeClr val="bg1"/>
          </a:solidFill>
          <a:latin typeface="Arial" charset="0"/>
        </a:defRPr>
      </a:lvl3pPr>
      <a:lvl4pPr algn="r" rtl="0" eaLnBrk="0" fontAlgn="base" hangingPunct="0">
        <a:spcBef>
          <a:spcPct val="0"/>
        </a:spcBef>
        <a:spcAft>
          <a:spcPct val="0"/>
        </a:spcAft>
        <a:defRPr sz="3200" b="1">
          <a:solidFill>
            <a:schemeClr val="bg1"/>
          </a:solidFill>
          <a:latin typeface="Arial" charset="0"/>
        </a:defRPr>
      </a:lvl4pPr>
      <a:lvl5pPr algn="r" rtl="0" eaLnBrk="0" fontAlgn="base" hangingPunct="0">
        <a:spcBef>
          <a:spcPct val="0"/>
        </a:spcBef>
        <a:spcAft>
          <a:spcPct val="0"/>
        </a:spcAft>
        <a:defRPr sz="3200" b="1">
          <a:solidFill>
            <a:schemeClr val="bg1"/>
          </a:solidFill>
          <a:latin typeface="Arial" charset="0"/>
        </a:defRPr>
      </a:lvl5pPr>
      <a:lvl6pPr marL="457200" algn="r" rtl="0" fontAlgn="base">
        <a:spcBef>
          <a:spcPct val="0"/>
        </a:spcBef>
        <a:spcAft>
          <a:spcPct val="0"/>
        </a:spcAft>
        <a:defRPr sz="3200" b="1">
          <a:solidFill>
            <a:schemeClr val="bg1"/>
          </a:solidFill>
          <a:latin typeface="Arial" charset="0"/>
        </a:defRPr>
      </a:lvl6pPr>
      <a:lvl7pPr marL="914400" algn="r" rtl="0" fontAlgn="base">
        <a:spcBef>
          <a:spcPct val="0"/>
        </a:spcBef>
        <a:spcAft>
          <a:spcPct val="0"/>
        </a:spcAft>
        <a:defRPr sz="3200" b="1">
          <a:solidFill>
            <a:schemeClr val="bg1"/>
          </a:solidFill>
          <a:latin typeface="Arial" charset="0"/>
        </a:defRPr>
      </a:lvl7pPr>
      <a:lvl8pPr marL="1371600" algn="r" rtl="0" fontAlgn="base">
        <a:spcBef>
          <a:spcPct val="0"/>
        </a:spcBef>
        <a:spcAft>
          <a:spcPct val="0"/>
        </a:spcAft>
        <a:defRPr sz="3200" b="1">
          <a:solidFill>
            <a:schemeClr val="bg1"/>
          </a:solidFill>
          <a:latin typeface="Arial" charset="0"/>
        </a:defRPr>
      </a:lvl8pPr>
      <a:lvl9pPr marL="1828800" algn="r" rtl="0" fontAlgn="base">
        <a:spcBef>
          <a:spcPct val="0"/>
        </a:spcBef>
        <a:spcAft>
          <a:spcPct val="0"/>
        </a:spcAft>
        <a:defRPr sz="3200" b="1">
          <a:solidFill>
            <a:schemeClr val="bg1"/>
          </a:solidFill>
          <a:latin typeface="Arial" charset="0"/>
        </a:defRPr>
      </a:lvl9pPr>
    </p:titleStyle>
    <p:bodyStyle>
      <a:lvl1pPr marL="342900" indent="-342900" algn="l" rtl="0" eaLnBrk="0" fontAlgn="base" hangingPunct="0">
        <a:spcBef>
          <a:spcPct val="20000"/>
        </a:spcBef>
        <a:spcAft>
          <a:spcPct val="0"/>
        </a:spcAft>
        <a:buClr>
          <a:srgbClr val="F1AF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rgbClr val="F1AF00"/>
        </a:buClr>
        <a:buFont typeface="Arial" charset="0"/>
        <a:buChar char="–"/>
        <a:defRPr sz="2100">
          <a:solidFill>
            <a:srgbClr val="00338F"/>
          </a:solidFill>
          <a:latin typeface="+mn-lt"/>
        </a:defRPr>
      </a:lvl2pPr>
      <a:lvl3pPr marL="1143000" indent="-228600" algn="l" rtl="0" eaLnBrk="0" fontAlgn="base" hangingPunct="0">
        <a:spcBef>
          <a:spcPct val="20000"/>
        </a:spcBef>
        <a:spcAft>
          <a:spcPct val="0"/>
        </a:spcAft>
        <a:buClr>
          <a:srgbClr val="F1AF00"/>
        </a:buClr>
        <a:buFont typeface="Wingdings" pitchFamily="2" charset="2"/>
        <a:buChar char="§"/>
        <a:defRPr sz="1900">
          <a:solidFill>
            <a:srgbClr val="00338F"/>
          </a:solidFill>
          <a:latin typeface="+mn-lt"/>
        </a:defRPr>
      </a:lvl3pPr>
      <a:lvl4pPr marL="1600200" indent="-228600" algn="l" rtl="0" eaLnBrk="0" fontAlgn="base" hangingPunct="0">
        <a:spcBef>
          <a:spcPct val="20000"/>
        </a:spcBef>
        <a:spcAft>
          <a:spcPct val="0"/>
        </a:spcAft>
        <a:buClr>
          <a:srgbClr val="F1AF00"/>
        </a:buClr>
        <a:buChar char="•"/>
        <a:defRPr sz="2000" i="1">
          <a:solidFill>
            <a:srgbClr val="00338F"/>
          </a:solidFill>
          <a:latin typeface="+mn-lt"/>
        </a:defRPr>
      </a:lvl4pPr>
      <a:lvl5pPr marL="2057400" indent="-228600" algn="l" rtl="0" eaLnBrk="0" fontAlgn="base" hangingPunct="0">
        <a:spcBef>
          <a:spcPct val="20000"/>
        </a:spcBef>
        <a:spcAft>
          <a:spcPct val="0"/>
        </a:spcAft>
        <a:buClr>
          <a:srgbClr val="F1AF00"/>
        </a:buClr>
        <a:buChar char="o"/>
        <a:defRPr sz="1600">
          <a:solidFill>
            <a:srgbClr val="00338F"/>
          </a:solidFill>
          <a:latin typeface="+mn-lt"/>
        </a:defRPr>
      </a:lvl5pPr>
      <a:lvl6pPr marL="2514600" indent="-228600" algn="l" rtl="0" fontAlgn="base">
        <a:spcBef>
          <a:spcPct val="20000"/>
        </a:spcBef>
        <a:spcAft>
          <a:spcPct val="0"/>
        </a:spcAft>
        <a:buClr>
          <a:srgbClr val="F1AF00"/>
        </a:buClr>
        <a:buChar char="o"/>
        <a:defRPr sz="1600">
          <a:solidFill>
            <a:srgbClr val="00338F"/>
          </a:solidFill>
          <a:latin typeface="+mn-lt"/>
        </a:defRPr>
      </a:lvl6pPr>
      <a:lvl7pPr marL="2971800" indent="-228600" algn="l" rtl="0" fontAlgn="base">
        <a:spcBef>
          <a:spcPct val="20000"/>
        </a:spcBef>
        <a:spcAft>
          <a:spcPct val="0"/>
        </a:spcAft>
        <a:buClr>
          <a:srgbClr val="F1AF00"/>
        </a:buClr>
        <a:buChar char="o"/>
        <a:defRPr sz="1600">
          <a:solidFill>
            <a:srgbClr val="00338F"/>
          </a:solidFill>
          <a:latin typeface="+mn-lt"/>
        </a:defRPr>
      </a:lvl7pPr>
      <a:lvl8pPr marL="3429000" indent="-228600" algn="l" rtl="0" fontAlgn="base">
        <a:spcBef>
          <a:spcPct val="20000"/>
        </a:spcBef>
        <a:spcAft>
          <a:spcPct val="0"/>
        </a:spcAft>
        <a:buClr>
          <a:srgbClr val="F1AF00"/>
        </a:buClr>
        <a:buChar char="o"/>
        <a:defRPr sz="1600">
          <a:solidFill>
            <a:srgbClr val="00338F"/>
          </a:solidFill>
          <a:latin typeface="+mn-lt"/>
        </a:defRPr>
      </a:lvl8pPr>
      <a:lvl9pPr marL="3886200" indent="-228600" algn="l" rtl="0" fontAlgn="base">
        <a:spcBef>
          <a:spcPct val="20000"/>
        </a:spcBef>
        <a:spcAft>
          <a:spcPct val="0"/>
        </a:spcAft>
        <a:buClr>
          <a:srgbClr val="F1AF00"/>
        </a:buClr>
        <a:buChar char="o"/>
        <a:defRPr sz="1600">
          <a:solidFill>
            <a:srgbClr val="00338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6" name="Rectangle 4"/>
          <p:cNvSpPr>
            <a:spLocks noChangeArrowheads="1"/>
          </p:cNvSpPr>
          <p:nvPr/>
        </p:nvSpPr>
        <p:spPr bwMode="auto">
          <a:xfrm>
            <a:off x="0" y="6705600"/>
            <a:ext cx="9144000" cy="152400"/>
          </a:xfrm>
          <a:prstGeom prst="rect">
            <a:avLst/>
          </a:prstGeom>
          <a:solidFill>
            <a:srgbClr val="0D2B88"/>
          </a:solidFill>
          <a:ln w="9525">
            <a:solidFill>
              <a:srgbClr val="0D2B88"/>
            </a:solidFill>
            <a:miter lim="800000"/>
            <a:headEnd/>
            <a:tailEnd/>
          </a:ln>
          <a:effectLst/>
        </p:spPr>
        <p:txBody>
          <a:bodyPr wrap="none" anchor="ctr"/>
          <a:lstStyle/>
          <a:p>
            <a:pPr>
              <a:defRPr/>
            </a:pPr>
            <a:endParaRPr lang="en-US"/>
          </a:p>
        </p:txBody>
      </p:sp>
      <p:pic>
        <p:nvPicPr>
          <p:cNvPr id="51203" name="Picture 7"/>
          <p:cNvPicPr>
            <a:picLocks noChangeAspect="1" noChangeArrowheads="1"/>
          </p:cNvPicPr>
          <p:nvPr/>
        </p:nvPicPr>
        <p:blipFill>
          <a:blip r:embed="rId3"/>
          <a:srcRect/>
          <a:stretch>
            <a:fillRect/>
          </a:stretch>
        </p:blipFill>
        <p:spPr bwMode="auto">
          <a:xfrm>
            <a:off x="0" y="1312863"/>
            <a:ext cx="8001000" cy="5408612"/>
          </a:xfrm>
          <a:prstGeom prst="rect">
            <a:avLst/>
          </a:prstGeom>
          <a:noFill/>
          <a:ln w="9525">
            <a:noFill/>
            <a:miter lim="800000"/>
            <a:headEnd/>
            <a:tailEnd/>
          </a:ln>
        </p:spPr>
      </p:pic>
      <p:pic>
        <p:nvPicPr>
          <p:cNvPr id="51204" name="Picture 8" descr="logo"/>
          <p:cNvPicPr>
            <a:picLocks noChangeAspect="1" noChangeArrowheads="1"/>
          </p:cNvPicPr>
          <p:nvPr/>
        </p:nvPicPr>
        <p:blipFill>
          <a:blip r:embed="rId4"/>
          <a:srcRect/>
          <a:stretch>
            <a:fillRect/>
          </a:stretch>
        </p:blipFill>
        <p:spPr bwMode="auto">
          <a:xfrm>
            <a:off x="8153400" y="5791200"/>
            <a:ext cx="838200" cy="838200"/>
          </a:xfrm>
          <a:prstGeom prst="rect">
            <a:avLst/>
          </a:prstGeom>
          <a:noFill/>
          <a:ln w="9525">
            <a:noFill/>
            <a:miter lim="800000"/>
            <a:headEnd/>
            <a:tailEnd/>
          </a:ln>
        </p:spPr>
      </p:pic>
      <p:sp>
        <p:nvSpPr>
          <p:cNvPr id="33801" name="Text Box 9"/>
          <p:cNvSpPr txBox="1">
            <a:spLocks noChangeArrowheads="1"/>
          </p:cNvSpPr>
          <p:nvPr/>
        </p:nvSpPr>
        <p:spPr bwMode="auto">
          <a:xfrm>
            <a:off x="0" y="4941888"/>
            <a:ext cx="2411413" cy="646331"/>
          </a:xfrm>
          <a:prstGeom prst="rect">
            <a:avLst/>
          </a:prstGeom>
          <a:noFill/>
          <a:ln w="9525">
            <a:noFill/>
            <a:miter lim="800000"/>
            <a:headEnd/>
            <a:tailEnd/>
          </a:ln>
          <a:effectLst/>
        </p:spPr>
        <p:txBody>
          <a:bodyPr>
            <a:spAutoFit/>
          </a:bodyPr>
          <a:lstStyle/>
          <a:p>
            <a:pPr>
              <a:defRPr/>
            </a:pPr>
            <a:r>
              <a:rPr lang="en-US" sz="2000" b="1" dirty="0">
                <a:solidFill>
                  <a:schemeClr val="bg1"/>
                </a:solidFill>
                <a:effectLst>
                  <a:outerShdw blurRad="38100" dist="38100" dir="2700000" algn="tl">
                    <a:srgbClr val="C0C0C0"/>
                  </a:outerShdw>
                </a:effectLst>
              </a:rPr>
              <a:t>Ian Bird</a:t>
            </a:r>
            <a:endParaRPr lang="en-US" sz="2000" b="1" dirty="0">
              <a:solidFill>
                <a:schemeClr val="bg1"/>
              </a:solidFill>
            </a:endParaRPr>
          </a:p>
          <a:p>
            <a:pPr>
              <a:defRPr/>
            </a:pPr>
            <a:r>
              <a:rPr lang="en-US" sz="1600" b="1" dirty="0">
                <a:solidFill>
                  <a:schemeClr val="bg1"/>
                </a:solidFill>
                <a:effectLst>
                  <a:outerShdw blurRad="38100" dist="38100" dir="2700000" algn="tl">
                    <a:srgbClr val="C0C0C0"/>
                  </a:outerShdw>
                </a:effectLst>
              </a:rPr>
              <a:t>LCG Project </a:t>
            </a:r>
            <a:r>
              <a:rPr lang="en-US" sz="1600" b="1" dirty="0" smtClean="0">
                <a:solidFill>
                  <a:schemeClr val="bg1"/>
                </a:solidFill>
                <a:effectLst>
                  <a:outerShdw blurRad="38100" dist="38100" dir="2700000" algn="tl">
                    <a:srgbClr val="C0C0C0"/>
                  </a:outerShdw>
                </a:effectLst>
              </a:rPr>
              <a:t>Leader</a:t>
            </a:r>
            <a:endParaRPr lang="en-US" sz="1600" b="1" dirty="0">
              <a:solidFill>
                <a:schemeClr val="bg1"/>
              </a:solidFill>
              <a:effectLst>
                <a:outerShdw blurRad="38100" dist="38100" dir="2700000" algn="tl">
                  <a:srgbClr val="C0C0C0"/>
                </a:outerShdw>
              </a:effectLst>
            </a:endParaRPr>
          </a:p>
        </p:txBody>
      </p:sp>
    </p:spTree>
  </p:cSld>
  <p:clrMap bg1="lt1" tx1="dk1" bg2="lt2" tx2="dk2" accent1="accent1" accent2="accent2" accent3="accent3" accent4="accent4" accent5="accent5" accent6="accent6" hlink="hlink" folHlink="folHlink"/>
  <p:sldLayoutIdLst>
    <p:sldLayoutId id="2147483846" r:id="rId1"/>
  </p:sldLayoutIdLst>
  <p:transition/>
  <p:txStyles>
    <p:titleStyle>
      <a:lvl1pPr algn="l" rtl="0" eaLnBrk="0" fontAlgn="base" hangingPunct="0">
        <a:lnSpc>
          <a:spcPct val="90000"/>
        </a:lnSpc>
        <a:spcBef>
          <a:spcPct val="0"/>
        </a:spcBef>
        <a:spcAft>
          <a:spcPct val="0"/>
        </a:spcAft>
        <a:defRPr sz="3200">
          <a:solidFill>
            <a:srgbClr val="333399"/>
          </a:solidFill>
          <a:latin typeface="+mj-lt"/>
          <a:ea typeface="+mj-ea"/>
          <a:cs typeface="+mj-cs"/>
        </a:defRPr>
      </a:lvl1pPr>
      <a:lvl2pPr algn="l" rtl="0" eaLnBrk="0" fontAlgn="base" hangingPunct="0">
        <a:lnSpc>
          <a:spcPct val="90000"/>
        </a:lnSpc>
        <a:spcBef>
          <a:spcPct val="0"/>
        </a:spcBef>
        <a:spcAft>
          <a:spcPct val="0"/>
        </a:spcAft>
        <a:defRPr sz="3200">
          <a:solidFill>
            <a:srgbClr val="333399"/>
          </a:solidFill>
          <a:latin typeface="Arial" charset="0"/>
        </a:defRPr>
      </a:lvl2pPr>
      <a:lvl3pPr algn="l" rtl="0" eaLnBrk="0" fontAlgn="base" hangingPunct="0">
        <a:lnSpc>
          <a:spcPct val="90000"/>
        </a:lnSpc>
        <a:spcBef>
          <a:spcPct val="0"/>
        </a:spcBef>
        <a:spcAft>
          <a:spcPct val="0"/>
        </a:spcAft>
        <a:defRPr sz="3200">
          <a:solidFill>
            <a:srgbClr val="333399"/>
          </a:solidFill>
          <a:latin typeface="Arial" charset="0"/>
        </a:defRPr>
      </a:lvl3pPr>
      <a:lvl4pPr algn="l" rtl="0" eaLnBrk="0" fontAlgn="base" hangingPunct="0">
        <a:lnSpc>
          <a:spcPct val="90000"/>
        </a:lnSpc>
        <a:spcBef>
          <a:spcPct val="0"/>
        </a:spcBef>
        <a:spcAft>
          <a:spcPct val="0"/>
        </a:spcAft>
        <a:defRPr sz="3200">
          <a:solidFill>
            <a:srgbClr val="333399"/>
          </a:solidFill>
          <a:latin typeface="Arial" charset="0"/>
        </a:defRPr>
      </a:lvl4pPr>
      <a:lvl5pPr algn="l" rtl="0" eaLnBrk="0" fontAlgn="base" hangingPunct="0">
        <a:lnSpc>
          <a:spcPct val="90000"/>
        </a:lnSpc>
        <a:spcBef>
          <a:spcPct val="0"/>
        </a:spcBef>
        <a:spcAft>
          <a:spcPct val="0"/>
        </a:spcAft>
        <a:defRPr sz="3200">
          <a:solidFill>
            <a:srgbClr val="333399"/>
          </a:solidFill>
          <a:latin typeface="Arial" charset="0"/>
        </a:defRPr>
      </a:lvl5pPr>
      <a:lvl6pPr marL="457200" algn="l" rtl="0" eaLnBrk="1" fontAlgn="base" hangingPunct="1">
        <a:lnSpc>
          <a:spcPct val="90000"/>
        </a:lnSpc>
        <a:spcBef>
          <a:spcPct val="0"/>
        </a:spcBef>
        <a:spcAft>
          <a:spcPct val="0"/>
        </a:spcAft>
        <a:defRPr sz="3200">
          <a:solidFill>
            <a:srgbClr val="333399"/>
          </a:solidFill>
          <a:latin typeface="Arial" charset="0"/>
        </a:defRPr>
      </a:lvl6pPr>
      <a:lvl7pPr marL="914400" algn="l" rtl="0" eaLnBrk="1" fontAlgn="base" hangingPunct="1">
        <a:lnSpc>
          <a:spcPct val="90000"/>
        </a:lnSpc>
        <a:spcBef>
          <a:spcPct val="0"/>
        </a:spcBef>
        <a:spcAft>
          <a:spcPct val="0"/>
        </a:spcAft>
        <a:defRPr sz="3200">
          <a:solidFill>
            <a:srgbClr val="333399"/>
          </a:solidFill>
          <a:latin typeface="Arial" charset="0"/>
        </a:defRPr>
      </a:lvl7pPr>
      <a:lvl8pPr marL="1371600" algn="l" rtl="0" eaLnBrk="1" fontAlgn="base" hangingPunct="1">
        <a:lnSpc>
          <a:spcPct val="90000"/>
        </a:lnSpc>
        <a:spcBef>
          <a:spcPct val="0"/>
        </a:spcBef>
        <a:spcAft>
          <a:spcPct val="0"/>
        </a:spcAft>
        <a:defRPr sz="3200">
          <a:solidFill>
            <a:srgbClr val="333399"/>
          </a:solidFill>
          <a:latin typeface="Arial" charset="0"/>
        </a:defRPr>
      </a:lvl8pPr>
      <a:lvl9pPr marL="1828800" algn="l" rtl="0" eaLnBrk="1" fontAlgn="base" hangingPunct="1">
        <a:lnSpc>
          <a:spcPct val="90000"/>
        </a:lnSpc>
        <a:spcBef>
          <a:spcPct val="0"/>
        </a:spcBef>
        <a:spcAft>
          <a:spcPct val="0"/>
        </a:spcAft>
        <a:defRPr sz="3200">
          <a:solidFill>
            <a:srgbClr val="333399"/>
          </a:solidFill>
          <a:latin typeface="Arial" charset="0"/>
        </a:defRPr>
      </a:lvl9pPr>
    </p:titleStyle>
    <p:bodyStyle>
      <a:lvl1pPr marL="288925" indent="-288925" algn="l" rtl="0" eaLnBrk="0" fontAlgn="base" hangingPunct="0">
        <a:lnSpc>
          <a:spcPct val="90000"/>
        </a:lnSpc>
        <a:spcBef>
          <a:spcPct val="30000"/>
        </a:spcBef>
        <a:spcAft>
          <a:spcPct val="0"/>
        </a:spcAft>
        <a:buClr>
          <a:srgbClr val="333399"/>
        </a:buClr>
        <a:buSzPct val="110000"/>
        <a:buChar char="•"/>
        <a:defRPr sz="2400">
          <a:solidFill>
            <a:schemeClr val="tx1"/>
          </a:solidFill>
          <a:latin typeface="+mn-lt"/>
          <a:ea typeface="+mn-ea"/>
          <a:cs typeface="+mn-cs"/>
        </a:defRPr>
      </a:lvl1pPr>
      <a:lvl2pPr marL="808038" indent="-290513" algn="l" rtl="0" eaLnBrk="0" fontAlgn="base" hangingPunct="0">
        <a:lnSpc>
          <a:spcPct val="90000"/>
        </a:lnSpc>
        <a:spcBef>
          <a:spcPct val="30000"/>
        </a:spcBef>
        <a:spcAft>
          <a:spcPct val="0"/>
        </a:spcAft>
        <a:buClr>
          <a:srgbClr val="D40A0A"/>
        </a:buClr>
        <a:buFont typeface="Wingdings" pitchFamily="2" charset="2"/>
        <a:buChar char="§"/>
        <a:defRPr sz="2000">
          <a:solidFill>
            <a:schemeClr val="tx1"/>
          </a:solidFill>
          <a:latin typeface="+mn-lt"/>
        </a:defRPr>
      </a:lvl2pPr>
      <a:lvl3pPr marL="1265238" indent="-290513" algn="l" rtl="0" eaLnBrk="0" fontAlgn="base" hangingPunct="0">
        <a:lnSpc>
          <a:spcPct val="90000"/>
        </a:lnSpc>
        <a:spcBef>
          <a:spcPct val="30000"/>
        </a:spcBef>
        <a:spcAft>
          <a:spcPct val="0"/>
        </a:spcAft>
        <a:buClr>
          <a:srgbClr val="008000"/>
        </a:buClr>
        <a:buSzPct val="40000"/>
        <a:buFont typeface="Wingdings" pitchFamily="2" charset="2"/>
        <a:buChar char="¨"/>
        <a:defRPr sz="2400">
          <a:solidFill>
            <a:schemeClr val="tx1"/>
          </a:solidFill>
          <a:latin typeface="+mn-lt"/>
        </a:defRPr>
      </a:lvl3pPr>
      <a:lvl4pPr marL="1924050" indent="-171450" algn="l" rtl="0" eaLnBrk="0" fontAlgn="base" hangingPunct="0">
        <a:lnSpc>
          <a:spcPct val="90000"/>
        </a:lnSpc>
        <a:spcBef>
          <a:spcPct val="30000"/>
        </a:spcBef>
        <a:spcAft>
          <a:spcPct val="0"/>
        </a:spcAft>
        <a:buClr>
          <a:schemeClr val="tx1"/>
        </a:buClr>
        <a:buSzPct val="70000"/>
        <a:buFont typeface="Wingdings" pitchFamily="2" charset="2"/>
        <a:buChar char=""/>
        <a:defRPr sz="1600">
          <a:solidFill>
            <a:schemeClr val="tx1"/>
          </a:solidFill>
          <a:latin typeface="+mn-lt"/>
        </a:defRPr>
      </a:lvl4pPr>
      <a:lvl5pPr marL="2286000" indent="-171450" algn="l" rtl="0" eaLnBrk="0" fontAlgn="base" hangingPunct="0">
        <a:lnSpc>
          <a:spcPct val="90000"/>
        </a:lnSpc>
        <a:spcBef>
          <a:spcPct val="30000"/>
        </a:spcBef>
        <a:spcAft>
          <a:spcPct val="0"/>
        </a:spcAft>
        <a:buChar char="·"/>
        <a:defRPr sz="2000">
          <a:solidFill>
            <a:schemeClr val="tx1"/>
          </a:solidFill>
          <a:latin typeface="+mn-lt"/>
        </a:defRPr>
      </a:lvl5pPr>
      <a:lvl6pPr marL="2743200" indent="-171450" algn="l" rtl="0" eaLnBrk="1" fontAlgn="base" hangingPunct="1">
        <a:lnSpc>
          <a:spcPct val="90000"/>
        </a:lnSpc>
        <a:spcBef>
          <a:spcPct val="30000"/>
        </a:spcBef>
        <a:spcAft>
          <a:spcPct val="0"/>
        </a:spcAft>
        <a:buChar char="·"/>
        <a:defRPr>
          <a:solidFill>
            <a:schemeClr val="tx1"/>
          </a:solidFill>
          <a:latin typeface="+mn-lt"/>
        </a:defRPr>
      </a:lvl6pPr>
      <a:lvl7pPr marL="3200400" indent="-171450" algn="l" rtl="0" eaLnBrk="1" fontAlgn="base" hangingPunct="1">
        <a:lnSpc>
          <a:spcPct val="90000"/>
        </a:lnSpc>
        <a:spcBef>
          <a:spcPct val="30000"/>
        </a:spcBef>
        <a:spcAft>
          <a:spcPct val="0"/>
        </a:spcAft>
        <a:buChar char="·"/>
        <a:defRPr>
          <a:solidFill>
            <a:schemeClr val="tx1"/>
          </a:solidFill>
          <a:latin typeface="+mn-lt"/>
        </a:defRPr>
      </a:lvl7pPr>
      <a:lvl8pPr marL="3657600" indent="-171450" algn="l" rtl="0" eaLnBrk="1" fontAlgn="base" hangingPunct="1">
        <a:lnSpc>
          <a:spcPct val="90000"/>
        </a:lnSpc>
        <a:spcBef>
          <a:spcPct val="30000"/>
        </a:spcBef>
        <a:spcAft>
          <a:spcPct val="0"/>
        </a:spcAft>
        <a:buChar char="·"/>
        <a:defRPr>
          <a:solidFill>
            <a:schemeClr val="tx1"/>
          </a:solidFill>
          <a:latin typeface="+mn-lt"/>
        </a:defRPr>
      </a:lvl8pPr>
      <a:lvl9pPr marL="4114800" indent="-171450" algn="l" rtl="0" eaLnBrk="1" fontAlgn="base" hangingPunct="1">
        <a:lnSpc>
          <a:spcPct val="90000"/>
        </a:lnSpc>
        <a:spcBef>
          <a:spcPct val="3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bwMode="auto">
          <a:xfrm>
            <a:off x="1055688" y="333375"/>
            <a:ext cx="7032625" cy="838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186372" name="Rectangle 4"/>
          <p:cNvSpPr>
            <a:spLocks noGrp="1" noChangeArrowheads="1"/>
          </p:cNvSpPr>
          <p:nvPr>
            <p:ph type="body" idx="1"/>
          </p:nvPr>
        </p:nvSpPr>
        <p:spPr bwMode="auto">
          <a:xfrm>
            <a:off x="428596" y="1428736"/>
            <a:ext cx="8215370" cy="492922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6373" name="Text Box 5"/>
          <p:cNvSpPr txBox="1">
            <a:spLocks noChangeArrowheads="1"/>
          </p:cNvSpPr>
          <p:nvPr/>
        </p:nvSpPr>
        <p:spPr bwMode="auto">
          <a:xfrm>
            <a:off x="0" y="6572273"/>
            <a:ext cx="6072198" cy="276999"/>
          </a:xfrm>
          <a:prstGeom prst="rect">
            <a:avLst/>
          </a:prstGeom>
          <a:noFill/>
          <a:ln w="12700">
            <a:noFill/>
            <a:miter lim="800000"/>
            <a:headEnd type="none" w="sm" len="sm"/>
            <a:tailEnd type="none" w="sm" len="sm"/>
          </a:ln>
          <a:effectLst/>
        </p:spPr>
        <p:txBody>
          <a:bodyPr wrap="square">
            <a:spAutoFit/>
          </a:bodyPr>
          <a:lstStyle/>
          <a:p>
            <a:pPr algn="l" rtl="0" eaLnBrk="0" hangingPunct="0">
              <a:spcBef>
                <a:spcPct val="50000"/>
              </a:spcBef>
            </a:pPr>
            <a:r>
              <a:rPr lang="en-GB" sz="1200" b="1" kern="1200" dirty="0">
                <a:solidFill>
                  <a:srgbClr val="0066FF"/>
                </a:solidFill>
                <a:latin typeface="Arial"/>
                <a:ea typeface="+mn-ea"/>
                <a:cs typeface="+mn-cs"/>
              </a:rPr>
              <a:t>Ian.Bird@cern.ch				</a:t>
            </a:r>
            <a:fld id="{8D9C3907-C1F4-4113-879F-A00577240C5E}" type="slidenum">
              <a:rPr lang="en-GB" sz="1200" kern="1200">
                <a:solidFill>
                  <a:srgbClr val="0066FF"/>
                </a:solidFill>
                <a:latin typeface="Times New Roman" pitchFamily="18" charset="0"/>
                <a:ea typeface="+mn-ea"/>
                <a:cs typeface="+mn-cs"/>
              </a:rPr>
              <a:pPr algn="l" rtl="0" eaLnBrk="0" hangingPunct="0">
                <a:spcBef>
                  <a:spcPct val="50000"/>
                </a:spcBef>
              </a:pPr>
              <a:t>‹#›</a:t>
            </a:fld>
            <a:endParaRPr lang="en-GB" sz="1200" kern="1200" dirty="0">
              <a:solidFill>
                <a:srgbClr val="0066FF"/>
              </a:solidFill>
              <a:latin typeface="Times New Roman" pitchFamily="18" charset="0"/>
              <a:ea typeface="+mn-ea"/>
              <a:cs typeface="+mn-cs"/>
            </a:endParaRPr>
          </a:p>
        </p:txBody>
      </p:sp>
      <p:pic>
        <p:nvPicPr>
          <p:cNvPr id="167938" name="Picture 2" descr="\\cern.ch\dfs\Users\i\ibird\Documents\My Pictures\WLCGlogo.jpg"/>
          <p:cNvPicPr>
            <a:picLocks noChangeAspect="1" noChangeArrowheads="1"/>
          </p:cNvPicPr>
          <p:nvPr userDrawn="1"/>
        </p:nvPicPr>
        <p:blipFill>
          <a:blip r:embed="rId14" cstate="print"/>
          <a:srcRect/>
          <a:stretch>
            <a:fillRect/>
          </a:stretch>
        </p:blipFill>
        <p:spPr bwMode="auto">
          <a:xfrm>
            <a:off x="111251" y="351298"/>
            <a:ext cx="784252" cy="784252"/>
          </a:xfrm>
          <a:prstGeom prst="rect">
            <a:avLst/>
          </a:prstGeom>
          <a:noFill/>
        </p:spPr>
      </p:pic>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 id="2147483865" r:id="rId12"/>
  </p:sldLayoutIdLst>
  <p:transition/>
  <p:txStyles>
    <p:titleStyle>
      <a:lvl1pPr algn="ctr" rtl="0" fontAlgn="base">
        <a:lnSpc>
          <a:spcPct val="90000"/>
        </a:lnSpc>
        <a:spcBef>
          <a:spcPct val="0"/>
        </a:spcBef>
        <a:spcAft>
          <a:spcPct val="0"/>
        </a:spcAft>
        <a:defRPr sz="3200" b="1">
          <a:solidFill>
            <a:srgbClr val="990000"/>
          </a:solidFill>
          <a:latin typeface="+mj-lt"/>
          <a:ea typeface="+mj-ea"/>
          <a:cs typeface="+mj-cs"/>
        </a:defRPr>
      </a:lvl1pPr>
      <a:lvl2pPr algn="ctr" rtl="0" fontAlgn="base">
        <a:lnSpc>
          <a:spcPct val="90000"/>
        </a:lnSpc>
        <a:spcBef>
          <a:spcPct val="0"/>
        </a:spcBef>
        <a:spcAft>
          <a:spcPct val="0"/>
        </a:spcAft>
        <a:defRPr sz="3200" b="1">
          <a:solidFill>
            <a:srgbClr val="990000"/>
          </a:solidFill>
          <a:latin typeface="Comic Sans MS" pitchFamily="66" charset="0"/>
        </a:defRPr>
      </a:lvl2pPr>
      <a:lvl3pPr algn="ctr" rtl="0" fontAlgn="base">
        <a:lnSpc>
          <a:spcPct val="90000"/>
        </a:lnSpc>
        <a:spcBef>
          <a:spcPct val="0"/>
        </a:spcBef>
        <a:spcAft>
          <a:spcPct val="0"/>
        </a:spcAft>
        <a:defRPr sz="3200" b="1">
          <a:solidFill>
            <a:srgbClr val="990000"/>
          </a:solidFill>
          <a:latin typeface="Comic Sans MS" pitchFamily="66" charset="0"/>
        </a:defRPr>
      </a:lvl3pPr>
      <a:lvl4pPr algn="ctr" rtl="0" fontAlgn="base">
        <a:lnSpc>
          <a:spcPct val="90000"/>
        </a:lnSpc>
        <a:spcBef>
          <a:spcPct val="0"/>
        </a:spcBef>
        <a:spcAft>
          <a:spcPct val="0"/>
        </a:spcAft>
        <a:defRPr sz="3200" b="1">
          <a:solidFill>
            <a:srgbClr val="990000"/>
          </a:solidFill>
          <a:latin typeface="Comic Sans MS" pitchFamily="66" charset="0"/>
        </a:defRPr>
      </a:lvl4pPr>
      <a:lvl5pPr algn="ctr" rtl="0" fontAlgn="base">
        <a:lnSpc>
          <a:spcPct val="90000"/>
        </a:lnSpc>
        <a:spcBef>
          <a:spcPct val="0"/>
        </a:spcBef>
        <a:spcAft>
          <a:spcPct val="0"/>
        </a:spcAft>
        <a:defRPr sz="3200" b="1">
          <a:solidFill>
            <a:srgbClr val="990000"/>
          </a:solidFill>
          <a:latin typeface="Comic Sans MS" pitchFamily="66" charset="0"/>
        </a:defRPr>
      </a:lvl5pPr>
      <a:lvl6pPr marL="457200" algn="ctr" rtl="0" fontAlgn="base">
        <a:lnSpc>
          <a:spcPct val="90000"/>
        </a:lnSpc>
        <a:spcBef>
          <a:spcPct val="0"/>
        </a:spcBef>
        <a:spcAft>
          <a:spcPct val="0"/>
        </a:spcAft>
        <a:defRPr sz="3200" b="1">
          <a:solidFill>
            <a:srgbClr val="990000"/>
          </a:solidFill>
          <a:latin typeface="Comic Sans MS" pitchFamily="66" charset="0"/>
        </a:defRPr>
      </a:lvl6pPr>
      <a:lvl7pPr marL="914400" algn="ctr" rtl="0" fontAlgn="base">
        <a:lnSpc>
          <a:spcPct val="90000"/>
        </a:lnSpc>
        <a:spcBef>
          <a:spcPct val="0"/>
        </a:spcBef>
        <a:spcAft>
          <a:spcPct val="0"/>
        </a:spcAft>
        <a:defRPr sz="3200" b="1">
          <a:solidFill>
            <a:srgbClr val="990000"/>
          </a:solidFill>
          <a:latin typeface="Comic Sans MS" pitchFamily="66" charset="0"/>
        </a:defRPr>
      </a:lvl7pPr>
      <a:lvl8pPr marL="1371600" algn="ctr" rtl="0" fontAlgn="base">
        <a:lnSpc>
          <a:spcPct val="90000"/>
        </a:lnSpc>
        <a:spcBef>
          <a:spcPct val="0"/>
        </a:spcBef>
        <a:spcAft>
          <a:spcPct val="0"/>
        </a:spcAft>
        <a:defRPr sz="3200" b="1">
          <a:solidFill>
            <a:srgbClr val="990000"/>
          </a:solidFill>
          <a:latin typeface="Comic Sans MS" pitchFamily="66" charset="0"/>
        </a:defRPr>
      </a:lvl8pPr>
      <a:lvl9pPr marL="1828800" algn="ctr" rtl="0" fontAlgn="base">
        <a:lnSpc>
          <a:spcPct val="90000"/>
        </a:lnSpc>
        <a:spcBef>
          <a:spcPct val="0"/>
        </a:spcBef>
        <a:spcAft>
          <a:spcPct val="0"/>
        </a:spcAft>
        <a:defRPr sz="3200" b="1">
          <a:solidFill>
            <a:srgbClr val="990000"/>
          </a:solidFill>
          <a:latin typeface="Comic Sans MS" pitchFamily="66" charset="0"/>
        </a:defRPr>
      </a:lvl9pPr>
    </p:titleStyle>
    <p:bodyStyle>
      <a:lvl1pPr marL="360000" indent="-360000" algn="l" rtl="0" fontAlgn="base">
        <a:lnSpc>
          <a:spcPct val="90000"/>
        </a:lnSpc>
        <a:spcBef>
          <a:spcPct val="30000"/>
        </a:spcBef>
        <a:spcAft>
          <a:spcPct val="0"/>
        </a:spcAft>
        <a:buClr>
          <a:srgbClr val="0000FF"/>
        </a:buClr>
        <a:buFont typeface="Wingdings" pitchFamily="2" charset="2"/>
        <a:buChar char="§"/>
        <a:defRPr sz="2000">
          <a:solidFill>
            <a:srgbClr val="0000FF"/>
          </a:solidFill>
          <a:latin typeface="+mn-lt"/>
          <a:ea typeface="+mn-ea"/>
          <a:cs typeface="+mn-cs"/>
        </a:defRPr>
      </a:lvl1pPr>
      <a:lvl2pPr marL="720000" indent="-285750" algn="l" rtl="0" fontAlgn="base">
        <a:lnSpc>
          <a:spcPct val="90000"/>
        </a:lnSpc>
        <a:spcBef>
          <a:spcPct val="30000"/>
        </a:spcBef>
        <a:spcAft>
          <a:spcPct val="0"/>
        </a:spcAft>
        <a:buClr>
          <a:schemeClr val="tx2"/>
        </a:buClr>
        <a:buFont typeface="Wingdings" pitchFamily="2" charset="2"/>
        <a:buChar char="§"/>
        <a:defRPr>
          <a:solidFill>
            <a:schemeClr val="tx2"/>
          </a:solidFill>
          <a:latin typeface="+mn-lt"/>
        </a:defRPr>
      </a:lvl2pPr>
      <a:lvl3pPr marL="1080000" indent="-228600" algn="l" rtl="0" fontAlgn="base">
        <a:lnSpc>
          <a:spcPct val="90000"/>
        </a:lnSpc>
        <a:spcBef>
          <a:spcPct val="30000"/>
        </a:spcBef>
        <a:spcAft>
          <a:spcPct val="0"/>
        </a:spcAft>
        <a:buClr>
          <a:srgbClr val="FF0066"/>
        </a:buClr>
        <a:buSzPct val="40000"/>
        <a:buFont typeface="Wingdings" pitchFamily="2" charset="2"/>
        <a:buChar char="¨"/>
        <a:defRPr>
          <a:solidFill>
            <a:srgbClr val="FF0000"/>
          </a:solidFill>
          <a:latin typeface="+mn-lt"/>
        </a:defRPr>
      </a:lvl3pPr>
      <a:lvl4pPr marL="1440000" indent="-171450" algn="l" rtl="0" fontAlgn="base">
        <a:lnSpc>
          <a:spcPct val="90000"/>
        </a:lnSpc>
        <a:spcBef>
          <a:spcPct val="30000"/>
        </a:spcBef>
        <a:spcAft>
          <a:spcPct val="0"/>
        </a:spcAft>
        <a:buClr>
          <a:schemeClr val="tx1"/>
        </a:buClr>
        <a:buSzPct val="70000"/>
        <a:buFont typeface="Wingdings" pitchFamily="2" charset="2"/>
        <a:buChar char=""/>
        <a:defRPr>
          <a:solidFill>
            <a:schemeClr val="tx1"/>
          </a:solidFill>
          <a:latin typeface="+mn-lt"/>
        </a:defRPr>
      </a:lvl4pPr>
      <a:lvl5pPr marL="1800000" indent="-171450" algn="l" rtl="0" fontAlgn="base">
        <a:lnSpc>
          <a:spcPct val="90000"/>
        </a:lnSpc>
        <a:spcBef>
          <a:spcPct val="30000"/>
        </a:spcBef>
        <a:spcAft>
          <a:spcPct val="0"/>
        </a:spcAft>
        <a:buChar char="·"/>
        <a:defRPr>
          <a:solidFill>
            <a:schemeClr val="tx1"/>
          </a:solidFill>
          <a:latin typeface="+mn-lt"/>
        </a:defRPr>
      </a:lvl5pPr>
      <a:lvl6pPr marL="2743200" indent="-171450" algn="l" rtl="0" fontAlgn="base">
        <a:lnSpc>
          <a:spcPct val="90000"/>
        </a:lnSpc>
        <a:spcBef>
          <a:spcPct val="30000"/>
        </a:spcBef>
        <a:spcAft>
          <a:spcPct val="0"/>
        </a:spcAft>
        <a:buChar char="·"/>
        <a:defRPr>
          <a:solidFill>
            <a:schemeClr val="tx1"/>
          </a:solidFill>
          <a:latin typeface="+mn-lt"/>
        </a:defRPr>
      </a:lvl6pPr>
      <a:lvl7pPr marL="3200400" indent="-171450" algn="l" rtl="0" fontAlgn="base">
        <a:lnSpc>
          <a:spcPct val="90000"/>
        </a:lnSpc>
        <a:spcBef>
          <a:spcPct val="30000"/>
        </a:spcBef>
        <a:spcAft>
          <a:spcPct val="0"/>
        </a:spcAft>
        <a:buChar char="·"/>
        <a:defRPr>
          <a:solidFill>
            <a:schemeClr val="tx1"/>
          </a:solidFill>
          <a:latin typeface="+mn-lt"/>
        </a:defRPr>
      </a:lvl7pPr>
      <a:lvl8pPr marL="3657600" indent="-171450" algn="l" rtl="0" fontAlgn="base">
        <a:lnSpc>
          <a:spcPct val="90000"/>
        </a:lnSpc>
        <a:spcBef>
          <a:spcPct val="30000"/>
        </a:spcBef>
        <a:spcAft>
          <a:spcPct val="0"/>
        </a:spcAft>
        <a:buChar char="·"/>
        <a:defRPr>
          <a:solidFill>
            <a:schemeClr val="tx1"/>
          </a:solidFill>
          <a:latin typeface="+mn-lt"/>
        </a:defRPr>
      </a:lvl8pPr>
      <a:lvl9pPr marL="4114800" indent="-171450" algn="l" rtl="0" fontAlgn="base">
        <a:lnSpc>
          <a:spcPct val="90000"/>
        </a:lnSpc>
        <a:spcBef>
          <a:spcPct val="3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bwMode="auto">
          <a:xfrm>
            <a:off x="1055688" y="333375"/>
            <a:ext cx="7032625" cy="838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Slide Title</a:t>
            </a:r>
          </a:p>
        </p:txBody>
      </p:sp>
      <p:sp>
        <p:nvSpPr>
          <p:cNvPr id="186372" name="Rectangle 4"/>
          <p:cNvSpPr>
            <a:spLocks noGrp="1" noChangeArrowheads="1"/>
          </p:cNvSpPr>
          <p:nvPr>
            <p:ph type="body" idx="1"/>
          </p:nvPr>
        </p:nvSpPr>
        <p:spPr bwMode="auto">
          <a:xfrm>
            <a:off x="571472" y="1428736"/>
            <a:ext cx="8072494" cy="492922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86373" name="Text Box 5"/>
          <p:cNvSpPr txBox="1">
            <a:spLocks noChangeArrowheads="1"/>
          </p:cNvSpPr>
          <p:nvPr/>
        </p:nvSpPr>
        <p:spPr bwMode="auto">
          <a:xfrm>
            <a:off x="0" y="6572273"/>
            <a:ext cx="6072198" cy="276999"/>
          </a:xfrm>
          <a:prstGeom prst="rect">
            <a:avLst/>
          </a:prstGeom>
          <a:noFill/>
          <a:ln w="12700">
            <a:noFill/>
            <a:miter lim="800000"/>
            <a:headEnd type="none" w="sm" len="sm"/>
            <a:tailEnd type="none" w="sm" len="sm"/>
          </a:ln>
          <a:effectLst/>
        </p:spPr>
        <p:txBody>
          <a:bodyPr wrap="square">
            <a:spAutoFit/>
          </a:bodyPr>
          <a:lstStyle/>
          <a:p>
            <a:pPr algn="l" rtl="0" eaLnBrk="0" fontAlgn="base" hangingPunct="0">
              <a:spcBef>
                <a:spcPct val="50000"/>
              </a:spcBef>
              <a:spcAft>
                <a:spcPct val="0"/>
              </a:spcAft>
            </a:pPr>
            <a:r>
              <a:rPr lang="en-GB" sz="1200" b="1" kern="1200" dirty="0">
                <a:solidFill>
                  <a:srgbClr val="0066FF"/>
                </a:solidFill>
                <a:latin typeface="Arial"/>
                <a:ea typeface="+mn-ea"/>
                <a:cs typeface="+mn-cs"/>
              </a:rPr>
              <a:t>Ian.Bird@cern.ch				</a:t>
            </a:r>
            <a:fld id="{8D9C3907-C1F4-4113-879F-A00577240C5E}" type="slidenum">
              <a:rPr lang="en-GB" sz="1200" kern="1200">
                <a:solidFill>
                  <a:srgbClr val="0066FF"/>
                </a:solidFill>
                <a:latin typeface="Times New Roman" pitchFamily="18" charset="0"/>
                <a:ea typeface="+mn-ea"/>
                <a:cs typeface="+mn-cs"/>
              </a:rPr>
              <a:pPr algn="l" rtl="0" eaLnBrk="0" fontAlgn="base" hangingPunct="0">
                <a:spcBef>
                  <a:spcPct val="50000"/>
                </a:spcBef>
                <a:spcAft>
                  <a:spcPct val="0"/>
                </a:spcAft>
              </a:pPr>
              <a:t>‹#›</a:t>
            </a:fld>
            <a:endParaRPr lang="en-GB" sz="1200" kern="1200" dirty="0">
              <a:solidFill>
                <a:srgbClr val="0066FF"/>
              </a:solidFill>
              <a:latin typeface="Times New Roman" pitchFamily="18" charset="0"/>
              <a:ea typeface="+mn-ea"/>
              <a:cs typeface="+mn-cs"/>
            </a:endParaRPr>
          </a:p>
        </p:txBody>
      </p:sp>
      <p:pic>
        <p:nvPicPr>
          <p:cNvPr id="167938" name="Picture 2" descr="\\cern.ch\dfs\Users\i\ibird\Documents\My Pictures\WLCGlogo.jpg"/>
          <p:cNvPicPr>
            <a:picLocks noChangeAspect="1" noChangeArrowheads="1"/>
          </p:cNvPicPr>
          <p:nvPr userDrawn="1"/>
        </p:nvPicPr>
        <p:blipFill>
          <a:blip r:embed="rId14" cstate="print"/>
          <a:srcRect/>
          <a:stretch>
            <a:fillRect/>
          </a:stretch>
        </p:blipFill>
        <p:spPr bwMode="auto">
          <a:xfrm>
            <a:off x="111251" y="351298"/>
            <a:ext cx="784252" cy="784252"/>
          </a:xfrm>
          <a:prstGeom prst="rect">
            <a:avLst/>
          </a:prstGeom>
          <a:noFill/>
        </p:spPr>
      </p:pic>
    </p:spTree>
  </p:cSld>
  <p:clrMap bg1="lt1" tx1="dk1" bg2="lt2" tx2="dk2" accent1="accent1" accent2="accent2" accent3="accent3" accent4="accent4" accent5="accent5" accent6="accent6" hlink="hlink" folHlink="folHlink"/>
  <p:sldLayoutIdLst>
    <p:sldLayoutId id="2147483867" r:id="rId1"/>
    <p:sldLayoutId id="2147483868" r:id="rId2"/>
    <p:sldLayoutId id="2147483869" r:id="rId3"/>
    <p:sldLayoutId id="2147483870" r:id="rId4"/>
    <p:sldLayoutId id="2147483871" r:id="rId5"/>
    <p:sldLayoutId id="2147483872" r:id="rId6"/>
    <p:sldLayoutId id="2147483873" r:id="rId7"/>
    <p:sldLayoutId id="2147483874" r:id="rId8"/>
    <p:sldLayoutId id="2147483875" r:id="rId9"/>
    <p:sldLayoutId id="2147483876" r:id="rId10"/>
    <p:sldLayoutId id="2147483877" r:id="rId11"/>
    <p:sldLayoutId id="2147483878" r:id="rId12"/>
  </p:sldLayoutIdLst>
  <p:transition/>
  <p:txStyles>
    <p:titleStyle>
      <a:lvl1pPr algn="ctr" rtl="0" fontAlgn="base">
        <a:lnSpc>
          <a:spcPct val="90000"/>
        </a:lnSpc>
        <a:spcBef>
          <a:spcPct val="0"/>
        </a:spcBef>
        <a:spcAft>
          <a:spcPct val="0"/>
        </a:spcAft>
        <a:defRPr sz="3200" b="1">
          <a:solidFill>
            <a:srgbClr val="990000"/>
          </a:solidFill>
          <a:latin typeface="+mj-lt"/>
          <a:ea typeface="+mj-ea"/>
          <a:cs typeface="+mj-cs"/>
        </a:defRPr>
      </a:lvl1pPr>
      <a:lvl2pPr algn="ctr" rtl="0" fontAlgn="base">
        <a:lnSpc>
          <a:spcPct val="90000"/>
        </a:lnSpc>
        <a:spcBef>
          <a:spcPct val="0"/>
        </a:spcBef>
        <a:spcAft>
          <a:spcPct val="0"/>
        </a:spcAft>
        <a:defRPr sz="3200" b="1">
          <a:solidFill>
            <a:srgbClr val="990000"/>
          </a:solidFill>
          <a:latin typeface="Comic Sans MS" pitchFamily="66" charset="0"/>
        </a:defRPr>
      </a:lvl2pPr>
      <a:lvl3pPr algn="ctr" rtl="0" fontAlgn="base">
        <a:lnSpc>
          <a:spcPct val="90000"/>
        </a:lnSpc>
        <a:spcBef>
          <a:spcPct val="0"/>
        </a:spcBef>
        <a:spcAft>
          <a:spcPct val="0"/>
        </a:spcAft>
        <a:defRPr sz="3200" b="1">
          <a:solidFill>
            <a:srgbClr val="990000"/>
          </a:solidFill>
          <a:latin typeface="Comic Sans MS" pitchFamily="66" charset="0"/>
        </a:defRPr>
      </a:lvl3pPr>
      <a:lvl4pPr algn="ctr" rtl="0" fontAlgn="base">
        <a:lnSpc>
          <a:spcPct val="90000"/>
        </a:lnSpc>
        <a:spcBef>
          <a:spcPct val="0"/>
        </a:spcBef>
        <a:spcAft>
          <a:spcPct val="0"/>
        </a:spcAft>
        <a:defRPr sz="3200" b="1">
          <a:solidFill>
            <a:srgbClr val="990000"/>
          </a:solidFill>
          <a:latin typeface="Comic Sans MS" pitchFamily="66" charset="0"/>
        </a:defRPr>
      </a:lvl4pPr>
      <a:lvl5pPr algn="ctr" rtl="0" fontAlgn="base">
        <a:lnSpc>
          <a:spcPct val="90000"/>
        </a:lnSpc>
        <a:spcBef>
          <a:spcPct val="0"/>
        </a:spcBef>
        <a:spcAft>
          <a:spcPct val="0"/>
        </a:spcAft>
        <a:defRPr sz="3200" b="1">
          <a:solidFill>
            <a:srgbClr val="990000"/>
          </a:solidFill>
          <a:latin typeface="Comic Sans MS" pitchFamily="66" charset="0"/>
        </a:defRPr>
      </a:lvl5pPr>
      <a:lvl6pPr marL="457200" algn="ctr" rtl="0" fontAlgn="base">
        <a:lnSpc>
          <a:spcPct val="90000"/>
        </a:lnSpc>
        <a:spcBef>
          <a:spcPct val="0"/>
        </a:spcBef>
        <a:spcAft>
          <a:spcPct val="0"/>
        </a:spcAft>
        <a:defRPr sz="3200" b="1">
          <a:solidFill>
            <a:srgbClr val="990000"/>
          </a:solidFill>
          <a:latin typeface="Comic Sans MS" pitchFamily="66" charset="0"/>
        </a:defRPr>
      </a:lvl6pPr>
      <a:lvl7pPr marL="914400" algn="ctr" rtl="0" fontAlgn="base">
        <a:lnSpc>
          <a:spcPct val="90000"/>
        </a:lnSpc>
        <a:spcBef>
          <a:spcPct val="0"/>
        </a:spcBef>
        <a:spcAft>
          <a:spcPct val="0"/>
        </a:spcAft>
        <a:defRPr sz="3200" b="1">
          <a:solidFill>
            <a:srgbClr val="990000"/>
          </a:solidFill>
          <a:latin typeface="Comic Sans MS" pitchFamily="66" charset="0"/>
        </a:defRPr>
      </a:lvl7pPr>
      <a:lvl8pPr marL="1371600" algn="ctr" rtl="0" fontAlgn="base">
        <a:lnSpc>
          <a:spcPct val="90000"/>
        </a:lnSpc>
        <a:spcBef>
          <a:spcPct val="0"/>
        </a:spcBef>
        <a:spcAft>
          <a:spcPct val="0"/>
        </a:spcAft>
        <a:defRPr sz="3200" b="1">
          <a:solidFill>
            <a:srgbClr val="990000"/>
          </a:solidFill>
          <a:latin typeface="Comic Sans MS" pitchFamily="66" charset="0"/>
        </a:defRPr>
      </a:lvl8pPr>
      <a:lvl9pPr marL="1828800" algn="ctr" rtl="0" fontAlgn="base">
        <a:lnSpc>
          <a:spcPct val="90000"/>
        </a:lnSpc>
        <a:spcBef>
          <a:spcPct val="0"/>
        </a:spcBef>
        <a:spcAft>
          <a:spcPct val="0"/>
        </a:spcAft>
        <a:defRPr sz="3200" b="1">
          <a:solidFill>
            <a:srgbClr val="990000"/>
          </a:solidFill>
          <a:latin typeface="Comic Sans MS" pitchFamily="66" charset="0"/>
        </a:defRPr>
      </a:lvl9pPr>
    </p:titleStyle>
    <p:bodyStyle>
      <a:lvl1pPr marL="360000" indent="-360000" algn="l" rtl="0" fontAlgn="base">
        <a:lnSpc>
          <a:spcPct val="90000"/>
        </a:lnSpc>
        <a:spcBef>
          <a:spcPct val="30000"/>
        </a:spcBef>
        <a:spcAft>
          <a:spcPct val="0"/>
        </a:spcAft>
        <a:buClr>
          <a:srgbClr val="0000FF"/>
        </a:buClr>
        <a:buFont typeface="Wingdings" pitchFamily="2" charset="2"/>
        <a:buChar char="§"/>
        <a:defRPr sz="2000">
          <a:solidFill>
            <a:srgbClr val="0000FF"/>
          </a:solidFill>
          <a:latin typeface="+mn-lt"/>
          <a:ea typeface="+mn-ea"/>
          <a:cs typeface="+mn-cs"/>
        </a:defRPr>
      </a:lvl1pPr>
      <a:lvl2pPr marL="1047750" indent="-285750" algn="l" rtl="0" fontAlgn="base">
        <a:lnSpc>
          <a:spcPct val="90000"/>
        </a:lnSpc>
        <a:spcBef>
          <a:spcPct val="30000"/>
        </a:spcBef>
        <a:spcAft>
          <a:spcPct val="0"/>
        </a:spcAft>
        <a:buClr>
          <a:schemeClr val="tx2"/>
        </a:buClr>
        <a:buFont typeface="Wingdings" pitchFamily="2" charset="2"/>
        <a:buChar char="§"/>
        <a:defRPr>
          <a:solidFill>
            <a:schemeClr val="tx2"/>
          </a:solidFill>
          <a:latin typeface="+mn-lt"/>
        </a:defRPr>
      </a:lvl2pPr>
      <a:lvl3pPr marL="1562100" indent="-228600" algn="l" rtl="0" fontAlgn="base">
        <a:lnSpc>
          <a:spcPct val="90000"/>
        </a:lnSpc>
        <a:spcBef>
          <a:spcPct val="30000"/>
        </a:spcBef>
        <a:spcAft>
          <a:spcPct val="0"/>
        </a:spcAft>
        <a:buClr>
          <a:srgbClr val="FF0066"/>
        </a:buClr>
        <a:buSzPct val="40000"/>
        <a:buFont typeface="Wingdings" pitchFamily="2" charset="2"/>
        <a:buChar char="¨"/>
        <a:defRPr>
          <a:solidFill>
            <a:srgbClr val="FF0000"/>
          </a:solidFill>
          <a:latin typeface="+mn-lt"/>
        </a:defRPr>
      </a:lvl3pPr>
      <a:lvl4pPr marL="1924050" indent="-171450" algn="l" rtl="0" fontAlgn="base">
        <a:lnSpc>
          <a:spcPct val="90000"/>
        </a:lnSpc>
        <a:spcBef>
          <a:spcPct val="30000"/>
        </a:spcBef>
        <a:spcAft>
          <a:spcPct val="0"/>
        </a:spcAft>
        <a:buClr>
          <a:schemeClr val="tx1"/>
        </a:buClr>
        <a:buSzPct val="70000"/>
        <a:buFont typeface="Wingdings" pitchFamily="2" charset="2"/>
        <a:buChar char=""/>
        <a:defRPr>
          <a:solidFill>
            <a:schemeClr val="tx1"/>
          </a:solidFill>
          <a:latin typeface="+mn-lt"/>
        </a:defRPr>
      </a:lvl4pPr>
      <a:lvl5pPr marL="2286000" indent="-171450" algn="l" rtl="0" fontAlgn="base">
        <a:lnSpc>
          <a:spcPct val="90000"/>
        </a:lnSpc>
        <a:spcBef>
          <a:spcPct val="30000"/>
        </a:spcBef>
        <a:spcAft>
          <a:spcPct val="0"/>
        </a:spcAft>
        <a:buChar char="·"/>
        <a:defRPr>
          <a:solidFill>
            <a:schemeClr val="tx1"/>
          </a:solidFill>
          <a:latin typeface="+mn-lt"/>
        </a:defRPr>
      </a:lvl5pPr>
      <a:lvl6pPr marL="2743200" indent="-171450" algn="l" rtl="0" fontAlgn="base">
        <a:lnSpc>
          <a:spcPct val="90000"/>
        </a:lnSpc>
        <a:spcBef>
          <a:spcPct val="30000"/>
        </a:spcBef>
        <a:spcAft>
          <a:spcPct val="0"/>
        </a:spcAft>
        <a:buChar char="·"/>
        <a:defRPr>
          <a:solidFill>
            <a:schemeClr val="tx1"/>
          </a:solidFill>
          <a:latin typeface="+mn-lt"/>
        </a:defRPr>
      </a:lvl6pPr>
      <a:lvl7pPr marL="3200400" indent="-171450" algn="l" rtl="0" fontAlgn="base">
        <a:lnSpc>
          <a:spcPct val="90000"/>
        </a:lnSpc>
        <a:spcBef>
          <a:spcPct val="30000"/>
        </a:spcBef>
        <a:spcAft>
          <a:spcPct val="0"/>
        </a:spcAft>
        <a:buChar char="·"/>
        <a:defRPr>
          <a:solidFill>
            <a:schemeClr val="tx1"/>
          </a:solidFill>
          <a:latin typeface="+mn-lt"/>
        </a:defRPr>
      </a:lvl7pPr>
      <a:lvl8pPr marL="3657600" indent="-171450" algn="l" rtl="0" fontAlgn="base">
        <a:lnSpc>
          <a:spcPct val="90000"/>
        </a:lnSpc>
        <a:spcBef>
          <a:spcPct val="30000"/>
        </a:spcBef>
        <a:spcAft>
          <a:spcPct val="0"/>
        </a:spcAft>
        <a:buChar char="·"/>
        <a:defRPr>
          <a:solidFill>
            <a:schemeClr val="tx1"/>
          </a:solidFill>
          <a:latin typeface="+mn-lt"/>
        </a:defRPr>
      </a:lvl8pPr>
      <a:lvl9pPr marL="4114800" indent="-171450" algn="l" rtl="0" fontAlgn="base">
        <a:lnSpc>
          <a:spcPct val="90000"/>
        </a:lnSpc>
        <a:spcBef>
          <a:spcPct val="3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5.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7.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ChangeArrowheads="1"/>
          </p:cNvSpPr>
          <p:nvPr/>
        </p:nvSpPr>
        <p:spPr bwMode="auto">
          <a:xfrm>
            <a:off x="1116012" y="333375"/>
            <a:ext cx="8027988" cy="861774"/>
          </a:xfrm>
          <a:prstGeom prst="rect">
            <a:avLst/>
          </a:prstGeom>
          <a:noFill/>
          <a:ln w="9525">
            <a:noFill/>
            <a:miter lim="800000"/>
            <a:headEnd/>
            <a:tailEnd/>
          </a:ln>
        </p:spPr>
        <p:txBody>
          <a:bodyPr wrap="square">
            <a:spAutoFit/>
          </a:bodyPr>
          <a:lstStyle/>
          <a:p>
            <a:r>
              <a:rPr lang="en-GB" sz="3600" b="1" dirty="0" smtClean="0"/>
              <a:t>WLCG Status Report</a:t>
            </a:r>
            <a:r>
              <a:rPr lang="en-GB" sz="1000" b="1" dirty="0" smtClean="0"/>
              <a:t>	</a:t>
            </a:r>
          </a:p>
          <a:p>
            <a:pPr algn="r"/>
            <a:r>
              <a:rPr lang="en-GB" sz="1400" b="1" dirty="0" smtClean="0"/>
              <a:t>CERN-RRB-2008-102</a:t>
            </a:r>
            <a:endParaRPr lang="en-US" sz="3600" b="1" dirty="0"/>
          </a:p>
        </p:txBody>
      </p:sp>
      <p:sp>
        <p:nvSpPr>
          <p:cNvPr id="61442" name="Rectangle 3"/>
          <p:cNvSpPr>
            <a:spLocks noGrp="1" noChangeArrowheads="1"/>
          </p:cNvSpPr>
          <p:nvPr>
            <p:ph type="subTitle" idx="1"/>
          </p:nvPr>
        </p:nvSpPr>
        <p:spPr bwMode="auto">
          <a:xfrm>
            <a:off x="1" y="1785938"/>
            <a:ext cx="3428992" cy="1000120"/>
          </a:xfrm>
          <a:noFill/>
          <a:ln>
            <a:miter lim="800000"/>
            <a:headEnd/>
            <a:tailEnd/>
          </a:ln>
        </p:spPr>
        <p:txBody>
          <a:bodyPr vert="horz" wrap="square" lIns="91440" tIns="45720" rIns="91440" bIns="45720" numCol="1" anchor="t" anchorCtr="0" compatLnSpc="1">
            <a:prstTxWarp prst="textNoShape">
              <a:avLst/>
            </a:prstTxWarp>
          </a:bodyPr>
          <a:lstStyle/>
          <a:p>
            <a:pPr algn="l" eaLnBrk="1" hangingPunct="1">
              <a:lnSpc>
                <a:spcPct val="70000"/>
              </a:lnSpc>
            </a:pPr>
            <a:r>
              <a:rPr lang="en-GB" b="1" dirty="0" smtClean="0">
                <a:solidFill>
                  <a:schemeClr val="bg1"/>
                </a:solidFill>
              </a:rPr>
              <a:t>11</a:t>
            </a:r>
            <a:r>
              <a:rPr lang="en-GB" b="1" baseline="30000" dirty="0" smtClean="0">
                <a:solidFill>
                  <a:schemeClr val="bg1"/>
                </a:solidFill>
              </a:rPr>
              <a:t>th</a:t>
            </a:r>
            <a:r>
              <a:rPr lang="en-GB" b="1" dirty="0" smtClean="0">
                <a:solidFill>
                  <a:schemeClr val="bg1"/>
                </a:solidFill>
              </a:rPr>
              <a:t> November, 2008</a:t>
            </a:r>
          </a:p>
          <a:p>
            <a:pPr algn="l" eaLnBrk="1" hangingPunct="1">
              <a:lnSpc>
                <a:spcPct val="70000"/>
              </a:lnSpc>
            </a:pPr>
            <a:r>
              <a:rPr lang="en-GB" b="1" dirty="0" smtClean="0">
                <a:solidFill>
                  <a:schemeClr val="bg1"/>
                </a:solidFill>
              </a:rPr>
              <a:t>Computing Resource Review Board</a:t>
            </a:r>
            <a:endParaRPr lang="en-US" b="1" dirty="0" smtClean="0">
              <a:solidFill>
                <a:schemeClr val="bg1"/>
              </a:solidFill>
            </a:endParaRPr>
          </a:p>
        </p:txBody>
      </p:sp>
      <p:pic>
        <p:nvPicPr>
          <p:cNvPr id="61443" name="Picture 6" descr="WLCGlogo.jpg"/>
          <p:cNvPicPr>
            <a:picLocks noChangeAspect="1"/>
          </p:cNvPicPr>
          <p:nvPr/>
        </p:nvPicPr>
        <p:blipFill>
          <a:blip r:embed="rId3"/>
          <a:srcRect/>
          <a:stretch>
            <a:fillRect/>
          </a:stretch>
        </p:blipFill>
        <p:spPr bwMode="auto">
          <a:xfrm>
            <a:off x="179388" y="285750"/>
            <a:ext cx="784225" cy="784225"/>
          </a:xfrm>
          <a:prstGeom prst="rect">
            <a:avLst/>
          </a:prstGeom>
          <a:noFill/>
          <a:ln w="9525">
            <a:noFill/>
            <a:miter lim="800000"/>
            <a:headEnd/>
            <a:tailEnd/>
          </a:ln>
        </p:spPr>
      </p:pic>
      <p:pic>
        <p:nvPicPr>
          <p:cNvPr id="61444" name="Picture 8" descr="WLCGlogo.jpg"/>
          <p:cNvPicPr>
            <a:picLocks noChangeAspect="1"/>
          </p:cNvPicPr>
          <p:nvPr/>
        </p:nvPicPr>
        <p:blipFill>
          <a:blip r:embed="rId4" cstate="print"/>
          <a:srcRect/>
          <a:stretch>
            <a:fillRect/>
          </a:stretch>
        </p:blipFill>
        <p:spPr bwMode="auto">
          <a:xfrm>
            <a:off x="8135938" y="5778500"/>
            <a:ext cx="855662" cy="8556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V0-specific testing ...</a:t>
            </a:r>
            <a:endParaRPr lang="en-GB" dirty="0"/>
          </a:p>
        </p:txBody>
      </p:sp>
      <p:sp>
        <p:nvSpPr>
          <p:cNvPr id="7" name="Text Placeholder 6"/>
          <p:cNvSpPr>
            <a:spLocks noGrp="1"/>
          </p:cNvSpPr>
          <p:nvPr>
            <p:ph type="body" sz="half" idx="1"/>
          </p:nvPr>
        </p:nvSpPr>
        <p:spPr/>
        <p:txBody>
          <a:bodyPr/>
          <a:lstStyle/>
          <a:p>
            <a:endParaRPr lang="en-GB"/>
          </a:p>
        </p:txBody>
      </p:sp>
      <p:pic>
        <p:nvPicPr>
          <p:cNvPr id="2050" name="Picture 2"/>
          <p:cNvPicPr>
            <a:picLocks noChangeAspect="1" noChangeArrowheads="1"/>
          </p:cNvPicPr>
          <p:nvPr/>
        </p:nvPicPr>
        <p:blipFill>
          <a:blip r:embed="rId2"/>
          <a:srcRect/>
          <a:stretch>
            <a:fillRect/>
          </a:stretch>
        </p:blipFill>
        <p:spPr bwMode="auto">
          <a:xfrm>
            <a:off x="0" y="1071546"/>
            <a:ext cx="6083782" cy="5786454"/>
          </a:xfrm>
          <a:prstGeom prst="rect">
            <a:avLst/>
          </a:prstGeom>
          <a:noFill/>
          <a:ln w="9525">
            <a:noFill/>
            <a:miter lim="800000"/>
            <a:headEnd/>
            <a:tailEnd/>
          </a:ln>
          <a:effectLst/>
        </p:spPr>
      </p:pic>
      <p:sp>
        <p:nvSpPr>
          <p:cNvPr id="4" name="Rectangle 3"/>
          <p:cNvSpPr/>
          <p:nvPr/>
        </p:nvSpPr>
        <p:spPr>
          <a:xfrm rot="19881569">
            <a:off x="4889594" y="1977380"/>
            <a:ext cx="1928826" cy="923330"/>
          </a:xfrm>
          <a:prstGeom prst="rect">
            <a:avLst/>
          </a:prstGeom>
          <a:noFill/>
          <a:ln>
            <a:solidFill>
              <a:schemeClr val="accent1">
                <a:lumMod val="20000"/>
                <a:lumOff val="80000"/>
              </a:schemeClr>
            </a:solidFill>
          </a:ln>
          <a:effectLst>
            <a:glow rad="228600">
              <a:schemeClr val="accent5">
                <a:satMod val="175000"/>
                <a:alpha val="40000"/>
              </a:schemeClr>
            </a:glow>
          </a:effectLst>
        </p:spPr>
        <p:txBody>
          <a:bodyPr wrap="square" lIns="91440" tIns="45720" rIns="91440" bIns="45720">
            <a:spAutoFit/>
          </a:bodyPr>
          <a:lstStyle/>
          <a:p>
            <a:pPr algn="ctr" rtl="0" fontAlgn="base">
              <a:spcBef>
                <a:spcPct val="0"/>
              </a:spcBef>
              <a:spcAft>
                <a:spcPct val="0"/>
              </a:spcAft>
            </a:pPr>
            <a:r>
              <a:rPr lang="en-US" sz="5400" b="1" kern="1200" spc="50" dirty="0">
                <a:ln w="13500">
                  <a:solidFill>
                    <a:srgbClr val="618FFD">
                      <a:shade val="2500"/>
                      <a:alpha val="6500"/>
                    </a:srgbClr>
                  </a:solidFill>
                  <a:prstDash val="solid"/>
                </a:ln>
                <a:solidFill>
                  <a:srgbClr val="618FFD">
                    <a:tint val="3000"/>
                    <a:alpha val="95000"/>
                  </a:srgbClr>
                </a:solidFill>
                <a:effectLst>
                  <a:innerShdw blurRad="50900" dist="38500" dir="13500000">
                    <a:srgbClr val="000000">
                      <a:alpha val="60000"/>
                    </a:srgbClr>
                  </a:innerShdw>
                </a:effectLst>
                <a:latin typeface="Arial" charset="0"/>
                <a:ea typeface="+mn-ea"/>
                <a:cs typeface="+mn-cs"/>
              </a:rPr>
              <a:t>Draft</a:t>
            </a:r>
          </a:p>
        </p:txBody>
      </p:sp>
      <p:sp>
        <p:nvSpPr>
          <p:cNvPr id="8" name="Content Placeholder 7"/>
          <p:cNvSpPr>
            <a:spLocks noGrp="1"/>
          </p:cNvSpPr>
          <p:nvPr>
            <p:ph sz="half" idx="2"/>
          </p:nvPr>
        </p:nvSpPr>
        <p:spPr>
          <a:xfrm>
            <a:off x="5857884" y="4000504"/>
            <a:ext cx="3071802" cy="1143008"/>
          </a:xfrm>
        </p:spPr>
        <p:txBody>
          <a:bodyPr/>
          <a:lstStyle/>
          <a:p>
            <a:r>
              <a:rPr lang="en-GB" dirty="0" smtClean="0"/>
              <a:t>Validation process in progress</a:t>
            </a:r>
            <a:endParaRPr lang="en-GB"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p:txBody>
          <a:bodyPr/>
          <a:lstStyle/>
          <a:p>
            <a:pPr eaLnBrk="1" hangingPunct="1"/>
            <a:r>
              <a:rPr lang="en-GB" smtClean="0"/>
              <a:t>Consequences of LHC shutdown</a:t>
            </a:r>
          </a:p>
        </p:txBody>
      </p:sp>
      <p:sp>
        <p:nvSpPr>
          <p:cNvPr id="2051" name="Content Placeholder 2"/>
          <p:cNvSpPr>
            <a:spLocks noGrp="1"/>
          </p:cNvSpPr>
          <p:nvPr>
            <p:ph idx="1"/>
          </p:nvPr>
        </p:nvSpPr>
        <p:spPr>
          <a:xfrm>
            <a:off x="428625" y="1357313"/>
            <a:ext cx="8286750" cy="5000625"/>
          </a:xfrm>
        </p:spPr>
        <p:txBody>
          <a:bodyPr/>
          <a:lstStyle/>
          <a:p>
            <a:pPr marL="358775" indent="-358775" eaLnBrk="1" hangingPunct="1"/>
            <a:r>
              <a:rPr lang="en-GB" smtClean="0"/>
              <a:t>The present shutdown of the LHC has a number of consequences for the planning of WLCG:</a:t>
            </a:r>
          </a:p>
          <a:p>
            <a:pPr marL="358775" indent="-358775" eaLnBrk="1" hangingPunct="1"/>
            <a:endParaRPr lang="en-GB" smtClean="0"/>
          </a:p>
          <a:p>
            <a:pPr marL="719138" lvl="1" eaLnBrk="1" hangingPunct="1"/>
            <a:r>
              <a:rPr lang="en-GB" smtClean="0"/>
              <a:t>Capacities and Procurements for 2009</a:t>
            </a:r>
          </a:p>
          <a:p>
            <a:pPr marL="719138" lvl="1" eaLnBrk="1" hangingPunct="1"/>
            <a:r>
              <a:rPr lang="en-GB" smtClean="0"/>
              <a:t>Software and service upgrades during the shutdown</a:t>
            </a:r>
          </a:p>
          <a:p>
            <a:pPr marL="719138" lvl="1" eaLnBrk="1" hangingPunct="1"/>
            <a:r>
              <a:rPr lang="en-GB" smtClean="0"/>
              <a:t>(Re-)Validation of services for 2009 following changes</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pPr eaLnBrk="1" hangingPunct="1"/>
            <a:r>
              <a:rPr lang="en-GB" smtClean="0"/>
              <a:t>Capacities and procurements</a:t>
            </a:r>
          </a:p>
        </p:txBody>
      </p:sp>
      <p:sp>
        <p:nvSpPr>
          <p:cNvPr id="3075" name="Content Placeholder 2"/>
          <p:cNvSpPr>
            <a:spLocks noGrp="1"/>
          </p:cNvSpPr>
          <p:nvPr>
            <p:ph idx="1"/>
          </p:nvPr>
        </p:nvSpPr>
        <p:spPr>
          <a:xfrm>
            <a:off x="428625" y="1071563"/>
            <a:ext cx="8429625" cy="5143500"/>
          </a:xfrm>
        </p:spPr>
        <p:txBody>
          <a:bodyPr/>
          <a:lstStyle/>
          <a:p>
            <a:pPr marL="358775" indent="-358775" eaLnBrk="1" hangingPunct="1"/>
            <a:r>
              <a:rPr lang="en-GB" smtClean="0"/>
              <a:t>The WLCG MB has agreed that with the information currently available to us and the present understanding of the accelerator schedule for 2009:</a:t>
            </a:r>
          </a:p>
          <a:p>
            <a:pPr marL="719138" lvl="1" eaLnBrk="1" hangingPunct="1"/>
            <a:r>
              <a:rPr lang="en-GB" smtClean="0"/>
              <a:t>The amount of data gathered in 2009 is likely to be at least at the level originally planned, with pressure to run for as long a period as possible this may be close to or exceed the amount originally anticipated in 2008 + 2009 together</a:t>
            </a:r>
          </a:p>
          <a:p>
            <a:pPr marL="719138" lvl="1" eaLnBrk="1" hangingPunct="1"/>
            <a:r>
              <a:rPr lang="en-GB" smtClean="0"/>
              <a:t>The original planning meant that the capacity to be installed in 2009 was still close to x2 with respect to 2008 as part of the initial ramp up of WLCG capacity</a:t>
            </a:r>
          </a:p>
          <a:p>
            <a:pPr marL="719138" lvl="1" eaLnBrk="1" hangingPunct="1"/>
            <a:r>
              <a:rPr lang="en-GB" smtClean="0"/>
              <a:t>Many procurement and acceptance problems arose in 2008 which meant that the 2008 capacities were very late in being installed; there is a grave concern that such problems will continue with the 2009 procurements</a:t>
            </a:r>
          </a:p>
          <a:p>
            <a:pPr marL="719138" lvl="1" eaLnBrk="1" hangingPunct="1"/>
            <a:r>
              <a:rPr lang="en-GB" smtClean="0"/>
              <a:t>The 2009 procurement processes should have been well advanced by the time of the LHC problem in September</a:t>
            </a:r>
          </a:p>
          <a:p>
            <a:pPr marL="358775" indent="-358775" eaLnBrk="1" hangingPunct="1"/>
            <a:r>
              <a:rPr lang="en-GB" smtClean="0"/>
              <a:t>The WLCG MB thus does not regard the present situation as a reason to delay the 2009 procurements, and we urge the sites and funding agencies to proceed as planned.  It is essential that adequate resources are available to support the first years of LHC data taking. </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eaLnBrk="1" hangingPunct="1"/>
            <a:r>
              <a:rPr lang="en-GB" smtClean="0"/>
              <a:t>Upgrade plans</a:t>
            </a:r>
          </a:p>
        </p:txBody>
      </p:sp>
      <p:sp>
        <p:nvSpPr>
          <p:cNvPr id="4099" name="Content Placeholder 2"/>
          <p:cNvSpPr>
            <a:spLocks noGrp="1"/>
          </p:cNvSpPr>
          <p:nvPr>
            <p:ph idx="1"/>
          </p:nvPr>
        </p:nvSpPr>
        <p:spPr>
          <a:xfrm>
            <a:off x="428625" y="1357313"/>
            <a:ext cx="8286750" cy="5000625"/>
          </a:xfrm>
        </p:spPr>
        <p:txBody>
          <a:bodyPr/>
          <a:lstStyle/>
          <a:p>
            <a:pPr marL="358775" indent="-358775" eaLnBrk="1" hangingPunct="1"/>
            <a:r>
              <a:rPr lang="en-GB" dirty="0" smtClean="0"/>
              <a:t>Since several software upgrades were postponed in anticipation of LHC start-up, we propose that the following changes are addressed in the coming months:</a:t>
            </a:r>
          </a:p>
          <a:p>
            <a:pPr marL="719138" lvl="1" eaLnBrk="1" hangingPunct="1"/>
            <a:r>
              <a:rPr lang="en-GB" dirty="0" smtClean="0"/>
              <a:t>SRM – agreed list of “short term” changes; available by end 2008</a:t>
            </a:r>
          </a:p>
          <a:p>
            <a:pPr marL="719138" lvl="1" eaLnBrk="1" hangingPunct="1"/>
            <a:r>
              <a:rPr lang="en-GB" dirty="0" smtClean="0"/>
              <a:t>FTS on SL4 (+available for SL5?) – deployment was postponed</a:t>
            </a:r>
          </a:p>
          <a:p>
            <a:pPr marL="719138" lvl="1" eaLnBrk="1" hangingPunct="1"/>
            <a:r>
              <a:rPr lang="en-GB" dirty="0" smtClean="0"/>
              <a:t>WN on SL5 to be available for deployment</a:t>
            </a:r>
          </a:p>
          <a:p>
            <a:pPr marL="719138" lvl="1" eaLnBrk="1" hangingPunct="1"/>
            <a:r>
              <a:rPr lang="en-GB" dirty="0" err="1" smtClean="0"/>
              <a:t>glexec</a:t>
            </a:r>
            <a:r>
              <a:rPr lang="en-GB" dirty="0" smtClean="0"/>
              <a:t>/SCAS to support pilot jobs with identity changing</a:t>
            </a:r>
          </a:p>
          <a:p>
            <a:pPr marL="719138" lvl="1" eaLnBrk="1" hangingPunct="1"/>
            <a:r>
              <a:rPr lang="en-GB" dirty="0" smtClean="0"/>
              <a:t>CREAM CE – make available in parallel to existing CE which is known to have scaling issues when there are many different users; </a:t>
            </a:r>
          </a:p>
          <a:p>
            <a:pPr marL="1233488" lvl="2"/>
            <a:r>
              <a:rPr lang="en-GB" sz="1600" dirty="0" smtClean="0"/>
              <a:t>needs </a:t>
            </a:r>
            <a:r>
              <a:rPr lang="en-GB" sz="1600" dirty="0" err="1" smtClean="0"/>
              <a:t>Condor_g</a:t>
            </a:r>
            <a:r>
              <a:rPr lang="en-GB" sz="1600" dirty="0" smtClean="0"/>
              <a:t> client</a:t>
            </a:r>
          </a:p>
          <a:p>
            <a:pPr marL="1233488" lvl="2"/>
            <a:r>
              <a:rPr lang="en-GB" sz="1600" dirty="0" smtClean="0"/>
              <a:t>WMS: must be able to submit to CREAM</a:t>
            </a:r>
          </a:p>
          <a:p>
            <a:pPr marL="719138" lvl="1" eaLnBrk="1" hangingPunct="1">
              <a:buFont typeface="Arial" pitchFamily="34" charset="0"/>
              <a:buChar char="+"/>
            </a:pPr>
            <a:r>
              <a:rPr lang="en-GB" dirty="0" smtClean="0"/>
              <a:t>a few other smaller changes ...</a:t>
            </a:r>
          </a:p>
          <a:p>
            <a:pPr marL="719138" lvl="1" eaLnBrk="1" hangingPunct="1">
              <a:buFont typeface="Arial" pitchFamily="34" charset="0"/>
              <a:buChar char="+"/>
            </a:pPr>
            <a:endParaRPr lang="en-GB" dirty="0" smtClean="0"/>
          </a:p>
          <a:p>
            <a:pPr marL="719138" lvl="1" eaLnBrk="1" hangingPunct="1"/>
            <a:r>
              <a:rPr lang="en-GB" dirty="0" smtClean="0"/>
              <a:t>Many of the above are deployments in parallel to existing production services and so non-disruptive</a:t>
            </a: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eaLnBrk="1" hangingPunct="1"/>
            <a:r>
              <a:rPr lang="en-GB" smtClean="0"/>
              <a:t>Re-validation of the service</a:t>
            </a:r>
          </a:p>
        </p:txBody>
      </p:sp>
      <p:sp>
        <p:nvSpPr>
          <p:cNvPr id="8195" name="Content Placeholder 2"/>
          <p:cNvSpPr>
            <a:spLocks noGrp="1"/>
          </p:cNvSpPr>
          <p:nvPr>
            <p:ph idx="1"/>
          </p:nvPr>
        </p:nvSpPr>
        <p:spPr>
          <a:xfrm>
            <a:off x="428625" y="1357313"/>
            <a:ext cx="8286750" cy="5000625"/>
          </a:xfrm>
        </p:spPr>
        <p:txBody>
          <a:bodyPr/>
          <a:lstStyle/>
          <a:p>
            <a:pPr marL="358775" indent="-358775" eaLnBrk="1" hangingPunct="1"/>
            <a:r>
              <a:rPr lang="en-GB" dirty="0" smtClean="0"/>
              <a:t>All experiments are continually running simulations, </a:t>
            </a:r>
            <a:r>
              <a:rPr lang="en-GB" dirty="0" err="1" smtClean="0"/>
              <a:t>cosmics</a:t>
            </a:r>
            <a:r>
              <a:rPr lang="en-GB" dirty="0" smtClean="0"/>
              <a:t>, specific tests (and have been since CCRC’08) at high workload levels – this will continue</a:t>
            </a:r>
          </a:p>
          <a:p>
            <a:pPr marL="358775" indent="-358775" eaLnBrk="1" hangingPunct="1"/>
            <a:r>
              <a:rPr lang="en-GB" dirty="0" smtClean="0"/>
              <a:t>A full CCRC’09 in the same mode as 2008 is not regarded as useful</a:t>
            </a:r>
          </a:p>
          <a:p>
            <a:pPr marL="358775" indent="-358775" eaLnBrk="1" hangingPunct="1"/>
            <a:r>
              <a:rPr lang="en-GB" dirty="0" smtClean="0"/>
              <a:t>But, we will perform specific tests/validations:</a:t>
            </a:r>
          </a:p>
          <a:p>
            <a:pPr marL="719138" lvl="1" eaLnBrk="1" hangingPunct="1"/>
            <a:r>
              <a:rPr lang="en-GB" dirty="0" smtClean="0"/>
              <a:t>Service validation if software is changed/upgraded</a:t>
            </a:r>
          </a:p>
          <a:p>
            <a:pPr marL="719138" lvl="1" eaLnBrk="1" hangingPunct="1"/>
            <a:r>
              <a:rPr lang="en-GB" dirty="0" smtClean="0"/>
              <a:t>Specific tests (e.g. throughput) to ensure that no problems have been introduced</a:t>
            </a:r>
          </a:p>
          <a:p>
            <a:pPr marL="719138" lvl="1" eaLnBrk="1" hangingPunct="1"/>
            <a:r>
              <a:rPr lang="en-GB" dirty="0" smtClean="0"/>
              <a:t>Tests of functions not yet tested (e.g. Reprocessing/data recall at Tier 1s)</a:t>
            </a:r>
          </a:p>
          <a:p>
            <a:pPr marL="358775" indent="-358775" eaLnBrk="1" hangingPunct="1"/>
            <a:r>
              <a:rPr lang="en-GB" dirty="0" smtClean="0"/>
              <a:t>Details of the test programme will be discussed and agreed in the workshop already planned for November </a:t>
            </a:r>
          </a:p>
          <a:p>
            <a:pPr marL="719138" lvl="1" eaLnBrk="1" hangingPunct="1"/>
            <a:endParaRPr lang="en-GB" dirty="0" smtClean="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Applications Area Status</a:t>
            </a:r>
            <a:endParaRPr lang="en-US" dirty="0"/>
          </a:p>
        </p:txBody>
      </p:sp>
      <p:sp>
        <p:nvSpPr>
          <p:cNvPr id="2" name="Content Placeholder 1"/>
          <p:cNvSpPr>
            <a:spLocks noGrp="1"/>
          </p:cNvSpPr>
          <p:nvPr>
            <p:ph idx="1"/>
          </p:nvPr>
        </p:nvSpPr>
        <p:spPr/>
        <p:txBody>
          <a:bodyPr>
            <a:normAutofit/>
          </a:bodyPr>
          <a:lstStyle/>
          <a:p>
            <a:r>
              <a:rPr lang="en-US" dirty="0" smtClean="0"/>
              <a:t>No major releases of the AA software during last quarter</a:t>
            </a:r>
          </a:p>
          <a:p>
            <a:pPr lvl="1"/>
            <a:r>
              <a:rPr lang="en-US" dirty="0" smtClean="0"/>
              <a:t>Experiments </a:t>
            </a:r>
            <a:r>
              <a:rPr lang="en-US" dirty="0" smtClean="0"/>
              <a:t>preparing for </a:t>
            </a:r>
            <a:r>
              <a:rPr lang="en-US" dirty="0" smtClean="0"/>
              <a:t>beam </a:t>
            </a:r>
            <a:r>
              <a:rPr lang="en-US" dirty="0" smtClean="0"/>
              <a:t>did not want major </a:t>
            </a:r>
            <a:r>
              <a:rPr lang="en-US" dirty="0" smtClean="0"/>
              <a:t>changes</a:t>
            </a:r>
          </a:p>
          <a:p>
            <a:pPr lvl="1"/>
            <a:r>
              <a:rPr lang="en-US" dirty="0" smtClean="0"/>
              <a:t>S</a:t>
            </a:r>
            <a:r>
              <a:rPr lang="en-US" dirty="0" smtClean="0"/>
              <a:t>ubstantial </a:t>
            </a:r>
            <a:r>
              <a:rPr lang="en-US" dirty="0" smtClean="0"/>
              <a:t>progress on porting the complete software stack to other platforms such as </a:t>
            </a:r>
            <a:r>
              <a:rPr lang="en-US" dirty="0" err="1" smtClean="0"/>
              <a:t>gcc</a:t>
            </a:r>
            <a:r>
              <a:rPr lang="en-US" dirty="0" smtClean="0"/>
              <a:t> 4.3 and VC9.</a:t>
            </a:r>
          </a:p>
          <a:p>
            <a:r>
              <a:rPr lang="en-US" dirty="0" smtClean="0"/>
              <a:t>Preparing ‘production’ versions for ROOT and Geant4</a:t>
            </a:r>
          </a:p>
          <a:p>
            <a:pPr lvl="1"/>
            <a:r>
              <a:rPr lang="en-US" dirty="0" smtClean="0"/>
              <a:t>ROOT 5.22 will include the new CINT based on Reflex and the support for the new ‘data model schema evolution’</a:t>
            </a:r>
          </a:p>
          <a:p>
            <a:pPr lvl="1"/>
            <a:r>
              <a:rPr lang="en-US" dirty="0" smtClean="0"/>
              <a:t>Geant4 9.2 will include the improvements in the FTF (</a:t>
            </a:r>
            <a:r>
              <a:rPr lang="en-US" dirty="0" err="1" smtClean="0"/>
              <a:t>Fritiof</a:t>
            </a:r>
            <a:r>
              <a:rPr lang="en-US" dirty="0" smtClean="0"/>
              <a:t>) hadronic model for </a:t>
            </a:r>
            <a:r>
              <a:rPr lang="en-US" dirty="0" err="1" smtClean="0"/>
              <a:t>pion</a:t>
            </a:r>
            <a:r>
              <a:rPr lang="en-US" dirty="0" smtClean="0"/>
              <a:t> incident interactions; alternative multiple-scattering models, and the first implementation of a GDML writer.</a:t>
            </a:r>
          </a:p>
          <a:p>
            <a:pPr lvl="1"/>
            <a:r>
              <a:rPr lang="en-US" dirty="0" smtClean="0"/>
              <a:t>New version of </a:t>
            </a:r>
            <a:r>
              <a:rPr lang="en-US" dirty="0" err="1" smtClean="0"/>
              <a:t>HepMC</a:t>
            </a:r>
            <a:r>
              <a:rPr lang="en-US" dirty="0" smtClean="0"/>
              <a:t> (2.04.00) was released last summer and adopted by all experiments</a:t>
            </a:r>
          </a:p>
          <a:p>
            <a:r>
              <a:rPr lang="en-US" dirty="0" smtClean="0"/>
              <a:t>Release schedule adapted to new LHC schedule</a:t>
            </a:r>
          </a:p>
          <a:p>
            <a:pPr lvl="1"/>
            <a:r>
              <a:rPr lang="en-US" dirty="0" smtClean="0"/>
              <a:t>ROOT and Geant4 </a:t>
            </a:r>
            <a:r>
              <a:rPr lang="en-US" dirty="0" smtClean="0"/>
              <a:t>releases for mid-December</a:t>
            </a:r>
            <a:endParaRPr lang="en-US" dirty="0" smtClean="0"/>
          </a:p>
          <a:p>
            <a:pPr lvl="1"/>
            <a:r>
              <a:rPr lang="en-US" dirty="0" smtClean="0"/>
              <a:t>The rest of the software stack should be ready by mid-January</a:t>
            </a:r>
          </a:p>
          <a:p>
            <a:pPr lvl="1"/>
            <a:r>
              <a:rPr lang="en-US" dirty="0" smtClean="0"/>
              <a:t>Experiments will start integrating their applications immediately after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Applications Area Status (2)</a:t>
            </a:r>
            <a:endParaRPr lang="en-US" dirty="0"/>
          </a:p>
        </p:txBody>
      </p:sp>
      <p:sp>
        <p:nvSpPr>
          <p:cNvPr id="2" name="Content Placeholder 1"/>
          <p:cNvSpPr>
            <a:spLocks noGrp="1"/>
          </p:cNvSpPr>
          <p:nvPr>
            <p:ph idx="1"/>
          </p:nvPr>
        </p:nvSpPr>
        <p:spPr/>
        <p:txBody>
          <a:bodyPr>
            <a:normAutofit/>
          </a:bodyPr>
          <a:lstStyle/>
          <a:p>
            <a:r>
              <a:rPr lang="en-US" dirty="0" smtClean="0"/>
              <a:t>The LCG-AA nightly build and test system fully operational</a:t>
            </a:r>
          </a:p>
          <a:p>
            <a:pPr lvl="1"/>
            <a:r>
              <a:rPr lang="en-US" dirty="0" smtClean="0"/>
              <a:t>Several configurations in parallel for all supported platforms (including </a:t>
            </a:r>
            <a:r>
              <a:rPr lang="en-US" dirty="0" err="1" smtClean="0"/>
              <a:t>MacOSX</a:t>
            </a:r>
            <a:r>
              <a:rPr lang="en-US" dirty="0" smtClean="0"/>
              <a:t> and Windows)</a:t>
            </a:r>
          </a:p>
          <a:p>
            <a:pPr lvl="1"/>
            <a:r>
              <a:rPr lang="en-US" dirty="0" smtClean="0"/>
              <a:t>Geant4 builds and tests are also integrated</a:t>
            </a:r>
          </a:p>
          <a:p>
            <a:pPr lvl="1"/>
            <a:r>
              <a:rPr lang="en-US" dirty="0" smtClean="0"/>
              <a:t>LHCb has cloned the system for their software</a:t>
            </a:r>
          </a:p>
          <a:p>
            <a:r>
              <a:rPr lang="en-US" dirty="0" smtClean="0"/>
              <a:t>Continuous Software Integration and Testing </a:t>
            </a:r>
          </a:p>
          <a:p>
            <a:pPr lvl="1"/>
            <a:r>
              <a:rPr lang="en-US" dirty="0" smtClean="0"/>
              <a:t>Allow us to release new software versions (with new functionality or bug fixes) on demand from the experiments with relatively short notice (1-2 days)</a:t>
            </a:r>
          </a:p>
          <a:p>
            <a:r>
              <a:rPr lang="en-US" dirty="0" smtClean="0"/>
              <a:t>The two Theme 3 PH-R&amp;D projects monitored by the AF </a:t>
            </a:r>
          </a:p>
          <a:p>
            <a:pPr lvl="1"/>
            <a:r>
              <a:rPr lang="en-US" dirty="0" smtClean="0"/>
              <a:t>Virtualization: The first release of the </a:t>
            </a:r>
            <a:r>
              <a:rPr lang="en-US" dirty="0" err="1" smtClean="0"/>
              <a:t>CernVM</a:t>
            </a:r>
            <a:r>
              <a:rPr lang="en-US" dirty="0" smtClean="0"/>
              <a:t> virtual appliance to provide a portable environment for analysis is ready</a:t>
            </a:r>
          </a:p>
          <a:p>
            <a:pPr lvl="1"/>
            <a:r>
              <a:rPr lang="en-US" dirty="0" smtClean="0"/>
              <a:t>Multi-core: Exploring in collaboration with experiments and IT </a:t>
            </a:r>
            <a:r>
              <a:rPr lang="en-US" dirty="0" smtClean="0"/>
              <a:t>(</a:t>
            </a:r>
            <a:r>
              <a:rPr lang="en-US" dirty="0" err="1" smtClean="0"/>
              <a:t>o</a:t>
            </a:r>
            <a:r>
              <a:rPr lang="en-US" dirty="0" err="1" smtClean="0"/>
              <a:t>penlab</a:t>
            </a:r>
            <a:r>
              <a:rPr lang="en-US" dirty="0" smtClean="0"/>
              <a:t>) a number of possibilities to exploit multi-core architectures with the current software frameworks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Procurement Issues</a:t>
            </a:r>
            <a:endParaRPr lang="en-GB" dirty="0"/>
          </a:p>
        </p:txBody>
      </p:sp>
      <p:sp>
        <p:nvSpPr>
          <p:cNvPr id="3" name="Content Placeholder 2"/>
          <p:cNvSpPr>
            <a:spLocks noGrp="1"/>
          </p:cNvSpPr>
          <p:nvPr>
            <p:ph idx="1"/>
          </p:nvPr>
        </p:nvSpPr>
        <p:spPr/>
        <p:txBody>
          <a:bodyPr/>
          <a:lstStyle/>
          <a:p>
            <a:r>
              <a:rPr lang="en-GB" dirty="0" smtClean="0"/>
              <a:t>2008 resources were not in place by April; and in some cases still not now:</a:t>
            </a:r>
          </a:p>
          <a:p>
            <a:endParaRPr lang="en-GB" dirty="0" smtClean="0"/>
          </a:p>
          <a:p>
            <a:endParaRPr lang="en-GB" dirty="0" smtClean="0"/>
          </a:p>
          <a:p>
            <a:endParaRPr lang="en-GB" dirty="0" smtClean="0"/>
          </a:p>
          <a:p>
            <a:r>
              <a:rPr lang="en-GB" dirty="0" smtClean="0"/>
              <a:t>Many procurement issues:</a:t>
            </a:r>
            <a:br>
              <a:rPr lang="en-GB" dirty="0" smtClean="0"/>
            </a:br>
            <a:r>
              <a:rPr lang="en-GB" dirty="0" smtClean="0"/>
              <a:t>delays, faulty equipment, </a:t>
            </a:r>
            <a:br>
              <a:rPr lang="en-GB" dirty="0" smtClean="0"/>
            </a:br>
            <a:r>
              <a:rPr lang="en-GB" dirty="0" smtClean="0"/>
              <a:t>vendor failures.</a:t>
            </a:r>
          </a:p>
          <a:p>
            <a:r>
              <a:rPr lang="en-GB" dirty="0" smtClean="0"/>
              <a:t>No indication that this will be any better in future years – must take into account in the procurement process</a:t>
            </a:r>
          </a:p>
          <a:p>
            <a:pPr lvl="1"/>
            <a:r>
              <a:rPr lang="en-GB" dirty="0" smtClean="0"/>
              <a:t>For 2009 have added checkpoint milestones to follow up on process</a:t>
            </a:r>
          </a:p>
          <a:p>
            <a:pPr lvl="1"/>
            <a:r>
              <a:rPr lang="en-GB" dirty="0" smtClean="0"/>
              <a:t>Little margin for error for April schedule</a:t>
            </a:r>
          </a:p>
          <a:p>
            <a:pPr lvl="1"/>
            <a:r>
              <a:rPr lang="en-GB" dirty="0" smtClean="0"/>
              <a:t>Future years (&gt;2009) anticipate splitting disk installations into 2 – first for April, second for end of Summer (details to be discussed and agreed)</a:t>
            </a:r>
          </a:p>
        </p:txBody>
      </p:sp>
      <p:graphicFrame>
        <p:nvGraphicFramePr>
          <p:cNvPr id="4" name="Table 3"/>
          <p:cNvGraphicFramePr>
            <a:graphicFrameLocks noGrp="1"/>
          </p:cNvGraphicFramePr>
          <p:nvPr/>
        </p:nvGraphicFramePr>
        <p:xfrm>
          <a:off x="1000100" y="2071678"/>
          <a:ext cx="2857520" cy="797245"/>
        </p:xfrm>
        <a:graphic>
          <a:graphicData uri="http://schemas.openxmlformats.org/drawingml/2006/table">
            <a:tbl>
              <a:tblPr firstRow="1" bandRow="1">
                <a:tableStyleId>{5C22544A-7EE6-4342-B048-85BDC9FD1C3A}</a:tableStyleId>
              </a:tblPr>
              <a:tblGrid>
                <a:gridCol w="642942"/>
                <a:gridCol w="500066"/>
                <a:gridCol w="1714512"/>
              </a:tblGrid>
              <a:tr h="190501">
                <a:tc gridSpan="3">
                  <a:txBody>
                    <a:bodyPr/>
                    <a:lstStyle/>
                    <a:p>
                      <a:r>
                        <a:rPr lang="en-GB" sz="1000" dirty="0" smtClean="0"/>
                        <a:t>CPU (100% of total pledge installed)</a:t>
                      </a:r>
                      <a:endParaRPr lang="en-GB" sz="1000" dirty="0"/>
                    </a:p>
                  </a:txBody>
                  <a:tcPr/>
                </a:tc>
                <a:tc hMerge="1">
                  <a:txBody>
                    <a:bodyPr/>
                    <a:lstStyle/>
                    <a:p>
                      <a:endParaRPr lang="en-GB" sz="1000" dirty="0"/>
                    </a:p>
                  </a:txBody>
                  <a:tcPr/>
                </a:tc>
                <a:tc hMerge="1">
                  <a:txBody>
                    <a:bodyPr/>
                    <a:lstStyle/>
                    <a:p>
                      <a:endParaRPr lang="en-GB" sz="1000" dirty="0"/>
                    </a:p>
                  </a:txBody>
                  <a:tcPr/>
                </a:tc>
              </a:tr>
              <a:tr h="190501">
                <a:tc>
                  <a:txBody>
                    <a:bodyPr/>
                    <a:lstStyle/>
                    <a:p>
                      <a:r>
                        <a:rPr lang="en-GB" sz="1000" dirty="0" smtClean="0"/>
                        <a:t>ASGC</a:t>
                      </a:r>
                      <a:endParaRPr lang="en-GB" sz="1000" dirty="0"/>
                    </a:p>
                  </a:txBody>
                  <a:tcPr/>
                </a:tc>
                <a:tc>
                  <a:txBody>
                    <a:bodyPr/>
                    <a:lstStyle/>
                    <a:p>
                      <a:r>
                        <a:rPr lang="en-GB" sz="1000" dirty="0" smtClean="0"/>
                        <a:t>72%</a:t>
                      </a:r>
                      <a:endParaRPr lang="en-GB" sz="1000" dirty="0"/>
                    </a:p>
                  </a:txBody>
                  <a:tcPr/>
                </a:tc>
                <a:tc>
                  <a:txBody>
                    <a:bodyPr/>
                    <a:lstStyle/>
                    <a:p>
                      <a:r>
                        <a:rPr lang="en-GB" sz="1000" dirty="0" smtClean="0"/>
                        <a:t>Due October</a:t>
                      </a:r>
                      <a:endParaRPr lang="en-GB" sz="1000" dirty="0"/>
                    </a:p>
                  </a:txBody>
                  <a:tcPr/>
                </a:tc>
              </a:tr>
              <a:tr h="309565">
                <a:tc>
                  <a:txBody>
                    <a:bodyPr/>
                    <a:lstStyle/>
                    <a:p>
                      <a:r>
                        <a:rPr lang="en-GB" sz="1000" dirty="0" smtClean="0"/>
                        <a:t>NL-T1</a:t>
                      </a:r>
                      <a:endParaRPr lang="en-GB" sz="1000" dirty="0"/>
                    </a:p>
                  </a:txBody>
                  <a:tcPr/>
                </a:tc>
                <a:tc>
                  <a:txBody>
                    <a:bodyPr/>
                    <a:lstStyle/>
                    <a:p>
                      <a:r>
                        <a:rPr lang="en-GB" sz="1000" dirty="0" smtClean="0"/>
                        <a:t>88%</a:t>
                      </a:r>
                      <a:endParaRPr lang="en-GB" sz="1000" dirty="0"/>
                    </a:p>
                  </a:txBody>
                  <a:tcPr/>
                </a:tc>
                <a:tc>
                  <a:txBody>
                    <a:bodyPr/>
                    <a:lstStyle/>
                    <a:p>
                      <a:r>
                        <a:rPr lang="en-GB" sz="1000" dirty="0" smtClean="0"/>
                        <a:t>Not before mid-2009:</a:t>
                      </a:r>
                      <a:endParaRPr lang="en-GB" sz="1000" dirty="0"/>
                    </a:p>
                  </a:txBody>
                  <a:tcPr/>
                </a:tc>
              </a:tr>
            </a:tbl>
          </a:graphicData>
        </a:graphic>
      </p:graphicFrame>
      <p:graphicFrame>
        <p:nvGraphicFramePr>
          <p:cNvPr id="5" name="Table 4"/>
          <p:cNvGraphicFramePr>
            <a:graphicFrameLocks noGrp="1"/>
          </p:cNvGraphicFramePr>
          <p:nvPr/>
        </p:nvGraphicFramePr>
        <p:xfrm>
          <a:off x="4071934" y="1714488"/>
          <a:ext cx="3643338" cy="2295530"/>
        </p:xfrm>
        <a:graphic>
          <a:graphicData uri="http://schemas.openxmlformats.org/drawingml/2006/table">
            <a:tbl>
              <a:tblPr firstRow="1" bandRow="1">
                <a:tableStyleId>{5C22544A-7EE6-4342-B048-85BDC9FD1C3A}</a:tableStyleId>
              </a:tblPr>
              <a:tblGrid>
                <a:gridCol w="819751"/>
                <a:gridCol w="1251951"/>
                <a:gridCol w="1571636"/>
              </a:tblGrid>
              <a:tr h="190501">
                <a:tc gridSpan="3">
                  <a:txBody>
                    <a:bodyPr/>
                    <a:lstStyle/>
                    <a:p>
                      <a:r>
                        <a:rPr lang="en-GB" sz="1000" dirty="0" smtClean="0"/>
                        <a:t>Disk (80%</a:t>
                      </a:r>
                      <a:r>
                        <a:rPr lang="en-GB" sz="1000" baseline="0" dirty="0" smtClean="0"/>
                        <a:t> of total pledge installed)</a:t>
                      </a:r>
                      <a:endParaRPr lang="en-GB" sz="1000" dirty="0"/>
                    </a:p>
                  </a:txBody>
                  <a:tcPr/>
                </a:tc>
                <a:tc hMerge="1">
                  <a:txBody>
                    <a:bodyPr/>
                    <a:lstStyle/>
                    <a:p>
                      <a:endParaRPr lang="en-GB" sz="1000" dirty="0"/>
                    </a:p>
                  </a:txBody>
                  <a:tcPr/>
                </a:tc>
                <a:tc hMerge="1">
                  <a:txBody>
                    <a:bodyPr/>
                    <a:lstStyle/>
                    <a:p>
                      <a:endParaRPr lang="en-GB" sz="1000" dirty="0"/>
                    </a:p>
                  </a:txBody>
                  <a:tcPr/>
                </a:tc>
              </a:tr>
              <a:tr h="190501">
                <a:tc>
                  <a:txBody>
                    <a:bodyPr/>
                    <a:lstStyle/>
                    <a:p>
                      <a:r>
                        <a:rPr lang="en-GB" sz="1000" dirty="0" smtClean="0"/>
                        <a:t>ASGC</a:t>
                      </a:r>
                      <a:endParaRPr lang="en-GB" sz="1000" dirty="0"/>
                    </a:p>
                  </a:txBody>
                  <a:tcPr/>
                </a:tc>
                <a:tc>
                  <a:txBody>
                    <a:bodyPr/>
                    <a:lstStyle/>
                    <a:p>
                      <a:r>
                        <a:rPr lang="en-GB" sz="1000" dirty="0" smtClean="0"/>
                        <a:t>300 TB missing</a:t>
                      </a:r>
                      <a:endParaRPr lang="en-GB" sz="1000" dirty="0"/>
                    </a:p>
                  </a:txBody>
                  <a:tcPr/>
                </a:tc>
                <a:tc>
                  <a:txBody>
                    <a:bodyPr/>
                    <a:lstStyle/>
                    <a:p>
                      <a:r>
                        <a:rPr lang="en-GB" sz="1000" dirty="0" smtClean="0"/>
                        <a:t>Installation now?</a:t>
                      </a:r>
                      <a:endParaRPr lang="en-GB" sz="1000" dirty="0"/>
                    </a:p>
                  </a:txBody>
                  <a:tcPr/>
                </a:tc>
              </a:tr>
              <a:tr h="309565">
                <a:tc>
                  <a:txBody>
                    <a:bodyPr/>
                    <a:lstStyle/>
                    <a:p>
                      <a:r>
                        <a:rPr lang="en-GB" sz="1000" dirty="0" smtClean="0"/>
                        <a:t>BNL</a:t>
                      </a:r>
                      <a:endParaRPr lang="en-GB" sz="1000" dirty="0"/>
                    </a:p>
                  </a:txBody>
                  <a:tcPr/>
                </a:tc>
                <a:tc>
                  <a:txBody>
                    <a:bodyPr/>
                    <a:lstStyle/>
                    <a:p>
                      <a:r>
                        <a:rPr lang="en-GB" sz="1000" dirty="0" smtClean="0"/>
                        <a:t>1 PB missing</a:t>
                      </a:r>
                      <a:endParaRPr lang="en-GB" sz="1000" dirty="0"/>
                    </a:p>
                  </a:txBody>
                  <a:tcPr/>
                </a:tc>
                <a:tc>
                  <a:txBody>
                    <a:bodyPr/>
                    <a:lstStyle/>
                    <a:p>
                      <a:r>
                        <a:rPr lang="en-GB" sz="1000" dirty="0" smtClean="0"/>
                        <a:t>Was expected November</a:t>
                      </a:r>
                      <a:endParaRPr lang="en-GB" sz="1000" dirty="0"/>
                    </a:p>
                  </a:txBody>
                  <a:tcPr/>
                </a:tc>
              </a:tr>
              <a:tr h="309565">
                <a:tc>
                  <a:txBody>
                    <a:bodyPr/>
                    <a:lstStyle/>
                    <a:p>
                      <a:r>
                        <a:rPr lang="en-GB" sz="1000" dirty="0" smtClean="0"/>
                        <a:t>IN2P3</a:t>
                      </a:r>
                      <a:endParaRPr lang="en-GB" sz="1000" dirty="0"/>
                    </a:p>
                  </a:txBody>
                  <a:tcPr/>
                </a:tc>
                <a:tc>
                  <a:txBody>
                    <a:bodyPr/>
                    <a:lstStyle/>
                    <a:p>
                      <a:r>
                        <a:rPr lang="en-GB" sz="1000" dirty="0" smtClean="0"/>
                        <a:t>700 TB missing</a:t>
                      </a:r>
                      <a:endParaRPr lang="en-GB" sz="1000" dirty="0"/>
                    </a:p>
                  </a:txBody>
                  <a:tcPr/>
                </a:tc>
                <a:tc>
                  <a:txBody>
                    <a:bodyPr/>
                    <a:lstStyle/>
                    <a:p>
                      <a:r>
                        <a:rPr lang="en-GB" sz="1000" dirty="0" smtClean="0"/>
                        <a:t>Ongoing, with 50% of 2009</a:t>
                      </a:r>
                      <a:endParaRPr lang="en-GB" sz="1000" dirty="0"/>
                    </a:p>
                  </a:txBody>
                  <a:tcPr/>
                </a:tc>
              </a:tr>
              <a:tr h="309565">
                <a:tc>
                  <a:txBody>
                    <a:bodyPr/>
                    <a:lstStyle/>
                    <a:p>
                      <a:r>
                        <a:rPr lang="en-GB" sz="1000" dirty="0" smtClean="0"/>
                        <a:t>CNAF</a:t>
                      </a:r>
                      <a:endParaRPr lang="en-GB" sz="1000" dirty="0"/>
                    </a:p>
                  </a:txBody>
                  <a:tcPr/>
                </a:tc>
                <a:tc>
                  <a:txBody>
                    <a:bodyPr/>
                    <a:lstStyle/>
                    <a:p>
                      <a:r>
                        <a:rPr lang="en-GB" sz="1000" dirty="0" smtClean="0"/>
                        <a:t>750 TB missing</a:t>
                      </a:r>
                      <a:endParaRPr lang="en-GB" sz="1000" dirty="0"/>
                    </a:p>
                  </a:txBody>
                  <a:tcPr/>
                </a:tc>
                <a:tc>
                  <a:txBody>
                    <a:bodyPr/>
                    <a:lstStyle/>
                    <a:p>
                      <a:r>
                        <a:rPr lang="en-GB" sz="1000" dirty="0" smtClean="0"/>
                        <a:t>Installation ongoing</a:t>
                      </a:r>
                      <a:endParaRPr lang="en-GB" sz="1000" dirty="0"/>
                    </a:p>
                  </a:txBody>
                  <a:tcPr/>
                </a:tc>
              </a:tr>
              <a:tr h="309565">
                <a:tc>
                  <a:txBody>
                    <a:bodyPr/>
                    <a:lstStyle/>
                    <a:p>
                      <a:r>
                        <a:rPr lang="en-GB" sz="1000" dirty="0" smtClean="0"/>
                        <a:t>NDGF</a:t>
                      </a:r>
                      <a:endParaRPr lang="en-GB" sz="1000" dirty="0"/>
                    </a:p>
                  </a:txBody>
                  <a:tcPr/>
                </a:tc>
                <a:tc>
                  <a:txBody>
                    <a:bodyPr/>
                    <a:lstStyle/>
                    <a:p>
                      <a:r>
                        <a:rPr lang="en-GB" sz="1000" dirty="0" smtClean="0"/>
                        <a:t>200 TB missing</a:t>
                      </a:r>
                      <a:endParaRPr lang="en-GB" sz="1000" dirty="0"/>
                    </a:p>
                  </a:txBody>
                  <a:tcPr/>
                </a:tc>
                <a:tc>
                  <a:txBody>
                    <a:bodyPr/>
                    <a:lstStyle/>
                    <a:p>
                      <a:r>
                        <a:rPr lang="en-GB" sz="1000" dirty="0" smtClean="0"/>
                        <a:t>Procurement complete</a:t>
                      </a:r>
                      <a:endParaRPr lang="en-GB" sz="1000" dirty="0"/>
                    </a:p>
                  </a:txBody>
                  <a:tcPr/>
                </a:tc>
              </a:tr>
              <a:tr h="309565">
                <a:tc>
                  <a:txBody>
                    <a:bodyPr/>
                    <a:lstStyle/>
                    <a:p>
                      <a:r>
                        <a:rPr lang="en-GB" sz="1000" dirty="0" smtClean="0"/>
                        <a:t>NL-T1</a:t>
                      </a:r>
                      <a:endParaRPr lang="en-GB" sz="1000" dirty="0"/>
                    </a:p>
                  </a:txBody>
                  <a:tcPr/>
                </a:tc>
                <a:tc>
                  <a:txBody>
                    <a:bodyPr/>
                    <a:lstStyle/>
                    <a:p>
                      <a:r>
                        <a:rPr lang="en-GB" sz="1000" dirty="0" smtClean="0"/>
                        <a:t>1400 TB missing (50%)</a:t>
                      </a:r>
                      <a:endParaRPr lang="en-GB" sz="1000" dirty="0"/>
                    </a:p>
                  </a:txBody>
                  <a:tcPr/>
                </a:tc>
                <a:tc>
                  <a:txBody>
                    <a:bodyPr/>
                    <a:lstStyle/>
                    <a:p>
                      <a:r>
                        <a:rPr lang="en-GB" sz="1000" dirty="0" smtClean="0"/>
                        <a:t>Power/cooling;</a:t>
                      </a:r>
                      <a:r>
                        <a:rPr lang="en-GB" sz="1000" baseline="0" dirty="0" smtClean="0"/>
                        <a:t> not before mid-2009</a:t>
                      </a:r>
                      <a:endParaRPr lang="en-GB" sz="1000" dirty="0"/>
                    </a:p>
                  </a:txBody>
                  <a:tcPr/>
                </a:tc>
              </a:tr>
            </a:tbl>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Capacity &amp; Benchmarking</a:t>
            </a:r>
            <a:endParaRPr lang="en-GB" dirty="0"/>
          </a:p>
        </p:txBody>
      </p:sp>
      <p:sp>
        <p:nvSpPr>
          <p:cNvPr id="3" name="Content Placeholder 2"/>
          <p:cNvSpPr>
            <a:spLocks noGrp="1"/>
          </p:cNvSpPr>
          <p:nvPr>
            <p:ph idx="1"/>
          </p:nvPr>
        </p:nvSpPr>
        <p:spPr/>
        <p:txBody>
          <a:bodyPr/>
          <a:lstStyle/>
          <a:p>
            <a:r>
              <a:rPr lang="en-GB" dirty="0" smtClean="0"/>
              <a:t>Capacity reporting</a:t>
            </a:r>
          </a:p>
          <a:p>
            <a:pPr lvl="1"/>
            <a:r>
              <a:rPr lang="en-GB" dirty="0" smtClean="0"/>
              <a:t>In order to fully understand resource availability and usage need to see several pieces of information:</a:t>
            </a:r>
          </a:p>
          <a:p>
            <a:pPr lvl="2"/>
            <a:r>
              <a:rPr lang="en-GB" sz="1600" dirty="0" smtClean="0"/>
              <a:t>Pledge, installed capacity, usage, efficiency, and availability</a:t>
            </a:r>
          </a:p>
          <a:p>
            <a:pPr lvl="2"/>
            <a:r>
              <a:rPr lang="en-GB" sz="1600" dirty="0" smtClean="0"/>
              <a:t>Need also to know whether experiment has tried to fill capacity</a:t>
            </a:r>
          </a:p>
          <a:p>
            <a:pPr lvl="1"/>
            <a:r>
              <a:rPr lang="en-GB" dirty="0" smtClean="0"/>
              <a:t>Today installed capacity gathered by hand for Tier 1s (and see mistakes); work in hand on automated means to gather installed capacity for all sites for CPU and storage</a:t>
            </a:r>
          </a:p>
          <a:p>
            <a:pPr lvl="2"/>
            <a:r>
              <a:rPr lang="en-GB" sz="1600" dirty="0" smtClean="0"/>
              <a:t>Validation process needed before this can be published fully</a:t>
            </a:r>
          </a:p>
          <a:p>
            <a:pPr lvl="2">
              <a:buNone/>
            </a:pPr>
            <a:endParaRPr lang="en-GB" sz="1600" dirty="0" smtClean="0"/>
          </a:p>
          <a:p>
            <a:r>
              <a:rPr lang="en-GB" dirty="0" smtClean="0"/>
              <a:t>Benchmarking</a:t>
            </a:r>
          </a:p>
          <a:p>
            <a:pPr lvl="1"/>
            <a:r>
              <a:rPr lang="en-GB" dirty="0" smtClean="0"/>
              <a:t>SI2K is now obsolete, new machines not measured in this unit</a:t>
            </a:r>
          </a:p>
          <a:p>
            <a:pPr lvl="1"/>
            <a:r>
              <a:rPr lang="en-GB" dirty="0" smtClean="0"/>
              <a:t>WLCG has agreed on a new unit based on SPEC 2006</a:t>
            </a:r>
          </a:p>
          <a:p>
            <a:pPr lvl="1"/>
            <a:r>
              <a:rPr lang="en-GB" dirty="0" smtClean="0"/>
              <a:t>Working group will propose exact recipe for running the benchmark </a:t>
            </a:r>
          </a:p>
          <a:p>
            <a:pPr lvl="2"/>
            <a:r>
              <a:rPr lang="en-GB" sz="1600" dirty="0" smtClean="0"/>
              <a:t>Conversion of pledges and requirements to new units (without change!)</a:t>
            </a:r>
          </a:p>
          <a:p>
            <a:endParaRPr lang="en-GB"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for 2010 (end of EGEE)</a:t>
            </a:r>
            <a:endParaRPr lang="en-GB" dirty="0"/>
          </a:p>
        </p:txBody>
      </p:sp>
      <p:sp>
        <p:nvSpPr>
          <p:cNvPr id="3" name="Content Placeholder 2"/>
          <p:cNvSpPr>
            <a:spLocks noGrp="1"/>
          </p:cNvSpPr>
          <p:nvPr>
            <p:ph idx="1"/>
          </p:nvPr>
        </p:nvSpPr>
        <p:spPr>
          <a:xfrm>
            <a:off x="285720" y="1142984"/>
            <a:ext cx="8572560" cy="5072098"/>
          </a:xfrm>
        </p:spPr>
        <p:txBody>
          <a:bodyPr/>
          <a:lstStyle/>
          <a:p>
            <a:r>
              <a:rPr lang="en-GB" dirty="0" smtClean="0"/>
              <a:t>A second draft of the EGI blueprint has been produced</a:t>
            </a:r>
          </a:p>
          <a:p>
            <a:r>
              <a:rPr lang="en-GB" dirty="0" smtClean="0"/>
              <a:t>There are still some serious shortcomings in the process and in the blueprint:</a:t>
            </a:r>
          </a:p>
          <a:p>
            <a:pPr marL="720000" lvl="1"/>
            <a:r>
              <a:rPr lang="en-GB" dirty="0" smtClean="0"/>
              <a:t>It is not clear exactly what is being proposed in terms of the roles and functions of the National and central organisations;</a:t>
            </a:r>
          </a:p>
          <a:p>
            <a:pPr marL="720000" lvl="1"/>
            <a:r>
              <a:rPr lang="en-GB" dirty="0" smtClean="0"/>
              <a:t>Lack of representation of the user communities, and how those communities interact with the infrastructures; (they own many resources)</a:t>
            </a:r>
          </a:p>
          <a:p>
            <a:pPr marL="720000" lvl="1"/>
            <a:r>
              <a:rPr lang="en-GB" dirty="0" smtClean="0"/>
              <a:t>It is not clear how the present operational infrastructure upon which WLCG depends will evolve and appear in the future, e.g.:</a:t>
            </a:r>
          </a:p>
          <a:p>
            <a:pPr lvl="2"/>
            <a:r>
              <a:rPr lang="en-GB" sz="1600" dirty="0" smtClean="0"/>
              <a:t>Insufficient resources for central operations</a:t>
            </a:r>
          </a:p>
          <a:p>
            <a:pPr lvl="2"/>
            <a:r>
              <a:rPr lang="en-GB" sz="1600" dirty="0" smtClean="0"/>
              <a:t>Risk of discontinuation of ROCs</a:t>
            </a:r>
          </a:p>
          <a:p>
            <a:pPr lvl="2"/>
            <a:r>
              <a:rPr lang="en-GB" sz="1600" dirty="0" smtClean="0"/>
              <a:t>User support is being challenged</a:t>
            </a:r>
          </a:p>
          <a:p>
            <a:pPr marL="720000" lvl="1"/>
            <a:r>
              <a:rPr lang="en-GB" dirty="0" smtClean="0"/>
              <a:t>Very few of the NGIs are as yet established, and so how they can support the WLCG sites is not clear, in particular during a transition period;</a:t>
            </a:r>
          </a:p>
          <a:p>
            <a:r>
              <a:rPr lang="en-GB" dirty="0" smtClean="0"/>
              <a:t>Given the state of the current blueprint, it seems unlikely that there will be an organisation in place in time to take over the European grid infrastructure from EGEE in early 2010 with a managed transition process during the preceding year.</a:t>
            </a:r>
          </a:p>
          <a:p>
            <a:pPr lvl="1"/>
            <a:endParaRPr lang="en-GB"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Agenda</a:t>
            </a:r>
            <a:endParaRPr lang="en-GB" dirty="0"/>
          </a:p>
        </p:txBody>
      </p:sp>
      <p:sp>
        <p:nvSpPr>
          <p:cNvPr id="5" name="Content Placeholder 4"/>
          <p:cNvSpPr>
            <a:spLocks noGrp="1"/>
          </p:cNvSpPr>
          <p:nvPr>
            <p:ph idx="1"/>
          </p:nvPr>
        </p:nvSpPr>
        <p:spPr/>
        <p:txBody>
          <a:bodyPr/>
          <a:lstStyle/>
          <a:p>
            <a:r>
              <a:rPr lang="en-GB" dirty="0" smtClean="0"/>
              <a:t>WLCG service status and CCRC’08</a:t>
            </a:r>
          </a:p>
          <a:p>
            <a:r>
              <a:rPr lang="en-GB" dirty="0" smtClean="0"/>
              <a:t>Planning for shutdown</a:t>
            </a:r>
          </a:p>
          <a:p>
            <a:r>
              <a:rPr lang="en-GB" dirty="0" smtClean="0"/>
              <a:t>Applications Area status</a:t>
            </a:r>
          </a:p>
          <a:p>
            <a:r>
              <a:rPr lang="en-GB" dirty="0" smtClean="0"/>
              <a:t>Procurement issues</a:t>
            </a:r>
          </a:p>
          <a:p>
            <a:r>
              <a:rPr lang="en-GB" dirty="0" smtClean="0"/>
              <a:t>Planning for 2010 (EGI etc)</a:t>
            </a:r>
          </a:p>
          <a:p>
            <a:r>
              <a:rPr lang="en-GB" dirty="0" smtClean="0"/>
              <a:t>Planning for CERN infrastructure</a:t>
            </a:r>
          </a:p>
          <a:p>
            <a:endParaRPr lang="en-GB" dirty="0" smtClean="0"/>
          </a:p>
          <a:p>
            <a:endParaRPr lang="en-GB"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WLCG &amp; EGI/NGIs</a:t>
            </a:r>
            <a:endParaRPr lang="en-GB" dirty="0"/>
          </a:p>
        </p:txBody>
      </p:sp>
      <p:sp>
        <p:nvSpPr>
          <p:cNvPr id="3" name="Content Placeholder 2"/>
          <p:cNvSpPr>
            <a:spLocks noGrp="1"/>
          </p:cNvSpPr>
          <p:nvPr>
            <p:ph idx="1"/>
          </p:nvPr>
        </p:nvSpPr>
        <p:spPr>
          <a:xfrm>
            <a:off x="357158" y="1142984"/>
            <a:ext cx="8286808" cy="5072098"/>
          </a:xfrm>
        </p:spPr>
        <p:txBody>
          <a:bodyPr/>
          <a:lstStyle/>
          <a:p>
            <a:r>
              <a:rPr lang="en-GB" dirty="0" smtClean="0"/>
              <a:t>The Tier 1 and Tier 2 sites in Europe will rely on National Grid Infrastructures being in place to provide the support and functions today provided by EGEE</a:t>
            </a:r>
          </a:p>
          <a:p>
            <a:pPr lvl="1"/>
            <a:r>
              <a:rPr lang="en-GB" dirty="0" smtClean="0"/>
              <a:t>Important for operations and middleware support (maintenance and distribution)</a:t>
            </a:r>
          </a:p>
          <a:p>
            <a:pPr lvl="1"/>
            <a:r>
              <a:rPr lang="en-GB" dirty="0" smtClean="0"/>
              <a:t>The Tier 1s have provided position statements </a:t>
            </a:r>
          </a:p>
          <a:p>
            <a:pPr lvl="2"/>
            <a:r>
              <a:rPr lang="en-GB" sz="1600" dirty="0" smtClean="0"/>
              <a:t>Still important that WLCG members raise this to the NGI and national funding agencies</a:t>
            </a:r>
          </a:p>
          <a:p>
            <a:r>
              <a:rPr lang="en-GB" dirty="0" smtClean="0"/>
              <a:t>The Tier 0 is probably in a reasonable position – current planning does not rely on external funding; but the capability will be strictly limited to core WLCG Tier 0/CAF tasks</a:t>
            </a:r>
          </a:p>
          <a:p>
            <a:pPr>
              <a:buNone/>
            </a:pPr>
            <a:endParaRPr lang="en-GB" dirty="0" smtClean="0"/>
          </a:p>
          <a:p>
            <a:r>
              <a:rPr lang="en-GB" dirty="0" smtClean="0"/>
              <a:t>It seems optimistic that EGI will be in place by the end of EGEE-3, and likely that not all NGIs will be in existence when it does start</a:t>
            </a:r>
          </a:p>
          <a:p>
            <a:r>
              <a:rPr lang="en-GB" dirty="0" smtClean="0"/>
              <a:t>WLCG must have a concrete plan to operate without relying on the European level support, either for an interim period or indefinitely</a:t>
            </a:r>
          </a:p>
          <a:p>
            <a:endParaRPr lang="en-GB"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for EGI</a:t>
            </a:r>
            <a:endParaRPr lang="en-GB" dirty="0"/>
          </a:p>
        </p:txBody>
      </p:sp>
      <p:sp>
        <p:nvSpPr>
          <p:cNvPr id="3" name="Content Placeholder 2"/>
          <p:cNvSpPr>
            <a:spLocks noGrp="1"/>
          </p:cNvSpPr>
          <p:nvPr>
            <p:ph idx="1"/>
          </p:nvPr>
        </p:nvSpPr>
        <p:spPr/>
        <p:txBody>
          <a:bodyPr/>
          <a:lstStyle/>
          <a:p>
            <a:r>
              <a:rPr lang="en-GB" dirty="0" smtClean="0"/>
              <a:t>Agreed in OB that we will now document how each of the core functions that we today rely on will be managed in future</a:t>
            </a:r>
          </a:p>
          <a:p>
            <a:pPr marL="720000" lvl="1"/>
            <a:r>
              <a:rPr lang="en-GB" dirty="0" smtClean="0"/>
              <a:t>Start with the position statements sent by Tier 1 sites</a:t>
            </a:r>
          </a:p>
          <a:p>
            <a:pPr marL="720000" lvl="1"/>
            <a:r>
              <a:rPr lang="en-GB" dirty="0" smtClean="0"/>
              <a:t>Consider each of the major functions:</a:t>
            </a:r>
          </a:p>
          <a:p>
            <a:pPr marL="1080000" lvl="2"/>
            <a:r>
              <a:rPr lang="en-GB" dirty="0" smtClean="0"/>
              <a:t>GGUS, operational support, monitoring tools, middleware support, certification, deployment support, service management, etc.</a:t>
            </a:r>
          </a:p>
          <a:p>
            <a:pPr marL="1080000" lvl="2"/>
            <a:r>
              <a:rPr lang="en-GB" dirty="0" smtClean="0"/>
              <a:t>Work with EGEE to understand the expected status of each of these in mid-2010</a:t>
            </a:r>
          </a:p>
          <a:p>
            <a:pPr marL="1080000" lvl="2"/>
            <a:r>
              <a:rPr lang="en-GB" dirty="0" smtClean="0"/>
              <a:t>Negotiate who will manage /contribute to each function if there is no EGI</a:t>
            </a:r>
            <a:endParaRPr lang="en-GB"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Planning for Tier 0 infrastructure</a:t>
            </a:r>
            <a:endParaRPr lang="en-GB" dirty="0"/>
          </a:p>
        </p:txBody>
      </p:sp>
      <p:sp>
        <p:nvSpPr>
          <p:cNvPr id="3" name="Content Placeholder 2"/>
          <p:cNvSpPr>
            <a:spLocks noGrp="1"/>
          </p:cNvSpPr>
          <p:nvPr>
            <p:ph idx="1"/>
          </p:nvPr>
        </p:nvSpPr>
        <p:spPr>
          <a:xfrm>
            <a:off x="285720" y="1214422"/>
            <a:ext cx="8572560" cy="5143536"/>
          </a:xfrm>
        </p:spPr>
        <p:txBody>
          <a:bodyPr/>
          <a:lstStyle/>
          <a:p>
            <a:r>
              <a:rPr lang="en-GB" dirty="0" smtClean="0"/>
              <a:t>Capacity in CERN CC will run out in ~2010; electrical capacity cannot be extended above currently foreseen levels</a:t>
            </a:r>
          </a:p>
          <a:p>
            <a:r>
              <a:rPr lang="en-GB" dirty="0" smtClean="0"/>
              <a:t>Strategy:</a:t>
            </a:r>
          </a:p>
          <a:p>
            <a:pPr lvl="1"/>
            <a:r>
              <a:rPr lang="en-GB" dirty="0" smtClean="0"/>
              <a:t>Expand the capacity of the building as far as possible (2.5 </a:t>
            </a:r>
            <a:r>
              <a:rPr lang="en-GB" dirty="0" smtClean="0">
                <a:sym typeface="Wingdings" pitchFamily="2" charset="2"/>
              </a:rPr>
              <a:t> 2.9 MW), addition of water-cooled racks: NB. This leaves no redundancy in the power supply;</a:t>
            </a:r>
          </a:p>
          <a:p>
            <a:pPr lvl="1"/>
            <a:r>
              <a:rPr lang="en-GB" dirty="0" smtClean="0">
                <a:sym typeface="Wingdings" pitchFamily="2" charset="2"/>
              </a:rPr>
              <a:t>Aggressive removal &amp; replacement of older equipment with new lower-power units.  Replace at end of warranty (3 yrs);</a:t>
            </a:r>
          </a:p>
          <a:p>
            <a:pPr lvl="1"/>
            <a:r>
              <a:rPr lang="en-GB" dirty="0" smtClean="0">
                <a:sym typeface="Wingdings" pitchFamily="2" charset="2"/>
              </a:rPr>
              <a:t>Planning for a second centre to be built on Pr</a:t>
            </a:r>
            <a:r>
              <a:rPr lang="lt-LT" dirty="0" smtClean="0">
                <a:latin typeface="Arial" pitchFamily="34" charset="0"/>
                <a:cs typeface="Arial" pitchFamily="34" charset="0"/>
                <a:sym typeface="Wingdings" pitchFamily="2" charset="2"/>
              </a:rPr>
              <a:t>é</a:t>
            </a:r>
            <a:r>
              <a:rPr lang="en-GB" dirty="0" err="1" smtClean="0">
                <a:sym typeface="Wingdings" pitchFamily="2" charset="2"/>
              </a:rPr>
              <a:t>vessin</a:t>
            </a:r>
            <a:r>
              <a:rPr lang="en-GB" dirty="0" smtClean="0">
                <a:sym typeface="Wingdings" pitchFamily="2" charset="2"/>
              </a:rPr>
              <a:t> site;</a:t>
            </a:r>
          </a:p>
          <a:p>
            <a:pPr lvl="1"/>
            <a:r>
              <a:rPr lang="en-GB" dirty="0" smtClean="0">
                <a:sym typeface="Wingdings" pitchFamily="2" charset="2"/>
              </a:rPr>
              <a:t>Investigate stop-gap solutions for 1.5 – 2 years between running out of power and having a new building available</a:t>
            </a:r>
          </a:p>
          <a:p>
            <a:r>
              <a:rPr lang="en-GB" dirty="0" smtClean="0">
                <a:sym typeface="Wingdings" pitchFamily="2" charset="2"/>
              </a:rPr>
              <a:t>First 2 points + better estimate of power evolution of new systems  sufficient capacity until ~end 2010 </a:t>
            </a:r>
          </a:p>
          <a:p>
            <a:r>
              <a:rPr lang="en-GB" dirty="0" smtClean="0">
                <a:sym typeface="Wingdings" pitchFamily="2" charset="2"/>
              </a:rPr>
              <a:t>Planning ongoing at the level of conceptual designs</a:t>
            </a:r>
          </a:p>
          <a:p>
            <a:r>
              <a:rPr lang="en-GB" dirty="0" smtClean="0">
                <a:sym typeface="Wingdings" pitchFamily="2" charset="2"/>
              </a:rPr>
              <a:t>Stop gap solutions being investigated; commercial solutions very expensive (x10 over CERN cost), some possibilities under discussion with other WLCG sites.</a:t>
            </a:r>
            <a:endParaRPr lang="en-GB"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Summary</a:t>
            </a:r>
            <a:endParaRPr lang="en-GB" dirty="0"/>
          </a:p>
        </p:txBody>
      </p:sp>
      <p:sp>
        <p:nvSpPr>
          <p:cNvPr id="6" name="Content Placeholder 5"/>
          <p:cNvSpPr>
            <a:spLocks noGrp="1"/>
          </p:cNvSpPr>
          <p:nvPr>
            <p:ph idx="1"/>
          </p:nvPr>
        </p:nvSpPr>
        <p:spPr>
          <a:xfrm>
            <a:off x="428596" y="1285860"/>
            <a:ext cx="8286808" cy="4786346"/>
          </a:xfrm>
        </p:spPr>
        <p:txBody>
          <a:bodyPr/>
          <a:lstStyle/>
          <a:p>
            <a:r>
              <a:rPr lang="en-GB" dirty="0" smtClean="0"/>
              <a:t>CCRC’08 was successful</a:t>
            </a:r>
          </a:p>
          <a:p>
            <a:pPr lvl="1"/>
            <a:r>
              <a:rPr lang="en-GB" dirty="0" smtClean="0"/>
              <a:t>Almost all experiments’ and service targets were achieved</a:t>
            </a:r>
          </a:p>
          <a:p>
            <a:pPr lvl="2"/>
            <a:r>
              <a:rPr lang="en-GB" sz="1600" dirty="0" smtClean="0"/>
              <a:t>Exception: user analysis with 100’s of users; T1 reprocessing at full scale</a:t>
            </a:r>
          </a:p>
          <a:p>
            <a:r>
              <a:rPr lang="en-GB" dirty="0" smtClean="0"/>
              <a:t>Service has continued to be used at significant levels</a:t>
            </a:r>
          </a:p>
          <a:p>
            <a:pPr lvl="1"/>
            <a:r>
              <a:rPr lang="en-GB" dirty="0" smtClean="0"/>
              <a:t>Main focus is on improving service reliability – especially storage systems</a:t>
            </a:r>
          </a:p>
          <a:p>
            <a:r>
              <a:rPr lang="en-GB" dirty="0" smtClean="0"/>
              <a:t>Important that resource ramp-up for 2009 continues: </a:t>
            </a:r>
          </a:p>
          <a:p>
            <a:pPr lvl="1"/>
            <a:r>
              <a:rPr lang="en-GB" dirty="0" smtClean="0"/>
              <a:t>Must be ready for the accelerator start-up, even if resources are today not saturated</a:t>
            </a:r>
          </a:p>
          <a:p>
            <a:r>
              <a:rPr lang="en-GB" dirty="0" smtClean="0"/>
              <a:t>Resource procurements/installations – </a:t>
            </a:r>
          </a:p>
          <a:p>
            <a:pPr lvl="1"/>
            <a:r>
              <a:rPr lang="en-GB" dirty="0" smtClean="0"/>
              <a:t>Were significantly delayed in 2008</a:t>
            </a:r>
          </a:p>
          <a:p>
            <a:pPr lvl="1"/>
            <a:r>
              <a:rPr lang="en-GB" dirty="0" smtClean="0"/>
              <a:t>Concern that this does not improve in future </a:t>
            </a:r>
            <a:r>
              <a:rPr lang="en-GB" dirty="0" smtClean="0"/>
              <a:t>years</a:t>
            </a:r>
          </a:p>
          <a:p>
            <a:r>
              <a:rPr lang="en-GB" dirty="0" smtClean="0"/>
              <a:t>Planning for future – Tier 0/CAF and European Grid infrastructure</a:t>
            </a:r>
            <a:endParaRPr lang="en-GB" dirty="0" smtClean="0"/>
          </a:p>
          <a:p>
            <a:pPr lvl="1"/>
            <a:endParaRPr lang="en-GB" dirty="0" smtClean="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CCRC’08 &amp; the WLCG Service</a:t>
            </a:r>
            <a:endParaRPr lang="en-GB" dirty="0"/>
          </a:p>
        </p:txBody>
      </p:sp>
      <p:sp>
        <p:nvSpPr>
          <p:cNvPr id="3" name="Content Placeholder 2"/>
          <p:cNvSpPr>
            <a:spLocks noGrp="1"/>
          </p:cNvSpPr>
          <p:nvPr>
            <p:ph idx="1"/>
          </p:nvPr>
        </p:nvSpPr>
        <p:spPr/>
        <p:txBody>
          <a:bodyPr/>
          <a:lstStyle/>
          <a:p>
            <a:r>
              <a:rPr lang="en-GB" dirty="0" smtClean="0"/>
              <a:t>CCRC’08:</a:t>
            </a:r>
          </a:p>
          <a:p>
            <a:pPr lvl="1"/>
            <a:r>
              <a:rPr lang="en-GB" dirty="0" smtClean="0"/>
              <a:t>Was run as planned in May; not all resources were in place</a:t>
            </a:r>
          </a:p>
          <a:p>
            <a:pPr lvl="1"/>
            <a:r>
              <a:rPr lang="en-GB" dirty="0" smtClean="0"/>
              <a:t>Experiments and WLCG service met or exceeded most of the targets</a:t>
            </a:r>
          </a:p>
          <a:p>
            <a:pPr lvl="2"/>
            <a:r>
              <a:rPr lang="en-GB" sz="1600" dirty="0" smtClean="0"/>
              <a:t>Not tape recall/re-processing for &gt;1 experiment at Tier 1s</a:t>
            </a:r>
          </a:p>
          <a:p>
            <a:pPr lvl="2"/>
            <a:r>
              <a:rPr lang="en-GB" sz="1600" dirty="0" smtClean="0"/>
              <a:t>Analysis not at a scale of 100’s of users</a:t>
            </a:r>
          </a:p>
          <a:p>
            <a:pPr lvl="1"/>
            <a:r>
              <a:rPr lang="en-GB" dirty="0" smtClean="0"/>
              <a:t>Effort was sustainable (and is sustained), daily operations meeting, post mortems</a:t>
            </a:r>
          </a:p>
          <a:p>
            <a:pPr lvl="2"/>
            <a:r>
              <a:rPr lang="en-GB" sz="1600" dirty="0" smtClean="0"/>
              <a:t>Sites have response/alarm procedures in place (outstanding milestone on 24x7 support now completed)</a:t>
            </a:r>
          </a:p>
          <a:p>
            <a:pPr lvl="1"/>
            <a:r>
              <a:rPr lang="en-GB" dirty="0" smtClean="0"/>
              <a:t>Software process shown to work well – deployment of security and other patches as part of usual process</a:t>
            </a:r>
          </a:p>
          <a:p>
            <a:pPr lvl="1"/>
            <a:endParaRPr lang="en-GB" dirty="0" smtClean="0"/>
          </a:p>
          <a:p>
            <a:r>
              <a:rPr lang="en-GB" dirty="0" smtClean="0"/>
              <a:t>After May:</a:t>
            </a:r>
          </a:p>
          <a:p>
            <a:pPr lvl="1"/>
            <a:r>
              <a:rPr lang="en-GB" dirty="0" smtClean="0"/>
              <a:t>Service continues as standard production service </a:t>
            </a:r>
          </a:p>
          <a:p>
            <a:pPr lvl="1"/>
            <a:r>
              <a:rPr lang="en-GB" dirty="0" smtClean="0"/>
              <a:t>Continually increasing workloads – simulations, cosmic data, functional tests of all aspects</a:t>
            </a:r>
            <a:endParaRPr lang="en-GB"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0"/>
            <a:ext cx="7032625" cy="838200"/>
          </a:xfrm>
        </p:spPr>
        <p:txBody>
          <a:bodyPr/>
          <a:lstStyle/>
          <a:p>
            <a:r>
              <a:rPr lang="en-GB" dirty="0" smtClean="0"/>
              <a:t>CCRC’08 and beyond</a:t>
            </a:r>
            <a:endParaRPr lang="en-GB" dirty="0"/>
          </a:p>
        </p:txBody>
      </p:sp>
      <p:pic>
        <p:nvPicPr>
          <p:cNvPr id="5" name="Picture 2" descr="\\cern.ch\dfs\Users\i\ibird\Desktop\rates1.bmp"/>
          <p:cNvPicPr>
            <a:picLocks noChangeAspect="1" noChangeArrowheads="1"/>
          </p:cNvPicPr>
          <p:nvPr/>
        </p:nvPicPr>
        <p:blipFill>
          <a:blip r:embed="rId2"/>
          <a:srcRect/>
          <a:stretch>
            <a:fillRect/>
          </a:stretch>
        </p:blipFill>
        <p:spPr bwMode="auto">
          <a:xfrm>
            <a:off x="4714876" y="1071546"/>
            <a:ext cx="4429124" cy="1759917"/>
          </a:xfrm>
          <a:prstGeom prst="rect">
            <a:avLst/>
          </a:prstGeom>
          <a:noFill/>
        </p:spPr>
      </p:pic>
      <p:pic>
        <p:nvPicPr>
          <p:cNvPr id="6" name="Picture 3" descr="\\cern.ch\dfs\Users\i\ibird\Desktop\rates2.bmp"/>
          <p:cNvPicPr>
            <a:picLocks noChangeAspect="1" noChangeArrowheads="1"/>
          </p:cNvPicPr>
          <p:nvPr/>
        </p:nvPicPr>
        <p:blipFill>
          <a:blip r:embed="rId3"/>
          <a:srcRect/>
          <a:stretch>
            <a:fillRect/>
          </a:stretch>
        </p:blipFill>
        <p:spPr bwMode="auto">
          <a:xfrm>
            <a:off x="4714876" y="2786058"/>
            <a:ext cx="4429124" cy="1610591"/>
          </a:xfrm>
          <a:prstGeom prst="rect">
            <a:avLst/>
          </a:prstGeom>
          <a:noFill/>
        </p:spPr>
      </p:pic>
      <p:pic>
        <p:nvPicPr>
          <p:cNvPr id="7" name="Picture 6"/>
          <p:cNvPicPr/>
          <p:nvPr/>
        </p:nvPicPr>
        <p:blipFill>
          <a:blip r:embed="rId4" cstate="print"/>
          <a:srcRect/>
          <a:stretch>
            <a:fillRect/>
          </a:stretch>
        </p:blipFill>
        <p:spPr bwMode="auto">
          <a:xfrm>
            <a:off x="4714876" y="4357694"/>
            <a:ext cx="4429124" cy="1785950"/>
          </a:xfrm>
          <a:prstGeom prst="rect">
            <a:avLst/>
          </a:prstGeom>
          <a:noFill/>
        </p:spPr>
      </p:pic>
      <p:pic>
        <p:nvPicPr>
          <p:cNvPr id="8" name="Content Placeholder 7"/>
          <p:cNvPicPr>
            <a:picLocks noGrp="1" noChangeAspect="1" noChangeArrowheads="1"/>
          </p:cNvPicPr>
          <p:nvPr>
            <p:ph idx="1"/>
          </p:nvPr>
        </p:nvPicPr>
        <p:blipFill>
          <a:blip r:embed="rId5" cstate="print"/>
          <a:srcRect b="4717"/>
          <a:stretch>
            <a:fillRect/>
          </a:stretch>
        </p:blipFill>
        <p:spPr bwMode="auto">
          <a:xfrm>
            <a:off x="142844" y="3876358"/>
            <a:ext cx="4429157" cy="2981642"/>
          </a:xfrm>
          <a:prstGeom prst="rect">
            <a:avLst/>
          </a:prstGeom>
          <a:noFill/>
          <a:ln w="9525" algn="ctr">
            <a:noFill/>
            <a:miter lim="800000"/>
            <a:headEnd/>
            <a:tailEnd/>
          </a:ln>
          <a:effectLst>
            <a:outerShdw blurRad="50800" dist="38100" dir="2700000" algn="tl" rotWithShape="0">
              <a:prstClr val="black">
                <a:alpha val="40000"/>
              </a:prstClr>
            </a:outerShdw>
          </a:effectLst>
        </p:spPr>
      </p:pic>
      <p:pic>
        <p:nvPicPr>
          <p:cNvPr id="2050" name="Picture 2"/>
          <p:cNvPicPr>
            <a:picLocks noChangeAspect="1" noChangeArrowheads="1"/>
          </p:cNvPicPr>
          <p:nvPr/>
        </p:nvPicPr>
        <p:blipFill>
          <a:blip r:embed="rId6"/>
          <a:srcRect/>
          <a:stretch>
            <a:fillRect/>
          </a:stretch>
        </p:blipFill>
        <p:spPr bwMode="auto">
          <a:xfrm>
            <a:off x="0" y="714356"/>
            <a:ext cx="4786314" cy="3332580"/>
          </a:xfrm>
          <a:prstGeom prst="rect">
            <a:avLst/>
          </a:prstGeom>
          <a:noFill/>
          <a:ln w="9525">
            <a:noFill/>
            <a:miter lim="800000"/>
            <a:headEnd/>
            <a:tailEnd/>
          </a:ln>
          <a:effectLst>
            <a:outerShdw blurRad="50800" dist="38100" dir="2700000" algn="tl" rotWithShape="0">
              <a:prstClr val="black">
                <a:alpha val="40000"/>
              </a:prstClr>
            </a:outerShdw>
          </a:effectLst>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0167" y="3628103"/>
            <a:ext cx="4348957" cy="838200"/>
          </a:xfrm>
        </p:spPr>
        <p:txBody>
          <a:bodyPr/>
          <a:lstStyle/>
          <a:p>
            <a:r>
              <a:rPr lang="en-GB" dirty="0" smtClean="0"/>
              <a:t>Usage Patterns</a:t>
            </a:r>
            <a:endParaRPr lang="en-GB" dirty="0"/>
          </a:p>
        </p:txBody>
      </p:sp>
      <p:sp>
        <p:nvSpPr>
          <p:cNvPr id="13" name="Content Placeholder 12"/>
          <p:cNvSpPr>
            <a:spLocks noGrp="1"/>
          </p:cNvSpPr>
          <p:nvPr>
            <p:ph idx="1"/>
          </p:nvPr>
        </p:nvSpPr>
        <p:spPr>
          <a:xfrm>
            <a:off x="285720" y="4500570"/>
            <a:ext cx="4214842" cy="2143140"/>
          </a:xfrm>
        </p:spPr>
        <p:txBody>
          <a:bodyPr/>
          <a:lstStyle/>
          <a:p>
            <a:r>
              <a:rPr lang="en-GB" dirty="0" smtClean="0"/>
              <a:t>Can change significantly e.g. between CCRC’08 in May and </a:t>
            </a:r>
            <a:r>
              <a:rPr lang="en-GB" dirty="0" err="1" smtClean="0"/>
              <a:t>cosmics</a:t>
            </a:r>
            <a:r>
              <a:rPr lang="en-GB" dirty="0" smtClean="0"/>
              <a:t>/simulations in September</a:t>
            </a:r>
          </a:p>
          <a:p>
            <a:r>
              <a:rPr lang="en-GB" dirty="0" smtClean="0"/>
              <a:t>Tier 2s consistently deliver ~50% of total</a:t>
            </a:r>
            <a:endParaRPr lang="en-GB" dirty="0"/>
          </a:p>
        </p:txBody>
      </p:sp>
      <p:pic>
        <p:nvPicPr>
          <p:cNvPr id="1026" name="Picture 2"/>
          <p:cNvPicPr>
            <a:picLocks noChangeAspect="1" noChangeArrowheads="1"/>
          </p:cNvPicPr>
          <p:nvPr/>
        </p:nvPicPr>
        <p:blipFill>
          <a:blip r:embed="rId2"/>
          <a:srcRect/>
          <a:stretch>
            <a:fillRect/>
          </a:stretch>
        </p:blipFill>
        <p:spPr bwMode="auto">
          <a:xfrm>
            <a:off x="214282" y="0"/>
            <a:ext cx="4500562" cy="3569678"/>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7" name="Picture 3"/>
          <p:cNvPicPr>
            <a:picLocks noChangeAspect="1" noChangeArrowheads="1"/>
          </p:cNvPicPr>
          <p:nvPr/>
        </p:nvPicPr>
        <p:blipFill>
          <a:blip r:embed="rId3"/>
          <a:srcRect/>
          <a:stretch>
            <a:fillRect/>
          </a:stretch>
        </p:blipFill>
        <p:spPr bwMode="auto">
          <a:xfrm>
            <a:off x="4621908" y="0"/>
            <a:ext cx="4522092" cy="3571876"/>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1028" name="Picture 4"/>
          <p:cNvPicPr>
            <a:picLocks noChangeAspect="1" noChangeArrowheads="1"/>
          </p:cNvPicPr>
          <p:nvPr/>
        </p:nvPicPr>
        <p:blipFill>
          <a:blip r:embed="rId4"/>
          <a:srcRect/>
          <a:stretch>
            <a:fillRect/>
          </a:stretch>
        </p:blipFill>
        <p:spPr bwMode="auto">
          <a:xfrm>
            <a:off x="4500562" y="3657182"/>
            <a:ext cx="4643438" cy="3200817"/>
          </a:xfrm>
          <a:prstGeom prst="rect">
            <a:avLst/>
          </a:prstGeom>
          <a:noFill/>
          <a:ln w="9525">
            <a:noFill/>
            <a:miter lim="800000"/>
            <a:headEnd/>
            <a:tailEnd/>
          </a:ln>
          <a:effectLst>
            <a:outerShdw blurRad="50800" dist="38100" dir="2700000" algn="tl" rotWithShape="0">
              <a:prstClr val="black">
                <a:alpha val="40000"/>
              </a:prstClr>
            </a:outerShdw>
          </a:effectLst>
        </p:spPr>
      </p:pic>
      <p:cxnSp>
        <p:nvCxnSpPr>
          <p:cNvPr id="15" name="Straight Arrow Connector 14"/>
          <p:cNvCxnSpPr/>
          <p:nvPr/>
        </p:nvCxnSpPr>
        <p:spPr>
          <a:xfrm rot="16200000" flipH="1">
            <a:off x="5000628" y="2643182"/>
            <a:ext cx="1500198" cy="785818"/>
          </a:xfrm>
          <a:prstGeom prst="straightConnector1">
            <a:avLst/>
          </a:prstGeom>
          <a:ln w="63500">
            <a:solidFill>
              <a:srgbClr val="FF0000"/>
            </a:solidFill>
            <a:tailEnd type="stealth"/>
          </a:ln>
        </p:spPr>
        <p:style>
          <a:lnRef idx="1">
            <a:schemeClr val="accent1"/>
          </a:lnRef>
          <a:fillRef idx="0">
            <a:schemeClr val="accent1"/>
          </a:fillRef>
          <a:effectRef idx="0">
            <a:schemeClr val="accent1"/>
          </a:effectRef>
          <a:fontRef idx="minor">
            <a:schemeClr val="tx1"/>
          </a:fontRef>
        </p:style>
      </p:cxnSp>
      <p:sp>
        <p:nvSpPr>
          <p:cNvPr id="8" name="Rounded Rectangle 7"/>
          <p:cNvSpPr/>
          <p:nvPr/>
        </p:nvSpPr>
        <p:spPr>
          <a:xfrm>
            <a:off x="571472" y="642918"/>
            <a:ext cx="1428760" cy="571504"/>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b="1" dirty="0" smtClean="0"/>
              <a:t>CCRC’08</a:t>
            </a:r>
            <a:endParaRPr lang="en-GB" b="1" dirty="0"/>
          </a:p>
        </p:txBody>
      </p:sp>
      <p:sp>
        <p:nvSpPr>
          <p:cNvPr id="9" name="Rounded Rectangle 8"/>
          <p:cNvSpPr/>
          <p:nvPr/>
        </p:nvSpPr>
        <p:spPr>
          <a:xfrm>
            <a:off x="4643438" y="714356"/>
            <a:ext cx="1643074" cy="571504"/>
          </a:xfrm>
          <a:prstGeom prst="roundRect">
            <a:avLst/>
          </a:prstGeom>
        </p:spPr>
        <p:style>
          <a:lnRef idx="0">
            <a:schemeClr val="accent4"/>
          </a:lnRef>
          <a:fillRef idx="3">
            <a:schemeClr val="accent4"/>
          </a:fillRef>
          <a:effectRef idx="3">
            <a:schemeClr val="accent4"/>
          </a:effectRef>
          <a:fontRef idx="minor">
            <a:schemeClr val="lt1"/>
          </a:fontRef>
        </p:style>
        <p:txBody>
          <a:bodyPr rtlCol="0" anchor="ctr"/>
          <a:lstStyle/>
          <a:p>
            <a:pPr algn="ctr"/>
            <a:r>
              <a:rPr lang="en-GB" b="1" dirty="0" smtClean="0"/>
              <a:t>Simulations/</a:t>
            </a:r>
            <a:r>
              <a:rPr lang="en-GB" b="1" dirty="0" err="1" smtClean="0"/>
              <a:t>cosmics</a:t>
            </a:r>
            <a:endParaRPr lang="en-GB" b="1"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Outstanding service issues</a:t>
            </a:r>
            <a:endParaRPr lang="en-GB" dirty="0"/>
          </a:p>
        </p:txBody>
      </p:sp>
      <p:sp>
        <p:nvSpPr>
          <p:cNvPr id="3" name="Content Placeholder 2"/>
          <p:cNvSpPr>
            <a:spLocks noGrp="1"/>
          </p:cNvSpPr>
          <p:nvPr>
            <p:ph idx="1"/>
          </p:nvPr>
        </p:nvSpPr>
        <p:spPr/>
        <p:txBody>
          <a:bodyPr/>
          <a:lstStyle/>
          <a:p>
            <a:r>
              <a:rPr lang="en-GB" dirty="0" smtClean="0"/>
              <a:t>Levels of support at many sites – especially during the summer</a:t>
            </a:r>
          </a:p>
          <a:p>
            <a:pPr lvl="1"/>
            <a:r>
              <a:rPr lang="en-GB" dirty="0" smtClean="0"/>
              <a:t>It is not yet clear that there are sufficient staff in place to support the level of service needed</a:t>
            </a:r>
          </a:p>
          <a:p>
            <a:r>
              <a:rPr lang="en-GB" dirty="0" smtClean="0"/>
              <a:t>Continued rate of significant downtimes e.g. that trigger a “post-mortem” (Service Incident Review)</a:t>
            </a:r>
          </a:p>
          <a:p>
            <a:pPr lvl="1"/>
            <a:r>
              <a:rPr lang="en-GB" dirty="0" smtClean="0"/>
              <a:t>More than 1 per week and is not improving</a:t>
            </a:r>
          </a:p>
          <a:p>
            <a:pPr lvl="1"/>
            <a:r>
              <a:rPr lang="en-GB" dirty="0" smtClean="0"/>
              <a:t>Many are due to power/cooling issues (and recovery process!)</a:t>
            </a:r>
          </a:p>
          <a:p>
            <a:pPr lvl="1"/>
            <a:r>
              <a:rPr lang="en-GB" dirty="0" smtClean="0"/>
              <a:t>Many are due to issues with storage services – but some are surely lack of adequate service resources or support</a:t>
            </a:r>
          </a:p>
          <a:p>
            <a:pPr lvl="1"/>
            <a:endParaRPr lang="en-GB" dirty="0" smtClean="0"/>
          </a:p>
          <a:p>
            <a:r>
              <a:rPr lang="en-GB" dirty="0" smtClean="0"/>
              <a:t>Main management focus is now on</a:t>
            </a:r>
          </a:p>
          <a:p>
            <a:pPr lvl="1"/>
            <a:r>
              <a:rPr lang="en-GB" dirty="0" smtClean="0"/>
              <a:t>Trying to improve service deployments </a:t>
            </a:r>
          </a:p>
          <a:p>
            <a:pPr lvl="1"/>
            <a:r>
              <a:rPr lang="en-GB" dirty="0" smtClean="0"/>
              <a:t>Understanding why we have so many incidents</a:t>
            </a:r>
          </a:p>
          <a:p>
            <a:pPr lvl="2"/>
            <a:r>
              <a:rPr lang="en-GB" sz="1600" dirty="0" smtClean="0"/>
              <a:t>This is not a “grid” issue, it is really a traditional service management issue</a:t>
            </a:r>
          </a:p>
          <a:p>
            <a:pPr lvl="1"/>
            <a:r>
              <a:rPr lang="en-GB" sz="1600" dirty="0" smtClean="0"/>
              <a:t>Absolutely essential that resolving these issues are seen as priorities by site management</a:t>
            </a:r>
            <a:endParaRPr lang="en-GB" sz="16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Service incidents – since May</a:t>
            </a:r>
            <a:endParaRPr lang="en-GB" dirty="0"/>
          </a:p>
        </p:txBody>
      </p:sp>
      <p:sp>
        <p:nvSpPr>
          <p:cNvPr id="3" name="Content Placeholder 2"/>
          <p:cNvSpPr>
            <a:spLocks noGrp="1"/>
          </p:cNvSpPr>
          <p:nvPr>
            <p:ph idx="1"/>
          </p:nvPr>
        </p:nvSpPr>
        <p:spPr>
          <a:xfrm>
            <a:off x="3500430" y="1714488"/>
            <a:ext cx="5357850" cy="3929090"/>
          </a:xfrm>
        </p:spPr>
        <p:txBody>
          <a:bodyPr/>
          <a:lstStyle/>
          <a:p>
            <a:r>
              <a:rPr lang="en-GB" dirty="0" smtClean="0"/>
              <a:t>~ 1 major incident per week </a:t>
            </a:r>
          </a:p>
          <a:p>
            <a:pPr lvl="1"/>
            <a:r>
              <a:rPr lang="en-GB" dirty="0" smtClean="0"/>
              <a:t>not improving</a:t>
            </a:r>
          </a:p>
          <a:p>
            <a:r>
              <a:rPr lang="en-GB" dirty="0" smtClean="0"/>
              <a:t>&lt;impact time&gt; ~ 3.5 days! </a:t>
            </a:r>
          </a:p>
          <a:p>
            <a:pPr lvl="1"/>
            <a:r>
              <a:rPr lang="en-GB" dirty="0" smtClean="0"/>
              <a:t>this is worse now than it was</a:t>
            </a:r>
          </a:p>
          <a:p>
            <a:r>
              <a:rPr lang="en-GB" dirty="0" smtClean="0"/>
              <a:t>7/20 are hardware (electrical, cooling, network, etc)</a:t>
            </a:r>
          </a:p>
          <a:p>
            <a:pPr lvl="1"/>
            <a:r>
              <a:rPr lang="en-GB" dirty="0" smtClean="0"/>
              <a:t>May be mostly unavoidable, but recovery must be rapid and tested!</a:t>
            </a:r>
          </a:p>
          <a:p>
            <a:pPr lvl="1"/>
            <a:r>
              <a:rPr lang="en-GB" dirty="0" smtClean="0"/>
              <a:t>Power and cooling expectations </a:t>
            </a:r>
          </a:p>
          <a:p>
            <a:pPr lvl="2"/>
            <a:r>
              <a:rPr lang="en-GB" sz="1600" dirty="0" smtClean="0"/>
              <a:t>1 per site per year </a:t>
            </a:r>
            <a:r>
              <a:rPr lang="en-GB" sz="1600" dirty="0" smtClean="0">
                <a:sym typeface="Symbol"/>
              </a:rPr>
              <a:t> </a:t>
            </a:r>
            <a:r>
              <a:rPr lang="en-GB" sz="1600" dirty="0" smtClean="0">
                <a:sym typeface="Wingdings" pitchFamily="2" charset="2"/>
              </a:rPr>
              <a:t>1 /month at a Tier 1 !</a:t>
            </a:r>
            <a:endParaRPr lang="en-GB" sz="1600" dirty="0"/>
          </a:p>
        </p:txBody>
      </p:sp>
      <p:graphicFrame>
        <p:nvGraphicFramePr>
          <p:cNvPr id="5" name="Content Placeholder 3"/>
          <p:cNvGraphicFramePr>
            <a:graphicFrameLocks/>
          </p:cNvGraphicFramePr>
          <p:nvPr/>
        </p:nvGraphicFramePr>
        <p:xfrm>
          <a:off x="214281" y="1928802"/>
          <a:ext cx="3214711" cy="27432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254522"/>
                <a:gridCol w="392038"/>
                <a:gridCol w="1568151"/>
              </a:tblGrid>
              <a:tr h="370840">
                <a:tc>
                  <a:txBody>
                    <a:bodyPr/>
                    <a:lstStyle/>
                    <a:p>
                      <a:r>
                        <a:rPr lang="en-GB" sz="1400" dirty="0" smtClean="0"/>
                        <a:t>Type of problem</a:t>
                      </a:r>
                      <a:endParaRPr lang="en-GB" sz="1400" dirty="0"/>
                    </a:p>
                  </a:txBody>
                  <a:tcPr/>
                </a:tc>
                <a:tc>
                  <a:txBody>
                    <a:bodyPr/>
                    <a:lstStyle/>
                    <a:p>
                      <a:r>
                        <a:rPr lang="en-GB" sz="1400" dirty="0" smtClean="0"/>
                        <a:t>#</a:t>
                      </a:r>
                      <a:endParaRPr lang="en-GB" sz="1400" dirty="0"/>
                    </a:p>
                  </a:txBody>
                  <a:tcPr/>
                </a:tc>
                <a:tc>
                  <a:txBody>
                    <a:bodyPr/>
                    <a:lstStyle/>
                    <a:p>
                      <a:r>
                        <a:rPr lang="en-GB" sz="1400" dirty="0" smtClean="0"/>
                        <a:t>&lt;impact time&gt;</a:t>
                      </a:r>
                      <a:endParaRPr lang="en-GB" sz="1400" dirty="0"/>
                    </a:p>
                  </a:txBody>
                  <a:tcPr/>
                </a:tc>
              </a:tr>
              <a:tr h="370840">
                <a:tc>
                  <a:txBody>
                    <a:bodyPr/>
                    <a:lstStyle/>
                    <a:p>
                      <a:r>
                        <a:rPr lang="en-GB" sz="1600" dirty="0" smtClean="0"/>
                        <a:t>Storage</a:t>
                      </a:r>
                      <a:endParaRPr lang="en-GB" sz="1600" dirty="0"/>
                    </a:p>
                  </a:txBody>
                  <a:tcPr/>
                </a:tc>
                <a:tc>
                  <a:txBody>
                    <a:bodyPr/>
                    <a:lstStyle/>
                    <a:p>
                      <a:r>
                        <a:rPr lang="en-GB" sz="1600" dirty="0" smtClean="0"/>
                        <a:t>8</a:t>
                      </a:r>
                      <a:endParaRPr lang="en-GB" sz="1600" dirty="0"/>
                    </a:p>
                  </a:txBody>
                  <a:tcPr/>
                </a:tc>
                <a:tc>
                  <a:txBody>
                    <a:bodyPr/>
                    <a:lstStyle/>
                    <a:p>
                      <a:r>
                        <a:rPr lang="en-GB" sz="1600" dirty="0" smtClean="0"/>
                        <a:t>4 days</a:t>
                      </a:r>
                      <a:endParaRPr lang="en-GB" sz="1600" dirty="0"/>
                    </a:p>
                  </a:txBody>
                  <a:tcPr/>
                </a:tc>
              </a:tr>
              <a:tr h="370840">
                <a:tc>
                  <a:txBody>
                    <a:bodyPr/>
                    <a:lstStyle/>
                    <a:p>
                      <a:r>
                        <a:rPr lang="en-GB" sz="1600" dirty="0" smtClean="0"/>
                        <a:t>Electrical</a:t>
                      </a:r>
                      <a:endParaRPr lang="en-GB" sz="1600" dirty="0"/>
                    </a:p>
                  </a:txBody>
                  <a:tcPr/>
                </a:tc>
                <a:tc>
                  <a:txBody>
                    <a:bodyPr/>
                    <a:lstStyle/>
                    <a:p>
                      <a:r>
                        <a:rPr lang="en-GB" sz="1600" dirty="0" smtClean="0"/>
                        <a:t>3</a:t>
                      </a:r>
                      <a:endParaRPr lang="en-GB" sz="1600" dirty="0"/>
                    </a:p>
                  </a:txBody>
                  <a:tcPr/>
                </a:tc>
                <a:tc>
                  <a:txBody>
                    <a:bodyPr/>
                    <a:lstStyle/>
                    <a:p>
                      <a:r>
                        <a:rPr lang="en-GB" sz="1600" dirty="0" smtClean="0"/>
                        <a:t>4.5 days</a:t>
                      </a:r>
                      <a:endParaRPr lang="en-GB" sz="1600" dirty="0"/>
                    </a:p>
                  </a:txBody>
                  <a:tcPr/>
                </a:tc>
              </a:tr>
              <a:tr h="370840">
                <a:tc>
                  <a:txBody>
                    <a:bodyPr/>
                    <a:lstStyle/>
                    <a:p>
                      <a:r>
                        <a:rPr lang="en-GB" sz="1600" dirty="0" smtClean="0"/>
                        <a:t>Cooling</a:t>
                      </a:r>
                      <a:endParaRPr lang="en-GB" sz="1600" dirty="0"/>
                    </a:p>
                  </a:txBody>
                  <a:tcPr/>
                </a:tc>
                <a:tc>
                  <a:txBody>
                    <a:bodyPr/>
                    <a:lstStyle/>
                    <a:p>
                      <a:r>
                        <a:rPr lang="en-GB" sz="1600" dirty="0" smtClean="0"/>
                        <a:t>2</a:t>
                      </a:r>
                      <a:endParaRPr lang="en-GB" sz="1600" dirty="0"/>
                    </a:p>
                  </a:txBody>
                  <a:tcPr/>
                </a:tc>
                <a:tc>
                  <a:txBody>
                    <a:bodyPr/>
                    <a:lstStyle/>
                    <a:p>
                      <a:r>
                        <a:rPr lang="en-GB" sz="1600" dirty="0" smtClean="0"/>
                        <a:t>4 days</a:t>
                      </a:r>
                      <a:endParaRPr lang="en-GB" sz="1600" dirty="0"/>
                    </a:p>
                  </a:txBody>
                  <a:tcPr/>
                </a:tc>
              </a:tr>
              <a:tr h="370840">
                <a:tc>
                  <a:txBody>
                    <a:bodyPr/>
                    <a:lstStyle/>
                    <a:p>
                      <a:r>
                        <a:rPr lang="en-GB" sz="1600" dirty="0" smtClean="0"/>
                        <a:t>Hardware</a:t>
                      </a:r>
                      <a:endParaRPr lang="en-GB" sz="1600" dirty="0"/>
                    </a:p>
                  </a:txBody>
                  <a:tcPr/>
                </a:tc>
                <a:tc>
                  <a:txBody>
                    <a:bodyPr/>
                    <a:lstStyle/>
                    <a:p>
                      <a:r>
                        <a:rPr lang="en-GB" sz="1600" dirty="0" smtClean="0"/>
                        <a:t>2</a:t>
                      </a:r>
                      <a:endParaRPr lang="en-GB" sz="1600" dirty="0"/>
                    </a:p>
                  </a:txBody>
                  <a:tcPr/>
                </a:tc>
                <a:tc>
                  <a:txBody>
                    <a:bodyPr/>
                    <a:lstStyle/>
                    <a:p>
                      <a:r>
                        <a:rPr lang="en-GB" sz="1600" dirty="0" smtClean="0"/>
                        <a:t>3 days</a:t>
                      </a:r>
                    </a:p>
                  </a:txBody>
                  <a:tcPr/>
                </a:tc>
              </a:tr>
              <a:tr h="370840">
                <a:tc>
                  <a:txBody>
                    <a:bodyPr/>
                    <a:lstStyle/>
                    <a:p>
                      <a:r>
                        <a:rPr lang="en-GB" sz="1600" dirty="0" smtClean="0"/>
                        <a:t>Database</a:t>
                      </a:r>
                      <a:endParaRPr lang="en-GB" sz="1600" dirty="0"/>
                    </a:p>
                  </a:txBody>
                  <a:tcPr/>
                </a:tc>
                <a:tc>
                  <a:txBody>
                    <a:bodyPr/>
                    <a:lstStyle/>
                    <a:p>
                      <a:r>
                        <a:rPr lang="en-GB" sz="1600" dirty="0" smtClean="0"/>
                        <a:t>2</a:t>
                      </a:r>
                      <a:endParaRPr lang="en-GB" sz="1600" dirty="0"/>
                    </a:p>
                  </a:txBody>
                  <a:tcPr/>
                </a:tc>
                <a:tc>
                  <a:txBody>
                    <a:bodyPr/>
                    <a:lstStyle/>
                    <a:p>
                      <a:r>
                        <a:rPr lang="en-GB" sz="1600" dirty="0" smtClean="0"/>
                        <a:t>3 days</a:t>
                      </a:r>
                      <a:endParaRPr lang="en-GB" sz="1600" dirty="0"/>
                    </a:p>
                  </a:txBody>
                  <a:tcPr/>
                </a:tc>
              </a:tr>
              <a:tr h="370840">
                <a:tc>
                  <a:txBody>
                    <a:bodyPr/>
                    <a:lstStyle/>
                    <a:p>
                      <a:r>
                        <a:rPr lang="en-GB" sz="1600" dirty="0" smtClean="0"/>
                        <a:t>Middleware</a:t>
                      </a:r>
                      <a:endParaRPr lang="en-GB" sz="1600" dirty="0"/>
                    </a:p>
                  </a:txBody>
                  <a:tcPr/>
                </a:tc>
                <a:tc>
                  <a:txBody>
                    <a:bodyPr/>
                    <a:lstStyle/>
                    <a:p>
                      <a:r>
                        <a:rPr lang="en-GB" sz="1600" dirty="0" smtClean="0"/>
                        <a:t>1</a:t>
                      </a:r>
                      <a:endParaRPr lang="en-GB" sz="1600" dirty="0"/>
                    </a:p>
                  </a:txBody>
                  <a:tcPr/>
                </a:tc>
                <a:tc>
                  <a:txBody>
                    <a:bodyPr/>
                    <a:lstStyle/>
                    <a:p>
                      <a:r>
                        <a:rPr lang="en-GB" sz="1600" dirty="0" smtClean="0"/>
                        <a:t>4 hours</a:t>
                      </a:r>
                      <a:endParaRPr lang="en-GB" sz="1600" dirty="0"/>
                    </a:p>
                  </a:txBody>
                  <a:tcPr/>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00" y="0"/>
            <a:ext cx="7032625" cy="838200"/>
          </a:xfrm>
        </p:spPr>
        <p:txBody>
          <a:bodyPr/>
          <a:lstStyle/>
          <a:p>
            <a:r>
              <a:rPr lang="en-GB" dirty="0" smtClean="0"/>
              <a:t>Reliabilities</a:t>
            </a:r>
            <a:endParaRPr lang="en-GB" dirty="0"/>
          </a:p>
        </p:txBody>
      </p:sp>
      <p:pic>
        <p:nvPicPr>
          <p:cNvPr id="4" name="Picture 3"/>
          <p:cNvPicPr/>
          <p:nvPr/>
        </p:nvPicPr>
        <p:blipFill>
          <a:blip r:embed="rId2"/>
          <a:srcRect/>
          <a:stretch>
            <a:fillRect/>
          </a:stretch>
        </p:blipFill>
        <p:spPr bwMode="auto">
          <a:xfrm>
            <a:off x="214282" y="714356"/>
            <a:ext cx="5357850" cy="3429024"/>
          </a:xfrm>
          <a:prstGeom prst="rect">
            <a:avLst/>
          </a:prstGeom>
          <a:noFill/>
        </p:spPr>
      </p:pic>
      <p:sp>
        <p:nvSpPr>
          <p:cNvPr id="6" name="Oval 5"/>
          <p:cNvSpPr/>
          <p:nvPr/>
        </p:nvSpPr>
        <p:spPr>
          <a:xfrm>
            <a:off x="4286248" y="928670"/>
            <a:ext cx="1500198" cy="85725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rtl="0" fontAlgn="base">
              <a:spcBef>
                <a:spcPct val="0"/>
              </a:spcBef>
              <a:spcAft>
                <a:spcPct val="0"/>
              </a:spcAft>
            </a:pPr>
            <a:endParaRPr lang="en-GB" kern="1200">
              <a:solidFill>
                <a:srgbClr val="000000"/>
              </a:solidFill>
              <a:latin typeface="Arial"/>
              <a:ea typeface="+mn-ea"/>
              <a:cs typeface="+mn-cs"/>
            </a:endParaRPr>
          </a:p>
        </p:txBody>
      </p:sp>
      <p:sp>
        <p:nvSpPr>
          <p:cNvPr id="7" name="TextBox 6"/>
          <p:cNvSpPr txBox="1"/>
          <p:nvPr/>
        </p:nvSpPr>
        <p:spPr>
          <a:xfrm>
            <a:off x="1000100" y="4857760"/>
            <a:ext cx="7237943" cy="1754326"/>
          </a:xfrm>
          <a:prstGeom prst="rect">
            <a:avLst/>
          </a:prstGeom>
          <a:noFill/>
        </p:spPr>
        <p:txBody>
          <a:bodyPr wrap="none" rtlCol="0">
            <a:spAutoFit/>
          </a:bodyPr>
          <a:lstStyle/>
          <a:p>
            <a:pPr algn="l" rtl="0" fontAlgn="base">
              <a:spcBef>
                <a:spcPct val="0"/>
              </a:spcBef>
              <a:spcAft>
                <a:spcPct val="0"/>
              </a:spcAft>
            </a:pPr>
            <a:r>
              <a:rPr lang="en-GB" kern="1200" dirty="0">
                <a:solidFill>
                  <a:srgbClr val="000000"/>
                </a:solidFill>
                <a:latin typeface="Arial" charset="0"/>
                <a:ea typeface="+mn-ea"/>
                <a:cs typeface="+mn-cs"/>
              </a:rPr>
              <a:t>Improvement during CCRC and later is encouraging</a:t>
            </a:r>
          </a:p>
          <a:p>
            <a:pPr algn="l" rtl="0" fontAlgn="base">
              <a:spcBef>
                <a:spcPct val="0"/>
              </a:spcBef>
              <a:spcAft>
                <a:spcPct val="0"/>
              </a:spcAft>
              <a:buFontTx/>
              <a:buChar char="-"/>
            </a:pPr>
            <a:r>
              <a:rPr lang="en-GB" kern="1200" dirty="0">
                <a:solidFill>
                  <a:srgbClr val="000000"/>
                </a:solidFill>
                <a:latin typeface="Arial" charset="0"/>
                <a:ea typeface="+mn-ea"/>
                <a:cs typeface="+mn-cs"/>
              </a:rPr>
              <a:t>Tests do not show full picture – e.g. Hide experiment-specific issues,</a:t>
            </a:r>
          </a:p>
          <a:p>
            <a:pPr algn="l" rtl="0" fontAlgn="base">
              <a:spcBef>
                <a:spcPct val="0"/>
              </a:spcBef>
              <a:spcAft>
                <a:spcPct val="0"/>
              </a:spcAft>
              <a:buFontTx/>
              <a:buChar char="-"/>
            </a:pPr>
            <a:r>
              <a:rPr lang="en-GB" kern="1200" dirty="0">
                <a:solidFill>
                  <a:srgbClr val="000000"/>
                </a:solidFill>
                <a:latin typeface="Arial" charset="0"/>
                <a:ea typeface="+mn-ea"/>
                <a:cs typeface="+mn-cs"/>
              </a:rPr>
              <a:t> “OR” of service instances probably too simplistic</a:t>
            </a:r>
          </a:p>
          <a:p>
            <a:pPr algn="l" rtl="0" fontAlgn="base">
              <a:spcBef>
                <a:spcPct val="0"/>
              </a:spcBef>
              <a:spcAft>
                <a:spcPct val="0"/>
              </a:spcAft>
              <a:buFontTx/>
              <a:buChar char="-"/>
            </a:pPr>
            <a:endParaRPr lang="en-GB" kern="1200" dirty="0">
              <a:solidFill>
                <a:srgbClr val="000000"/>
              </a:solidFill>
              <a:latin typeface="Arial" charset="0"/>
              <a:ea typeface="+mn-ea"/>
              <a:cs typeface="+mn-cs"/>
            </a:endParaRPr>
          </a:p>
          <a:p>
            <a:pPr algn="l" rtl="0" fontAlgn="base">
              <a:spcBef>
                <a:spcPct val="0"/>
              </a:spcBef>
              <a:spcAft>
                <a:spcPct val="0"/>
              </a:spcAft>
            </a:pPr>
            <a:r>
              <a:rPr lang="en-GB" kern="1200" dirty="0">
                <a:solidFill>
                  <a:srgbClr val="000000"/>
                </a:solidFill>
                <a:latin typeface="Arial" charset="0"/>
                <a:ea typeface="+mn-ea"/>
                <a:cs typeface="+mn-cs"/>
              </a:rPr>
              <a:t>a) publish VO-specific tests regularly; </a:t>
            </a:r>
          </a:p>
          <a:p>
            <a:pPr algn="l" rtl="0" fontAlgn="base">
              <a:spcBef>
                <a:spcPct val="0"/>
              </a:spcBef>
              <a:spcAft>
                <a:spcPct val="0"/>
              </a:spcAft>
            </a:pPr>
            <a:r>
              <a:rPr lang="en-GB" kern="1200" dirty="0">
                <a:solidFill>
                  <a:srgbClr val="000000"/>
                </a:solidFill>
                <a:latin typeface="Arial" charset="0"/>
                <a:ea typeface="+mn-ea"/>
                <a:cs typeface="+mn-cs"/>
              </a:rPr>
              <a:t>b) rethink algorithm for combining service instances</a:t>
            </a:r>
          </a:p>
        </p:txBody>
      </p:sp>
      <p:pic>
        <p:nvPicPr>
          <p:cNvPr id="8" name="Picture 7"/>
          <p:cNvPicPr/>
          <p:nvPr/>
        </p:nvPicPr>
        <p:blipFill>
          <a:blip r:embed="rId3"/>
          <a:srcRect/>
          <a:stretch>
            <a:fillRect/>
          </a:stretch>
        </p:blipFill>
        <p:spPr bwMode="auto">
          <a:xfrm>
            <a:off x="5072066" y="2143116"/>
            <a:ext cx="4071934" cy="2643206"/>
          </a:xfrm>
          <a:prstGeom prst="rect">
            <a:avLst/>
          </a:prstGeom>
          <a:noFill/>
        </p:spPr>
      </p:pic>
      <p:sp>
        <p:nvSpPr>
          <p:cNvPr id="9" name="Oval 8"/>
          <p:cNvSpPr/>
          <p:nvPr/>
        </p:nvSpPr>
        <p:spPr>
          <a:xfrm>
            <a:off x="8072462" y="2571744"/>
            <a:ext cx="1071538" cy="500066"/>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rtl="0" fontAlgn="base">
              <a:spcBef>
                <a:spcPct val="0"/>
              </a:spcBef>
              <a:spcAft>
                <a:spcPct val="0"/>
              </a:spcAft>
            </a:pPr>
            <a:endParaRPr lang="en-GB" kern="1200">
              <a:solidFill>
                <a:srgbClr val="000000"/>
              </a:solidFill>
              <a:latin typeface="Arial"/>
              <a:ea typeface="+mn-ea"/>
              <a:cs typeface="+mn-cs"/>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628" y="333375"/>
            <a:ext cx="3857652" cy="838200"/>
          </a:xfrm>
        </p:spPr>
        <p:txBody>
          <a:bodyPr/>
          <a:lstStyle/>
          <a:p>
            <a:r>
              <a:rPr lang="en-GB" dirty="0" smtClean="0"/>
              <a:t>Tier 2 reliabilities</a:t>
            </a:r>
            <a:endParaRPr lang="en-GB" dirty="0"/>
          </a:p>
        </p:txBody>
      </p:sp>
      <p:sp>
        <p:nvSpPr>
          <p:cNvPr id="3" name="Content Placeholder 2"/>
          <p:cNvSpPr>
            <a:spLocks noGrp="1"/>
          </p:cNvSpPr>
          <p:nvPr>
            <p:ph idx="1"/>
          </p:nvPr>
        </p:nvSpPr>
        <p:spPr>
          <a:xfrm>
            <a:off x="5214942" y="1428736"/>
            <a:ext cx="3429024" cy="1357322"/>
          </a:xfrm>
        </p:spPr>
        <p:txBody>
          <a:bodyPr/>
          <a:lstStyle/>
          <a:p>
            <a:r>
              <a:rPr lang="en-GB" dirty="0" smtClean="0"/>
              <a:t>Big improvement</a:t>
            </a:r>
          </a:p>
          <a:p>
            <a:r>
              <a:rPr lang="en-GB" dirty="0" smtClean="0"/>
              <a:t>Federation average will be (soon) weighted by #CPU</a:t>
            </a:r>
          </a:p>
        </p:txBody>
      </p:sp>
      <p:pic>
        <p:nvPicPr>
          <p:cNvPr id="1026" name="Picture 2"/>
          <p:cNvPicPr>
            <a:picLocks noChangeAspect="1" noChangeArrowheads="1"/>
          </p:cNvPicPr>
          <p:nvPr/>
        </p:nvPicPr>
        <p:blipFill>
          <a:blip r:embed="rId2"/>
          <a:srcRect/>
          <a:stretch>
            <a:fillRect/>
          </a:stretch>
        </p:blipFill>
        <p:spPr bwMode="auto">
          <a:xfrm>
            <a:off x="0" y="0"/>
            <a:ext cx="4896000" cy="6858000"/>
          </a:xfrm>
          <a:prstGeom prst="rect">
            <a:avLst/>
          </a:prstGeom>
          <a:noFill/>
          <a:ln w="9525">
            <a:noFill/>
            <a:miter lim="800000"/>
            <a:headEnd/>
            <a:tailEnd/>
          </a:ln>
          <a:effectLst/>
        </p:spPr>
      </p:pic>
      <p:cxnSp>
        <p:nvCxnSpPr>
          <p:cNvPr id="6" name="Straight Connector 5"/>
          <p:cNvCxnSpPr/>
          <p:nvPr/>
        </p:nvCxnSpPr>
        <p:spPr>
          <a:xfrm>
            <a:off x="11875" y="6179456"/>
            <a:ext cx="2428860" cy="1588"/>
          </a:xfrm>
          <a:prstGeom prst="line">
            <a:avLst/>
          </a:prstGeom>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rot="10800000" flipV="1">
            <a:off x="2428860" y="3429000"/>
            <a:ext cx="3071834" cy="271464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9" name="Oval 8"/>
          <p:cNvSpPr/>
          <p:nvPr/>
        </p:nvSpPr>
        <p:spPr>
          <a:xfrm>
            <a:off x="1643042" y="4429132"/>
            <a:ext cx="928694"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1643042" y="4786322"/>
            <a:ext cx="928694" cy="3571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Arrow Connector 11"/>
          <p:cNvCxnSpPr>
            <a:endCxn id="9" idx="6"/>
          </p:cNvCxnSpPr>
          <p:nvPr/>
        </p:nvCxnSpPr>
        <p:spPr>
          <a:xfrm rot="10800000">
            <a:off x="2571736" y="4607728"/>
            <a:ext cx="2857520" cy="10715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a:endCxn id="10" idx="6"/>
          </p:cNvCxnSpPr>
          <p:nvPr/>
        </p:nvCxnSpPr>
        <p:spPr>
          <a:xfrm rot="10800000" flipV="1">
            <a:off x="2571736" y="4714883"/>
            <a:ext cx="2857520" cy="250033"/>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5" name="Oval 14"/>
          <p:cNvSpPr/>
          <p:nvPr/>
        </p:nvSpPr>
        <p:spPr>
          <a:xfrm>
            <a:off x="2500298" y="5929330"/>
            <a:ext cx="1285884" cy="64294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6" name="Straight Arrow Connector 15"/>
          <p:cNvCxnSpPr>
            <a:endCxn id="15" idx="6"/>
          </p:cNvCxnSpPr>
          <p:nvPr/>
        </p:nvCxnSpPr>
        <p:spPr>
          <a:xfrm rot="10800000">
            <a:off x="3786182" y="6250802"/>
            <a:ext cx="1643074" cy="35721"/>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3" name="Content Placeholder 2"/>
          <p:cNvSpPr txBox="1">
            <a:spLocks/>
          </p:cNvSpPr>
          <p:nvPr/>
        </p:nvSpPr>
        <p:spPr bwMode="auto">
          <a:xfrm>
            <a:off x="5286380" y="4071942"/>
            <a:ext cx="3429024" cy="1571636"/>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1047750" marR="0" lvl="1" indent="-285750" algn="l" defTabSz="914400" rtl="0" eaLnBrk="1" fontAlgn="base" latinLnBrk="0" hangingPunct="1">
              <a:lnSpc>
                <a:spcPct val="90000"/>
              </a:lnSpc>
              <a:spcBef>
                <a:spcPct val="30000"/>
              </a:spcBef>
              <a:spcAft>
                <a:spcPct val="0"/>
              </a:spcAft>
              <a:buClr>
                <a:schemeClr val="tx2"/>
              </a:buClr>
              <a:buSzTx/>
              <a:tabLst/>
              <a:defRPr/>
            </a:pPr>
            <a:endParaRPr kumimoji="0" lang="en-GB" sz="1800" b="0" i="0" u="none" strike="noStrike" kern="0" cap="none" spc="0" normalizeH="0" baseline="0" noProof="0" dirty="0" smtClean="0">
              <a:ln>
                <a:noFill/>
              </a:ln>
              <a:solidFill>
                <a:schemeClr val="tx2"/>
              </a:solidFill>
              <a:effectLst/>
              <a:uLnTx/>
              <a:uFillTx/>
              <a:latin typeface="+mn-lt"/>
            </a:endParaRPr>
          </a:p>
          <a:p>
            <a:pPr marL="360000" marR="0" lvl="0" indent="-360000" algn="l" defTabSz="914400" rtl="0" eaLnBrk="1" fontAlgn="base" latinLnBrk="0" hangingPunct="1">
              <a:lnSpc>
                <a:spcPct val="90000"/>
              </a:lnSpc>
              <a:spcBef>
                <a:spcPct val="30000"/>
              </a:spcBef>
              <a:spcAft>
                <a:spcPct val="0"/>
              </a:spcAft>
              <a:buClr>
                <a:srgbClr val="0000FF"/>
              </a:buClr>
              <a:buSzTx/>
              <a:buFont typeface="Wingdings" pitchFamily="2" charset="2"/>
              <a:buChar char="§"/>
              <a:tabLst/>
              <a:defRPr/>
            </a:pPr>
            <a:r>
              <a:rPr lang="en-GB" sz="2000" kern="0" dirty="0" smtClean="0">
                <a:solidFill>
                  <a:srgbClr val="0000FF"/>
                </a:solidFill>
                <a:latin typeface="+mn-lt"/>
              </a:rPr>
              <a:t>e</a:t>
            </a:r>
            <a:r>
              <a:rPr kumimoji="0" lang="en-GB" sz="2000" b="0" i="0" u="none" strike="noStrike" kern="0" cap="none" spc="0" normalizeH="0" baseline="0" noProof="0" dirty="0" smtClean="0">
                <a:ln>
                  <a:noFill/>
                </a:ln>
                <a:solidFill>
                  <a:srgbClr val="0000FF"/>
                </a:solidFill>
                <a:effectLst/>
                <a:uLnTx/>
                <a:uFillTx/>
                <a:latin typeface="+mn-lt"/>
                <a:ea typeface="+mn-ea"/>
                <a:cs typeface="+mn-cs"/>
              </a:rPr>
              <a:t>.g</a:t>
            </a:r>
            <a:r>
              <a:rPr kumimoji="0" lang="en-GB" sz="2000" b="0" i="0" u="none" strike="noStrike" kern="0" cap="none" spc="0" normalizeH="0" baseline="0" noProof="0" dirty="0" smtClean="0">
                <a:ln>
                  <a:noFill/>
                </a:ln>
                <a:solidFill>
                  <a:srgbClr val="0000FF"/>
                </a:solidFill>
                <a:effectLst/>
                <a:uLnTx/>
                <a:uFillTx/>
                <a:latin typeface="+mn-lt"/>
                <a:ea typeface="+mn-ea"/>
                <a:cs typeface="+mn-cs"/>
              </a:rPr>
              <a:t>. </a:t>
            </a:r>
            <a:r>
              <a:rPr kumimoji="0" lang="en-GB" sz="2000" b="0" i="0" u="none" strike="noStrike" kern="0" cap="none" spc="0" normalizeH="0" baseline="0" noProof="0" dirty="0" smtClean="0">
                <a:ln>
                  <a:noFill/>
                </a:ln>
                <a:solidFill>
                  <a:srgbClr val="0000FF"/>
                </a:solidFill>
                <a:effectLst/>
                <a:uLnTx/>
                <a:uFillTx/>
                <a:latin typeface="+mn-lt"/>
                <a:ea typeface="+mn-ea"/>
                <a:cs typeface="+mn-cs"/>
              </a:rPr>
              <a:t>of </a:t>
            </a:r>
            <a:r>
              <a:rPr kumimoji="0" lang="en-GB" sz="2000" b="0" i="0" u="none" strike="noStrike" kern="0" cap="none" spc="0" normalizeH="0" baseline="0" noProof="0" dirty="0" smtClean="0">
                <a:ln>
                  <a:noFill/>
                </a:ln>
                <a:solidFill>
                  <a:srgbClr val="0000FF"/>
                </a:solidFill>
                <a:effectLst/>
                <a:uLnTx/>
                <a:uFillTx/>
                <a:latin typeface="+mn-lt"/>
                <a:ea typeface="+mn-ea"/>
                <a:cs typeface="+mn-cs"/>
              </a:rPr>
              <a:t>extended scheduled downtimes (availability &lt;&lt; reliability)</a:t>
            </a:r>
          </a:p>
        </p:txBody>
      </p:sp>
      <p:sp>
        <p:nvSpPr>
          <p:cNvPr id="17" name="Content Placeholder 2"/>
          <p:cNvSpPr txBox="1">
            <a:spLocks/>
          </p:cNvSpPr>
          <p:nvPr/>
        </p:nvSpPr>
        <p:spPr bwMode="auto">
          <a:xfrm>
            <a:off x="5214942" y="5572116"/>
            <a:ext cx="3429024" cy="114303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360000" marR="0" lvl="0" indent="-360000" algn="l" defTabSz="914400" rtl="0" eaLnBrk="1" fontAlgn="base" latinLnBrk="0" hangingPunct="1">
              <a:lnSpc>
                <a:spcPct val="90000"/>
              </a:lnSpc>
              <a:spcBef>
                <a:spcPct val="30000"/>
              </a:spcBef>
              <a:spcAft>
                <a:spcPct val="0"/>
              </a:spcAft>
              <a:buClr>
                <a:srgbClr val="0000FF"/>
              </a:buClr>
              <a:buSzTx/>
              <a:tabLst/>
              <a:defRPr/>
            </a:pPr>
            <a:endParaRPr kumimoji="0" lang="en-GB" sz="2000" b="0" i="0" u="none" strike="noStrike" kern="0" cap="none" spc="0" normalizeH="0" baseline="0" noProof="0" dirty="0" smtClean="0">
              <a:ln>
                <a:noFill/>
              </a:ln>
              <a:solidFill>
                <a:srgbClr val="0000FF"/>
              </a:solidFill>
              <a:effectLst/>
              <a:uLnTx/>
              <a:uFillTx/>
              <a:latin typeface="+mn-lt"/>
              <a:ea typeface="+mn-ea"/>
              <a:cs typeface="+mn-cs"/>
            </a:endParaRPr>
          </a:p>
          <a:p>
            <a:pPr marL="360000" marR="0" lvl="0" indent="-360000" algn="l" defTabSz="914400" rtl="0" eaLnBrk="1" fontAlgn="base" latinLnBrk="0" hangingPunct="1">
              <a:lnSpc>
                <a:spcPct val="90000"/>
              </a:lnSpc>
              <a:spcBef>
                <a:spcPct val="30000"/>
              </a:spcBef>
              <a:spcAft>
                <a:spcPct val="0"/>
              </a:spcAft>
              <a:buClr>
                <a:srgbClr val="0000FF"/>
              </a:buClr>
              <a:buSzTx/>
              <a:buFont typeface="Wingdings" pitchFamily="2" charset="2"/>
              <a:buChar char="§"/>
              <a:tabLst/>
              <a:defRPr/>
            </a:pPr>
            <a:r>
              <a:rPr kumimoji="0" lang="en-GB" sz="2000" b="0" i="0" u="none" strike="noStrike" kern="0" cap="none" spc="0" normalizeH="0" baseline="0" noProof="0" dirty="0" smtClean="0">
                <a:ln>
                  <a:noFill/>
                </a:ln>
                <a:solidFill>
                  <a:srgbClr val="0000FF"/>
                </a:solidFill>
                <a:effectLst/>
                <a:uLnTx/>
                <a:uFillTx/>
                <a:latin typeface="+mn-lt"/>
                <a:ea typeface="+mn-ea"/>
                <a:cs typeface="+mn-cs"/>
              </a:rPr>
              <a:t>Federations still not reporting</a:t>
            </a:r>
            <a:endParaRPr kumimoji="0" lang="en-GB" sz="2000" b="0" i="0" u="none" strike="noStrike" kern="0" cap="none" spc="0" normalizeH="0" baseline="0" noProof="0" dirty="0">
              <a:ln>
                <a:noFill/>
              </a:ln>
              <a:solidFill>
                <a:srgbClr val="0000FF"/>
              </a:solidFill>
              <a:effectLst/>
              <a:uLnTx/>
              <a:uFillTx/>
              <a:latin typeface="+mn-lt"/>
              <a:ea typeface="+mn-ea"/>
              <a:cs typeface="+mn-cs"/>
            </a:endParaRPr>
          </a:p>
        </p:txBody>
      </p:sp>
      <p:sp>
        <p:nvSpPr>
          <p:cNvPr id="18" name="Content Placeholder 2"/>
          <p:cNvSpPr txBox="1">
            <a:spLocks/>
          </p:cNvSpPr>
          <p:nvPr/>
        </p:nvSpPr>
        <p:spPr bwMode="auto">
          <a:xfrm>
            <a:off x="5214942" y="2786058"/>
            <a:ext cx="3429024" cy="114300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360000" marR="0" lvl="0" indent="-360000" algn="l" defTabSz="914400" rtl="0" eaLnBrk="1" fontAlgn="base" latinLnBrk="0" hangingPunct="1">
              <a:lnSpc>
                <a:spcPct val="90000"/>
              </a:lnSpc>
              <a:spcBef>
                <a:spcPct val="30000"/>
              </a:spcBef>
              <a:spcAft>
                <a:spcPct val="0"/>
              </a:spcAft>
              <a:buClr>
                <a:srgbClr val="0000FF"/>
              </a:buClr>
              <a:buSzTx/>
              <a:buFont typeface="Wingdings" pitchFamily="2" charset="2"/>
              <a:buChar char="§"/>
              <a:tabLst/>
              <a:defRPr/>
            </a:pPr>
            <a:r>
              <a:rPr kumimoji="0" lang="en-GB" sz="2000" b="0" i="0" u="none" strike="noStrike" kern="0" cap="none" spc="0" normalizeH="0" baseline="0" noProof="0" dirty="0" smtClean="0">
                <a:ln>
                  <a:noFill/>
                </a:ln>
                <a:solidFill>
                  <a:srgbClr val="0000FF"/>
                </a:solidFill>
                <a:effectLst/>
                <a:uLnTx/>
                <a:uFillTx/>
                <a:latin typeface="+mn-lt"/>
                <a:ea typeface="+mn-ea"/>
                <a:cs typeface="+mn-cs"/>
              </a:rPr>
              <a:t>Would like to fix target at 95% </a:t>
            </a:r>
          </a:p>
          <a:p>
            <a:pPr marL="1047750" marR="0" lvl="1" indent="-285750" algn="l" defTabSz="914400" rtl="0" eaLnBrk="1" fontAlgn="base" latinLnBrk="0" hangingPunct="1">
              <a:lnSpc>
                <a:spcPct val="90000"/>
              </a:lnSpc>
              <a:spcBef>
                <a:spcPct val="30000"/>
              </a:spcBef>
              <a:spcAft>
                <a:spcPct val="0"/>
              </a:spcAft>
              <a:buClr>
                <a:schemeClr val="tx2"/>
              </a:buClr>
              <a:buSzTx/>
              <a:buFont typeface="Wingdings" pitchFamily="2" charset="2"/>
              <a:buChar char="§"/>
              <a:tabLst/>
              <a:defRPr/>
            </a:pPr>
            <a:r>
              <a:rPr kumimoji="0" lang="en-GB" sz="1800" b="0" i="0" u="none" strike="noStrike" kern="0" cap="none" spc="0" normalizeH="0" baseline="0" noProof="0" dirty="0" smtClean="0">
                <a:ln>
                  <a:noFill/>
                </a:ln>
                <a:solidFill>
                  <a:schemeClr val="tx2"/>
                </a:solidFill>
                <a:effectLst/>
                <a:uLnTx/>
                <a:uFillTx/>
                <a:latin typeface="+mn-lt"/>
              </a:rPr>
              <a:t>Should be achievable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5" grpId="0" animBg="1"/>
      <p:bldP spid="13" grpId="0"/>
      <p:bldP spid="17" grpId="0"/>
      <p:bldP spid="18" grpId="0"/>
    </p:bldLst>
  </p:timing>
</p:sld>
</file>

<file path=ppt/theme/theme1.xml><?xml version="1.0" encoding="utf-8"?>
<a:theme xmlns:a="http://schemas.openxmlformats.org/drawingml/2006/main" name="1_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1_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EGEE_template">
  <a:themeElements>
    <a:clrScheme name="">
      <a:dk1>
        <a:srgbClr val="2B519A"/>
      </a:dk1>
      <a:lt1>
        <a:srgbClr val="FFFFFF"/>
      </a:lt1>
      <a:dk2>
        <a:srgbClr val="F1AF00"/>
      </a:dk2>
      <a:lt2>
        <a:srgbClr val="F4CE00"/>
      </a:lt2>
      <a:accent1>
        <a:srgbClr val="000000"/>
      </a:accent1>
      <a:accent2>
        <a:srgbClr val="325FAF"/>
      </a:accent2>
      <a:accent3>
        <a:srgbClr val="FFFFFF"/>
      </a:accent3>
      <a:accent4>
        <a:srgbClr val="234483"/>
      </a:accent4>
      <a:accent5>
        <a:srgbClr val="AAAAAA"/>
      </a:accent5>
      <a:accent6>
        <a:srgbClr val="2C559E"/>
      </a:accent6>
      <a:hlink>
        <a:srgbClr val="AC3B8B"/>
      </a:hlink>
      <a:folHlink>
        <a:srgbClr val="904490"/>
      </a:folHlink>
    </a:clrScheme>
    <a:fontScheme name="2_EGE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EGE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GE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EGE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EGE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EGE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EGE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EGE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EGE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EGE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EGE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EGE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EGE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EGEE_template 13">
        <a:dk1>
          <a:srgbClr val="334998"/>
        </a:dk1>
        <a:lt1>
          <a:srgbClr val="FFFFFF"/>
        </a:lt1>
        <a:dk2>
          <a:srgbClr val="000000"/>
        </a:dk2>
        <a:lt2>
          <a:srgbClr val="80808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GEE_template 14">
        <a:dk1>
          <a:srgbClr val="334998"/>
        </a:dk1>
        <a:lt1>
          <a:srgbClr val="FFFFFF"/>
        </a:lt1>
        <a:dk2>
          <a:srgbClr val="000000"/>
        </a:dk2>
        <a:lt2>
          <a:srgbClr val="F1AF00"/>
        </a:lt2>
        <a:accent1>
          <a:srgbClr val="BBE0E3"/>
        </a:accent1>
        <a:accent2>
          <a:srgbClr val="333399"/>
        </a:accent2>
        <a:accent3>
          <a:srgbClr val="FFFFFF"/>
        </a:accent3>
        <a:accent4>
          <a:srgbClr val="2A3D81"/>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GEE_template 15">
        <a:dk1>
          <a:srgbClr val="334998"/>
        </a:dk1>
        <a:lt1>
          <a:srgbClr val="FFFFFF"/>
        </a:lt1>
        <a:dk2>
          <a:srgbClr val="000000"/>
        </a:dk2>
        <a:lt2>
          <a:srgbClr val="F1AF00"/>
        </a:lt2>
        <a:accent1>
          <a:srgbClr val="657BCA"/>
        </a:accent1>
        <a:accent2>
          <a:srgbClr val="333399"/>
        </a:accent2>
        <a:accent3>
          <a:srgbClr val="FFFFFF"/>
        </a:accent3>
        <a:accent4>
          <a:srgbClr val="2A3D81"/>
        </a:accent4>
        <a:accent5>
          <a:srgbClr val="B8BFE1"/>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GEE_template 16">
        <a:dk1>
          <a:srgbClr val="334998"/>
        </a:dk1>
        <a:lt1>
          <a:srgbClr val="FFFFFF"/>
        </a:lt1>
        <a:dk2>
          <a:srgbClr val="000000"/>
        </a:dk2>
        <a:lt2>
          <a:srgbClr val="F1AF00"/>
        </a:lt2>
        <a:accent1>
          <a:srgbClr val="657BCA"/>
        </a:accent1>
        <a:accent2>
          <a:srgbClr val="475DAC"/>
        </a:accent2>
        <a:accent3>
          <a:srgbClr val="FFFFFF"/>
        </a:accent3>
        <a:accent4>
          <a:srgbClr val="2A3D81"/>
        </a:accent4>
        <a:accent5>
          <a:srgbClr val="B8BFE1"/>
        </a:accent5>
        <a:accent6>
          <a:srgbClr val="3F539B"/>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verview-1">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1_Paper Presentation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aper Presentation 2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Paper Presentation 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Paper Presentation 2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Paper Presentation 2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Paper Presentation 2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Paper Presentation 2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Paper Presentation 2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aper Presentation 2">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2">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aper Presentation 2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2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2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2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2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2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Paper Presentation 2">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Paper Presentation 2">
      <a:majorFont>
        <a:latin typeface="Comic Sans M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aper Presentation 2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2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2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2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2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2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2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overview-1</Template>
  <TotalTime>7224</TotalTime>
  <Words>2211</Words>
  <Application>Microsoft Office PowerPoint</Application>
  <PresentationFormat>On-screen Show (4:3)</PresentationFormat>
  <Paragraphs>246</Paragraphs>
  <Slides>23</Slides>
  <Notes>1</Notes>
  <HiddenSlides>0</HiddenSlides>
  <MMClips>0</MMClips>
  <ScaleCrop>false</ScaleCrop>
  <HeadingPairs>
    <vt:vector size="4" baseType="variant">
      <vt:variant>
        <vt:lpstr>Theme</vt:lpstr>
      </vt:variant>
      <vt:variant>
        <vt:i4>6</vt:i4>
      </vt:variant>
      <vt:variant>
        <vt:lpstr>Slide Titles</vt:lpstr>
      </vt:variant>
      <vt:variant>
        <vt:i4>23</vt:i4>
      </vt:variant>
    </vt:vector>
  </HeadingPairs>
  <TitlesOfParts>
    <vt:vector size="29" baseType="lpstr">
      <vt:lpstr>1_EGEE_template</vt:lpstr>
      <vt:lpstr>EGEE_Template</vt:lpstr>
      <vt:lpstr>2_EGEE_template</vt:lpstr>
      <vt:lpstr>overview-1</vt:lpstr>
      <vt:lpstr>Paper Presentation 2</vt:lpstr>
      <vt:lpstr>1_Paper Presentation 2</vt:lpstr>
      <vt:lpstr>Slide 1</vt:lpstr>
      <vt:lpstr>Agenda</vt:lpstr>
      <vt:lpstr>CCRC’08 &amp; the WLCG Service</vt:lpstr>
      <vt:lpstr>CCRC’08 and beyond</vt:lpstr>
      <vt:lpstr>Usage Patterns</vt:lpstr>
      <vt:lpstr>Outstanding service issues</vt:lpstr>
      <vt:lpstr>Service incidents – since May</vt:lpstr>
      <vt:lpstr>Reliabilities</vt:lpstr>
      <vt:lpstr>Tier 2 reliabilities</vt:lpstr>
      <vt:lpstr>V0-specific testing ...</vt:lpstr>
      <vt:lpstr>Consequences of LHC shutdown</vt:lpstr>
      <vt:lpstr>Capacities and procurements</vt:lpstr>
      <vt:lpstr>Upgrade plans</vt:lpstr>
      <vt:lpstr>Re-validation of the service</vt:lpstr>
      <vt:lpstr>Applications Area Status</vt:lpstr>
      <vt:lpstr>Applications Area Status (2)</vt:lpstr>
      <vt:lpstr>Procurement Issues</vt:lpstr>
      <vt:lpstr>Capacity &amp; Benchmarking</vt:lpstr>
      <vt:lpstr>Planning for 2010 (end of EGEE)</vt:lpstr>
      <vt:lpstr>WLCG &amp; EGI/NGIs</vt:lpstr>
      <vt:lpstr>Planning for EGI</vt:lpstr>
      <vt:lpstr>Planning for Tier 0 infrastructure</vt:lpstr>
      <vt:lpstr>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Ian Bird</dc:creator>
  <cp:lastModifiedBy>Ian Bird</cp:lastModifiedBy>
  <cp:revision>105</cp:revision>
  <dcterms:created xsi:type="dcterms:W3CDTF">2008-02-15T16:54:52Z</dcterms:created>
  <dcterms:modified xsi:type="dcterms:W3CDTF">2008-11-07T13:25:11Z</dcterms:modified>
</cp:coreProperties>
</file>