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 id="2147483713" r:id="rId2"/>
    <p:sldMasterId id="2147483714" r:id="rId3"/>
    <p:sldMasterId id="2147483794" r:id="rId4"/>
    <p:sldMasterId id="2147483866" r:id="rId5"/>
  </p:sldMasterIdLst>
  <p:notesMasterIdLst>
    <p:notesMasterId r:id="rId20"/>
  </p:notesMasterIdLst>
  <p:handoutMasterIdLst>
    <p:handoutMasterId r:id="rId21"/>
  </p:handoutMasterIdLst>
  <p:sldIdLst>
    <p:sldId id="334" r:id="rId6"/>
    <p:sldId id="376" r:id="rId7"/>
    <p:sldId id="374" r:id="rId8"/>
    <p:sldId id="375" r:id="rId9"/>
    <p:sldId id="369" r:id="rId10"/>
    <p:sldId id="373" r:id="rId11"/>
    <p:sldId id="377" r:id="rId12"/>
    <p:sldId id="378" r:id="rId13"/>
    <p:sldId id="379" r:id="rId14"/>
    <p:sldId id="380" r:id="rId15"/>
    <p:sldId id="381" r:id="rId16"/>
    <p:sldId id="382" r:id="rId17"/>
    <p:sldId id="383" r:id="rId18"/>
    <p:sldId id="384" r:id="rId19"/>
  </p:sldIdLst>
  <p:sldSz cx="9144000" cy="6858000" type="screen4x3"/>
  <p:notesSz cx="6775450" cy="9906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0000"/>
    <a:srgbClr val="FFFFCC"/>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581" autoAdjust="0"/>
    <p:restoredTop sz="94604" autoAdjust="0"/>
  </p:normalViewPr>
  <p:slideViewPr>
    <p:cSldViewPr>
      <p:cViewPr varScale="1">
        <p:scale>
          <a:sx n="77" d="100"/>
          <a:sy n="77" d="100"/>
        </p:scale>
        <p:origin x="-108" y="-132"/>
      </p:cViewPr>
      <p:guideLst>
        <p:guide orient="horz" pos="2160"/>
        <p:guide pos="2880"/>
      </p:guideLst>
    </p:cSldViewPr>
  </p:slideViewPr>
  <p:outlineViewPr>
    <p:cViewPr>
      <p:scale>
        <a:sx n="33" d="100"/>
        <a:sy n="33" d="100"/>
      </p:scale>
      <p:origin x="0" y="3496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5185" cy="495301"/>
          </a:xfrm>
          <a:prstGeom prst="rect">
            <a:avLst/>
          </a:prstGeom>
        </p:spPr>
        <p:txBody>
          <a:bodyPr vert="horz" lIns="91906" tIns="45953" rIns="91906" bIns="45953" rtlCol="0"/>
          <a:lstStyle>
            <a:lvl1pPr algn="l">
              <a:defRPr sz="1200"/>
            </a:lvl1pPr>
          </a:lstStyle>
          <a:p>
            <a:pPr>
              <a:defRPr/>
            </a:pPr>
            <a:endParaRPr lang="en-GB"/>
          </a:p>
        </p:txBody>
      </p:sp>
      <p:sp>
        <p:nvSpPr>
          <p:cNvPr id="3" name="Date Placeholder 2"/>
          <p:cNvSpPr>
            <a:spLocks noGrp="1"/>
          </p:cNvSpPr>
          <p:nvPr>
            <p:ph type="dt" sz="quarter" idx="1"/>
          </p:nvPr>
        </p:nvSpPr>
        <p:spPr>
          <a:xfrm>
            <a:off x="3838684" y="0"/>
            <a:ext cx="2935185" cy="495301"/>
          </a:xfrm>
          <a:prstGeom prst="rect">
            <a:avLst/>
          </a:prstGeom>
        </p:spPr>
        <p:txBody>
          <a:bodyPr vert="horz" lIns="91906" tIns="45953" rIns="91906" bIns="45953" rtlCol="0"/>
          <a:lstStyle>
            <a:lvl1pPr algn="r">
              <a:defRPr sz="1200"/>
            </a:lvl1pPr>
          </a:lstStyle>
          <a:p>
            <a:pPr>
              <a:defRPr/>
            </a:pPr>
            <a:fld id="{A89FD6F3-5C36-4F51-9565-B5381913F799}" type="datetimeFigureOut">
              <a:rPr lang="en-US"/>
              <a:pPr>
                <a:defRPr/>
              </a:pPr>
              <a:t>11/18/2008</a:t>
            </a:fld>
            <a:endParaRPr lang="en-GB"/>
          </a:p>
        </p:txBody>
      </p:sp>
      <p:sp>
        <p:nvSpPr>
          <p:cNvPr id="4" name="Footer Placeholder 3"/>
          <p:cNvSpPr>
            <a:spLocks noGrp="1"/>
          </p:cNvSpPr>
          <p:nvPr>
            <p:ph type="ftr" sz="quarter" idx="2"/>
          </p:nvPr>
        </p:nvSpPr>
        <p:spPr>
          <a:xfrm>
            <a:off x="0" y="9409108"/>
            <a:ext cx="2935185" cy="495301"/>
          </a:xfrm>
          <a:prstGeom prst="rect">
            <a:avLst/>
          </a:prstGeom>
        </p:spPr>
        <p:txBody>
          <a:bodyPr vert="horz" lIns="91906" tIns="45953" rIns="91906" bIns="45953"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38684" y="9409108"/>
            <a:ext cx="2935185" cy="495301"/>
          </a:xfrm>
          <a:prstGeom prst="rect">
            <a:avLst/>
          </a:prstGeom>
        </p:spPr>
        <p:txBody>
          <a:bodyPr vert="horz" lIns="91906" tIns="45953" rIns="91906" bIns="45953" rtlCol="0" anchor="b"/>
          <a:lstStyle>
            <a:lvl1pPr algn="r">
              <a:defRPr sz="1200"/>
            </a:lvl1pPr>
          </a:lstStyle>
          <a:p>
            <a:pPr>
              <a:defRPr/>
            </a:pPr>
            <a:fld id="{2CC6C5D2-8381-40D7-8F93-F189C201A2CF}"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6767" cy="495301"/>
          </a:xfrm>
          <a:prstGeom prst="rect">
            <a:avLst/>
          </a:prstGeom>
        </p:spPr>
        <p:txBody>
          <a:bodyPr vert="horz" lIns="91906" tIns="45953" rIns="91906" bIns="45953"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37101" y="0"/>
            <a:ext cx="2936767" cy="495301"/>
          </a:xfrm>
          <a:prstGeom prst="rect">
            <a:avLst/>
          </a:prstGeom>
        </p:spPr>
        <p:txBody>
          <a:bodyPr vert="horz" lIns="91906" tIns="45953" rIns="91906" bIns="45953" rtlCol="0"/>
          <a:lstStyle>
            <a:lvl1pPr algn="r" fontAlgn="auto">
              <a:spcBef>
                <a:spcPts val="0"/>
              </a:spcBef>
              <a:spcAft>
                <a:spcPts val="0"/>
              </a:spcAft>
              <a:defRPr sz="1200">
                <a:latin typeface="+mn-lt"/>
              </a:defRPr>
            </a:lvl1pPr>
          </a:lstStyle>
          <a:p>
            <a:pPr>
              <a:defRPr/>
            </a:pPr>
            <a:fld id="{E6B4C5F6-0A0E-4D8A-826B-61FFF3A233DC}" type="datetimeFigureOut">
              <a:rPr lang="en-US"/>
              <a:pPr>
                <a:defRPr/>
              </a:pPr>
              <a:t>11/18/2008</a:t>
            </a:fld>
            <a:endParaRPr lang="en-US"/>
          </a:p>
        </p:txBody>
      </p:sp>
      <p:sp>
        <p:nvSpPr>
          <p:cNvPr id="4" name="Slide Image Placeholder 3"/>
          <p:cNvSpPr>
            <a:spLocks noGrp="1" noRot="1" noChangeAspect="1"/>
          </p:cNvSpPr>
          <p:nvPr>
            <p:ph type="sldImg" idx="2"/>
          </p:nvPr>
        </p:nvSpPr>
        <p:spPr>
          <a:xfrm>
            <a:off x="912813" y="744538"/>
            <a:ext cx="4949825" cy="3713162"/>
          </a:xfrm>
          <a:prstGeom prst="rect">
            <a:avLst/>
          </a:prstGeom>
          <a:noFill/>
          <a:ln w="12700">
            <a:solidFill>
              <a:prstClr val="black"/>
            </a:solidFill>
          </a:ln>
        </p:spPr>
        <p:txBody>
          <a:bodyPr vert="horz" lIns="91906" tIns="45953" rIns="91906" bIns="45953" rtlCol="0" anchor="ctr"/>
          <a:lstStyle/>
          <a:p>
            <a:pPr lvl="0"/>
            <a:endParaRPr lang="en-US" noProof="0"/>
          </a:p>
        </p:txBody>
      </p:sp>
      <p:sp>
        <p:nvSpPr>
          <p:cNvPr id="5" name="Notes Placeholder 4"/>
          <p:cNvSpPr>
            <a:spLocks noGrp="1"/>
          </p:cNvSpPr>
          <p:nvPr>
            <p:ph type="body" sz="quarter" idx="3"/>
          </p:nvPr>
        </p:nvSpPr>
        <p:spPr>
          <a:xfrm>
            <a:off x="677229" y="4706147"/>
            <a:ext cx="5420993" cy="4457699"/>
          </a:xfrm>
          <a:prstGeom prst="rect">
            <a:avLst/>
          </a:prstGeom>
        </p:spPr>
        <p:txBody>
          <a:bodyPr vert="horz" lIns="91906" tIns="45953" rIns="91906" bIns="4595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09108"/>
            <a:ext cx="2936767" cy="495301"/>
          </a:xfrm>
          <a:prstGeom prst="rect">
            <a:avLst/>
          </a:prstGeom>
        </p:spPr>
        <p:txBody>
          <a:bodyPr vert="horz" lIns="91906" tIns="45953" rIns="91906" bIns="45953"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37101" y="9409108"/>
            <a:ext cx="2936767" cy="495301"/>
          </a:xfrm>
          <a:prstGeom prst="rect">
            <a:avLst/>
          </a:prstGeom>
        </p:spPr>
        <p:txBody>
          <a:bodyPr vert="horz" lIns="91906" tIns="45953" rIns="91906" bIns="45953" rtlCol="0" anchor="b"/>
          <a:lstStyle>
            <a:lvl1pPr algn="r" fontAlgn="auto">
              <a:spcBef>
                <a:spcPts val="0"/>
              </a:spcBef>
              <a:spcAft>
                <a:spcPts val="0"/>
              </a:spcAft>
              <a:defRPr sz="1200">
                <a:latin typeface="+mn-lt"/>
              </a:defRPr>
            </a:lvl1pPr>
          </a:lstStyle>
          <a:p>
            <a:pPr>
              <a:defRPr/>
            </a:pPr>
            <a:fld id="{F9E9B538-86B3-47E2-B64E-69EB84CC9F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0058660-6C77-489C-AE4C-7BF4D6860865}" type="slidenum">
              <a:rPr lang="en-US"/>
              <a:pPr>
                <a:defRPr/>
              </a:pPr>
              <a:t>1</a:t>
            </a:fld>
            <a:endParaRPr lang="en-US"/>
          </a:p>
        </p:txBody>
      </p:sp>
      <p:sp>
        <p:nvSpPr>
          <p:cNvPr id="624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rgbClr val="E5E5FF"/>
              </a:solidFill>
              <a:latin typeface="Verdana" pitchFamily="34" charset="0"/>
            </a:endParaRPr>
          </a:p>
        </p:txBody>
      </p:sp>
      <p:sp>
        <p:nvSpPr>
          <p:cNvPr id="5" name="Rectangle 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spcBef>
                <a:spcPct val="20000"/>
              </a:spcBef>
              <a:buClr>
                <a:srgbClr val="FFCC66"/>
              </a:buClr>
              <a:buFontTx/>
              <a:buChar char="•"/>
              <a:defRPr/>
            </a:pPr>
            <a:endParaRPr lang="en-GB">
              <a:solidFill>
                <a:schemeClr val="bg2"/>
              </a:solidFill>
              <a:latin typeface="Verdana" pitchFamily="34" charset="0"/>
            </a:endParaRPr>
          </a:p>
        </p:txBody>
      </p:sp>
      <p:sp>
        <p:nvSpPr>
          <p:cNvPr id="6" name="Rectangle 6"/>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defRPr/>
            </a:pPr>
            <a:endParaRPr lang="en-US"/>
          </a:p>
        </p:txBody>
      </p:sp>
      <p:sp>
        <p:nvSpPr>
          <p:cNvPr id="7" name="Rectangle 7"/>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chemeClr val="accent2"/>
              </a:solidFill>
              <a:latin typeface="Verdana" pitchFamily="34" charset="0"/>
            </a:endParaRPr>
          </a:p>
        </p:txBody>
      </p:sp>
      <p:sp>
        <p:nvSpPr>
          <p:cNvPr id="8" name="Oval 8"/>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defRPr/>
            </a:pPr>
            <a:endParaRPr lang="en-US"/>
          </a:p>
        </p:txBody>
      </p:sp>
      <p:pic>
        <p:nvPicPr>
          <p:cNvPr id="9" name="Picture 9" descr="IST"/>
          <p:cNvPicPr>
            <a:picLocks noChangeAspect="1" noChangeArrowheads="1"/>
          </p:cNvPicPr>
          <p:nvPr/>
        </p:nvPicPr>
        <p:blipFill>
          <a:blip r:embed="rId2"/>
          <a:srcRect/>
          <a:stretch>
            <a:fillRect/>
          </a:stretch>
        </p:blipFill>
        <p:spPr bwMode="auto">
          <a:xfrm>
            <a:off x="6154738" y="5738813"/>
            <a:ext cx="1219200" cy="536575"/>
          </a:xfrm>
          <a:prstGeom prst="rect">
            <a:avLst/>
          </a:prstGeom>
          <a:noFill/>
          <a:ln w="25400">
            <a:noFill/>
            <a:miter lim="800000"/>
            <a:headEnd/>
            <a:tailEnd/>
          </a:ln>
        </p:spPr>
      </p:pic>
      <p:pic>
        <p:nvPicPr>
          <p:cNvPr id="10" name="Picture 10" descr="eu_logo2"/>
          <p:cNvPicPr>
            <a:picLocks noChangeAspect="1" noChangeArrowheads="1"/>
          </p:cNvPicPr>
          <p:nvPr/>
        </p:nvPicPr>
        <p:blipFill>
          <a:blip r:embed="rId3"/>
          <a:srcRect/>
          <a:stretch>
            <a:fillRect/>
          </a:stretch>
        </p:blipFill>
        <p:spPr bwMode="auto">
          <a:xfrm>
            <a:off x="7870825" y="5694363"/>
            <a:ext cx="809625" cy="571500"/>
          </a:xfrm>
          <a:prstGeom prst="rect">
            <a:avLst/>
          </a:prstGeom>
          <a:noFill/>
          <a:ln w="25400">
            <a:noFill/>
            <a:miter lim="800000"/>
            <a:headEnd/>
            <a:tailEnd/>
          </a:ln>
        </p:spPr>
      </p:pic>
      <p:sp>
        <p:nvSpPr>
          <p:cNvPr id="11" name="Text Box 11"/>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a:t>
            </a:r>
            <a:r>
              <a:rPr lang="en-GB" sz="1200" b="1">
                <a:latin typeface="Verdana" pitchFamily="34" charset="0"/>
              </a:rPr>
              <a:t> </a:t>
            </a:r>
          </a:p>
        </p:txBody>
      </p:sp>
      <p:pic>
        <p:nvPicPr>
          <p:cNvPr id="12" name="Picture 12" descr="egee_bigger"/>
          <p:cNvPicPr>
            <a:picLocks noChangeAspect="1" noChangeArrowheads="1"/>
          </p:cNvPicPr>
          <p:nvPr/>
        </p:nvPicPr>
        <p:blipFill>
          <a:blip r:embed="rId4"/>
          <a:srcRect/>
          <a:stretch>
            <a:fillRect/>
          </a:stretch>
        </p:blipFill>
        <p:spPr bwMode="auto">
          <a:xfrm>
            <a:off x="2168525" y="344488"/>
            <a:ext cx="2390775" cy="590550"/>
          </a:xfrm>
          <a:prstGeom prst="rect">
            <a:avLst/>
          </a:prstGeom>
          <a:noFill/>
          <a:ln w="9525">
            <a:noFill/>
            <a:miter lim="800000"/>
            <a:headEnd/>
            <a:tailEnd/>
          </a:ln>
        </p:spPr>
      </p:pic>
      <p:sp>
        <p:nvSpPr>
          <p:cNvPr id="13" name="Text Box 13"/>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spcBef>
                <a:spcPct val="20000"/>
              </a:spcBef>
              <a:buClr>
                <a:srgbClr val="FFCC66"/>
              </a:buClr>
              <a:defRPr/>
            </a:pPr>
            <a:r>
              <a:rPr lang="en-GB">
                <a:solidFill>
                  <a:schemeClr val="bg1"/>
                </a:solidFill>
              </a:rPr>
              <a:t>Enabling Grids for E-sciencE</a:t>
            </a:r>
          </a:p>
        </p:txBody>
      </p:sp>
      <p:pic>
        <p:nvPicPr>
          <p:cNvPr id="14" name="Picture 14" descr="EGEE 30y"/>
          <p:cNvPicPr>
            <a:picLocks noChangeAspect="1" noChangeArrowheads="1"/>
          </p:cNvPicPr>
          <p:nvPr/>
        </p:nvPicPr>
        <p:blipFill>
          <a:blip r:embed="rId5"/>
          <a:srcRect/>
          <a:stretch>
            <a:fillRect/>
          </a:stretch>
        </p:blipFill>
        <p:spPr bwMode="auto">
          <a:xfrm>
            <a:off x="0" y="212725"/>
            <a:ext cx="1798638" cy="5400675"/>
          </a:xfrm>
          <a:prstGeom prst="rect">
            <a:avLst/>
          </a:prstGeom>
          <a:noFill/>
          <a:ln w="9525">
            <a:noFill/>
            <a:miter lim="800000"/>
            <a:headEnd/>
            <a:tailEnd/>
          </a:ln>
        </p:spPr>
      </p:pic>
      <p:sp>
        <p:nvSpPr>
          <p:cNvPr id="15" name="Text Box 15"/>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spcBef>
                <a:spcPct val="20000"/>
              </a:spcBef>
              <a:buClr>
                <a:srgbClr val="FFCC66"/>
              </a:buClr>
              <a:defRPr/>
            </a:pPr>
            <a:r>
              <a:rPr lang="en-GB" sz="1600" b="1">
                <a:solidFill>
                  <a:schemeClr val="accent2"/>
                </a:solidFill>
              </a:rPr>
              <a:t>www.eu-egee.org</a:t>
            </a:r>
          </a:p>
        </p:txBody>
      </p:sp>
      <p:pic>
        <p:nvPicPr>
          <p:cNvPr id="16" name="Picture 16" descr="INFSOM3"/>
          <p:cNvPicPr>
            <a:picLocks noChangeAspect="1" noChangeArrowheads="1"/>
          </p:cNvPicPr>
          <p:nvPr/>
        </p:nvPicPr>
        <p:blipFill>
          <a:blip r:embed="rId6"/>
          <a:srcRect/>
          <a:stretch>
            <a:fillRect/>
          </a:stretch>
        </p:blipFill>
        <p:spPr bwMode="auto">
          <a:xfrm>
            <a:off x="6096000" y="5568950"/>
            <a:ext cx="1298575" cy="831850"/>
          </a:xfrm>
          <a:prstGeom prst="rect">
            <a:avLst/>
          </a:prstGeom>
          <a:noFill/>
          <a:ln w="9525">
            <a:noFill/>
            <a:miter lim="800000"/>
            <a:headEnd/>
            <a:tailEnd/>
          </a:ln>
        </p:spPr>
      </p:pic>
      <p:sp>
        <p:nvSpPr>
          <p:cNvPr id="17" name="Text Box 17"/>
          <p:cNvSpPr txBox="1">
            <a:spLocks noChangeArrowheads="1"/>
          </p:cNvSpPr>
          <p:nvPr/>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chemeClr val="accent2"/>
                </a:solidFill>
                <a:latin typeface="Verdana" pitchFamily="34" charset="0"/>
              </a:rPr>
              <a:t>EGEE and gLite are registered trademarks</a:t>
            </a:r>
            <a:r>
              <a:rPr lang="en-GB">
                <a:solidFill>
                  <a:schemeClr val="accent2"/>
                </a:solidFill>
              </a:rPr>
              <a:t> </a:t>
            </a:r>
          </a:p>
        </p:txBody>
      </p:sp>
      <p:sp>
        <p:nvSpPr>
          <p:cNvPr id="63491" name="Rectangle 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63493" name="Rectangle 5"/>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55E64FC3-9D53-43D3-9B86-52AD4ED4449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89F3FF2A-D47A-4E68-B8DD-9E9E65DE8C3D}"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2"/>
          <p:cNvSpPr>
            <a:spLocks noGrp="1" noChangeArrowheads="1"/>
          </p:cNvSpPr>
          <p:nvPr>
            <p:ph type="sldNum" sz="quarter" idx="10"/>
          </p:nvPr>
        </p:nvSpPr>
        <p:spPr>
          <a:ln/>
        </p:spPr>
        <p:txBody>
          <a:bodyPr/>
          <a:lstStyle>
            <a:lvl1pPr>
              <a:defRPr/>
            </a:lvl1pPr>
          </a:lstStyle>
          <a:p>
            <a:pPr>
              <a:defRPr/>
            </a:pPr>
            <a:fld id="{89507AE1-C66C-4B61-8556-29CBA4B645A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sldNum" sz="quarter" idx="10"/>
          </p:nvPr>
        </p:nvSpPr>
        <p:spPr>
          <a:ln/>
        </p:spPr>
        <p:txBody>
          <a:bodyPr/>
          <a:lstStyle>
            <a:lvl1pPr>
              <a:defRPr/>
            </a:lvl1pPr>
          </a:lstStyle>
          <a:p>
            <a:pPr>
              <a:defRPr/>
            </a:pPr>
            <a:fld id="{BE2464F1-01ED-4CA2-98C3-B00F5C46C192}"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2"/>
          <p:cNvSpPr>
            <a:spLocks noGrp="1" noChangeArrowheads="1"/>
          </p:cNvSpPr>
          <p:nvPr>
            <p:ph type="sldNum" sz="quarter" idx="10"/>
          </p:nvPr>
        </p:nvSpPr>
        <p:spPr>
          <a:ln/>
        </p:spPr>
        <p:txBody>
          <a:bodyPr/>
          <a:lstStyle>
            <a:lvl1pPr>
              <a:defRPr/>
            </a:lvl1pPr>
          </a:lstStyle>
          <a:p>
            <a:pPr>
              <a:defRPr/>
            </a:pPr>
            <a:fld id="{35619281-CBC3-4621-95F0-01859A5E0272}"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7663" y="974725"/>
            <a:ext cx="4217987"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8050"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2"/>
          <p:cNvSpPr>
            <a:spLocks noGrp="1" noChangeArrowheads="1"/>
          </p:cNvSpPr>
          <p:nvPr>
            <p:ph type="sldNum" sz="quarter" idx="10"/>
          </p:nvPr>
        </p:nvSpPr>
        <p:spPr>
          <a:ln/>
        </p:spPr>
        <p:txBody>
          <a:bodyPr/>
          <a:lstStyle>
            <a:lvl1pPr>
              <a:defRPr/>
            </a:lvl1pPr>
          </a:lstStyle>
          <a:p>
            <a:pPr>
              <a:defRPr/>
            </a:pPr>
            <a:fld id="{B631F920-FEA1-4FE5-9088-678CD50C9F99}"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2"/>
          <p:cNvSpPr>
            <a:spLocks noGrp="1" noChangeArrowheads="1"/>
          </p:cNvSpPr>
          <p:nvPr>
            <p:ph type="sldNum" sz="quarter" idx="10"/>
          </p:nvPr>
        </p:nvSpPr>
        <p:spPr>
          <a:ln/>
        </p:spPr>
        <p:txBody>
          <a:bodyPr/>
          <a:lstStyle>
            <a:lvl1pPr>
              <a:defRPr/>
            </a:lvl1pPr>
          </a:lstStyle>
          <a:p>
            <a:pPr>
              <a:defRPr/>
            </a:pPr>
            <a:fld id="{BDEB85E8-5833-40E0-96BF-8D3B7B533970}"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2"/>
          <p:cNvSpPr>
            <a:spLocks noGrp="1" noChangeArrowheads="1"/>
          </p:cNvSpPr>
          <p:nvPr>
            <p:ph type="sldNum" sz="quarter" idx="10"/>
          </p:nvPr>
        </p:nvSpPr>
        <p:spPr>
          <a:ln/>
        </p:spPr>
        <p:txBody>
          <a:bodyPr/>
          <a:lstStyle>
            <a:lvl1pPr>
              <a:defRPr/>
            </a:lvl1pPr>
          </a:lstStyle>
          <a:p>
            <a:pPr>
              <a:defRPr/>
            </a:pPr>
            <a:fld id="{899C55C9-657C-4D97-9BEA-8FD33A995813}"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1157B6B0-08C0-4600-BD61-38D79049B309}"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0846789A-8007-42E1-B9BA-A9FC202EB1C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61F1C48D-813B-48D7-8149-171FC35F82DE}"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E906367A-115F-4D97-9868-D5469FFA5D1F}"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sldNum" sz="quarter" idx="10"/>
          </p:nvPr>
        </p:nvSpPr>
        <p:spPr>
          <a:ln/>
        </p:spPr>
        <p:txBody>
          <a:bodyPr/>
          <a:lstStyle>
            <a:lvl1pPr>
              <a:defRPr/>
            </a:lvl1pPr>
          </a:lstStyle>
          <a:p>
            <a:pPr>
              <a:defRPr/>
            </a:pPr>
            <a:fld id="{79FA5092-BDB7-4F8E-BC7A-4639C96D1D49}"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66675"/>
            <a:ext cx="2160588" cy="6337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7663" y="66675"/>
            <a:ext cx="6329362"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sldNum" sz="quarter" idx="10"/>
          </p:nvPr>
        </p:nvSpPr>
        <p:spPr>
          <a:ln/>
        </p:spPr>
        <p:txBody>
          <a:bodyPr/>
          <a:lstStyle>
            <a:lvl1pPr>
              <a:defRPr/>
            </a:lvl1pPr>
          </a:lstStyle>
          <a:p>
            <a:pPr>
              <a:defRPr/>
            </a:pPr>
            <a:fld id="{F5EDA051-AD03-4620-980B-C184F24F4609}"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rgbClr val="E5E5FF"/>
              </a:solidFill>
              <a:latin typeface="Verdana" pitchFamily="34" charset="0"/>
            </a:endParaRPr>
          </a:p>
        </p:txBody>
      </p:sp>
      <p:sp>
        <p:nvSpPr>
          <p:cNvPr id="5" name="Rectangle 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spcBef>
                <a:spcPct val="20000"/>
              </a:spcBef>
              <a:buClr>
                <a:srgbClr val="FFCC66"/>
              </a:buClr>
              <a:buFontTx/>
              <a:buChar char="•"/>
              <a:defRPr/>
            </a:pPr>
            <a:endParaRPr lang="en-GB">
              <a:solidFill>
                <a:schemeClr val="bg2"/>
              </a:solidFill>
              <a:latin typeface="Verdana" pitchFamily="34" charset="0"/>
            </a:endParaRPr>
          </a:p>
        </p:txBody>
      </p:sp>
      <p:sp>
        <p:nvSpPr>
          <p:cNvPr id="6" name="Rectangle 6"/>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defRPr/>
            </a:pPr>
            <a:endParaRPr lang="en-US"/>
          </a:p>
        </p:txBody>
      </p:sp>
      <p:sp>
        <p:nvSpPr>
          <p:cNvPr id="7" name="Rectangle 7"/>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chemeClr val="accent2"/>
              </a:solidFill>
              <a:latin typeface="Verdana" pitchFamily="34" charset="0"/>
            </a:endParaRPr>
          </a:p>
        </p:txBody>
      </p:sp>
      <p:sp>
        <p:nvSpPr>
          <p:cNvPr id="8" name="Oval 8"/>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defRPr/>
            </a:pPr>
            <a:endParaRPr lang="en-US"/>
          </a:p>
        </p:txBody>
      </p:sp>
      <p:pic>
        <p:nvPicPr>
          <p:cNvPr id="9" name="Picture 9" descr="IST"/>
          <p:cNvPicPr>
            <a:picLocks noChangeAspect="1" noChangeArrowheads="1"/>
          </p:cNvPicPr>
          <p:nvPr/>
        </p:nvPicPr>
        <p:blipFill>
          <a:blip r:embed="rId2"/>
          <a:srcRect/>
          <a:stretch>
            <a:fillRect/>
          </a:stretch>
        </p:blipFill>
        <p:spPr bwMode="auto">
          <a:xfrm>
            <a:off x="6154738" y="5738813"/>
            <a:ext cx="1219200" cy="536575"/>
          </a:xfrm>
          <a:prstGeom prst="rect">
            <a:avLst/>
          </a:prstGeom>
          <a:noFill/>
          <a:ln w="25400">
            <a:noFill/>
            <a:miter lim="800000"/>
            <a:headEnd/>
            <a:tailEnd/>
          </a:ln>
        </p:spPr>
      </p:pic>
      <p:pic>
        <p:nvPicPr>
          <p:cNvPr id="10" name="Picture 10" descr="eu_logo2"/>
          <p:cNvPicPr>
            <a:picLocks noChangeAspect="1" noChangeArrowheads="1"/>
          </p:cNvPicPr>
          <p:nvPr/>
        </p:nvPicPr>
        <p:blipFill>
          <a:blip r:embed="rId3"/>
          <a:srcRect/>
          <a:stretch>
            <a:fillRect/>
          </a:stretch>
        </p:blipFill>
        <p:spPr bwMode="auto">
          <a:xfrm>
            <a:off x="7870825" y="5829300"/>
            <a:ext cx="809625" cy="571500"/>
          </a:xfrm>
          <a:prstGeom prst="rect">
            <a:avLst/>
          </a:prstGeom>
          <a:noFill/>
          <a:ln w="25400">
            <a:noFill/>
            <a:miter lim="800000"/>
            <a:headEnd/>
            <a:tailEnd/>
          </a:ln>
        </p:spPr>
      </p:pic>
      <p:sp>
        <p:nvSpPr>
          <p:cNvPr id="11" name="Text Box 11"/>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a:t>
            </a:r>
            <a:r>
              <a:rPr lang="en-GB" sz="1200" b="1">
                <a:latin typeface="Verdana" pitchFamily="34" charset="0"/>
              </a:rPr>
              <a:t> </a:t>
            </a:r>
          </a:p>
        </p:txBody>
      </p:sp>
      <p:pic>
        <p:nvPicPr>
          <p:cNvPr id="12" name="Picture 12" descr="egee_bigger"/>
          <p:cNvPicPr>
            <a:picLocks noChangeAspect="1" noChangeArrowheads="1"/>
          </p:cNvPicPr>
          <p:nvPr/>
        </p:nvPicPr>
        <p:blipFill>
          <a:blip r:embed="rId4"/>
          <a:srcRect/>
          <a:stretch>
            <a:fillRect/>
          </a:stretch>
        </p:blipFill>
        <p:spPr bwMode="auto">
          <a:xfrm>
            <a:off x="2168525" y="344488"/>
            <a:ext cx="2390775" cy="590550"/>
          </a:xfrm>
          <a:prstGeom prst="rect">
            <a:avLst/>
          </a:prstGeom>
          <a:noFill/>
          <a:ln w="9525">
            <a:noFill/>
            <a:miter lim="800000"/>
            <a:headEnd/>
            <a:tailEnd/>
          </a:ln>
        </p:spPr>
      </p:pic>
      <p:sp>
        <p:nvSpPr>
          <p:cNvPr id="13" name="Text Box 13"/>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spcBef>
                <a:spcPct val="20000"/>
              </a:spcBef>
              <a:buClr>
                <a:srgbClr val="FFCC66"/>
              </a:buClr>
              <a:defRPr/>
            </a:pPr>
            <a:r>
              <a:rPr lang="en-GB">
                <a:solidFill>
                  <a:schemeClr val="bg1"/>
                </a:solidFill>
              </a:rPr>
              <a:t>Enabling Grids for E-sciencE</a:t>
            </a:r>
          </a:p>
        </p:txBody>
      </p:sp>
      <p:pic>
        <p:nvPicPr>
          <p:cNvPr id="14" name="Picture 14" descr="EGEE 30y"/>
          <p:cNvPicPr>
            <a:picLocks noChangeAspect="1" noChangeArrowheads="1"/>
          </p:cNvPicPr>
          <p:nvPr/>
        </p:nvPicPr>
        <p:blipFill>
          <a:blip r:embed="rId5"/>
          <a:srcRect/>
          <a:stretch>
            <a:fillRect/>
          </a:stretch>
        </p:blipFill>
        <p:spPr bwMode="auto">
          <a:xfrm>
            <a:off x="0" y="212725"/>
            <a:ext cx="1798638" cy="5400675"/>
          </a:xfrm>
          <a:prstGeom prst="rect">
            <a:avLst/>
          </a:prstGeom>
          <a:noFill/>
          <a:ln w="9525">
            <a:noFill/>
            <a:miter lim="800000"/>
            <a:headEnd/>
            <a:tailEnd/>
          </a:ln>
        </p:spPr>
      </p:pic>
      <p:sp>
        <p:nvSpPr>
          <p:cNvPr id="15" name="Text Box 15"/>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spcBef>
                <a:spcPct val="20000"/>
              </a:spcBef>
              <a:buClr>
                <a:srgbClr val="FFCC66"/>
              </a:buClr>
              <a:defRPr/>
            </a:pPr>
            <a:r>
              <a:rPr lang="en-GB" sz="1600" b="1">
                <a:solidFill>
                  <a:schemeClr val="accent2"/>
                </a:solidFill>
              </a:rPr>
              <a:t>www.eu-egee.org</a:t>
            </a:r>
          </a:p>
        </p:txBody>
      </p:sp>
      <p:pic>
        <p:nvPicPr>
          <p:cNvPr id="16" name="Picture 16" descr="INFSOM3"/>
          <p:cNvPicPr>
            <a:picLocks noChangeAspect="1" noChangeArrowheads="1"/>
          </p:cNvPicPr>
          <p:nvPr/>
        </p:nvPicPr>
        <p:blipFill>
          <a:blip r:embed="rId6"/>
          <a:srcRect/>
          <a:stretch>
            <a:fillRect/>
          </a:stretch>
        </p:blipFill>
        <p:spPr bwMode="auto">
          <a:xfrm>
            <a:off x="6096000" y="5715000"/>
            <a:ext cx="1298575" cy="831850"/>
          </a:xfrm>
          <a:prstGeom prst="rect">
            <a:avLst/>
          </a:prstGeom>
          <a:noFill/>
          <a:ln w="9525">
            <a:noFill/>
            <a:miter lim="800000"/>
            <a:headEnd/>
            <a:tailEnd/>
          </a:ln>
        </p:spPr>
      </p:pic>
      <p:sp>
        <p:nvSpPr>
          <p:cNvPr id="17" name="Text Box 17"/>
          <p:cNvSpPr txBox="1">
            <a:spLocks noChangeArrowheads="1"/>
          </p:cNvSpPr>
          <p:nvPr/>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chemeClr val="accent2"/>
                </a:solidFill>
                <a:latin typeface="Verdana" pitchFamily="34" charset="0"/>
              </a:rPr>
              <a:t>EGEE and gLite are registered trademarks</a:t>
            </a:r>
            <a:r>
              <a:rPr lang="en-GB">
                <a:solidFill>
                  <a:schemeClr val="accent2"/>
                </a:solidFill>
              </a:rPr>
              <a:t> </a:t>
            </a:r>
          </a:p>
        </p:txBody>
      </p:sp>
      <p:sp>
        <p:nvSpPr>
          <p:cNvPr id="80899" name="Rectangle 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80901" name="Rectangle 5"/>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FA143C50-4DA6-4190-A67A-D2C49249C5BA}"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35D73477-CA02-4418-8A00-55A798AD16E1}"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FCE06689-1BFD-4542-BBC0-FECA006F54D3}"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ftr" sz="quarter" idx="10"/>
          </p:nvPr>
        </p:nvSpPr>
        <p:spPr>
          <a:ln/>
        </p:spPr>
        <p:txBody>
          <a:bodyPr/>
          <a:lstStyle>
            <a:lvl1pPr>
              <a:defRPr/>
            </a:lvl1pPr>
          </a:lstStyle>
          <a:p>
            <a:pPr>
              <a:defRPr/>
            </a:pPr>
            <a:endParaRPr lang="en-GB"/>
          </a:p>
        </p:txBody>
      </p:sp>
      <p:sp>
        <p:nvSpPr>
          <p:cNvPr id="8" name="Rectangle 4"/>
          <p:cNvSpPr>
            <a:spLocks noGrp="1" noChangeArrowheads="1"/>
          </p:cNvSpPr>
          <p:nvPr>
            <p:ph type="sldNum" sz="quarter" idx="11"/>
          </p:nvPr>
        </p:nvSpPr>
        <p:spPr>
          <a:ln/>
        </p:spPr>
        <p:txBody>
          <a:bodyPr/>
          <a:lstStyle>
            <a:lvl1pPr>
              <a:defRPr/>
            </a:lvl1pPr>
          </a:lstStyle>
          <a:p>
            <a:pPr>
              <a:defRPr/>
            </a:pPr>
            <a:fld id="{67B1724E-3A4F-4ED7-9A00-0DAFB0C37556}"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ftr" sz="quarter" idx="10"/>
          </p:nvPr>
        </p:nvSpPr>
        <p:spPr>
          <a:ln/>
        </p:spPr>
        <p:txBody>
          <a:bodyPr/>
          <a:lstStyle>
            <a:lvl1pPr>
              <a:defRPr/>
            </a:lvl1pPr>
          </a:lstStyle>
          <a:p>
            <a:pPr>
              <a:defRPr/>
            </a:pPr>
            <a:endParaRPr lang="en-GB"/>
          </a:p>
        </p:txBody>
      </p:sp>
      <p:sp>
        <p:nvSpPr>
          <p:cNvPr id="4" name="Rectangle 4"/>
          <p:cNvSpPr>
            <a:spLocks noGrp="1" noChangeArrowheads="1"/>
          </p:cNvSpPr>
          <p:nvPr>
            <p:ph type="sldNum" sz="quarter" idx="11"/>
          </p:nvPr>
        </p:nvSpPr>
        <p:spPr>
          <a:ln/>
        </p:spPr>
        <p:txBody>
          <a:bodyPr/>
          <a:lstStyle>
            <a:lvl1pPr>
              <a:defRPr/>
            </a:lvl1pPr>
          </a:lstStyle>
          <a:p>
            <a:pPr>
              <a:defRPr/>
            </a:pPr>
            <a:fld id="{ED66E3FF-9CD6-4730-8CD8-73F7CD2D69F6}"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GB"/>
          </a:p>
        </p:txBody>
      </p:sp>
      <p:sp>
        <p:nvSpPr>
          <p:cNvPr id="3" name="Rectangle 4"/>
          <p:cNvSpPr>
            <a:spLocks noGrp="1" noChangeArrowheads="1"/>
          </p:cNvSpPr>
          <p:nvPr>
            <p:ph type="sldNum" sz="quarter" idx="11"/>
          </p:nvPr>
        </p:nvSpPr>
        <p:spPr>
          <a:ln/>
        </p:spPr>
        <p:txBody>
          <a:bodyPr/>
          <a:lstStyle>
            <a:lvl1pPr>
              <a:defRPr/>
            </a:lvl1pPr>
          </a:lstStyle>
          <a:p>
            <a:pPr>
              <a:defRPr/>
            </a:pPr>
            <a:fld id="{4DB96FAE-EB59-474D-9997-3D39AC08E42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3675EB4B-079D-43EC-9030-8150C9640218}"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66B5FDC2-AC69-443D-99AD-2F144AE1374A}"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6EE6192C-EFF8-40D7-AFFC-584364926DDD}"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0E6948FF-B9CB-44AA-81BD-CC043FE594C4}"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FA5DE53B-F1C4-48F1-95DD-465E1D9B8EEB}"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54250" y="66675"/>
            <a:ext cx="6734175" cy="685800"/>
          </a:xfrm>
        </p:spPr>
        <p:txBody>
          <a:bodyPr/>
          <a:lstStyle/>
          <a:p>
            <a:r>
              <a:rPr lang="en-US"/>
              <a:t>Click to edit Master title style</a:t>
            </a:r>
          </a:p>
        </p:txBody>
      </p:sp>
      <p:sp>
        <p:nvSpPr>
          <p:cNvPr id="3" name="Text Placeholder 2"/>
          <p:cNvSpPr>
            <a:spLocks noGrp="1"/>
          </p:cNvSpPr>
          <p:nvPr>
            <p:ph type="body" sz="half" idx="1"/>
          </p:nvPr>
        </p:nvSpPr>
        <p:spPr>
          <a:xfrm>
            <a:off x="346075" y="974725"/>
            <a:ext cx="4217988" cy="5429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16463" y="974725"/>
            <a:ext cx="4219575" cy="2638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716463" y="3765550"/>
            <a:ext cx="4219575" cy="2638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
          <p:cNvSpPr>
            <a:spLocks noGrp="1" noChangeArrowheads="1"/>
          </p:cNvSpPr>
          <p:nvPr>
            <p:ph type="ftr" sz="quarter" idx="10"/>
          </p:nvPr>
        </p:nvSpPr>
        <p:spPr>
          <a:ln/>
        </p:spPr>
        <p:txBody>
          <a:bodyPr/>
          <a:lstStyle>
            <a:lvl1pPr>
              <a:defRPr/>
            </a:lvl1pPr>
          </a:lstStyle>
          <a:p>
            <a:pPr>
              <a:defRPr/>
            </a:pPr>
            <a:endParaRPr lang="en-GB"/>
          </a:p>
        </p:txBody>
      </p:sp>
      <p:sp>
        <p:nvSpPr>
          <p:cNvPr id="7" name="Rectangle 4"/>
          <p:cNvSpPr>
            <a:spLocks noGrp="1" noChangeArrowheads="1"/>
          </p:cNvSpPr>
          <p:nvPr>
            <p:ph type="sldNum" sz="quarter" idx="11"/>
          </p:nvPr>
        </p:nvSpPr>
        <p:spPr>
          <a:ln/>
        </p:spPr>
        <p:txBody>
          <a:bodyPr/>
          <a:lstStyle>
            <a:lvl1pPr>
              <a:defRPr/>
            </a:lvl1pPr>
          </a:lstStyle>
          <a:p>
            <a:pPr>
              <a:defRPr/>
            </a:pPr>
            <a:fld id="{FCB3A8CD-8EFB-4313-917A-824501CBB6CF}"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7725" y="1785938"/>
            <a:ext cx="3576638"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70A6BED8-FE49-4E9B-BD20-789B1026C58B}"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7775" y="333375"/>
            <a:ext cx="1825625" cy="5762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47725" y="333375"/>
            <a:ext cx="5327650" cy="576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55688" y="333375"/>
            <a:ext cx="7032625"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47725" y="1785938"/>
            <a:ext cx="3576638"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ftr" sz="quarter" idx="10"/>
          </p:nvPr>
        </p:nvSpPr>
        <p:spPr>
          <a:ln/>
        </p:spPr>
        <p:txBody>
          <a:bodyPr/>
          <a:lstStyle>
            <a:lvl1pPr>
              <a:defRPr/>
            </a:lvl1pPr>
          </a:lstStyle>
          <a:p>
            <a:pPr>
              <a:defRPr/>
            </a:pPr>
            <a:endParaRPr lang="en-GB"/>
          </a:p>
        </p:txBody>
      </p:sp>
      <p:sp>
        <p:nvSpPr>
          <p:cNvPr id="8" name="Rectangle 4"/>
          <p:cNvSpPr>
            <a:spLocks noGrp="1" noChangeArrowheads="1"/>
          </p:cNvSpPr>
          <p:nvPr>
            <p:ph type="sldNum" sz="quarter" idx="11"/>
          </p:nvPr>
        </p:nvSpPr>
        <p:spPr>
          <a:ln/>
        </p:spPr>
        <p:txBody>
          <a:bodyPr/>
          <a:lstStyle>
            <a:lvl1pPr>
              <a:defRPr/>
            </a:lvl1pPr>
          </a:lstStyle>
          <a:p>
            <a:pPr>
              <a:defRPr/>
            </a:pPr>
            <a:fld id="{CCA2B8CD-49F5-48C0-9D67-AD6C201E178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ftr" sz="quarter" idx="10"/>
          </p:nvPr>
        </p:nvSpPr>
        <p:spPr>
          <a:ln/>
        </p:spPr>
        <p:txBody>
          <a:bodyPr/>
          <a:lstStyle>
            <a:lvl1pPr>
              <a:defRPr/>
            </a:lvl1pPr>
          </a:lstStyle>
          <a:p>
            <a:pPr>
              <a:defRPr/>
            </a:pPr>
            <a:endParaRPr lang="en-GB"/>
          </a:p>
        </p:txBody>
      </p:sp>
      <p:sp>
        <p:nvSpPr>
          <p:cNvPr id="4" name="Rectangle 4"/>
          <p:cNvSpPr>
            <a:spLocks noGrp="1" noChangeArrowheads="1"/>
          </p:cNvSpPr>
          <p:nvPr>
            <p:ph type="sldNum" sz="quarter" idx="11"/>
          </p:nvPr>
        </p:nvSpPr>
        <p:spPr>
          <a:ln/>
        </p:spPr>
        <p:txBody>
          <a:bodyPr/>
          <a:lstStyle>
            <a:lvl1pPr>
              <a:defRPr/>
            </a:lvl1pPr>
          </a:lstStyle>
          <a:p>
            <a:pPr>
              <a:defRPr/>
            </a:pPr>
            <a:fld id="{88E6B51C-26B3-42EE-9A5E-29C130ADA9D5}"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GB"/>
          </a:p>
        </p:txBody>
      </p:sp>
      <p:sp>
        <p:nvSpPr>
          <p:cNvPr id="3" name="Rectangle 4"/>
          <p:cNvSpPr>
            <a:spLocks noGrp="1" noChangeArrowheads="1"/>
          </p:cNvSpPr>
          <p:nvPr>
            <p:ph type="sldNum" sz="quarter" idx="11"/>
          </p:nvPr>
        </p:nvSpPr>
        <p:spPr>
          <a:ln/>
        </p:spPr>
        <p:txBody>
          <a:bodyPr/>
          <a:lstStyle>
            <a:lvl1pPr>
              <a:defRPr/>
            </a:lvl1pPr>
          </a:lstStyle>
          <a:p>
            <a:pPr>
              <a:defRPr/>
            </a:pPr>
            <a:fld id="{3CE06F8F-0F52-4702-A2AD-73ECF4C3F20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A4830B43-A2B9-4C9E-A2CC-CBF36E2113A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28CB47D3-BBD9-4B04-B7F7-0E96532C903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4.xml"/><Relationship Id="rId1" Type="http://schemas.openxmlformats.org/officeDocument/2006/relationships/slideLayout" Target="../slideLayouts/slideLayout35.xml"/><Relationship Id="rId4" Type="http://schemas.openxmlformats.org/officeDocument/2006/relationships/image" Target="../media/image8.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5.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9.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62467" name="Rectangle 3"/>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endParaRPr lang="en-GB"/>
          </a:p>
        </p:txBody>
      </p:sp>
      <p:sp>
        <p:nvSpPr>
          <p:cNvPr id="62468" name="Rectangle 4"/>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3FEBE74F-921C-4444-889D-7B60840F62B7}" type="slidenum">
              <a:rPr lang="en-GB"/>
              <a:pPr>
                <a:defRPr/>
              </a:pPr>
              <a:t>‹#›</a:t>
            </a:fld>
            <a:endParaRPr lang="en-GB"/>
          </a:p>
        </p:txBody>
      </p:sp>
      <p:sp>
        <p:nvSpPr>
          <p:cNvPr id="62469"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en-GB"/>
          </a:p>
        </p:txBody>
      </p:sp>
      <p:sp>
        <p:nvSpPr>
          <p:cNvPr id="1030" name="Rectangle 6"/>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2471" name="Rectangle 7"/>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defRPr/>
            </a:pPr>
            <a:endParaRPr lang="en-GB">
              <a:latin typeface="Verdana" pitchFamily="34" charset="0"/>
            </a:endParaRPr>
          </a:p>
        </p:txBody>
      </p:sp>
      <p:sp>
        <p:nvSpPr>
          <p:cNvPr id="62472" name="Oval 8"/>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62473" name="Group 9"/>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035" name="Rectangle 15"/>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62480" name="Text Box 16"/>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 </a:t>
            </a:r>
            <a:r>
              <a:rPr lang="en-GB" sz="1200">
                <a:latin typeface="Verdana" pitchFamily="34" charset="0"/>
              </a:rPr>
              <a:t> </a:t>
            </a:r>
          </a:p>
        </p:txBody>
      </p:sp>
      <p:pic>
        <p:nvPicPr>
          <p:cNvPr id="1037" name="Picture 17" descr="egee"/>
          <p:cNvPicPr>
            <a:picLocks noChangeAspect="1" noChangeArrowheads="1"/>
          </p:cNvPicPr>
          <p:nvPr/>
        </p:nvPicPr>
        <p:blipFill>
          <a:blip r:embed="rId13"/>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1"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sz="2000"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spcBef>
                <a:spcPct val="20000"/>
              </a:spcBef>
              <a:buClr>
                <a:srgbClr val="FFCC66"/>
              </a:buClr>
              <a:buFontTx/>
              <a:buChar char="•"/>
              <a:defRPr/>
            </a:pPr>
            <a:endParaRPr lang="en-GB">
              <a:solidFill>
                <a:schemeClr val="accent2"/>
              </a:solidFill>
            </a:endParaRPr>
          </a:p>
        </p:txBody>
      </p:sp>
      <p:sp>
        <p:nvSpPr>
          <p:cNvPr id="22540" name="Rectangle 12"/>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pPr>
              <a:defRPr/>
            </a:pPr>
            <a:fld id="{9E0BA461-EA28-4159-9877-2448A924B5FA}" type="slidenum">
              <a:rPr lang="en-GB"/>
              <a:pPr>
                <a:defRPr/>
              </a:pPr>
              <a:t>‹#›</a:t>
            </a:fld>
            <a:endParaRPr lang="en-GB"/>
          </a:p>
        </p:txBody>
      </p:sp>
      <p:sp>
        <p:nvSpPr>
          <p:cNvPr id="22541" name="Rectangle 13"/>
          <p:cNvSpPr>
            <a:spLocks noChangeArrowheads="1"/>
          </p:cNvSpPr>
          <p:nvPr/>
        </p:nvSpPr>
        <p:spPr bwMode="auto">
          <a:xfrm>
            <a:off x="1827213"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en-US"/>
          </a:p>
        </p:txBody>
      </p:sp>
      <p:sp>
        <p:nvSpPr>
          <p:cNvPr id="13317" name="Rectangle 110"/>
          <p:cNvSpPr>
            <a:spLocks noGrp="1" noChangeArrowheads="1"/>
          </p:cNvSpPr>
          <p:nvPr>
            <p:ph type="body" idx="1"/>
          </p:nvPr>
        </p:nvSpPr>
        <p:spPr bwMode="auto">
          <a:xfrm>
            <a:off x="347663" y="974725"/>
            <a:ext cx="8588375"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6413" y="687388"/>
            <a:ext cx="7367587" cy="146050"/>
          </a:xfrm>
          <a:prstGeom prst="rect">
            <a:avLst/>
          </a:prstGeom>
          <a:solidFill>
            <a:srgbClr val="2B519A"/>
          </a:solidFill>
          <a:ln w="9525">
            <a:noFill/>
            <a:miter lim="800000"/>
            <a:headEnd/>
            <a:tailEnd/>
          </a:ln>
          <a:effectLst/>
        </p:spPr>
        <p:txBody>
          <a:bodyPr wrap="none" anchor="ctr"/>
          <a:lstStyle/>
          <a:p>
            <a:pPr algn="ctr">
              <a:defRPr/>
            </a:pPr>
            <a:endParaRPr lang="en-US">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spcBef>
                <a:spcPct val="20000"/>
              </a:spcBef>
              <a:buClr>
                <a:srgbClr val="FFCC66"/>
              </a:buClr>
              <a:buFontTx/>
              <a:buChar char="•"/>
              <a:defRPr/>
            </a:pPr>
            <a:endParaRPr lang="en-GB">
              <a:solidFill>
                <a:schemeClr val="accent2"/>
              </a:solidFill>
            </a:endParaRPr>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3322" name="Rectangle 14"/>
          <p:cNvSpPr>
            <a:spLocks noGrp="1" noChangeArrowheads="1"/>
          </p:cNvSpPr>
          <p:nvPr>
            <p:ph type="title"/>
          </p:nvPr>
        </p:nvSpPr>
        <p:spPr bwMode="auto">
          <a:xfrm>
            <a:off x="2254250" y="66675"/>
            <a:ext cx="6735763"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583363"/>
            <a:ext cx="2239963" cy="206375"/>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latin typeface="Verdana" pitchFamily="34" charset="0"/>
              </a:rPr>
              <a:t>INFSO-RI-031688</a:t>
            </a:r>
            <a:endParaRPr lang="en-GB">
              <a:latin typeface="Verdana" pitchFamily="34" charset="0"/>
            </a:endParaRPr>
          </a:p>
        </p:txBody>
      </p:sp>
      <p:pic>
        <p:nvPicPr>
          <p:cNvPr id="13324" name="Picture 136" descr="egee"/>
          <p:cNvPicPr>
            <a:picLocks noChangeAspect="1" noChangeArrowheads="1"/>
          </p:cNvPicPr>
          <p:nvPr/>
        </p:nvPicPr>
        <p:blipFill>
          <a:blip r:embed="rId13"/>
          <a:srcRect/>
          <a:stretch>
            <a:fillRect/>
          </a:stretch>
        </p:blipFill>
        <p:spPr bwMode="auto">
          <a:xfrm>
            <a:off x="114300" y="184150"/>
            <a:ext cx="2011363"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hdr="0" dt="0"/>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eaLnBrk="0" fontAlgn="base" hangingPunct="0">
        <a:spcBef>
          <a:spcPct val="0"/>
        </a:spcBef>
        <a:spcAft>
          <a:spcPct val="0"/>
        </a:spcAft>
        <a:defRPr sz="3200" b="1">
          <a:solidFill>
            <a:schemeClr val="bg1"/>
          </a:solidFill>
          <a:latin typeface="Arial" charset="0"/>
        </a:defRPr>
      </a:lvl6pPr>
      <a:lvl7pPr marL="914400" algn="r" rtl="0" eaLnBrk="0" fontAlgn="base" hangingPunct="0">
        <a:spcBef>
          <a:spcPct val="0"/>
        </a:spcBef>
        <a:spcAft>
          <a:spcPct val="0"/>
        </a:spcAft>
        <a:defRPr sz="3200" b="1">
          <a:solidFill>
            <a:schemeClr val="bg1"/>
          </a:solidFill>
          <a:latin typeface="Arial" charset="0"/>
        </a:defRPr>
      </a:lvl7pPr>
      <a:lvl8pPr marL="1371600" algn="r" rtl="0" eaLnBrk="0" fontAlgn="base" hangingPunct="0">
        <a:spcBef>
          <a:spcPct val="0"/>
        </a:spcBef>
        <a:spcAft>
          <a:spcPct val="0"/>
        </a:spcAft>
        <a:defRPr sz="3200" b="1">
          <a:solidFill>
            <a:schemeClr val="bg1"/>
          </a:solidFill>
          <a:latin typeface="Arial" charset="0"/>
        </a:defRPr>
      </a:lvl8pPr>
      <a:lvl9pPr marL="1828800" algn="r" rtl="0" eaLnBrk="0" fontAlgn="base" hangingPunct="0">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sz="2000"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eaLnBrk="0" fontAlgn="base" hangingPunct="0">
        <a:spcBef>
          <a:spcPct val="20000"/>
        </a:spcBef>
        <a:spcAft>
          <a:spcPct val="0"/>
        </a:spcAft>
        <a:buClr>
          <a:srgbClr val="F1AF00"/>
        </a:buClr>
        <a:buChar char="o"/>
        <a:defRPr sz="1600">
          <a:solidFill>
            <a:srgbClr val="00338F"/>
          </a:solidFill>
          <a:latin typeface="+mn-lt"/>
        </a:defRPr>
      </a:lvl6pPr>
      <a:lvl7pPr marL="2971800" indent="-228600" algn="l" rtl="0" eaLnBrk="0" fontAlgn="base" hangingPunct="0">
        <a:spcBef>
          <a:spcPct val="20000"/>
        </a:spcBef>
        <a:spcAft>
          <a:spcPct val="0"/>
        </a:spcAft>
        <a:buClr>
          <a:srgbClr val="F1AF00"/>
        </a:buClr>
        <a:buChar char="o"/>
        <a:defRPr sz="1600">
          <a:solidFill>
            <a:srgbClr val="00338F"/>
          </a:solidFill>
          <a:latin typeface="+mn-lt"/>
        </a:defRPr>
      </a:lvl7pPr>
      <a:lvl8pPr marL="3429000" indent="-228600" algn="l" rtl="0" eaLnBrk="0" fontAlgn="base" hangingPunct="0">
        <a:spcBef>
          <a:spcPct val="20000"/>
        </a:spcBef>
        <a:spcAft>
          <a:spcPct val="0"/>
        </a:spcAft>
        <a:buClr>
          <a:srgbClr val="F1AF00"/>
        </a:buClr>
        <a:buChar char="o"/>
        <a:defRPr sz="1600">
          <a:solidFill>
            <a:srgbClr val="00338F"/>
          </a:solidFill>
          <a:latin typeface="+mn-lt"/>
        </a:defRPr>
      </a:lvl8pPr>
      <a:lvl9pPr marL="3886200" indent="-228600" algn="l" rtl="0" eaLnBrk="0" fontAlgn="base" hangingPunct="0">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79875" name="Rectangle 3"/>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endParaRPr lang="en-GB"/>
          </a:p>
        </p:txBody>
      </p:sp>
      <p:sp>
        <p:nvSpPr>
          <p:cNvPr id="79876" name="Rectangle 4"/>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CF60161F-ABC8-4710-BD4B-643AEB6D8258}" type="slidenum">
              <a:rPr lang="en-GB"/>
              <a:pPr>
                <a:defRPr/>
              </a:pPr>
              <a:t>‹#›</a:t>
            </a:fld>
            <a:endParaRPr lang="en-GB"/>
          </a:p>
        </p:txBody>
      </p:sp>
      <p:sp>
        <p:nvSpPr>
          <p:cNvPr id="79877"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en-GB"/>
          </a:p>
        </p:txBody>
      </p:sp>
      <p:sp>
        <p:nvSpPr>
          <p:cNvPr id="25606" name="Rectangle 6"/>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9879" name="Rectangle 7"/>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defRPr/>
            </a:pPr>
            <a:endParaRPr lang="en-GB">
              <a:latin typeface="Verdana" pitchFamily="34" charset="0"/>
            </a:endParaRPr>
          </a:p>
        </p:txBody>
      </p:sp>
      <p:sp>
        <p:nvSpPr>
          <p:cNvPr id="79880" name="Oval 8"/>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79881" name="Group 9"/>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25611" name="Rectangle 15"/>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79888" name="Text Box 16"/>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 </a:t>
            </a:r>
            <a:r>
              <a:rPr lang="en-GB" sz="1200">
                <a:latin typeface="Verdana" pitchFamily="34" charset="0"/>
              </a:rPr>
              <a:t> </a:t>
            </a:r>
          </a:p>
        </p:txBody>
      </p:sp>
      <p:pic>
        <p:nvPicPr>
          <p:cNvPr id="25613" name="Picture 17" descr="egee"/>
          <p:cNvPicPr>
            <a:picLocks noChangeAspect="1" noChangeArrowheads="1"/>
          </p:cNvPicPr>
          <p:nvPr/>
        </p:nvPicPr>
        <p:blipFill>
          <a:blip r:embed="rId14"/>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2"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Lst>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sz="2000"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6" name="Rectangle 4"/>
          <p:cNvSpPr>
            <a:spLocks noChangeArrowheads="1"/>
          </p:cNvSpPr>
          <p:nvPr/>
        </p:nvSpPr>
        <p:spPr bwMode="auto">
          <a:xfrm>
            <a:off x="0" y="6705600"/>
            <a:ext cx="9144000" cy="152400"/>
          </a:xfrm>
          <a:prstGeom prst="rect">
            <a:avLst/>
          </a:prstGeom>
          <a:solidFill>
            <a:srgbClr val="0D2B88"/>
          </a:solidFill>
          <a:ln w="9525">
            <a:solidFill>
              <a:srgbClr val="0D2B88"/>
            </a:solidFill>
            <a:miter lim="800000"/>
            <a:headEnd/>
            <a:tailEnd/>
          </a:ln>
          <a:effectLst/>
        </p:spPr>
        <p:txBody>
          <a:bodyPr wrap="none" anchor="ctr"/>
          <a:lstStyle/>
          <a:p>
            <a:pPr>
              <a:defRPr/>
            </a:pPr>
            <a:endParaRPr lang="en-US"/>
          </a:p>
        </p:txBody>
      </p:sp>
      <p:pic>
        <p:nvPicPr>
          <p:cNvPr id="51203" name="Picture 7"/>
          <p:cNvPicPr>
            <a:picLocks noChangeAspect="1" noChangeArrowheads="1"/>
          </p:cNvPicPr>
          <p:nvPr/>
        </p:nvPicPr>
        <p:blipFill>
          <a:blip r:embed="rId3"/>
          <a:srcRect/>
          <a:stretch>
            <a:fillRect/>
          </a:stretch>
        </p:blipFill>
        <p:spPr bwMode="auto">
          <a:xfrm>
            <a:off x="0" y="1312863"/>
            <a:ext cx="8001000" cy="5408612"/>
          </a:xfrm>
          <a:prstGeom prst="rect">
            <a:avLst/>
          </a:prstGeom>
          <a:noFill/>
          <a:ln w="9525">
            <a:noFill/>
            <a:miter lim="800000"/>
            <a:headEnd/>
            <a:tailEnd/>
          </a:ln>
        </p:spPr>
      </p:pic>
      <p:pic>
        <p:nvPicPr>
          <p:cNvPr id="51204" name="Picture 8" descr="logo"/>
          <p:cNvPicPr>
            <a:picLocks noChangeAspect="1" noChangeArrowheads="1"/>
          </p:cNvPicPr>
          <p:nvPr/>
        </p:nvPicPr>
        <p:blipFill>
          <a:blip r:embed="rId4"/>
          <a:srcRect/>
          <a:stretch>
            <a:fillRect/>
          </a:stretch>
        </p:blipFill>
        <p:spPr bwMode="auto">
          <a:xfrm>
            <a:off x="8153400" y="5791200"/>
            <a:ext cx="838200" cy="838200"/>
          </a:xfrm>
          <a:prstGeom prst="rect">
            <a:avLst/>
          </a:prstGeom>
          <a:noFill/>
          <a:ln w="9525">
            <a:noFill/>
            <a:miter lim="800000"/>
            <a:headEnd/>
            <a:tailEnd/>
          </a:ln>
        </p:spPr>
      </p:pic>
      <p:sp>
        <p:nvSpPr>
          <p:cNvPr id="33801" name="Text Box 9"/>
          <p:cNvSpPr txBox="1">
            <a:spLocks noChangeArrowheads="1"/>
          </p:cNvSpPr>
          <p:nvPr/>
        </p:nvSpPr>
        <p:spPr bwMode="auto">
          <a:xfrm>
            <a:off x="0" y="4941888"/>
            <a:ext cx="2411413" cy="646331"/>
          </a:xfrm>
          <a:prstGeom prst="rect">
            <a:avLst/>
          </a:prstGeom>
          <a:noFill/>
          <a:ln w="9525">
            <a:noFill/>
            <a:miter lim="800000"/>
            <a:headEnd/>
            <a:tailEnd/>
          </a:ln>
          <a:effectLst/>
        </p:spPr>
        <p:txBody>
          <a:bodyPr>
            <a:spAutoFit/>
          </a:bodyPr>
          <a:lstStyle/>
          <a:p>
            <a:pPr>
              <a:defRPr/>
            </a:pPr>
            <a:r>
              <a:rPr lang="en-US" sz="2000" b="1" dirty="0">
                <a:solidFill>
                  <a:schemeClr val="bg1"/>
                </a:solidFill>
                <a:effectLst>
                  <a:outerShdw blurRad="38100" dist="38100" dir="2700000" algn="tl">
                    <a:srgbClr val="C0C0C0"/>
                  </a:outerShdw>
                </a:effectLst>
              </a:rPr>
              <a:t>Ian Bird</a:t>
            </a:r>
            <a:endParaRPr lang="en-US" sz="2000" b="1" dirty="0">
              <a:solidFill>
                <a:schemeClr val="bg1"/>
              </a:solidFill>
            </a:endParaRPr>
          </a:p>
          <a:p>
            <a:pPr>
              <a:defRPr/>
            </a:pPr>
            <a:r>
              <a:rPr lang="en-US" sz="1600" b="1" dirty="0">
                <a:solidFill>
                  <a:schemeClr val="bg1"/>
                </a:solidFill>
                <a:effectLst>
                  <a:outerShdw blurRad="38100" dist="38100" dir="2700000" algn="tl">
                    <a:srgbClr val="C0C0C0"/>
                  </a:outerShdw>
                </a:effectLst>
              </a:rPr>
              <a:t>LCG Project </a:t>
            </a:r>
            <a:r>
              <a:rPr lang="en-US" sz="1600" b="1" dirty="0" smtClean="0">
                <a:solidFill>
                  <a:schemeClr val="bg1"/>
                </a:solidFill>
                <a:effectLst>
                  <a:outerShdw blurRad="38100" dist="38100" dir="2700000" algn="tl">
                    <a:srgbClr val="C0C0C0"/>
                  </a:outerShdw>
                </a:effectLst>
              </a:rPr>
              <a:t>Leader</a:t>
            </a:r>
            <a:endParaRPr lang="en-US" sz="1600" b="1" dirty="0">
              <a:solidFill>
                <a:schemeClr val="bg1"/>
              </a:solidFill>
              <a:effectLst>
                <a:outerShdw blurRad="38100" dist="38100" dir="2700000" algn="tl">
                  <a:srgbClr val="C0C0C0"/>
                </a:outerShdw>
              </a:effectLst>
            </a:endParaRPr>
          </a:p>
        </p:txBody>
      </p:sp>
    </p:spTree>
  </p:cSld>
  <p:clrMap bg1="lt1" tx1="dk1" bg2="lt2" tx2="dk2" accent1="accent1" accent2="accent2" accent3="accent3" accent4="accent4" accent5="accent5" accent6="accent6" hlink="hlink" folHlink="folHlink"/>
  <p:sldLayoutIdLst>
    <p:sldLayoutId id="2147483846" r:id="rId1"/>
  </p:sldLayoutIdLst>
  <p:transition/>
  <p:txStyles>
    <p:titleStyle>
      <a:lvl1pPr algn="l" rtl="0" eaLnBrk="0" fontAlgn="base" hangingPunct="0">
        <a:lnSpc>
          <a:spcPct val="90000"/>
        </a:lnSpc>
        <a:spcBef>
          <a:spcPct val="0"/>
        </a:spcBef>
        <a:spcAft>
          <a:spcPct val="0"/>
        </a:spcAft>
        <a:defRPr sz="3200">
          <a:solidFill>
            <a:srgbClr val="333399"/>
          </a:solidFill>
          <a:latin typeface="+mj-lt"/>
          <a:ea typeface="+mj-ea"/>
          <a:cs typeface="+mj-cs"/>
        </a:defRPr>
      </a:lvl1pPr>
      <a:lvl2pPr algn="l" rtl="0" eaLnBrk="0" fontAlgn="base" hangingPunct="0">
        <a:lnSpc>
          <a:spcPct val="90000"/>
        </a:lnSpc>
        <a:spcBef>
          <a:spcPct val="0"/>
        </a:spcBef>
        <a:spcAft>
          <a:spcPct val="0"/>
        </a:spcAft>
        <a:defRPr sz="3200">
          <a:solidFill>
            <a:srgbClr val="333399"/>
          </a:solidFill>
          <a:latin typeface="Arial" charset="0"/>
        </a:defRPr>
      </a:lvl2pPr>
      <a:lvl3pPr algn="l" rtl="0" eaLnBrk="0" fontAlgn="base" hangingPunct="0">
        <a:lnSpc>
          <a:spcPct val="90000"/>
        </a:lnSpc>
        <a:spcBef>
          <a:spcPct val="0"/>
        </a:spcBef>
        <a:spcAft>
          <a:spcPct val="0"/>
        </a:spcAft>
        <a:defRPr sz="3200">
          <a:solidFill>
            <a:srgbClr val="333399"/>
          </a:solidFill>
          <a:latin typeface="Arial" charset="0"/>
        </a:defRPr>
      </a:lvl3pPr>
      <a:lvl4pPr algn="l" rtl="0" eaLnBrk="0" fontAlgn="base" hangingPunct="0">
        <a:lnSpc>
          <a:spcPct val="90000"/>
        </a:lnSpc>
        <a:spcBef>
          <a:spcPct val="0"/>
        </a:spcBef>
        <a:spcAft>
          <a:spcPct val="0"/>
        </a:spcAft>
        <a:defRPr sz="3200">
          <a:solidFill>
            <a:srgbClr val="333399"/>
          </a:solidFill>
          <a:latin typeface="Arial" charset="0"/>
        </a:defRPr>
      </a:lvl4pPr>
      <a:lvl5pPr algn="l" rtl="0" eaLnBrk="0" fontAlgn="base" hangingPunct="0">
        <a:lnSpc>
          <a:spcPct val="90000"/>
        </a:lnSpc>
        <a:spcBef>
          <a:spcPct val="0"/>
        </a:spcBef>
        <a:spcAft>
          <a:spcPct val="0"/>
        </a:spcAft>
        <a:defRPr sz="3200">
          <a:solidFill>
            <a:srgbClr val="333399"/>
          </a:solidFill>
          <a:latin typeface="Arial" charset="0"/>
        </a:defRPr>
      </a:lvl5pPr>
      <a:lvl6pPr marL="457200" algn="l" rtl="0" eaLnBrk="1" fontAlgn="base" hangingPunct="1">
        <a:lnSpc>
          <a:spcPct val="90000"/>
        </a:lnSpc>
        <a:spcBef>
          <a:spcPct val="0"/>
        </a:spcBef>
        <a:spcAft>
          <a:spcPct val="0"/>
        </a:spcAft>
        <a:defRPr sz="3200">
          <a:solidFill>
            <a:srgbClr val="333399"/>
          </a:solidFill>
          <a:latin typeface="Arial" charset="0"/>
        </a:defRPr>
      </a:lvl6pPr>
      <a:lvl7pPr marL="914400" algn="l" rtl="0" eaLnBrk="1" fontAlgn="base" hangingPunct="1">
        <a:lnSpc>
          <a:spcPct val="90000"/>
        </a:lnSpc>
        <a:spcBef>
          <a:spcPct val="0"/>
        </a:spcBef>
        <a:spcAft>
          <a:spcPct val="0"/>
        </a:spcAft>
        <a:defRPr sz="3200">
          <a:solidFill>
            <a:srgbClr val="333399"/>
          </a:solidFill>
          <a:latin typeface="Arial" charset="0"/>
        </a:defRPr>
      </a:lvl7pPr>
      <a:lvl8pPr marL="1371600" algn="l" rtl="0" eaLnBrk="1" fontAlgn="base" hangingPunct="1">
        <a:lnSpc>
          <a:spcPct val="90000"/>
        </a:lnSpc>
        <a:spcBef>
          <a:spcPct val="0"/>
        </a:spcBef>
        <a:spcAft>
          <a:spcPct val="0"/>
        </a:spcAft>
        <a:defRPr sz="3200">
          <a:solidFill>
            <a:srgbClr val="333399"/>
          </a:solidFill>
          <a:latin typeface="Arial" charset="0"/>
        </a:defRPr>
      </a:lvl8pPr>
      <a:lvl9pPr marL="1828800" algn="l" rtl="0" eaLnBrk="1" fontAlgn="base" hangingPunct="1">
        <a:lnSpc>
          <a:spcPct val="90000"/>
        </a:lnSpc>
        <a:spcBef>
          <a:spcPct val="0"/>
        </a:spcBef>
        <a:spcAft>
          <a:spcPct val="0"/>
        </a:spcAft>
        <a:defRPr sz="3200">
          <a:solidFill>
            <a:srgbClr val="333399"/>
          </a:solidFill>
          <a:latin typeface="Arial" charset="0"/>
        </a:defRPr>
      </a:lvl9pPr>
    </p:titleStyle>
    <p:bodyStyle>
      <a:lvl1pPr marL="288925" indent="-288925" algn="l" rtl="0" eaLnBrk="0" fontAlgn="base" hangingPunct="0">
        <a:lnSpc>
          <a:spcPct val="90000"/>
        </a:lnSpc>
        <a:spcBef>
          <a:spcPct val="30000"/>
        </a:spcBef>
        <a:spcAft>
          <a:spcPct val="0"/>
        </a:spcAft>
        <a:buClr>
          <a:srgbClr val="333399"/>
        </a:buClr>
        <a:buSzPct val="110000"/>
        <a:buChar char="•"/>
        <a:defRPr sz="2400">
          <a:solidFill>
            <a:schemeClr val="tx1"/>
          </a:solidFill>
          <a:latin typeface="+mn-lt"/>
          <a:ea typeface="+mn-ea"/>
          <a:cs typeface="+mn-cs"/>
        </a:defRPr>
      </a:lvl1pPr>
      <a:lvl2pPr marL="808038" indent="-290513" algn="l" rtl="0" eaLnBrk="0" fontAlgn="base" hangingPunct="0">
        <a:lnSpc>
          <a:spcPct val="90000"/>
        </a:lnSpc>
        <a:spcBef>
          <a:spcPct val="30000"/>
        </a:spcBef>
        <a:spcAft>
          <a:spcPct val="0"/>
        </a:spcAft>
        <a:buClr>
          <a:srgbClr val="D40A0A"/>
        </a:buClr>
        <a:buFont typeface="Wingdings" pitchFamily="2" charset="2"/>
        <a:buChar char="§"/>
        <a:defRPr sz="2000">
          <a:solidFill>
            <a:schemeClr val="tx1"/>
          </a:solidFill>
          <a:latin typeface="+mn-lt"/>
        </a:defRPr>
      </a:lvl2pPr>
      <a:lvl3pPr marL="1265238" indent="-290513" algn="l" rtl="0" eaLnBrk="0" fontAlgn="base" hangingPunct="0">
        <a:lnSpc>
          <a:spcPct val="90000"/>
        </a:lnSpc>
        <a:spcBef>
          <a:spcPct val="30000"/>
        </a:spcBef>
        <a:spcAft>
          <a:spcPct val="0"/>
        </a:spcAft>
        <a:buClr>
          <a:srgbClr val="008000"/>
        </a:buClr>
        <a:buSzPct val="40000"/>
        <a:buFont typeface="Wingdings" pitchFamily="2" charset="2"/>
        <a:buChar char="¨"/>
        <a:defRPr sz="2400">
          <a:solidFill>
            <a:schemeClr val="tx1"/>
          </a:solidFill>
          <a:latin typeface="+mn-lt"/>
        </a:defRPr>
      </a:lvl3pPr>
      <a:lvl4pPr marL="1924050" indent="-171450" algn="l" rtl="0" eaLnBrk="0" fontAlgn="base" hangingPunct="0">
        <a:lnSpc>
          <a:spcPct val="90000"/>
        </a:lnSpc>
        <a:spcBef>
          <a:spcPct val="30000"/>
        </a:spcBef>
        <a:spcAft>
          <a:spcPct val="0"/>
        </a:spcAft>
        <a:buClr>
          <a:schemeClr val="tx1"/>
        </a:buClr>
        <a:buSzPct val="70000"/>
        <a:buFont typeface="Wingdings" pitchFamily="2" charset="2"/>
        <a:buChar char=""/>
        <a:defRPr sz="1600">
          <a:solidFill>
            <a:schemeClr val="tx1"/>
          </a:solidFill>
          <a:latin typeface="+mn-lt"/>
        </a:defRPr>
      </a:lvl4pPr>
      <a:lvl5pPr marL="2286000" indent="-171450" algn="l" rtl="0" eaLnBrk="0" fontAlgn="base" hangingPunct="0">
        <a:lnSpc>
          <a:spcPct val="90000"/>
        </a:lnSpc>
        <a:spcBef>
          <a:spcPct val="30000"/>
        </a:spcBef>
        <a:spcAft>
          <a:spcPct val="0"/>
        </a:spcAft>
        <a:buChar char="·"/>
        <a:defRPr sz="2000">
          <a:solidFill>
            <a:schemeClr val="tx1"/>
          </a:solidFill>
          <a:latin typeface="+mn-lt"/>
        </a:defRPr>
      </a:lvl5pPr>
      <a:lvl6pPr marL="2743200" indent="-171450" algn="l" rtl="0" eaLnBrk="1" fontAlgn="base" hangingPunct="1">
        <a:lnSpc>
          <a:spcPct val="90000"/>
        </a:lnSpc>
        <a:spcBef>
          <a:spcPct val="30000"/>
        </a:spcBef>
        <a:spcAft>
          <a:spcPct val="0"/>
        </a:spcAft>
        <a:buChar char="·"/>
        <a:defRPr>
          <a:solidFill>
            <a:schemeClr val="tx1"/>
          </a:solidFill>
          <a:latin typeface="+mn-lt"/>
        </a:defRPr>
      </a:lvl6pPr>
      <a:lvl7pPr marL="3200400" indent="-171450" algn="l" rtl="0" eaLnBrk="1" fontAlgn="base" hangingPunct="1">
        <a:lnSpc>
          <a:spcPct val="90000"/>
        </a:lnSpc>
        <a:spcBef>
          <a:spcPct val="30000"/>
        </a:spcBef>
        <a:spcAft>
          <a:spcPct val="0"/>
        </a:spcAft>
        <a:buChar char="·"/>
        <a:defRPr>
          <a:solidFill>
            <a:schemeClr val="tx1"/>
          </a:solidFill>
          <a:latin typeface="+mn-lt"/>
        </a:defRPr>
      </a:lvl7pPr>
      <a:lvl8pPr marL="3657600" indent="-171450" algn="l" rtl="0" eaLnBrk="1" fontAlgn="base" hangingPunct="1">
        <a:lnSpc>
          <a:spcPct val="90000"/>
        </a:lnSpc>
        <a:spcBef>
          <a:spcPct val="30000"/>
        </a:spcBef>
        <a:spcAft>
          <a:spcPct val="0"/>
        </a:spcAft>
        <a:buChar char="·"/>
        <a:defRPr>
          <a:solidFill>
            <a:schemeClr val="tx1"/>
          </a:solidFill>
          <a:latin typeface="+mn-lt"/>
        </a:defRPr>
      </a:lvl8pPr>
      <a:lvl9pPr marL="4114800" indent="-171450" algn="l" rtl="0" eaLnBrk="1" fontAlgn="base" hangingPunct="1">
        <a:lnSpc>
          <a:spcPct val="90000"/>
        </a:lnSpc>
        <a:spcBef>
          <a:spcPct val="3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bwMode="auto">
          <a:xfrm>
            <a:off x="1055688" y="333375"/>
            <a:ext cx="7032625" cy="838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86372" name="Rectangle 4"/>
          <p:cNvSpPr>
            <a:spLocks noGrp="1" noChangeArrowheads="1"/>
          </p:cNvSpPr>
          <p:nvPr>
            <p:ph type="body" idx="1"/>
          </p:nvPr>
        </p:nvSpPr>
        <p:spPr bwMode="auto">
          <a:xfrm>
            <a:off x="571472" y="1428736"/>
            <a:ext cx="8072494" cy="492922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6373" name="Text Box 5"/>
          <p:cNvSpPr txBox="1">
            <a:spLocks noChangeArrowheads="1"/>
          </p:cNvSpPr>
          <p:nvPr/>
        </p:nvSpPr>
        <p:spPr bwMode="auto">
          <a:xfrm>
            <a:off x="0" y="6572273"/>
            <a:ext cx="6072198" cy="276999"/>
          </a:xfrm>
          <a:prstGeom prst="rect">
            <a:avLst/>
          </a:prstGeom>
          <a:noFill/>
          <a:ln w="12700">
            <a:noFill/>
            <a:miter lim="800000"/>
            <a:headEnd type="none" w="sm" len="sm"/>
            <a:tailEnd type="none" w="sm" len="sm"/>
          </a:ln>
          <a:effectLst/>
        </p:spPr>
        <p:txBody>
          <a:bodyPr wrap="square">
            <a:spAutoFit/>
          </a:bodyPr>
          <a:lstStyle/>
          <a:p>
            <a:pPr algn="l" rtl="0" eaLnBrk="0" fontAlgn="base" hangingPunct="0">
              <a:spcBef>
                <a:spcPct val="50000"/>
              </a:spcBef>
              <a:spcAft>
                <a:spcPct val="0"/>
              </a:spcAft>
            </a:pPr>
            <a:r>
              <a:rPr lang="en-GB" sz="1200" b="1" kern="1200" dirty="0">
                <a:solidFill>
                  <a:srgbClr val="0066FF"/>
                </a:solidFill>
                <a:latin typeface="Arial"/>
                <a:ea typeface="+mn-ea"/>
                <a:cs typeface="+mn-cs"/>
              </a:rPr>
              <a:t>Ian.Bird@cern.ch				</a:t>
            </a:r>
            <a:fld id="{8D9C3907-C1F4-4113-879F-A00577240C5E}" type="slidenum">
              <a:rPr lang="en-GB" sz="1200" kern="1200">
                <a:solidFill>
                  <a:srgbClr val="0066FF"/>
                </a:solidFill>
                <a:latin typeface="Times New Roman" pitchFamily="18" charset="0"/>
                <a:ea typeface="+mn-ea"/>
                <a:cs typeface="+mn-cs"/>
              </a:rPr>
              <a:pPr algn="l" rtl="0" eaLnBrk="0" fontAlgn="base" hangingPunct="0">
                <a:spcBef>
                  <a:spcPct val="50000"/>
                </a:spcBef>
                <a:spcAft>
                  <a:spcPct val="0"/>
                </a:spcAft>
              </a:pPr>
              <a:t>‹#›</a:t>
            </a:fld>
            <a:endParaRPr lang="en-GB" sz="1200" kern="1200" dirty="0">
              <a:solidFill>
                <a:srgbClr val="0066FF"/>
              </a:solidFill>
              <a:latin typeface="Times New Roman" pitchFamily="18" charset="0"/>
              <a:ea typeface="+mn-ea"/>
              <a:cs typeface="+mn-cs"/>
            </a:endParaRPr>
          </a:p>
        </p:txBody>
      </p:sp>
      <p:pic>
        <p:nvPicPr>
          <p:cNvPr id="167938" name="Picture 2" descr="\\cern.ch\dfs\Users\i\ibird\Documents\My Pictures\WLCGlogo.jpg"/>
          <p:cNvPicPr>
            <a:picLocks noChangeAspect="1" noChangeArrowheads="1"/>
          </p:cNvPicPr>
          <p:nvPr userDrawn="1"/>
        </p:nvPicPr>
        <p:blipFill>
          <a:blip r:embed="rId14" cstate="print"/>
          <a:srcRect/>
          <a:stretch>
            <a:fillRect/>
          </a:stretch>
        </p:blipFill>
        <p:spPr bwMode="auto">
          <a:xfrm>
            <a:off x="111251" y="351298"/>
            <a:ext cx="784252" cy="784252"/>
          </a:xfrm>
          <a:prstGeom prst="rect">
            <a:avLst/>
          </a:prstGeom>
          <a:noFill/>
        </p:spPr>
      </p:pic>
    </p:spTree>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Lst>
  <p:transition/>
  <p:txStyles>
    <p:titleStyle>
      <a:lvl1pPr algn="ctr" rtl="0" fontAlgn="base">
        <a:lnSpc>
          <a:spcPct val="90000"/>
        </a:lnSpc>
        <a:spcBef>
          <a:spcPct val="0"/>
        </a:spcBef>
        <a:spcAft>
          <a:spcPct val="0"/>
        </a:spcAft>
        <a:defRPr sz="3200" b="1">
          <a:solidFill>
            <a:srgbClr val="990000"/>
          </a:solidFill>
          <a:latin typeface="+mj-lt"/>
          <a:ea typeface="+mj-ea"/>
          <a:cs typeface="+mj-cs"/>
        </a:defRPr>
      </a:lvl1pPr>
      <a:lvl2pPr algn="ctr" rtl="0" fontAlgn="base">
        <a:lnSpc>
          <a:spcPct val="90000"/>
        </a:lnSpc>
        <a:spcBef>
          <a:spcPct val="0"/>
        </a:spcBef>
        <a:spcAft>
          <a:spcPct val="0"/>
        </a:spcAft>
        <a:defRPr sz="3200" b="1">
          <a:solidFill>
            <a:srgbClr val="990000"/>
          </a:solidFill>
          <a:latin typeface="Comic Sans MS" pitchFamily="66" charset="0"/>
        </a:defRPr>
      </a:lvl2pPr>
      <a:lvl3pPr algn="ctr" rtl="0" fontAlgn="base">
        <a:lnSpc>
          <a:spcPct val="90000"/>
        </a:lnSpc>
        <a:spcBef>
          <a:spcPct val="0"/>
        </a:spcBef>
        <a:spcAft>
          <a:spcPct val="0"/>
        </a:spcAft>
        <a:defRPr sz="3200" b="1">
          <a:solidFill>
            <a:srgbClr val="990000"/>
          </a:solidFill>
          <a:latin typeface="Comic Sans MS" pitchFamily="66" charset="0"/>
        </a:defRPr>
      </a:lvl3pPr>
      <a:lvl4pPr algn="ctr" rtl="0" fontAlgn="base">
        <a:lnSpc>
          <a:spcPct val="90000"/>
        </a:lnSpc>
        <a:spcBef>
          <a:spcPct val="0"/>
        </a:spcBef>
        <a:spcAft>
          <a:spcPct val="0"/>
        </a:spcAft>
        <a:defRPr sz="3200" b="1">
          <a:solidFill>
            <a:srgbClr val="990000"/>
          </a:solidFill>
          <a:latin typeface="Comic Sans MS" pitchFamily="66" charset="0"/>
        </a:defRPr>
      </a:lvl4pPr>
      <a:lvl5pPr algn="ctr" rtl="0" fontAlgn="base">
        <a:lnSpc>
          <a:spcPct val="90000"/>
        </a:lnSpc>
        <a:spcBef>
          <a:spcPct val="0"/>
        </a:spcBef>
        <a:spcAft>
          <a:spcPct val="0"/>
        </a:spcAft>
        <a:defRPr sz="3200" b="1">
          <a:solidFill>
            <a:srgbClr val="990000"/>
          </a:solidFill>
          <a:latin typeface="Comic Sans MS" pitchFamily="66" charset="0"/>
        </a:defRPr>
      </a:lvl5pPr>
      <a:lvl6pPr marL="457200" algn="ctr" rtl="0" fontAlgn="base">
        <a:lnSpc>
          <a:spcPct val="90000"/>
        </a:lnSpc>
        <a:spcBef>
          <a:spcPct val="0"/>
        </a:spcBef>
        <a:spcAft>
          <a:spcPct val="0"/>
        </a:spcAft>
        <a:defRPr sz="3200" b="1">
          <a:solidFill>
            <a:srgbClr val="990000"/>
          </a:solidFill>
          <a:latin typeface="Comic Sans MS" pitchFamily="66" charset="0"/>
        </a:defRPr>
      </a:lvl6pPr>
      <a:lvl7pPr marL="914400" algn="ctr" rtl="0" fontAlgn="base">
        <a:lnSpc>
          <a:spcPct val="90000"/>
        </a:lnSpc>
        <a:spcBef>
          <a:spcPct val="0"/>
        </a:spcBef>
        <a:spcAft>
          <a:spcPct val="0"/>
        </a:spcAft>
        <a:defRPr sz="3200" b="1">
          <a:solidFill>
            <a:srgbClr val="990000"/>
          </a:solidFill>
          <a:latin typeface="Comic Sans MS" pitchFamily="66" charset="0"/>
        </a:defRPr>
      </a:lvl7pPr>
      <a:lvl8pPr marL="1371600" algn="ctr" rtl="0" fontAlgn="base">
        <a:lnSpc>
          <a:spcPct val="90000"/>
        </a:lnSpc>
        <a:spcBef>
          <a:spcPct val="0"/>
        </a:spcBef>
        <a:spcAft>
          <a:spcPct val="0"/>
        </a:spcAft>
        <a:defRPr sz="3200" b="1">
          <a:solidFill>
            <a:srgbClr val="990000"/>
          </a:solidFill>
          <a:latin typeface="Comic Sans MS" pitchFamily="66" charset="0"/>
        </a:defRPr>
      </a:lvl8pPr>
      <a:lvl9pPr marL="1828800" algn="ctr" rtl="0" fontAlgn="base">
        <a:lnSpc>
          <a:spcPct val="90000"/>
        </a:lnSpc>
        <a:spcBef>
          <a:spcPct val="0"/>
        </a:spcBef>
        <a:spcAft>
          <a:spcPct val="0"/>
        </a:spcAft>
        <a:defRPr sz="3200" b="1">
          <a:solidFill>
            <a:srgbClr val="990000"/>
          </a:solidFill>
          <a:latin typeface="Comic Sans MS" pitchFamily="66" charset="0"/>
        </a:defRPr>
      </a:lvl9pPr>
    </p:titleStyle>
    <p:bodyStyle>
      <a:lvl1pPr marL="360000" indent="-360000" algn="l" rtl="0" fontAlgn="base">
        <a:lnSpc>
          <a:spcPct val="90000"/>
        </a:lnSpc>
        <a:spcBef>
          <a:spcPct val="30000"/>
        </a:spcBef>
        <a:spcAft>
          <a:spcPct val="0"/>
        </a:spcAft>
        <a:buClr>
          <a:srgbClr val="0000FF"/>
        </a:buClr>
        <a:buFont typeface="Wingdings" pitchFamily="2" charset="2"/>
        <a:buChar char="§"/>
        <a:defRPr sz="2000">
          <a:solidFill>
            <a:srgbClr val="0000FF"/>
          </a:solidFill>
          <a:latin typeface="+mn-lt"/>
          <a:ea typeface="+mn-ea"/>
          <a:cs typeface="+mn-cs"/>
        </a:defRPr>
      </a:lvl1pPr>
      <a:lvl2pPr marL="1047750" indent="-285750" algn="l" rtl="0" fontAlgn="base">
        <a:lnSpc>
          <a:spcPct val="90000"/>
        </a:lnSpc>
        <a:spcBef>
          <a:spcPct val="30000"/>
        </a:spcBef>
        <a:spcAft>
          <a:spcPct val="0"/>
        </a:spcAft>
        <a:buClr>
          <a:schemeClr val="tx2"/>
        </a:buClr>
        <a:buFont typeface="Wingdings" pitchFamily="2" charset="2"/>
        <a:buChar char="§"/>
        <a:defRPr>
          <a:solidFill>
            <a:schemeClr val="tx2"/>
          </a:solidFill>
          <a:latin typeface="+mn-lt"/>
        </a:defRPr>
      </a:lvl2pPr>
      <a:lvl3pPr marL="1562100" indent="-228600" algn="l" rtl="0" fontAlgn="base">
        <a:lnSpc>
          <a:spcPct val="90000"/>
        </a:lnSpc>
        <a:spcBef>
          <a:spcPct val="30000"/>
        </a:spcBef>
        <a:spcAft>
          <a:spcPct val="0"/>
        </a:spcAft>
        <a:buClr>
          <a:srgbClr val="FF0066"/>
        </a:buClr>
        <a:buSzPct val="40000"/>
        <a:buFont typeface="Wingdings" pitchFamily="2" charset="2"/>
        <a:buChar char="¨"/>
        <a:defRPr>
          <a:solidFill>
            <a:srgbClr val="FF0000"/>
          </a:solidFill>
          <a:latin typeface="+mn-lt"/>
        </a:defRPr>
      </a:lvl3pPr>
      <a:lvl4pPr marL="1924050" indent="-171450" algn="l" rtl="0" fontAlgn="base">
        <a:lnSpc>
          <a:spcPct val="90000"/>
        </a:lnSpc>
        <a:spcBef>
          <a:spcPct val="30000"/>
        </a:spcBef>
        <a:spcAft>
          <a:spcPct val="0"/>
        </a:spcAft>
        <a:buClr>
          <a:schemeClr val="tx1"/>
        </a:buClr>
        <a:buSzPct val="70000"/>
        <a:buFont typeface="Wingdings" pitchFamily="2" charset="2"/>
        <a:buChar char=""/>
        <a:defRPr>
          <a:solidFill>
            <a:schemeClr val="tx1"/>
          </a:solidFill>
          <a:latin typeface="+mn-lt"/>
        </a:defRPr>
      </a:lvl4pPr>
      <a:lvl5pPr marL="2286000" indent="-171450" algn="l" rtl="0" fontAlgn="base">
        <a:lnSpc>
          <a:spcPct val="90000"/>
        </a:lnSpc>
        <a:spcBef>
          <a:spcPct val="30000"/>
        </a:spcBef>
        <a:spcAft>
          <a:spcPct val="0"/>
        </a:spcAft>
        <a:buChar char="·"/>
        <a:defRPr>
          <a:solidFill>
            <a:schemeClr val="tx1"/>
          </a:solidFill>
          <a:latin typeface="+mn-lt"/>
        </a:defRPr>
      </a:lvl5pPr>
      <a:lvl6pPr marL="2743200" indent="-171450" algn="l" rtl="0" fontAlgn="base">
        <a:lnSpc>
          <a:spcPct val="90000"/>
        </a:lnSpc>
        <a:spcBef>
          <a:spcPct val="30000"/>
        </a:spcBef>
        <a:spcAft>
          <a:spcPct val="0"/>
        </a:spcAft>
        <a:buChar char="·"/>
        <a:defRPr>
          <a:solidFill>
            <a:schemeClr val="tx1"/>
          </a:solidFill>
          <a:latin typeface="+mn-lt"/>
        </a:defRPr>
      </a:lvl6pPr>
      <a:lvl7pPr marL="3200400" indent="-171450" algn="l" rtl="0" fontAlgn="base">
        <a:lnSpc>
          <a:spcPct val="90000"/>
        </a:lnSpc>
        <a:spcBef>
          <a:spcPct val="30000"/>
        </a:spcBef>
        <a:spcAft>
          <a:spcPct val="0"/>
        </a:spcAft>
        <a:buChar char="·"/>
        <a:defRPr>
          <a:solidFill>
            <a:schemeClr val="tx1"/>
          </a:solidFill>
          <a:latin typeface="+mn-lt"/>
        </a:defRPr>
      </a:lvl7pPr>
      <a:lvl8pPr marL="3657600" indent="-171450" algn="l" rtl="0" fontAlgn="base">
        <a:lnSpc>
          <a:spcPct val="90000"/>
        </a:lnSpc>
        <a:spcBef>
          <a:spcPct val="30000"/>
        </a:spcBef>
        <a:spcAft>
          <a:spcPct val="0"/>
        </a:spcAft>
        <a:buChar char="·"/>
        <a:defRPr>
          <a:solidFill>
            <a:schemeClr val="tx1"/>
          </a:solidFill>
          <a:latin typeface="+mn-lt"/>
        </a:defRPr>
      </a:lvl8pPr>
      <a:lvl9pPr marL="4114800" indent="-171450" algn="l" rtl="0" fontAlgn="base">
        <a:lnSpc>
          <a:spcPct val="90000"/>
        </a:lnSpc>
        <a:spcBef>
          <a:spcPct val="3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5.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ChangeArrowheads="1"/>
          </p:cNvSpPr>
          <p:nvPr/>
        </p:nvSpPr>
        <p:spPr bwMode="auto">
          <a:xfrm>
            <a:off x="1116012" y="333375"/>
            <a:ext cx="8027988" cy="646331"/>
          </a:xfrm>
          <a:prstGeom prst="rect">
            <a:avLst/>
          </a:prstGeom>
          <a:noFill/>
          <a:ln w="9525">
            <a:noFill/>
            <a:miter lim="800000"/>
            <a:headEnd/>
            <a:tailEnd/>
          </a:ln>
        </p:spPr>
        <p:txBody>
          <a:bodyPr wrap="square">
            <a:spAutoFit/>
          </a:bodyPr>
          <a:lstStyle/>
          <a:p>
            <a:r>
              <a:rPr lang="en-GB" sz="3600" b="1" dirty="0" smtClean="0"/>
              <a:t>WLCG Status Report</a:t>
            </a:r>
            <a:r>
              <a:rPr lang="en-GB" sz="1000" b="1" dirty="0" smtClean="0"/>
              <a:t>	</a:t>
            </a:r>
          </a:p>
        </p:txBody>
      </p:sp>
      <p:sp>
        <p:nvSpPr>
          <p:cNvPr id="61442" name="Rectangle 3"/>
          <p:cNvSpPr>
            <a:spLocks noGrp="1" noChangeArrowheads="1"/>
          </p:cNvSpPr>
          <p:nvPr>
            <p:ph type="subTitle" idx="1"/>
          </p:nvPr>
        </p:nvSpPr>
        <p:spPr bwMode="auto">
          <a:xfrm>
            <a:off x="1" y="1785938"/>
            <a:ext cx="3428992" cy="1000120"/>
          </a:xfrm>
          <a:noFill/>
          <a:ln>
            <a:miter lim="800000"/>
            <a:headEnd/>
            <a:tailEnd/>
          </a:ln>
        </p:spPr>
        <p:txBody>
          <a:bodyPr vert="horz" wrap="square" lIns="91440" tIns="45720" rIns="91440" bIns="45720" numCol="1" anchor="t" anchorCtr="0" compatLnSpc="1">
            <a:prstTxWarp prst="textNoShape">
              <a:avLst/>
            </a:prstTxWarp>
          </a:bodyPr>
          <a:lstStyle/>
          <a:p>
            <a:pPr algn="l" eaLnBrk="1" hangingPunct="1">
              <a:lnSpc>
                <a:spcPct val="70000"/>
              </a:lnSpc>
            </a:pPr>
            <a:r>
              <a:rPr lang="en-GB" b="1" dirty="0" smtClean="0">
                <a:solidFill>
                  <a:schemeClr val="bg1"/>
                </a:solidFill>
              </a:rPr>
              <a:t>18</a:t>
            </a:r>
            <a:r>
              <a:rPr lang="en-GB" b="1" baseline="30000" dirty="0" smtClean="0">
                <a:solidFill>
                  <a:schemeClr val="bg1"/>
                </a:solidFill>
              </a:rPr>
              <a:t>th</a:t>
            </a:r>
            <a:r>
              <a:rPr lang="en-GB" b="1" dirty="0" smtClean="0">
                <a:solidFill>
                  <a:schemeClr val="bg1"/>
                </a:solidFill>
              </a:rPr>
              <a:t> November, 2008</a:t>
            </a:r>
          </a:p>
          <a:p>
            <a:pPr algn="l" eaLnBrk="1" hangingPunct="1">
              <a:lnSpc>
                <a:spcPct val="70000"/>
              </a:lnSpc>
            </a:pPr>
            <a:r>
              <a:rPr lang="en-GB" b="1" dirty="0" smtClean="0">
                <a:solidFill>
                  <a:schemeClr val="bg1"/>
                </a:solidFill>
              </a:rPr>
              <a:t>LHCC Referee Meeting</a:t>
            </a:r>
            <a:endParaRPr lang="en-US" b="1" dirty="0" smtClean="0">
              <a:solidFill>
                <a:schemeClr val="bg1"/>
              </a:solidFill>
            </a:endParaRPr>
          </a:p>
        </p:txBody>
      </p:sp>
      <p:pic>
        <p:nvPicPr>
          <p:cNvPr id="61443" name="Picture 6" descr="WLCGlogo.jpg"/>
          <p:cNvPicPr>
            <a:picLocks noChangeAspect="1"/>
          </p:cNvPicPr>
          <p:nvPr/>
        </p:nvPicPr>
        <p:blipFill>
          <a:blip r:embed="rId3"/>
          <a:srcRect/>
          <a:stretch>
            <a:fillRect/>
          </a:stretch>
        </p:blipFill>
        <p:spPr bwMode="auto">
          <a:xfrm>
            <a:off x="179388" y="285750"/>
            <a:ext cx="784225" cy="784225"/>
          </a:xfrm>
          <a:prstGeom prst="rect">
            <a:avLst/>
          </a:prstGeom>
          <a:noFill/>
          <a:ln w="9525">
            <a:noFill/>
            <a:miter lim="800000"/>
            <a:headEnd/>
            <a:tailEnd/>
          </a:ln>
        </p:spPr>
      </p:pic>
      <p:pic>
        <p:nvPicPr>
          <p:cNvPr id="61444" name="Picture 8" descr="WLCGlogo.jpg"/>
          <p:cNvPicPr>
            <a:picLocks noChangeAspect="1"/>
          </p:cNvPicPr>
          <p:nvPr/>
        </p:nvPicPr>
        <p:blipFill>
          <a:blip r:embed="rId4" cstate="print"/>
          <a:srcRect/>
          <a:stretch>
            <a:fillRect/>
          </a:stretch>
        </p:blipFill>
        <p:spPr bwMode="auto">
          <a:xfrm>
            <a:off x="8135938" y="5778500"/>
            <a:ext cx="855662" cy="8556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RSG comments for LHCC</a:t>
            </a:r>
            <a:endParaRPr lang="en-GB" dirty="0"/>
          </a:p>
        </p:txBody>
      </p:sp>
      <p:sp>
        <p:nvSpPr>
          <p:cNvPr id="3" name="Content Placeholder 2"/>
          <p:cNvSpPr>
            <a:spLocks noGrp="1"/>
          </p:cNvSpPr>
          <p:nvPr>
            <p:ph idx="1"/>
          </p:nvPr>
        </p:nvSpPr>
        <p:spPr>
          <a:xfrm>
            <a:off x="428596" y="1357298"/>
            <a:ext cx="8429684" cy="5286412"/>
          </a:xfrm>
        </p:spPr>
        <p:txBody>
          <a:bodyPr>
            <a:normAutofit fontScale="85000" lnSpcReduction="10000"/>
          </a:bodyPr>
          <a:lstStyle/>
          <a:p>
            <a:pPr eaLnBrk="1" hangingPunct="1">
              <a:lnSpc>
                <a:spcPct val="80000"/>
              </a:lnSpc>
            </a:pPr>
            <a:r>
              <a:rPr lang="en-GB" dirty="0" smtClean="0"/>
              <a:t>Most experiments propose using increased trigger rates as compared to the ones stated in the TDR reviewed by the LHCC. We feel we are not sufficiently competent to review the need or convenience to do so.</a:t>
            </a:r>
          </a:p>
          <a:p>
            <a:pPr eaLnBrk="1" hangingPunct="1">
              <a:lnSpc>
                <a:spcPct val="80000"/>
              </a:lnSpc>
            </a:pPr>
            <a:r>
              <a:rPr lang="en-GB" dirty="0" smtClean="0"/>
              <a:t>ALICE wants to increase substantially their amount of pp data; in particular they stress the benefit of acquiring data at 10TeV. We have not assessed these needs from the physics point of view and we do not know whether such lower energies will be available in the 2009 run or anytime in the future.</a:t>
            </a:r>
          </a:p>
          <a:p>
            <a:pPr eaLnBrk="1" hangingPunct="1">
              <a:lnSpc>
                <a:spcPct val="80000"/>
              </a:lnSpc>
            </a:pPr>
            <a:r>
              <a:rPr lang="en-GB" dirty="0" smtClean="0"/>
              <a:t>One of our conclusions is to recommend that ALICE undertakes a full assessment of how their physics reach might be affected by requested computing resources not materializing.</a:t>
            </a:r>
          </a:p>
          <a:p>
            <a:pPr eaLnBrk="1" hangingPunct="1">
              <a:lnSpc>
                <a:spcPct val="80000"/>
              </a:lnSpc>
            </a:pPr>
            <a:r>
              <a:rPr lang="en-GB" dirty="0" smtClean="0"/>
              <a:t>The event size has a very direct impact on the computing requirements. Some experiments, such as CMS, have made an effort to reduce the event sizes by establishing a reduction profile after </a:t>
            </a:r>
            <a:r>
              <a:rPr lang="en-GB" dirty="0" err="1" smtClean="0"/>
              <a:t>startup</a:t>
            </a:r>
            <a:r>
              <a:rPr lang="en-GB" dirty="0" smtClean="0"/>
              <a:t>. We believe that this example should be followed by all experiments.</a:t>
            </a:r>
          </a:p>
          <a:p>
            <a:pPr eaLnBrk="1" hangingPunct="1">
              <a:lnSpc>
                <a:spcPct val="80000"/>
              </a:lnSpc>
            </a:pPr>
            <a:r>
              <a:rPr lang="en-GB" dirty="0" smtClean="0"/>
              <a:t>We take note of potential modifications of the computing models due to the use of different data formats serving the same purposes, not always well justified.</a:t>
            </a:r>
          </a:p>
          <a:p>
            <a:pPr eaLnBrk="1" hangingPunct="1">
              <a:lnSpc>
                <a:spcPct val="80000"/>
              </a:lnSpc>
            </a:pPr>
            <a:r>
              <a:rPr lang="en-GB" dirty="0" smtClean="0"/>
              <a:t>The realization of the computing model for ATLAS seems to differ slightly from the implementation originally envisaged in the TDR for reasons discussed in the report. This implies, in particular, heavier demands on CERN resources. We believe these demands are largely justified, however.</a:t>
            </a:r>
          </a:p>
          <a:p>
            <a:pPr eaLnBrk="1" hangingPunct="1">
              <a:lnSpc>
                <a:spcPct val="80000"/>
              </a:lnSpc>
            </a:pPr>
            <a:r>
              <a:rPr lang="en-GB" dirty="0" smtClean="0"/>
              <a:t>Cosmic data taking is now much emphasized by experiments; while it is clear that </a:t>
            </a:r>
            <a:r>
              <a:rPr lang="en-GB" dirty="0" err="1" smtClean="0"/>
              <a:t>cosmics</a:t>
            </a:r>
            <a:r>
              <a:rPr lang="en-GB" dirty="0" smtClean="0"/>
              <a:t> are extremely useful in commissioning for calibration, this data is by nature transient and it seems somewhat questionable to us to support substantial requests based on cosmic runs, but we do feel we have not sufficient insight to make a definite scientific judgement on this.</a:t>
            </a:r>
            <a:endParaRPr lang="es-ES" dirty="0"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Experiment requirements – next steps</a:t>
            </a:r>
            <a:endParaRPr lang="en-GB" dirty="0"/>
          </a:p>
        </p:txBody>
      </p:sp>
      <p:sp>
        <p:nvSpPr>
          <p:cNvPr id="3" name="Content Placeholder 2"/>
          <p:cNvSpPr>
            <a:spLocks noGrp="1"/>
          </p:cNvSpPr>
          <p:nvPr>
            <p:ph idx="1"/>
          </p:nvPr>
        </p:nvSpPr>
        <p:spPr/>
        <p:txBody>
          <a:bodyPr/>
          <a:lstStyle/>
          <a:p>
            <a:r>
              <a:rPr lang="en-GB" dirty="0" smtClean="0"/>
              <a:t>The C-RSG report validates the experiment requirements – within the limits of how well the models are currently understood</a:t>
            </a:r>
          </a:p>
          <a:p>
            <a:pPr lvl="1"/>
            <a:r>
              <a:rPr lang="en-GB" dirty="0" smtClean="0"/>
              <a:t>No useful re-evaluation is possible without ~ 6 months real data taking experience</a:t>
            </a:r>
          </a:p>
          <a:p>
            <a:pPr lvl="1"/>
            <a:endParaRPr lang="en-GB" dirty="0" smtClean="0"/>
          </a:p>
          <a:p>
            <a:r>
              <a:rPr lang="en-GB" dirty="0" smtClean="0"/>
              <a:t>ATLAS request at CERN is now doubled compared to pledged resources</a:t>
            </a:r>
          </a:p>
          <a:p>
            <a:endParaRPr lang="en-GB" dirty="0" smtClean="0"/>
          </a:p>
          <a:p>
            <a:r>
              <a:rPr lang="en-GB" dirty="0" smtClean="0"/>
              <a:t>How should this be managed?  Require guidance on priorities.</a:t>
            </a:r>
          </a:p>
          <a:p>
            <a:pPr lvl="1"/>
            <a:r>
              <a:rPr lang="en-GB" dirty="0" smtClean="0"/>
              <a:t>The existing CERN resources (and MTP) based on the understanding at the time of the TDRs</a:t>
            </a:r>
          </a:p>
          <a:p>
            <a:pPr lvl="1"/>
            <a:r>
              <a:rPr lang="en-GB" dirty="0" smtClean="0"/>
              <a:t>Increasing the ATLAS allocation would be at the cost of other experiments ...</a:t>
            </a:r>
          </a:p>
          <a:p>
            <a:pPr lvl="1"/>
            <a:endParaRPr lang="en-GB" dirty="0" smtClean="0"/>
          </a:p>
          <a:p>
            <a:endParaRPr lang="en-GB"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0"/>
            <a:ext cx="7032625" cy="838200"/>
          </a:xfrm>
        </p:spPr>
        <p:txBody>
          <a:bodyPr/>
          <a:lstStyle/>
          <a:p>
            <a:r>
              <a:rPr lang="en-GB" dirty="0" smtClean="0"/>
              <a:t>Tier 0/CAF resource balance</a:t>
            </a:r>
            <a:endParaRPr lang="en-GB" dirty="0"/>
          </a:p>
        </p:txBody>
      </p:sp>
      <p:graphicFrame>
        <p:nvGraphicFramePr>
          <p:cNvPr id="5" name="Content Placeholder 4"/>
          <p:cNvGraphicFramePr>
            <a:graphicFrameLocks noGrp="1"/>
          </p:cNvGraphicFramePr>
          <p:nvPr>
            <p:ph idx="1"/>
          </p:nvPr>
        </p:nvGraphicFramePr>
        <p:xfrm>
          <a:off x="1142976" y="785794"/>
          <a:ext cx="5965261" cy="2886450"/>
        </p:xfrm>
        <a:graphic>
          <a:graphicData uri="http://schemas.openxmlformats.org/drawingml/2006/table">
            <a:tbl>
              <a:tblPr/>
              <a:tblGrid>
                <a:gridCol w="2159055"/>
                <a:gridCol w="849694"/>
                <a:gridCol w="699952"/>
                <a:gridCol w="793975"/>
                <a:gridCol w="780046"/>
                <a:gridCol w="682539"/>
              </a:tblGrid>
              <a:tr h="288645">
                <a:tc>
                  <a:txBody>
                    <a:bodyPr/>
                    <a:lstStyle/>
                    <a:p>
                      <a:pPr algn="l" fontAlgn="ctr"/>
                      <a:r>
                        <a:rPr lang="en-GB" sz="1100" b="1" i="0" u="none" strike="noStrike" dirty="0">
                          <a:latin typeface="Arial"/>
                        </a:rPr>
                        <a:t>CERN Tier0</a:t>
                      </a:r>
                    </a:p>
                  </a:txBody>
                  <a:tcPr marL="75197" marR="6266" marT="62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100" b="1" i="0" u="none" strike="noStrike" dirty="0">
                          <a:latin typeface="Arial"/>
                        </a:rPr>
                        <a:t>Split 2009</a:t>
                      </a:r>
                    </a:p>
                  </a:txBody>
                  <a:tcPr marL="6266" marR="6266"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ALICE</a:t>
                      </a:r>
                    </a:p>
                  </a:txBody>
                  <a:tcPr marL="6266" marR="6266" marT="626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ATLAS</a:t>
                      </a:r>
                    </a:p>
                  </a:txBody>
                  <a:tcPr marL="6266" marR="6266" marT="626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CMS</a:t>
                      </a:r>
                    </a:p>
                  </a:txBody>
                  <a:tcPr marL="6266" marR="6266" marT="626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LHCb</a:t>
                      </a:r>
                    </a:p>
                  </a:txBody>
                  <a:tcPr marL="6266" marR="6266" marT="6266"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rowSpan="3">
                  <a:txBody>
                    <a:bodyPr/>
                    <a:lstStyle/>
                    <a:p>
                      <a:pPr algn="l" fontAlgn="ctr"/>
                      <a:r>
                        <a:rPr lang="en-GB" sz="1100" b="1" i="0" u="none" strike="noStrike" dirty="0">
                          <a:latin typeface="Arial"/>
                        </a:rPr>
                        <a:t>CPU (kSI2K)</a:t>
                      </a:r>
                    </a:p>
                  </a:txBody>
                  <a:tcPr marL="75197" marR="6266" marT="62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100" b="1" i="0" u="none" strike="noStrike">
                          <a:latin typeface="Arial"/>
                        </a:rPr>
                        <a:t>Offered</a:t>
                      </a:r>
                    </a:p>
                  </a:txBody>
                  <a:tcPr marL="75197" marR="6266"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9000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4058</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9800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1050</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vMerge="1">
                  <a:txBody>
                    <a:bodyPr/>
                    <a:lstStyle/>
                    <a:p>
                      <a:endParaRPr lang="en-GB"/>
                    </a:p>
                  </a:txBody>
                  <a:tcPr/>
                </a:tc>
                <a:tc>
                  <a:txBody>
                    <a:bodyPr/>
                    <a:lstStyle/>
                    <a:p>
                      <a:pPr algn="l" fontAlgn="ctr"/>
                      <a:r>
                        <a:rPr lang="en-GB" sz="1100" b="1" i="0" u="none" strike="noStrike">
                          <a:latin typeface="Arial"/>
                        </a:rPr>
                        <a:t>Required</a:t>
                      </a:r>
                    </a:p>
                  </a:txBody>
                  <a:tcPr marL="75197" marR="6266" marT="6266"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9000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7600</a:t>
                      </a:r>
                      <a:endParaRPr lang="en-GB" sz="1400" b="0" i="0" u="none" strike="noStrike" dirty="0">
                        <a:latin typeface="Arial"/>
                      </a:endParaRP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a:latin typeface="Arial"/>
                        </a:rPr>
                        <a:t>9800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1050</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vMerge="1">
                  <a:txBody>
                    <a:bodyPr/>
                    <a:lstStyle/>
                    <a:p>
                      <a:endParaRPr lang="en-GB"/>
                    </a:p>
                  </a:txBody>
                  <a:tcPr/>
                </a:tc>
                <a:tc>
                  <a:txBody>
                    <a:bodyPr/>
                    <a:lstStyle/>
                    <a:p>
                      <a:pPr algn="l" fontAlgn="ctr"/>
                      <a:r>
                        <a:rPr lang="en-GB" sz="1100" b="1" i="0" u="none" strike="noStrike" dirty="0">
                          <a:latin typeface="Arial"/>
                        </a:rPr>
                        <a:t>% of Req.</a:t>
                      </a:r>
                    </a:p>
                  </a:txBody>
                  <a:tcPr marL="75197" marR="6266" marT="6266"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53%</a:t>
                      </a:r>
                      <a:endParaRPr lang="en-GB" sz="1400" b="0" i="0" u="none" strike="noStrike" dirty="0">
                        <a:latin typeface="Arial"/>
                      </a:endParaRP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a:latin typeface="Arial"/>
                        </a:rPr>
                        <a:t>100%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100%</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rowSpan="3">
                  <a:txBody>
                    <a:bodyPr/>
                    <a:lstStyle/>
                    <a:p>
                      <a:pPr algn="l" fontAlgn="ctr"/>
                      <a:r>
                        <a:rPr lang="en-GB" sz="1100" b="1" i="0" u="none" strike="noStrike" dirty="0">
                          <a:latin typeface="Arial"/>
                        </a:rPr>
                        <a:t>Disk (</a:t>
                      </a:r>
                      <a:r>
                        <a:rPr lang="en-GB" sz="1100" b="1" i="0" u="none" strike="noStrike" dirty="0" err="1">
                          <a:latin typeface="Arial"/>
                        </a:rPr>
                        <a:t>Tbytes</a:t>
                      </a:r>
                      <a:r>
                        <a:rPr lang="en-GB" sz="1100" b="1" i="0" u="none" strike="noStrike" dirty="0">
                          <a:latin typeface="Arial"/>
                        </a:rPr>
                        <a:t>)</a:t>
                      </a:r>
                    </a:p>
                  </a:txBody>
                  <a:tcPr marL="75197" marR="6266" marT="62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100" b="1" i="0" u="none" strike="noStrike" dirty="0">
                          <a:latin typeface="Arial"/>
                        </a:rPr>
                        <a:t>Offered</a:t>
                      </a:r>
                    </a:p>
                  </a:txBody>
                  <a:tcPr marL="75197" marR="6266"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4200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265</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200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991</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vMerge="1">
                  <a:txBody>
                    <a:bodyPr/>
                    <a:lstStyle/>
                    <a:p>
                      <a:endParaRPr lang="en-GB"/>
                    </a:p>
                  </a:txBody>
                  <a:tcPr/>
                </a:tc>
                <a:tc>
                  <a:txBody>
                    <a:bodyPr/>
                    <a:lstStyle/>
                    <a:p>
                      <a:pPr algn="l" fontAlgn="ctr"/>
                      <a:r>
                        <a:rPr lang="en-GB" sz="1100" b="1" i="0" u="none" strike="noStrike" dirty="0">
                          <a:latin typeface="Arial"/>
                        </a:rPr>
                        <a:t>Required</a:t>
                      </a:r>
                    </a:p>
                  </a:txBody>
                  <a:tcPr marL="75197" marR="6266" marT="6266"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4200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650</a:t>
                      </a:r>
                      <a:endParaRPr lang="en-GB" sz="1400" b="0" i="0" u="none" strike="noStrike" dirty="0">
                        <a:latin typeface="Arial"/>
                      </a:endParaRP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dirty="0">
                          <a:latin typeface="Arial"/>
                        </a:rPr>
                        <a:t>200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991</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vMerge="1">
                  <a:txBody>
                    <a:bodyPr/>
                    <a:lstStyle/>
                    <a:p>
                      <a:endParaRPr lang="en-GB"/>
                    </a:p>
                  </a:txBody>
                  <a:tcPr/>
                </a:tc>
                <a:tc>
                  <a:txBody>
                    <a:bodyPr/>
                    <a:lstStyle/>
                    <a:p>
                      <a:pPr algn="l" fontAlgn="ctr"/>
                      <a:r>
                        <a:rPr lang="en-GB" sz="1100" b="1" i="0" u="none" strike="noStrike" dirty="0">
                          <a:latin typeface="Arial"/>
                        </a:rPr>
                        <a:t>% of Req.</a:t>
                      </a:r>
                    </a:p>
                  </a:txBody>
                  <a:tcPr marL="75197" marR="6266" marT="6266"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100%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41%</a:t>
                      </a:r>
                      <a:endParaRPr lang="en-GB" sz="1400" b="0" i="0" u="none" strike="noStrike" dirty="0">
                        <a:latin typeface="Arial"/>
                      </a:endParaRP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dirty="0">
                          <a:latin typeface="Arial"/>
                        </a:rPr>
                        <a:t>100%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100%</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rowSpan="3">
                  <a:txBody>
                    <a:bodyPr/>
                    <a:lstStyle/>
                    <a:p>
                      <a:pPr algn="l" fontAlgn="ctr"/>
                      <a:r>
                        <a:rPr lang="en-GB" sz="1100" b="1" i="0" u="none" strike="noStrike">
                          <a:latin typeface="Arial"/>
                        </a:rPr>
                        <a:t>Tape (Tbytes)</a:t>
                      </a:r>
                    </a:p>
                  </a:txBody>
                  <a:tcPr marL="75197" marR="6266" marT="62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100" b="1" i="0" u="none" strike="noStrike" dirty="0">
                          <a:latin typeface="Arial"/>
                        </a:rPr>
                        <a:t>Offered</a:t>
                      </a:r>
                    </a:p>
                  </a:txBody>
                  <a:tcPr marL="75197" marR="6266"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7300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5562</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7300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2270</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vMerge="1">
                  <a:txBody>
                    <a:bodyPr/>
                    <a:lstStyle/>
                    <a:p>
                      <a:endParaRPr lang="en-GB"/>
                    </a:p>
                  </a:txBody>
                  <a:tcPr/>
                </a:tc>
                <a:tc>
                  <a:txBody>
                    <a:bodyPr/>
                    <a:lstStyle/>
                    <a:p>
                      <a:pPr algn="l" fontAlgn="ctr"/>
                      <a:r>
                        <a:rPr lang="en-GB" sz="1100" b="1" i="0" u="none" strike="noStrike">
                          <a:latin typeface="Arial"/>
                        </a:rPr>
                        <a:t>Required</a:t>
                      </a:r>
                    </a:p>
                  </a:txBody>
                  <a:tcPr marL="75197" marR="6266" marT="6266"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7300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8560</a:t>
                      </a:r>
                      <a:endParaRPr lang="en-GB" sz="1400" b="0" i="0" u="none" strike="noStrike" dirty="0">
                        <a:latin typeface="Arial"/>
                      </a:endParaRP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dirty="0">
                          <a:latin typeface="Arial"/>
                        </a:rPr>
                        <a:t>7300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2270</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645">
                <a:tc vMerge="1">
                  <a:txBody>
                    <a:bodyPr/>
                    <a:lstStyle/>
                    <a:p>
                      <a:endParaRPr lang="en-GB"/>
                    </a:p>
                  </a:txBody>
                  <a:tcPr/>
                </a:tc>
                <a:tc>
                  <a:txBody>
                    <a:bodyPr/>
                    <a:lstStyle/>
                    <a:p>
                      <a:pPr algn="l" fontAlgn="ctr"/>
                      <a:r>
                        <a:rPr lang="en-GB" sz="1100" b="1" i="0" u="none" strike="noStrike">
                          <a:latin typeface="Arial"/>
                        </a:rPr>
                        <a:t>% of Req.</a:t>
                      </a:r>
                    </a:p>
                  </a:txBody>
                  <a:tcPr marL="75197" marR="6266" marT="6266"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65%</a:t>
                      </a:r>
                      <a:endParaRPr lang="en-GB" sz="1400" b="0" i="0" u="none" strike="noStrike" dirty="0">
                        <a:latin typeface="Arial"/>
                      </a:endParaRP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dirty="0">
                          <a:latin typeface="Arial"/>
                        </a:rPr>
                        <a:t>100%</a:t>
                      </a:r>
                    </a:p>
                  </a:txBody>
                  <a:tcPr marL="6266" marR="75197" marT="62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100%</a:t>
                      </a:r>
                    </a:p>
                  </a:txBody>
                  <a:tcPr marL="6266" marR="75197" marT="62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nvGraphicFramePr>
        <p:xfrm>
          <a:off x="1142976" y="4071942"/>
          <a:ext cx="6000791" cy="2500334"/>
        </p:xfrm>
        <a:graphic>
          <a:graphicData uri="http://schemas.openxmlformats.org/drawingml/2006/table">
            <a:tbl>
              <a:tblPr/>
              <a:tblGrid>
                <a:gridCol w="2171916"/>
                <a:gridCol w="854754"/>
                <a:gridCol w="704121"/>
                <a:gridCol w="798704"/>
                <a:gridCol w="784691"/>
                <a:gridCol w="686605"/>
              </a:tblGrid>
              <a:tr h="261663">
                <a:tc>
                  <a:txBody>
                    <a:bodyPr/>
                    <a:lstStyle/>
                    <a:p>
                      <a:pPr algn="l" fontAlgn="ctr"/>
                      <a:r>
                        <a:rPr lang="en-GB" sz="1100" b="1" i="0" u="none" strike="noStrike" dirty="0">
                          <a:latin typeface="Arial"/>
                        </a:rPr>
                        <a:t>CERN Analysis Facility</a:t>
                      </a:r>
                    </a:p>
                  </a:txBody>
                  <a:tcPr marL="72095" marR="6008" marT="600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GB" sz="1100" b="1" i="0" u="none" strike="noStrike" dirty="0">
                          <a:latin typeface="Arial"/>
                        </a:rPr>
                        <a:t>Split 2009</a:t>
                      </a:r>
                    </a:p>
                  </a:txBody>
                  <a:tcPr marL="6008" marR="6008"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ALICE</a:t>
                      </a:r>
                    </a:p>
                  </a:txBody>
                  <a:tcPr marL="6008" marR="6008" marT="60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ATLAS</a:t>
                      </a:r>
                    </a:p>
                  </a:txBody>
                  <a:tcPr marL="6008" marR="6008" marT="60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CMS</a:t>
                      </a:r>
                    </a:p>
                  </a:txBody>
                  <a:tcPr marL="6008" marR="6008" marT="60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a:latin typeface="Arial"/>
                        </a:rPr>
                        <a:t>LHCb</a:t>
                      </a:r>
                    </a:p>
                  </a:txBody>
                  <a:tcPr marL="6008" marR="6008" marT="600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126">
                <a:tc rowSpan="3">
                  <a:txBody>
                    <a:bodyPr/>
                    <a:lstStyle/>
                    <a:p>
                      <a:pPr algn="l" fontAlgn="ctr"/>
                      <a:r>
                        <a:rPr lang="en-GB" sz="1100" b="1" i="0" u="none" strike="noStrike" dirty="0">
                          <a:latin typeface="Arial"/>
                        </a:rPr>
                        <a:t>CPU (kSI2K)</a:t>
                      </a:r>
                    </a:p>
                  </a:txBody>
                  <a:tcPr marL="72095" marR="6008" marT="600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100" b="1" i="0" u="none" strike="noStrike">
                          <a:latin typeface="Arial"/>
                        </a:rPr>
                        <a:t>Offered</a:t>
                      </a:r>
                    </a:p>
                  </a:txBody>
                  <a:tcPr marL="72095" marR="6008"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2600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2562</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3900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0</a:t>
                      </a:r>
                    </a:p>
                  </a:txBody>
                  <a:tcPr marL="6008" marR="72095"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26">
                <a:tc vMerge="1">
                  <a:txBody>
                    <a:bodyPr/>
                    <a:lstStyle/>
                    <a:p>
                      <a:endParaRPr lang="en-GB"/>
                    </a:p>
                  </a:txBody>
                  <a:tcPr/>
                </a:tc>
                <a:tc>
                  <a:txBody>
                    <a:bodyPr/>
                    <a:lstStyle/>
                    <a:p>
                      <a:pPr algn="l" fontAlgn="ctr"/>
                      <a:r>
                        <a:rPr lang="en-GB" sz="1100" b="1" i="0" u="none" strike="noStrike">
                          <a:latin typeface="Arial"/>
                        </a:rPr>
                        <a:t>Required</a:t>
                      </a:r>
                    </a:p>
                  </a:txBody>
                  <a:tcPr marL="72095" marR="6008" marT="60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2600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5800</a:t>
                      </a:r>
                      <a:endParaRPr lang="en-GB" sz="1400" b="0" i="0" u="none" strike="noStrike" dirty="0">
                        <a:latin typeface="Arial"/>
                      </a:endParaRP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a:latin typeface="Arial"/>
                        </a:rPr>
                        <a:t>3900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0</a:t>
                      </a:r>
                    </a:p>
                  </a:txBody>
                  <a:tcPr marL="6008" marR="72095"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26">
                <a:tc vMerge="1">
                  <a:txBody>
                    <a:bodyPr/>
                    <a:lstStyle/>
                    <a:p>
                      <a:endParaRPr lang="en-GB"/>
                    </a:p>
                  </a:txBody>
                  <a:tcPr/>
                </a:tc>
                <a:tc>
                  <a:txBody>
                    <a:bodyPr/>
                    <a:lstStyle/>
                    <a:p>
                      <a:pPr algn="l" fontAlgn="ctr"/>
                      <a:r>
                        <a:rPr lang="en-GB" sz="1100" b="1" i="0" u="none" strike="noStrike">
                          <a:latin typeface="Arial"/>
                        </a:rPr>
                        <a:t>% of Req.</a:t>
                      </a:r>
                    </a:p>
                  </a:txBody>
                  <a:tcPr marL="72095" marR="6008" marT="60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44%</a:t>
                      </a:r>
                      <a:endParaRPr lang="en-GB" sz="1400" b="0" i="0" u="none" strike="noStrike" dirty="0">
                        <a:latin typeface="Arial"/>
                      </a:endParaRP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26">
                <a:tc rowSpan="3">
                  <a:txBody>
                    <a:bodyPr/>
                    <a:lstStyle/>
                    <a:p>
                      <a:pPr algn="l" fontAlgn="ctr"/>
                      <a:r>
                        <a:rPr lang="en-GB" sz="1100" b="1" i="0" u="none" strike="noStrike" dirty="0">
                          <a:latin typeface="Arial"/>
                        </a:rPr>
                        <a:t>Disk (</a:t>
                      </a:r>
                      <a:r>
                        <a:rPr lang="en-GB" sz="1100" b="1" i="0" u="none" strike="noStrike" dirty="0" err="1">
                          <a:latin typeface="Arial"/>
                        </a:rPr>
                        <a:t>Tbytes</a:t>
                      </a:r>
                      <a:r>
                        <a:rPr lang="en-GB" sz="1100" b="1" i="0" u="none" strike="noStrike" dirty="0">
                          <a:latin typeface="Arial"/>
                        </a:rPr>
                        <a:t>)</a:t>
                      </a:r>
                    </a:p>
                  </a:txBody>
                  <a:tcPr marL="72095" marR="6008" marT="600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100" b="1" i="0" u="none" strike="noStrike">
                          <a:latin typeface="Arial"/>
                        </a:rPr>
                        <a:t>Offered</a:t>
                      </a:r>
                    </a:p>
                  </a:txBody>
                  <a:tcPr marL="72095" marR="6008"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300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1809</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2300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0</a:t>
                      </a:r>
                    </a:p>
                  </a:txBody>
                  <a:tcPr marL="6008" marR="72095"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26">
                <a:tc vMerge="1">
                  <a:txBody>
                    <a:bodyPr/>
                    <a:lstStyle/>
                    <a:p>
                      <a:endParaRPr lang="en-GB"/>
                    </a:p>
                  </a:txBody>
                  <a:tcPr/>
                </a:tc>
                <a:tc>
                  <a:txBody>
                    <a:bodyPr/>
                    <a:lstStyle/>
                    <a:p>
                      <a:pPr algn="l" fontAlgn="ctr"/>
                      <a:r>
                        <a:rPr lang="en-GB" sz="1100" b="1" i="0" u="none" strike="noStrike">
                          <a:latin typeface="Arial"/>
                        </a:rPr>
                        <a:t>Required</a:t>
                      </a:r>
                    </a:p>
                  </a:txBody>
                  <a:tcPr marL="72095" marR="6008" marT="60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300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3300</a:t>
                      </a:r>
                      <a:endParaRPr lang="en-GB" sz="1400" b="0" i="0" u="none" strike="noStrike" dirty="0">
                        <a:latin typeface="Arial"/>
                      </a:endParaRP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a:latin typeface="Arial"/>
                        </a:rPr>
                        <a:t>2300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0</a:t>
                      </a:r>
                    </a:p>
                  </a:txBody>
                  <a:tcPr marL="6008" marR="72095"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26">
                <a:tc vMerge="1">
                  <a:txBody>
                    <a:bodyPr/>
                    <a:lstStyle/>
                    <a:p>
                      <a:endParaRPr lang="en-GB"/>
                    </a:p>
                  </a:txBody>
                  <a:tcPr/>
                </a:tc>
                <a:tc>
                  <a:txBody>
                    <a:bodyPr/>
                    <a:lstStyle/>
                    <a:p>
                      <a:pPr algn="l" fontAlgn="ctr"/>
                      <a:r>
                        <a:rPr lang="en-GB" sz="1100" b="1" i="0" u="none" strike="noStrike" dirty="0">
                          <a:latin typeface="Arial"/>
                        </a:rPr>
                        <a:t>% of Req.</a:t>
                      </a:r>
                    </a:p>
                  </a:txBody>
                  <a:tcPr marL="72095" marR="6008" marT="60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55%</a:t>
                      </a:r>
                      <a:endParaRPr lang="en-GB" sz="1400" b="0" i="0" u="none" strike="noStrike" dirty="0">
                        <a:latin typeface="Arial"/>
                      </a:endParaRP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26">
                <a:tc rowSpan="3">
                  <a:txBody>
                    <a:bodyPr/>
                    <a:lstStyle/>
                    <a:p>
                      <a:pPr algn="l" fontAlgn="ctr"/>
                      <a:r>
                        <a:rPr lang="en-GB" sz="1100" b="1" i="0" u="none" strike="noStrike" dirty="0">
                          <a:latin typeface="Arial"/>
                        </a:rPr>
                        <a:t>Tape (</a:t>
                      </a:r>
                      <a:r>
                        <a:rPr lang="en-GB" sz="1100" b="1" i="0" u="none" strike="noStrike" dirty="0" err="1">
                          <a:latin typeface="Arial"/>
                        </a:rPr>
                        <a:t>Tbytes</a:t>
                      </a:r>
                      <a:r>
                        <a:rPr lang="en-GB" sz="1100" b="1" i="0" u="none" strike="noStrike" dirty="0">
                          <a:latin typeface="Arial"/>
                        </a:rPr>
                        <a:t>)</a:t>
                      </a:r>
                    </a:p>
                  </a:txBody>
                  <a:tcPr marL="72095" marR="6008" marT="600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100" b="1" i="0" u="none" strike="noStrike" dirty="0">
                          <a:latin typeface="Arial"/>
                        </a:rPr>
                        <a:t>Offered</a:t>
                      </a:r>
                    </a:p>
                  </a:txBody>
                  <a:tcPr marL="72095" marR="6008"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651</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2000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a:latin typeface="Arial"/>
                        </a:rPr>
                        <a:t>0</a:t>
                      </a:r>
                    </a:p>
                  </a:txBody>
                  <a:tcPr marL="6008" marR="72095"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26">
                <a:tc vMerge="1">
                  <a:txBody>
                    <a:bodyPr/>
                    <a:lstStyle/>
                    <a:p>
                      <a:endParaRPr lang="en-GB"/>
                    </a:p>
                  </a:txBody>
                  <a:tcPr/>
                </a:tc>
                <a:tc>
                  <a:txBody>
                    <a:bodyPr/>
                    <a:lstStyle/>
                    <a:p>
                      <a:pPr algn="l" fontAlgn="ctr"/>
                      <a:r>
                        <a:rPr lang="en-GB" sz="1100" b="1" i="0" u="none" strike="noStrike" dirty="0">
                          <a:latin typeface="Arial"/>
                        </a:rPr>
                        <a:t>Required</a:t>
                      </a:r>
                    </a:p>
                  </a:txBody>
                  <a:tcPr marL="72095" marR="6008" marT="60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1130</a:t>
                      </a:r>
                      <a:endParaRPr lang="en-GB" sz="1400" b="0" i="0" u="none" strike="noStrike" dirty="0">
                        <a:latin typeface="Arial"/>
                      </a:endParaRP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dirty="0">
                          <a:latin typeface="Arial"/>
                        </a:rPr>
                        <a:t>2000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0</a:t>
                      </a:r>
                    </a:p>
                  </a:txBody>
                  <a:tcPr marL="6008" marR="72095"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663">
                <a:tc vMerge="1">
                  <a:txBody>
                    <a:bodyPr/>
                    <a:lstStyle/>
                    <a:p>
                      <a:endParaRPr lang="en-GB"/>
                    </a:p>
                  </a:txBody>
                  <a:tcPr/>
                </a:tc>
                <a:tc>
                  <a:txBody>
                    <a:bodyPr/>
                    <a:lstStyle/>
                    <a:p>
                      <a:pPr algn="l" fontAlgn="ctr"/>
                      <a:r>
                        <a:rPr lang="en-GB" sz="1100" b="1" i="0" u="none" strike="noStrike" dirty="0">
                          <a:latin typeface="Arial"/>
                        </a:rPr>
                        <a:t>% of Req.</a:t>
                      </a:r>
                    </a:p>
                  </a:txBody>
                  <a:tcPr marL="72095" marR="6008" marT="6008"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smtClean="0">
                          <a:latin typeface="Arial"/>
                        </a:rPr>
                        <a:t>58%</a:t>
                      </a:r>
                      <a:endParaRPr lang="en-GB" sz="1400" b="0" i="0" u="none" strike="noStrike" dirty="0">
                        <a:latin typeface="Arial"/>
                      </a:endParaRP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r" fontAlgn="ctr"/>
                      <a:r>
                        <a:rPr lang="en-GB" sz="1400" b="0" i="0" u="none" strike="noStrike" dirty="0">
                          <a:latin typeface="Arial"/>
                        </a:rPr>
                        <a:t>100%</a:t>
                      </a:r>
                    </a:p>
                  </a:txBody>
                  <a:tcPr marL="6008" marR="72095" marT="600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GB" sz="1400" b="0" i="0" u="none" strike="noStrike" dirty="0">
                          <a:latin typeface="Arial"/>
                        </a:rPr>
                        <a:t>100%</a:t>
                      </a:r>
                    </a:p>
                  </a:txBody>
                  <a:tcPr marL="6008" marR="72095" marT="600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dirty="0" smtClean="0"/>
              <a:t>Tier 1+2 Pledge Balance in 2009</a:t>
            </a:r>
            <a:endParaRPr lang="en-US" dirty="0" smtClean="0"/>
          </a:p>
        </p:txBody>
      </p:sp>
      <p:sp>
        <p:nvSpPr>
          <p:cNvPr id="29699" name="Rectangle 3"/>
          <p:cNvSpPr>
            <a:spLocks noGrp="1" noChangeArrowheads="1"/>
          </p:cNvSpPr>
          <p:nvPr>
            <p:ph type="body" idx="1"/>
          </p:nvPr>
        </p:nvSpPr>
        <p:spPr>
          <a:xfrm>
            <a:off x="428596" y="1214438"/>
            <a:ext cx="7734329" cy="4895850"/>
          </a:xfrm>
        </p:spPr>
        <p:txBody>
          <a:bodyPr/>
          <a:lstStyle/>
          <a:p>
            <a:pPr eaLnBrk="1" hangingPunct="1">
              <a:lnSpc>
                <a:spcPct val="80000"/>
              </a:lnSpc>
            </a:pPr>
            <a:r>
              <a:rPr lang="en-GB" sz="1800" dirty="0" smtClean="0"/>
              <a:t>The table below shows the status at 17/11/08 for 2009 from the responses received from the Tier-1 and Tier-2 sites</a:t>
            </a:r>
          </a:p>
          <a:p>
            <a:pPr lvl="1" eaLnBrk="1" hangingPunct="1">
              <a:lnSpc>
                <a:spcPct val="80000"/>
              </a:lnSpc>
            </a:pPr>
            <a:r>
              <a:rPr lang="en-GB" sz="1600" dirty="0" smtClean="0"/>
              <a:t>The Total 2009 pledge from Russia is included but not the split across the experiments</a:t>
            </a:r>
          </a:p>
          <a:p>
            <a:pPr lvl="1" eaLnBrk="1" hangingPunct="1">
              <a:lnSpc>
                <a:spcPct val="80000"/>
              </a:lnSpc>
              <a:buNone/>
            </a:pPr>
            <a:endParaRPr lang="en-GB" sz="1600" dirty="0" smtClean="0"/>
          </a:p>
          <a:p>
            <a:pPr eaLnBrk="1" hangingPunct="1">
              <a:lnSpc>
                <a:spcPct val="80000"/>
              </a:lnSpc>
            </a:pPr>
            <a:endParaRPr lang="en-GB" dirty="0" smtClean="0"/>
          </a:p>
          <a:p>
            <a:pPr eaLnBrk="1" hangingPunct="1">
              <a:lnSpc>
                <a:spcPct val="80000"/>
              </a:lnSpc>
            </a:pPr>
            <a:endParaRPr lang="en-GB" dirty="0" smtClean="0"/>
          </a:p>
        </p:txBody>
      </p:sp>
      <p:graphicFrame>
        <p:nvGraphicFramePr>
          <p:cNvPr id="5" name="Table 4"/>
          <p:cNvGraphicFramePr>
            <a:graphicFrameLocks noGrp="1"/>
          </p:cNvGraphicFramePr>
          <p:nvPr/>
        </p:nvGraphicFramePr>
        <p:xfrm>
          <a:off x="1285852" y="3214686"/>
          <a:ext cx="6096000" cy="2494280"/>
        </p:xfrm>
        <a:graphic>
          <a:graphicData uri="http://schemas.openxmlformats.org/drawingml/2006/table">
            <a:tbl>
              <a:tblPr firstRow="1" bandRow="1">
                <a:tableStyleId>{5C22544A-7EE6-4342-B048-85BDC9FD1C3A}</a:tableStyleId>
              </a:tblPr>
              <a:tblGrid>
                <a:gridCol w="1143008"/>
                <a:gridCol w="928694"/>
                <a:gridCol w="976298"/>
                <a:gridCol w="1016000"/>
                <a:gridCol w="1016000"/>
                <a:gridCol w="1016000"/>
              </a:tblGrid>
              <a:tr h="370840">
                <a:tc>
                  <a:txBody>
                    <a:bodyPr/>
                    <a:lstStyle/>
                    <a:p>
                      <a:endParaRPr lang="en-US" dirty="0"/>
                    </a:p>
                  </a:txBody>
                  <a:tcPr/>
                </a:tc>
                <a:tc>
                  <a:txBody>
                    <a:bodyPr/>
                    <a:lstStyle/>
                    <a:p>
                      <a:pPr algn="ctr"/>
                      <a:r>
                        <a:rPr lang="en-US" dirty="0" smtClean="0"/>
                        <a:t>ALICE</a:t>
                      </a:r>
                      <a:endParaRPr lang="en-US" dirty="0"/>
                    </a:p>
                  </a:txBody>
                  <a:tcPr/>
                </a:tc>
                <a:tc>
                  <a:txBody>
                    <a:bodyPr/>
                    <a:lstStyle/>
                    <a:p>
                      <a:pPr algn="ctr"/>
                      <a:r>
                        <a:rPr lang="en-US" dirty="0" smtClean="0"/>
                        <a:t>ATLAS</a:t>
                      </a:r>
                      <a:endParaRPr lang="en-US" dirty="0"/>
                    </a:p>
                  </a:txBody>
                  <a:tcPr/>
                </a:tc>
                <a:tc>
                  <a:txBody>
                    <a:bodyPr/>
                    <a:lstStyle/>
                    <a:p>
                      <a:pPr algn="ctr"/>
                      <a:r>
                        <a:rPr lang="en-US" dirty="0" smtClean="0"/>
                        <a:t>CMS</a:t>
                      </a:r>
                      <a:endParaRPr lang="en-US" dirty="0"/>
                    </a:p>
                  </a:txBody>
                  <a:tcPr/>
                </a:tc>
                <a:tc>
                  <a:txBody>
                    <a:bodyPr/>
                    <a:lstStyle/>
                    <a:p>
                      <a:pPr algn="ctr"/>
                      <a:r>
                        <a:rPr lang="en-US" dirty="0" err="1" smtClean="0"/>
                        <a:t>LHCb</a:t>
                      </a:r>
                      <a:endParaRPr lang="en-US" dirty="0"/>
                    </a:p>
                  </a:txBody>
                  <a:tcPr/>
                </a:tc>
                <a:tc>
                  <a:txBody>
                    <a:bodyPr/>
                    <a:lstStyle/>
                    <a:p>
                      <a:pPr algn="ctr"/>
                      <a:r>
                        <a:rPr lang="en-US" dirty="0" smtClean="0"/>
                        <a:t>Sum</a:t>
                      </a:r>
                      <a:r>
                        <a:rPr lang="en-US" baseline="0" dirty="0" smtClean="0"/>
                        <a:t> 2009</a:t>
                      </a:r>
                      <a:endParaRPr lang="en-US" dirty="0"/>
                    </a:p>
                  </a:txBody>
                  <a:tcPr/>
                </a:tc>
              </a:tr>
              <a:tr h="370840">
                <a:tc>
                  <a:txBody>
                    <a:bodyPr/>
                    <a:lstStyle/>
                    <a:p>
                      <a:r>
                        <a:rPr lang="en-US" dirty="0" smtClean="0"/>
                        <a:t>T1 CPU</a:t>
                      </a:r>
                      <a:endParaRPr lang="en-US" dirty="0"/>
                    </a:p>
                  </a:txBody>
                  <a:tcPr/>
                </a:tc>
                <a:tc>
                  <a:txBody>
                    <a:bodyPr/>
                    <a:lstStyle/>
                    <a:p>
                      <a:pPr algn="ctr"/>
                      <a:r>
                        <a:rPr lang="en-US" dirty="0" smtClean="0">
                          <a:solidFill>
                            <a:srgbClr val="FF0000"/>
                          </a:solidFill>
                        </a:rPr>
                        <a:t>-49%</a:t>
                      </a:r>
                      <a:endParaRPr lang="en-US" dirty="0">
                        <a:solidFill>
                          <a:srgbClr val="FF0000"/>
                        </a:solidFill>
                      </a:endParaRPr>
                    </a:p>
                  </a:txBody>
                  <a:tcPr/>
                </a:tc>
                <a:tc>
                  <a:txBody>
                    <a:bodyPr/>
                    <a:lstStyle/>
                    <a:p>
                      <a:pPr algn="ctr"/>
                      <a:r>
                        <a:rPr lang="en-US" dirty="0" smtClean="0">
                          <a:solidFill>
                            <a:srgbClr val="00B050"/>
                          </a:solidFill>
                        </a:rPr>
                        <a:t>6%</a:t>
                      </a:r>
                      <a:endParaRPr lang="en-US" dirty="0">
                        <a:solidFill>
                          <a:srgbClr val="00B050"/>
                        </a:solidFill>
                      </a:endParaRPr>
                    </a:p>
                  </a:txBody>
                  <a:tcPr/>
                </a:tc>
                <a:tc>
                  <a:txBody>
                    <a:bodyPr/>
                    <a:lstStyle/>
                    <a:p>
                      <a:pPr algn="ctr"/>
                      <a:r>
                        <a:rPr lang="en-US" dirty="0" smtClean="0">
                          <a:solidFill>
                            <a:srgbClr val="FF0000"/>
                          </a:solidFill>
                        </a:rPr>
                        <a:t>-2%</a:t>
                      </a:r>
                      <a:endParaRPr lang="en-US" dirty="0">
                        <a:solidFill>
                          <a:srgbClr val="FF0000"/>
                        </a:solidFill>
                      </a:endParaRPr>
                    </a:p>
                  </a:txBody>
                  <a:tcPr/>
                </a:tc>
                <a:tc>
                  <a:txBody>
                    <a:bodyPr/>
                    <a:lstStyle/>
                    <a:p>
                      <a:pPr algn="ctr"/>
                      <a:r>
                        <a:rPr lang="en-US" dirty="0" smtClean="0">
                          <a:solidFill>
                            <a:srgbClr val="00B050"/>
                          </a:solidFill>
                        </a:rPr>
                        <a:t>2%</a:t>
                      </a:r>
                      <a:endParaRPr lang="en-US" dirty="0">
                        <a:solidFill>
                          <a:srgbClr val="00B050"/>
                        </a:solidFill>
                      </a:endParaRPr>
                    </a:p>
                  </a:txBody>
                  <a:tcPr/>
                </a:tc>
                <a:tc>
                  <a:txBody>
                    <a:bodyPr/>
                    <a:lstStyle/>
                    <a:p>
                      <a:pPr algn="ctr"/>
                      <a:r>
                        <a:rPr lang="en-US" dirty="0" smtClean="0">
                          <a:solidFill>
                            <a:srgbClr val="FF0000"/>
                          </a:solidFill>
                        </a:rPr>
                        <a:t>-12%</a:t>
                      </a:r>
                      <a:endParaRPr lang="en-US" dirty="0">
                        <a:solidFill>
                          <a:srgbClr val="FF0000"/>
                        </a:solidFill>
                      </a:endParaRPr>
                    </a:p>
                  </a:txBody>
                  <a:tcPr/>
                </a:tc>
              </a:tr>
              <a:tr h="370840">
                <a:tc>
                  <a:txBody>
                    <a:bodyPr/>
                    <a:lstStyle/>
                    <a:p>
                      <a:r>
                        <a:rPr lang="en-US" dirty="0" smtClean="0"/>
                        <a:t>T1 Disk</a:t>
                      </a:r>
                    </a:p>
                  </a:txBody>
                  <a:tcPr/>
                </a:tc>
                <a:tc>
                  <a:txBody>
                    <a:bodyPr/>
                    <a:lstStyle/>
                    <a:p>
                      <a:pPr algn="ctr"/>
                      <a:r>
                        <a:rPr lang="en-US" dirty="0" smtClean="0">
                          <a:solidFill>
                            <a:srgbClr val="FF0000"/>
                          </a:solidFill>
                        </a:rPr>
                        <a:t>-43%</a:t>
                      </a:r>
                      <a:endParaRPr lang="en-US" dirty="0">
                        <a:solidFill>
                          <a:srgbClr val="FF0000"/>
                        </a:solidFill>
                      </a:endParaRPr>
                    </a:p>
                  </a:txBody>
                  <a:tcPr/>
                </a:tc>
                <a:tc>
                  <a:txBody>
                    <a:bodyPr/>
                    <a:lstStyle/>
                    <a:p>
                      <a:pPr algn="ctr"/>
                      <a:r>
                        <a:rPr lang="en-US" dirty="0" smtClean="0">
                          <a:solidFill>
                            <a:srgbClr val="FF0000"/>
                          </a:solidFill>
                        </a:rPr>
                        <a:t>-5%</a:t>
                      </a:r>
                      <a:endParaRPr lang="en-US" dirty="0">
                        <a:solidFill>
                          <a:srgbClr val="FF0000"/>
                        </a:solidFill>
                      </a:endParaRPr>
                    </a:p>
                  </a:txBody>
                  <a:tcPr/>
                </a:tc>
                <a:tc>
                  <a:txBody>
                    <a:bodyPr/>
                    <a:lstStyle/>
                    <a:p>
                      <a:pPr algn="ctr"/>
                      <a:r>
                        <a:rPr lang="en-US" dirty="0" smtClean="0">
                          <a:solidFill>
                            <a:srgbClr val="FF0000"/>
                          </a:solidFill>
                        </a:rPr>
                        <a:t>-13%</a:t>
                      </a:r>
                      <a:endParaRPr lang="en-US" dirty="0">
                        <a:solidFill>
                          <a:srgbClr val="FF0000"/>
                        </a:solidFill>
                      </a:endParaRPr>
                    </a:p>
                  </a:txBody>
                  <a:tcPr/>
                </a:tc>
                <a:tc>
                  <a:txBody>
                    <a:bodyPr/>
                    <a:lstStyle/>
                    <a:p>
                      <a:pPr algn="ctr"/>
                      <a:r>
                        <a:rPr lang="en-US" dirty="0" smtClean="0">
                          <a:solidFill>
                            <a:srgbClr val="FF0000"/>
                          </a:solidFill>
                        </a:rPr>
                        <a:t>-2%</a:t>
                      </a:r>
                      <a:endParaRPr lang="en-US" dirty="0">
                        <a:solidFill>
                          <a:srgbClr val="FF0000"/>
                        </a:solidFill>
                      </a:endParaRPr>
                    </a:p>
                  </a:txBody>
                  <a:tcPr/>
                </a:tc>
                <a:tc>
                  <a:txBody>
                    <a:bodyPr/>
                    <a:lstStyle/>
                    <a:p>
                      <a:pPr algn="ctr"/>
                      <a:r>
                        <a:rPr lang="en-US" dirty="0" smtClean="0">
                          <a:solidFill>
                            <a:srgbClr val="FF0000"/>
                          </a:solidFill>
                        </a:rPr>
                        <a:t>-13%</a:t>
                      </a:r>
                      <a:endParaRPr lang="en-US" dirty="0">
                        <a:solidFill>
                          <a:srgbClr val="FF0000"/>
                        </a:solidFill>
                      </a:endParaRPr>
                    </a:p>
                  </a:txBody>
                  <a:tcPr/>
                </a:tc>
              </a:tr>
              <a:tr h="370840">
                <a:tc>
                  <a:txBody>
                    <a:bodyPr/>
                    <a:lstStyle/>
                    <a:p>
                      <a:r>
                        <a:rPr lang="en-US" dirty="0" smtClean="0"/>
                        <a:t>T1 Tape</a:t>
                      </a:r>
                      <a:endParaRPr lang="en-US" dirty="0"/>
                    </a:p>
                  </a:txBody>
                  <a:tcPr/>
                </a:tc>
                <a:tc>
                  <a:txBody>
                    <a:bodyPr/>
                    <a:lstStyle/>
                    <a:p>
                      <a:pPr algn="ctr"/>
                      <a:r>
                        <a:rPr lang="en-US" dirty="0" smtClean="0">
                          <a:solidFill>
                            <a:srgbClr val="FF0000"/>
                          </a:solidFill>
                        </a:rPr>
                        <a:t>-50%</a:t>
                      </a:r>
                      <a:endParaRPr lang="en-US" dirty="0">
                        <a:solidFill>
                          <a:srgbClr val="FF0000"/>
                        </a:solidFill>
                      </a:endParaRPr>
                    </a:p>
                  </a:txBody>
                  <a:tcPr/>
                </a:tc>
                <a:tc>
                  <a:txBody>
                    <a:bodyPr/>
                    <a:lstStyle/>
                    <a:p>
                      <a:pPr algn="ctr"/>
                      <a:r>
                        <a:rPr lang="en-US" dirty="0" smtClean="0">
                          <a:solidFill>
                            <a:srgbClr val="FF0000"/>
                          </a:solidFill>
                        </a:rPr>
                        <a:t>-7%</a:t>
                      </a:r>
                      <a:endParaRPr lang="en-US" dirty="0">
                        <a:solidFill>
                          <a:srgbClr val="FF0000"/>
                        </a:solidFill>
                      </a:endParaRPr>
                    </a:p>
                  </a:txBody>
                  <a:tcPr/>
                </a:tc>
                <a:tc>
                  <a:txBody>
                    <a:bodyPr/>
                    <a:lstStyle/>
                    <a:p>
                      <a:pPr algn="ctr"/>
                      <a:r>
                        <a:rPr lang="en-US" dirty="0" smtClean="0">
                          <a:solidFill>
                            <a:srgbClr val="00B050"/>
                          </a:solidFill>
                        </a:rPr>
                        <a:t>7%</a:t>
                      </a:r>
                      <a:endParaRPr lang="en-US" dirty="0">
                        <a:solidFill>
                          <a:srgbClr val="00B050"/>
                        </a:solidFill>
                      </a:endParaRPr>
                    </a:p>
                  </a:txBody>
                  <a:tcPr/>
                </a:tc>
                <a:tc>
                  <a:txBody>
                    <a:bodyPr/>
                    <a:lstStyle/>
                    <a:p>
                      <a:pPr algn="ctr"/>
                      <a:r>
                        <a:rPr lang="en-US" dirty="0" smtClean="0">
                          <a:solidFill>
                            <a:srgbClr val="00B050"/>
                          </a:solidFill>
                        </a:rPr>
                        <a:t>6%</a:t>
                      </a:r>
                      <a:endParaRPr lang="en-US" dirty="0">
                        <a:solidFill>
                          <a:srgbClr val="00B050"/>
                        </a:solidFill>
                      </a:endParaRPr>
                    </a:p>
                  </a:txBody>
                  <a:tcPr/>
                </a:tc>
                <a:tc>
                  <a:txBody>
                    <a:bodyPr/>
                    <a:lstStyle/>
                    <a:p>
                      <a:pPr algn="ctr"/>
                      <a:r>
                        <a:rPr lang="en-US" dirty="0" smtClean="0">
                          <a:solidFill>
                            <a:srgbClr val="FF0000"/>
                          </a:solidFill>
                        </a:rPr>
                        <a:t>-13%</a:t>
                      </a:r>
                      <a:endParaRPr lang="en-US" dirty="0">
                        <a:solidFill>
                          <a:srgbClr val="FF0000"/>
                        </a:solidFill>
                      </a:endParaRPr>
                    </a:p>
                  </a:txBody>
                  <a:tcPr/>
                </a:tc>
              </a:tr>
              <a:tr h="370840">
                <a:tc>
                  <a:txBody>
                    <a:bodyPr/>
                    <a:lstStyle/>
                    <a:p>
                      <a:r>
                        <a:rPr lang="en-US" dirty="0" smtClean="0"/>
                        <a:t>T2 CPU</a:t>
                      </a:r>
                      <a:endParaRPr lang="en-US" dirty="0"/>
                    </a:p>
                  </a:txBody>
                  <a:tcPr/>
                </a:tc>
                <a:tc>
                  <a:txBody>
                    <a:bodyPr/>
                    <a:lstStyle/>
                    <a:p>
                      <a:pPr algn="ctr"/>
                      <a:r>
                        <a:rPr lang="en-US" dirty="0" smtClean="0">
                          <a:solidFill>
                            <a:srgbClr val="FF0000"/>
                          </a:solidFill>
                        </a:rPr>
                        <a:t>-41%</a:t>
                      </a:r>
                      <a:endParaRPr lang="en-US" dirty="0">
                        <a:solidFill>
                          <a:srgbClr val="FF0000"/>
                        </a:solidFill>
                      </a:endParaRPr>
                    </a:p>
                  </a:txBody>
                  <a:tcPr/>
                </a:tc>
                <a:tc>
                  <a:txBody>
                    <a:bodyPr/>
                    <a:lstStyle/>
                    <a:p>
                      <a:pPr algn="ctr"/>
                      <a:r>
                        <a:rPr lang="en-US" dirty="0" smtClean="0">
                          <a:solidFill>
                            <a:srgbClr val="00B050"/>
                          </a:solidFill>
                        </a:rPr>
                        <a:t>0%</a:t>
                      </a:r>
                      <a:endParaRPr lang="en-US" dirty="0">
                        <a:solidFill>
                          <a:srgbClr val="00B050"/>
                        </a:solidFill>
                      </a:endParaRPr>
                    </a:p>
                  </a:txBody>
                  <a:tcPr/>
                </a:tc>
                <a:tc>
                  <a:txBody>
                    <a:bodyPr/>
                    <a:lstStyle/>
                    <a:p>
                      <a:pPr algn="ctr"/>
                      <a:r>
                        <a:rPr lang="en-US" dirty="0" smtClean="0">
                          <a:solidFill>
                            <a:srgbClr val="FF0000"/>
                          </a:solidFill>
                        </a:rPr>
                        <a:t>-3%</a:t>
                      </a:r>
                      <a:endParaRPr lang="en-US" dirty="0">
                        <a:solidFill>
                          <a:srgbClr val="FF0000"/>
                        </a:solidFill>
                      </a:endParaRPr>
                    </a:p>
                  </a:txBody>
                  <a:tcPr/>
                </a:tc>
                <a:tc>
                  <a:txBody>
                    <a:bodyPr/>
                    <a:lstStyle/>
                    <a:p>
                      <a:pPr algn="ctr"/>
                      <a:r>
                        <a:rPr lang="en-US" dirty="0" smtClean="0">
                          <a:solidFill>
                            <a:srgbClr val="FF0000"/>
                          </a:solidFill>
                        </a:rPr>
                        <a:t>-33%</a:t>
                      </a:r>
                      <a:endParaRPr lang="en-US" dirty="0">
                        <a:solidFill>
                          <a:srgbClr val="FF0000"/>
                        </a:solidFill>
                      </a:endParaRPr>
                    </a:p>
                  </a:txBody>
                  <a:tcPr/>
                </a:tc>
                <a:tc>
                  <a:txBody>
                    <a:bodyPr/>
                    <a:lstStyle/>
                    <a:p>
                      <a:pPr algn="ctr"/>
                      <a:r>
                        <a:rPr lang="en-US" dirty="0" smtClean="0">
                          <a:solidFill>
                            <a:srgbClr val="FF0000"/>
                          </a:solidFill>
                        </a:rPr>
                        <a:t>-8%</a:t>
                      </a:r>
                      <a:endParaRPr lang="en-US" dirty="0">
                        <a:solidFill>
                          <a:srgbClr val="FF0000"/>
                        </a:solidFill>
                      </a:endParaRPr>
                    </a:p>
                  </a:txBody>
                  <a:tcPr/>
                </a:tc>
              </a:tr>
              <a:tr h="370840">
                <a:tc>
                  <a:txBody>
                    <a:bodyPr/>
                    <a:lstStyle/>
                    <a:p>
                      <a:r>
                        <a:rPr lang="en-US" dirty="0" smtClean="0"/>
                        <a:t>T2 Disk</a:t>
                      </a:r>
                      <a:endParaRPr lang="en-US" dirty="0"/>
                    </a:p>
                  </a:txBody>
                  <a:tcPr/>
                </a:tc>
                <a:tc>
                  <a:txBody>
                    <a:bodyPr/>
                    <a:lstStyle/>
                    <a:p>
                      <a:pPr algn="ctr"/>
                      <a:r>
                        <a:rPr lang="en-US" dirty="0" smtClean="0">
                          <a:solidFill>
                            <a:srgbClr val="FF0000"/>
                          </a:solidFill>
                        </a:rPr>
                        <a:t>-42%</a:t>
                      </a:r>
                      <a:endParaRPr lang="en-US" dirty="0">
                        <a:solidFill>
                          <a:srgbClr val="FF0000"/>
                        </a:solidFill>
                      </a:endParaRPr>
                    </a:p>
                  </a:txBody>
                  <a:tcPr/>
                </a:tc>
                <a:tc>
                  <a:txBody>
                    <a:bodyPr/>
                    <a:lstStyle/>
                    <a:p>
                      <a:pPr algn="ctr"/>
                      <a:r>
                        <a:rPr lang="en-US" dirty="0" smtClean="0">
                          <a:solidFill>
                            <a:srgbClr val="FF0000"/>
                          </a:solidFill>
                        </a:rPr>
                        <a:t>-19%</a:t>
                      </a:r>
                      <a:endParaRPr lang="en-US" dirty="0">
                        <a:solidFill>
                          <a:srgbClr val="FF0000"/>
                        </a:solidFill>
                      </a:endParaRPr>
                    </a:p>
                  </a:txBody>
                  <a:tcPr/>
                </a:tc>
                <a:tc>
                  <a:txBody>
                    <a:bodyPr/>
                    <a:lstStyle/>
                    <a:p>
                      <a:pPr algn="ctr"/>
                      <a:r>
                        <a:rPr lang="en-US" dirty="0" smtClean="0">
                          <a:solidFill>
                            <a:srgbClr val="00B050"/>
                          </a:solidFill>
                        </a:rPr>
                        <a:t>38%</a:t>
                      </a:r>
                      <a:endParaRPr lang="en-US" dirty="0">
                        <a:solidFill>
                          <a:srgbClr val="00B050"/>
                        </a:solidFill>
                      </a:endParaRPr>
                    </a:p>
                  </a:txBody>
                  <a:tcPr/>
                </a:tc>
                <a:tc>
                  <a:txBody>
                    <a:bodyPr/>
                    <a:lstStyle/>
                    <a:p>
                      <a:pPr algn="ctr"/>
                      <a:r>
                        <a:rPr lang="en-US" dirty="0" smtClean="0"/>
                        <a:t>-</a:t>
                      </a:r>
                    </a:p>
                  </a:txBody>
                  <a:tcPr/>
                </a:tc>
                <a:tc>
                  <a:txBody>
                    <a:bodyPr/>
                    <a:lstStyle/>
                    <a:p>
                      <a:pPr algn="ctr"/>
                      <a:r>
                        <a:rPr lang="en-US" dirty="0" smtClean="0">
                          <a:solidFill>
                            <a:srgbClr val="FF0000"/>
                          </a:solidFill>
                        </a:rPr>
                        <a:t>-1%</a:t>
                      </a:r>
                    </a:p>
                  </a:txBody>
                  <a:tcPr/>
                </a:tc>
              </a:tr>
            </a:tbl>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266825" y="381000"/>
            <a:ext cx="7377113" cy="838200"/>
          </a:xfrm>
        </p:spPr>
        <p:txBody>
          <a:bodyPr/>
          <a:lstStyle/>
          <a:p>
            <a:r>
              <a:rPr lang="en-GB" smtClean="0"/>
              <a:t>Pledge Balance 2008-2013</a:t>
            </a:r>
            <a:endParaRPr lang="en-US" smtClean="0"/>
          </a:p>
        </p:txBody>
      </p:sp>
      <p:sp>
        <p:nvSpPr>
          <p:cNvPr id="30723" name="Content Placeholder 2"/>
          <p:cNvSpPr>
            <a:spLocks noGrp="1"/>
          </p:cNvSpPr>
          <p:nvPr>
            <p:ph idx="1"/>
          </p:nvPr>
        </p:nvSpPr>
        <p:spPr>
          <a:xfrm>
            <a:off x="857250" y="1928802"/>
            <a:ext cx="7305675" cy="3381386"/>
          </a:xfrm>
        </p:spPr>
        <p:txBody>
          <a:bodyPr/>
          <a:lstStyle/>
          <a:p>
            <a:pPr eaLnBrk="1" hangingPunct="1">
              <a:lnSpc>
                <a:spcPct val="80000"/>
              </a:lnSpc>
            </a:pPr>
            <a:r>
              <a:rPr lang="en-GB" dirty="0" smtClean="0"/>
              <a:t>The table below shows the global picture for 2008-2013, status as of 17/11/08. % indicates the balance between offered and required</a:t>
            </a:r>
          </a:p>
          <a:p>
            <a:pPr eaLnBrk="1" hangingPunct="1">
              <a:lnSpc>
                <a:spcPct val="80000"/>
              </a:lnSpc>
            </a:pPr>
            <a:r>
              <a:rPr lang="en-GB" dirty="0" smtClean="0">
                <a:solidFill>
                  <a:srgbClr val="FF0000"/>
                </a:solidFill>
              </a:rPr>
              <a:t>Some Federations have recently signalled a change to procurements for 2009, not supported by WLCG Management or Overview Boards</a:t>
            </a:r>
          </a:p>
        </p:txBody>
      </p:sp>
      <p:graphicFrame>
        <p:nvGraphicFramePr>
          <p:cNvPr id="7" name="Table 6"/>
          <p:cNvGraphicFramePr>
            <a:graphicFrameLocks noGrp="1"/>
          </p:cNvGraphicFramePr>
          <p:nvPr/>
        </p:nvGraphicFramePr>
        <p:xfrm>
          <a:off x="1071538" y="3786190"/>
          <a:ext cx="6357982" cy="2247122"/>
        </p:xfrm>
        <a:graphic>
          <a:graphicData uri="http://schemas.openxmlformats.org/drawingml/2006/table">
            <a:tbl>
              <a:tblPr firstRow="1" bandRow="1">
                <a:tableStyleId>{5C22544A-7EE6-4342-B048-85BDC9FD1C3A}</a:tableStyleId>
              </a:tblPr>
              <a:tblGrid>
                <a:gridCol w="1108520"/>
                <a:gridCol w="748868"/>
                <a:gridCol w="928694"/>
                <a:gridCol w="928694"/>
                <a:gridCol w="928694"/>
                <a:gridCol w="857256"/>
                <a:gridCol w="857256"/>
              </a:tblGrid>
              <a:tr h="359251">
                <a:tc>
                  <a:txBody>
                    <a:bodyPr/>
                    <a:lstStyle/>
                    <a:p>
                      <a:endParaRPr lang="en-US" dirty="0"/>
                    </a:p>
                  </a:txBody>
                  <a:tcPr/>
                </a:tc>
                <a:tc>
                  <a:txBody>
                    <a:bodyPr/>
                    <a:lstStyle/>
                    <a:p>
                      <a:pPr algn="ctr"/>
                      <a:r>
                        <a:rPr lang="en-US" baseline="0" dirty="0" smtClean="0"/>
                        <a:t>2008</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2009</a:t>
                      </a:r>
                      <a:endParaRPr lang="en-US"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2010</a:t>
                      </a:r>
                      <a:endParaRPr lang="en-US"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2011</a:t>
                      </a:r>
                      <a:endParaRPr lang="en-US" dirty="0" smtClean="0"/>
                    </a:p>
                  </a:txBody>
                  <a:tcPr/>
                </a:tc>
                <a:tc>
                  <a:txBody>
                    <a:bodyPr/>
                    <a:lstStyle/>
                    <a:p>
                      <a:pPr algn="ctr"/>
                      <a:r>
                        <a:rPr lang="en-US" baseline="0" dirty="0" smtClean="0"/>
                        <a:t>2012</a:t>
                      </a:r>
                      <a:endParaRPr lang="en-US" dirty="0"/>
                    </a:p>
                  </a:txBody>
                  <a:tcPr/>
                </a:tc>
                <a:tc>
                  <a:txBody>
                    <a:bodyPr/>
                    <a:lstStyle/>
                    <a:p>
                      <a:pPr algn="ctr"/>
                      <a:r>
                        <a:rPr lang="en-US" dirty="0" smtClean="0"/>
                        <a:t>2013</a:t>
                      </a:r>
                      <a:endParaRPr lang="en-US" dirty="0"/>
                    </a:p>
                  </a:txBody>
                  <a:tcPr/>
                </a:tc>
              </a:tr>
              <a:tr h="359251">
                <a:tc>
                  <a:txBody>
                    <a:bodyPr/>
                    <a:lstStyle/>
                    <a:p>
                      <a:r>
                        <a:rPr lang="en-US" dirty="0" smtClean="0"/>
                        <a:t>T1 CPU</a:t>
                      </a:r>
                      <a:endParaRPr lang="en-US" dirty="0"/>
                    </a:p>
                  </a:txBody>
                  <a:tcPr/>
                </a:tc>
                <a:tc>
                  <a:txBody>
                    <a:bodyPr/>
                    <a:lstStyle/>
                    <a:p>
                      <a:pPr algn="ctr"/>
                      <a:r>
                        <a:rPr lang="en-US" dirty="0" smtClean="0">
                          <a:solidFill>
                            <a:srgbClr val="FF0000"/>
                          </a:solidFill>
                        </a:rPr>
                        <a:t>-5%</a:t>
                      </a:r>
                      <a:endParaRPr lang="en-US" dirty="0">
                        <a:solidFill>
                          <a:srgbClr val="FF0000"/>
                        </a:solidFill>
                      </a:endParaRPr>
                    </a:p>
                  </a:txBody>
                  <a:tcPr/>
                </a:tc>
                <a:tc>
                  <a:txBody>
                    <a:bodyPr/>
                    <a:lstStyle/>
                    <a:p>
                      <a:pPr algn="ctr"/>
                      <a:r>
                        <a:rPr lang="en-US" dirty="0" smtClean="0">
                          <a:solidFill>
                            <a:srgbClr val="FF0000"/>
                          </a:solidFill>
                        </a:rPr>
                        <a:t>-12%</a:t>
                      </a:r>
                      <a:endParaRPr lang="en-US" dirty="0">
                        <a:solidFill>
                          <a:srgbClr val="FF0000"/>
                        </a:solidFill>
                      </a:endParaRPr>
                    </a:p>
                  </a:txBody>
                  <a:tcPr/>
                </a:tc>
                <a:tc>
                  <a:txBody>
                    <a:bodyPr/>
                    <a:lstStyle/>
                    <a:p>
                      <a:pPr algn="ctr"/>
                      <a:r>
                        <a:rPr lang="en-US" dirty="0" smtClean="0">
                          <a:solidFill>
                            <a:srgbClr val="FF0000"/>
                          </a:solidFill>
                        </a:rPr>
                        <a:t>-11%</a:t>
                      </a:r>
                      <a:endParaRPr lang="en-US" dirty="0">
                        <a:solidFill>
                          <a:srgbClr val="FF0000"/>
                        </a:solidFill>
                      </a:endParaRPr>
                    </a:p>
                  </a:txBody>
                  <a:tcPr/>
                </a:tc>
                <a:tc>
                  <a:txBody>
                    <a:bodyPr/>
                    <a:lstStyle/>
                    <a:p>
                      <a:pPr algn="ctr"/>
                      <a:r>
                        <a:rPr lang="en-US" dirty="0" smtClean="0">
                          <a:solidFill>
                            <a:srgbClr val="FF0000"/>
                          </a:solidFill>
                        </a:rPr>
                        <a:t>-15%</a:t>
                      </a:r>
                      <a:endParaRPr lang="en-US" dirty="0">
                        <a:solidFill>
                          <a:srgbClr val="FF0000"/>
                        </a:solidFill>
                      </a:endParaRPr>
                    </a:p>
                  </a:txBody>
                  <a:tcPr/>
                </a:tc>
                <a:tc>
                  <a:txBody>
                    <a:bodyPr/>
                    <a:lstStyle/>
                    <a:p>
                      <a:pPr algn="ctr"/>
                      <a:r>
                        <a:rPr lang="en-US" dirty="0" smtClean="0">
                          <a:solidFill>
                            <a:srgbClr val="FF0000"/>
                          </a:solidFill>
                        </a:rPr>
                        <a:t>-20%</a:t>
                      </a:r>
                      <a:endParaRPr lang="en-US" dirty="0">
                        <a:solidFill>
                          <a:srgbClr val="FF0000"/>
                        </a:solidFill>
                      </a:endParaRPr>
                    </a:p>
                  </a:txBody>
                  <a:tcPr/>
                </a:tc>
                <a:tc>
                  <a:txBody>
                    <a:bodyPr/>
                    <a:lstStyle/>
                    <a:p>
                      <a:pPr algn="ctr"/>
                      <a:r>
                        <a:rPr lang="en-US" dirty="0" smtClean="0">
                          <a:solidFill>
                            <a:srgbClr val="FF0000"/>
                          </a:solidFill>
                        </a:rPr>
                        <a:t>-26%</a:t>
                      </a:r>
                      <a:endParaRPr lang="en-US" dirty="0">
                        <a:solidFill>
                          <a:srgbClr val="FF0000"/>
                        </a:solidFill>
                      </a:endParaRPr>
                    </a:p>
                  </a:txBody>
                  <a:tcPr/>
                </a:tc>
              </a:tr>
              <a:tr h="359251">
                <a:tc>
                  <a:txBody>
                    <a:bodyPr/>
                    <a:lstStyle/>
                    <a:p>
                      <a:r>
                        <a:rPr lang="en-US" dirty="0" smtClean="0"/>
                        <a:t>T1 Disk</a:t>
                      </a:r>
                    </a:p>
                  </a:txBody>
                  <a:tcPr/>
                </a:tc>
                <a:tc>
                  <a:txBody>
                    <a:bodyPr/>
                    <a:lstStyle/>
                    <a:p>
                      <a:pPr algn="ctr"/>
                      <a:r>
                        <a:rPr lang="en-US" dirty="0" smtClean="0">
                          <a:solidFill>
                            <a:srgbClr val="FF0000"/>
                          </a:solidFill>
                        </a:rPr>
                        <a:t>-12%</a:t>
                      </a:r>
                      <a:endParaRPr lang="en-US" dirty="0">
                        <a:solidFill>
                          <a:srgbClr val="FF0000"/>
                        </a:solidFill>
                      </a:endParaRPr>
                    </a:p>
                  </a:txBody>
                  <a:tcPr/>
                </a:tc>
                <a:tc>
                  <a:txBody>
                    <a:bodyPr/>
                    <a:lstStyle/>
                    <a:p>
                      <a:pPr algn="ctr"/>
                      <a:r>
                        <a:rPr lang="en-US" dirty="0" smtClean="0">
                          <a:solidFill>
                            <a:srgbClr val="FF0000"/>
                          </a:solidFill>
                        </a:rPr>
                        <a:t>-13%</a:t>
                      </a:r>
                      <a:endParaRPr lang="en-US" dirty="0">
                        <a:solidFill>
                          <a:srgbClr val="FF0000"/>
                        </a:solidFill>
                      </a:endParaRPr>
                    </a:p>
                  </a:txBody>
                  <a:tcPr/>
                </a:tc>
                <a:tc>
                  <a:txBody>
                    <a:bodyPr/>
                    <a:lstStyle/>
                    <a:p>
                      <a:pPr algn="ctr"/>
                      <a:r>
                        <a:rPr lang="en-US" dirty="0" smtClean="0">
                          <a:solidFill>
                            <a:srgbClr val="FF0000"/>
                          </a:solidFill>
                        </a:rPr>
                        <a:t>-15%</a:t>
                      </a:r>
                      <a:endParaRPr lang="en-US" dirty="0">
                        <a:solidFill>
                          <a:srgbClr val="FF0000"/>
                        </a:solidFill>
                      </a:endParaRPr>
                    </a:p>
                  </a:txBody>
                  <a:tcPr/>
                </a:tc>
                <a:tc>
                  <a:txBody>
                    <a:bodyPr/>
                    <a:lstStyle/>
                    <a:p>
                      <a:pPr algn="ctr"/>
                      <a:r>
                        <a:rPr lang="en-US" dirty="0" smtClean="0">
                          <a:solidFill>
                            <a:srgbClr val="FF0000"/>
                          </a:solidFill>
                        </a:rPr>
                        <a:t>-18%</a:t>
                      </a:r>
                      <a:endParaRPr lang="en-US" dirty="0">
                        <a:solidFill>
                          <a:srgbClr val="FF0000"/>
                        </a:solidFill>
                      </a:endParaRPr>
                    </a:p>
                  </a:txBody>
                  <a:tcPr/>
                </a:tc>
                <a:tc>
                  <a:txBody>
                    <a:bodyPr/>
                    <a:lstStyle/>
                    <a:p>
                      <a:pPr algn="ctr"/>
                      <a:r>
                        <a:rPr lang="en-US" dirty="0" smtClean="0">
                          <a:solidFill>
                            <a:srgbClr val="FF0000"/>
                          </a:solidFill>
                        </a:rPr>
                        <a:t>-24%</a:t>
                      </a:r>
                      <a:endParaRPr lang="en-US" dirty="0">
                        <a:solidFill>
                          <a:srgbClr val="FF0000"/>
                        </a:solidFill>
                      </a:endParaRPr>
                    </a:p>
                  </a:txBody>
                  <a:tcPr/>
                </a:tc>
                <a:tc>
                  <a:txBody>
                    <a:bodyPr/>
                    <a:lstStyle/>
                    <a:p>
                      <a:pPr algn="ctr"/>
                      <a:r>
                        <a:rPr lang="en-US" dirty="0" smtClean="0">
                          <a:solidFill>
                            <a:srgbClr val="FF0000"/>
                          </a:solidFill>
                        </a:rPr>
                        <a:t>-29%</a:t>
                      </a:r>
                      <a:endParaRPr lang="en-US" dirty="0">
                        <a:solidFill>
                          <a:srgbClr val="FF0000"/>
                        </a:solidFill>
                      </a:endParaRPr>
                    </a:p>
                  </a:txBody>
                  <a:tcPr/>
                </a:tc>
              </a:tr>
              <a:tr h="359251">
                <a:tc>
                  <a:txBody>
                    <a:bodyPr/>
                    <a:lstStyle/>
                    <a:p>
                      <a:r>
                        <a:rPr lang="en-US" dirty="0" smtClean="0"/>
                        <a:t>T1 Tape</a:t>
                      </a:r>
                      <a:endParaRPr lang="en-US" dirty="0"/>
                    </a:p>
                  </a:txBody>
                  <a:tcPr/>
                </a:tc>
                <a:tc>
                  <a:txBody>
                    <a:bodyPr/>
                    <a:lstStyle/>
                    <a:p>
                      <a:pPr algn="ctr"/>
                      <a:r>
                        <a:rPr lang="en-US" dirty="0" smtClean="0">
                          <a:solidFill>
                            <a:srgbClr val="FF0000"/>
                          </a:solidFill>
                        </a:rPr>
                        <a:t>-13%</a:t>
                      </a:r>
                      <a:endParaRPr lang="en-US" dirty="0">
                        <a:solidFill>
                          <a:srgbClr val="FF0000"/>
                        </a:solidFill>
                      </a:endParaRPr>
                    </a:p>
                  </a:txBody>
                  <a:tcPr/>
                </a:tc>
                <a:tc>
                  <a:txBody>
                    <a:bodyPr/>
                    <a:lstStyle/>
                    <a:p>
                      <a:pPr algn="ctr"/>
                      <a:r>
                        <a:rPr lang="en-US" dirty="0" smtClean="0">
                          <a:solidFill>
                            <a:srgbClr val="FF0000"/>
                          </a:solidFill>
                        </a:rPr>
                        <a:t>-13%</a:t>
                      </a:r>
                      <a:endParaRPr lang="en-US" dirty="0">
                        <a:solidFill>
                          <a:srgbClr val="FF0000"/>
                        </a:solidFill>
                      </a:endParaRPr>
                    </a:p>
                  </a:txBody>
                  <a:tcPr/>
                </a:tc>
                <a:tc>
                  <a:txBody>
                    <a:bodyPr/>
                    <a:lstStyle/>
                    <a:p>
                      <a:pPr algn="ctr"/>
                      <a:r>
                        <a:rPr lang="en-US" dirty="0" smtClean="0">
                          <a:solidFill>
                            <a:srgbClr val="FF0000"/>
                          </a:solidFill>
                        </a:rPr>
                        <a:t>-16%</a:t>
                      </a:r>
                      <a:endParaRPr lang="en-US" dirty="0">
                        <a:solidFill>
                          <a:srgbClr val="FF0000"/>
                        </a:solidFill>
                      </a:endParaRPr>
                    </a:p>
                  </a:txBody>
                  <a:tcPr/>
                </a:tc>
                <a:tc>
                  <a:txBody>
                    <a:bodyPr/>
                    <a:lstStyle/>
                    <a:p>
                      <a:pPr algn="ctr"/>
                      <a:r>
                        <a:rPr lang="en-US" dirty="0" smtClean="0">
                          <a:solidFill>
                            <a:srgbClr val="FF0000"/>
                          </a:solidFill>
                        </a:rPr>
                        <a:t>-22%</a:t>
                      </a:r>
                      <a:endParaRPr lang="en-US" dirty="0">
                        <a:solidFill>
                          <a:srgbClr val="FF0000"/>
                        </a:solidFill>
                      </a:endParaRPr>
                    </a:p>
                  </a:txBody>
                  <a:tcPr/>
                </a:tc>
                <a:tc>
                  <a:txBody>
                    <a:bodyPr/>
                    <a:lstStyle/>
                    <a:p>
                      <a:pPr algn="ctr"/>
                      <a:r>
                        <a:rPr lang="en-US" dirty="0" smtClean="0">
                          <a:solidFill>
                            <a:srgbClr val="FF0000"/>
                          </a:solidFill>
                        </a:rPr>
                        <a:t>-24%</a:t>
                      </a:r>
                      <a:endParaRPr lang="en-US" dirty="0">
                        <a:solidFill>
                          <a:srgbClr val="FF0000"/>
                        </a:solidFill>
                      </a:endParaRPr>
                    </a:p>
                  </a:txBody>
                  <a:tcPr/>
                </a:tc>
                <a:tc>
                  <a:txBody>
                    <a:bodyPr/>
                    <a:lstStyle/>
                    <a:p>
                      <a:pPr algn="ctr"/>
                      <a:r>
                        <a:rPr lang="en-US" dirty="0" smtClean="0">
                          <a:solidFill>
                            <a:srgbClr val="FF0000"/>
                          </a:solidFill>
                        </a:rPr>
                        <a:t>-23%</a:t>
                      </a:r>
                      <a:endParaRPr lang="en-US" dirty="0">
                        <a:solidFill>
                          <a:srgbClr val="FF0000"/>
                        </a:solidFill>
                      </a:endParaRPr>
                    </a:p>
                  </a:txBody>
                  <a:tcPr/>
                </a:tc>
              </a:tr>
              <a:tr h="359251">
                <a:tc>
                  <a:txBody>
                    <a:bodyPr/>
                    <a:lstStyle/>
                    <a:p>
                      <a:r>
                        <a:rPr lang="en-US" dirty="0" smtClean="0"/>
                        <a:t>T2 CPU</a:t>
                      </a:r>
                      <a:endParaRPr lang="en-US" dirty="0"/>
                    </a:p>
                  </a:txBody>
                  <a:tcPr/>
                </a:tc>
                <a:tc>
                  <a:txBody>
                    <a:bodyPr/>
                    <a:lstStyle/>
                    <a:p>
                      <a:pPr algn="ctr"/>
                      <a:r>
                        <a:rPr lang="en-US" dirty="0" smtClean="0">
                          <a:solidFill>
                            <a:srgbClr val="FF0000"/>
                          </a:solidFill>
                        </a:rPr>
                        <a:t>-2%</a:t>
                      </a:r>
                      <a:endParaRPr lang="en-US" dirty="0">
                        <a:solidFill>
                          <a:srgbClr val="FF0000"/>
                        </a:solidFill>
                      </a:endParaRPr>
                    </a:p>
                  </a:txBody>
                  <a:tcPr/>
                </a:tc>
                <a:tc>
                  <a:txBody>
                    <a:bodyPr/>
                    <a:lstStyle/>
                    <a:p>
                      <a:pPr algn="ctr"/>
                      <a:r>
                        <a:rPr lang="en-US" dirty="0" smtClean="0">
                          <a:solidFill>
                            <a:srgbClr val="FF0000"/>
                          </a:solidFill>
                        </a:rPr>
                        <a:t>-8%</a:t>
                      </a:r>
                      <a:endParaRPr lang="en-US" dirty="0">
                        <a:solidFill>
                          <a:srgbClr val="FF0000"/>
                        </a:solidFill>
                      </a:endParaRPr>
                    </a:p>
                  </a:txBody>
                  <a:tcPr/>
                </a:tc>
                <a:tc>
                  <a:txBody>
                    <a:bodyPr/>
                    <a:lstStyle/>
                    <a:p>
                      <a:pPr algn="ctr"/>
                      <a:r>
                        <a:rPr lang="en-US" dirty="0" smtClean="0">
                          <a:solidFill>
                            <a:srgbClr val="FF0000"/>
                          </a:solidFill>
                        </a:rPr>
                        <a:t>-29%</a:t>
                      </a:r>
                      <a:endParaRPr lang="en-US" dirty="0">
                        <a:solidFill>
                          <a:srgbClr val="FF0000"/>
                        </a:solidFill>
                      </a:endParaRPr>
                    </a:p>
                  </a:txBody>
                  <a:tcPr/>
                </a:tc>
                <a:tc>
                  <a:txBody>
                    <a:bodyPr/>
                    <a:lstStyle/>
                    <a:p>
                      <a:pPr algn="ctr"/>
                      <a:r>
                        <a:rPr lang="en-US" dirty="0" smtClean="0">
                          <a:solidFill>
                            <a:srgbClr val="FF0000"/>
                          </a:solidFill>
                        </a:rPr>
                        <a:t>-31%</a:t>
                      </a:r>
                      <a:endParaRPr lang="en-US" dirty="0">
                        <a:solidFill>
                          <a:srgbClr val="FF0000"/>
                        </a:solidFill>
                      </a:endParaRPr>
                    </a:p>
                  </a:txBody>
                  <a:tcPr/>
                </a:tc>
                <a:tc>
                  <a:txBody>
                    <a:bodyPr/>
                    <a:lstStyle/>
                    <a:p>
                      <a:pPr algn="ctr"/>
                      <a:r>
                        <a:rPr lang="en-US" dirty="0" smtClean="0">
                          <a:solidFill>
                            <a:srgbClr val="FF0000"/>
                          </a:solidFill>
                        </a:rPr>
                        <a:t>-32%</a:t>
                      </a:r>
                      <a:endParaRPr lang="en-US" dirty="0">
                        <a:solidFill>
                          <a:srgbClr val="FF0000"/>
                        </a:solidFill>
                      </a:endParaRPr>
                    </a:p>
                  </a:txBody>
                  <a:tcPr/>
                </a:tc>
                <a:tc>
                  <a:txBody>
                    <a:bodyPr/>
                    <a:lstStyle/>
                    <a:p>
                      <a:pPr algn="ctr"/>
                      <a:r>
                        <a:rPr lang="en-US" dirty="0" smtClean="0">
                          <a:solidFill>
                            <a:srgbClr val="FF0000"/>
                          </a:solidFill>
                        </a:rPr>
                        <a:t>-37%</a:t>
                      </a:r>
                      <a:endParaRPr lang="en-US" dirty="0">
                        <a:solidFill>
                          <a:srgbClr val="FF0000"/>
                        </a:solidFill>
                      </a:endParaRPr>
                    </a:p>
                  </a:txBody>
                  <a:tcPr/>
                </a:tc>
              </a:tr>
              <a:tr h="418322">
                <a:tc>
                  <a:txBody>
                    <a:bodyPr/>
                    <a:lstStyle/>
                    <a:p>
                      <a:r>
                        <a:rPr lang="en-US" dirty="0" smtClean="0"/>
                        <a:t>T2 Disk</a:t>
                      </a:r>
                      <a:endParaRPr lang="en-US" dirty="0"/>
                    </a:p>
                  </a:txBody>
                  <a:tcPr/>
                </a:tc>
                <a:tc>
                  <a:txBody>
                    <a:bodyPr/>
                    <a:lstStyle/>
                    <a:p>
                      <a:pPr algn="ctr"/>
                      <a:r>
                        <a:rPr lang="en-US" dirty="0" smtClean="0">
                          <a:solidFill>
                            <a:srgbClr val="FF0000"/>
                          </a:solidFill>
                        </a:rPr>
                        <a:t>-12%</a:t>
                      </a:r>
                    </a:p>
                  </a:txBody>
                  <a:tcPr/>
                </a:tc>
                <a:tc>
                  <a:txBody>
                    <a:bodyPr/>
                    <a:lstStyle/>
                    <a:p>
                      <a:pPr algn="ctr"/>
                      <a:r>
                        <a:rPr lang="en-US" dirty="0" smtClean="0">
                          <a:solidFill>
                            <a:srgbClr val="FF0000"/>
                          </a:solidFill>
                        </a:rPr>
                        <a:t>-1%</a:t>
                      </a:r>
                      <a:endParaRPr lang="en-US" dirty="0">
                        <a:solidFill>
                          <a:srgbClr val="FF0000"/>
                        </a:solidFill>
                      </a:endParaRPr>
                    </a:p>
                  </a:txBody>
                  <a:tcPr/>
                </a:tc>
                <a:tc>
                  <a:txBody>
                    <a:bodyPr/>
                    <a:lstStyle/>
                    <a:p>
                      <a:pPr algn="ctr"/>
                      <a:r>
                        <a:rPr lang="en-US" dirty="0" smtClean="0">
                          <a:solidFill>
                            <a:srgbClr val="00B050"/>
                          </a:solidFill>
                        </a:rPr>
                        <a:t>3%</a:t>
                      </a:r>
                      <a:endParaRPr lang="en-US" dirty="0">
                        <a:solidFill>
                          <a:srgbClr val="00B050"/>
                        </a:solidFill>
                      </a:endParaRPr>
                    </a:p>
                  </a:txBody>
                  <a:tcPr/>
                </a:tc>
                <a:tc>
                  <a:txBody>
                    <a:bodyPr/>
                    <a:lstStyle/>
                    <a:p>
                      <a:pPr algn="ctr"/>
                      <a:r>
                        <a:rPr lang="en-US" dirty="0" smtClean="0">
                          <a:solidFill>
                            <a:srgbClr val="FF0000"/>
                          </a:solidFill>
                        </a:rPr>
                        <a:t>-6%</a:t>
                      </a:r>
                    </a:p>
                  </a:txBody>
                  <a:tcPr/>
                </a:tc>
                <a:tc>
                  <a:txBody>
                    <a:bodyPr/>
                    <a:lstStyle/>
                    <a:p>
                      <a:pPr algn="ctr"/>
                      <a:r>
                        <a:rPr lang="en-US" dirty="0" smtClean="0">
                          <a:solidFill>
                            <a:srgbClr val="FF0000"/>
                          </a:solidFill>
                        </a:rPr>
                        <a:t>-6%</a:t>
                      </a:r>
                    </a:p>
                  </a:txBody>
                  <a:tcPr/>
                </a:tc>
                <a:tc>
                  <a:txBody>
                    <a:bodyPr/>
                    <a:lstStyle/>
                    <a:p>
                      <a:pPr algn="ctr"/>
                      <a:r>
                        <a:rPr lang="en-US" dirty="0" smtClean="0">
                          <a:solidFill>
                            <a:srgbClr val="FF0000"/>
                          </a:solidFill>
                        </a:rPr>
                        <a:t>-17%</a:t>
                      </a:r>
                    </a:p>
                  </a:txBody>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Agenda</a:t>
            </a:r>
            <a:endParaRPr lang="en-GB" dirty="0"/>
          </a:p>
        </p:txBody>
      </p:sp>
      <p:sp>
        <p:nvSpPr>
          <p:cNvPr id="5" name="Content Placeholder 4"/>
          <p:cNvSpPr>
            <a:spLocks noGrp="1"/>
          </p:cNvSpPr>
          <p:nvPr>
            <p:ph idx="1"/>
          </p:nvPr>
        </p:nvSpPr>
        <p:spPr/>
        <p:txBody>
          <a:bodyPr/>
          <a:lstStyle/>
          <a:p>
            <a:pPr>
              <a:buNone/>
            </a:pPr>
            <a:r>
              <a:rPr lang="en-GB" u="sng" dirty="0" smtClean="0">
                <a:solidFill>
                  <a:srgbClr val="FF0000"/>
                </a:solidFill>
              </a:rPr>
              <a:t>General status of project </a:t>
            </a:r>
            <a:r>
              <a:rPr lang="en-GB" dirty="0" smtClean="0"/>
              <a:t>– see recent reports:</a:t>
            </a:r>
          </a:p>
          <a:p>
            <a:r>
              <a:rPr lang="en-GB" dirty="0" smtClean="0"/>
              <a:t>Last quarterly report (June – Sept)</a:t>
            </a:r>
          </a:p>
          <a:p>
            <a:r>
              <a:rPr lang="en-GB" dirty="0" smtClean="0"/>
              <a:t>Status report to Overview Board (27</a:t>
            </a:r>
            <a:r>
              <a:rPr lang="en-GB" baseline="30000" dirty="0" smtClean="0"/>
              <a:t>th</a:t>
            </a:r>
            <a:r>
              <a:rPr lang="en-GB" dirty="0" smtClean="0"/>
              <a:t> Oct)</a:t>
            </a:r>
          </a:p>
          <a:p>
            <a:r>
              <a:rPr lang="en-GB" dirty="0" smtClean="0"/>
              <a:t>Status report to C-RRB (11</a:t>
            </a:r>
            <a:r>
              <a:rPr lang="en-GB" baseline="30000" dirty="0" smtClean="0"/>
              <a:t>th</a:t>
            </a:r>
            <a:r>
              <a:rPr lang="en-GB" dirty="0" smtClean="0"/>
              <a:t> Nov)</a:t>
            </a:r>
          </a:p>
          <a:p>
            <a:r>
              <a:rPr lang="en-GB" dirty="0" smtClean="0"/>
              <a:t>Status report to LHCC open session (tomorrow)</a:t>
            </a:r>
          </a:p>
          <a:p>
            <a:pPr lvl="1"/>
            <a:endParaRPr lang="en-GB" dirty="0" smtClean="0"/>
          </a:p>
          <a:p>
            <a:pPr>
              <a:buNone/>
            </a:pPr>
            <a:r>
              <a:rPr lang="en-GB" u="sng" dirty="0" smtClean="0">
                <a:solidFill>
                  <a:srgbClr val="FF0000"/>
                </a:solidFill>
              </a:rPr>
              <a:t>Topics today</a:t>
            </a:r>
            <a:r>
              <a:rPr lang="en-GB" dirty="0" smtClean="0"/>
              <a:t>:</a:t>
            </a:r>
          </a:p>
          <a:p>
            <a:r>
              <a:rPr lang="en-GB" dirty="0" smtClean="0"/>
              <a:t>Planning for LHC shutdown (last meeting was only days after Sep 19)</a:t>
            </a:r>
          </a:p>
          <a:p>
            <a:r>
              <a:rPr lang="en-GB" dirty="0" smtClean="0"/>
              <a:t>Report from C-RSG – how to proceed</a:t>
            </a:r>
            <a:endParaRPr lang="en-GB"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pPr eaLnBrk="1" hangingPunct="1"/>
            <a:r>
              <a:rPr lang="en-GB" smtClean="0"/>
              <a:t>Consequences of LHC shutdown</a:t>
            </a:r>
          </a:p>
        </p:txBody>
      </p:sp>
      <p:sp>
        <p:nvSpPr>
          <p:cNvPr id="2051" name="Content Placeholder 2"/>
          <p:cNvSpPr>
            <a:spLocks noGrp="1"/>
          </p:cNvSpPr>
          <p:nvPr>
            <p:ph idx="1"/>
          </p:nvPr>
        </p:nvSpPr>
        <p:spPr>
          <a:xfrm>
            <a:off x="428625" y="1357313"/>
            <a:ext cx="8286750" cy="5000625"/>
          </a:xfrm>
        </p:spPr>
        <p:txBody>
          <a:bodyPr/>
          <a:lstStyle/>
          <a:p>
            <a:pPr marL="358775" indent="-358775" eaLnBrk="1" hangingPunct="1"/>
            <a:r>
              <a:rPr lang="en-GB" smtClean="0"/>
              <a:t>The present shutdown of the LHC has a number of consequences for the planning of WLCG:</a:t>
            </a:r>
          </a:p>
          <a:p>
            <a:pPr marL="358775" indent="-358775" eaLnBrk="1" hangingPunct="1"/>
            <a:endParaRPr lang="en-GB" smtClean="0"/>
          </a:p>
          <a:p>
            <a:pPr marL="719138" lvl="1" eaLnBrk="1" hangingPunct="1"/>
            <a:r>
              <a:rPr lang="en-GB" smtClean="0"/>
              <a:t>Capacities and Procurements for 2009</a:t>
            </a:r>
          </a:p>
          <a:p>
            <a:pPr marL="719138" lvl="1" eaLnBrk="1" hangingPunct="1"/>
            <a:r>
              <a:rPr lang="en-GB" smtClean="0"/>
              <a:t>Software and service upgrades during the shutdown</a:t>
            </a:r>
          </a:p>
          <a:p>
            <a:pPr marL="719138" lvl="1" eaLnBrk="1" hangingPunct="1"/>
            <a:r>
              <a:rPr lang="en-GB" smtClean="0"/>
              <a:t>(Re-)Validation of services for 2009 following changes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smtClean="0"/>
              <a:t>Capacities and procurements</a:t>
            </a:r>
          </a:p>
        </p:txBody>
      </p:sp>
      <p:sp>
        <p:nvSpPr>
          <p:cNvPr id="3075" name="Content Placeholder 2"/>
          <p:cNvSpPr>
            <a:spLocks noGrp="1"/>
          </p:cNvSpPr>
          <p:nvPr>
            <p:ph idx="1"/>
          </p:nvPr>
        </p:nvSpPr>
        <p:spPr>
          <a:xfrm>
            <a:off x="428625" y="1071563"/>
            <a:ext cx="8429625" cy="5143500"/>
          </a:xfrm>
        </p:spPr>
        <p:txBody>
          <a:bodyPr/>
          <a:lstStyle/>
          <a:p>
            <a:pPr marL="358775" indent="-358775" eaLnBrk="1" hangingPunct="1"/>
            <a:r>
              <a:rPr lang="en-GB" smtClean="0"/>
              <a:t>The WLCG MB has agreed that with the information currently available to us and the present understanding of the accelerator schedule for 2009:</a:t>
            </a:r>
          </a:p>
          <a:p>
            <a:pPr marL="719138" lvl="1" eaLnBrk="1" hangingPunct="1"/>
            <a:r>
              <a:rPr lang="en-GB" smtClean="0"/>
              <a:t>The amount of data gathered in 2009 is likely to be at least at the level originally planned, with pressure to run for as long a period as possible this may be close to or exceed the amount originally anticipated in 2008 + 2009 together</a:t>
            </a:r>
          </a:p>
          <a:p>
            <a:pPr marL="719138" lvl="1" eaLnBrk="1" hangingPunct="1"/>
            <a:r>
              <a:rPr lang="en-GB" smtClean="0"/>
              <a:t>The original planning meant that the capacity to be installed in 2009 was still close to x2 with respect to 2008 as part of the initial ramp up of WLCG capacity</a:t>
            </a:r>
          </a:p>
          <a:p>
            <a:pPr marL="719138" lvl="1" eaLnBrk="1" hangingPunct="1"/>
            <a:r>
              <a:rPr lang="en-GB" smtClean="0"/>
              <a:t>Many procurement and acceptance problems arose in 2008 which meant that the 2008 capacities were very late in being installed; there is a grave concern that such problems will continue with the 2009 procurements</a:t>
            </a:r>
          </a:p>
          <a:p>
            <a:pPr marL="719138" lvl="1" eaLnBrk="1" hangingPunct="1"/>
            <a:r>
              <a:rPr lang="en-GB" smtClean="0"/>
              <a:t>The 2009 procurement processes should have been well advanced by the time of the LHC problem in September</a:t>
            </a:r>
          </a:p>
          <a:p>
            <a:pPr marL="358775" indent="-358775" eaLnBrk="1" hangingPunct="1"/>
            <a:r>
              <a:rPr lang="en-GB" smtClean="0"/>
              <a:t>The WLCG MB thus does not regard the present situation as a reason to delay the 2009 procurements, and we urge the sites and funding agencies to proceed as planned.  It is essential that adequate resources are available to support the first years of LHC data taking.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GB" smtClean="0"/>
              <a:t>Upgrade plans</a:t>
            </a:r>
          </a:p>
        </p:txBody>
      </p:sp>
      <p:sp>
        <p:nvSpPr>
          <p:cNvPr id="4099" name="Content Placeholder 2"/>
          <p:cNvSpPr>
            <a:spLocks noGrp="1"/>
          </p:cNvSpPr>
          <p:nvPr>
            <p:ph idx="1"/>
          </p:nvPr>
        </p:nvSpPr>
        <p:spPr>
          <a:xfrm>
            <a:off x="428625" y="1357313"/>
            <a:ext cx="8286750" cy="5000625"/>
          </a:xfrm>
        </p:spPr>
        <p:txBody>
          <a:bodyPr/>
          <a:lstStyle/>
          <a:p>
            <a:pPr marL="358775" indent="-358775" eaLnBrk="1" hangingPunct="1"/>
            <a:r>
              <a:rPr lang="en-GB" dirty="0" smtClean="0"/>
              <a:t>Since several software upgrades were postponed in anticipation of LHC start-up, we propose that the following changes are addressed in the coming months:</a:t>
            </a:r>
          </a:p>
          <a:p>
            <a:pPr marL="719138" lvl="1" eaLnBrk="1" hangingPunct="1"/>
            <a:r>
              <a:rPr lang="en-GB" dirty="0" smtClean="0"/>
              <a:t>SRM – agreed list of “short term” changes; available by end 2008</a:t>
            </a:r>
          </a:p>
          <a:p>
            <a:pPr marL="719138" lvl="1" eaLnBrk="1" hangingPunct="1"/>
            <a:r>
              <a:rPr lang="en-GB" dirty="0" smtClean="0"/>
              <a:t>FTS on SL4 (+available for SL5?) – deployment was postponed</a:t>
            </a:r>
          </a:p>
          <a:p>
            <a:pPr marL="719138" lvl="1" eaLnBrk="1" hangingPunct="1"/>
            <a:r>
              <a:rPr lang="en-GB" dirty="0" smtClean="0"/>
              <a:t>WN on SL5 to be available for deployment</a:t>
            </a:r>
          </a:p>
          <a:p>
            <a:pPr marL="719138" lvl="1" eaLnBrk="1" hangingPunct="1"/>
            <a:r>
              <a:rPr lang="en-GB" dirty="0" err="1" smtClean="0"/>
              <a:t>glexec</a:t>
            </a:r>
            <a:r>
              <a:rPr lang="en-GB" dirty="0" smtClean="0"/>
              <a:t>/SCAS to support pilot jobs with identity changing</a:t>
            </a:r>
          </a:p>
          <a:p>
            <a:pPr marL="719138" lvl="1" eaLnBrk="1" hangingPunct="1"/>
            <a:r>
              <a:rPr lang="en-GB" dirty="0" smtClean="0"/>
              <a:t>CREAM CE – make available in parallel to existing CE which is known to have scaling issues when there are many different users; </a:t>
            </a:r>
          </a:p>
          <a:p>
            <a:pPr marL="1233488" lvl="2"/>
            <a:r>
              <a:rPr lang="en-GB" sz="1600" dirty="0" smtClean="0"/>
              <a:t>needs </a:t>
            </a:r>
            <a:r>
              <a:rPr lang="en-GB" sz="1600" dirty="0" err="1" smtClean="0"/>
              <a:t>Condor_g</a:t>
            </a:r>
            <a:r>
              <a:rPr lang="en-GB" sz="1600" dirty="0" smtClean="0"/>
              <a:t> client</a:t>
            </a:r>
          </a:p>
          <a:p>
            <a:pPr marL="1233488" lvl="2"/>
            <a:r>
              <a:rPr lang="en-GB" sz="1600" dirty="0" smtClean="0"/>
              <a:t>WMS: must be able to submit to CREAM</a:t>
            </a:r>
          </a:p>
          <a:p>
            <a:pPr marL="719138" lvl="1" eaLnBrk="1" hangingPunct="1">
              <a:buFont typeface="Arial" pitchFamily="34" charset="0"/>
              <a:buChar char="+"/>
            </a:pPr>
            <a:r>
              <a:rPr lang="en-GB" dirty="0" smtClean="0"/>
              <a:t>a few other smaller changes ...</a:t>
            </a:r>
          </a:p>
          <a:p>
            <a:pPr marL="719138" lvl="1" eaLnBrk="1" hangingPunct="1">
              <a:buFont typeface="Arial" pitchFamily="34" charset="0"/>
              <a:buChar char="+"/>
            </a:pPr>
            <a:endParaRPr lang="en-GB" dirty="0" smtClean="0"/>
          </a:p>
          <a:p>
            <a:pPr marL="719138" lvl="1" eaLnBrk="1" hangingPunct="1"/>
            <a:r>
              <a:rPr lang="en-GB" dirty="0" smtClean="0"/>
              <a:t>Many of the above are deployments in parallel to existing production services and so non-disruptive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GB" smtClean="0"/>
              <a:t>Re-validation of the service</a:t>
            </a:r>
          </a:p>
        </p:txBody>
      </p:sp>
      <p:sp>
        <p:nvSpPr>
          <p:cNvPr id="8195" name="Content Placeholder 2"/>
          <p:cNvSpPr>
            <a:spLocks noGrp="1"/>
          </p:cNvSpPr>
          <p:nvPr>
            <p:ph idx="1"/>
          </p:nvPr>
        </p:nvSpPr>
        <p:spPr>
          <a:xfrm>
            <a:off x="428625" y="1357313"/>
            <a:ext cx="8286750" cy="5000625"/>
          </a:xfrm>
        </p:spPr>
        <p:txBody>
          <a:bodyPr/>
          <a:lstStyle/>
          <a:p>
            <a:pPr marL="358775" indent="-358775" eaLnBrk="1" hangingPunct="1"/>
            <a:r>
              <a:rPr lang="en-GB" dirty="0" smtClean="0"/>
              <a:t>All experiments are continually running simulations, </a:t>
            </a:r>
            <a:r>
              <a:rPr lang="en-GB" dirty="0" err="1" smtClean="0"/>
              <a:t>cosmics</a:t>
            </a:r>
            <a:r>
              <a:rPr lang="en-GB" dirty="0" smtClean="0"/>
              <a:t>, specific tests (and have been since CCRC’08) at high workload levels – this will continue</a:t>
            </a:r>
          </a:p>
          <a:p>
            <a:pPr marL="358775" indent="-358775" eaLnBrk="1" hangingPunct="1"/>
            <a:r>
              <a:rPr lang="en-GB" dirty="0" smtClean="0"/>
              <a:t>A full CCRC’09 in the same mode as 2008 is not regarded as useful</a:t>
            </a:r>
          </a:p>
          <a:p>
            <a:pPr marL="358775" indent="-358775" eaLnBrk="1" hangingPunct="1"/>
            <a:r>
              <a:rPr lang="en-GB" dirty="0" smtClean="0"/>
              <a:t>But, we will perform specific tests/validations:</a:t>
            </a:r>
          </a:p>
          <a:p>
            <a:pPr marL="719138" lvl="1" eaLnBrk="1" hangingPunct="1"/>
            <a:r>
              <a:rPr lang="en-GB" dirty="0" smtClean="0"/>
              <a:t>Service validation if software is changed/upgraded</a:t>
            </a:r>
          </a:p>
          <a:p>
            <a:pPr marL="719138" lvl="1" eaLnBrk="1" hangingPunct="1"/>
            <a:r>
              <a:rPr lang="en-GB" dirty="0" smtClean="0"/>
              <a:t>Specific tests (e.g. throughput) to ensure that no problems have been introduced</a:t>
            </a:r>
          </a:p>
          <a:p>
            <a:pPr marL="719138" lvl="1" eaLnBrk="1" hangingPunct="1"/>
            <a:r>
              <a:rPr lang="en-GB" dirty="0" smtClean="0"/>
              <a:t>Tests of functions not yet tested (e.g. Reprocessing/data recall at Tier 1s)</a:t>
            </a:r>
          </a:p>
          <a:p>
            <a:pPr marL="358775" indent="-358775" eaLnBrk="1" hangingPunct="1"/>
            <a:r>
              <a:rPr lang="en-GB" dirty="0" smtClean="0"/>
              <a:t>Details of the test programme were discussed in the workshop last week</a:t>
            </a:r>
          </a:p>
          <a:p>
            <a:pPr marL="1046525" lvl="1" indent="-358775"/>
            <a:r>
              <a:rPr lang="en-GB" dirty="0" smtClean="0"/>
              <a:t>To be summarised and milestones proposed ...</a:t>
            </a:r>
          </a:p>
          <a:p>
            <a:pPr marL="719138" lvl="1" eaLnBrk="1" hangingPunct="1"/>
            <a:endParaRPr lang="en-GB"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 Scrutiny Group</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Process: scrutinise the requirements (normally) presented in Spring RRB:</a:t>
            </a:r>
          </a:p>
          <a:p>
            <a:pPr lvl="1"/>
            <a:r>
              <a:rPr lang="en-GB" dirty="0" smtClean="0"/>
              <a:t>Resource accounting for previous year</a:t>
            </a:r>
          </a:p>
          <a:p>
            <a:pPr lvl="1"/>
            <a:r>
              <a:rPr lang="en-GB" dirty="0" smtClean="0"/>
              <a:t>Use made of the resources</a:t>
            </a:r>
          </a:p>
          <a:p>
            <a:pPr lvl="1"/>
            <a:r>
              <a:rPr lang="en-GB" dirty="0" smtClean="0"/>
              <a:t>Overall requirements for the next year (and for +2 years)</a:t>
            </a:r>
          </a:p>
          <a:p>
            <a:pPr lvl="1"/>
            <a:r>
              <a:rPr lang="en-GB" dirty="0" smtClean="0"/>
              <a:t>Examine the match between requirements and pledges</a:t>
            </a:r>
          </a:p>
          <a:p>
            <a:pPr lvl="1"/>
            <a:r>
              <a:rPr lang="en-GB" dirty="0" smtClean="0"/>
              <a:t>Make recommendations in case of apparent under-funding</a:t>
            </a:r>
          </a:p>
          <a:p>
            <a:r>
              <a:rPr lang="en-GB" dirty="0" smtClean="0"/>
              <a:t>This is the first scrutiny, requirements based on the TDRs (2005) + changes since as elements of the computing models have been tested</a:t>
            </a:r>
          </a:p>
          <a:p>
            <a:pPr lvl="1"/>
            <a:r>
              <a:rPr lang="en-GB" dirty="0" smtClean="0"/>
              <a:t>In particular ATLAS doubled the CERN (Tier 0 + CAF) request for 2009</a:t>
            </a:r>
          </a:p>
          <a:p>
            <a:pPr lvl="1"/>
            <a:r>
              <a:rPr lang="en-GB" dirty="0" smtClean="0"/>
              <a:t>Next reassessment of requirements should be with 6 months of beam experience</a:t>
            </a:r>
          </a:p>
          <a:p>
            <a:r>
              <a:rPr lang="en-GB" dirty="0" smtClean="0"/>
              <a:t>Scrutiny took a standard set of assumptions on beam time</a:t>
            </a:r>
          </a:p>
          <a:p>
            <a:pPr lvl="1"/>
            <a:r>
              <a:rPr lang="en-GB" dirty="0" smtClean="0"/>
              <a:t>3 months 2008 + 7 months 2009 </a:t>
            </a:r>
            <a:r>
              <a:rPr lang="en-GB" dirty="0" smtClean="0">
                <a:sym typeface="Wingdings" pitchFamily="2" charset="2"/>
              </a:rPr>
              <a:t> 7 months 2009 (after Sep 19); includes 1 month AA (0.9x10</a:t>
            </a:r>
            <a:r>
              <a:rPr lang="en-GB" baseline="30000" dirty="0" smtClean="0">
                <a:sym typeface="Wingdings" pitchFamily="2" charset="2"/>
              </a:rPr>
              <a:t>7 </a:t>
            </a:r>
            <a:r>
              <a:rPr lang="en-GB" dirty="0" smtClean="0">
                <a:sym typeface="Wingdings" pitchFamily="2" charset="2"/>
              </a:rPr>
              <a:t>s pp + 10</a:t>
            </a:r>
            <a:r>
              <a:rPr lang="en-GB" baseline="30000" dirty="0" smtClean="0">
                <a:sym typeface="Wingdings" pitchFamily="2" charset="2"/>
              </a:rPr>
              <a:t>6</a:t>
            </a:r>
            <a:r>
              <a:rPr lang="en-GB" dirty="0" smtClean="0">
                <a:sym typeface="Wingdings" pitchFamily="2" charset="2"/>
              </a:rPr>
              <a:t> s AA)</a:t>
            </a:r>
          </a:p>
          <a:p>
            <a:pPr lvl="1"/>
            <a:r>
              <a:rPr lang="en-GB" dirty="0" smtClean="0">
                <a:sym typeface="Wingdings" pitchFamily="2" charset="2"/>
              </a:rPr>
              <a:t>Implemented simplified versions of the Computing Models for comparison (therefore cannot just take the numbers from RSG at face value)</a:t>
            </a:r>
            <a:endParaRPr lang="en-GB"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of conclusions</a:t>
            </a:r>
            <a:endParaRPr lang="en-GB" dirty="0"/>
          </a:p>
        </p:txBody>
      </p:sp>
      <p:sp>
        <p:nvSpPr>
          <p:cNvPr id="3" name="Content Placeholder 2"/>
          <p:cNvSpPr>
            <a:spLocks noGrp="1"/>
          </p:cNvSpPr>
          <p:nvPr>
            <p:ph idx="1"/>
          </p:nvPr>
        </p:nvSpPr>
        <p:spPr>
          <a:xfrm>
            <a:off x="357158" y="1357298"/>
            <a:ext cx="8501122" cy="5143536"/>
          </a:xfrm>
        </p:spPr>
        <p:txBody>
          <a:bodyPr>
            <a:normAutofit fontScale="77500" lnSpcReduction="20000"/>
          </a:bodyPr>
          <a:lstStyle/>
          <a:p>
            <a:r>
              <a:rPr lang="en-GB" dirty="0" smtClean="0"/>
              <a:t>Given that the ...</a:t>
            </a:r>
          </a:p>
          <a:p>
            <a:pPr lvl="1"/>
            <a:r>
              <a:rPr lang="en-GB" dirty="0" smtClean="0"/>
              <a:t>Experiment models are accurate only to ~10-20% before we have more experience</a:t>
            </a:r>
          </a:p>
          <a:p>
            <a:pPr lvl="1"/>
            <a:r>
              <a:rPr lang="en-GB" dirty="0" smtClean="0"/>
              <a:t>The RSG models are quite simplified compared to the experiment models</a:t>
            </a:r>
          </a:p>
          <a:p>
            <a:r>
              <a:rPr lang="en-GB" dirty="0" smtClean="0"/>
              <a:t>... the scrutiny agrees with the experiment requirements at this level (including the increased ATLAS request at CERN)</a:t>
            </a:r>
          </a:p>
          <a:p>
            <a:pPr lvl="1"/>
            <a:r>
              <a:rPr lang="en-GB" dirty="0" smtClean="0"/>
              <a:t>ALICE:</a:t>
            </a:r>
          </a:p>
          <a:p>
            <a:pPr lvl="2"/>
            <a:r>
              <a:rPr lang="en-GB" dirty="0" smtClean="0"/>
              <a:t>Reasonable; disk requests underestimated at Tier 1s, overestimated at CERN; tape request too large as assumed 2007 start</a:t>
            </a:r>
          </a:p>
          <a:p>
            <a:pPr lvl="2"/>
            <a:r>
              <a:rPr lang="en-GB" dirty="0" smtClean="0"/>
              <a:t>Unlikely that ALICE requests will be met; recommend ALICE make statement to LHCC how physics will be affected</a:t>
            </a:r>
          </a:p>
          <a:p>
            <a:pPr lvl="1"/>
            <a:r>
              <a:rPr lang="en-GB" dirty="0" smtClean="0"/>
              <a:t>ATLAS:</a:t>
            </a:r>
          </a:p>
          <a:p>
            <a:pPr lvl="2"/>
            <a:r>
              <a:rPr lang="en-GB" dirty="0" smtClean="0"/>
              <a:t>TDR model was optimistic for event sizes, data formats, etc.  Parameters of the model should be re-examined.</a:t>
            </a:r>
          </a:p>
          <a:p>
            <a:pPr lvl="2"/>
            <a:r>
              <a:rPr lang="en-GB" dirty="0" smtClean="0"/>
              <a:t>Concern over event sizes and proliferation of data formats</a:t>
            </a:r>
          </a:p>
          <a:p>
            <a:pPr lvl="2"/>
            <a:r>
              <a:rPr lang="en-GB" dirty="0" smtClean="0"/>
              <a:t>Worry that resource needs for &gt;=2010 may be hard to find</a:t>
            </a:r>
          </a:p>
          <a:p>
            <a:pPr lvl="2"/>
            <a:r>
              <a:rPr lang="en-GB" dirty="0" smtClean="0"/>
              <a:t>Agree that CERN request is justified but concern over de-emphasis of Tier 1s</a:t>
            </a:r>
          </a:p>
          <a:p>
            <a:pPr lvl="1"/>
            <a:r>
              <a:rPr lang="en-GB" dirty="0" smtClean="0"/>
              <a:t>CMS:</a:t>
            </a:r>
          </a:p>
          <a:p>
            <a:pPr lvl="2"/>
            <a:r>
              <a:rPr lang="en-GB" dirty="0" smtClean="0"/>
              <a:t>Good agreement with CMS model; CMS made good progress in understanding model details</a:t>
            </a:r>
          </a:p>
          <a:p>
            <a:pPr lvl="2"/>
            <a:r>
              <a:rPr lang="en-GB" dirty="0" smtClean="0"/>
              <a:t>RSG compute far less need for Tier 2 resources (but assumptions not agreed)</a:t>
            </a:r>
          </a:p>
          <a:p>
            <a:pPr lvl="1"/>
            <a:r>
              <a:rPr lang="en-GB" dirty="0" smtClean="0"/>
              <a:t>LHCb:</a:t>
            </a:r>
          </a:p>
          <a:p>
            <a:pPr lvl="2"/>
            <a:r>
              <a:rPr lang="en-GB" dirty="0" smtClean="0"/>
              <a:t>LHCb model is valid and solid</a:t>
            </a:r>
          </a:p>
          <a:p>
            <a:pPr lvl="2"/>
            <a:r>
              <a:rPr lang="en-GB" dirty="0" smtClean="0"/>
              <a:t>Slight reduction in disk requirement without 2008 data; similar conclusion for tapes</a:t>
            </a:r>
          </a:p>
          <a:p>
            <a:pPr lvl="1"/>
            <a:endParaRPr lang="en-GB"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recommendations</a:t>
            </a:r>
            <a:endParaRPr lang="en-GB" dirty="0"/>
          </a:p>
        </p:txBody>
      </p:sp>
      <p:sp>
        <p:nvSpPr>
          <p:cNvPr id="3" name="Content Placeholder 2"/>
          <p:cNvSpPr>
            <a:spLocks noGrp="1"/>
          </p:cNvSpPr>
          <p:nvPr>
            <p:ph idx="1"/>
          </p:nvPr>
        </p:nvSpPr>
        <p:spPr/>
        <p:txBody>
          <a:bodyPr>
            <a:normAutofit/>
          </a:bodyPr>
          <a:lstStyle/>
          <a:p>
            <a:r>
              <a:rPr lang="en-GB" dirty="0" smtClean="0"/>
              <a:t>Prudent to scrutinise usage after some months of data taking; also need a scrutiny for 2010 requirements </a:t>
            </a:r>
            <a:r>
              <a:rPr lang="en-GB" dirty="0" err="1" smtClean="0"/>
              <a:t>asap</a:t>
            </a:r>
            <a:r>
              <a:rPr lang="en-GB" dirty="0" smtClean="0"/>
              <a:t> for procurement cycles</a:t>
            </a:r>
          </a:p>
          <a:p>
            <a:r>
              <a:rPr lang="en-GB" dirty="0" smtClean="0"/>
              <a:t>Scale of WLCG is unprecedented; uncertainties remain despite many tests being done </a:t>
            </a:r>
            <a:r>
              <a:rPr lang="en-GB" dirty="0" smtClean="0">
                <a:sym typeface="Wingdings" pitchFamily="2" charset="2"/>
              </a:rPr>
              <a:t> (particularly some) experiments should do risk analysis in order to cope with shortfalls </a:t>
            </a:r>
          </a:p>
          <a:p>
            <a:r>
              <a:rPr lang="en-GB" dirty="0" smtClean="0">
                <a:sym typeface="Wingdings" pitchFamily="2" charset="2"/>
              </a:rPr>
              <a:t>Information about AA program is largely missing for some experiments – will have an impact on future needs</a:t>
            </a:r>
          </a:p>
          <a:p>
            <a:r>
              <a:rPr lang="en-GB" dirty="0" smtClean="0">
                <a:sym typeface="Wingdings" pitchFamily="2" charset="2"/>
              </a:rPr>
              <a:t>Experiments should actively reduce raw event sizes and other derived data ... as detectors are better understood</a:t>
            </a:r>
          </a:p>
          <a:p>
            <a:r>
              <a:rPr lang="en-GB" dirty="0" smtClean="0">
                <a:sym typeface="Wingdings" pitchFamily="2" charset="2"/>
              </a:rPr>
              <a:t>Recommend experiments keep models updated – clear that some assumptions are no longer realistic</a:t>
            </a:r>
          </a:p>
          <a:p>
            <a:r>
              <a:rPr lang="en-GB" dirty="0" smtClean="0">
                <a:sym typeface="Wingdings" pitchFamily="2" charset="2"/>
              </a:rPr>
              <a:t>CERN resources – make clear separation between Tier 0/CAF and local analysis</a:t>
            </a:r>
          </a:p>
          <a:p>
            <a:endParaRPr lang="en-GB"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1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2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verview-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1_Paper Presentation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aper Presentation 2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Paper Presentation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Paper Presentation 2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Paper Presentation 2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Paper Presentation 2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Paper Presentation 2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Paper Presentation 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Paper Presentation 2">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2">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aper Presentation 2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2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2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2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2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overview-1</Template>
  <TotalTime>7262</TotalTime>
  <Words>1906</Words>
  <Application>Microsoft Office PowerPoint</Application>
  <PresentationFormat>On-screen Show (4:3)</PresentationFormat>
  <Paragraphs>296</Paragraphs>
  <Slides>14</Slides>
  <Notes>1</Notes>
  <HiddenSlides>0</HiddenSlides>
  <MMClips>0</MMClips>
  <ScaleCrop>false</ScaleCrop>
  <HeadingPairs>
    <vt:vector size="4" baseType="variant">
      <vt:variant>
        <vt:lpstr>Theme</vt:lpstr>
      </vt:variant>
      <vt:variant>
        <vt:i4>5</vt:i4>
      </vt:variant>
      <vt:variant>
        <vt:lpstr>Slide Titles</vt:lpstr>
      </vt:variant>
      <vt:variant>
        <vt:i4>14</vt:i4>
      </vt:variant>
    </vt:vector>
  </HeadingPairs>
  <TitlesOfParts>
    <vt:vector size="19" baseType="lpstr">
      <vt:lpstr>1_EGEE_template</vt:lpstr>
      <vt:lpstr>EGEE_Template</vt:lpstr>
      <vt:lpstr>2_EGEE_template</vt:lpstr>
      <vt:lpstr>overview-1</vt:lpstr>
      <vt:lpstr>1_Paper Presentation 2</vt:lpstr>
      <vt:lpstr>Slide 1</vt:lpstr>
      <vt:lpstr>Agenda</vt:lpstr>
      <vt:lpstr>Consequences of LHC shutdown</vt:lpstr>
      <vt:lpstr>Capacities and procurements</vt:lpstr>
      <vt:lpstr>Upgrade plans</vt:lpstr>
      <vt:lpstr>Re-validation of the service</vt:lpstr>
      <vt:lpstr>Resource Scrutiny Group</vt:lpstr>
      <vt:lpstr>Summary of conclusions</vt:lpstr>
      <vt:lpstr>General recommendations</vt:lpstr>
      <vt:lpstr>RSG comments for LHCC</vt:lpstr>
      <vt:lpstr>Experiment requirements – next steps</vt:lpstr>
      <vt:lpstr>Tier 0/CAF resource balance</vt:lpstr>
      <vt:lpstr>Tier 1+2 Pledge Balance in 2009</vt:lpstr>
      <vt:lpstr>Pledge Balance 2008-2013</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Ian Bird</dc:creator>
  <cp:lastModifiedBy>Ian Bird</cp:lastModifiedBy>
  <cp:revision>110</cp:revision>
  <dcterms:created xsi:type="dcterms:W3CDTF">2008-02-15T16:54:52Z</dcterms:created>
  <dcterms:modified xsi:type="dcterms:W3CDTF">2008-11-18T10:42:26Z</dcterms:modified>
</cp:coreProperties>
</file>