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417" r:id="rId3"/>
    <p:sldId id="418" r:id="rId4"/>
    <p:sldId id="419" r:id="rId5"/>
    <p:sldId id="423" r:id="rId6"/>
    <p:sldId id="424" r:id="rId7"/>
    <p:sldId id="420" r:id="rId8"/>
    <p:sldId id="421" r:id="rId9"/>
    <p:sldId id="425" r:id="rId10"/>
    <p:sldId id="410" r:id="rId11"/>
    <p:sldId id="411" r:id="rId12"/>
    <p:sldId id="426" r:id="rId13"/>
    <p:sldId id="427" r:id="rId14"/>
    <p:sldId id="428" r:id="rId15"/>
    <p:sldId id="429" r:id="rId16"/>
  </p:sldIdLst>
  <p:sldSz cx="9144000" cy="6858000" type="screen4x3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89B4FEE8-ABF7-4468-A42F-8CB7924B0FB5}">
          <p14:sldIdLst>
            <p14:sldId id="256"/>
            <p14:sldId id="417"/>
            <p14:sldId id="418"/>
            <p14:sldId id="419"/>
            <p14:sldId id="423"/>
            <p14:sldId id="424"/>
            <p14:sldId id="420"/>
            <p14:sldId id="421"/>
            <p14:sldId id="425"/>
            <p14:sldId id="410"/>
            <p14:sldId id="411"/>
            <p14:sldId id="426"/>
            <p14:sldId id="427"/>
            <p14:sldId id="428"/>
            <p14:sldId id="429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006600"/>
    <a:srgbClr val="0033CC"/>
    <a:srgbClr val="3399FF"/>
    <a:srgbClr val="0066FF"/>
    <a:srgbClr val="CC0000"/>
    <a:srgbClr val="FF0000"/>
    <a:srgbClr val="CC0066"/>
    <a:srgbClr val="003300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901" autoAdjust="0"/>
    <p:restoredTop sz="96803" autoAdjust="0"/>
  </p:normalViewPr>
  <p:slideViewPr>
    <p:cSldViewPr>
      <p:cViewPr varScale="1">
        <p:scale>
          <a:sx n="134" d="100"/>
          <a:sy n="134" d="100"/>
        </p:scale>
        <p:origin x="-1302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14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88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emf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image" Target="../media/image8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image" Target="../media/image1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7437D-CDD7-439A-88DB-FD1BDD6102FB}" type="datetimeFigureOut">
              <a:rPr lang="de-DE" smtClean="0"/>
              <a:t>15.09.15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EBC975-FB6C-4596-ABA8-127B863EF85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830964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5"/>
          <p:cNvSpPr>
            <a:spLocks noChangeArrowheads="1"/>
          </p:cNvSpPr>
          <p:nvPr userDrawn="1"/>
        </p:nvSpPr>
        <p:spPr bwMode="auto">
          <a:xfrm>
            <a:off x="3707903" y="174343"/>
            <a:ext cx="5436095" cy="792162"/>
          </a:xfrm>
          <a:prstGeom prst="rect">
            <a:avLst/>
          </a:prstGeom>
          <a:solidFill>
            <a:srgbClr val="0033CC"/>
          </a:solidFill>
          <a:ln>
            <a:noFill/>
          </a:ln>
          <a:effectLst/>
          <a:extLst/>
        </p:spPr>
        <p:txBody>
          <a:bodyPr wrap="square" anchor="ctr">
            <a:spAutoFit/>
          </a:bodyPr>
          <a:lstStyle/>
          <a:p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2276872"/>
            <a:ext cx="7772400" cy="603498"/>
          </a:xfrm>
        </p:spPr>
        <p:txBody>
          <a:bodyPr>
            <a:noAutofit/>
          </a:bodyPr>
          <a:lstStyle>
            <a:lvl1pPr algn="ctr">
              <a:defRPr sz="3600" b="0"/>
            </a:lvl1pPr>
          </a:lstStyle>
          <a:p>
            <a:r>
              <a:rPr lang="de-DE" dirty="0" smtClean="0"/>
              <a:t>Titelmasterformat durch Klicken </a:t>
            </a:r>
          </a:p>
        </p:txBody>
      </p:sp>
      <p:sp>
        <p:nvSpPr>
          <p:cNvPr id="7" name="Textfeld 6"/>
          <p:cNvSpPr txBox="1"/>
          <p:nvPr userDrawn="1"/>
        </p:nvSpPr>
        <p:spPr>
          <a:xfrm>
            <a:off x="1957159" y="116294"/>
            <a:ext cx="197971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Bef>
                <a:spcPct val="0"/>
              </a:spcBef>
            </a:pPr>
            <a:r>
              <a:rPr lang="de-DE" sz="1800" b="1" dirty="0" smtClean="0"/>
              <a:t>Hochschule </a:t>
            </a:r>
            <a:br>
              <a:rPr lang="de-DE" sz="1800" b="1" dirty="0" smtClean="0"/>
            </a:br>
            <a:r>
              <a:rPr lang="de-DE" sz="1800" b="1" dirty="0" smtClean="0"/>
              <a:t>Hamm-Lippstadt</a:t>
            </a:r>
            <a:br>
              <a:rPr lang="de-DE" sz="1800" b="1" dirty="0" smtClean="0"/>
            </a:br>
            <a:r>
              <a:rPr lang="de-DE" sz="1600" dirty="0" smtClean="0"/>
              <a:t>Standort Hamm</a:t>
            </a:r>
            <a:endParaRPr lang="de-DE" sz="160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1043608" y="4005064"/>
            <a:ext cx="7128792" cy="720080"/>
          </a:xfrm>
        </p:spPr>
        <p:txBody>
          <a:bodyPr>
            <a:normAutofit/>
          </a:bodyPr>
          <a:lstStyle>
            <a:lvl1pPr marL="0" indent="0" algn="ctr">
              <a:buNone/>
              <a:defRPr sz="3200"/>
            </a:lvl1pPr>
          </a:lstStyle>
          <a:p>
            <a:pPr lvl="0"/>
            <a:r>
              <a:rPr lang="de-DE" dirty="0" smtClean="0"/>
              <a:t>Textmasterformat</a:t>
            </a:r>
            <a:endParaRPr lang="de-DE" dirty="0"/>
          </a:p>
        </p:txBody>
      </p:sp>
      <p:sp>
        <p:nvSpPr>
          <p:cNvPr id="17" name="Textplatzhalter 16"/>
          <p:cNvSpPr>
            <a:spLocks noGrp="1"/>
          </p:cNvSpPr>
          <p:nvPr>
            <p:ph type="body" sz="quarter" idx="13"/>
          </p:nvPr>
        </p:nvSpPr>
        <p:spPr>
          <a:xfrm>
            <a:off x="2030619" y="2887403"/>
            <a:ext cx="5113213" cy="432048"/>
          </a:xfrm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</a:lstStyle>
          <a:p>
            <a:pPr lvl="0"/>
            <a:r>
              <a:rPr lang="de-DE" dirty="0" smtClean="0"/>
              <a:t>Textmasterformat</a:t>
            </a:r>
            <a:endParaRPr lang="de-DE" dirty="0"/>
          </a:p>
        </p:txBody>
      </p:sp>
      <p:sp>
        <p:nvSpPr>
          <p:cNvPr id="19" name="Textplatzhalter 18"/>
          <p:cNvSpPr>
            <a:spLocks noGrp="1"/>
          </p:cNvSpPr>
          <p:nvPr>
            <p:ph type="body" sz="quarter" idx="14"/>
          </p:nvPr>
        </p:nvSpPr>
        <p:spPr>
          <a:xfrm>
            <a:off x="2051050" y="5445820"/>
            <a:ext cx="5113338" cy="503460"/>
          </a:xfrm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</a:lstStyle>
          <a:p>
            <a:pPr lvl="0"/>
            <a:r>
              <a:rPr lang="de-DE" dirty="0" smtClean="0"/>
              <a:t>Textmasterformat</a:t>
            </a:r>
            <a:endParaRPr lang="de-DE" dirty="0"/>
          </a:p>
        </p:txBody>
      </p:sp>
      <p:sp>
        <p:nvSpPr>
          <p:cNvPr id="20" name="Abgerundetes Rechteck 19"/>
          <p:cNvSpPr/>
          <p:nvPr userDrawn="1"/>
        </p:nvSpPr>
        <p:spPr>
          <a:xfrm>
            <a:off x="539552" y="1700808"/>
            <a:ext cx="8064896" cy="3168352"/>
          </a:xfrm>
          <a:prstGeom prst="roundRect">
            <a:avLst/>
          </a:prstGeom>
          <a:noFill/>
          <a:ln w="60325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Textplatzhalter 21"/>
          <p:cNvSpPr>
            <a:spLocks noGrp="1"/>
          </p:cNvSpPr>
          <p:nvPr>
            <p:ph type="body" sz="quarter" idx="15"/>
          </p:nvPr>
        </p:nvSpPr>
        <p:spPr>
          <a:xfrm>
            <a:off x="3023728" y="6309320"/>
            <a:ext cx="3204456" cy="36004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</a:lstStyle>
          <a:p>
            <a:pPr lvl="0"/>
            <a:r>
              <a:rPr lang="de-DE" dirty="0" smtClean="0"/>
              <a:t>Textmasterformat</a:t>
            </a:r>
            <a:endParaRPr lang="de-DE" dirty="0"/>
          </a:p>
        </p:txBody>
      </p:sp>
      <p:cxnSp>
        <p:nvCxnSpPr>
          <p:cNvPr id="24" name="Gerade Verbindung 23"/>
          <p:cNvCxnSpPr/>
          <p:nvPr userDrawn="1"/>
        </p:nvCxnSpPr>
        <p:spPr>
          <a:xfrm>
            <a:off x="539552" y="3717032"/>
            <a:ext cx="8064896" cy="0"/>
          </a:xfrm>
          <a:prstGeom prst="line">
            <a:avLst/>
          </a:prstGeom>
          <a:ln w="31750">
            <a:solidFill>
              <a:srgbClr val="00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6758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C9B0B-39B1-43F2-AAE2-642A5957002D}" type="datetimeFigureOut">
              <a:rPr lang="de-DE" smtClean="0"/>
              <a:t>15.09.15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26A7F-4343-4E4D-B14D-5E7A03778B2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91387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C9B0B-39B1-43F2-AAE2-642A5957002D}" type="datetimeFigureOut">
              <a:rPr lang="de-DE" smtClean="0"/>
              <a:t>15.09.15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26A7F-4343-4E4D-B14D-5E7A03778B2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13467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5"/>
          <p:cNvSpPr>
            <a:spLocks noChangeArrowheads="1"/>
          </p:cNvSpPr>
          <p:nvPr userDrawn="1"/>
        </p:nvSpPr>
        <p:spPr bwMode="auto">
          <a:xfrm>
            <a:off x="0" y="6537156"/>
            <a:ext cx="9144000" cy="324000"/>
          </a:xfrm>
          <a:prstGeom prst="rect">
            <a:avLst/>
          </a:prstGeom>
          <a:noFill/>
          <a:ln w="19050">
            <a:solidFill>
              <a:srgbClr val="0033CC"/>
            </a:solidFill>
          </a:ln>
          <a:effectLst/>
          <a:extLst/>
        </p:spPr>
        <p:txBody>
          <a:bodyPr wrap="square" anchor="ctr">
            <a:spAutoFit/>
          </a:bodyPr>
          <a:lstStyle/>
          <a:p>
            <a:endParaRPr lang="de-DE"/>
          </a:p>
        </p:txBody>
      </p:sp>
      <p:sp>
        <p:nvSpPr>
          <p:cNvPr id="7" name="Rectangle 15"/>
          <p:cNvSpPr>
            <a:spLocks noChangeArrowheads="1"/>
          </p:cNvSpPr>
          <p:nvPr userDrawn="1"/>
        </p:nvSpPr>
        <p:spPr bwMode="auto">
          <a:xfrm>
            <a:off x="1979712" y="187565"/>
            <a:ext cx="7164288" cy="774000"/>
          </a:xfrm>
          <a:prstGeom prst="rect">
            <a:avLst/>
          </a:prstGeom>
          <a:noFill/>
          <a:ln w="19050">
            <a:solidFill>
              <a:srgbClr val="0033CC"/>
            </a:solidFill>
          </a:ln>
          <a:effectLst/>
          <a:extLst/>
        </p:spPr>
        <p:txBody>
          <a:bodyPr wrap="square" anchor="ctr">
            <a:spAutoFit/>
          </a:bodyPr>
          <a:lstStyle/>
          <a:p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91410" y="188640"/>
            <a:ext cx="7152590" cy="782115"/>
          </a:xfrm>
        </p:spPr>
        <p:txBody>
          <a:bodyPr>
            <a:normAutofit/>
          </a:bodyPr>
          <a:lstStyle>
            <a:lvl1pPr algn="ctr">
              <a:defRPr sz="2800" b="1">
                <a:solidFill>
                  <a:srgbClr val="0033CC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0" y="961566"/>
            <a:ext cx="9144000" cy="5575590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25152" y="6520259"/>
            <a:ext cx="946448" cy="365125"/>
          </a:xfrm>
        </p:spPr>
        <p:txBody>
          <a:bodyPr/>
          <a:lstStyle>
            <a:lvl1pPr>
              <a:defRPr>
                <a:solidFill>
                  <a:srgbClr val="0033CC"/>
                </a:solidFill>
              </a:defRPr>
            </a:lvl1pPr>
          </a:lstStyle>
          <a:p>
            <a:fld id="{76FC9B0B-39B1-43F2-AAE2-642A5957002D}" type="datetimeFigureOut">
              <a:rPr lang="de-DE" smtClean="0"/>
              <a:pPr/>
              <a:t>15.09.15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043608" y="6520259"/>
            <a:ext cx="7128792" cy="365125"/>
          </a:xfrm>
        </p:spPr>
        <p:txBody>
          <a:bodyPr/>
          <a:lstStyle>
            <a:lvl1pPr>
              <a:defRPr>
                <a:solidFill>
                  <a:srgbClr val="0033CC"/>
                </a:solidFill>
              </a:defRPr>
            </a:lvl1pPr>
          </a:lstStyle>
          <a:p>
            <a:r>
              <a:rPr lang="en-US" dirty="0" smtClean="0"/>
              <a:t>Shunt-LDO regulator in C65nm | Pixel Powering Meeting </a:t>
            </a:r>
            <a:r>
              <a:rPr lang="de-DE" dirty="0" smtClean="0"/>
              <a:t>| michael.karagounis@hshl.de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244408" y="6515174"/>
            <a:ext cx="864096" cy="365125"/>
          </a:xfrm>
        </p:spPr>
        <p:txBody>
          <a:bodyPr/>
          <a:lstStyle>
            <a:lvl1pPr>
              <a:defRPr>
                <a:solidFill>
                  <a:srgbClr val="0033CC"/>
                </a:solidFill>
              </a:defRPr>
            </a:lvl1pPr>
          </a:lstStyle>
          <a:p>
            <a:r>
              <a:rPr lang="de-DE" dirty="0" smtClean="0"/>
              <a:t>Folie </a:t>
            </a:r>
            <a:fld id="{40626A7F-4343-4E4D-B14D-5E7A03778B25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1167211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C9B0B-39B1-43F2-AAE2-642A5957002D}" type="datetimeFigureOut">
              <a:rPr lang="de-DE" smtClean="0"/>
              <a:t>15.09.15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26A7F-4343-4E4D-B14D-5E7A03778B2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86986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C9B0B-39B1-43F2-AAE2-642A5957002D}" type="datetimeFigureOut">
              <a:rPr lang="de-DE" smtClean="0"/>
              <a:t>15.09.15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26A7F-4343-4E4D-B14D-5E7A03778B2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95870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C9B0B-39B1-43F2-AAE2-642A5957002D}" type="datetimeFigureOut">
              <a:rPr lang="de-DE" smtClean="0"/>
              <a:t>15.09.15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26A7F-4343-4E4D-B14D-5E7A03778B2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490985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C9B0B-39B1-43F2-AAE2-642A5957002D}" type="datetimeFigureOut">
              <a:rPr lang="de-DE" smtClean="0"/>
              <a:t>15.09.15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26A7F-4343-4E4D-B14D-5E7A03778B2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10552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C9B0B-39B1-43F2-AAE2-642A5957002D}" type="datetimeFigureOut">
              <a:rPr lang="de-DE" smtClean="0"/>
              <a:t>15.09.15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26A7F-4343-4E4D-B14D-5E7A03778B2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378617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C9B0B-39B1-43F2-AAE2-642A5957002D}" type="datetimeFigureOut">
              <a:rPr lang="de-DE" smtClean="0"/>
              <a:t>15.09.15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26A7F-4343-4E4D-B14D-5E7A03778B2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270406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C9B0B-39B1-43F2-AAE2-642A5957002D}" type="datetimeFigureOut">
              <a:rPr lang="de-DE" smtClean="0"/>
              <a:t>15.09.15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26A7F-4343-4E4D-B14D-5E7A03778B2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03300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991410" y="188640"/>
            <a:ext cx="6695390" cy="7821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Bef>
                <a:spcPct val="0"/>
              </a:spcBef>
            </a:pPr>
            <a:endParaRPr lang="de-DE" sz="160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FC9B0B-39B1-43F2-AAE2-642A5957002D}" type="datetimeFigureOut">
              <a:rPr lang="de-DE" smtClean="0"/>
              <a:t>15.09.15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626A7F-4343-4E4D-B14D-5E7A03778B25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8" name="Rectangle 14"/>
          <p:cNvSpPr>
            <a:spLocks noChangeArrowheads="1"/>
          </p:cNvSpPr>
          <p:nvPr/>
        </p:nvSpPr>
        <p:spPr bwMode="auto">
          <a:xfrm>
            <a:off x="-8840" y="178593"/>
            <a:ext cx="920750" cy="792162"/>
          </a:xfrm>
          <a:prstGeom prst="rect">
            <a:avLst/>
          </a:prstGeom>
          <a:solidFill>
            <a:srgbClr val="CC0000"/>
          </a:solidFill>
          <a:ln>
            <a:noFill/>
          </a:ln>
          <a:effectLst/>
          <a:extLst/>
        </p:spPr>
        <p:txBody>
          <a:bodyPr anchor="ctr">
            <a:spAutoFit/>
          </a:bodyPr>
          <a:lstStyle/>
          <a:p>
            <a:endParaRPr lang="de-DE"/>
          </a:p>
        </p:txBody>
      </p:sp>
      <p:sp>
        <p:nvSpPr>
          <p:cNvPr id="9" name="Rectangle 15"/>
          <p:cNvSpPr>
            <a:spLocks noChangeArrowheads="1"/>
          </p:cNvSpPr>
          <p:nvPr/>
        </p:nvSpPr>
        <p:spPr bwMode="auto">
          <a:xfrm>
            <a:off x="1054785" y="178593"/>
            <a:ext cx="936625" cy="792162"/>
          </a:xfrm>
          <a:prstGeom prst="rect">
            <a:avLst/>
          </a:prstGeom>
          <a:solidFill>
            <a:srgbClr val="0033CC"/>
          </a:solidFill>
          <a:ln>
            <a:noFill/>
          </a:ln>
          <a:effectLst/>
          <a:extLst/>
        </p:spPr>
        <p:txBody>
          <a:bodyPr anchor="ctr">
            <a:spAutoFit/>
          </a:bodyPr>
          <a:lstStyle/>
          <a:p>
            <a:endParaRPr lang="de-DE"/>
          </a:p>
        </p:txBody>
      </p:sp>
      <p:sp>
        <p:nvSpPr>
          <p:cNvPr id="10" name="Rectangle 16"/>
          <p:cNvSpPr>
            <a:spLocks noChangeArrowheads="1"/>
          </p:cNvSpPr>
          <p:nvPr/>
        </p:nvSpPr>
        <p:spPr bwMode="auto">
          <a:xfrm>
            <a:off x="551548" y="465930"/>
            <a:ext cx="8636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5321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1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13" Type="http://schemas.openxmlformats.org/officeDocument/2006/relationships/image" Target="../media/image7.png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5.emf"/><Relationship Id="rId17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8.png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5" Type="http://schemas.openxmlformats.org/officeDocument/2006/relationships/image" Target="../media/image6.emf"/><Relationship Id="rId10" Type="http://schemas.openxmlformats.org/officeDocument/2006/relationships/image" Target="../media/image4.emf"/><Relationship Id="rId4" Type="http://schemas.openxmlformats.org/officeDocument/2006/relationships/image" Target="../media/image1.emf"/><Relationship Id="rId9" Type="http://schemas.openxmlformats.org/officeDocument/2006/relationships/oleObject" Target="../embeddings/oleObject4.bin"/><Relationship Id="rId14" Type="http://schemas.openxmlformats.org/officeDocument/2006/relationships/oleObject" Target="../embeddings/oleObject6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7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3" Type="http://schemas.openxmlformats.org/officeDocument/2006/relationships/oleObject" Target="../embeddings/oleObject8.bin"/><Relationship Id="rId7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9.emf"/><Relationship Id="rId11" Type="http://schemas.openxmlformats.org/officeDocument/2006/relationships/image" Target="../media/image16.png"/><Relationship Id="rId5" Type="http://schemas.openxmlformats.org/officeDocument/2006/relationships/oleObject" Target="../embeddings/oleObject9.bin"/><Relationship Id="rId10" Type="http://schemas.openxmlformats.org/officeDocument/2006/relationships/image" Target="../media/image15.png"/><Relationship Id="rId4" Type="http://schemas.openxmlformats.org/officeDocument/2006/relationships/image" Target="../media/image8.emf"/><Relationship Id="rId9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13.png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6.emf"/><Relationship Id="rId5" Type="http://schemas.openxmlformats.org/officeDocument/2006/relationships/oleObject" Target="../embeddings/oleObject12.bin"/><Relationship Id="rId4" Type="http://schemas.openxmlformats.org/officeDocument/2006/relationships/image" Target="../media/image15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Shunt-LDO Regulator in C65nm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body" sz="quarter" idx="12"/>
          </p:nvPr>
        </p:nvSpPr>
        <p:spPr>
          <a:xfrm>
            <a:off x="1043608" y="3789040"/>
            <a:ext cx="7200800" cy="1152128"/>
          </a:xfrm>
        </p:spPr>
        <p:txBody>
          <a:bodyPr>
            <a:normAutofit/>
          </a:bodyPr>
          <a:lstStyle/>
          <a:p>
            <a:r>
              <a:rPr lang="de-DE" dirty="0" err="1" smtClean="0"/>
              <a:t>simulation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r>
              <a:rPr lang="de-DE" dirty="0" smtClean="0"/>
              <a:t>, </a:t>
            </a:r>
            <a:r>
              <a:rPr lang="de-DE" dirty="0" err="1" smtClean="0"/>
              <a:t>status</a:t>
            </a:r>
            <a:r>
              <a:rPr lang="de-DE" dirty="0" smtClean="0"/>
              <a:t> &amp; </a:t>
            </a:r>
            <a:r>
              <a:rPr lang="de-DE" dirty="0" err="1" smtClean="0"/>
              <a:t>plans</a:t>
            </a:r>
            <a:endParaRPr lang="de-DE" dirty="0" smtClean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de-DE" sz="2000" dirty="0" smtClean="0"/>
              <a:t>Michael Karagounis</a:t>
            </a:r>
          </a:p>
        </p:txBody>
      </p:sp>
      <p:sp>
        <p:nvSpPr>
          <p:cNvPr id="9" name="Textplatzhalter 7"/>
          <p:cNvSpPr>
            <a:spLocks noGrp="1"/>
          </p:cNvSpPr>
          <p:nvPr>
            <p:ph type="body" sz="quarter" idx="14"/>
          </p:nvPr>
        </p:nvSpPr>
        <p:spPr>
          <a:xfrm>
            <a:off x="2051720" y="6165304"/>
            <a:ext cx="5113338" cy="50346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Pixel Powering Meeting – 15.09.15</a:t>
            </a:r>
            <a:endParaRPr lang="de-DE" sz="2000" dirty="0" smtClean="0"/>
          </a:p>
        </p:txBody>
      </p:sp>
    </p:spTree>
    <p:extLst>
      <p:ext uri="{BB962C8B-B14F-4D97-AF65-F5344CB8AC3E}">
        <p14:creationId xmlns:p14="http://schemas.microsoft.com/office/powerpoint/2010/main" val="1760425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Status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0" y="1052736"/>
            <a:ext cx="9144000" cy="5040560"/>
          </a:xfrm>
        </p:spPr>
        <p:txBody>
          <a:bodyPr/>
          <a:lstStyle/>
          <a:p>
            <a:r>
              <a:rPr lang="en-US" dirty="0" smtClean="0"/>
              <a:t>All regulator core components (amplifier /shunt circuitry) ported to TSMC 65nm</a:t>
            </a:r>
          </a:p>
          <a:p>
            <a:pPr lvl="1"/>
            <a:r>
              <a:rPr lang="en-US" dirty="0" smtClean="0"/>
              <a:t>LDO part: Layout done and characterized</a:t>
            </a:r>
          </a:p>
          <a:p>
            <a:pPr lvl="2"/>
            <a:r>
              <a:rPr lang="en-US" dirty="0" smtClean="0"/>
              <a:t>Monte Carlo, Noise, PSRR simulations have to be documented</a:t>
            </a:r>
          </a:p>
          <a:p>
            <a:pPr lvl="1"/>
            <a:r>
              <a:rPr lang="en-US" dirty="0" smtClean="0"/>
              <a:t>Shunt part: Layout </a:t>
            </a:r>
            <a:r>
              <a:rPr lang="en-US" dirty="0"/>
              <a:t>done and </a:t>
            </a:r>
            <a:r>
              <a:rPr lang="en-US" dirty="0" smtClean="0"/>
              <a:t>characterized</a:t>
            </a:r>
            <a:endParaRPr lang="en-US" dirty="0" smtClean="0"/>
          </a:p>
          <a:p>
            <a:pPr lvl="2"/>
            <a:r>
              <a:rPr lang="en-US" dirty="0" smtClean="0"/>
              <a:t>Simulation </a:t>
            </a:r>
            <a:r>
              <a:rPr lang="en-US" dirty="0"/>
              <a:t>results have to be </a:t>
            </a:r>
            <a:r>
              <a:rPr lang="en-US" dirty="0" smtClean="0"/>
              <a:t>documented</a:t>
            </a:r>
          </a:p>
          <a:p>
            <a:pPr lvl="1"/>
            <a:r>
              <a:rPr lang="en-US" dirty="0" smtClean="0"/>
              <a:t>Biasing: Layout done and characterized</a:t>
            </a:r>
          </a:p>
          <a:p>
            <a:pPr lvl="2"/>
            <a:r>
              <a:rPr lang="en-US" dirty="0" smtClean="0"/>
              <a:t>Simulation </a:t>
            </a:r>
            <a:r>
              <a:rPr lang="en-US" dirty="0"/>
              <a:t>results have to be </a:t>
            </a:r>
            <a:r>
              <a:rPr lang="en-US" dirty="0" smtClean="0"/>
              <a:t>documented</a:t>
            </a:r>
          </a:p>
          <a:p>
            <a:pPr lvl="1"/>
            <a:r>
              <a:rPr lang="en-US" dirty="0" smtClean="0"/>
              <a:t>Top Level Layout: LVS problems</a:t>
            </a:r>
          </a:p>
          <a:p>
            <a:pPr lvl="2"/>
            <a:r>
              <a:rPr lang="en-US" dirty="0" smtClean="0"/>
              <a:t>Need help on CERN pad library</a:t>
            </a:r>
            <a:endParaRPr lang="en-US" dirty="0" smtClean="0"/>
          </a:p>
          <a:p>
            <a:pPr lvl="1"/>
            <a:r>
              <a:rPr lang="en-US" dirty="0" smtClean="0"/>
              <a:t>Clear picture of power specs for new pixel chip required for design optimization</a:t>
            </a:r>
          </a:p>
          <a:p>
            <a:pPr lvl="2"/>
            <a:r>
              <a:rPr lang="en-US" dirty="0" smtClean="0"/>
              <a:t>maximum load current</a:t>
            </a:r>
          </a:p>
          <a:p>
            <a:pPr lvl="2"/>
            <a:r>
              <a:rPr lang="en-US" dirty="0" smtClean="0"/>
              <a:t>output voltage range</a:t>
            </a:r>
          </a:p>
          <a:p>
            <a:r>
              <a:rPr lang="en-US" dirty="0" smtClean="0"/>
              <a:t>Voltage reference </a:t>
            </a:r>
            <a:r>
              <a:rPr lang="en-US" dirty="0" smtClean="0"/>
              <a:t>circuit IP </a:t>
            </a:r>
            <a:r>
              <a:rPr lang="en-US" dirty="0" smtClean="0"/>
              <a:t>reuse of other group?</a:t>
            </a:r>
          </a:p>
          <a:p>
            <a:pPr lvl="1"/>
            <a:r>
              <a:rPr lang="en-US" dirty="0" smtClean="0"/>
              <a:t>Reference circuits are connected to unregulated voltage</a:t>
            </a:r>
          </a:p>
          <a:p>
            <a:pPr lvl="2"/>
            <a:r>
              <a:rPr lang="en-US" dirty="0" smtClean="0"/>
              <a:t>special requirements on PSRR and supply voltage limits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>
          <a:xfrm>
            <a:off x="25152" y="6520259"/>
            <a:ext cx="946448" cy="365125"/>
          </a:xfrm>
        </p:spPr>
        <p:txBody>
          <a:bodyPr/>
          <a:lstStyle/>
          <a:p>
            <a:fld id="{12DE6A28-4648-4ECD-B490-51FDF27FDA08}" type="datetime1">
              <a:rPr lang="de-DE" smtClean="0"/>
              <a:t>15.09.15</a:t>
            </a:fld>
            <a:endParaRPr lang="de-DE" dirty="0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043608" y="6520259"/>
            <a:ext cx="7128792" cy="365125"/>
          </a:xfrm>
        </p:spPr>
        <p:txBody>
          <a:bodyPr/>
          <a:lstStyle/>
          <a:p>
            <a:r>
              <a:rPr lang="en-US" smtClean="0"/>
              <a:t>Shunt-LDO regulator in C65nm | Pixel Powering Meeting </a:t>
            </a:r>
            <a:r>
              <a:rPr lang="de-DE" smtClean="0"/>
              <a:t>| michael.karagounis@hshl.de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244408" y="6515174"/>
            <a:ext cx="864096" cy="365125"/>
          </a:xfrm>
        </p:spPr>
        <p:txBody>
          <a:bodyPr/>
          <a:lstStyle/>
          <a:p>
            <a:r>
              <a:rPr lang="de-DE" smtClean="0"/>
              <a:t>Folie </a:t>
            </a:r>
            <a:fld id="{40626A7F-4343-4E4D-B14D-5E7A03778B25}" type="slidenum">
              <a:rPr lang="de-DE" smtClean="0"/>
              <a:pPr/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69453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Plans</a:t>
            </a:r>
            <a:endParaRPr lang="de-DE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Inhaltsplatzhalter 2"/>
              <p:cNvSpPr>
                <a:spLocks noGrp="1"/>
              </p:cNvSpPr>
              <p:nvPr>
                <p:ph idx="1"/>
              </p:nvPr>
            </p:nvSpPr>
            <p:spPr>
              <a:xfrm>
                <a:off x="0" y="1052736"/>
                <a:ext cx="9144000" cy="4608512"/>
              </a:xfrm>
            </p:spPr>
            <p:txBody>
              <a:bodyPr/>
              <a:lstStyle/>
              <a:p>
                <a:r>
                  <a:rPr lang="en-US" dirty="0" smtClean="0"/>
                  <a:t>Finalize all tasks with insufficient status</a:t>
                </a:r>
              </a:p>
              <a:p>
                <a:pPr lvl="1"/>
                <a:r>
                  <a:rPr lang="en-US" dirty="0" smtClean="0"/>
                  <a:t>Top Level Layout</a:t>
                </a:r>
                <a:endParaRPr lang="en-US" dirty="0" smtClean="0"/>
              </a:p>
              <a:p>
                <a:r>
                  <a:rPr lang="en-US" dirty="0" smtClean="0"/>
                  <a:t>Improve reference current definition in shunt current circuitry</a:t>
                </a:r>
              </a:p>
              <a:p>
                <a:pPr lvl="1"/>
                <a:r>
                  <a:rPr lang="en-US" dirty="0" smtClean="0"/>
                  <a:t>Configurable shunt current,  respectively configurable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a:rPr lang="de-DE" b="0" i="1" smtClean="0">
                            <a:latin typeface="Cambria Math"/>
                          </a:rPr>
                          <m:t>𝑖𝑛</m:t>
                        </m:r>
                      </m:sub>
                    </m:sSub>
                    <m:r>
                      <a:rPr lang="de-DE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de-DE" b="0" i="1" smtClean="0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de-DE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de-DE" b="0" i="1" smtClean="0">
                                <a:latin typeface="Cambria Math"/>
                              </a:rPr>
                              <m:t>𝑅</m:t>
                            </m:r>
                          </m:e>
                          <m:sub>
                            <m:r>
                              <a:rPr lang="de-DE" b="0" i="1" smtClean="0">
                                <a:latin typeface="Cambria Math"/>
                              </a:rPr>
                              <m:t>3</m:t>
                            </m:r>
                          </m:sub>
                        </m:sSub>
                      </m:num>
                      <m:den>
                        <m:r>
                          <a:rPr lang="de-DE" b="0" i="1" smtClean="0">
                            <a:latin typeface="Cambria Math"/>
                          </a:rPr>
                          <m:t>𝑘</m:t>
                        </m:r>
                      </m:den>
                    </m:f>
                  </m:oMath>
                </a14:m>
                <a:endParaRPr lang="en-US" dirty="0" smtClean="0"/>
              </a:p>
              <a:p>
                <a:pPr lvl="1"/>
                <a:r>
                  <a:rPr lang="en-US" dirty="0" smtClean="0"/>
                  <a:t>Improve shunt current PSRR in voltage based powering mode</a:t>
                </a:r>
              </a:p>
              <a:p>
                <a:r>
                  <a:rPr lang="en-US" dirty="0"/>
                  <a:t>Work on cap-less design concept</a:t>
                </a:r>
              </a:p>
              <a:p>
                <a:pPr lvl="1"/>
                <a:r>
                  <a:rPr lang="en-US" dirty="0"/>
                  <a:t>cap-less means without external off-chip capacitor </a:t>
                </a:r>
              </a:p>
              <a:p>
                <a:pPr lvl="2"/>
                <a:r>
                  <a:rPr lang="en-US" dirty="0"/>
                  <a:t>reduces BOM</a:t>
                </a:r>
              </a:p>
              <a:p>
                <a:pPr lvl="2"/>
                <a:r>
                  <a:rPr lang="en-US" dirty="0"/>
                  <a:t>increases flexibility (more and smaller LDOs than two big LDOs per chip)</a:t>
                </a:r>
              </a:p>
              <a:p>
                <a:pPr lvl="1"/>
                <a:endParaRPr lang="en-US" dirty="0" smtClean="0"/>
              </a:p>
              <a:p>
                <a:r>
                  <a:rPr lang="en-US" dirty="0" smtClean="0"/>
                  <a:t>Submission of Shunt-LDO regulator ( specs a la  FE-I4) in </a:t>
                </a:r>
                <a:r>
                  <a:rPr lang="en-US" dirty="0" smtClean="0"/>
                  <a:t>autumn </a:t>
                </a:r>
                <a:r>
                  <a:rPr lang="en-US" dirty="0" smtClean="0"/>
                  <a:t>2015 </a:t>
                </a:r>
                <a:r>
                  <a:rPr lang="en-US" dirty="0" smtClean="0"/>
                  <a:t>(Oct)</a:t>
                </a:r>
                <a:endParaRPr lang="en-US" dirty="0" smtClean="0"/>
              </a:p>
            </p:txBody>
          </p:sp>
        </mc:Choice>
        <mc:Fallback>
          <p:sp>
            <p:nvSpPr>
              <p:cNvPr id="7" name="Inhalts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052736"/>
                <a:ext cx="9144000" cy="4608512"/>
              </a:xfrm>
              <a:blipFill rotWithShape="1">
                <a:blip r:embed="rId2"/>
                <a:stretch>
                  <a:fillRect l="-400" t="-661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Datumsplatzhalter 3"/>
          <p:cNvSpPr>
            <a:spLocks noGrp="1"/>
          </p:cNvSpPr>
          <p:nvPr>
            <p:ph type="dt" sz="half" idx="10"/>
          </p:nvPr>
        </p:nvSpPr>
        <p:spPr>
          <a:xfrm>
            <a:off x="25152" y="6520259"/>
            <a:ext cx="946448" cy="365125"/>
          </a:xfrm>
        </p:spPr>
        <p:txBody>
          <a:bodyPr/>
          <a:lstStyle/>
          <a:p>
            <a:fld id="{12DE6A28-4648-4ECD-B490-51FDF27FDA08}" type="datetime1">
              <a:rPr lang="de-DE" smtClean="0"/>
              <a:t>15.09.15</a:t>
            </a:fld>
            <a:endParaRPr lang="de-DE" dirty="0"/>
          </a:p>
        </p:txBody>
      </p:sp>
      <p:sp>
        <p:nvSpPr>
          <p:cNvPr id="9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043608" y="6520259"/>
            <a:ext cx="7128792" cy="365125"/>
          </a:xfrm>
        </p:spPr>
        <p:txBody>
          <a:bodyPr/>
          <a:lstStyle/>
          <a:p>
            <a:r>
              <a:rPr lang="en-US" smtClean="0"/>
              <a:t>Shunt-LDO regulator in C65nm | Pixel Powering Meeting </a:t>
            </a:r>
            <a:r>
              <a:rPr lang="de-DE" smtClean="0"/>
              <a:t>| michael.karagounis@hshl.de</a:t>
            </a:r>
            <a:endParaRPr lang="de-DE" dirty="0"/>
          </a:p>
        </p:txBody>
      </p:sp>
      <p:sp>
        <p:nvSpPr>
          <p:cNvPr id="10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244408" y="6515174"/>
            <a:ext cx="864096" cy="365125"/>
          </a:xfrm>
        </p:spPr>
        <p:txBody>
          <a:bodyPr/>
          <a:lstStyle/>
          <a:p>
            <a:r>
              <a:rPr lang="de-DE" smtClean="0"/>
              <a:t>Folie </a:t>
            </a:r>
            <a:fld id="{40626A7F-4343-4E4D-B14D-5E7A03778B25}" type="slidenum">
              <a:rPr lang="de-DE" smtClean="0"/>
              <a:pPr/>
              <a:t>11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71240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Simulation </a:t>
            </a:r>
            <a:r>
              <a:rPr lang="de-DE" dirty="0" err="1" smtClean="0"/>
              <a:t>Results</a:t>
            </a:r>
            <a:r>
              <a:rPr lang="de-DE" dirty="0"/>
              <a:t> LDO </a:t>
            </a:r>
            <a:r>
              <a:rPr lang="de-DE" dirty="0" smtClean="0"/>
              <a:t>Mode: Load Regulation</a:t>
            </a:r>
            <a:endParaRPr lang="de-DE" dirty="0"/>
          </a:p>
        </p:txBody>
      </p:sp>
      <p:pic>
        <p:nvPicPr>
          <p:cNvPr id="13314" name="Picture 2" descr="C:\Users\karagounis\Documents\Projekte\Shunt-LDO\vLDOvSup1_32vOut1_12csst_120_v6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13" t="8032"/>
          <a:stretch/>
        </p:blipFill>
        <p:spPr bwMode="auto">
          <a:xfrm>
            <a:off x="323528" y="1135509"/>
            <a:ext cx="3307667" cy="2709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Picture 3" descr="C:\Users\karagounis\Documents\Projekte\Shunt-LDO\vLDOvSup1_32vOut1_12csst_120_v5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71" t="8097"/>
          <a:stretch/>
        </p:blipFill>
        <p:spPr bwMode="auto">
          <a:xfrm>
            <a:off x="3707904" y="1135509"/>
            <a:ext cx="3312368" cy="2664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0" name="Picture 8" descr="C:\Users\karagounis\Documents\Projekte\Shunt-LDO\vLDOvSup1_40vOut1_20csst_120_1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74" t="8075" r="-1"/>
          <a:stretch/>
        </p:blipFill>
        <p:spPr bwMode="auto">
          <a:xfrm>
            <a:off x="3779912" y="3809391"/>
            <a:ext cx="3348372" cy="2712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1" name="Picture 9" descr="C:\Users\karagounis\Documents\Projekte\Shunt-LDO\vLDOvSup1_40vOut1_20csst_120_2.pn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39" t="8189"/>
          <a:stretch/>
        </p:blipFill>
        <p:spPr bwMode="auto">
          <a:xfrm>
            <a:off x="323528" y="3861552"/>
            <a:ext cx="3179667" cy="2608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hteck 15"/>
          <p:cNvSpPr/>
          <p:nvPr/>
        </p:nvSpPr>
        <p:spPr>
          <a:xfrm>
            <a:off x="7177196" y="3188689"/>
            <a:ext cx="181844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de-DE" dirty="0" smtClean="0">
                <a:sym typeface="Wingdings" panose="05000000000000000000" pitchFamily="2" charset="2"/>
              </a:rPr>
              <a:t>Extracted </a:t>
            </a:r>
            <a:r>
              <a:rPr lang="en-US" altLang="de-DE" dirty="0" err="1" smtClean="0">
                <a:sym typeface="Wingdings" panose="05000000000000000000" pitchFamily="2" charset="2"/>
              </a:rPr>
              <a:t>Netlist</a:t>
            </a:r>
            <a:endParaRPr lang="en-US" altLang="de-DE" dirty="0" smtClean="0">
              <a:sym typeface="Wingdings" panose="05000000000000000000" pitchFamily="2" charset="2"/>
            </a:endParaRPr>
          </a:p>
          <a:p>
            <a:r>
              <a:rPr lang="en-US" altLang="de-DE" dirty="0" smtClean="0">
                <a:sym typeface="Wingdings" panose="05000000000000000000" pitchFamily="2" charset="2"/>
              </a:rPr>
              <a:t>Corner: </a:t>
            </a:r>
            <a:r>
              <a:rPr lang="en-US" altLang="de-DE" dirty="0" err="1" smtClean="0">
                <a:sym typeface="Wingdings" panose="05000000000000000000" pitchFamily="2" charset="2"/>
              </a:rPr>
              <a:t>ss,tt,ff</a:t>
            </a:r>
            <a:r>
              <a:rPr lang="en-US" altLang="de-DE" dirty="0" smtClean="0">
                <a:sym typeface="Wingdings" panose="05000000000000000000" pitchFamily="2" charset="2"/>
              </a:rPr>
              <a:t/>
            </a:r>
            <a:br>
              <a:rPr lang="en-US" altLang="de-DE" dirty="0" smtClean="0">
                <a:sym typeface="Wingdings" panose="05000000000000000000" pitchFamily="2" charset="2"/>
              </a:rPr>
            </a:br>
            <a:r>
              <a:rPr lang="en-US" altLang="de-DE" dirty="0" smtClean="0">
                <a:sym typeface="Wingdings" panose="05000000000000000000" pitchFamily="2" charset="2"/>
              </a:rPr>
              <a:t>Temp: -50,27,120</a:t>
            </a:r>
            <a:br>
              <a:rPr lang="en-US" altLang="de-DE" dirty="0" smtClean="0">
                <a:sym typeface="Wingdings" panose="05000000000000000000" pitchFamily="2" charset="2"/>
              </a:rPr>
            </a:br>
            <a:r>
              <a:rPr lang="en-US" altLang="de-DE" dirty="0" err="1" smtClean="0">
                <a:sym typeface="Wingdings" panose="05000000000000000000" pitchFamily="2" charset="2"/>
              </a:rPr>
              <a:t>Vdrop</a:t>
            </a:r>
            <a:r>
              <a:rPr lang="en-US" altLang="de-DE" dirty="0" smtClean="0">
                <a:sym typeface="Wingdings" panose="05000000000000000000" pitchFamily="2" charset="2"/>
              </a:rPr>
              <a:t>: 200mV</a:t>
            </a:r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hteck 16"/>
              <p:cNvSpPr/>
              <p:nvPr/>
            </p:nvSpPr>
            <p:spPr>
              <a:xfrm>
                <a:off x="6660232" y="1135509"/>
                <a:ext cx="2592761" cy="61555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:r>
                  <a:rPr lang="en-US" altLang="de-DE" dirty="0" smtClean="0">
                    <a:sym typeface="Wingdings" panose="05000000000000000000" pitchFamily="2" charset="2"/>
                  </a:rPr>
                  <a:t/>
                </a:r>
                <a:br>
                  <a:rPr lang="en-US" altLang="de-DE" dirty="0" smtClean="0">
                    <a:sym typeface="Wingdings" panose="05000000000000000000" pitchFamily="2" charset="2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altLang="de-DE" sz="1600" b="0" i="1" smtClean="0">
                              <a:latin typeface="Cambria Math"/>
                              <a:sym typeface="Wingdings" panose="05000000000000000000" pitchFamily="2" charset="2"/>
                            </a:rPr>
                          </m:ctrlPr>
                        </m:sSubPr>
                        <m:e>
                          <m:r>
                            <a:rPr lang="de-DE" altLang="de-DE" sz="1600" b="0" i="1" smtClean="0">
                              <a:latin typeface="Cambria Math"/>
                              <a:sym typeface="Wingdings" panose="05000000000000000000" pitchFamily="2" charset="2"/>
                            </a:rPr>
                            <m:t>𝑉</m:t>
                          </m:r>
                        </m:e>
                        <m:sub>
                          <m:r>
                            <a:rPr lang="de-DE" altLang="de-DE" sz="1600" i="1">
                              <a:latin typeface="Cambria Math"/>
                              <a:sym typeface="Wingdings" panose="05000000000000000000" pitchFamily="2" charset="2"/>
                            </a:rPr>
                            <m:t>𝑜𝑢𝑡</m:t>
                          </m:r>
                          <m:r>
                            <m:rPr>
                              <m:nor/>
                            </m:rPr>
                            <a:rPr lang="de-DE" sz="1600" dirty="0"/>
                            <m:t> </m:t>
                          </m:r>
                        </m:sub>
                      </m:sSub>
                      <m:r>
                        <a:rPr lang="de-DE" altLang="de-DE" sz="1600" b="0" i="1" smtClean="0">
                          <a:latin typeface="Cambria Math"/>
                          <a:sym typeface="Wingdings" panose="05000000000000000000" pitchFamily="2" charset="2"/>
                        </a:rPr>
                        <m:t>=1,120</m:t>
                      </m:r>
                      <m:r>
                        <a:rPr lang="de-DE" altLang="de-DE" sz="1600" b="0" i="1" smtClean="0">
                          <a:latin typeface="Cambria Math"/>
                          <a:sym typeface="Wingdings" panose="05000000000000000000" pitchFamily="2" charset="2"/>
                        </a:rPr>
                        <m:t>𝑉</m:t>
                      </m:r>
                      <m:r>
                        <a:rPr lang="de-DE" altLang="de-DE" sz="1600" b="0" i="1" smtClean="0">
                          <a:latin typeface="Cambria Math"/>
                          <a:sym typeface="Wingdings" panose="05000000000000000000" pitchFamily="2" charset="2"/>
                        </a:rPr>
                        <m:t>±0,007</m:t>
                      </m:r>
                      <m:r>
                        <a:rPr lang="de-DE" altLang="de-DE" sz="1600" b="0" i="1" smtClean="0">
                          <a:latin typeface="Cambria Math"/>
                          <a:sym typeface="Wingdings" panose="05000000000000000000" pitchFamily="2" charset="2"/>
                        </a:rPr>
                        <m:t>𝑉</m:t>
                      </m:r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17" name="Rechteck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60232" y="1135509"/>
                <a:ext cx="2592761" cy="615553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hteck 17"/>
              <p:cNvSpPr/>
              <p:nvPr/>
            </p:nvSpPr>
            <p:spPr>
              <a:xfrm>
                <a:off x="6715150" y="4521851"/>
                <a:ext cx="2482924" cy="61555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:r>
                  <a:rPr lang="en-US" altLang="de-DE" dirty="0" smtClean="0">
                    <a:sym typeface="Wingdings" panose="05000000000000000000" pitchFamily="2" charset="2"/>
                  </a:rPr>
                  <a:t/>
                </a:r>
                <a:br>
                  <a:rPr lang="en-US" altLang="de-DE" dirty="0" smtClean="0">
                    <a:sym typeface="Wingdings" panose="05000000000000000000" pitchFamily="2" charset="2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altLang="de-DE" sz="1600" b="0" i="1" smtClean="0">
                              <a:latin typeface="Cambria Math"/>
                              <a:sym typeface="Wingdings" panose="05000000000000000000" pitchFamily="2" charset="2"/>
                            </a:rPr>
                          </m:ctrlPr>
                        </m:sSubPr>
                        <m:e>
                          <m:r>
                            <a:rPr lang="de-DE" altLang="de-DE" sz="1600" b="0" i="1" smtClean="0">
                              <a:latin typeface="Cambria Math"/>
                              <a:sym typeface="Wingdings" panose="05000000000000000000" pitchFamily="2" charset="2"/>
                            </a:rPr>
                            <m:t>𝑉</m:t>
                          </m:r>
                        </m:e>
                        <m:sub>
                          <m:r>
                            <a:rPr lang="de-DE" altLang="de-DE" sz="1600" i="1">
                              <a:latin typeface="Cambria Math"/>
                              <a:sym typeface="Wingdings" panose="05000000000000000000" pitchFamily="2" charset="2"/>
                            </a:rPr>
                            <m:t>𝑜𝑢𝑡</m:t>
                          </m:r>
                          <m:r>
                            <m:rPr>
                              <m:nor/>
                            </m:rPr>
                            <a:rPr lang="de-DE" sz="1600" dirty="0"/>
                            <m:t> </m:t>
                          </m:r>
                        </m:sub>
                      </m:sSub>
                      <m:r>
                        <a:rPr lang="de-DE" altLang="de-DE" sz="1600" b="0" i="1" smtClean="0">
                          <a:latin typeface="Cambria Math"/>
                          <a:sym typeface="Wingdings" panose="05000000000000000000" pitchFamily="2" charset="2"/>
                        </a:rPr>
                        <m:t>=1,20</m:t>
                      </m:r>
                      <m:r>
                        <a:rPr lang="de-DE" altLang="de-DE" sz="1600" b="0" i="1" smtClean="0">
                          <a:latin typeface="Cambria Math"/>
                          <a:sym typeface="Wingdings" panose="05000000000000000000" pitchFamily="2" charset="2"/>
                        </a:rPr>
                        <m:t>𝑉</m:t>
                      </m:r>
                      <m:r>
                        <a:rPr lang="de-DE" altLang="de-DE" sz="1600" b="0" i="1" smtClean="0">
                          <a:latin typeface="Cambria Math"/>
                          <a:sym typeface="Wingdings" panose="05000000000000000000" pitchFamily="2" charset="2"/>
                        </a:rPr>
                        <m:t>±0,006</m:t>
                      </m:r>
                      <m:r>
                        <a:rPr lang="de-DE" altLang="de-DE" sz="1600" b="0" i="1" smtClean="0">
                          <a:latin typeface="Cambria Math"/>
                          <a:sym typeface="Wingdings" panose="05000000000000000000" pitchFamily="2" charset="2"/>
                        </a:rPr>
                        <m:t>𝑉</m:t>
                      </m:r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18" name="Rechteck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15150" y="4521851"/>
                <a:ext cx="2482924" cy="615553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Datumsplatzhalter 3"/>
          <p:cNvSpPr>
            <a:spLocks noGrp="1"/>
          </p:cNvSpPr>
          <p:nvPr>
            <p:ph type="dt" sz="half" idx="10"/>
          </p:nvPr>
        </p:nvSpPr>
        <p:spPr>
          <a:xfrm>
            <a:off x="25152" y="6520259"/>
            <a:ext cx="946448" cy="365125"/>
          </a:xfrm>
        </p:spPr>
        <p:txBody>
          <a:bodyPr/>
          <a:lstStyle/>
          <a:p>
            <a:fld id="{12DE6A28-4648-4ECD-B490-51FDF27FDA08}" type="datetime1">
              <a:rPr lang="de-DE" smtClean="0"/>
              <a:t>15.09.15</a:t>
            </a:fld>
            <a:endParaRPr lang="de-DE" dirty="0"/>
          </a:p>
        </p:txBody>
      </p:sp>
      <p:sp>
        <p:nvSpPr>
          <p:cNvPr id="14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043608" y="6520259"/>
            <a:ext cx="7128792" cy="365125"/>
          </a:xfrm>
        </p:spPr>
        <p:txBody>
          <a:bodyPr/>
          <a:lstStyle/>
          <a:p>
            <a:r>
              <a:rPr lang="en-US" smtClean="0"/>
              <a:t>Shunt-LDO regulator in C65nm | Pixel Powering Meeting </a:t>
            </a:r>
            <a:r>
              <a:rPr lang="de-DE" smtClean="0"/>
              <a:t>| michael.karagounis@hshl.de</a:t>
            </a:r>
            <a:endParaRPr lang="de-DE" dirty="0"/>
          </a:p>
        </p:txBody>
      </p:sp>
      <p:sp>
        <p:nvSpPr>
          <p:cNvPr id="15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244408" y="6515174"/>
            <a:ext cx="864096" cy="365125"/>
          </a:xfrm>
        </p:spPr>
        <p:txBody>
          <a:bodyPr/>
          <a:lstStyle/>
          <a:p>
            <a:r>
              <a:rPr lang="de-DE" smtClean="0"/>
              <a:t>Folie </a:t>
            </a:r>
            <a:fld id="{40626A7F-4343-4E4D-B14D-5E7A03778B25}" type="slidenum">
              <a:rPr lang="de-DE" smtClean="0"/>
              <a:pPr/>
              <a:t>12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83135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Simulation </a:t>
            </a:r>
            <a:r>
              <a:rPr lang="de-DE" dirty="0" err="1"/>
              <a:t>Results</a:t>
            </a:r>
            <a:r>
              <a:rPr lang="de-DE" dirty="0"/>
              <a:t> LDO Mode: </a:t>
            </a:r>
            <a:r>
              <a:rPr lang="de-DE" dirty="0" smtClean="0"/>
              <a:t>Line Regulation</a:t>
            </a:r>
            <a:endParaRPr lang="de-DE" dirty="0"/>
          </a:p>
        </p:txBody>
      </p:sp>
      <p:pic>
        <p:nvPicPr>
          <p:cNvPr id="14338" name="Picture 2" descr="C:\Users\karagounis\Documents\Projekte\Shunt-LDO\vLDOiLoad600mvOut1_00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13" t="7030"/>
          <a:stretch/>
        </p:blipFill>
        <p:spPr bwMode="auto">
          <a:xfrm>
            <a:off x="179512" y="3849496"/>
            <a:ext cx="3600400" cy="2675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9" name="Picture 3" descr="C:\Users\karagounis\Documents\Projekte\Shunt-LDO\vLDOiLoad0mvOut1_00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71" t="7026"/>
          <a:stretch/>
        </p:blipFill>
        <p:spPr bwMode="auto">
          <a:xfrm>
            <a:off x="175194" y="1092852"/>
            <a:ext cx="3604718" cy="2684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C:\Users\karagounis\Documents\Projekte\Shunt-LDO\vLDOiLoad250mvOut1_00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07" t="6346" r="1579"/>
          <a:stretch/>
        </p:blipFill>
        <p:spPr bwMode="auto">
          <a:xfrm>
            <a:off x="4644008" y="1085604"/>
            <a:ext cx="3504196" cy="2670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hteck 9"/>
          <p:cNvSpPr/>
          <p:nvPr/>
        </p:nvSpPr>
        <p:spPr>
          <a:xfrm>
            <a:off x="5975548" y="4149080"/>
            <a:ext cx="181844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de-DE" dirty="0" smtClean="0">
                <a:sym typeface="Wingdings" panose="05000000000000000000" pitchFamily="2" charset="2"/>
              </a:rPr>
              <a:t>Extracted </a:t>
            </a:r>
            <a:r>
              <a:rPr lang="en-US" altLang="de-DE" dirty="0" err="1" smtClean="0">
                <a:sym typeface="Wingdings" panose="05000000000000000000" pitchFamily="2" charset="2"/>
              </a:rPr>
              <a:t>Netlist</a:t>
            </a:r>
            <a:endParaRPr lang="en-US" altLang="de-DE" dirty="0" smtClean="0">
              <a:sym typeface="Wingdings" panose="05000000000000000000" pitchFamily="2" charset="2"/>
            </a:endParaRPr>
          </a:p>
          <a:p>
            <a:r>
              <a:rPr lang="en-US" altLang="de-DE" dirty="0" smtClean="0">
                <a:sym typeface="Wingdings" panose="05000000000000000000" pitchFamily="2" charset="2"/>
              </a:rPr>
              <a:t>Corner: </a:t>
            </a:r>
            <a:r>
              <a:rPr lang="en-US" altLang="de-DE" dirty="0" err="1" smtClean="0">
                <a:sym typeface="Wingdings" panose="05000000000000000000" pitchFamily="2" charset="2"/>
              </a:rPr>
              <a:t>ss,tt,ff</a:t>
            </a:r>
            <a:r>
              <a:rPr lang="en-US" altLang="de-DE" dirty="0" smtClean="0">
                <a:sym typeface="Wingdings" panose="05000000000000000000" pitchFamily="2" charset="2"/>
              </a:rPr>
              <a:t/>
            </a:r>
            <a:br>
              <a:rPr lang="en-US" altLang="de-DE" dirty="0" smtClean="0">
                <a:sym typeface="Wingdings" panose="05000000000000000000" pitchFamily="2" charset="2"/>
              </a:rPr>
            </a:br>
            <a:r>
              <a:rPr lang="en-US" altLang="de-DE" dirty="0" smtClean="0">
                <a:sym typeface="Wingdings" panose="05000000000000000000" pitchFamily="2" charset="2"/>
              </a:rPr>
              <a:t>Temp: -50,27,120</a:t>
            </a:r>
            <a:br>
              <a:rPr lang="en-US" altLang="de-DE" dirty="0" smtClean="0">
                <a:sym typeface="Wingdings" panose="05000000000000000000" pitchFamily="2" charset="2"/>
              </a:rPr>
            </a:br>
            <a:r>
              <a:rPr lang="en-US" altLang="de-DE" dirty="0" err="1" smtClean="0">
                <a:sym typeface="Wingdings" panose="05000000000000000000" pitchFamily="2" charset="2"/>
              </a:rPr>
              <a:t>Vout</a:t>
            </a:r>
            <a:r>
              <a:rPr lang="en-US" altLang="de-DE" dirty="0" smtClean="0">
                <a:sym typeface="Wingdings" panose="05000000000000000000" pitchFamily="2" charset="2"/>
              </a:rPr>
              <a:t>: 1,0V</a:t>
            </a:r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hteck 10"/>
              <p:cNvSpPr/>
              <p:nvPr/>
            </p:nvSpPr>
            <p:spPr>
              <a:xfrm>
                <a:off x="1331640" y="5296327"/>
                <a:ext cx="1644040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altLang="de-DE" sz="1600" b="0" i="1" smtClean="0">
                              <a:latin typeface="Cambria Math"/>
                              <a:sym typeface="Wingdings" panose="05000000000000000000" pitchFamily="2" charset="2"/>
                            </a:rPr>
                          </m:ctrlPr>
                        </m:sSubPr>
                        <m:e>
                          <m:r>
                            <a:rPr lang="de-DE" altLang="de-DE" sz="1600" b="0" i="1" smtClean="0">
                              <a:latin typeface="Cambria Math"/>
                              <a:sym typeface="Wingdings" panose="05000000000000000000" pitchFamily="2" charset="2"/>
                            </a:rPr>
                            <m:t>𝐼</m:t>
                          </m:r>
                        </m:e>
                        <m:sub>
                          <m:r>
                            <a:rPr lang="de-DE" altLang="de-DE" sz="1600" b="0" i="1" smtClean="0">
                              <a:latin typeface="Cambria Math"/>
                              <a:sym typeface="Wingdings" panose="05000000000000000000" pitchFamily="2" charset="2"/>
                            </a:rPr>
                            <m:t>𝑙𝑜𝑎𝑑</m:t>
                          </m:r>
                          <m:r>
                            <m:rPr>
                              <m:nor/>
                            </m:rPr>
                            <a:rPr lang="de-DE" sz="1600" dirty="0"/>
                            <m:t> </m:t>
                          </m:r>
                        </m:sub>
                      </m:sSub>
                      <m:r>
                        <a:rPr lang="de-DE" altLang="de-DE" sz="1600" b="0" i="1" smtClean="0">
                          <a:latin typeface="Cambria Math"/>
                          <a:sym typeface="Wingdings" panose="05000000000000000000" pitchFamily="2" charset="2"/>
                        </a:rPr>
                        <m:t>=600</m:t>
                      </m:r>
                      <m:r>
                        <a:rPr lang="de-DE" altLang="de-DE" sz="1600" b="0" i="1" smtClean="0">
                          <a:latin typeface="Cambria Math"/>
                          <a:sym typeface="Wingdings" panose="05000000000000000000" pitchFamily="2" charset="2"/>
                        </a:rPr>
                        <m:t>𝑚</m:t>
                      </m:r>
                      <m:r>
                        <a:rPr lang="de-DE" altLang="de-DE" sz="1600" b="0" i="1" smtClean="0">
                          <a:latin typeface="Cambria Math"/>
                          <a:sym typeface="Wingdings" panose="05000000000000000000" pitchFamily="2" charset="2"/>
                        </a:rPr>
                        <m:t> </m:t>
                      </m:r>
                      <m:r>
                        <a:rPr lang="de-DE" altLang="de-DE" sz="1600" b="0" i="1" smtClean="0">
                          <a:latin typeface="Cambria Math"/>
                          <a:sym typeface="Wingdings" panose="05000000000000000000" pitchFamily="2" charset="2"/>
                        </a:rPr>
                        <m:t>𝐴</m:t>
                      </m:r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11" name="Rechteck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1640" y="5296327"/>
                <a:ext cx="1644040" cy="338554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hteck 11"/>
              <p:cNvSpPr/>
              <p:nvPr/>
            </p:nvSpPr>
            <p:spPr>
              <a:xfrm>
                <a:off x="2195736" y="2368817"/>
                <a:ext cx="1196481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altLang="de-DE" sz="1600" b="0" i="1" smtClean="0">
                              <a:latin typeface="Cambria Math"/>
                              <a:sym typeface="Wingdings" panose="05000000000000000000" pitchFamily="2" charset="2"/>
                            </a:rPr>
                          </m:ctrlPr>
                        </m:sSubPr>
                        <m:e>
                          <m:r>
                            <a:rPr lang="de-DE" altLang="de-DE" sz="1600" b="0" i="1" smtClean="0">
                              <a:latin typeface="Cambria Math"/>
                              <a:sym typeface="Wingdings" panose="05000000000000000000" pitchFamily="2" charset="2"/>
                            </a:rPr>
                            <m:t>𝐼</m:t>
                          </m:r>
                        </m:e>
                        <m:sub>
                          <m:r>
                            <a:rPr lang="de-DE" altLang="de-DE" sz="1600" b="0" i="1" smtClean="0">
                              <a:latin typeface="Cambria Math"/>
                              <a:sym typeface="Wingdings" panose="05000000000000000000" pitchFamily="2" charset="2"/>
                            </a:rPr>
                            <m:t>𝑙𝑜𝑎𝑑</m:t>
                          </m:r>
                          <m:r>
                            <m:rPr>
                              <m:nor/>
                            </m:rPr>
                            <a:rPr lang="de-DE" sz="1600" dirty="0"/>
                            <m:t> </m:t>
                          </m:r>
                        </m:sub>
                      </m:sSub>
                      <m:r>
                        <a:rPr lang="de-DE" altLang="de-DE" sz="1600" b="0" i="1" smtClean="0">
                          <a:latin typeface="Cambria Math"/>
                          <a:sym typeface="Wingdings" panose="05000000000000000000" pitchFamily="2" charset="2"/>
                        </a:rPr>
                        <m:t>=0</m:t>
                      </m:r>
                      <m:r>
                        <a:rPr lang="de-DE" altLang="de-DE" sz="1600" b="0" i="1" smtClean="0">
                          <a:latin typeface="Cambria Math"/>
                          <a:sym typeface="Wingdings" panose="05000000000000000000" pitchFamily="2" charset="2"/>
                        </a:rPr>
                        <m:t>𝐴</m:t>
                      </m:r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12" name="Rechteck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95736" y="2368817"/>
                <a:ext cx="1196481" cy="338554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hteck 12"/>
              <p:cNvSpPr/>
              <p:nvPr/>
            </p:nvSpPr>
            <p:spPr>
              <a:xfrm>
                <a:off x="5940152" y="2913392"/>
                <a:ext cx="1644040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altLang="de-DE" sz="1600" b="0" i="1" smtClean="0">
                              <a:latin typeface="Cambria Math"/>
                              <a:sym typeface="Wingdings" panose="05000000000000000000" pitchFamily="2" charset="2"/>
                            </a:rPr>
                          </m:ctrlPr>
                        </m:sSubPr>
                        <m:e>
                          <m:r>
                            <a:rPr lang="de-DE" altLang="de-DE" sz="1600" b="0" i="1" smtClean="0">
                              <a:latin typeface="Cambria Math"/>
                              <a:sym typeface="Wingdings" panose="05000000000000000000" pitchFamily="2" charset="2"/>
                            </a:rPr>
                            <m:t>𝐼</m:t>
                          </m:r>
                        </m:e>
                        <m:sub>
                          <m:r>
                            <a:rPr lang="de-DE" altLang="de-DE" sz="1600" b="0" i="1" smtClean="0">
                              <a:latin typeface="Cambria Math"/>
                              <a:sym typeface="Wingdings" panose="05000000000000000000" pitchFamily="2" charset="2"/>
                            </a:rPr>
                            <m:t>𝑙𝑜𝑎𝑑</m:t>
                          </m:r>
                          <m:r>
                            <m:rPr>
                              <m:nor/>
                            </m:rPr>
                            <a:rPr lang="de-DE" sz="1600" dirty="0"/>
                            <m:t> </m:t>
                          </m:r>
                        </m:sub>
                      </m:sSub>
                      <m:r>
                        <a:rPr lang="de-DE" altLang="de-DE" sz="1600" b="0" i="1" smtClean="0">
                          <a:latin typeface="Cambria Math"/>
                          <a:sym typeface="Wingdings" panose="05000000000000000000" pitchFamily="2" charset="2"/>
                        </a:rPr>
                        <m:t>=250</m:t>
                      </m:r>
                      <m:r>
                        <a:rPr lang="de-DE" altLang="de-DE" sz="1600" b="0" i="1" smtClean="0">
                          <a:latin typeface="Cambria Math"/>
                          <a:sym typeface="Wingdings" panose="05000000000000000000" pitchFamily="2" charset="2"/>
                        </a:rPr>
                        <m:t>𝑚</m:t>
                      </m:r>
                      <m:r>
                        <a:rPr lang="de-DE" altLang="de-DE" sz="1600" b="0" i="1" smtClean="0">
                          <a:latin typeface="Cambria Math"/>
                          <a:sym typeface="Wingdings" panose="05000000000000000000" pitchFamily="2" charset="2"/>
                        </a:rPr>
                        <m:t> </m:t>
                      </m:r>
                      <m:r>
                        <a:rPr lang="de-DE" altLang="de-DE" sz="1600" b="0" i="1" smtClean="0">
                          <a:latin typeface="Cambria Math"/>
                          <a:sym typeface="Wingdings" panose="05000000000000000000" pitchFamily="2" charset="2"/>
                        </a:rPr>
                        <m:t>𝐴</m:t>
                      </m:r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13" name="Rechteck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0152" y="2913392"/>
                <a:ext cx="1644040" cy="338554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Datumsplatzhalter 3"/>
          <p:cNvSpPr>
            <a:spLocks noGrp="1"/>
          </p:cNvSpPr>
          <p:nvPr>
            <p:ph type="dt" sz="half" idx="10"/>
          </p:nvPr>
        </p:nvSpPr>
        <p:spPr>
          <a:xfrm>
            <a:off x="25152" y="6520259"/>
            <a:ext cx="946448" cy="365125"/>
          </a:xfrm>
        </p:spPr>
        <p:txBody>
          <a:bodyPr/>
          <a:lstStyle/>
          <a:p>
            <a:fld id="{12DE6A28-4648-4ECD-B490-51FDF27FDA08}" type="datetime1">
              <a:rPr lang="de-DE" smtClean="0"/>
              <a:t>15.09.15</a:t>
            </a:fld>
            <a:endParaRPr lang="de-DE" dirty="0"/>
          </a:p>
        </p:txBody>
      </p:sp>
      <p:sp>
        <p:nvSpPr>
          <p:cNvPr id="1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043608" y="6520259"/>
            <a:ext cx="7128792" cy="365125"/>
          </a:xfrm>
        </p:spPr>
        <p:txBody>
          <a:bodyPr/>
          <a:lstStyle/>
          <a:p>
            <a:r>
              <a:rPr lang="en-US" smtClean="0"/>
              <a:t>Shunt-LDO regulator in C65nm | Pixel Powering Meeting </a:t>
            </a:r>
            <a:r>
              <a:rPr lang="de-DE" smtClean="0"/>
              <a:t>| michael.karagounis@hshl.de</a:t>
            </a:r>
            <a:endParaRPr lang="de-DE" dirty="0"/>
          </a:p>
        </p:txBody>
      </p:sp>
      <p:sp>
        <p:nvSpPr>
          <p:cNvPr id="1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244408" y="6515174"/>
            <a:ext cx="864096" cy="365125"/>
          </a:xfrm>
        </p:spPr>
        <p:txBody>
          <a:bodyPr/>
          <a:lstStyle/>
          <a:p>
            <a:r>
              <a:rPr lang="de-DE" smtClean="0"/>
              <a:t>Folie </a:t>
            </a:r>
            <a:fld id="{40626A7F-4343-4E4D-B14D-5E7A03778B25}" type="slidenum">
              <a:rPr lang="de-DE" smtClean="0"/>
              <a:pPr/>
              <a:t>13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1983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Simulation </a:t>
            </a:r>
            <a:r>
              <a:rPr lang="de-DE" dirty="0" err="1"/>
              <a:t>Results</a:t>
            </a:r>
            <a:r>
              <a:rPr lang="de-DE" dirty="0"/>
              <a:t> LDO Mode: </a:t>
            </a:r>
            <a:r>
              <a:rPr lang="de-DE" dirty="0" smtClean="0"/>
              <a:t>Phase Margin</a:t>
            </a:r>
            <a:endParaRPr lang="de-DE" dirty="0"/>
          </a:p>
        </p:txBody>
      </p:sp>
      <p:pic>
        <p:nvPicPr>
          <p:cNvPr id="15364" name="Picture 4" descr="C:\Users\karagounis\Documents\Projekte\Shunt-LDO\phaseMargin_vout_1v00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7757"/>
          <a:stretch/>
        </p:blipFill>
        <p:spPr bwMode="auto">
          <a:xfrm>
            <a:off x="251520" y="1124744"/>
            <a:ext cx="4464496" cy="5141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hteck 9"/>
          <p:cNvSpPr/>
          <p:nvPr/>
        </p:nvSpPr>
        <p:spPr>
          <a:xfrm>
            <a:off x="5724128" y="2708920"/>
            <a:ext cx="1818447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de-DE" dirty="0" smtClean="0">
                <a:sym typeface="Wingdings" panose="05000000000000000000" pitchFamily="2" charset="2"/>
              </a:rPr>
              <a:t>Extracted </a:t>
            </a:r>
            <a:r>
              <a:rPr lang="en-US" altLang="de-DE" dirty="0" err="1" smtClean="0">
                <a:sym typeface="Wingdings" panose="05000000000000000000" pitchFamily="2" charset="2"/>
              </a:rPr>
              <a:t>Netlist</a:t>
            </a:r>
            <a:endParaRPr lang="en-US" altLang="de-DE" dirty="0" smtClean="0">
              <a:sym typeface="Wingdings" panose="05000000000000000000" pitchFamily="2" charset="2"/>
            </a:endParaRPr>
          </a:p>
          <a:p>
            <a:r>
              <a:rPr lang="en-US" altLang="de-DE" dirty="0" smtClean="0">
                <a:sym typeface="Wingdings" panose="05000000000000000000" pitchFamily="2" charset="2"/>
              </a:rPr>
              <a:t>Corner: </a:t>
            </a:r>
            <a:r>
              <a:rPr lang="en-US" altLang="de-DE" dirty="0" err="1" smtClean="0">
                <a:sym typeface="Wingdings" panose="05000000000000000000" pitchFamily="2" charset="2"/>
              </a:rPr>
              <a:t>ss,tt,ff</a:t>
            </a:r>
            <a:r>
              <a:rPr lang="en-US" altLang="de-DE" dirty="0" smtClean="0">
                <a:sym typeface="Wingdings" panose="05000000000000000000" pitchFamily="2" charset="2"/>
              </a:rPr>
              <a:t/>
            </a:r>
            <a:br>
              <a:rPr lang="en-US" altLang="de-DE" dirty="0" smtClean="0">
                <a:sym typeface="Wingdings" panose="05000000000000000000" pitchFamily="2" charset="2"/>
              </a:rPr>
            </a:br>
            <a:r>
              <a:rPr lang="en-US" altLang="de-DE" dirty="0" smtClean="0">
                <a:sym typeface="Wingdings" panose="05000000000000000000" pitchFamily="2" charset="2"/>
              </a:rPr>
              <a:t>Temp: -50,27,120</a:t>
            </a:r>
            <a:br>
              <a:rPr lang="en-US" altLang="de-DE" dirty="0" smtClean="0">
                <a:sym typeface="Wingdings" panose="05000000000000000000" pitchFamily="2" charset="2"/>
              </a:rPr>
            </a:br>
            <a:r>
              <a:rPr lang="en-US" altLang="de-DE" dirty="0" err="1" smtClean="0">
                <a:sym typeface="Wingdings" panose="05000000000000000000" pitchFamily="2" charset="2"/>
              </a:rPr>
              <a:t>Vout</a:t>
            </a:r>
            <a:r>
              <a:rPr lang="en-US" altLang="de-DE" dirty="0" smtClean="0">
                <a:sym typeface="Wingdings" panose="05000000000000000000" pitchFamily="2" charset="2"/>
              </a:rPr>
              <a:t>: 1.20V</a:t>
            </a:r>
          </a:p>
          <a:p>
            <a:r>
              <a:rPr lang="en-US" altLang="de-DE" dirty="0" smtClean="0">
                <a:sym typeface="Wingdings" panose="05000000000000000000" pitchFamily="2" charset="2"/>
              </a:rPr>
              <a:t>Vin=1.32-2.00V</a:t>
            </a:r>
          </a:p>
        </p:txBody>
      </p:sp>
      <p:sp>
        <p:nvSpPr>
          <p:cNvPr id="8" name="Datumsplatzhalter 3"/>
          <p:cNvSpPr>
            <a:spLocks noGrp="1"/>
          </p:cNvSpPr>
          <p:nvPr>
            <p:ph type="dt" sz="half" idx="10"/>
          </p:nvPr>
        </p:nvSpPr>
        <p:spPr>
          <a:xfrm>
            <a:off x="25152" y="6520259"/>
            <a:ext cx="946448" cy="365125"/>
          </a:xfrm>
        </p:spPr>
        <p:txBody>
          <a:bodyPr/>
          <a:lstStyle/>
          <a:p>
            <a:fld id="{12DE6A28-4648-4ECD-B490-51FDF27FDA08}" type="datetime1">
              <a:rPr lang="de-DE" smtClean="0"/>
              <a:t>15.09.15</a:t>
            </a:fld>
            <a:endParaRPr lang="de-DE" dirty="0"/>
          </a:p>
        </p:txBody>
      </p:sp>
      <p:sp>
        <p:nvSpPr>
          <p:cNvPr id="9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043608" y="6520259"/>
            <a:ext cx="7128792" cy="365125"/>
          </a:xfrm>
        </p:spPr>
        <p:txBody>
          <a:bodyPr/>
          <a:lstStyle/>
          <a:p>
            <a:r>
              <a:rPr lang="en-US" smtClean="0"/>
              <a:t>Shunt-LDO regulator in C65nm | Pixel Powering Meeting </a:t>
            </a:r>
            <a:r>
              <a:rPr lang="de-DE" smtClean="0"/>
              <a:t>| michael.karagounis@hshl.de</a:t>
            </a:r>
            <a:endParaRPr lang="de-DE" dirty="0"/>
          </a:p>
        </p:txBody>
      </p:sp>
      <p:sp>
        <p:nvSpPr>
          <p:cNvPr id="11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244408" y="6515174"/>
            <a:ext cx="864096" cy="365125"/>
          </a:xfrm>
        </p:spPr>
        <p:txBody>
          <a:bodyPr/>
          <a:lstStyle/>
          <a:p>
            <a:r>
              <a:rPr lang="de-DE" smtClean="0"/>
              <a:t>Folie </a:t>
            </a:r>
            <a:fld id="{40626A7F-4343-4E4D-B14D-5E7A03778B25}" type="slidenum">
              <a:rPr lang="de-DE" smtClean="0"/>
              <a:pPr/>
              <a:t>14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28730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Simulation </a:t>
            </a:r>
            <a:r>
              <a:rPr lang="de-DE" dirty="0" err="1"/>
              <a:t>Results</a:t>
            </a:r>
            <a:r>
              <a:rPr lang="de-DE" dirty="0"/>
              <a:t> LDO Mode: </a:t>
            </a:r>
            <a:r>
              <a:rPr lang="de-DE" dirty="0" smtClean="0"/>
              <a:t>Load </a:t>
            </a:r>
            <a:r>
              <a:rPr lang="de-DE" dirty="0" err="1" smtClean="0"/>
              <a:t>Transients</a:t>
            </a:r>
            <a:endParaRPr lang="de-DE" dirty="0"/>
          </a:p>
        </p:txBody>
      </p:sp>
      <p:pic>
        <p:nvPicPr>
          <p:cNvPr id="16386" name="Picture 2" descr="C:\Users\karagounis\Documents\Projekte\Shunt-LDO\vrip@v1_00_v100m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15" t="7722"/>
          <a:stretch/>
        </p:blipFill>
        <p:spPr bwMode="auto">
          <a:xfrm>
            <a:off x="6156176" y="4010800"/>
            <a:ext cx="2592289" cy="2060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hteck 6"/>
              <p:cNvSpPr/>
              <p:nvPr/>
            </p:nvSpPr>
            <p:spPr>
              <a:xfrm>
                <a:off x="6543096" y="1340768"/>
                <a:ext cx="1818447" cy="175432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de-DE" dirty="0" smtClean="0">
                    <a:sym typeface="Wingdings" panose="05000000000000000000" pitchFamily="2" charset="2"/>
                  </a:rPr>
                  <a:t>Extracted </a:t>
                </a:r>
                <a:r>
                  <a:rPr lang="en-US" altLang="de-DE" dirty="0" err="1" smtClean="0">
                    <a:sym typeface="Wingdings" panose="05000000000000000000" pitchFamily="2" charset="2"/>
                  </a:rPr>
                  <a:t>Netlist</a:t>
                </a:r>
                <a:endParaRPr lang="en-US" altLang="de-DE" dirty="0" smtClean="0">
                  <a:sym typeface="Wingdings" panose="05000000000000000000" pitchFamily="2" charset="2"/>
                </a:endParaRPr>
              </a:p>
              <a:p>
                <a:r>
                  <a:rPr lang="en-US" altLang="de-DE" dirty="0" smtClean="0">
                    <a:sym typeface="Wingdings" panose="05000000000000000000" pitchFamily="2" charset="2"/>
                  </a:rPr>
                  <a:t>Corner: </a:t>
                </a:r>
                <a:r>
                  <a:rPr lang="en-US" altLang="de-DE" dirty="0" err="1" smtClean="0">
                    <a:sym typeface="Wingdings" panose="05000000000000000000" pitchFamily="2" charset="2"/>
                  </a:rPr>
                  <a:t>ss,tt,ff</a:t>
                </a:r>
                <a:r>
                  <a:rPr lang="en-US" altLang="de-DE" dirty="0" smtClean="0">
                    <a:sym typeface="Wingdings" panose="05000000000000000000" pitchFamily="2" charset="2"/>
                  </a:rPr>
                  <a:t/>
                </a:r>
                <a:br>
                  <a:rPr lang="en-US" altLang="de-DE" dirty="0" smtClean="0">
                    <a:sym typeface="Wingdings" panose="05000000000000000000" pitchFamily="2" charset="2"/>
                  </a:rPr>
                </a:br>
                <a:r>
                  <a:rPr lang="en-US" altLang="de-DE" dirty="0" smtClean="0">
                    <a:sym typeface="Wingdings" panose="05000000000000000000" pitchFamily="2" charset="2"/>
                  </a:rPr>
                  <a:t>Temp: -50,27,120</a:t>
                </a:r>
                <a:br>
                  <a:rPr lang="en-US" altLang="de-DE" dirty="0" smtClean="0">
                    <a:sym typeface="Wingdings" panose="05000000000000000000" pitchFamily="2" charset="2"/>
                  </a:rPr>
                </a:br>
                <a:r>
                  <a:rPr lang="en-US" altLang="de-DE" dirty="0" err="1" smtClean="0">
                    <a:sym typeface="Wingdings" panose="05000000000000000000" pitchFamily="2" charset="2"/>
                  </a:rPr>
                  <a:t>Vout</a:t>
                </a:r>
                <a:r>
                  <a:rPr lang="en-US" altLang="de-DE" dirty="0" smtClean="0">
                    <a:sym typeface="Wingdings" panose="05000000000000000000" pitchFamily="2" charset="2"/>
                  </a:rPr>
                  <a:t>: 1.00V</a:t>
                </a:r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de-DE" altLang="de-DE" b="0" i="0" smtClean="0">
                        <a:latin typeface="Cambria Math"/>
                        <a:sym typeface="Wingdings" panose="05000000000000000000" pitchFamily="2" charset="2"/>
                      </a:rPr>
                      <m:t>Δ</m:t>
                    </m:r>
                    <m:r>
                      <a:rPr lang="de-DE" altLang="de-DE" b="0" i="1" smtClean="0">
                        <a:latin typeface="Cambria Math"/>
                        <a:sym typeface="Wingdings" panose="05000000000000000000" pitchFamily="2" charset="2"/>
                      </a:rPr>
                      <m:t>𝐼</m:t>
                    </m:r>
                  </m:oMath>
                </a14:m>
                <a:r>
                  <a:rPr lang="en-US" altLang="de-DE" dirty="0" smtClean="0">
                    <a:sym typeface="Wingdings" panose="05000000000000000000" pitchFamily="2" charset="2"/>
                  </a:rPr>
                  <a:t>=100mA</a:t>
                </a:r>
              </a:p>
              <a:p>
                <a:r>
                  <a:rPr lang="en-US" altLang="de-DE" dirty="0" err="1" smtClean="0">
                    <a:sym typeface="Wingdings" panose="05000000000000000000" pitchFamily="2" charset="2"/>
                  </a:rPr>
                  <a:t>I_dc</a:t>
                </a:r>
                <a:r>
                  <a:rPr lang="en-US" altLang="de-DE" dirty="0" smtClean="0">
                    <a:sym typeface="Wingdings" panose="05000000000000000000" pitchFamily="2" charset="2"/>
                  </a:rPr>
                  <a:t>=100mA</a:t>
                </a:r>
              </a:p>
            </p:txBody>
          </p:sp>
        </mc:Choice>
        <mc:Fallback xmlns="">
          <p:sp>
            <p:nvSpPr>
              <p:cNvPr id="7" name="Rechteck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43096" y="1340768"/>
                <a:ext cx="1818447" cy="1754326"/>
              </a:xfrm>
              <a:prstGeom prst="rect">
                <a:avLst/>
              </a:prstGeom>
              <a:blipFill rotWithShape="1">
                <a:blip r:embed="rId3"/>
                <a:stretch>
                  <a:fillRect l="-2676" t="-1736" r="-1672" b="-4514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387" name="Picture 3" descr="C:\Users\karagounis\Documents\Projekte\Shunt-LDO\vtrip@v1_00_i100m_4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00" t="7222"/>
          <a:stretch/>
        </p:blipFill>
        <p:spPr bwMode="auto">
          <a:xfrm>
            <a:off x="2843808" y="3789040"/>
            <a:ext cx="2555071" cy="2166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8" name="Picture 4" descr="C:\Users\karagounis\Documents\Projekte\Shunt-LDO\vtrip@v1_00_i100m_1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32" t="6866"/>
          <a:stretch/>
        </p:blipFill>
        <p:spPr bwMode="auto">
          <a:xfrm>
            <a:off x="82599" y="1268760"/>
            <a:ext cx="2538910" cy="2174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9" name="Picture 5" descr="C:\Users\karagounis\Documents\Projekte\Shunt-LDO\vtrip@v1_00_i100m_2.pn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29" t="5718" r="90" b="-872"/>
          <a:stretch/>
        </p:blipFill>
        <p:spPr bwMode="auto">
          <a:xfrm>
            <a:off x="97052" y="3876557"/>
            <a:ext cx="2524457" cy="2222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0" name="Picture 6" descr="C:\Users\karagounis\Documents\Projekte\Shunt-LDO\vtrip@v1_00_i100m_3.pn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95" t="7531"/>
          <a:stretch/>
        </p:blipFill>
        <p:spPr bwMode="auto">
          <a:xfrm>
            <a:off x="2771800" y="1268760"/>
            <a:ext cx="2551533" cy="2159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hteck 2"/>
          <p:cNvSpPr/>
          <p:nvPr/>
        </p:nvSpPr>
        <p:spPr>
          <a:xfrm>
            <a:off x="467544" y="1484784"/>
            <a:ext cx="150752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sym typeface="Wingdings" panose="05000000000000000000" pitchFamily="2" charset="2"/>
              </a:rPr>
              <a:t>Positive Voltage Peak</a:t>
            </a:r>
            <a:endParaRPr lang="de-DE" sz="1200" dirty="0"/>
          </a:p>
        </p:txBody>
      </p:sp>
      <p:sp>
        <p:nvSpPr>
          <p:cNvPr id="13" name="Rechteck 12"/>
          <p:cNvSpPr/>
          <p:nvPr/>
        </p:nvSpPr>
        <p:spPr>
          <a:xfrm>
            <a:off x="395536" y="4221088"/>
            <a:ext cx="157043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sym typeface="Wingdings" panose="05000000000000000000" pitchFamily="2" charset="2"/>
              </a:rPr>
              <a:t>Negative Voltage Peak</a:t>
            </a:r>
            <a:endParaRPr lang="de-DE" sz="1200" dirty="0"/>
          </a:p>
        </p:txBody>
      </p:sp>
      <p:sp>
        <p:nvSpPr>
          <p:cNvPr id="14" name="Rechteck 13"/>
          <p:cNvSpPr/>
          <p:nvPr/>
        </p:nvSpPr>
        <p:spPr>
          <a:xfrm>
            <a:off x="3491879" y="2818094"/>
            <a:ext cx="100078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sym typeface="Wingdings" panose="05000000000000000000" pitchFamily="2" charset="2"/>
              </a:rPr>
              <a:t>Settling Time</a:t>
            </a:r>
            <a:endParaRPr lang="de-DE" sz="1200" dirty="0"/>
          </a:p>
        </p:txBody>
      </p:sp>
      <p:sp>
        <p:nvSpPr>
          <p:cNvPr id="15" name="Rechteck 14"/>
          <p:cNvSpPr/>
          <p:nvPr/>
        </p:nvSpPr>
        <p:spPr>
          <a:xfrm>
            <a:off x="3779912" y="5301208"/>
            <a:ext cx="100078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sym typeface="Wingdings" panose="05000000000000000000" pitchFamily="2" charset="2"/>
              </a:rPr>
              <a:t>Settling Time</a:t>
            </a:r>
            <a:endParaRPr lang="de-DE" sz="1200" dirty="0"/>
          </a:p>
        </p:txBody>
      </p:sp>
      <p:sp>
        <p:nvSpPr>
          <p:cNvPr id="16" name="Datumsplatzhalter 3"/>
          <p:cNvSpPr>
            <a:spLocks noGrp="1"/>
          </p:cNvSpPr>
          <p:nvPr>
            <p:ph type="dt" sz="half" idx="10"/>
          </p:nvPr>
        </p:nvSpPr>
        <p:spPr>
          <a:xfrm>
            <a:off x="25152" y="6520259"/>
            <a:ext cx="946448" cy="365125"/>
          </a:xfrm>
        </p:spPr>
        <p:txBody>
          <a:bodyPr/>
          <a:lstStyle/>
          <a:p>
            <a:fld id="{12DE6A28-4648-4ECD-B490-51FDF27FDA08}" type="datetime1">
              <a:rPr lang="de-DE" smtClean="0"/>
              <a:t>15.09.15</a:t>
            </a:fld>
            <a:endParaRPr lang="de-DE" dirty="0"/>
          </a:p>
        </p:txBody>
      </p:sp>
      <p:sp>
        <p:nvSpPr>
          <p:cNvPr id="17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043608" y="6520259"/>
            <a:ext cx="7128792" cy="365125"/>
          </a:xfrm>
        </p:spPr>
        <p:txBody>
          <a:bodyPr/>
          <a:lstStyle/>
          <a:p>
            <a:r>
              <a:rPr lang="en-US" smtClean="0"/>
              <a:t>Shunt-LDO regulator in C65nm | Pixel Powering Meeting </a:t>
            </a:r>
            <a:r>
              <a:rPr lang="de-DE" smtClean="0"/>
              <a:t>| michael.karagounis@hshl.de</a:t>
            </a:r>
            <a:endParaRPr lang="de-DE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244408" y="6515174"/>
            <a:ext cx="864096" cy="365125"/>
          </a:xfrm>
        </p:spPr>
        <p:txBody>
          <a:bodyPr/>
          <a:lstStyle/>
          <a:p>
            <a:r>
              <a:rPr lang="de-DE" smtClean="0"/>
              <a:t>Folie </a:t>
            </a:r>
            <a:fld id="{40626A7F-4343-4E4D-B14D-5E7A03778B25}" type="slidenum">
              <a:rPr lang="de-DE" smtClean="0"/>
              <a:pPr/>
              <a:t>15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84150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66056770"/>
              </p:ext>
            </p:extLst>
          </p:nvPr>
        </p:nvGraphicFramePr>
        <p:xfrm>
          <a:off x="600508" y="2383147"/>
          <a:ext cx="6861175" cy="4110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4" name="Visio" r:id="rId3" imgW="3562243" imgH="2062804" progId="Visio.Drawing.11">
                  <p:embed/>
                </p:oleObj>
              </mc:Choice>
              <mc:Fallback>
                <p:oleObj name="Visio" r:id="rId3" imgW="3562243" imgH="2062804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0508" y="2383147"/>
                        <a:ext cx="6861175" cy="4110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k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16024818"/>
              </p:ext>
            </p:extLst>
          </p:nvPr>
        </p:nvGraphicFramePr>
        <p:xfrm>
          <a:off x="3921689" y="3664913"/>
          <a:ext cx="2771011" cy="26836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5" name="Visio" r:id="rId5" imgW="1435757" imgH="1390515" progId="Visio.Drawing.11">
                  <p:embed/>
                </p:oleObj>
              </mc:Choice>
              <mc:Fallback>
                <p:oleObj name="Visio" r:id="rId5" imgW="1435757" imgH="1390515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21689" y="3664913"/>
                        <a:ext cx="2771011" cy="268369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4889190"/>
              </p:ext>
            </p:extLst>
          </p:nvPr>
        </p:nvGraphicFramePr>
        <p:xfrm>
          <a:off x="460798" y="2369499"/>
          <a:ext cx="7124486" cy="41256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6" name="Visio" r:id="rId7" imgW="3562243" imgH="2062804" progId="Visio.Drawing.11">
                  <p:embed/>
                </p:oleObj>
              </mc:Choice>
              <mc:Fallback>
                <p:oleObj name="Visio" r:id="rId7" imgW="3562243" imgH="2062804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0798" y="2369499"/>
                        <a:ext cx="7124486" cy="412560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k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51620675"/>
              </p:ext>
            </p:extLst>
          </p:nvPr>
        </p:nvGraphicFramePr>
        <p:xfrm>
          <a:off x="620923" y="2384653"/>
          <a:ext cx="6861175" cy="4110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7" name="Visio" r:id="rId9" imgW="3562243" imgH="2062804" progId="Visio.Drawing.11">
                  <p:embed/>
                </p:oleObj>
              </mc:Choice>
              <mc:Fallback>
                <p:oleObj name="Visio" r:id="rId9" imgW="3562243" imgH="2062804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0923" y="2384653"/>
                        <a:ext cx="6861175" cy="4110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62511918"/>
              </p:ext>
            </p:extLst>
          </p:nvPr>
        </p:nvGraphicFramePr>
        <p:xfrm>
          <a:off x="460807" y="2369350"/>
          <a:ext cx="7124701" cy="4125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8" name="Visio" r:id="rId11" imgW="3562243" imgH="2062804" progId="Visio.Drawing.11">
                  <p:embed/>
                </p:oleObj>
              </mc:Choice>
              <mc:Fallback>
                <p:oleObj name="Visio" r:id="rId11" imgW="3562243" imgH="2062804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460807" y="2369350"/>
                        <a:ext cx="7124701" cy="41259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 smtClean="0"/>
              <a:t>Design </a:t>
            </a:r>
            <a:r>
              <a:rPr lang="de-DE" altLang="de-DE" dirty="0" err="1" smtClean="0"/>
              <a:t>Concept</a:t>
            </a:r>
            <a:endParaRPr lang="de-DE" altLang="de-DE" sz="2400" dirty="0" smtClean="0"/>
          </a:p>
        </p:txBody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24744"/>
            <a:ext cx="9144000" cy="1034066"/>
          </a:xfrm>
        </p:spPr>
        <p:txBody>
          <a:bodyPr/>
          <a:lstStyle/>
          <a:p>
            <a:r>
              <a:rPr lang="en-US" altLang="de-DE" dirty="0" smtClean="0"/>
              <a:t>The Shunt-LDO regulator combines the functionality of an LDO voltage regulator with the capability of a shunt regulator to drain a constant current</a:t>
            </a:r>
          </a:p>
          <a:p>
            <a:r>
              <a:rPr lang="en-US" altLang="de-DE" dirty="0" smtClean="0"/>
              <a:t>Two control loops: 1) constant output voltage 2) constant current flow through the regulator</a:t>
            </a:r>
          </a:p>
        </p:txBody>
      </p:sp>
      <p:sp>
        <p:nvSpPr>
          <p:cNvPr id="17" name="Rechteck 16"/>
          <p:cNvSpPr/>
          <p:nvPr/>
        </p:nvSpPr>
        <p:spPr>
          <a:xfrm>
            <a:off x="4725379" y="2881621"/>
            <a:ext cx="5741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dirty="0"/>
              <a:t>k</a:t>
            </a:r>
            <a:r>
              <a:rPr lang="de-DE" altLang="de-DE" dirty="0" smtClean="0"/>
              <a:t> : 1</a:t>
            </a:r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feld 19"/>
              <p:cNvSpPr txBox="1"/>
              <p:nvPr/>
            </p:nvSpPr>
            <p:spPr>
              <a:xfrm>
                <a:off x="7359499" y="2768834"/>
                <a:ext cx="1676548" cy="5949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6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de-DE" sz="1600" b="0" i="1" smtClean="0">
                              <a:latin typeface="Cambria Math"/>
                            </a:rPr>
                            <m:t>𝐼</m:t>
                          </m:r>
                        </m:e>
                        <m:sub>
                          <m:r>
                            <a:rPr lang="de-DE" sz="1600" b="0" i="1" smtClean="0">
                              <a:latin typeface="Cambria Math"/>
                            </a:rPr>
                            <m:t>𝑅𝑒𝑓</m:t>
                          </m:r>
                        </m:sub>
                      </m:sSub>
                      <m:r>
                        <a:rPr lang="de-DE" sz="1600" b="0" i="1" smtClean="0">
                          <a:latin typeface="Cambria Math"/>
                        </a:rPr>
                        <m:t>≈</m:t>
                      </m:r>
                      <m:f>
                        <m:fPr>
                          <m:ctrlPr>
                            <a:rPr lang="de-DE" sz="1600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DE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de-DE" sz="1600" i="1">
                                  <a:latin typeface="Cambria Math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de-DE" sz="1600" b="0" i="1" smtClean="0">
                                  <a:latin typeface="Cambria Math"/>
                                </a:rPr>
                                <m:t>𝑖𝑛</m:t>
                              </m:r>
                            </m:sub>
                          </m:sSub>
                          <m:r>
                            <a:rPr lang="de-DE" sz="1600" i="1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de-DE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de-DE" sz="1600" i="1">
                                  <a:latin typeface="Cambria Math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de-DE" sz="1600" i="1">
                                  <a:latin typeface="Cambria Math"/>
                                </a:rPr>
                                <m:t>𝑇𝐻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de-DE" sz="16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de-DE" sz="1600" b="0" i="1" smtClean="0">
                                  <a:latin typeface="Cambria Math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de-DE" sz="1600" b="0" i="1" smtClean="0">
                                  <a:latin typeface="Cambria Math"/>
                                </a:rPr>
                                <m:t>3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de-DE" b="0" dirty="0" smtClean="0"/>
              </a:p>
            </p:txBody>
          </p:sp>
        </mc:Choice>
        <mc:Fallback xmlns="">
          <p:sp>
            <p:nvSpPr>
              <p:cNvPr id="20" name="Textfeld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59499" y="2768834"/>
                <a:ext cx="1676548" cy="594906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7" name="Objek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86934766"/>
              </p:ext>
            </p:extLst>
          </p:nvPr>
        </p:nvGraphicFramePr>
        <p:xfrm>
          <a:off x="3917105" y="3658529"/>
          <a:ext cx="2771011" cy="2679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9" name="Visio" r:id="rId14" imgW="1435757" imgH="1390515" progId="Visio.Drawing.11">
                  <p:embed/>
                </p:oleObj>
              </mc:Choice>
              <mc:Fallback>
                <p:oleObj name="Visio" r:id="rId14" imgW="1435757" imgH="1390515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3917105" y="3658529"/>
                        <a:ext cx="2771011" cy="2679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feld 21"/>
              <p:cNvSpPr txBox="1"/>
              <p:nvPr/>
            </p:nvSpPr>
            <p:spPr>
              <a:xfrm>
                <a:off x="997827" y="3919144"/>
                <a:ext cx="1486754" cy="3915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de-DE" b="0" i="1" smtClean="0">
                              <a:latin typeface="Cambria Math"/>
                            </a:rPr>
                            <m:t>𝑜𝑢𝑡</m:t>
                          </m:r>
                        </m:sub>
                      </m:sSub>
                      <m:r>
                        <a:rPr lang="de-DE" b="0" i="1" smtClean="0">
                          <a:latin typeface="Cambria Math"/>
                        </a:rPr>
                        <m:t>=2</m:t>
                      </m:r>
                      <m:sSub>
                        <m:sSubPr>
                          <m:ctrlPr>
                            <a:rPr lang="de-DE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de-DE" i="1" smtClean="0"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de-DE" b="0" i="1" smtClean="0">
                              <a:latin typeface="Cambria Math"/>
                            </a:rPr>
                            <m:t>𝑟𝑒𝑓</m:t>
                          </m:r>
                        </m:sub>
                      </m:sSub>
                    </m:oMath>
                  </m:oMathPara>
                </a14:m>
                <a:endParaRPr lang="de-DE" b="0" dirty="0" smtClean="0"/>
              </a:p>
            </p:txBody>
          </p:sp>
        </mc:Choice>
        <mc:Fallback xmlns="">
          <p:sp>
            <p:nvSpPr>
              <p:cNvPr id="22" name="Textfeld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7827" y="3919144"/>
                <a:ext cx="1486754" cy="391582"/>
              </a:xfrm>
              <a:prstGeom prst="rect">
                <a:avLst/>
              </a:prstGeom>
              <a:blipFill rotWithShape="1">
                <a:blip r:embed="rId16"/>
                <a:stretch>
                  <a:fillRect b="-9375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Gleichschenkliges Dreieck 23"/>
          <p:cNvSpPr>
            <a:spLocks noChangeAspect="1"/>
          </p:cNvSpPr>
          <p:nvPr/>
        </p:nvSpPr>
        <p:spPr>
          <a:xfrm rot="10800000">
            <a:off x="7301954" y="3080695"/>
            <a:ext cx="93610" cy="93610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feld 24"/>
              <p:cNvSpPr txBox="1"/>
              <p:nvPr/>
            </p:nvSpPr>
            <p:spPr>
              <a:xfrm>
                <a:off x="224062" y="3127500"/>
                <a:ext cx="1605504" cy="6020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6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de-DE" sz="1600" b="0" i="1" smtClean="0">
                              <a:latin typeface="Cambria Math"/>
                            </a:rPr>
                            <m:t>𝑟</m:t>
                          </m:r>
                        </m:e>
                        <m:sub>
                          <m:r>
                            <a:rPr lang="de-DE" sz="1600" b="0" i="1" smtClean="0">
                              <a:latin typeface="Cambria Math"/>
                            </a:rPr>
                            <m:t>𝑖𝑛</m:t>
                          </m:r>
                        </m:sub>
                      </m:sSub>
                      <m:r>
                        <a:rPr lang="de-DE" sz="16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de-DE" sz="16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de-DE" sz="1600" b="0" i="1" smtClean="0">
                              <a:latin typeface="Cambria Math"/>
                              <a:ea typeface="Cambria Math"/>
                            </a:rPr>
                            <m:t>𝜕</m:t>
                          </m:r>
                          <m:sSub>
                            <m:sSubPr>
                              <m:ctrlPr>
                                <a:rPr lang="de-DE" sz="16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de-DE" sz="1600" b="0" i="1" smtClean="0">
                                  <a:latin typeface="Cambria Math"/>
                                  <a:ea typeface="Cambria Math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de-DE" sz="1600" b="0" i="1" smtClean="0">
                                  <a:latin typeface="Cambria Math"/>
                                  <a:ea typeface="Cambria Math"/>
                                </a:rPr>
                                <m:t>𝑖𝑛</m:t>
                              </m:r>
                            </m:sub>
                          </m:sSub>
                        </m:num>
                        <m:den>
                          <m:r>
                            <a:rPr lang="de-DE" sz="1600" i="1">
                              <a:latin typeface="Cambria Math"/>
                              <a:ea typeface="Cambria Math"/>
                            </a:rPr>
                            <m:t>𝜕</m:t>
                          </m:r>
                          <m:sSub>
                            <m:sSubPr>
                              <m:ctrlPr>
                                <a:rPr lang="de-DE" sz="1600" i="1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de-DE" sz="1600" b="0" i="1" smtClean="0">
                                  <a:latin typeface="Cambria Math"/>
                                  <a:ea typeface="Cambria Math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de-DE" sz="1600" i="1">
                                  <a:latin typeface="Cambria Math"/>
                                  <a:ea typeface="Cambria Math"/>
                                </a:rPr>
                                <m:t>𝑖𝑛</m:t>
                              </m:r>
                            </m:sub>
                          </m:sSub>
                        </m:den>
                      </m:f>
                      <m:r>
                        <a:rPr lang="de-DE" sz="1600" b="0" i="1" smtClean="0">
                          <a:latin typeface="Cambria Math"/>
                          <a:ea typeface="Cambria Math"/>
                        </a:rPr>
                        <m:t>≈</m:t>
                      </m:r>
                      <m:f>
                        <m:fPr>
                          <m:ctrlPr>
                            <a:rPr lang="de-DE" sz="16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DE" sz="16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de-DE" sz="1600" b="0" i="1" smtClean="0">
                                  <a:latin typeface="Cambria Math"/>
                                  <a:ea typeface="Cambria Math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de-DE" sz="1600" b="0" i="1" smtClean="0">
                                  <a:latin typeface="Cambria Math"/>
                                  <a:ea typeface="Cambria Math"/>
                                </a:rPr>
                                <m:t>3</m:t>
                              </m:r>
                            </m:sub>
                          </m:sSub>
                        </m:num>
                        <m:den>
                          <m:r>
                            <a:rPr lang="de-DE" sz="1600" b="0" i="1" smtClean="0">
                              <a:latin typeface="Cambria Math"/>
                              <a:ea typeface="Cambria Math"/>
                            </a:rPr>
                            <m:t>𝑘</m:t>
                          </m:r>
                        </m:den>
                      </m:f>
                    </m:oMath>
                  </m:oMathPara>
                </a14:m>
                <a:endParaRPr lang="de-DE" b="0" dirty="0" smtClean="0"/>
              </a:p>
            </p:txBody>
          </p:sp>
        </mc:Choice>
        <mc:Fallback xmlns="">
          <p:sp>
            <p:nvSpPr>
              <p:cNvPr id="25" name="Textfeld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4062" y="3127500"/>
                <a:ext cx="1605504" cy="602088"/>
              </a:xfrm>
              <a:prstGeom prst="rect">
                <a:avLst/>
              </a:prstGeom>
              <a:blipFill rotWithShape="1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Datumsplatzhalter 3"/>
          <p:cNvSpPr>
            <a:spLocks noGrp="1"/>
          </p:cNvSpPr>
          <p:nvPr>
            <p:ph type="dt" sz="half" idx="10"/>
          </p:nvPr>
        </p:nvSpPr>
        <p:spPr>
          <a:xfrm>
            <a:off x="25152" y="6520259"/>
            <a:ext cx="946448" cy="365125"/>
          </a:xfrm>
        </p:spPr>
        <p:txBody>
          <a:bodyPr/>
          <a:lstStyle/>
          <a:p>
            <a:fld id="{12DE6A28-4648-4ECD-B490-51FDF27FDA08}" type="datetime1">
              <a:rPr lang="de-DE" smtClean="0"/>
              <a:t>15.09.15</a:t>
            </a:fld>
            <a:endParaRPr lang="de-DE" dirty="0"/>
          </a:p>
        </p:txBody>
      </p:sp>
      <p:sp>
        <p:nvSpPr>
          <p:cNvPr id="19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043608" y="6520259"/>
            <a:ext cx="7128792" cy="365125"/>
          </a:xfrm>
        </p:spPr>
        <p:txBody>
          <a:bodyPr/>
          <a:lstStyle/>
          <a:p>
            <a:r>
              <a:rPr lang="en-US" smtClean="0"/>
              <a:t>Shunt-LDO regulator in C65nm | Pixel Powering Meeting </a:t>
            </a:r>
            <a:r>
              <a:rPr lang="de-DE" smtClean="0"/>
              <a:t>| michael.karagounis@hshl.de</a:t>
            </a:r>
            <a:endParaRPr lang="de-DE" dirty="0"/>
          </a:p>
        </p:txBody>
      </p:sp>
      <p:sp>
        <p:nvSpPr>
          <p:cNvPr id="21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244408" y="6515174"/>
            <a:ext cx="864096" cy="365125"/>
          </a:xfrm>
        </p:spPr>
        <p:txBody>
          <a:bodyPr/>
          <a:lstStyle/>
          <a:p>
            <a:r>
              <a:rPr lang="de-DE" smtClean="0"/>
              <a:t>Folie </a:t>
            </a:r>
            <a:fld id="{40626A7F-4343-4E4D-B14D-5E7A03778B25}" type="slidenum">
              <a:rPr lang="de-DE" smtClean="0"/>
              <a:pPr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28389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2" grpId="0" build="p"/>
      <p:bldP spid="17" grpId="0"/>
      <p:bldP spid="20" grpId="0"/>
      <p:bldP spid="22" grpId="0"/>
      <p:bldP spid="24" grpId="0" animBg="1"/>
      <p:bldP spid="2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Constant Supply </a:t>
            </a:r>
            <a:r>
              <a:rPr lang="de-DE" dirty="0" err="1" smtClean="0"/>
              <a:t>Current</a:t>
            </a:r>
            <a:r>
              <a:rPr lang="de-DE" dirty="0" smtClean="0"/>
              <a:t> Power </a:t>
            </a:r>
            <a:r>
              <a:rPr lang="de-DE" dirty="0" err="1" smtClean="0"/>
              <a:t>Scheme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(Shunt Mode Operation)</a:t>
            </a:r>
            <a:endParaRPr lang="de-DE" dirty="0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238177" y="1098790"/>
            <a:ext cx="8604448" cy="73924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de-DE" dirty="0" smtClean="0"/>
              <a:t>main application case: constant current supply in a serially powered scheme</a:t>
            </a:r>
          </a:p>
          <a:p>
            <a:r>
              <a:rPr lang="en-US" altLang="de-DE" dirty="0" smtClean="0"/>
              <a:t>supply current which is not drawn by the load is shunted to next module in chain</a:t>
            </a:r>
          </a:p>
        </p:txBody>
      </p:sp>
      <p:graphicFrame>
        <p:nvGraphicFramePr>
          <p:cNvPr id="8" name="Obj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51558085"/>
              </p:ext>
            </p:extLst>
          </p:nvPr>
        </p:nvGraphicFramePr>
        <p:xfrm>
          <a:off x="136811" y="2132856"/>
          <a:ext cx="4795229" cy="27363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Visio" r:id="rId3" imgW="4063340" imgH="2279515" progId="Visio.Drawing.11">
                  <p:embed/>
                </p:oleObj>
              </mc:Choice>
              <mc:Fallback>
                <p:oleObj name="Visio" r:id="rId3" imgW="4063340" imgH="2279515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36811" y="2132856"/>
                        <a:ext cx="4795229" cy="273630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hteck 9"/>
          <p:cNvSpPr/>
          <p:nvPr/>
        </p:nvSpPr>
        <p:spPr>
          <a:xfrm>
            <a:off x="4932040" y="1991991"/>
            <a:ext cx="411606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de-DE" dirty="0" smtClean="0"/>
              <a:t>Improvements compared to conventional </a:t>
            </a:r>
            <a:br>
              <a:rPr lang="en-US" altLang="de-DE" dirty="0" smtClean="0"/>
            </a:br>
            <a:r>
              <a:rPr lang="en-US" altLang="de-DE" dirty="0" smtClean="0"/>
              <a:t>shunt regulator</a:t>
            </a:r>
            <a:endParaRPr lang="de-DE" dirty="0"/>
          </a:p>
        </p:txBody>
      </p:sp>
      <p:sp>
        <p:nvSpPr>
          <p:cNvPr id="12" name="Rechteck 11"/>
          <p:cNvSpPr/>
          <p:nvPr/>
        </p:nvSpPr>
        <p:spPr>
          <a:xfrm>
            <a:off x="4932040" y="2636912"/>
            <a:ext cx="4258345" cy="28623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de-DE" dirty="0" smtClean="0"/>
              <a:t>Safe operation of parallel regulators</a:t>
            </a:r>
            <a:br>
              <a:rPr lang="en-US" altLang="de-DE" dirty="0" smtClean="0"/>
            </a:br>
            <a:r>
              <a:rPr lang="en-US" altLang="de-DE" dirty="0" smtClean="0"/>
              <a:t>(Parallel: </a:t>
            </a:r>
            <a:r>
              <a:rPr lang="en-US" altLang="de-DE" dirty="0" err="1" smtClean="0"/>
              <a:t>Iin</a:t>
            </a:r>
            <a:r>
              <a:rPr lang="en-US" altLang="de-DE" dirty="0" smtClean="0"/>
              <a:t> and </a:t>
            </a:r>
            <a:r>
              <a:rPr lang="en-US" altLang="de-DE" dirty="0" err="1" smtClean="0"/>
              <a:t>Iout</a:t>
            </a:r>
            <a:r>
              <a:rPr lang="en-US" altLang="de-DE" dirty="0" smtClean="0"/>
              <a:t> ports are shorted)</a:t>
            </a:r>
            <a:r>
              <a:rPr lang="en-US" altLang="de-DE" dirty="0"/>
              <a:t/>
            </a:r>
            <a:br>
              <a:rPr lang="en-US" altLang="de-DE" dirty="0"/>
            </a:br>
            <a:r>
              <a:rPr lang="en-US" altLang="de-DE" dirty="0" smtClean="0">
                <a:sym typeface="Wingdings" panose="05000000000000000000" pitchFamily="2" charset="2"/>
              </a:rPr>
              <a:t> shunt current is uniformly distributed</a:t>
            </a:r>
            <a:br>
              <a:rPr lang="en-US" altLang="de-DE" dirty="0" smtClean="0">
                <a:sym typeface="Wingdings" panose="05000000000000000000" pitchFamily="2" charset="2"/>
              </a:rPr>
            </a:br>
            <a:endParaRPr lang="en-US" altLang="de-DE" dirty="0" smtClean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de-DE" dirty="0" smtClean="0">
                <a:sym typeface="Wingdings" panose="05000000000000000000" pitchFamily="2" charset="2"/>
              </a:rPr>
              <a:t>Parallel operated regulators may </a:t>
            </a:r>
            <a:br>
              <a:rPr lang="en-US" altLang="de-DE" dirty="0" smtClean="0">
                <a:sym typeface="Wingdings" panose="05000000000000000000" pitchFamily="2" charset="2"/>
              </a:rPr>
            </a:br>
            <a:r>
              <a:rPr lang="en-US" altLang="de-DE" dirty="0" smtClean="0">
                <a:sym typeface="Wingdings" panose="05000000000000000000" pitchFamily="2" charset="2"/>
              </a:rPr>
              <a:t>generate different output voltages</a:t>
            </a:r>
            <a:br>
              <a:rPr lang="en-US" altLang="de-DE" dirty="0" smtClean="0">
                <a:sym typeface="Wingdings" panose="05000000000000000000" pitchFamily="2" charset="2"/>
              </a:rPr>
            </a:br>
            <a:r>
              <a:rPr lang="en-US" altLang="de-DE" dirty="0" smtClean="0">
                <a:sym typeface="Wingdings" panose="05000000000000000000" pitchFamily="2" charset="2"/>
              </a:rPr>
              <a:t>(</a:t>
            </a:r>
            <a:r>
              <a:rPr lang="en-US" altLang="de-DE" dirty="0" err="1" smtClean="0">
                <a:sym typeface="Wingdings" panose="05000000000000000000" pitchFamily="2" charset="2"/>
              </a:rPr>
              <a:t>Iin</a:t>
            </a:r>
            <a:r>
              <a:rPr lang="en-US" altLang="de-DE" dirty="0" smtClean="0">
                <a:sym typeface="Wingdings" panose="05000000000000000000" pitchFamily="2" charset="2"/>
              </a:rPr>
              <a:t> </a:t>
            </a:r>
            <a:r>
              <a:rPr lang="en-US" altLang="de-DE" dirty="0">
                <a:sym typeface="Wingdings" panose="05000000000000000000" pitchFamily="2" charset="2"/>
              </a:rPr>
              <a:t>and </a:t>
            </a:r>
            <a:r>
              <a:rPr lang="en-US" altLang="de-DE" dirty="0" err="1">
                <a:sym typeface="Wingdings" panose="05000000000000000000" pitchFamily="2" charset="2"/>
              </a:rPr>
              <a:t>Vout</a:t>
            </a:r>
            <a:r>
              <a:rPr lang="en-US" altLang="de-DE" dirty="0">
                <a:sym typeface="Wingdings" panose="05000000000000000000" pitchFamily="2" charset="2"/>
              </a:rPr>
              <a:t> are </a:t>
            </a:r>
            <a:r>
              <a:rPr lang="en-US" altLang="de-DE" dirty="0" smtClean="0">
                <a:sym typeface="Wingdings" panose="05000000000000000000" pitchFamily="2" charset="2"/>
              </a:rPr>
              <a:t>separated ports)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de-DE" dirty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de-DE" dirty="0" smtClean="0">
                <a:sym typeface="Wingdings" panose="05000000000000000000" pitchFamily="2" charset="2"/>
              </a:rPr>
              <a:t>Capable to shunt extra current in case</a:t>
            </a:r>
            <a:r>
              <a:rPr lang="en-US" altLang="de-DE" dirty="0">
                <a:sym typeface="Wingdings" panose="05000000000000000000" pitchFamily="2" charset="2"/>
              </a:rPr>
              <a:t/>
            </a:r>
            <a:br>
              <a:rPr lang="en-US" altLang="de-DE" dirty="0">
                <a:sym typeface="Wingdings" panose="05000000000000000000" pitchFamily="2" charset="2"/>
              </a:rPr>
            </a:br>
            <a:r>
              <a:rPr lang="en-US" altLang="de-DE" dirty="0" smtClean="0">
                <a:sym typeface="Wingdings" panose="05000000000000000000" pitchFamily="2" charset="2"/>
              </a:rPr>
              <a:t>a parallel placed regulator fails</a:t>
            </a:r>
          </a:p>
        </p:txBody>
      </p:sp>
      <p:sp>
        <p:nvSpPr>
          <p:cNvPr id="11" name="Datumsplatzhalter 3"/>
          <p:cNvSpPr>
            <a:spLocks noGrp="1"/>
          </p:cNvSpPr>
          <p:nvPr>
            <p:ph type="dt" sz="half" idx="10"/>
          </p:nvPr>
        </p:nvSpPr>
        <p:spPr>
          <a:xfrm>
            <a:off x="25152" y="6520259"/>
            <a:ext cx="946448" cy="365125"/>
          </a:xfrm>
        </p:spPr>
        <p:txBody>
          <a:bodyPr/>
          <a:lstStyle/>
          <a:p>
            <a:fld id="{12DE6A28-4648-4ECD-B490-51FDF27FDA08}" type="datetime1">
              <a:rPr lang="de-DE" smtClean="0"/>
              <a:t>15.09.15</a:t>
            </a:fld>
            <a:endParaRPr lang="de-DE" dirty="0"/>
          </a:p>
        </p:txBody>
      </p:sp>
      <p:sp>
        <p:nvSpPr>
          <p:cNvPr id="13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043608" y="6520259"/>
            <a:ext cx="7128792" cy="365125"/>
          </a:xfrm>
        </p:spPr>
        <p:txBody>
          <a:bodyPr/>
          <a:lstStyle/>
          <a:p>
            <a:r>
              <a:rPr lang="en-US" smtClean="0"/>
              <a:t>Shunt-LDO regulator in C65nm | Pixel Powering Meeting </a:t>
            </a:r>
            <a:r>
              <a:rPr lang="de-DE" smtClean="0"/>
              <a:t>| michael.karagounis@hshl.de</a:t>
            </a:r>
            <a:endParaRPr lang="de-DE" dirty="0"/>
          </a:p>
        </p:txBody>
      </p:sp>
      <p:sp>
        <p:nvSpPr>
          <p:cNvPr id="14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244408" y="6515174"/>
            <a:ext cx="864096" cy="365125"/>
          </a:xfrm>
        </p:spPr>
        <p:txBody>
          <a:bodyPr/>
          <a:lstStyle/>
          <a:p>
            <a:r>
              <a:rPr lang="de-DE" smtClean="0"/>
              <a:t>Folie </a:t>
            </a:r>
            <a:fld id="{40626A7F-4343-4E4D-B14D-5E7A03778B25}" type="slidenum">
              <a:rPr lang="de-DE" smtClean="0"/>
              <a:pPr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58640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Constant Supply </a:t>
            </a:r>
            <a:r>
              <a:rPr lang="de-DE" dirty="0" err="1" smtClean="0"/>
              <a:t>Voltage</a:t>
            </a:r>
            <a:r>
              <a:rPr lang="de-DE" dirty="0" smtClean="0"/>
              <a:t> Power </a:t>
            </a:r>
            <a:r>
              <a:rPr lang="de-DE" dirty="0" err="1" smtClean="0"/>
              <a:t>Scheme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(LDO Mode Operation)</a:t>
            </a:r>
            <a:endParaRPr lang="de-DE" dirty="0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238177" y="1098790"/>
            <a:ext cx="8604448" cy="73924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altLang="de-DE" dirty="0" smtClean="0"/>
              <a:t>Current Control Loop can be switched-off</a:t>
            </a:r>
          </a:p>
          <a:p>
            <a:pPr marL="0" indent="0">
              <a:buFont typeface="Arial" pitchFamily="34" charset="0"/>
              <a:buNone/>
            </a:pPr>
            <a:r>
              <a:rPr lang="en-US" altLang="de-DE" dirty="0" smtClean="0">
                <a:sym typeface="Wingdings" panose="05000000000000000000" pitchFamily="2" charset="2"/>
              </a:rPr>
              <a:t> Shunt-LDO can be used as an ordinary LDO voltage regulator</a:t>
            </a:r>
            <a:endParaRPr lang="en-US" altLang="de-DE" dirty="0" smtClean="0"/>
          </a:p>
        </p:txBody>
      </p:sp>
      <p:graphicFrame>
        <p:nvGraphicFramePr>
          <p:cNvPr id="14" name="Objek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16520358"/>
              </p:ext>
            </p:extLst>
          </p:nvPr>
        </p:nvGraphicFramePr>
        <p:xfrm>
          <a:off x="34925" y="1919288"/>
          <a:ext cx="1331913" cy="3148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0" name="Visio" r:id="rId3" imgW="887927" imgH="2099013" progId="Visio.Drawing.11">
                  <p:embed/>
                </p:oleObj>
              </mc:Choice>
              <mc:Fallback>
                <p:oleObj name="Visio" r:id="rId3" imgW="887927" imgH="2099013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4925" y="1919288"/>
                        <a:ext cx="1331913" cy="31480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k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21237047"/>
              </p:ext>
            </p:extLst>
          </p:nvPr>
        </p:nvGraphicFramePr>
        <p:xfrm>
          <a:off x="1187550" y="1919269"/>
          <a:ext cx="2416610" cy="34063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1" name="Visio" r:id="rId5" imgW="1611073" imgH="2270868" progId="Visio.Drawing.11">
                  <p:embed/>
                </p:oleObj>
              </mc:Choice>
              <mc:Fallback>
                <p:oleObj name="Visio" r:id="rId5" imgW="1611073" imgH="2270868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187550" y="1919269"/>
                        <a:ext cx="2416610" cy="340630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k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34780636"/>
              </p:ext>
            </p:extLst>
          </p:nvPr>
        </p:nvGraphicFramePr>
        <p:xfrm>
          <a:off x="2533977" y="2204864"/>
          <a:ext cx="3425151" cy="28660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2" name="Visio" r:id="rId7" imgW="2283434" imgH="1910674" progId="Visio.Drawing.11">
                  <p:embed/>
                </p:oleObj>
              </mc:Choice>
              <mc:Fallback>
                <p:oleObj name="Visio" r:id="rId7" imgW="2283434" imgH="1910674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533977" y="2204864"/>
                        <a:ext cx="3425151" cy="286601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8" name="Gerade Verbindung mit Pfeil 17"/>
          <p:cNvCxnSpPr/>
          <p:nvPr/>
        </p:nvCxnSpPr>
        <p:spPr>
          <a:xfrm>
            <a:off x="716253" y="2420888"/>
            <a:ext cx="435504" cy="0"/>
          </a:xfrm>
          <a:prstGeom prst="straightConnector1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feld 20"/>
              <p:cNvSpPr txBox="1">
                <a:spLocks noChangeAspect="1"/>
              </p:cNvSpPr>
              <p:nvPr/>
            </p:nvSpPr>
            <p:spPr>
              <a:xfrm>
                <a:off x="716253" y="2447129"/>
                <a:ext cx="871008" cy="3852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de-DE" sz="1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de-DE" sz="1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𝐼</m:t>
                          </m:r>
                          <m:sSub>
                            <m:sSubPr>
                              <m:ctrlPr>
                                <a:rPr lang="de-DE" sz="16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de-DE" sz="16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de-DE" sz="16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𝐷𝑟𝑜𝑝</m:t>
                              </m:r>
                            </m:sub>
                          </m:sSub>
                          <m:r>
                            <a:rPr lang="de-DE" sz="1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 </m:t>
                          </m:r>
                        </m:sub>
                      </m:sSub>
                    </m:oMath>
                  </m:oMathPara>
                </a14:m>
                <a:endParaRPr lang="de-DE" b="0" dirty="0" smtClean="0"/>
              </a:p>
            </p:txBody>
          </p:sp>
        </mc:Choice>
        <mc:Fallback xmlns="">
          <p:sp>
            <p:nvSpPr>
              <p:cNvPr id="21" name="Textfeld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6253" y="2447129"/>
                <a:ext cx="871008" cy="385298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ectangle 3"/>
          <p:cNvSpPr txBox="1">
            <a:spLocks noChangeArrowheads="1"/>
          </p:cNvSpPr>
          <p:nvPr/>
        </p:nvSpPr>
        <p:spPr>
          <a:xfrm>
            <a:off x="251520" y="5445224"/>
            <a:ext cx="3240360" cy="36962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altLang="de-DE" dirty="0" err="1" smtClean="0"/>
              <a:t>Activated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Current</a:t>
            </a:r>
            <a:r>
              <a:rPr lang="de-DE" altLang="de-DE" dirty="0" smtClean="0"/>
              <a:t> Control Loop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hteck 22"/>
              <p:cNvSpPr/>
              <p:nvPr/>
            </p:nvSpPr>
            <p:spPr>
              <a:xfrm>
                <a:off x="3288432" y="5445224"/>
                <a:ext cx="2939752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de-DE" altLang="de-DE" dirty="0">
                    <a:sym typeface="Wingdings" panose="05000000000000000000" pitchFamily="2" charset="2"/>
                  </a:rPr>
                  <a:t> </a:t>
                </a:r>
                <a:r>
                  <a:rPr lang="de-DE" altLang="de-DE" dirty="0"/>
                  <a:t>Constant </a:t>
                </a:r>
                <a:r>
                  <a:rPr lang="de-DE" altLang="de-DE" dirty="0" err="1"/>
                  <a:t>Current</a:t>
                </a:r>
                <a:r>
                  <a:rPr lang="de-DE" altLang="de-DE" dirty="0"/>
                  <a:t> </a:t>
                </a:r>
                <a:r>
                  <a:rPr lang="de-DE" altLang="de-DE" dirty="0" smtClean="0"/>
                  <a:t>Flow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i="1">
                            <a:latin typeface="Cambria Math"/>
                          </a:rPr>
                        </m:ctrlPr>
                      </m:sSubPr>
                      <m:e>
                        <m:r>
                          <a:rPr lang="de-DE" i="1">
                            <a:latin typeface="Cambria Math"/>
                          </a:rPr>
                          <m:t>𝐼</m:t>
                        </m:r>
                      </m:e>
                      <m:sub>
                        <m:r>
                          <a:rPr lang="de-DE" i="1">
                            <a:latin typeface="Cambria Math"/>
                          </a:rPr>
                          <m:t>𝑖𝑛</m:t>
                        </m:r>
                      </m:sub>
                    </m:sSub>
                  </m:oMath>
                </a14:m>
                <a:endParaRPr lang="de-DE" altLang="de-DE" dirty="0"/>
              </a:p>
            </p:txBody>
          </p:sp>
        </mc:Choice>
        <mc:Fallback xmlns="">
          <p:sp>
            <p:nvSpPr>
              <p:cNvPr id="23" name="Rechteck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8432" y="5445224"/>
                <a:ext cx="2939752" cy="369332"/>
              </a:xfrm>
              <a:prstGeom prst="rect">
                <a:avLst/>
              </a:prstGeom>
              <a:blipFill rotWithShape="1">
                <a:blip r:embed="rId10"/>
                <a:stretch>
                  <a:fillRect l="-1656" t="-9836" b="-2459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Gleichschenkliges Dreieck 27"/>
          <p:cNvSpPr>
            <a:spLocks noChangeAspect="1"/>
          </p:cNvSpPr>
          <p:nvPr/>
        </p:nvSpPr>
        <p:spPr>
          <a:xfrm rot="5400000">
            <a:off x="2283687" y="2189137"/>
            <a:ext cx="93610" cy="93610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feld 28"/>
              <p:cNvSpPr txBox="1">
                <a:spLocks noChangeAspect="1"/>
              </p:cNvSpPr>
              <p:nvPr/>
            </p:nvSpPr>
            <p:spPr>
              <a:xfrm>
                <a:off x="2107316" y="1881696"/>
                <a:ext cx="45948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6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de-DE" sz="1600" b="0" i="1" smtClean="0">
                              <a:latin typeface="Cambria Math"/>
                            </a:rPr>
                            <m:t>𝐼</m:t>
                          </m:r>
                        </m:e>
                        <m:sub>
                          <m:r>
                            <a:rPr lang="de-DE" sz="1600" b="0" i="1" smtClean="0">
                              <a:latin typeface="Cambria Math"/>
                            </a:rPr>
                            <m:t>𝑖𝑛</m:t>
                          </m:r>
                        </m:sub>
                      </m:sSub>
                    </m:oMath>
                  </m:oMathPara>
                </a14:m>
                <a:endParaRPr lang="de-DE" b="0" dirty="0" smtClean="0"/>
              </a:p>
            </p:txBody>
          </p:sp>
        </mc:Choice>
        <mc:Fallback xmlns="">
          <p:sp>
            <p:nvSpPr>
              <p:cNvPr id="29" name="Textfeld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07316" y="1881696"/>
                <a:ext cx="459485" cy="338554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Rechteck 23"/>
          <p:cNvSpPr/>
          <p:nvPr/>
        </p:nvSpPr>
        <p:spPr>
          <a:xfrm>
            <a:off x="6076354" y="5445513"/>
            <a:ext cx="29495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dirty="0"/>
              <a:t> </a:t>
            </a:r>
            <a:r>
              <a:rPr lang="de-DE" altLang="de-DE" dirty="0">
                <a:sym typeface="Wingdings" panose="05000000000000000000" pitchFamily="2" charset="2"/>
              </a:rPr>
              <a:t> Constant IR Drop on </a:t>
            </a:r>
            <a:r>
              <a:rPr lang="de-DE" altLang="de-DE" dirty="0" err="1">
                <a:sym typeface="Wingdings" panose="05000000000000000000" pitchFamily="2" charset="2"/>
              </a:rPr>
              <a:t>cable</a:t>
            </a:r>
            <a:endParaRPr lang="de-DE" altLang="de-DE" dirty="0"/>
          </a:p>
        </p:txBody>
      </p:sp>
      <p:sp>
        <p:nvSpPr>
          <p:cNvPr id="17" name="Datumsplatzhalter 3"/>
          <p:cNvSpPr>
            <a:spLocks noGrp="1"/>
          </p:cNvSpPr>
          <p:nvPr>
            <p:ph type="dt" sz="half" idx="10"/>
          </p:nvPr>
        </p:nvSpPr>
        <p:spPr>
          <a:xfrm>
            <a:off x="25152" y="6520259"/>
            <a:ext cx="946448" cy="365125"/>
          </a:xfrm>
        </p:spPr>
        <p:txBody>
          <a:bodyPr/>
          <a:lstStyle/>
          <a:p>
            <a:fld id="{12DE6A28-4648-4ECD-B490-51FDF27FDA08}" type="datetime1">
              <a:rPr lang="de-DE" smtClean="0"/>
              <a:t>15.09.15</a:t>
            </a:fld>
            <a:endParaRPr lang="de-DE" dirty="0"/>
          </a:p>
        </p:txBody>
      </p:sp>
      <p:sp>
        <p:nvSpPr>
          <p:cNvPr id="19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043608" y="6520259"/>
            <a:ext cx="7128792" cy="365125"/>
          </a:xfrm>
        </p:spPr>
        <p:txBody>
          <a:bodyPr/>
          <a:lstStyle/>
          <a:p>
            <a:r>
              <a:rPr lang="en-US" smtClean="0"/>
              <a:t>Shunt-LDO regulator in C65nm | Pixel Powering Meeting </a:t>
            </a:r>
            <a:r>
              <a:rPr lang="de-DE" smtClean="0"/>
              <a:t>| michael.karagounis@hshl.de</a:t>
            </a:r>
            <a:endParaRPr lang="de-DE" dirty="0"/>
          </a:p>
        </p:txBody>
      </p:sp>
      <p:sp>
        <p:nvSpPr>
          <p:cNvPr id="20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244408" y="6515174"/>
            <a:ext cx="864096" cy="365125"/>
          </a:xfrm>
        </p:spPr>
        <p:txBody>
          <a:bodyPr/>
          <a:lstStyle/>
          <a:p>
            <a:r>
              <a:rPr lang="de-DE" smtClean="0"/>
              <a:t>Folie </a:t>
            </a:r>
            <a:fld id="{40626A7F-4343-4E4D-B14D-5E7A03778B25}" type="slidenum">
              <a:rPr lang="de-DE" smtClean="0"/>
              <a:pPr/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36730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1" grpId="0"/>
      <p:bldP spid="22" grpId="0"/>
      <p:bldP spid="23" grpId="0"/>
      <p:bldP spid="28" grpId="0" animBg="1"/>
      <p:bldP spid="29" grpId="0"/>
      <p:bldP spid="2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karagounis\Documents\Tmp\Shunt-LDO-Single-Operation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95" t="7599"/>
          <a:stretch/>
        </p:blipFill>
        <p:spPr bwMode="auto">
          <a:xfrm>
            <a:off x="190537" y="1743740"/>
            <a:ext cx="6469695" cy="4534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hteck 11"/>
          <p:cNvSpPr/>
          <p:nvPr/>
        </p:nvSpPr>
        <p:spPr>
          <a:xfrm>
            <a:off x="6012160" y="2113112"/>
            <a:ext cx="3096344" cy="1018564"/>
          </a:xfrm>
          <a:prstGeom prst="rect">
            <a:avLst/>
          </a:prstGeom>
          <a:solidFill>
            <a:schemeClr val="bg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Simulation in C65nm</a:t>
            </a:r>
            <a:br>
              <a:rPr lang="en-US" dirty="0"/>
            </a:br>
            <a:r>
              <a:rPr lang="en-US" dirty="0" smtClean="0"/>
              <a:t>Single Regulator Operating in Shunt-Mode</a:t>
            </a:r>
            <a:endParaRPr lang="de-DE" dirty="0"/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6012160" y="2113111"/>
            <a:ext cx="309634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400" b="1" i="1">
                <a:solidFill>
                  <a:schemeClr val="bg1"/>
                </a:solidFill>
                <a:latin typeface="Arial Black" pitchFamily="34" charset="0"/>
              </a:defRPr>
            </a:lvl1pPr>
            <a:lvl2pPr marL="742950" indent="-285750">
              <a:defRPr sz="1400" b="1" i="1">
                <a:solidFill>
                  <a:schemeClr val="bg1"/>
                </a:solidFill>
                <a:latin typeface="Arial Black" pitchFamily="34" charset="0"/>
              </a:defRPr>
            </a:lvl2pPr>
            <a:lvl3pPr marL="1143000" indent="-228600">
              <a:defRPr sz="1400" b="1" i="1">
                <a:solidFill>
                  <a:schemeClr val="bg1"/>
                </a:solidFill>
                <a:latin typeface="Arial Black" pitchFamily="34" charset="0"/>
              </a:defRPr>
            </a:lvl3pPr>
            <a:lvl4pPr marL="1600200" indent="-228600">
              <a:defRPr sz="1400" b="1" i="1">
                <a:solidFill>
                  <a:schemeClr val="bg1"/>
                </a:solidFill>
                <a:latin typeface="Arial Black" pitchFamily="34" charset="0"/>
              </a:defRPr>
            </a:lvl4pPr>
            <a:lvl5pPr marL="2057400" indent="-228600">
              <a:defRPr sz="1400" b="1" i="1">
                <a:solidFill>
                  <a:schemeClr val="bg1"/>
                </a:solidFill>
                <a:latin typeface="Arial Black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400" b="1" i="1">
                <a:solidFill>
                  <a:schemeClr val="bg1"/>
                </a:solidFill>
                <a:latin typeface="Arial Black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400" b="1" i="1">
                <a:solidFill>
                  <a:schemeClr val="bg1"/>
                </a:solidFill>
                <a:latin typeface="Arial Black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400" b="1" i="1">
                <a:solidFill>
                  <a:schemeClr val="bg1"/>
                </a:solidFill>
                <a:latin typeface="Arial Black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400" b="1" i="1">
                <a:solidFill>
                  <a:schemeClr val="bg1"/>
                </a:solidFill>
                <a:latin typeface="Arial Black" pitchFamily="34" charset="0"/>
              </a:defRPr>
            </a:lvl9pPr>
          </a:lstStyle>
          <a:p>
            <a:pPr algn="l"/>
            <a:r>
              <a:rPr lang="de-DE" altLang="de-DE" b="0" i="0" dirty="0" err="1" smtClean="0">
                <a:solidFill>
                  <a:schemeClr val="tx1"/>
                </a:solidFill>
                <a:latin typeface="Tahoma" pitchFamily="34" charset="0"/>
              </a:rPr>
              <a:t>Slope</a:t>
            </a:r>
            <a:r>
              <a:rPr lang="de-DE" altLang="de-DE" b="0" i="0" dirty="0" smtClean="0">
                <a:solidFill>
                  <a:schemeClr val="tx1"/>
                </a:solidFill>
                <a:latin typeface="Tahoma" pitchFamily="34" charset="0"/>
              </a:rPr>
              <a:t> </a:t>
            </a:r>
            <a:r>
              <a:rPr lang="de-DE" altLang="de-DE" b="0" i="0" dirty="0" err="1" smtClean="0">
                <a:solidFill>
                  <a:schemeClr val="tx1"/>
                </a:solidFill>
                <a:latin typeface="Tahoma" pitchFamily="34" charset="0"/>
              </a:rPr>
              <a:t>is</a:t>
            </a:r>
            <a:r>
              <a:rPr lang="de-DE" altLang="de-DE" b="0" i="0" dirty="0" smtClean="0">
                <a:solidFill>
                  <a:schemeClr val="tx1"/>
                </a:solidFill>
                <a:latin typeface="Tahoma" pitchFamily="34" charset="0"/>
              </a:rPr>
              <a:t> </a:t>
            </a:r>
            <a:r>
              <a:rPr lang="de-DE" altLang="de-DE" b="0" i="0" dirty="0" err="1" smtClean="0">
                <a:solidFill>
                  <a:schemeClr val="tx1"/>
                </a:solidFill>
                <a:latin typeface="Tahoma" pitchFamily="34" charset="0"/>
              </a:rPr>
              <a:t>defined</a:t>
            </a:r>
            <a:r>
              <a:rPr lang="de-DE" altLang="de-DE" b="0" i="0" dirty="0" smtClean="0">
                <a:solidFill>
                  <a:schemeClr val="tx1"/>
                </a:solidFill>
                <a:latin typeface="Tahoma" pitchFamily="34" charset="0"/>
              </a:rPr>
              <a:t> </a:t>
            </a:r>
            <a:r>
              <a:rPr lang="de-DE" altLang="de-DE" b="0" i="0" dirty="0" err="1" smtClean="0">
                <a:solidFill>
                  <a:schemeClr val="tx1"/>
                </a:solidFill>
                <a:latin typeface="Tahoma" pitchFamily="34" charset="0"/>
              </a:rPr>
              <a:t>by</a:t>
            </a:r>
            <a:r>
              <a:rPr lang="de-DE" altLang="de-DE" b="0" i="0" dirty="0" smtClean="0">
                <a:solidFill>
                  <a:schemeClr val="tx1"/>
                </a:solidFill>
                <a:latin typeface="Tahoma" pitchFamily="34" charset="0"/>
              </a:rPr>
              <a:t>  </a:t>
            </a:r>
            <a:r>
              <a:rPr lang="de-DE" altLang="de-DE" b="0" i="0" dirty="0" err="1" smtClean="0">
                <a:solidFill>
                  <a:schemeClr val="tx1"/>
                </a:solidFill>
                <a:latin typeface="Tahoma" pitchFamily="34" charset="0"/>
              </a:rPr>
              <a:t>input</a:t>
            </a:r>
            <a:r>
              <a:rPr lang="de-DE" altLang="de-DE" b="0" i="0" dirty="0" smtClean="0">
                <a:solidFill>
                  <a:schemeClr val="tx1"/>
                </a:solidFill>
                <a:latin typeface="Tahoma" pitchFamily="34" charset="0"/>
              </a:rPr>
              <a:t> </a:t>
            </a:r>
            <a:r>
              <a:rPr lang="de-DE" altLang="de-DE" b="0" i="0" dirty="0" err="1" smtClean="0">
                <a:solidFill>
                  <a:schemeClr val="tx1"/>
                </a:solidFill>
                <a:latin typeface="Tahoma" pitchFamily="34" charset="0"/>
              </a:rPr>
              <a:t>impedance</a:t>
            </a:r>
            <a:endParaRPr lang="de-DE" altLang="de-DE" b="0" i="0" dirty="0">
              <a:solidFill>
                <a:schemeClr val="tx1"/>
              </a:solidFill>
              <a:latin typeface="Tahoma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hteck 7"/>
              <p:cNvSpPr/>
              <p:nvPr/>
            </p:nvSpPr>
            <p:spPr>
              <a:xfrm>
                <a:off x="6761431" y="2403872"/>
                <a:ext cx="1050929" cy="61087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latin typeface="Cambria Math"/>
                              <a:ea typeface="Cambria Math"/>
                            </a:rPr>
                            <m:t>𝑟</m:t>
                          </m:r>
                        </m:e>
                        <m:sub>
                          <m:r>
                            <a:rPr lang="de-DE" b="0" i="1" smtClean="0">
                              <a:latin typeface="Cambria Math"/>
                              <a:ea typeface="Cambria Math"/>
                            </a:rPr>
                            <m:t>𝑖𝑛</m:t>
                          </m:r>
                        </m:sub>
                      </m:sSub>
                      <m:r>
                        <a:rPr lang="de-DE" b="0" i="1" smtClean="0">
                          <a:latin typeface="Cambria Math"/>
                          <a:ea typeface="Cambria Math"/>
                        </a:rPr>
                        <m:t>≈</m:t>
                      </m:r>
                      <m:f>
                        <m:fPr>
                          <m:ctrlPr>
                            <a:rPr lang="de-DE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DE" i="1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de-DE" i="1">
                                  <a:latin typeface="Cambria Math"/>
                                  <a:ea typeface="Cambria Math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de-DE" i="1">
                                  <a:latin typeface="Cambria Math"/>
                                  <a:ea typeface="Cambria Math"/>
                                </a:rPr>
                                <m:t>3</m:t>
                              </m:r>
                            </m:sub>
                          </m:sSub>
                        </m:num>
                        <m:den>
                          <m:r>
                            <a:rPr lang="de-DE" i="1">
                              <a:latin typeface="Cambria Math"/>
                              <a:ea typeface="Cambria Math"/>
                            </a:rPr>
                            <m:t>𝑘</m:t>
                          </m:r>
                        </m:den>
                      </m:f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8" name="Rechteck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61431" y="2403872"/>
                <a:ext cx="1050929" cy="610873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feld 9"/>
              <p:cNvSpPr txBox="1"/>
              <p:nvPr/>
            </p:nvSpPr>
            <p:spPr>
              <a:xfrm>
                <a:off x="3848830" y="2315608"/>
                <a:ext cx="56772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b="1" i="1" smtClean="0">
                              <a:solidFill>
                                <a:srgbClr val="0033CC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de-DE" b="1" i="1" smtClean="0">
                              <a:solidFill>
                                <a:srgbClr val="0033CC"/>
                              </a:solidFill>
                              <a:latin typeface="Cambria Math"/>
                            </a:rPr>
                            <m:t>𝑽</m:t>
                          </m:r>
                        </m:e>
                        <m:sub>
                          <m:r>
                            <a:rPr lang="de-DE" b="1" i="1" smtClean="0">
                              <a:solidFill>
                                <a:srgbClr val="0033CC"/>
                              </a:solidFill>
                              <a:latin typeface="Cambria Math"/>
                            </a:rPr>
                            <m:t>𝒊𝒏</m:t>
                          </m:r>
                        </m:sub>
                      </m:sSub>
                    </m:oMath>
                  </m:oMathPara>
                </a14:m>
                <a:endParaRPr lang="de-DE" b="1" dirty="0"/>
              </a:p>
            </p:txBody>
          </p:sp>
        </mc:Choice>
        <mc:Fallback xmlns="">
          <p:sp>
            <p:nvSpPr>
              <p:cNvPr id="10" name="Textfeld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48830" y="2315608"/>
                <a:ext cx="567720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feld 13"/>
              <p:cNvSpPr txBox="1"/>
              <p:nvPr/>
            </p:nvSpPr>
            <p:spPr>
              <a:xfrm>
                <a:off x="5372432" y="3131676"/>
                <a:ext cx="67351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de-DE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𝑽</m:t>
                          </m:r>
                        </m:e>
                        <m:sub>
                          <m:r>
                            <a:rPr lang="de-DE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𝒐𝒖𝒕</m:t>
                          </m:r>
                        </m:sub>
                      </m:sSub>
                    </m:oMath>
                  </m:oMathPara>
                </a14:m>
                <a:endParaRPr lang="de-DE" b="1" dirty="0"/>
              </a:p>
            </p:txBody>
          </p:sp>
        </mc:Choice>
        <mc:Fallback xmlns="">
          <p:sp>
            <p:nvSpPr>
              <p:cNvPr id="14" name="Textfeld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2432" y="3131676"/>
                <a:ext cx="673518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Rechteck 15"/>
          <p:cNvSpPr/>
          <p:nvPr/>
        </p:nvSpPr>
        <p:spPr>
          <a:xfrm>
            <a:off x="5940152" y="3861048"/>
            <a:ext cx="3096344" cy="851396"/>
          </a:xfrm>
          <a:prstGeom prst="rect">
            <a:avLst/>
          </a:prstGeom>
          <a:solidFill>
            <a:schemeClr val="bg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5940152" y="3861048"/>
            <a:ext cx="3096344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400" b="1" i="1">
                <a:solidFill>
                  <a:schemeClr val="bg1"/>
                </a:solidFill>
                <a:latin typeface="Arial Black" pitchFamily="34" charset="0"/>
              </a:defRPr>
            </a:lvl1pPr>
            <a:lvl2pPr marL="742950" indent="-285750">
              <a:defRPr sz="1400" b="1" i="1">
                <a:solidFill>
                  <a:schemeClr val="bg1"/>
                </a:solidFill>
                <a:latin typeface="Arial Black" pitchFamily="34" charset="0"/>
              </a:defRPr>
            </a:lvl2pPr>
            <a:lvl3pPr marL="1143000" indent="-228600">
              <a:defRPr sz="1400" b="1" i="1">
                <a:solidFill>
                  <a:schemeClr val="bg1"/>
                </a:solidFill>
                <a:latin typeface="Arial Black" pitchFamily="34" charset="0"/>
              </a:defRPr>
            </a:lvl3pPr>
            <a:lvl4pPr marL="1600200" indent="-228600">
              <a:defRPr sz="1400" b="1" i="1">
                <a:solidFill>
                  <a:schemeClr val="bg1"/>
                </a:solidFill>
                <a:latin typeface="Arial Black" pitchFamily="34" charset="0"/>
              </a:defRPr>
            </a:lvl4pPr>
            <a:lvl5pPr marL="2057400" indent="-228600">
              <a:defRPr sz="1400" b="1" i="1">
                <a:solidFill>
                  <a:schemeClr val="bg1"/>
                </a:solidFill>
                <a:latin typeface="Arial Black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400" b="1" i="1">
                <a:solidFill>
                  <a:schemeClr val="bg1"/>
                </a:solidFill>
                <a:latin typeface="Arial Black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400" b="1" i="1">
                <a:solidFill>
                  <a:schemeClr val="bg1"/>
                </a:solidFill>
                <a:latin typeface="Arial Black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400" b="1" i="1">
                <a:solidFill>
                  <a:schemeClr val="bg1"/>
                </a:solidFill>
                <a:latin typeface="Arial Black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400" b="1" i="1">
                <a:solidFill>
                  <a:schemeClr val="bg1"/>
                </a:solidFill>
                <a:latin typeface="Arial Black" pitchFamily="34" charset="0"/>
              </a:defRPr>
            </a:lvl9pPr>
          </a:lstStyle>
          <a:p>
            <a:pPr algn="ctr"/>
            <a:r>
              <a:rPr lang="de-DE" altLang="de-DE" b="0" i="0" dirty="0" err="1" smtClean="0">
                <a:solidFill>
                  <a:schemeClr val="tx1"/>
                </a:solidFill>
                <a:latin typeface="Tahoma" pitchFamily="34" charset="0"/>
              </a:rPr>
              <a:t>output</a:t>
            </a:r>
            <a:r>
              <a:rPr lang="de-DE" altLang="de-DE" b="0" i="0" dirty="0" smtClean="0">
                <a:solidFill>
                  <a:schemeClr val="tx1"/>
                </a:solidFill>
                <a:latin typeface="Tahoma" pitchFamily="34" charset="0"/>
              </a:rPr>
              <a:t> </a:t>
            </a:r>
            <a:r>
              <a:rPr lang="de-DE" altLang="de-DE" b="0" i="0" dirty="0" err="1" smtClean="0">
                <a:solidFill>
                  <a:schemeClr val="tx1"/>
                </a:solidFill>
                <a:latin typeface="Tahoma" pitchFamily="34" charset="0"/>
              </a:rPr>
              <a:t>voltage</a:t>
            </a:r>
            <a:r>
              <a:rPr lang="de-DE" altLang="de-DE" b="0" i="0" dirty="0" smtClean="0">
                <a:solidFill>
                  <a:schemeClr val="tx1"/>
                </a:solidFill>
                <a:latin typeface="Tahoma" pitchFamily="34" charset="0"/>
              </a:rPr>
              <a:t> </a:t>
            </a:r>
            <a:r>
              <a:rPr lang="de-DE" altLang="de-DE" b="0" i="0" dirty="0" err="1" smtClean="0">
                <a:solidFill>
                  <a:schemeClr val="tx1"/>
                </a:solidFill>
                <a:latin typeface="Tahoma" pitchFamily="34" charset="0"/>
              </a:rPr>
              <a:t>settles</a:t>
            </a:r>
            <a:r>
              <a:rPr lang="de-DE" altLang="de-DE" b="0" i="0" dirty="0" smtClean="0">
                <a:solidFill>
                  <a:schemeClr val="tx1"/>
                </a:solidFill>
                <a:latin typeface="Tahoma" pitchFamily="34" charset="0"/>
              </a:rPr>
              <a:t> </a:t>
            </a:r>
            <a:r>
              <a:rPr lang="de-DE" altLang="de-DE" b="0" i="0" dirty="0" err="1" smtClean="0">
                <a:solidFill>
                  <a:schemeClr val="tx1"/>
                </a:solidFill>
                <a:latin typeface="Tahoma" pitchFamily="34" charset="0"/>
              </a:rPr>
              <a:t>as</a:t>
            </a:r>
            <a:r>
              <a:rPr lang="de-DE" altLang="de-DE" b="0" i="0" dirty="0" smtClean="0">
                <a:solidFill>
                  <a:schemeClr val="tx1"/>
                </a:solidFill>
                <a:latin typeface="Tahoma" pitchFamily="34" charset="0"/>
              </a:rPr>
              <a:t> </a:t>
            </a:r>
            <a:r>
              <a:rPr lang="de-DE" altLang="de-DE" b="0" i="0" dirty="0" err="1" smtClean="0">
                <a:solidFill>
                  <a:schemeClr val="tx1"/>
                </a:solidFill>
                <a:latin typeface="Tahoma" pitchFamily="34" charset="0"/>
              </a:rPr>
              <a:t>soon</a:t>
            </a:r>
            <a:r>
              <a:rPr lang="de-DE" altLang="de-DE" b="0" i="0" dirty="0" smtClean="0">
                <a:solidFill>
                  <a:schemeClr val="tx1"/>
                </a:solidFill>
                <a:latin typeface="Tahoma" pitchFamily="34" charset="0"/>
              </a:rPr>
              <a:t> </a:t>
            </a:r>
            <a:r>
              <a:rPr lang="de-DE" altLang="de-DE" b="0" i="0" dirty="0" err="1" smtClean="0">
                <a:solidFill>
                  <a:schemeClr val="tx1"/>
                </a:solidFill>
                <a:latin typeface="Tahoma" pitchFamily="34" charset="0"/>
              </a:rPr>
              <a:t>as</a:t>
            </a:r>
            <a:r>
              <a:rPr lang="de-DE" altLang="de-DE" b="0" i="0" dirty="0" smtClean="0">
                <a:solidFill>
                  <a:schemeClr val="tx1"/>
                </a:solidFill>
                <a:latin typeface="Tahoma" pitchFamily="34" charset="0"/>
              </a:rPr>
              <a:t> </a:t>
            </a:r>
            <a:r>
              <a:rPr lang="de-DE" altLang="de-DE" b="0" i="0" dirty="0" err="1" smtClean="0">
                <a:solidFill>
                  <a:schemeClr val="tx1"/>
                </a:solidFill>
                <a:latin typeface="Tahoma" pitchFamily="34" charset="0"/>
              </a:rPr>
              <a:t>the</a:t>
            </a:r>
            <a:r>
              <a:rPr lang="de-DE" altLang="de-DE" b="0" i="0" dirty="0" smtClean="0">
                <a:solidFill>
                  <a:schemeClr val="tx1"/>
                </a:solidFill>
                <a:latin typeface="Tahoma" pitchFamily="34" charset="0"/>
              </a:rPr>
              <a:t> </a:t>
            </a:r>
            <a:r>
              <a:rPr lang="de-DE" altLang="de-DE" b="0" i="0" dirty="0" err="1" smtClean="0">
                <a:solidFill>
                  <a:schemeClr val="tx1"/>
                </a:solidFill>
                <a:latin typeface="Tahoma" pitchFamily="34" charset="0"/>
              </a:rPr>
              <a:t>amplifier</a:t>
            </a:r>
            <a:r>
              <a:rPr lang="de-DE" altLang="de-DE" b="0" i="0" dirty="0" smtClean="0">
                <a:solidFill>
                  <a:schemeClr val="tx1"/>
                </a:solidFill>
                <a:latin typeface="Tahoma" pitchFamily="34" charset="0"/>
              </a:rPr>
              <a:t> </a:t>
            </a:r>
            <a:r>
              <a:rPr lang="de-DE" altLang="de-DE" b="0" i="0" dirty="0" err="1" smtClean="0">
                <a:solidFill>
                  <a:schemeClr val="tx1"/>
                </a:solidFill>
                <a:latin typeface="Tahoma" pitchFamily="34" charset="0"/>
              </a:rPr>
              <a:t>are</a:t>
            </a:r>
            <a:r>
              <a:rPr lang="de-DE" altLang="de-DE" b="0" i="0" dirty="0" smtClean="0">
                <a:solidFill>
                  <a:schemeClr val="tx1"/>
                </a:solidFill>
                <a:latin typeface="Tahoma" pitchFamily="34" charset="0"/>
              </a:rPr>
              <a:t> </a:t>
            </a:r>
            <a:r>
              <a:rPr lang="de-DE" altLang="de-DE" b="0" i="0" dirty="0" err="1" smtClean="0">
                <a:solidFill>
                  <a:schemeClr val="tx1"/>
                </a:solidFill>
                <a:latin typeface="Tahoma" pitchFamily="34" charset="0"/>
              </a:rPr>
              <a:t>saturated</a:t>
            </a:r>
            <a:r>
              <a:rPr lang="de-DE" altLang="de-DE" b="0" i="0" dirty="0" smtClean="0">
                <a:solidFill>
                  <a:schemeClr val="tx1"/>
                </a:solidFill>
                <a:latin typeface="Tahoma" pitchFamily="34" charset="0"/>
              </a:rPr>
              <a:t> </a:t>
            </a:r>
            <a:r>
              <a:rPr lang="de-DE" altLang="de-DE" b="0" i="0" dirty="0" err="1" smtClean="0">
                <a:solidFill>
                  <a:schemeClr val="tx1"/>
                </a:solidFill>
                <a:latin typeface="Tahoma" pitchFamily="34" charset="0"/>
              </a:rPr>
              <a:t>and</a:t>
            </a:r>
            <a:r>
              <a:rPr lang="de-DE" altLang="de-DE" b="0" i="0" dirty="0" smtClean="0">
                <a:solidFill>
                  <a:schemeClr val="tx1"/>
                </a:solidFill>
                <a:latin typeface="Tahoma" pitchFamily="34" charset="0"/>
              </a:rPr>
              <a:t> </a:t>
            </a:r>
            <a:r>
              <a:rPr lang="de-DE" altLang="de-DE" b="0" i="0" dirty="0" err="1" smtClean="0">
                <a:solidFill>
                  <a:schemeClr val="tx1"/>
                </a:solidFill>
                <a:latin typeface="Tahoma" pitchFamily="34" charset="0"/>
              </a:rPr>
              <a:t>the</a:t>
            </a:r>
            <a:r>
              <a:rPr lang="de-DE" altLang="de-DE" b="0" i="0" dirty="0" smtClean="0">
                <a:solidFill>
                  <a:schemeClr val="tx1"/>
                </a:solidFill>
                <a:latin typeface="Tahoma" pitchFamily="34" charset="0"/>
              </a:rPr>
              <a:t> </a:t>
            </a:r>
            <a:r>
              <a:rPr lang="de-DE" altLang="de-DE" b="0" i="0" dirty="0" err="1" smtClean="0">
                <a:solidFill>
                  <a:schemeClr val="tx1"/>
                </a:solidFill>
                <a:latin typeface="Tahoma" pitchFamily="34" charset="0"/>
              </a:rPr>
              <a:t>referenced</a:t>
            </a:r>
            <a:r>
              <a:rPr lang="de-DE" altLang="de-DE" b="0" i="0" dirty="0" smtClean="0">
                <a:solidFill>
                  <a:schemeClr val="tx1"/>
                </a:solidFill>
                <a:latin typeface="Tahoma" pitchFamily="34" charset="0"/>
              </a:rPr>
              <a:t> </a:t>
            </a:r>
            <a:r>
              <a:rPr lang="de-DE" altLang="de-DE" b="0" i="0" dirty="0" err="1" smtClean="0">
                <a:solidFill>
                  <a:schemeClr val="tx1"/>
                </a:solidFill>
                <a:latin typeface="Tahoma" pitchFamily="34" charset="0"/>
              </a:rPr>
              <a:t>voltage</a:t>
            </a:r>
            <a:r>
              <a:rPr lang="de-DE" altLang="de-DE" b="0" i="0" dirty="0" smtClean="0">
                <a:solidFill>
                  <a:schemeClr val="tx1"/>
                </a:solidFill>
                <a:latin typeface="Tahoma" pitchFamily="34" charset="0"/>
              </a:rPr>
              <a:t> </a:t>
            </a:r>
            <a:r>
              <a:rPr lang="de-DE" altLang="de-DE" b="0" i="0" dirty="0" err="1" smtClean="0">
                <a:solidFill>
                  <a:schemeClr val="tx1"/>
                </a:solidFill>
                <a:latin typeface="Tahoma" pitchFamily="34" charset="0"/>
              </a:rPr>
              <a:t>is</a:t>
            </a:r>
            <a:r>
              <a:rPr lang="de-DE" altLang="de-DE" b="0" i="0" dirty="0" smtClean="0">
                <a:solidFill>
                  <a:schemeClr val="tx1"/>
                </a:solidFill>
                <a:latin typeface="Tahoma" pitchFamily="34" charset="0"/>
              </a:rPr>
              <a:t> </a:t>
            </a:r>
            <a:r>
              <a:rPr lang="de-DE" altLang="de-DE" b="0" i="0" dirty="0" err="1" smtClean="0">
                <a:solidFill>
                  <a:schemeClr val="tx1"/>
                </a:solidFill>
                <a:latin typeface="Tahoma" pitchFamily="34" charset="0"/>
              </a:rPr>
              <a:t>reached</a:t>
            </a:r>
            <a:endParaRPr lang="de-DE" altLang="de-DE" b="0" i="0" dirty="0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15" name="Datumsplatzhalter 3"/>
          <p:cNvSpPr>
            <a:spLocks noGrp="1"/>
          </p:cNvSpPr>
          <p:nvPr>
            <p:ph type="dt" sz="half" idx="10"/>
          </p:nvPr>
        </p:nvSpPr>
        <p:spPr>
          <a:xfrm>
            <a:off x="25152" y="6520259"/>
            <a:ext cx="946448" cy="365125"/>
          </a:xfrm>
        </p:spPr>
        <p:txBody>
          <a:bodyPr/>
          <a:lstStyle/>
          <a:p>
            <a:fld id="{12DE6A28-4648-4ECD-B490-51FDF27FDA08}" type="datetime1">
              <a:rPr lang="de-DE" smtClean="0"/>
              <a:t>15.09.15</a:t>
            </a:fld>
            <a:endParaRPr lang="de-DE" dirty="0"/>
          </a:p>
        </p:txBody>
      </p:sp>
      <p:sp>
        <p:nvSpPr>
          <p:cNvPr id="17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043608" y="6520259"/>
            <a:ext cx="7128792" cy="365125"/>
          </a:xfrm>
        </p:spPr>
        <p:txBody>
          <a:bodyPr/>
          <a:lstStyle/>
          <a:p>
            <a:r>
              <a:rPr lang="en-US" smtClean="0"/>
              <a:t>Shunt-LDO regulator in C65nm | Pixel Powering Meeting </a:t>
            </a:r>
            <a:r>
              <a:rPr lang="de-DE" smtClean="0"/>
              <a:t>| michael.karagounis@hshl.de</a:t>
            </a:r>
            <a:endParaRPr lang="de-DE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244408" y="6515174"/>
            <a:ext cx="864096" cy="365125"/>
          </a:xfrm>
        </p:spPr>
        <p:txBody>
          <a:bodyPr/>
          <a:lstStyle/>
          <a:p>
            <a:r>
              <a:rPr lang="de-DE" smtClean="0"/>
              <a:t>Folie </a:t>
            </a:r>
            <a:fld id="{40626A7F-4343-4E4D-B14D-5E7A03778B25}" type="slidenum">
              <a:rPr lang="de-DE" smtClean="0"/>
              <a:pPr/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62887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9" grpId="0"/>
      <p:bldP spid="8" grpId="0"/>
      <p:bldP spid="16" grpId="0" animBg="1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C:\Users\karagounis\Documents\Tmp\Shunt-LDO-Parallel-Operation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26"/>
          <a:stretch/>
        </p:blipFill>
        <p:spPr bwMode="auto">
          <a:xfrm>
            <a:off x="35496" y="1196752"/>
            <a:ext cx="6975705" cy="5070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Simulation in C65nm</a:t>
            </a:r>
            <a:br>
              <a:rPr lang="en-US" dirty="0" smtClean="0"/>
            </a:br>
            <a:r>
              <a:rPr lang="en-US" dirty="0" smtClean="0"/>
              <a:t>Two parallel operating regulators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feld 8"/>
              <p:cNvSpPr txBox="1"/>
              <p:nvPr/>
            </p:nvSpPr>
            <p:spPr>
              <a:xfrm>
                <a:off x="5241100" y="3547491"/>
                <a:ext cx="56772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b="1" i="1" smtClean="0">
                              <a:solidFill>
                                <a:srgbClr val="0033CC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de-DE" b="1" i="1" smtClean="0">
                              <a:solidFill>
                                <a:srgbClr val="0033CC"/>
                              </a:solidFill>
                              <a:latin typeface="Cambria Math"/>
                            </a:rPr>
                            <m:t>𝑽</m:t>
                          </m:r>
                        </m:e>
                        <m:sub>
                          <m:r>
                            <a:rPr lang="de-DE" b="1" i="1" smtClean="0">
                              <a:solidFill>
                                <a:srgbClr val="0033CC"/>
                              </a:solidFill>
                              <a:latin typeface="Cambria Math"/>
                            </a:rPr>
                            <m:t>𝒊𝒏</m:t>
                          </m:r>
                        </m:sub>
                      </m:sSub>
                    </m:oMath>
                  </m:oMathPara>
                </a14:m>
                <a:endParaRPr lang="de-DE" b="1" dirty="0"/>
              </a:p>
            </p:txBody>
          </p:sp>
        </mc:Choice>
        <mc:Fallback xmlns="">
          <p:sp>
            <p:nvSpPr>
              <p:cNvPr id="9" name="Textfeld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41100" y="3547491"/>
                <a:ext cx="567720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feld 9"/>
              <p:cNvSpPr txBox="1"/>
              <p:nvPr/>
            </p:nvSpPr>
            <p:spPr>
              <a:xfrm>
                <a:off x="5436096" y="4113044"/>
                <a:ext cx="158722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de-DE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𝑽</m:t>
                          </m:r>
                        </m:e>
                        <m:sub>
                          <m:r>
                            <a:rPr lang="de-DE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𝒐𝒖𝒕</m:t>
                          </m:r>
                          <m:r>
                            <a:rPr lang="de-DE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</m:t>
                          </m:r>
                        </m:sub>
                      </m:sSub>
                      <m:r>
                        <a:rPr lang="de-DE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r>
                        <a:rPr lang="de-DE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𝟏</m:t>
                      </m:r>
                      <m:r>
                        <a:rPr lang="de-DE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.</m:t>
                      </m:r>
                      <m:r>
                        <a:rPr lang="de-DE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𝟓</m:t>
                      </m:r>
                      <m:r>
                        <a:rPr lang="de-DE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𝑽</m:t>
                      </m:r>
                    </m:oMath>
                  </m:oMathPara>
                </a14:m>
                <a:endParaRPr lang="de-DE" b="1" dirty="0"/>
              </a:p>
            </p:txBody>
          </p:sp>
        </mc:Choice>
        <mc:Fallback xmlns="">
          <p:sp>
            <p:nvSpPr>
              <p:cNvPr id="10" name="Textfeld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6096" y="4113044"/>
                <a:ext cx="1587229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feld 10"/>
              <p:cNvSpPr txBox="1"/>
              <p:nvPr/>
            </p:nvSpPr>
            <p:spPr>
              <a:xfrm>
                <a:off x="5436096" y="4681974"/>
                <a:ext cx="158722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b="1" i="1" smtClean="0">
                              <a:solidFill>
                                <a:srgbClr val="008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de-DE" b="1" i="1" smtClean="0">
                              <a:solidFill>
                                <a:srgbClr val="008000"/>
                              </a:solidFill>
                              <a:latin typeface="Cambria Math"/>
                            </a:rPr>
                            <m:t>𝑽</m:t>
                          </m:r>
                        </m:e>
                        <m:sub>
                          <m:r>
                            <a:rPr lang="de-DE" b="1" i="1" smtClean="0">
                              <a:solidFill>
                                <a:srgbClr val="008000"/>
                              </a:solidFill>
                              <a:latin typeface="Cambria Math"/>
                            </a:rPr>
                            <m:t>𝒐𝒖𝒕</m:t>
                          </m:r>
                          <m:r>
                            <a:rPr lang="de-DE" b="1" i="1" smtClean="0">
                              <a:solidFill>
                                <a:srgbClr val="008000"/>
                              </a:solidFill>
                              <a:latin typeface="Cambria Math"/>
                            </a:rPr>
                            <m:t>𝟐</m:t>
                          </m:r>
                        </m:sub>
                      </m:sSub>
                      <m:r>
                        <a:rPr lang="de-DE" b="1" i="1" smtClean="0">
                          <a:solidFill>
                            <a:srgbClr val="008000"/>
                          </a:solidFill>
                          <a:latin typeface="Cambria Math"/>
                        </a:rPr>
                        <m:t>=</m:t>
                      </m:r>
                      <m:r>
                        <a:rPr lang="de-DE" b="1" i="1" smtClean="0">
                          <a:solidFill>
                            <a:srgbClr val="008000"/>
                          </a:solidFill>
                          <a:latin typeface="Cambria Math"/>
                        </a:rPr>
                        <m:t>𝟏</m:t>
                      </m:r>
                      <m:r>
                        <a:rPr lang="de-DE" b="1" i="1" smtClean="0">
                          <a:solidFill>
                            <a:srgbClr val="008000"/>
                          </a:solidFill>
                          <a:latin typeface="Cambria Math"/>
                        </a:rPr>
                        <m:t>.</m:t>
                      </m:r>
                      <m:r>
                        <a:rPr lang="de-DE" b="1" i="1" smtClean="0">
                          <a:solidFill>
                            <a:srgbClr val="008000"/>
                          </a:solidFill>
                          <a:latin typeface="Cambria Math"/>
                        </a:rPr>
                        <m:t>𝟐</m:t>
                      </m:r>
                      <m:r>
                        <a:rPr lang="de-DE" b="1" i="1" smtClean="0">
                          <a:solidFill>
                            <a:srgbClr val="008000"/>
                          </a:solidFill>
                          <a:latin typeface="Cambria Math"/>
                        </a:rPr>
                        <m:t>𝑽</m:t>
                      </m:r>
                    </m:oMath>
                  </m:oMathPara>
                </a14:m>
                <a:endParaRPr lang="de-DE" b="1" dirty="0">
                  <a:solidFill>
                    <a:srgbClr val="008000"/>
                  </a:solidFill>
                </a:endParaRPr>
              </a:p>
            </p:txBody>
          </p:sp>
        </mc:Choice>
        <mc:Fallback>
          <p:sp>
            <p:nvSpPr>
              <p:cNvPr id="11" name="Textfeld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6096" y="4681974"/>
                <a:ext cx="1587229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feld 12"/>
              <p:cNvSpPr txBox="1"/>
              <p:nvPr/>
            </p:nvSpPr>
            <p:spPr>
              <a:xfrm>
                <a:off x="3131840" y="1922046"/>
                <a:ext cx="192059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b="1" i="1" smtClean="0">
                              <a:solidFill>
                                <a:srgbClr val="0033CC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de-DE" b="1" i="1" smtClean="0">
                              <a:solidFill>
                                <a:srgbClr val="0033CC"/>
                              </a:solidFill>
                              <a:latin typeface="Cambria Math"/>
                            </a:rPr>
                            <m:t>𝑰</m:t>
                          </m:r>
                        </m:e>
                        <m:sub>
                          <m:r>
                            <a:rPr lang="de-DE" b="1" i="1" smtClean="0">
                              <a:solidFill>
                                <a:srgbClr val="0033CC"/>
                              </a:solidFill>
                              <a:latin typeface="Cambria Math"/>
                            </a:rPr>
                            <m:t>𝒔𝒉𝒖𝒏𝒕</m:t>
                          </m:r>
                          <m:r>
                            <a:rPr lang="de-DE" b="1" i="1" smtClean="0">
                              <a:solidFill>
                                <a:srgbClr val="0033CC"/>
                              </a:solidFill>
                              <a:latin typeface="Cambria Math"/>
                            </a:rPr>
                            <m:t>𝟏</m:t>
                          </m:r>
                        </m:sub>
                      </m:sSub>
                      <m:r>
                        <a:rPr lang="de-DE" b="1" i="1" smtClean="0">
                          <a:solidFill>
                            <a:srgbClr val="0033CC"/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de-DE" b="1" i="1">
                              <a:solidFill>
                                <a:srgbClr val="0033CC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de-DE" b="1" i="1">
                              <a:solidFill>
                                <a:srgbClr val="0033CC"/>
                              </a:solidFill>
                              <a:latin typeface="Cambria Math"/>
                            </a:rPr>
                            <m:t>𝑰</m:t>
                          </m:r>
                        </m:e>
                        <m:sub>
                          <m:r>
                            <a:rPr lang="de-DE" b="1" i="1">
                              <a:solidFill>
                                <a:srgbClr val="0033CC"/>
                              </a:solidFill>
                              <a:latin typeface="Cambria Math"/>
                            </a:rPr>
                            <m:t>𝒔𝒉𝒖𝒏𝒕</m:t>
                          </m:r>
                          <m:r>
                            <a:rPr lang="de-DE" b="1" i="1" smtClean="0">
                              <a:solidFill>
                                <a:srgbClr val="0033CC"/>
                              </a:solidFill>
                              <a:latin typeface="Cambria Math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de-DE" b="1" dirty="0"/>
              </a:p>
            </p:txBody>
          </p:sp>
        </mc:Choice>
        <mc:Fallback xmlns="">
          <p:sp>
            <p:nvSpPr>
              <p:cNvPr id="13" name="Textfeld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31840" y="1922046"/>
                <a:ext cx="1920590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hteck 14"/>
          <p:cNvSpPr/>
          <p:nvPr/>
        </p:nvSpPr>
        <p:spPr>
          <a:xfrm>
            <a:off x="4211960" y="5163284"/>
            <a:ext cx="4716272" cy="425698"/>
          </a:xfrm>
          <a:prstGeom prst="rect">
            <a:avLst/>
          </a:prstGeom>
          <a:solidFill>
            <a:schemeClr val="bg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altLang="de-DE" dirty="0" err="1">
                <a:solidFill>
                  <a:schemeClr val="tx1"/>
                </a:solidFill>
                <a:latin typeface="Tahoma" pitchFamily="34" charset="0"/>
              </a:rPr>
              <a:t>output</a:t>
            </a:r>
            <a:r>
              <a:rPr lang="de-DE" altLang="de-DE" dirty="0">
                <a:solidFill>
                  <a:schemeClr val="tx1"/>
                </a:solidFill>
                <a:latin typeface="Tahoma" pitchFamily="34" charset="0"/>
              </a:rPr>
              <a:t> </a:t>
            </a:r>
            <a:r>
              <a:rPr lang="de-DE" altLang="de-DE" dirty="0" err="1" smtClean="0">
                <a:solidFill>
                  <a:schemeClr val="tx1"/>
                </a:solidFill>
                <a:latin typeface="Tahoma" pitchFamily="34" charset="0"/>
              </a:rPr>
              <a:t>voltages</a:t>
            </a:r>
            <a:r>
              <a:rPr lang="de-DE" altLang="de-DE" dirty="0" smtClean="0">
                <a:solidFill>
                  <a:schemeClr val="tx1"/>
                </a:solidFill>
                <a:latin typeface="Tahoma" pitchFamily="34" charset="0"/>
              </a:rPr>
              <a:t> </a:t>
            </a:r>
            <a:r>
              <a:rPr lang="de-DE" altLang="de-DE" dirty="0" err="1" smtClean="0">
                <a:solidFill>
                  <a:schemeClr val="tx1"/>
                </a:solidFill>
                <a:latin typeface="Tahoma" pitchFamily="34" charset="0"/>
              </a:rPr>
              <a:t>settle</a:t>
            </a:r>
            <a:r>
              <a:rPr lang="de-DE" altLang="de-DE" dirty="0" smtClean="0">
                <a:solidFill>
                  <a:schemeClr val="tx1"/>
                </a:solidFill>
                <a:latin typeface="Tahoma" pitchFamily="34" charset="0"/>
              </a:rPr>
              <a:t> on different </a:t>
            </a:r>
            <a:r>
              <a:rPr lang="de-DE" altLang="de-DE" dirty="0" err="1" smtClean="0">
                <a:solidFill>
                  <a:schemeClr val="tx1"/>
                </a:solidFill>
                <a:latin typeface="Tahoma" pitchFamily="34" charset="0"/>
              </a:rPr>
              <a:t>potentials</a:t>
            </a:r>
            <a:endParaRPr lang="de-DE" dirty="0"/>
          </a:p>
        </p:txBody>
      </p:sp>
      <p:sp>
        <p:nvSpPr>
          <p:cNvPr id="16" name="Rechteck 15"/>
          <p:cNvSpPr/>
          <p:nvPr/>
        </p:nvSpPr>
        <p:spPr>
          <a:xfrm>
            <a:off x="4404064" y="2708920"/>
            <a:ext cx="4716272" cy="425698"/>
          </a:xfrm>
          <a:prstGeom prst="rect">
            <a:avLst/>
          </a:prstGeom>
          <a:solidFill>
            <a:schemeClr val="bg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altLang="de-DE" dirty="0" err="1">
                <a:solidFill>
                  <a:schemeClr val="tx1"/>
                </a:solidFill>
                <a:latin typeface="Tahoma" pitchFamily="34" charset="0"/>
              </a:rPr>
              <a:t>output</a:t>
            </a:r>
            <a:r>
              <a:rPr lang="de-DE" altLang="de-DE" dirty="0">
                <a:solidFill>
                  <a:schemeClr val="tx1"/>
                </a:solidFill>
                <a:latin typeface="Tahoma" pitchFamily="34" charset="0"/>
              </a:rPr>
              <a:t> </a:t>
            </a:r>
            <a:r>
              <a:rPr lang="de-DE" altLang="de-DE" dirty="0" err="1" smtClean="0">
                <a:solidFill>
                  <a:schemeClr val="tx1"/>
                </a:solidFill>
                <a:latin typeface="Tahoma" pitchFamily="34" charset="0"/>
              </a:rPr>
              <a:t>voltages</a:t>
            </a:r>
            <a:r>
              <a:rPr lang="de-DE" altLang="de-DE" dirty="0" smtClean="0">
                <a:solidFill>
                  <a:schemeClr val="tx1"/>
                </a:solidFill>
                <a:latin typeface="Tahoma" pitchFamily="34" charset="0"/>
              </a:rPr>
              <a:t> </a:t>
            </a:r>
            <a:r>
              <a:rPr lang="de-DE" altLang="de-DE" dirty="0" err="1" smtClean="0">
                <a:solidFill>
                  <a:schemeClr val="tx1"/>
                </a:solidFill>
                <a:latin typeface="Tahoma" pitchFamily="34" charset="0"/>
              </a:rPr>
              <a:t>settle</a:t>
            </a:r>
            <a:r>
              <a:rPr lang="de-DE" altLang="de-DE" dirty="0" smtClean="0">
                <a:solidFill>
                  <a:schemeClr val="tx1"/>
                </a:solidFill>
                <a:latin typeface="Tahoma" pitchFamily="34" charset="0"/>
              </a:rPr>
              <a:t> on different </a:t>
            </a:r>
            <a:r>
              <a:rPr lang="de-DE" altLang="de-DE" dirty="0" err="1" smtClean="0">
                <a:solidFill>
                  <a:schemeClr val="tx1"/>
                </a:solidFill>
                <a:latin typeface="Tahoma" pitchFamily="34" charset="0"/>
              </a:rPr>
              <a:t>potentials</a:t>
            </a:r>
            <a:endParaRPr lang="de-DE" dirty="0"/>
          </a:p>
        </p:txBody>
      </p:sp>
      <p:sp>
        <p:nvSpPr>
          <p:cNvPr id="14" name="Datumsplatzhalter 3"/>
          <p:cNvSpPr>
            <a:spLocks noGrp="1"/>
          </p:cNvSpPr>
          <p:nvPr>
            <p:ph type="dt" sz="half" idx="10"/>
          </p:nvPr>
        </p:nvSpPr>
        <p:spPr>
          <a:xfrm>
            <a:off x="25152" y="6520259"/>
            <a:ext cx="946448" cy="365125"/>
          </a:xfrm>
        </p:spPr>
        <p:txBody>
          <a:bodyPr/>
          <a:lstStyle/>
          <a:p>
            <a:fld id="{12DE6A28-4648-4ECD-B490-51FDF27FDA08}" type="datetime1">
              <a:rPr lang="de-DE" smtClean="0"/>
              <a:t>15.09.15</a:t>
            </a:fld>
            <a:endParaRPr lang="de-DE" dirty="0"/>
          </a:p>
        </p:txBody>
      </p:sp>
      <p:sp>
        <p:nvSpPr>
          <p:cNvPr id="17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043608" y="6520259"/>
            <a:ext cx="7128792" cy="365125"/>
          </a:xfrm>
        </p:spPr>
        <p:txBody>
          <a:bodyPr/>
          <a:lstStyle/>
          <a:p>
            <a:r>
              <a:rPr lang="en-US" smtClean="0"/>
              <a:t>Shunt-LDO regulator in C65nm | Pixel Powering Meeting </a:t>
            </a:r>
            <a:r>
              <a:rPr lang="de-DE" smtClean="0"/>
              <a:t>| michael.karagounis@hshl.de</a:t>
            </a:r>
            <a:endParaRPr lang="de-DE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244408" y="6515174"/>
            <a:ext cx="864096" cy="365125"/>
          </a:xfrm>
        </p:spPr>
        <p:txBody>
          <a:bodyPr/>
          <a:lstStyle/>
          <a:p>
            <a:r>
              <a:rPr lang="de-DE" smtClean="0"/>
              <a:t>Folie </a:t>
            </a:r>
            <a:fld id="{40626A7F-4343-4E4D-B14D-5E7A03778B25}" type="slidenum">
              <a:rPr lang="de-DE" smtClean="0"/>
              <a:pPr/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77211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LDO </a:t>
            </a:r>
            <a:r>
              <a:rPr lang="de-DE" dirty="0" smtClean="0"/>
              <a:t>Error </a:t>
            </a:r>
            <a:r>
              <a:rPr lang="de-DE" dirty="0" err="1" smtClean="0"/>
              <a:t>Amplifier</a:t>
            </a:r>
            <a:r>
              <a:rPr lang="de-DE" dirty="0" smtClean="0"/>
              <a:t> A1</a:t>
            </a:r>
            <a:endParaRPr lang="de-DE" dirty="0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124744"/>
            <a:ext cx="5328592" cy="26747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hteck 9"/>
          <p:cNvSpPr/>
          <p:nvPr/>
        </p:nvSpPr>
        <p:spPr>
          <a:xfrm>
            <a:off x="179512" y="3933056"/>
            <a:ext cx="885698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de-DE" dirty="0" smtClean="0">
                <a:sym typeface="Wingdings" panose="05000000000000000000" pitchFamily="2" charset="2"/>
              </a:rPr>
              <a:t>Class AB OTA to achieve (almost) rail-to-rail output voltage range</a:t>
            </a:r>
            <a:br>
              <a:rPr lang="en-US" altLang="de-DE" dirty="0" smtClean="0">
                <a:sym typeface="Wingdings" panose="05000000000000000000" pitchFamily="2" charset="2"/>
              </a:rPr>
            </a:br>
            <a:endParaRPr lang="en-US" altLang="de-DE" dirty="0" smtClean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de-DE" dirty="0" err="1" smtClean="0">
                <a:sym typeface="Wingdings" panose="05000000000000000000" pitchFamily="2" charset="2"/>
              </a:rPr>
              <a:t>Cascoded</a:t>
            </a:r>
            <a:r>
              <a:rPr lang="en-US" altLang="de-DE" dirty="0" smtClean="0">
                <a:sym typeface="Wingdings" panose="05000000000000000000" pitchFamily="2" charset="2"/>
              </a:rPr>
              <a:t> transistors: increase supply voltage operation range up to 2V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de-DE" dirty="0">
                <a:sym typeface="Wingdings" panose="05000000000000000000" pitchFamily="2" charset="2"/>
              </a:rPr>
              <a:t>Limiting </a:t>
            </a:r>
            <a:r>
              <a:rPr lang="en-US" altLang="de-DE" dirty="0" smtClean="0">
                <a:sym typeface="Wingdings" panose="05000000000000000000" pitchFamily="2" charset="2"/>
              </a:rPr>
              <a:t>factor: transistor M11 at low load current and hot corner</a:t>
            </a:r>
            <a:br>
              <a:rPr lang="en-US" altLang="de-DE" dirty="0" smtClean="0">
                <a:sym typeface="Wingdings" panose="05000000000000000000" pitchFamily="2" charset="2"/>
              </a:rPr>
            </a:br>
            <a:endParaRPr lang="en-US" altLang="de-DE" dirty="0" smtClean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de-DE" dirty="0" smtClean="0">
                <a:sym typeface="Wingdings" panose="05000000000000000000" pitchFamily="2" charset="2"/>
              </a:rPr>
              <a:t>Regulated </a:t>
            </a:r>
            <a:r>
              <a:rPr lang="en-US" altLang="de-DE" dirty="0" err="1" smtClean="0">
                <a:sym typeface="Wingdings" panose="05000000000000000000" pitchFamily="2" charset="2"/>
              </a:rPr>
              <a:t>Cascoded</a:t>
            </a:r>
            <a:r>
              <a:rPr lang="en-US" altLang="de-DE" dirty="0" smtClean="0">
                <a:sym typeface="Wingdings" panose="05000000000000000000" pitchFamily="2" charset="2"/>
              </a:rPr>
              <a:t> PMOS M15 necessary for high output impedance at low load current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de-DE" dirty="0" smtClean="0">
                <a:sym typeface="Wingdings" panose="05000000000000000000" pitchFamily="2" charset="2"/>
              </a:rPr>
              <a:t>Low load current -&gt; high PMOS pass device gate potential -&gt; M13 leaves saturation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altLang="de-DE" dirty="0" smtClean="0">
              <a:sym typeface="Wingdings" panose="05000000000000000000" pitchFamily="2" charset="2"/>
            </a:endParaRPr>
          </a:p>
        </p:txBody>
      </p:sp>
      <p:sp>
        <p:nvSpPr>
          <p:cNvPr id="8" name="Ellipse 7"/>
          <p:cNvSpPr/>
          <p:nvPr/>
        </p:nvSpPr>
        <p:spPr>
          <a:xfrm>
            <a:off x="5652120" y="2462101"/>
            <a:ext cx="576064" cy="53485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Datumsplatzhalter 3"/>
          <p:cNvSpPr>
            <a:spLocks noGrp="1"/>
          </p:cNvSpPr>
          <p:nvPr>
            <p:ph type="dt" sz="half" idx="10"/>
          </p:nvPr>
        </p:nvSpPr>
        <p:spPr>
          <a:xfrm>
            <a:off x="25152" y="6520259"/>
            <a:ext cx="946448" cy="365125"/>
          </a:xfrm>
        </p:spPr>
        <p:txBody>
          <a:bodyPr/>
          <a:lstStyle/>
          <a:p>
            <a:fld id="{12DE6A28-4648-4ECD-B490-51FDF27FDA08}" type="datetime1">
              <a:rPr lang="de-DE" smtClean="0"/>
              <a:t>15.09.15</a:t>
            </a:fld>
            <a:endParaRPr lang="de-DE" dirty="0"/>
          </a:p>
        </p:txBody>
      </p:sp>
      <p:sp>
        <p:nvSpPr>
          <p:cNvPr id="17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043608" y="6520259"/>
            <a:ext cx="7128792" cy="365125"/>
          </a:xfrm>
        </p:spPr>
        <p:txBody>
          <a:bodyPr/>
          <a:lstStyle/>
          <a:p>
            <a:r>
              <a:rPr lang="en-US" smtClean="0"/>
              <a:t>Shunt-LDO regulator in C65nm | Pixel Powering Meeting </a:t>
            </a:r>
            <a:r>
              <a:rPr lang="de-DE" smtClean="0"/>
              <a:t>| michael.karagounis@hshl.de</a:t>
            </a:r>
            <a:endParaRPr lang="de-DE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244408" y="6515174"/>
            <a:ext cx="864096" cy="365125"/>
          </a:xfrm>
        </p:spPr>
        <p:txBody>
          <a:bodyPr/>
          <a:lstStyle/>
          <a:p>
            <a:r>
              <a:rPr lang="de-DE" smtClean="0"/>
              <a:t>Folie </a:t>
            </a:r>
            <a:fld id="{40626A7F-4343-4E4D-B14D-5E7A03778B25}" type="slidenum">
              <a:rPr lang="de-DE" smtClean="0"/>
              <a:pPr/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17716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Mirror</a:t>
            </a:r>
            <a:r>
              <a:rPr lang="de-DE" dirty="0" smtClean="0"/>
              <a:t> </a:t>
            </a:r>
            <a:r>
              <a:rPr lang="de-DE" dirty="0" err="1" smtClean="0"/>
              <a:t>Amplifier</a:t>
            </a:r>
            <a:r>
              <a:rPr lang="de-DE" dirty="0" smtClean="0"/>
              <a:t> A2 &amp; Shunt </a:t>
            </a:r>
            <a:r>
              <a:rPr lang="de-DE" dirty="0" err="1" smtClean="0"/>
              <a:t>Amplifier</a:t>
            </a:r>
            <a:r>
              <a:rPr lang="de-DE" dirty="0" smtClean="0"/>
              <a:t> A3</a:t>
            </a:r>
            <a:endParaRPr lang="de-DE" dirty="0"/>
          </a:p>
        </p:txBody>
      </p:sp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01006079"/>
              </p:ext>
            </p:extLst>
          </p:nvPr>
        </p:nvGraphicFramePr>
        <p:xfrm>
          <a:off x="755576" y="1684052"/>
          <a:ext cx="3156777" cy="20882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8" name="Visio" r:id="rId3" imgW="2557889" imgH="1569666" progId="Visio.Drawing.11">
                  <p:embed/>
                </p:oleObj>
              </mc:Choice>
              <mc:Fallback>
                <p:oleObj name="Visio" r:id="rId3" imgW="2557889" imgH="1569666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55576" y="1684052"/>
                        <a:ext cx="3156777" cy="208823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hteck 7"/>
          <p:cNvSpPr/>
          <p:nvPr/>
        </p:nvSpPr>
        <p:spPr>
          <a:xfrm>
            <a:off x="1403648" y="1268760"/>
            <a:ext cx="20660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/>
              <a:t>Mirror</a:t>
            </a:r>
            <a:r>
              <a:rPr lang="de-DE" dirty="0"/>
              <a:t> </a:t>
            </a:r>
            <a:r>
              <a:rPr lang="de-DE" dirty="0" err="1"/>
              <a:t>Amplifier</a:t>
            </a:r>
            <a:r>
              <a:rPr lang="de-DE" dirty="0"/>
              <a:t> A2 </a:t>
            </a:r>
          </a:p>
        </p:txBody>
      </p:sp>
      <p:sp>
        <p:nvSpPr>
          <p:cNvPr id="13" name="Rechteck 12"/>
          <p:cNvSpPr/>
          <p:nvPr/>
        </p:nvSpPr>
        <p:spPr>
          <a:xfrm>
            <a:off x="5458250" y="1268760"/>
            <a:ext cx="20035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/>
              <a:t>Shunt </a:t>
            </a:r>
            <a:r>
              <a:rPr lang="de-DE" dirty="0" err="1" smtClean="0"/>
              <a:t>Amplifier</a:t>
            </a:r>
            <a:r>
              <a:rPr lang="de-DE" dirty="0" smtClean="0"/>
              <a:t> A3 </a:t>
            </a:r>
            <a:endParaRPr lang="de-DE" dirty="0"/>
          </a:p>
        </p:txBody>
      </p:sp>
      <p:sp>
        <p:nvSpPr>
          <p:cNvPr id="14" name="Rechteck 13"/>
          <p:cNvSpPr/>
          <p:nvPr/>
        </p:nvSpPr>
        <p:spPr>
          <a:xfrm>
            <a:off x="179512" y="3933056"/>
            <a:ext cx="885698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de-DE" dirty="0" smtClean="0">
                <a:sym typeface="Wingdings" panose="05000000000000000000" pitchFamily="2" charset="2"/>
              </a:rPr>
              <a:t>A2: NMOS input stage to deal with “higher” input voltages &gt;1V (regulator output voltages)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de-DE" dirty="0" smtClean="0">
                <a:sym typeface="Wingdings" panose="05000000000000000000" pitchFamily="2" charset="2"/>
              </a:rPr>
              <a:t>A3: PMOS input stage to deal with lower input voltages ~600mV</a:t>
            </a:r>
            <a:br>
              <a:rPr lang="en-US" altLang="de-DE" dirty="0" smtClean="0">
                <a:sym typeface="Wingdings" panose="05000000000000000000" pitchFamily="2" charset="2"/>
              </a:rPr>
            </a:br>
            <a:endParaRPr lang="en-US" altLang="de-DE" dirty="0" smtClean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de-DE" dirty="0" err="1" smtClean="0">
                <a:sym typeface="Wingdings" panose="05000000000000000000" pitchFamily="2" charset="2"/>
              </a:rPr>
              <a:t>Cascoded</a:t>
            </a:r>
            <a:r>
              <a:rPr lang="en-US" altLang="de-DE" dirty="0" smtClean="0">
                <a:sym typeface="Wingdings" panose="05000000000000000000" pitchFamily="2" charset="2"/>
              </a:rPr>
              <a:t> transistors: increase supply voltage operation range up to 2V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de-DE" dirty="0">
                <a:sym typeface="Wingdings" panose="05000000000000000000" pitchFamily="2" charset="2"/>
              </a:rPr>
              <a:t>Limiting </a:t>
            </a:r>
            <a:r>
              <a:rPr lang="en-US" altLang="de-DE" dirty="0" smtClean="0">
                <a:sym typeface="Wingdings" panose="05000000000000000000" pitchFamily="2" charset="2"/>
              </a:rPr>
              <a:t>factor: transistor M13 at high load current and fast corner</a:t>
            </a:r>
            <a:br>
              <a:rPr lang="en-US" altLang="de-DE" dirty="0" smtClean="0">
                <a:sym typeface="Wingdings" panose="05000000000000000000" pitchFamily="2" charset="2"/>
              </a:rPr>
            </a:br>
            <a:endParaRPr lang="en-US" altLang="de-DE" dirty="0" smtClean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de-DE" dirty="0" smtClean="0">
                <a:sym typeface="Wingdings" panose="05000000000000000000" pitchFamily="2" charset="2"/>
              </a:rPr>
              <a:t>Special </a:t>
            </a:r>
            <a:r>
              <a:rPr lang="en-US" altLang="de-DE" dirty="0" err="1" smtClean="0">
                <a:sym typeface="Wingdings" panose="05000000000000000000" pitchFamily="2" charset="2"/>
              </a:rPr>
              <a:t>cascode</a:t>
            </a:r>
            <a:r>
              <a:rPr lang="en-US" altLang="de-DE" dirty="0" smtClean="0">
                <a:sym typeface="Wingdings" panose="05000000000000000000" pitchFamily="2" charset="2"/>
              </a:rPr>
              <a:t> </a:t>
            </a:r>
            <a:r>
              <a:rPr lang="en-US" altLang="de-DE" dirty="0" err="1" smtClean="0">
                <a:sym typeface="Wingdings" panose="05000000000000000000" pitchFamily="2" charset="2"/>
              </a:rPr>
              <a:t>biaising</a:t>
            </a:r>
            <a:r>
              <a:rPr lang="en-US" altLang="de-DE" dirty="0" smtClean="0">
                <a:sym typeface="Wingdings" panose="05000000000000000000" pitchFamily="2" charset="2"/>
              </a:rPr>
              <a:t> by using </a:t>
            </a:r>
            <a:r>
              <a:rPr lang="en-US" altLang="de-DE" dirty="0" err="1" smtClean="0">
                <a:sym typeface="Wingdings" panose="05000000000000000000" pitchFamily="2" charset="2"/>
              </a:rPr>
              <a:t>lvt</a:t>
            </a:r>
            <a:r>
              <a:rPr lang="en-US" altLang="de-DE" dirty="0" smtClean="0">
                <a:sym typeface="Wingdings" panose="05000000000000000000" pitchFamily="2" charset="2"/>
              </a:rPr>
              <a:t>/</a:t>
            </a:r>
            <a:r>
              <a:rPr lang="en-US" altLang="de-DE" dirty="0" err="1" smtClean="0">
                <a:sym typeface="Wingdings" panose="05000000000000000000" pitchFamily="2" charset="2"/>
              </a:rPr>
              <a:t>hvt</a:t>
            </a:r>
            <a:r>
              <a:rPr lang="en-US" altLang="de-DE" dirty="0" smtClean="0">
                <a:sym typeface="Wingdings" panose="05000000000000000000" pitchFamily="2" charset="2"/>
              </a:rPr>
              <a:t> transistor combination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altLang="de-DE" dirty="0" smtClean="0">
              <a:sym typeface="Wingdings" panose="05000000000000000000" pitchFamily="2" charset="2"/>
            </a:endParaRPr>
          </a:p>
        </p:txBody>
      </p:sp>
      <p:sp>
        <p:nvSpPr>
          <p:cNvPr id="17" name="Ellipse 16"/>
          <p:cNvSpPr/>
          <p:nvPr/>
        </p:nvSpPr>
        <p:spPr>
          <a:xfrm>
            <a:off x="7452320" y="2282338"/>
            <a:ext cx="504244" cy="42658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Datumsplatzhalter 3"/>
          <p:cNvSpPr>
            <a:spLocks noGrp="1"/>
          </p:cNvSpPr>
          <p:nvPr>
            <p:ph type="dt" sz="half" idx="10"/>
          </p:nvPr>
        </p:nvSpPr>
        <p:spPr>
          <a:xfrm>
            <a:off x="25152" y="6520259"/>
            <a:ext cx="946448" cy="365125"/>
          </a:xfrm>
        </p:spPr>
        <p:txBody>
          <a:bodyPr/>
          <a:lstStyle/>
          <a:p>
            <a:fld id="{12DE6A28-4648-4ECD-B490-51FDF27FDA08}" type="datetime1">
              <a:rPr lang="de-DE" smtClean="0"/>
              <a:t>15.09.15</a:t>
            </a:fld>
            <a:endParaRPr lang="de-DE" dirty="0"/>
          </a:p>
        </p:txBody>
      </p:sp>
      <p:sp>
        <p:nvSpPr>
          <p:cNvPr id="1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043608" y="6520259"/>
            <a:ext cx="7128792" cy="365125"/>
          </a:xfrm>
        </p:spPr>
        <p:txBody>
          <a:bodyPr/>
          <a:lstStyle/>
          <a:p>
            <a:r>
              <a:rPr lang="en-US" smtClean="0"/>
              <a:t>Shunt-LDO regulator in C65nm | Pixel Powering Meeting </a:t>
            </a:r>
            <a:r>
              <a:rPr lang="de-DE" smtClean="0"/>
              <a:t>| michael.karagounis@hshl.de</a:t>
            </a:r>
            <a:endParaRPr lang="de-DE" dirty="0"/>
          </a:p>
        </p:txBody>
      </p:sp>
      <p:sp>
        <p:nvSpPr>
          <p:cNvPr id="1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244408" y="6515174"/>
            <a:ext cx="864096" cy="365125"/>
          </a:xfrm>
        </p:spPr>
        <p:txBody>
          <a:bodyPr/>
          <a:lstStyle/>
          <a:p>
            <a:r>
              <a:rPr lang="de-DE" smtClean="0"/>
              <a:t>Folie </a:t>
            </a:r>
            <a:fld id="{40626A7F-4343-4E4D-B14D-5E7A03778B25}" type="slidenum">
              <a:rPr lang="de-DE" smtClean="0"/>
              <a:pPr/>
              <a:t>8</a:t>
            </a:fld>
            <a:endParaRPr lang="de-DE" dirty="0"/>
          </a:p>
        </p:txBody>
      </p:sp>
      <p:graphicFrame>
        <p:nvGraphicFramePr>
          <p:cNvPr id="3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83206450"/>
              </p:ext>
            </p:extLst>
          </p:nvPr>
        </p:nvGraphicFramePr>
        <p:xfrm>
          <a:off x="5076056" y="1700808"/>
          <a:ext cx="3121917" cy="20241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9" name="Visio" r:id="rId5" imgW="2514938" imgH="1629653" progId="Visio.Drawing.11">
                  <p:embed/>
                </p:oleObj>
              </mc:Choice>
              <mc:Fallback>
                <p:oleObj name="Visio" r:id="rId5" imgW="2514938" imgH="1629653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076056" y="1700808"/>
                        <a:ext cx="3121917" cy="202412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8140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Chip Layout </a:t>
            </a:r>
            <a:r>
              <a:rPr lang="de-DE" sz="1800" dirty="0" smtClean="0"/>
              <a:t>(</a:t>
            </a:r>
            <a:r>
              <a:rPr lang="de-DE" sz="1800" dirty="0" err="1" smtClean="0"/>
              <a:t>shown</a:t>
            </a:r>
            <a:r>
              <a:rPr lang="de-DE" sz="1800" dirty="0" smtClean="0"/>
              <a:t> </a:t>
            </a:r>
            <a:r>
              <a:rPr lang="de-DE" sz="1800" dirty="0" err="1" smtClean="0"/>
              <a:t>without</a:t>
            </a:r>
            <a:r>
              <a:rPr lang="de-DE" sz="1800" dirty="0" smtClean="0"/>
              <a:t> top </a:t>
            </a:r>
            <a:r>
              <a:rPr lang="de-DE" sz="1800" dirty="0" err="1" smtClean="0"/>
              <a:t>level</a:t>
            </a:r>
            <a:r>
              <a:rPr lang="de-DE" sz="1800" dirty="0" smtClean="0"/>
              <a:t> </a:t>
            </a:r>
            <a:r>
              <a:rPr lang="de-DE" sz="1800" dirty="0" err="1" smtClean="0"/>
              <a:t>wiring</a:t>
            </a:r>
            <a:r>
              <a:rPr lang="de-DE" sz="1800" dirty="0" smtClean="0"/>
              <a:t>)</a:t>
            </a:r>
            <a:endParaRPr lang="de-D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25" t="14137" r="19097" b="11840"/>
          <a:stretch/>
        </p:blipFill>
        <p:spPr bwMode="auto">
          <a:xfrm>
            <a:off x="251520" y="1052736"/>
            <a:ext cx="5904656" cy="5252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eck 6"/>
          <p:cNvSpPr/>
          <p:nvPr/>
        </p:nvSpPr>
        <p:spPr>
          <a:xfrm>
            <a:off x="6444208" y="1052736"/>
            <a:ext cx="15478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de-DE" b="1" dirty="0" err="1" smtClean="0">
                <a:sym typeface="Wingdings" panose="05000000000000000000" pitchFamily="2" charset="2"/>
              </a:rPr>
              <a:t>Testchip</a:t>
            </a:r>
            <a:r>
              <a:rPr lang="en-US" altLang="de-DE" b="1" dirty="0" smtClean="0">
                <a:sym typeface="Wingdings" panose="05000000000000000000" pitchFamily="2" charset="2"/>
              </a:rPr>
              <a:t> – Size</a:t>
            </a:r>
          </a:p>
          <a:p>
            <a:r>
              <a:rPr lang="en-US" altLang="de-DE" dirty="0" smtClean="0">
                <a:sym typeface="Wingdings" panose="05000000000000000000" pitchFamily="2" charset="2"/>
              </a:rPr>
              <a:t>2 mm x 2 mm </a:t>
            </a:r>
            <a:endParaRPr lang="de-DE" dirty="0"/>
          </a:p>
        </p:txBody>
      </p:sp>
      <p:sp>
        <p:nvSpPr>
          <p:cNvPr id="9" name="Rechteck 8"/>
          <p:cNvSpPr/>
          <p:nvPr/>
        </p:nvSpPr>
        <p:spPr>
          <a:xfrm>
            <a:off x="6444208" y="2345399"/>
            <a:ext cx="249658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b="1" dirty="0" smtClean="0"/>
              <a:t>Pad – Count</a:t>
            </a:r>
            <a:br>
              <a:rPr lang="de-DE" b="1" dirty="0" smtClean="0"/>
            </a:br>
            <a:r>
              <a:rPr lang="en-US" altLang="de-DE" dirty="0" smtClean="0">
                <a:sym typeface="Wingdings" panose="05000000000000000000" pitchFamily="2" charset="2"/>
              </a:rPr>
              <a:t>4 x 16 with 100 µm pitch</a:t>
            </a:r>
          </a:p>
        </p:txBody>
      </p:sp>
      <p:sp>
        <p:nvSpPr>
          <p:cNvPr id="10" name="Rechteck 9"/>
          <p:cNvSpPr/>
          <p:nvPr/>
        </p:nvSpPr>
        <p:spPr>
          <a:xfrm>
            <a:off x="6444208" y="1697153"/>
            <a:ext cx="236699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de-DE" b="1" dirty="0" err="1" smtClean="0">
                <a:sym typeface="Wingdings" panose="05000000000000000000" pitchFamily="2" charset="2"/>
              </a:rPr>
              <a:t>Testchip</a:t>
            </a:r>
            <a:r>
              <a:rPr lang="en-US" altLang="de-DE" b="1" dirty="0">
                <a:sym typeface="Wingdings" panose="05000000000000000000" pitchFamily="2" charset="2"/>
              </a:rPr>
              <a:t> </a:t>
            </a:r>
            <a:r>
              <a:rPr lang="en-US" altLang="de-DE" b="1" dirty="0" smtClean="0">
                <a:sym typeface="Wingdings" panose="05000000000000000000" pitchFamily="2" charset="2"/>
              </a:rPr>
              <a:t>- Content</a:t>
            </a:r>
          </a:p>
          <a:p>
            <a:r>
              <a:rPr lang="en-US" altLang="de-DE" dirty="0" smtClean="0">
                <a:sym typeface="Wingdings" panose="05000000000000000000" pitchFamily="2" charset="2"/>
              </a:rPr>
              <a:t>3 regulator incl. biasing</a:t>
            </a:r>
            <a:endParaRPr lang="de-DE" dirty="0"/>
          </a:p>
        </p:txBody>
      </p:sp>
      <p:sp>
        <p:nvSpPr>
          <p:cNvPr id="11" name="Rechteck 10"/>
          <p:cNvSpPr/>
          <p:nvPr/>
        </p:nvSpPr>
        <p:spPr>
          <a:xfrm>
            <a:off x="6444208" y="2991730"/>
            <a:ext cx="204825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b="1" dirty="0" smtClean="0"/>
              <a:t>Area per Regulator: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800 µm x 400 µm</a:t>
            </a:r>
            <a:endParaRPr lang="de-DE" b="1" dirty="0" smtClean="0"/>
          </a:p>
        </p:txBody>
      </p:sp>
      <p:sp>
        <p:nvSpPr>
          <p:cNvPr id="12" name="Rechteck 11"/>
          <p:cNvSpPr/>
          <p:nvPr/>
        </p:nvSpPr>
        <p:spPr>
          <a:xfrm>
            <a:off x="6444208" y="3661108"/>
            <a:ext cx="2535118" cy="258532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b="1" dirty="0" smtClean="0"/>
              <a:t>Pads per Regulator: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5 x input current</a:t>
            </a:r>
            <a:endParaRPr lang="de-DE" b="1" dirty="0">
              <a:sym typeface="Wingdings" panose="05000000000000000000" pitchFamily="2" charset="2"/>
            </a:endParaRPr>
          </a:p>
          <a:p>
            <a:r>
              <a:rPr lang="de-DE" dirty="0" smtClean="0">
                <a:sym typeface="Wingdings" panose="05000000000000000000" pitchFamily="2" charset="2"/>
              </a:rPr>
              <a:t>5 x </a:t>
            </a:r>
            <a:r>
              <a:rPr lang="de-DE" dirty="0" err="1" smtClean="0">
                <a:sym typeface="Wingdings" panose="05000000000000000000" pitchFamily="2" charset="2"/>
              </a:rPr>
              <a:t>shunt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current</a:t>
            </a:r>
            <a:endParaRPr lang="de-DE" dirty="0" smtClean="0">
              <a:sym typeface="Wingdings" panose="05000000000000000000" pitchFamily="2" charset="2"/>
            </a:endParaRPr>
          </a:p>
          <a:p>
            <a:r>
              <a:rPr lang="de-DE" dirty="0" smtClean="0">
                <a:sym typeface="Wingdings" panose="05000000000000000000" pitchFamily="2" charset="2"/>
              </a:rPr>
              <a:t>5 x </a:t>
            </a:r>
            <a:r>
              <a:rPr lang="de-DE" dirty="0" err="1" smtClean="0">
                <a:sym typeface="Wingdings" panose="05000000000000000000" pitchFamily="2" charset="2"/>
              </a:rPr>
              <a:t>output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voltage</a:t>
            </a:r>
            <a:endParaRPr lang="de-DE" dirty="0" smtClean="0">
              <a:sym typeface="Wingdings" panose="05000000000000000000" pitchFamily="2" charset="2"/>
            </a:endParaRPr>
          </a:p>
          <a:p>
            <a:r>
              <a:rPr lang="de-DE" dirty="0" smtClean="0">
                <a:sym typeface="Wingdings" panose="05000000000000000000" pitchFamily="2" charset="2"/>
              </a:rPr>
              <a:t>1 x </a:t>
            </a:r>
            <a:r>
              <a:rPr lang="de-DE" dirty="0" err="1" smtClean="0">
                <a:sym typeface="Wingdings" panose="05000000000000000000" pitchFamily="2" charset="2"/>
              </a:rPr>
              <a:t>reference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voltage</a:t>
            </a:r>
            <a:endParaRPr lang="de-DE" dirty="0" smtClean="0">
              <a:sym typeface="Wingdings" panose="05000000000000000000" pitchFamily="2" charset="2"/>
            </a:endParaRPr>
          </a:p>
          <a:p>
            <a:r>
              <a:rPr lang="de-DE" dirty="0" smtClean="0">
                <a:sym typeface="Wingdings" panose="05000000000000000000" pitchFamily="2" charset="2"/>
              </a:rPr>
              <a:t>1 x </a:t>
            </a:r>
            <a:r>
              <a:rPr lang="de-DE" dirty="0" err="1" smtClean="0">
                <a:sym typeface="Wingdings" panose="05000000000000000000" pitchFamily="2" charset="2"/>
              </a:rPr>
              <a:t>biaising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voltage</a:t>
            </a:r>
            <a:endParaRPr lang="de-DE" dirty="0" smtClean="0">
              <a:sym typeface="Wingdings" panose="05000000000000000000" pitchFamily="2" charset="2"/>
            </a:endParaRPr>
          </a:p>
          <a:p>
            <a:r>
              <a:rPr lang="de-DE" dirty="0" smtClean="0">
                <a:sym typeface="Wingdings" panose="05000000000000000000" pitchFamily="2" charset="2"/>
              </a:rPr>
              <a:t>1 x internal </a:t>
            </a:r>
            <a:r>
              <a:rPr lang="de-DE" dirty="0" err="1" smtClean="0">
                <a:sym typeface="Wingdings" panose="05000000000000000000" pitchFamily="2" charset="2"/>
              </a:rPr>
              <a:t>resistor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con</a:t>
            </a:r>
            <a:r>
              <a:rPr lang="de-DE" dirty="0" smtClean="0">
                <a:sym typeface="Wingdings" panose="05000000000000000000" pitchFamily="2" charset="2"/>
              </a:rPr>
              <a:t>.</a:t>
            </a:r>
          </a:p>
          <a:p>
            <a:r>
              <a:rPr lang="de-DE" dirty="0" smtClean="0">
                <a:sym typeface="Wingdings" panose="05000000000000000000" pitchFamily="2" charset="2"/>
              </a:rPr>
              <a:t>1 x </a:t>
            </a:r>
            <a:r>
              <a:rPr lang="de-DE" dirty="0" err="1" smtClean="0">
                <a:sym typeface="Wingdings" panose="05000000000000000000" pitchFamily="2" charset="2"/>
              </a:rPr>
              <a:t>external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resistor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con</a:t>
            </a:r>
            <a:r>
              <a:rPr lang="de-DE" dirty="0" smtClean="0">
                <a:sym typeface="Wingdings" panose="05000000000000000000" pitchFamily="2" charset="2"/>
              </a:rPr>
              <a:t>.</a:t>
            </a:r>
          </a:p>
          <a:p>
            <a:r>
              <a:rPr lang="de-DE" dirty="0" smtClean="0">
                <a:sym typeface="Wingdings" panose="05000000000000000000" pitchFamily="2" charset="2"/>
              </a:rPr>
              <a:t>1 x </a:t>
            </a:r>
            <a:r>
              <a:rPr lang="de-DE" dirty="0" err="1" smtClean="0">
                <a:sym typeface="Wingdings" panose="05000000000000000000" pitchFamily="2" charset="2"/>
              </a:rPr>
              <a:t>shunt-circuitry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supply</a:t>
            </a:r>
            <a:endParaRPr lang="en-US" dirty="0" smtClean="0">
              <a:sym typeface="Wingdings" panose="05000000000000000000" pitchFamily="2" charset="2"/>
            </a:endParaRPr>
          </a:p>
        </p:txBody>
      </p:sp>
      <p:sp>
        <p:nvSpPr>
          <p:cNvPr id="13" name="Datumsplatzhalter 3"/>
          <p:cNvSpPr>
            <a:spLocks noGrp="1"/>
          </p:cNvSpPr>
          <p:nvPr>
            <p:ph type="dt" sz="half" idx="10"/>
          </p:nvPr>
        </p:nvSpPr>
        <p:spPr>
          <a:xfrm>
            <a:off x="25152" y="6520259"/>
            <a:ext cx="946448" cy="365125"/>
          </a:xfrm>
        </p:spPr>
        <p:txBody>
          <a:bodyPr/>
          <a:lstStyle/>
          <a:p>
            <a:fld id="{12DE6A28-4648-4ECD-B490-51FDF27FDA08}" type="datetime1">
              <a:rPr lang="de-DE" smtClean="0"/>
              <a:t>15.09.15</a:t>
            </a:fld>
            <a:endParaRPr lang="de-DE" dirty="0"/>
          </a:p>
        </p:txBody>
      </p:sp>
      <p:sp>
        <p:nvSpPr>
          <p:cNvPr id="14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043608" y="6520259"/>
            <a:ext cx="7128792" cy="365125"/>
          </a:xfrm>
        </p:spPr>
        <p:txBody>
          <a:bodyPr/>
          <a:lstStyle/>
          <a:p>
            <a:r>
              <a:rPr lang="en-US" smtClean="0"/>
              <a:t>Shunt-LDO regulator in C65nm | Pixel Powering Meeting </a:t>
            </a:r>
            <a:r>
              <a:rPr lang="de-DE" smtClean="0"/>
              <a:t>| michael.karagounis@hshl.de</a:t>
            </a:r>
            <a:endParaRPr lang="de-DE" dirty="0"/>
          </a:p>
        </p:txBody>
      </p:sp>
      <p:sp>
        <p:nvSpPr>
          <p:cNvPr id="15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244408" y="6515174"/>
            <a:ext cx="864096" cy="365125"/>
          </a:xfrm>
        </p:spPr>
        <p:txBody>
          <a:bodyPr/>
          <a:lstStyle/>
          <a:p>
            <a:r>
              <a:rPr lang="de-DE" smtClean="0"/>
              <a:t>Folie </a:t>
            </a:r>
            <a:fld id="{40626A7F-4343-4E4D-B14D-5E7A03778B25}" type="slidenum">
              <a:rPr lang="de-DE" smtClean="0"/>
              <a:pPr/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58134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913</Words>
  <Application>Microsoft Office PowerPoint</Application>
  <PresentationFormat>Bildschirmpräsentation (4:3)</PresentationFormat>
  <Paragraphs>165</Paragraphs>
  <Slides>15</Slides>
  <Notes>0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2</vt:i4>
      </vt:variant>
      <vt:variant>
        <vt:lpstr>Folientitel</vt:lpstr>
      </vt:variant>
      <vt:variant>
        <vt:i4>15</vt:i4>
      </vt:variant>
    </vt:vector>
  </HeadingPairs>
  <TitlesOfParts>
    <vt:vector size="18" baseType="lpstr">
      <vt:lpstr>Larissa</vt:lpstr>
      <vt:lpstr>Visio</vt:lpstr>
      <vt:lpstr>Microsoft Visio Drawing</vt:lpstr>
      <vt:lpstr>Shunt-LDO Regulator in C65nm</vt:lpstr>
      <vt:lpstr>Design Concept</vt:lpstr>
      <vt:lpstr>Constant Supply Current Power Scheme (Shunt Mode Operation)</vt:lpstr>
      <vt:lpstr>Constant Supply Voltage Power Scheme (LDO Mode Operation)</vt:lpstr>
      <vt:lpstr>Simulation in C65nm Single Regulator Operating in Shunt-Mode</vt:lpstr>
      <vt:lpstr>Simulation in C65nm Two parallel operating regulators</vt:lpstr>
      <vt:lpstr>LDO Error Amplifier A1</vt:lpstr>
      <vt:lpstr>Mirror Amplifier A2 &amp; Shunt Amplifier A3</vt:lpstr>
      <vt:lpstr>Chip Layout (shown without top level wiring)</vt:lpstr>
      <vt:lpstr>Status</vt:lpstr>
      <vt:lpstr>Plans</vt:lpstr>
      <vt:lpstr>Simulation Results LDO Mode: Load Regulation</vt:lpstr>
      <vt:lpstr>Simulation Results LDO Mode: Line Regulation</vt:lpstr>
      <vt:lpstr>Simulation Results LDO Mode: Phase Margin</vt:lpstr>
      <vt:lpstr>Simulation Results LDO Mode: Load Transients</vt:lpstr>
    </vt:vector>
  </TitlesOfParts>
  <Company>Hochschule Hamm-Lippstadt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Prof. Dr. Karagounis, Michael</dc:creator>
  <cp:lastModifiedBy>Prof. Dr. Karagounis, Michael</cp:lastModifiedBy>
  <cp:revision>1038</cp:revision>
  <cp:lastPrinted>2013-04-30T07:19:28Z</cp:lastPrinted>
  <dcterms:created xsi:type="dcterms:W3CDTF">2013-04-05T10:41:38Z</dcterms:created>
  <dcterms:modified xsi:type="dcterms:W3CDTF">2015-09-15T13:02:13Z</dcterms:modified>
</cp:coreProperties>
</file>