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notesMasterIdLst>
    <p:notesMasterId r:id="rId51"/>
  </p:notesMasterIdLst>
  <p:handoutMasterIdLst>
    <p:handoutMasterId r:id="rId52"/>
  </p:handoutMasterIdLst>
  <p:sldIdLst>
    <p:sldId id="290" r:id="rId9"/>
    <p:sldId id="291" r:id="rId10"/>
    <p:sldId id="293" r:id="rId11"/>
    <p:sldId id="292" r:id="rId12"/>
    <p:sldId id="296" r:id="rId13"/>
    <p:sldId id="297" r:id="rId14"/>
    <p:sldId id="256" r:id="rId15"/>
    <p:sldId id="257" r:id="rId16"/>
    <p:sldId id="258" r:id="rId17"/>
    <p:sldId id="259" r:id="rId18"/>
    <p:sldId id="261" r:id="rId19"/>
    <p:sldId id="262" r:id="rId20"/>
    <p:sldId id="294" r:id="rId21"/>
    <p:sldId id="265" r:id="rId22"/>
    <p:sldId id="264" r:id="rId23"/>
    <p:sldId id="263" r:id="rId24"/>
    <p:sldId id="298" r:id="rId25"/>
    <p:sldId id="268" r:id="rId26"/>
    <p:sldId id="270" r:id="rId27"/>
    <p:sldId id="267" r:id="rId28"/>
    <p:sldId id="299" r:id="rId29"/>
    <p:sldId id="283" r:id="rId30"/>
    <p:sldId id="300" r:id="rId31"/>
    <p:sldId id="303" r:id="rId32"/>
    <p:sldId id="271" r:id="rId33"/>
    <p:sldId id="272" r:id="rId34"/>
    <p:sldId id="273" r:id="rId35"/>
    <p:sldId id="274" r:id="rId36"/>
    <p:sldId id="277" r:id="rId37"/>
    <p:sldId id="275" r:id="rId38"/>
    <p:sldId id="284" r:id="rId39"/>
    <p:sldId id="301" r:id="rId40"/>
    <p:sldId id="286" r:id="rId41"/>
    <p:sldId id="278" r:id="rId42"/>
    <p:sldId id="302" r:id="rId43"/>
    <p:sldId id="285" r:id="rId44"/>
    <p:sldId id="304" r:id="rId45"/>
    <p:sldId id="305" r:id="rId46"/>
    <p:sldId id="307" r:id="rId47"/>
    <p:sldId id="306" r:id="rId48"/>
    <p:sldId id="308" r:id="rId49"/>
    <p:sldId id="30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15" autoAdjust="0"/>
  </p:normalViewPr>
  <p:slideViewPr>
    <p:cSldViewPr snapToObjects="1">
      <p:cViewPr>
        <p:scale>
          <a:sx n="143" d="100"/>
          <a:sy n="143" d="100"/>
        </p:scale>
        <p:origin x="-648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50" Type="http://schemas.openxmlformats.org/officeDocument/2006/relationships/slide" Target="slides/slide42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" Target="slides/slide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DD79-FBCC-E94C-A55D-3799B8236B38}" type="datetimeFigureOut">
              <a:rPr lang="en-US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4D74-D6B6-7445-93EE-224766B49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6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B4603-3191-1540-BE4C-8C2094EB484D}" type="datetimeFigureOut">
              <a:rPr lang="en-US" smtClean="0"/>
              <a:t>15/09/2015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B7F83-1C7C-A24E-B743-E9F05323E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6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8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7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3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7946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5842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3777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6242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0492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068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76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263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8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1103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8126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521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0605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772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16905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800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665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163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387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58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17926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42676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18478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3375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581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04073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82611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5978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03611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416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0345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053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647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1950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90614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36518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1876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4557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06192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31745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11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793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694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38880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81171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50221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77633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97031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76038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68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97422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705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23634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92905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97756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662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4619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47199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795209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09617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37620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313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6354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32233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59912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14776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71621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81337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23012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9181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87433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3CB2-E533-8D48-97F0-BDD2A52DE51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99301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D64C-6604-CE49-B66D-0042A449140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101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33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610-3E7F-5549-9D13-5F24DDAAC9B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03353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17ED-02CF-7144-A878-BD1658C598B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26897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BAC7-7F0F-0C44-A91E-81382ED38BC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71022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99BA-5332-5F43-9737-A4A0F793BD0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83564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E83C-C8C4-9E4C-B5B4-775F50F43E1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210332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0149B-950C-A64D-BC1A-211D2A94169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81316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7BAB-D91F-E745-80C4-9AA08E453EB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57027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86DAE-37EF-5147-99AA-3133BA23499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89213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BE2B-0AFF-E94B-ADF4-D17048FF9F4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023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5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4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86046-9A3D-5D46-A03D-8CC5995D631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ACC06-9691-DC42-9A9F-A57AB9AA5F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540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82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0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122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99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40E8-26AA-D94E-9352-2717C5DAE1E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D7F98-F6B0-0740-BFF3-876E22DE3B3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99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9E1F6-8C62-C640-92A2-1D3B57BDFA4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171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5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9.png"/><Relationship Id="rId3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5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39.png"/><Relationship Id="rId3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fcc.web.cern.ch/Pages/Hadron-Collider.aspx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59.png"/><Relationship Id="rId3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3.xml"/><Relationship Id="rId2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63.png"/><Relationship Id="rId3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211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Baseline Geometry and Performance Characterization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7371" y="2932461"/>
            <a:ext cx="30572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FCC Hadron Detector Meeting</a:t>
            </a: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Sept, 16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 2015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W. </a:t>
            </a:r>
            <a:r>
              <a:rPr lang="en-GB" b="1" dirty="0" smtClean="0">
                <a:solidFill>
                  <a:srgbClr val="000090"/>
                </a:solidFill>
              </a:rPr>
              <a:t>Riegler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27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27" t="11827" r="10156"/>
          <a:stretch/>
        </p:blipFill>
        <p:spPr>
          <a:xfrm>
            <a:off x="4174025" y="2779664"/>
            <a:ext cx="4076335" cy="20523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272" y="464721"/>
            <a:ext cx="3646592" cy="378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Central </a:t>
            </a:r>
            <a:r>
              <a:rPr lang="en-US" sz="1200" b="1" dirty="0" err="1" smtClean="0">
                <a:solidFill>
                  <a:srgbClr val="000090"/>
                </a:solidFill>
              </a:rPr>
              <a:t>beampipe</a:t>
            </a:r>
            <a:r>
              <a:rPr lang="en-US" sz="1200" b="1" dirty="0" smtClean="0">
                <a:solidFill>
                  <a:srgbClr val="000090"/>
                </a:solidFill>
              </a:rPr>
              <a:t>: Cylinder 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Beryllium </a:t>
            </a:r>
            <a:r>
              <a:rPr lang="en-US" sz="1200" b="1" dirty="0" err="1" smtClean="0">
                <a:solidFill>
                  <a:srgbClr val="008000"/>
                </a:solidFill>
              </a:rPr>
              <a:t>R</a:t>
            </a:r>
            <a:r>
              <a:rPr lang="en-US" sz="1200" b="1" baseline="-25000" dirty="0" err="1" smtClean="0">
                <a:solidFill>
                  <a:srgbClr val="008000"/>
                </a:solidFill>
              </a:rPr>
              <a:t>in</a:t>
            </a:r>
            <a:r>
              <a:rPr lang="en-US" sz="1200" b="1" dirty="0" smtClean="0">
                <a:solidFill>
                  <a:srgbClr val="008000"/>
                </a:solidFill>
              </a:rPr>
              <a:t> =2cm, R</a:t>
            </a:r>
            <a:r>
              <a:rPr lang="en-US" sz="1200" b="1" baseline="-25000" dirty="0" smtClean="0">
                <a:solidFill>
                  <a:srgbClr val="008000"/>
                </a:solidFill>
              </a:rPr>
              <a:t>out</a:t>
            </a:r>
            <a:r>
              <a:rPr lang="en-US" sz="1200" b="1" dirty="0" smtClean="0">
                <a:solidFill>
                  <a:srgbClr val="008000"/>
                </a:solidFill>
              </a:rPr>
              <a:t>=2.1cm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From z=0 to z=800cm</a:t>
            </a:r>
          </a:p>
          <a:p>
            <a:endParaRPr lang="en-US" sz="1200" b="1" dirty="0" smtClean="0">
              <a:solidFill>
                <a:srgbClr val="000090"/>
              </a:solidFill>
            </a:endParaRPr>
          </a:p>
          <a:p>
            <a:r>
              <a:rPr lang="en-US" sz="1200" b="1" dirty="0" smtClean="0">
                <a:solidFill>
                  <a:srgbClr val="000090"/>
                </a:solidFill>
              </a:rPr>
              <a:t>Forward </a:t>
            </a:r>
            <a:r>
              <a:rPr lang="en-US" sz="1200" b="1" dirty="0" err="1" smtClean="0">
                <a:solidFill>
                  <a:srgbClr val="000090"/>
                </a:solidFill>
              </a:rPr>
              <a:t>beampipe</a:t>
            </a:r>
            <a:r>
              <a:rPr lang="en-US" sz="1200" b="1" dirty="0" smtClean="0">
                <a:solidFill>
                  <a:srgbClr val="000090"/>
                </a:solidFill>
              </a:rPr>
              <a:t>: Cone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Beryllium 1mm wall thickness 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Projective cone (inner envelope) along 2.5mRad 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From z=800cm to z=32000cm</a:t>
            </a:r>
          </a:p>
          <a:p>
            <a:r>
              <a:rPr lang="en-US" sz="1200" b="1" dirty="0" smtClean="0">
                <a:solidFill>
                  <a:srgbClr val="008000"/>
                </a:solidFill>
              </a:rPr>
              <a:t>Radius at 32m: 8cm</a:t>
            </a:r>
          </a:p>
          <a:p>
            <a:endParaRPr lang="en-US" sz="1200" b="1" dirty="0">
              <a:solidFill>
                <a:srgbClr val="000090"/>
              </a:solidFill>
            </a:endParaRPr>
          </a:p>
          <a:p>
            <a:r>
              <a:rPr lang="en-US" sz="1200" b="1" dirty="0" smtClean="0">
                <a:solidFill>
                  <a:srgbClr val="000090"/>
                </a:solidFill>
              </a:rPr>
              <a:t>From z=3200 to 3230cm – cone to go from R=8cm to R=1cm-2cm (matching TAS), Aluminum</a:t>
            </a:r>
          </a:p>
          <a:p>
            <a:endParaRPr lang="en-US" sz="1200" b="1" dirty="0">
              <a:solidFill>
                <a:srgbClr val="000090"/>
              </a:solidFill>
            </a:endParaRPr>
          </a:p>
          <a:p>
            <a:r>
              <a:rPr lang="en-US" sz="1200" b="1" dirty="0" smtClean="0">
                <a:solidFill>
                  <a:srgbClr val="008000"/>
                </a:solidFill>
              </a:rPr>
              <a:t>Between 3230cm and TAS – keep cylindrical </a:t>
            </a:r>
            <a:r>
              <a:rPr lang="en-US" sz="1200" b="1" dirty="0" err="1" smtClean="0">
                <a:solidFill>
                  <a:srgbClr val="008000"/>
                </a:solidFill>
              </a:rPr>
              <a:t>beampipe</a:t>
            </a:r>
            <a:r>
              <a:rPr lang="en-US" sz="1200" b="1" dirty="0" smtClean="0">
                <a:solidFill>
                  <a:srgbClr val="008000"/>
                </a:solidFill>
              </a:rPr>
              <a:t>, Aluminum</a:t>
            </a:r>
          </a:p>
          <a:p>
            <a:endParaRPr lang="en-US" sz="1200" b="1" dirty="0">
              <a:solidFill>
                <a:srgbClr val="000090"/>
              </a:solidFill>
            </a:endParaRPr>
          </a:p>
          <a:p>
            <a:r>
              <a:rPr lang="en-US" sz="1200" b="1" dirty="0" smtClean="0">
                <a:solidFill>
                  <a:srgbClr val="000090"/>
                </a:solidFill>
              </a:rPr>
              <a:t>Cylindrical shield around this </a:t>
            </a:r>
            <a:r>
              <a:rPr lang="en-US" sz="1200" b="1" dirty="0" err="1" smtClean="0">
                <a:solidFill>
                  <a:srgbClr val="000090"/>
                </a:solidFill>
              </a:rPr>
              <a:t>beampipe</a:t>
            </a:r>
            <a:r>
              <a:rPr lang="en-US" sz="1200" b="1" dirty="0" smtClean="0">
                <a:solidFill>
                  <a:srgbClr val="000090"/>
                </a:solidFill>
              </a:rPr>
              <a:t> will be </a:t>
            </a:r>
            <a:r>
              <a:rPr lang="en-US" sz="1200" b="1" dirty="0" smtClean="0">
                <a:solidFill>
                  <a:srgbClr val="000090"/>
                </a:solidFill>
              </a:rPr>
              <a:t>necessary.</a:t>
            </a:r>
          </a:p>
          <a:p>
            <a:endParaRPr lang="en-US" sz="1200" b="1" dirty="0">
              <a:solidFill>
                <a:srgbClr val="000090"/>
              </a:solidFill>
            </a:endParaRPr>
          </a:p>
          <a:p>
            <a:r>
              <a:rPr lang="en-US" sz="1200" b="1" dirty="0" smtClean="0">
                <a:solidFill>
                  <a:srgbClr val="008000"/>
                </a:solidFill>
              </a:rPr>
              <a:t>Still to be checked with FCC aperture requirements !!</a:t>
            </a:r>
            <a:endParaRPr lang="en-US" sz="1200" b="1" dirty="0" smtClean="0">
              <a:solidFill>
                <a:srgbClr val="008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</a:rPr>
              <a:t>Beampipe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06" y="4461819"/>
            <a:ext cx="3408301" cy="21924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14020" y="5882577"/>
            <a:ext cx="27143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X0beampipe[eta_] := </a:t>
            </a:r>
            <a:r>
              <a:rPr lang="en-GB" sz="1200" dirty="0" smtClean="0"/>
              <a:t>0.00286*Cosh</a:t>
            </a:r>
            <a:r>
              <a:rPr lang="en-GB" sz="1200" dirty="0"/>
              <a:t>[eta</a:t>
            </a:r>
            <a:r>
              <a:rPr lang="en-GB" sz="1200" dirty="0" smtClean="0"/>
              <a:t>]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021" y="476672"/>
            <a:ext cx="4777680" cy="207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4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510" y="4062621"/>
            <a:ext cx="4829643" cy="160489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4283968" y="3096907"/>
            <a:ext cx="288032" cy="917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8953" y="887855"/>
            <a:ext cx="37965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Material composition in Volume (%):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Si 20%, C 42%, Cu 2%, Al 6%, Plastic 30%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X</a:t>
            </a:r>
            <a:r>
              <a:rPr lang="en-US" sz="1400" b="1" baseline="-25000" dirty="0" smtClean="0">
                <a:solidFill>
                  <a:srgbClr val="008000"/>
                </a:solidFill>
              </a:rPr>
              <a:t>0 </a:t>
            </a:r>
            <a:r>
              <a:rPr lang="en-US" sz="1400" b="1" dirty="0" smtClean="0">
                <a:solidFill>
                  <a:srgbClr val="008000"/>
                </a:solidFill>
              </a:rPr>
              <a:t>of this mix: 14.37cm</a:t>
            </a:r>
          </a:p>
          <a:p>
            <a:endParaRPr lang="en-US" sz="1400" b="1" dirty="0" smtClean="0">
              <a:solidFill>
                <a:srgbClr val="000090"/>
              </a:solidFill>
            </a:endParaRPr>
          </a:p>
          <a:p>
            <a:r>
              <a:rPr lang="en-US" sz="1400" b="1" dirty="0" smtClean="0">
                <a:solidFill>
                  <a:srgbClr val="000090"/>
                </a:solidFill>
              </a:rPr>
              <a:t>We assume </a:t>
            </a:r>
            <a:r>
              <a:rPr lang="en-US" sz="1400" b="1" dirty="0" smtClean="0">
                <a:solidFill>
                  <a:srgbClr val="FF0000"/>
                </a:solidFill>
              </a:rPr>
              <a:t>3% of radiation length per layer</a:t>
            </a:r>
            <a:r>
              <a:rPr lang="en-US" sz="1400" b="1" dirty="0" smtClean="0">
                <a:solidFill>
                  <a:srgbClr val="000090"/>
                </a:solidFill>
              </a:rPr>
              <a:t>,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i.e. each layer has a thickness of 0.43cm.</a:t>
            </a:r>
          </a:p>
          <a:p>
            <a:endParaRPr lang="en-US" sz="14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62" y="2488293"/>
            <a:ext cx="3076166" cy="19167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69" y="4536325"/>
            <a:ext cx="3159891" cy="19310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2883" y="949963"/>
            <a:ext cx="4914016" cy="2137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3356992"/>
            <a:ext cx="3031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R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out</a:t>
            </a:r>
            <a:r>
              <a:rPr lang="en-GB" sz="1400" b="1" dirty="0" smtClean="0">
                <a:solidFill>
                  <a:srgbClr val="000090"/>
                </a:solidFill>
              </a:rPr>
              <a:t>=2.4m</a:t>
            </a:r>
          </a:p>
          <a:p>
            <a:r>
              <a:rPr lang="en-GB" sz="1400" b="1" dirty="0" smtClean="0">
                <a:solidFill>
                  <a:srgbClr val="000090"/>
                </a:solidFill>
              </a:rPr>
              <a:t>Half the leaver arm at eta=2.6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 L=8m</a:t>
            </a:r>
            <a:endParaRPr lang="en-GB" sz="1400" b="1" dirty="0">
              <a:solidFill>
                <a:srgbClr val="00009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904196" y="2881315"/>
            <a:ext cx="1035956" cy="6196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68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7892"/>
            <a:ext cx="9144000" cy="60693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1413" y="516201"/>
            <a:ext cx="89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Eta=0.5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2630" y="48393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70305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1.5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8424" y="80737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8424" y="1845034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2.5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8424" y="239008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8424" y="2688877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3.5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7562" y="5801424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6.7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7562" y="5297368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8424" y="287354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87562" y="4649296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5.5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3713192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5.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87562" y="5585400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3713192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4.5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371319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25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2040"/>
          <a:stretch/>
        </p:blipFill>
        <p:spPr>
          <a:xfrm>
            <a:off x="0" y="1742298"/>
            <a:ext cx="9144000" cy="29108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87562" y="3707327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6.7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7562" y="3203271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87562" y="2555199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5.5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1619095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5.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87562" y="3491303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6.5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1619095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4.5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161909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0902" y="494893"/>
            <a:ext cx="747945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000090"/>
                </a:solidFill>
              </a:rPr>
              <a:t>Note: A track at eta=5 hits the first detector layer only at 200cm distance from the IP. We cannot dream of B-tagging </a:t>
            </a:r>
            <a:r>
              <a:rPr lang="en-US" sz="1000" b="1" dirty="0" err="1" smtClean="0">
                <a:solidFill>
                  <a:srgbClr val="000090"/>
                </a:solidFill>
              </a:rPr>
              <a:t>a’la</a:t>
            </a:r>
            <a:r>
              <a:rPr lang="en-US" sz="1000" b="1" dirty="0" smtClean="0">
                <a:solidFill>
                  <a:srgbClr val="000090"/>
                </a:solidFill>
              </a:rPr>
              <a:t> </a:t>
            </a:r>
            <a:r>
              <a:rPr lang="en-US" sz="1000" b="1" dirty="0" err="1" smtClean="0">
                <a:solidFill>
                  <a:srgbClr val="000090"/>
                </a:solidFill>
              </a:rPr>
              <a:t>LHCb</a:t>
            </a:r>
            <a:r>
              <a:rPr lang="en-US" sz="1000" b="1" dirty="0" smtClean="0">
                <a:solidFill>
                  <a:srgbClr val="000090"/>
                </a:solidFill>
              </a:rPr>
              <a:t>. </a:t>
            </a:r>
          </a:p>
          <a:p>
            <a:endParaRPr lang="en-US" sz="1000" b="1" dirty="0">
              <a:solidFill>
                <a:srgbClr val="000090"/>
              </a:solidFill>
            </a:endParaRPr>
          </a:p>
          <a:p>
            <a:r>
              <a:rPr lang="en-US" sz="1000" b="1" dirty="0" err="1" smtClean="0">
                <a:solidFill>
                  <a:srgbClr val="008000"/>
                </a:solidFill>
              </a:rPr>
              <a:t>LHCb</a:t>
            </a:r>
            <a:r>
              <a:rPr lang="en-US" sz="1000" b="1" dirty="0" smtClean="0">
                <a:solidFill>
                  <a:srgbClr val="008000"/>
                </a:solidFill>
              </a:rPr>
              <a:t> has the VELO with discs only a few mm from the beam in a secondary vacuum.</a:t>
            </a:r>
          </a:p>
          <a:p>
            <a:endParaRPr lang="en-US" sz="1000" b="1" dirty="0">
              <a:solidFill>
                <a:srgbClr val="008000"/>
              </a:solidFill>
            </a:endParaRPr>
          </a:p>
          <a:p>
            <a:r>
              <a:rPr lang="en-US" sz="1000" b="1" dirty="0" smtClean="0">
                <a:solidFill>
                  <a:srgbClr val="000090"/>
                </a:solidFill>
              </a:rPr>
              <a:t>This arrangement has significant infrastructure around the IP which is not compatible with a co-existent central detector.</a:t>
            </a:r>
          </a:p>
          <a:p>
            <a:endParaRPr lang="en-US" sz="1000" b="1" dirty="0">
              <a:solidFill>
                <a:srgbClr val="000090"/>
              </a:solidFill>
            </a:endParaRPr>
          </a:p>
          <a:p>
            <a:r>
              <a:rPr lang="en-US" sz="1000" b="1" dirty="0" smtClean="0">
                <a:solidFill>
                  <a:srgbClr val="FF0000"/>
                </a:solidFill>
                <a:sym typeface="Wingdings"/>
              </a:rPr>
              <a:t> Clever ideas needed !!</a:t>
            </a:r>
            <a:endParaRPr lang="en-US" sz="1000" b="1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02" y="4869160"/>
            <a:ext cx="2016224" cy="18592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5085184"/>
            <a:ext cx="3456384" cy="134297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0902" y="4660033"/>
            <a:ext cx="614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LHCb</a:t>
            </a:r>
            <a:r>
              <a:rPr lang="en-GB" sz="1400" b="1" dirty="0" smtClean="0"/>
              <a:t>:</a:t>
            </a:r>
            <a:endParaRPr lang="en-GB" sz="14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4722878"/>
            <a:ext cx="2436723" cy="200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44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28757" y="497507"/>
            <a:ext cx="8312527" cy="2770843"/>
            <a:chOff x="228757" y="650187"/>
            <a:chExt cx="8312527" cy="27708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757" y="650187"/>
              <a:ext cx="8312527" cy="2770843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r="6359"/>
            <a:stretch/>
          </p:blipFill>
          <p:spPr>
            <a:xfrm>
              <a:off x="760496" y="2505174"/>
              <a:ext cx="2861028" cy="682724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496" y="3346116"/>
            <a:ext cx="1272853" cy="12728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691" y="3380659"/>
            <a:ext cx="1253454" cy="12534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96" y="4805570"/>
            <a:ext cx="1662082" cy="1662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9296" y="3421030"/>
            <a:ext cx="2236662" cy="2236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8502" y="3434910"/>
            <a:ext cx="2222782" cy="2222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0241" y="4889579"/>
            <a:ext cx="1672483" cy="16724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21524" y="5671878"/>
            <a:ext cx="5136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Z. </a:t>
            </a:r>
            <a:r>
              <a:rPr lang="en-GB" sz="1400" b="1" dirty="0" err="1" smtClean="0">
                <a:solidFill>
                  <a:srgbClr val="000090"/>
                </a:solidFill>
              </a:rPr>
              <a:t>Drasal</a:t>
            </a:r>
            <a:r>
              <a:rPr lang="en-GB" sz="1400" b="1" dirty="0" smtClean="0">
                <a:solidFill>
                  <a:srgbClr val="000090"/>
                </a:solidFill>
              </a:rPr>
              <a:t>, M. </a:t>
            </a:r>
            <a:r>
              <a:rPr lang="en-GB" sz="1400" b="1" dirty="0" err="1" smtClean="0">
                <a:solidFill>
                  <a:srgbClr val="000090"/>
                </a:solidFill>
              </a:rPr>
              <a:t>Manelli</a:t>
            </a:r>
            <a:r>
              <a:rPr lang="en-GB" sz="1400" b="1" dirty="0" smtClean="0">
                <a:solidFill>
                  <a:srgbClr val="000090"/>
                </a:solidFill>
              </a:rPr>
              <a:t>: </a:t>
            </a:r>
            <a:r>
              <a:rPr lang="en-GB" sz="1400" b="1" dirty="0" smtClean="0">
                <a:solidFill>
                  <a:srgbClr val="000090"/>
                </a:solidFill>
              </a:rPr>
              <a:t>Realistic Layout with correct modules using </a:t>
            </a:r>
            <a:r>
              <a:rPr lang="en-GB" sz="1400" b="1" dirty="0" err="1" smtClean="0">
                <a:solidFill>
                  <a:srgbClr val="000090"/>
                </a:solidFill>
              </a:rPr>
              <a:t>TKLayout</a:t>
            </a:r>
            <a:r>
              <a:rPr lang="en-GB" sz="1400" b="1" dirty="0" smtClean="0">
                <a:solidFill>
                  <a:srgbClr val="000090"/>
                </a:solidFill>
              </a:rPr>
              <a:t> (CMS </a:t>
            </a:r>
            <a:r>
              <a:rPr lang="en-GB" sz="1400" b="1" dirty="0" err="1" smtClean="0">
                <a:solidFill>
                  <a:srgbClr val="000090"/>
                </a:solidFill>
              </a:rPr>
              <a:t>PhaseII</a:t>
            </a:r>
            <a:r>
              <a:rPr lang="en-GB" sz="1400" b="1" dirty="0" smtClean="0">
                <a:solidFill>
                  <a:srgbClr val="000090"/>
                </a:solidFill>
              </a:rPr>
              <a:t> upgrade tool)</a:t>
            </a:r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965" y="6236819"/>
            <a:ext cx="51301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3366FF"/>
                </a:solidFill>
              </a:rPr>
              <a:t>http://</a:t>
            </a:r>
            <a:r>
              <a:rPr lang="en-GB" sz="1200" b="1" dirty="0" err="1">
                <a:solidFill>
                  <a:srgbClr val="3366FF"/>
                </a:solidFill>
              </a:rPr>
              <a:t>fcc-tklayout.web.cern.ch</a:t>
            </a:r>
            <a:r>
              <a:rPr lang="en-GB" sz="1200" b="1" dirty="0">
                <a:solidFill>
                  <a:srgbClr val="3366FF"/>
                </a:solidFill>
              </a:rPr>
              <a:t>/</a:t>
            </a:r>
            <a:r>
              <a:rPr lang="en-GB" sz="1200" b="1" dirty="0" err="1">
                <a:solidFill>
                  <a:srgbClr val="3366FF"/>
                </a:solidFill>
              </a:rPr>
              <a:t>fcc-tklayout</a:t>
            </a:r>
            <a:r>
              <a:rPr lang="en-GB" sz="1200" b="1" dirty="0">
                <a:solidFill>
                  <a:srgbClr val="3366FF"/>
                </a:solidFill>
              </a:rPr>
              <a:t>/FCChh_Option2/</a:t>
            </a:r>
            <a:r>
              <a:rPr lang="en-GB" sz="1200" b="1" dirty="0" err="1">
                <a:solidFill>
                  <a:srgbClr val="3366FF"/>
                </a:solidFill>
              </a:rPr>
              <a:t>errorsTRK.html</a:t>
            </a:r>
            <a:endParaRPr lang="en-GB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8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75" y="641748"/>
            <a:ext cx="7137429" cy="24531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25" r="2164" b="2372"/>
          <a:stretch/>
        </p:blipFill>
        <p:spPr>
          <a:xfrm>
            <a:off x="1263906" y="3467014"/>
            <a:ext cx="5950204" cy="29980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24328" y="4581128"/>
            <a:ext cx="1226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</a:rPr>
              <a:t>Z. </a:t>
            </a:r>
            <a:r>
              <a:rPr lang="en-GB" b="1" dirty="0" err="1" smtClean="0">
                <a:solidFill>
                  <a:srgbClr val="000090"/>
                </a:solidFill>
              </a:rPr>
              <a:t>Drasal</a:t>
            </a:r>
            <a:r>
              <a:rPr lang="en-GB" b="1" dirty="0" smtClean="0">
                <a:solidFill>
                  <a:srgbClr val="000090"/>
                </a:solidFill>
              </a:rPr>
              <a:t>,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M. </a:t>
            </a:r>
            <a:r>
              <a:rPr lang="en-GB" b="1" dirty="0" err="1" smtClean="0">
                <a:solidFill>
                  <a:srgbClr val="000090"/>
                </a:solidFill>
              </a:rPr>
              <a:t>Manelli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184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3528" y="3413730"/>
            <a:ext cx="5950204" cy="2998023"/>
            <a:chOff x="364118" y="3413730"/>
            <a:chExt cx="5950204" cy="299802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1025" r="2164" b="2372"/>
            <a:stretch/>
          </p:blipFill>
          <p:spPr>
            <a:xfrm>
              <a:off x="364118" y="3413730"/>
              <a:ext cx="5950204" cy="299802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alphaModFix amt="56000"/>
            </a:blip>
            <a:stretch>
              <a:fillRect/>
            </a:stretch>
          </p:blipFill>
          <p:spPr>
            <a:xfrm>
              <a:off x="435165" y="4537958"/>
              <a:ext cx="3392504" cy="1765597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22" y="408505"/>
            <a:ext cx="7467244" cy="25664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>
            <a:off x="757694" y="408505"/>
            <a:ext cx="7270643" cy="26375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1775" y="4077072"/>
            <a:ext cx="2645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Realistic Layout with correct modules using </a:t>
            </a:r>
            <a:r>
              <a:rPr lang="en-GB" sz="1200" b="1" dirty="0" err="1" smtClean="0">
                <a:solidFill>
                  <a:srgbClr val="000090"/>
                </a:solidFill>
              </a:rPr>
              <a:t>TKLayout</a:t>
            </a:r>
            <a:r>
              <a:rPr lang="en-GB" sz="1200" b="1" dirty="0" smtClean="0">
                <a:solidFill>
                  <a:srgbClr val="000090"/>
                </a:solidFill>
              </a:rPr>
              <a:t> (CMS </a:t>
            </a:r>
            <a:r>
              <a:rPr lang="en-GB" sz="1200" b="1" dirty="0" err="1" smtClean="0">
                <a:solidFill>
                  <a:srgbClr val="000090"/>
                </a:solidFill>
              </a:rPr>
              <a:t>PhaseII</a:t>
            </a:r>
            <a:r>
              <a:rPr lang="en-GB" sz="1200" b="1" dirty="0" smtClean="0">
                <a:solidFill>
                  <a:srgbClr val="000090"/>
                </a:solidFill>
              </a:rPr>
              <a:t> upgrade tool)</a:t>
            </a:r>
          </a:p>
          <a:p>
            <a:endParaRPr lang="en-GB" sz="1200" b="1" dirty="0"/>
          </a:p>
          <a:p>
            <a:r>
              <a:rPr lang="en-GB" sz="1200" b="1" dirty="0" smtClean="0">
                <a:solidFill>
                  <a:srgbClr val="008000"/>
                </a:solidFill>
              </a:rPr>
              <a:t>Trivial model with x/X</a:t>
            </a:r>
            <a:r>
              <a:rPr lang="en-GB" sz="1200" b="1" baseline="-25000" dirty="0" smtClean="0">
                <a:solidFill>
                  <a:srgbClr val="008000"/>
                </a:solidFill>
              </a:rPr>
              <a:t>0</a:t>
            </a:r>
            <a:r>
              <a:rPr lang="en-GB" sz="1200" b="1" dirty="0" smtClean="0">
                <a:solidFill>
                  <a:srgbClr val="008000"/>
                </a:solidFill>
              </a:rPr>
              <a:t>=3% per layer superimposed.</a:t>
            </a:r>
            <a:endParaRPr lang="en-GB" sz="1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8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484784" y="476672"/>
            <a:ext cx="10800000" cy="11721021"/>
            <a:chOff x="-2343359" y="351530"/>
            <a:chExt cx="10800000" cy="1172102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9640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25644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61648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7652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33656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69660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56640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568808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28848" y="836712"/>
              <a:ext cx="0" cy="187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11451" y="1544611"/>
              <a:ext cx="460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…..</a:t>
              </a: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483206" y="601506"/>
              <a:ext cx="216024" cy="216024"/>
              <a:chOff x="1043608" y="908720"/>
              <a:chExt cx="216024" cy="216024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1043608" y="90872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1133609" y="998721"/>
                <a:ext cx="36022" cy="36022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750817" y="385500"/>
              <a:ext cx="3859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prstClr val="black"/>
                  </a:solidFill>
                  <a:latin typeface="Calibri"/>
                </a:rPr>
                <a:t>B</a:t>
              </a:r>
              <a:endParaRPr lang="en-US" sz="28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Arc 31"/>
            <p:cNvSpPr>
              <a:spLocks noChangeAspect="1"/>
            </p:cNvSpPr>
            <p:nvPr/>
          </p:nvSpPr>
          <p:spPr>
            <a:xfrm rot="18947028">
              <a:off x="-2343359" y="1272551"/>
              <a:ext cx="10800000" cy="10800000"/>
            </a:xfrm>
            <a:prstGeom prst="arc">
              <a:avLst>
                <a:gd name="adj1" fmla="val 17236885"/>
                <a:gd name="adj2" fmla="val 2030375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896400" y="2996952"/>
              <a:ext cx="40324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563888" y="2492896"/>
              <a:ext cx="338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prstClr val="black"/>
                  </a:solidFill>
                  <a:latin typeface="Calibri"/>
                </a:rPr>
                <a:t>L</a:t>
              </a:r>
              <a:endParaRPr lang="en-US" sz="2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7123" y="351530"/>
              <a:ext cx="4561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prstClr val="black"/>
                  </a:solidFill>
                  <a:latin typeface="Calibri"/>
                </a:rPr>
                <a:t>1    2    3  …                                                  N</a:t>
              </a:r>
              <a:endParaRPr lang="en-US" sz="20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52120" y="1070894"/>
            <a:ext cx="334892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solidFill>
                  <a:prstClr val="black"/>
                </a:solidFill>
                <a:latin typeface="Calibri"/>
              </a:rPr>
              <a:t>σ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… point resolution/plane</a:t>
            </a:r>
          </a:p>
          <a:p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X</a:t>
            </a:r>
            <a:r>
              <a:rPr lang="en-US" sz="2000" baseline="-25000" dirty="0" err="1" smtClean="0">
                <a:solidFill>
                  <a:prstClr val="black"/>
                </a:solidFill>
                <a:latin typeface="Calibri"/>
              </a:rPr>
              <a:t>tot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/X</a:t>
            </a:r>
            <a:r>
              <a:rPr lang="en-US" sz="20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… total material budget</a:t>
            </a:r>
          </a:p>
          <a:p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N equidistant layers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356992"/>
            <a:ext cx="5116054" cy="139597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4869160"/>
            <a:ext cx="5559942" cy="1808741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78744" y="3709963"/>
            <a:ext cx="2248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Position Resolution</a:t>
            </a:r>
            <a:endParaRPr lang="en-US" sz="20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0903" y="4862901"/>
            <a:ext cx="2279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Multiple Scattering,</a:t>
            </a:r>
          </a:p>
          <a:p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Equal weighting</a:t>
            </a:r>
            <a:endParaRPr lang="en-US" sz="20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0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FF0000"/>
                </a:solidFill>
                <a:latin typeface="Calibri"/>
              </a:rPr>
              <a:t>Point Resolution </a:t>
            </a:r>
            <a:r>
              <a:rPr lang="de-DE" sz="2400" b="1" dirty="0" err="1" smtClean="0">
                <a:solidFill>
                  <a:srgbClr val="FF0000"/>
                </a:solidFill>
                <a:latin typeface="Calibri"/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  <a:latin typeface="Calibri"/>
              </a:rPr>
              <a:t> Multiple </a:t>
            </a:r>
            <a:r>
              <a:rPr lang="de-DE" sz="2400" b="1" dirty="0" err="1" smtClean="0">
                <a:solidFill>
                  <a:srgbClr val="FF0000"/>
                </a:solidFill>
                <a:latin typeface="Calibri"/>
              </a:rPr>
              <a:t>Scattering</a:t>
            </a:r>
            <a:endParaRPr lang="de-DE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72481" y="5692231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≈1.2. Taking into account the correlation (</a:t>
            </a:r>
            <a:r>
              <a:rPr lang="en-US" sz="1200" b="1" dirty="0" err="1" smtClean="0">
                <a:solidFill>
                  <a:srgbClr val="000090"/>
                </a:solidFill>
              </a:rPr>
              <a:t>Kalman</a:t>
            </a:r>
            <a:r>
              <a:rPr lang="en-US" sz="1200" b="1" dirty="0" smtClean="0">
                <a:solidFill>
                  <a:srgbClr val="000090"/>
                </a:solidFill>
              </a:rPr>
              <a:t> filter etc.) this number can be reduced to 1.0</a:t>
            </a:r>
          </a:p>
        </p:txBody>
      </p:sp>
    </p:spTree>
    <p:extLst>
      <p:ext uri="{BB962C8B-B14F-4D97-AF65-F5344CB8AC3E}">
        <p14:creationId xmlns:p14="http://schemas.microsoft.com/office/powerpoint/2010/main" val="151259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19" y="4528050"/>
            <a:ext cx="3018414" cy="19392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40" y="322062"/>
            <a:ext cx="2913851" cy="1894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8" y="2328642"/>
            <a:ext cx="3242325" cy="2046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8097" y="5939431"/>
            <a:ext cx="1765250" cy="918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4324" y="3303220"/>
            <a:ext cx="3385261" cy="4142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t="10638"/>
          <a:stretch/>
        </p:blipFill>
        <p:spPr>
          <a:xfrm>
            <a:off x="4754886" y="4832494"/>
            <a:ext cx="2394545" cy="4712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0366" y="4015123"/>
            <a:ext cx="4656001" cy="5296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4324" y="506586"/>
            <a:ext cx="3902296" cy="15204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366" y="2908817"/>
            <a:ext cx="4128115" cy="2328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39951" y="2328642"/>
            <a:ext cx="3509633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75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711200" y="1036319"/>
            <a:ext cx="7823200" cy="5140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5779" y="4069094"/>
            <a:ext cx="356992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The points are </a:t>
            </a:r>
            <a:r>
              <a:rPr lang="en-GB" sz="1400" b="1" dirty="0" err="1"/>
              <a:t>Zbynek’s</a:t>
            </a:r>
            <a:r>
              <a:rPr lang="en-GB" sz="1400" b="1" dirty="0"/>
              <a:t>  </a:t>
            </a:r>
            <a:r>
              <a:rPr lang="en-GB" sz="1400" b="1" dirty="0" smtClean="0"/>
              <a:t>results from the </a:t>
            </a:r>
            <a:r>
              <a:rPr lang="en-GB" sz="1400" b="1" dirty="0" err="1" smtClean="0"/>
              <a:t>TKLayout</a:t>
            </a:r>
            <a:r>
              <a:rPr lang="en-GB" sz="1400" b="1" dirty="0" smtClean="0"/>
              <a:t> </a:t>
            </a:r>
            <a:r>
              <a:rPr lang="en-GB" sz="1400" b="1" dirty="0" smtClean="0"/>
              <a:t>Tool, the solid lines are the formulas from the previous slide.</a:t>
            </a:r>
            <a:endParaRPr lang="en-GB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7380312" y="2636912"/>
            <a:ext cx="101309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</a:rPr>
              <a:t>Z. </a:t>
            </a:r>
            <a:r>
              <a:rPr lang="en-GB" b="1" dirty="0" err="1">
                <a:solidFill>
                  <a:srgbClr val="000090"/>
                </a:solidFill>
              </a:rPr>
              <a:t>Drasal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71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99591" y="1602197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</a:rPr>
              <a:t>We have </a:t>
            </a:r>
            <a:r>
              <a:rPr lang="en-GB" b="1" dirty="0" smtClean="0">
                <a:solidFill>
                  <a:srgbClr val="000090"/>
                </a:solidFill>
              </a:rPr>
              <a:t>defined </a:t>
            </a:r>
            <a:r>
              <a:rPr lang="en-GB" b="1" dirty="0">
                <a:solidFill>
                  <a:srgbClr val="000090"/>
                </a:solidFill>
              </a:rPr>
              <a:t>the </a:t>
            </a:r>
            <a:r>
              <a:rPr lang="en-GB" b="1" dirty="0" smtClean="0">
                <a:solidFill>
                  <a:srgbClr val="000090"/>
                </a:solidFill>
              </a:rPr>
              <a:t>dates </a:t>
            </a:r>
            <a:r>
              <a:rPr lang="en-GB" b="1" dirty="0">
                <a:solidFill>
                  <a:srgbClr val="000090"/>
                </a:solidFill>
              </a:rPr>
              <a:t>for </a:t>
            </a:r>
            <a:r>
              <a:rPr lang="en-GB" b="1" dirty="0" smtClean="0">
                <a:solidFill>
                  <a:srgbClr val="000090"/>
                </a:solidFill>
              </a:rPr>
              <a:t>all FCC hadron detector meetings</a:t>
            </a:r>
            <a:r>
              <a:rPr lang="en-GB" b="1" dirty="0">
                <a:solidFill>
                  <a:srgbClr val="000090"/>
                </a:solidFill>
              </a:rPr>
              <a:t>, leading up to the next FCC week in Rome (April 11-15, 2016).</a:t>
            </a:r>
          </a:p>
          <a:p>
            <a:endParaRPr lang="en-GB" b="1" dirty="0"/>
          </a:p>
          <a:p>
            <a:r>
              <a:rPr lang="sk-SK" b="1" dirty="0">
                <a:solidFill>
                  <a:srgbClr val="008000"/>
                </a:solidFill>
              </a:rPr>
              <a:t>Nov. </a:t>
            </a:r>
            <a:r>
              <a:rPr lang="sk-SK" b="1" dirty="0" smtClean="0">
                <a:solidFill>
                  <a:srgbClr val="008000"/>
                </a:solidFill>
              </a:rPr>
              <a:t>03, 2015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Dec. </a:t>
            </a:r>
            <a:r>
              <a:rPr lang="sk-SK" b="1" dirty="0" smtClean="0">
                <a:solidFill>
                  <a:srgbClr val="008000"/>
                </a:solidFill>
              </a:rPr>
              <a:t>09, 2015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Jan. </a:t>
            </a:r>
            <a:r>
              <a:rPr lang="sk-SK" b="1" dirty="0" smtClean="0">
                <a:solidFill>
                  <a:srgbClr val="008000"/>
                </a:solidFill>
              </a:rPr>
              <a:t>21, 2016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Mar. </a:t>
            </a:r>
            <a:r>
              <a:rPr lang="sk-SK" b="1" dirty="0" smtClean="0">
                <a:solidFill>
                  <a:srgbClr val="008000"/>
                </a:solidFill>
              </a:rPr>
              <a:t>03, 2016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Apr. </a:t>
            </a:r>
            <a:r>
              <a:rPr lang="sk-SK" b="1" dirty="0" smtClean="0">
                <a:solidFill>
                  <a:srgbClr val="008000"/>
                </a:solidFill>
              </a:rPr>
              <a:t>06, 2016</a:t>
            </a:r>
            <a:endParaRPr lang="sk-SK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Dates for Next Meetings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6606" y="4356334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366FF"/>
                </a:solidFill>
              </a:rPr>
              <a:t>https://</a:t>
            </a:r>
            <a:r>
              <a:rPr lang="en-GB" dirty="0" err="1">
                <a:solidFill>
                  <a:srgbClr val="3366FF"/>
                </a:solidFill>
              </a:rPr>
              <a:t>indico.cern.ch</a:t>
            </a:r>
            <a:r>
              <a:rPr lang="en-GB" dirty="0">
                <a:solidFill>
                  <a:srgbClr val="3366FF"/>
                </a:solidFill>
              </a:rPr>
              <a:t>/category/6069/</a:t>
            </a:r>
          </a:p>
        </p:txBody>
      </p:sp>
    </p:spTree>
    <p:extLst>
      <p:ext uri="{BB962C8B-B14F-4D97-AF65-F5344CB8AC3E}">
        <p14:creationId xmlns:p14="http://schemas.microsoft.com/office/powerpoint/2010/main" val="230263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45000"/>
          </a:blip>
          <a:stretch>
            <a:fillRect/>
          </a:stretch>
        </p:blipFill>
        <p:spPr>
          <a:xfrm>
            <a:off x="685638" y="985415"/>
            <a:ext cx="7872821" cy="5211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2905" y="4221088"/>
            <a:ext cx="309634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S</a:t>
            </a:r>
            <a:r>
              <a:rPr lang="en-GB" sz="1400" b="1" dirty="0" smtClean="0"/>
              <a:t>olid lines show the formulas from the previous slide, multiple scattering neglected.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735607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6554880" cy="745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43530"/>
            <a:ext cx="84249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Large BL</a:t>
            </a:r>
            <a:r>
              <a:rPr lang="en-GB" sz="14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400" b="1" dirty="0" smtClean="0">
                <a:solidFill>
                  <a:srgbClr val="000090"/>
                </a:solidFill>
              </a:rPr>
              <a:t> needed for high momenta, but large BL also key to minimize multiple scattering contribution</a:t>
            </a:r>
            <a:r>
              <a:rPr lang="en-GB" sz="1400" b="1" dirty="0" smtClean="0"/>
              <a:t>. </a:t>
            </a: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8000"/>
                </a:solidFill>
              </a:rPr>
              <a:t>With BL 2.5 times larger than CMS, the multiple scattering contribution for the same amount of tracker material is a factor 2.5 smaller (</a:t>
            </a:r>
            <a:r>
              <a:rPr lang="en-GB" sz="1400" b="1" dirty="0" err="1" smtClean="0">
                <a:solidFill>
                  <a:srgbClr val="008000"/>
                </a:solidFill>
              </a:rPr>
              <a:t>reso</a:t>
            </a:r>
            <a:r>
              <a:rPr lang="en-GB" sz="1400" b="1" dirty="0" smtClean="0">
                <a:solidFill>
                  <a:srgbClr val="008000"/>
                </a:solidFill>
              </a:rPr>
              <a:t>: 0.8%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 0.32%).</a:t>
            </a:r>
          </a:p>
          <a:p>
            <a:endParaRPr lang="en-GB" sz="14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How to scale the system and keep the performance constant ?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At constant B and 1/2 the tracker radius (free bore of solenoid from 12m to 10m) we need: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4 times the tracker resolution (20um  5um) and 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4 times less material budget (x/X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=50% at eta=0 to x/X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=12.5% at eta=0 i.e. 3% per Layer to 0.75% per layer)</a:t>
            </a:r>
          </a:p>
          <a:p>
            <a:endParaRPr lang="en-GB" sz="14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These values are challenging but not out of reach.</a:t>
            </a: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Tracker instead of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diam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=4.8m, length=16m to half of that !</a:t>
            </a:r>
          </a:p>
          <a:p>
            <a:endParaRPr lang="en-GB" sz="1400" b="1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A final choice is part of an optimization that depends on future technologies 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We will have to show ‘cost scaling’ models in the 2018 report.</a:t>
            </a: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</a:rPr>
              <a:t>Forward Tracking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8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86690" y="764704"/>
            <a:ext cx="5907081" cy="3023653"/>
            <a:chOff x="1259632" y="513839"/>
            <a:chExt cx="5907081" cy="30236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5" name="Trapezoid 4"/>
              <p:cNvSpPr/>
              <p:nvPr/>
            </p:nvSpPr>
            <p:spPr>
              <a:xfrm rot="16200000">
                <a:off x="2717554" y="2871658"/>
                <a:ext cx="720080" cy="288032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Tracking Resolution, Position Resolution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275856" y="3334668"/>
            <a:ext cx="216024" cy="670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67944" y="3334668"/>
            <a:ext cx="288032" cy="670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35192"/>
          <a:stretch/>
        </p:blipFill>
        <p:spPr>
          <a:xfrm>
            <a:off x="0" y="4188188"/>
            <a:ext cx="4757697" cy="21081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25978" y="3643315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Using 4 tracking stations for a dipole with constant magnetic field and length S, the optimum spectrometer resolution is achieved by placing 2 stations in the </a:t>
            </a:r>
            <a:r>
              <a:rPr lang="en-GB" sz="1200" b="1" dirty="0" err="1" smtClean="0">
                <a:solidFill>
                  <a:srgbClr val="000090"/>
                </a:solidFill>
              </a:rPr>
              <a:t>center</a:t>
            </a:r>
            <a:r>
              <a:rPr lang="en-GB" sz="1200" b="1" dirty="0" smtClean="0">
                <a:solidFill>
                  <a:srgbClr val="000090"/>
                </a:solidFill>
              </a:rPr>
              <a:t> and one on each end to measure the </a:t>
            </a:r>
            <a:r>
              <a:rPr lang="en-GB" sz="1200" b="1" dirty="0" err="1" smtClean="0">
                <a:solidFill>
                  <a:srgbClr val="000090"/>
                </a:solidFill>
              </a:rPr>
              <a:t>sagitta</a:t>
            </a:r>
            <a:r>
              <a:rPr lang="en-GB" sz="1200" b="1" dirty="0" smtClean="0">
                <a:solidFill>
                  <a:srgbClr val="000090"/>
                </a:solidFill>
              </a:rPr>
              <a:t>.</a:t>
            </a:r>
          </a:p>
          <a:p>
            <a:endParaRPr lang="en-GB" sz="1200" b="1" dirty="0">
              <a:solidFill>
                <a:srgbClr val="00800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The same performance is achieved by placing the chambers outside the dipole at separation of S/4.</a:t>
            </a:r>
          </a:p>
          <a:p>
            <a:endParaRPr lang="en-GB" sz="1200" b="1" dirty="0"/>
          </a:p>
          <a:p>
            <a:r>
              <a:rPr lang="en-GB" sz="1200" b="1" dirty="0" smtClean="0">
                <a:solidFill>
                  <a:srgbClr val="000090"/>
                </a:solidFill>
              </a:rPr>
              <a:t>This is what </a:t>
            </a:r>
            <a:r>
              <a:rPr lang="en-GB" sz="1200" b="1" dirty="0" err="1" smtClean="0">
                <a:solidFill>
                  <a:srgbClr val="000090"/>
                </a:solidFill>
              </a:rPr>
              <a:t>LHCb</a:t>
            </a:r>
            <a:r>
              <a:rPr lang="en-GB" sz="1200" b="1" dirty="0" smtClean="0">
                <a:solidFill>
                  <a:srgbClr val="000090"/>
                </a:solidFill>
              </a:rPr>
              <a:t> uses, because if space is available it is more easy to implement the detectors outside, and also avoid occupancy from </a:t>
            </a:r>
            <a:r>
              <a:rPr lang="en-GB" sz="1200" b="1" dirty="0" err="1" smtClean="0">
                <a:solidFill>
                  <a:srgbClr val="000090"/>
                </a:solidFill>
              </a:rPr>
              <a:t>loopers</a:t>
            </a:r>
            <a:r>
              <a:rPr lang="en-GB" sz="1200" b="1" dirty="0" smtClean="0">
                <a:solidFill>
                  <a:srgbClr val="000090"/>
                </a:solidFill>
              </a:rPr>
              <a:t> in the field (</a:t>
            </a:r>
            <a:r>
              <a:rPr lang="en-GB" sz="1200" b="1" dirty="0" err="1" smtClean="0">
                <a:solidFill>
                  <a:srgbClr val="000090"/>
                </a:solidFill>
              </a:rPr>
              <a:t>detals</a:t>
            </a:r>
            <a:r>
              <a:rPr lang="en-GB" sz="1200" b="1" dirty="0" smtClean="0">
                <a:solidFill>
                  <a:srgbClr val="000090"/>
                </a:solidFill>
              </a:rPr>
              <a:t> on catching Ks etc. are of curse to be considered …)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We use this idea for now (is also easier to calculate ! It is just the</a:t>
            </a:r>
          </a:p>
          <a:p>
            <a:r>
              <a:rPr lang="en-GB" sz="1200" b="1" dirty="0" err="1" smtClean="0">
                <a:solidFill>
                  <a:srgbClr val="008000"/>
                </a:solidFill>
              </a:rPr>
              <a:t>Int</a:t>
            </a:r>
            <a:r>
              <a:rPr lang="en-GB" sz="1200" b="1" dirty="0" smtClean="0">
                <a:solidFill>
                  <a:srgbClr val="008000"/>
                </a:solidFill>
              </a:rPr>
              <a:t> </a:t>
            </a:r>
            <a:r>
              <a:rPr lang="en-GB" sz="1200" b="1" dirty="0" err="1" smtClean="0">
                <a:solidFill>
                  <a:srgbClr val="008000"/>
                </a:solidFill>
              </a:rPr>
              <a:t>Bdl</a:t>
            </a:r>
            <a:r>
              <a:rPr lang="en-GB" sz="1200" b="1" dirty="0" smtClean="0">
                <a:solidFill>
                  <a:srgbClr val="008000"/>
                </a:solidFill>
              </a:rPr>
              <a:t> that counts)</a:t>
            </a:r>
            <a:endParaRPr lang="en-GB" sz="1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3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09499"/>
            <a:ext cx="4392488" cy="2975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6133"/>
            <a:ext cx="8856984" cy="31117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08304" y="413545"/>
            <a:ext cx="648072" cy="2736304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11960" y="413545"/>
            <a:ext cx="576064" cy="2736304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00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35696" y="1772816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771800" y="1772816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652120" y="1825950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588224" y="184482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419872" y="873938"/>
            <a:ext cx="1584176" cy="35283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18956552">
            <a:off x="3035185" y="1532281"/>
            <a:ext cx="2316328" cy="231605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>
          <a:xfrm>
            <a:off x="3388081" y="1858100"/>
            <a:ext cx="799232" cy="89831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8" idx="2"/>
          </p:cNvCxnSpPr>
          <p:nvPr/>
        </p:nvCxnSpPr>
        <p:spPr>
          <a:xfrm flipH="1">
            <a:off x="4187313" y="1884943"/>
            <a:ext cx="838342" cy="8714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43297" y="2252361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Arc 12"/>
          <p:cNvSpPr>
            <a:spLocks noChangeAspect="1"/>
          </p:cNvSpPr>
          <p:nvPr/>
        </p:nvSpPr>
        <p:spPr>
          <a:xfrm rot="18956552">
            <a:off x="3842872" y="2318406"/>
            <a:ext cx="692964" cy="69288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prstClr val="black"/>
                </a:solidFill>
                <a:prstDash val="dash"/>
              </a:ln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31409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Calibri"/>
              </a:rPr>
              <a:t>B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39952" y="3429000"/>
            <a:ext cx="180204" cy="180000"/>
            <a:chOff x="2999659" y="2872024"/>
            <a:chExt cx="180204" cy="180000"/>
          </a:xfrm>
        </p:grpSpPr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2999659" y="2872024"/>
              <a:ext cx="180204" cy="1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059840" y="2924944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H="1">
            <a:off x="1331640" y="1844824"/>
            <a:ext cx="2088232" cy="1728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H="1" flipV="1">
            <a:off x="5025655" y="1884943"/>
            <a:ext cx="1778593" cy="1544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35696" y="3789040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2120" y="3789040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720" y="3933056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3861048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75656" y="285293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64392" y="205155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52120" y="2123564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2915652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σ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55" y="5254065"/>
            <a:ext cx="4554509" cy="8066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923" y="5477436"/>
            <a:ext cx="1892300" cy="3556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Resolution, Position Resolution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28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35696" y="148478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771800" y="148478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652120" y="1825950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588224" y="1844824"/>
            <a:ext cx="0" cy="1872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419872" y="873938"/>
            <a:ext cx="1584176" cy="35283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19869159">
            <a:off x="2826764" y="1705973"/>
            <a:ext cx="2316328" cy="231605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>
          <a:xfrm>
            <a:off x="3426206" y="1849674"/>
            <a:ext cx="552686" cy="10804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8" idx="2"/>
          </p:cNvCxnSpPr>
          <p:nvPr/>
        </p:nvCxnSpPr>
        <p:spPr>
          <a:xfrm flipH="1">
            <a:off x="3978892" y="2305211"/>
            <a:ext cx="1020481" cy="62489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70876" y="2474127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Arc 12"/>
          <p:cNvSpPr>
            <a:spLocks noChangeAspect="1"/>
          </p:cNvSpPr>
          <p:nvPr/>
        </p:nvSpPr>
        <p:spPr>
          <a:xfrm rot="19930818">
            <a:off x="3656959" y="2470444"/>
            <a:ext cx="692964" cy="69288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prstClr val="black"/>
                </a:solidFill>
                <a:prstDash val="dash"/>
              </a:ln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31409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Calibri"/>
              </a:rPr>
              <a:t>B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39952" y="3429000"/>
            <a:ext cx="180204" cy="180000"/>
            <a:chOff x="2999659" y="2872024"/>
            <a:chExt cx="180204" cy="180000"/>
          </a:xfrm>
        </p:grpSpPr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2999659" y="2872024"/>
              <a:ext cx="180204" cy="1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059840" y="2924944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H="1">
            <a:off x="1331640" y="2132856"/>
            <a:ext cx="144016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H="1" flipV="1">
            <a:off x="4999373" y="2305211"/>
            <a:ext cx="652747" cy="9077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35696" y="3501008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2120" y="1556792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720" y="3645024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908720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771800" y="1844824"/>
            <a:ext cx="64807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2771800" y="1628800"/>
            <a:ext cx="648072" cy="5040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5652120" y="3212976"/>
            <a:ext cx="864096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5652120" y="3212976"/>
            <a:ext cx="1152128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347864" y="1412776"/>
            <a:ext cx="52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Δ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α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72200" y="3717032"/>
            <a:ext cx="52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Calibri"/>
              </a:rPr>
              <a:t>Δ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α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79" y="5074771"/>
            <a:ext cx="4554509" cy="806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898" y="5298695"/>
            <a:ext cx="3568700" cy="43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700" y="873938"/>
            <a:ext cx="838200" cy="3937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3020" y="3774544"/>
            <a:ext cx="838200" cy="3937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Resolution, Multiple Scattering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58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278" y="3573388"/>
            <a:ext cx="2019300" cy="647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888" y="4291228"/>
            <a:ext cx="4997320" cy="95620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446888" y="2996952"/>
            <a:ext cx="67255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85643" y="335699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446888" y="2348880"/>
            <a:ext cx="67255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267744" y="2996952"/>
            <a:ext cx="1656184" cy="36004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923928" y="1124744"/>
            <a:ext cx="4824536" cy="18564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298038" y="2060848"/>
            <a:ext cx="5730346" cy="1288758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64088" y="2611850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  <a:latin typeface="Calibri"/>
              </a:rPr>
              <a:t>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4767" y="1907540"/>
            <a:ext cx="4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  <a:latin typeface="Calibri"/>
              </a:rPr>
              <a:t>Δθ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0" y="5401329"/>
            <a:ext cx="5242148" cy="91792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2539" y="2831852"/>
            <a:ext cx="774700" cy="3302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Resolution, Measurement of angle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2298631" y="836712"/>
            <a:ext cx="1" cy="3143789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23528" y="2831852"/>
            <a:ext cx="9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Pixel L1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3528" y="2164214"/>
            <a:ext cx="9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Pixel L2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22706" y="776941"/>
            <a:ext cx="4147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Material budget of first layer dominates !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74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35" y="1052736"/>
            <a:ext cx="8640960" cy="903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35" y="2596021"/>
            <a:ext cx="8604448" cy="879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3717032"/>
            <a:ext cx="218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X</a:t>
            </a:r>
            <a:r>
              <a:rPr lang="en-GB" baseline="-25000" dirty="0" err="1" smtClean="0"/>
              <a:t>f</a:t>
            </a:r>
            <a:r>
              <a:rPr lang="en-GB" dirty="0" smtClean="0"/>
              <a:t>/X</a:t>
            </a:r>
            <a:r>
              <a:rPr lang="en-GB" baseline="-25000" dirty="0" smtClean="0"/>
              <a:t>0</a:t>
            </a:r>
            <a:r>
              <a:rPr lang="en-GB" dirty="0" smtClean="0"/>
              <a:t>=0.06</a:t>
            </a:r>
          </a:p>
          <a:p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Bdl</a:t>
            </a:r>
            <a:r>
              <a:rPr lang="en-GB" dirty="0" smtClean="0"/>
              <a:t>=10 Tm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3516" y="3717032"/>
            <a:ext cx="2186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σ</a:t>
            </a:r>
            <a:r>
              <a:rPr lang="en-GB" dirty="0" smtClean="0"/>
              <a:t>=30μm</a:t>
            </a:r>
          </a:p>
          <a:p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Bdl</a:t>
            </a:r>
            <a:r>
              <a:rPr lang="en-GB" dirty="0" smtClean="0"/>
              <a:t>=10 Tm</a:t>
            </a:r>
          </a:p>
          <a:p>
            <a:r>
              <a:rPr lang="en-GB" dirty="0" smtClean="0"/>
              <a:t>L=2m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0192" y="3717032"/>
            <a:ext cx="218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X</a:t>
            </a:r>
            <a:r>
              <a:rPr lang="en-GB" baseline="-25000" dirty="0" err="1" smtClean="0"/>
              <a:t>t</a:t>
            </a:r>
            <a:r>
              <a:rPr lang="en-GB" dirty="0" smtClean="0"/>
              <a:t>/X</a:t>
            </a:r>
            <a:r>
              <a:rPr lang="en-GB" baseline="-25000" dirty="0" smtClean="0"/>
              <a:t>0</a:t>
            </a:r>
            <a:r>
              <a:rPr lang="en-GB" dirty="0" smtClean="0"/>
              <a:t>=0.03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69160"/>
            <a:ext cx="9144000" cy="1576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60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53000"/>
          </a:blip>
          <a:stretch>
            <a:fillRect/>
          </a:stretch>
        </p:blipFill>
        <p:spPr>
          <a:xfrm>
            <a:off x="3844223" y="980728"/>
            <a:ext cx="4536504" cy="5184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8150" y="4509120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86252" y="5157192"/>
            <a:ext cx="43437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S</a:t>
            </a:r>
            <a:r>
              <a:rPr lang="en-GB" sz="1400" b="1" dirty="0" smtClean="0"/>
              <a:t>olid lines show the performance of the forward dipole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2423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93" y="8102"/>
            <a:ext cx="43554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88374" y="17381"/>
            <a:ext cx="455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Baseline FCC-</a:t>
            </a:r>
            <a:r>
              <a:rPr lang="en-GB" sz="2400" b="1" dirty="0" err="1" smtClean="0">
                <a:solidFill>
                  <a:srgbClr val="FF0000"/>
                </a:solidFill>
              </a:rPr>
              <a:t>hh</a:t>
            </a:r>
            <a:r>
              <a:rPr lang="en-GB" sz="2400" b="1" dirty="0" smtClean="0">
                <a:solidFill>
                  <a:srgbClr val="FF0000"/>
                </a:solidFill>
              </a:rPr>
              <a:t> Parameters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7012" y="1196752"/>
            <a:ext cx="38497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baseline FCC hadron accelerator parameters are defined in a table linked from the FCC homepage.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https://fcc.web.cern.ch/Pages/Hadron-</a:t>
            </a:r>
            <a:r>
              <a:rPr lang="en-GB" dirty="0" smtClean="0">
                <a:hlinkClick r:id="rId3"/>
              </a:rPr>
              <a:t>Collider.aspx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Peak Luminosity and Integrated Luminosity for the different phases are not yet listed there, so we should use the following assumptions </a:t>
            </a:r>
            <a:r>
              <a:rPr lang="en-GB" dirty="0" smtClean="0">
                <a:sym typeface="Wingdings"/>
              </a:rPr>
              <a:t>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653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70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>
            <a:off x="497840" y="762000"/>
            <a:ext cx="8646160" cy="55179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427239"/>
            <a:ext cx="43437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This is the baseline </a:t>
            </a:r>
            <a:r>
              <a:rPr lang="en-GB" sz="1400" b="1" dirty="0" err="1" smtClean="0"/>
              <a:t>parametrization</a:t>
            </a:r>
            <a:r>
              <a:rPr lang="en-GB" sz="1400" b="1" dirty="0" smtClean="0"/>
              <a:t> used for DELPHES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71039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462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Calorimeter Granularity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8861" b="57666"/>
          <a:stretch/>
        </p:blipFill>
        <p:spPr>
          <a:xfrm>
            <a:off x="0" y="4243294"/>
            <a:ext cx="9144000" cy="8713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61330" b="25040"/>
          <a:stretch/>
        </p:blipFill>
        <p:spPr>
          <a:xfrm>
            <a:off x="6630" y="5589240"/>
            <a:ext cx="9144000" cy="8815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620688"/>
            <a:ext cx="7920880" cy="344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1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 smtClean="0">
                <a:solidFill>
                  <a:srgbClr val="FF0000"/>
                </a:solidFill>
              </a:rPr>
              <a:t>Calorimetry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5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60648"/>
            <a:ext cx="3091013" cy="1998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18329" y="548680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  <a:latin typeface="Calibri"/>
              </a:rPr>
              <a:t>Cell Size in cm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115692"/>
            <a:ext cx="3842778" cy="2448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34076" y="1700808"/>
            <a:ext cx="9620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0090"/>
                </a:solidFill>
                <a:latin typeface="Calibri"/>
              </a:rPr>
              <a:t>0.0125x0.0125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1340768"/>
            <a:ext cx="83206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0090"/>
                </a:solidFill>
                <a:latin typeface="Calibri"/>
              </a:rPr>
              <a:t>0.025x0.025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08304" y="1818177"/>
            <a:ext cx="70207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0090"/>
                </a:solidFill>
                <a:latin typeface="Calibri"/>
              </a:rPr>
              <a:t>0.05x0.05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86" y="2258768"/>
            <a:ext cx="3085386" cy="20007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4259492"/>
            <a:ext cx="5904656" cy="256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77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3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" y="28529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 smtClean="0">
                <a:solidFill>
                  <a:srgbClr val="FF0000"/>
                </a:solidFill>
              </a:rPr>
              <a:t>Muon</a:t>
            </a:r>
            <a:r>
              <a:rPr lang="en-GB" sz="4000" b="1" dirty="0" smtClean="0">
                <a:solidFill>
                  <a:srgbClr val="FF0000"/>
                </a:solidFill>
              </a:rPr>
              <a:t> System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8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579" y="0"/>
            <a:ext cx="68223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1703" y="19168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7 </a:t>
            </a:r>
            <a:r>
              <a:rPr lang="en-GB" b="1" dirty="0" err="1" smtClean="0">
                <a:solidFill>
                  <a:srgbClr val="FFFF00"/>
                </a:solidFill>
              </a:rPr>
              <a:t>GeV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6079" y="54868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9 </a:t>
            </a:r>
            <a:r>
              <a:rPr lang="en-GB" b="1" dirty="0" err="1" smtClean="0">
                <a:solidFill>
                  <a:srgbClr val="000090"/>
                </a:solidFill>
              </a:rPr>
              <a:t>GeV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69782" y="192900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660066"/>
                </a:solidFill>
              </a:rPr>
              <a:t>20 </a:t>
            </a:r>
            <a:r>
              <a:rPr lang="en-GB" b="1" dirty="0" err="1" smtClean="0">
                <a:solidFill>
                  <a:srgbClr val="660066"/>
                </a:solidFill>
              </a:rPr>
              <a:t>GeV</a:t>
            </a:r>
            <a:endParaRPr lang="en-GB" b="1" dirty="0">
              <a:solidFill>
                <a:srgbClr val="66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1854" y="278092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50 </a:t>
            </a:r>
            <a:r>
              <a:rPr lang="en-GB" b="1" dirty="0" err="1" smtClean="0">
                <a:solidFill>
                  <a:schemeClr val="bg2">
                    <a:lumMod val="50000"/>
                  </a:schemeClr>
                </a:solidFill>
              </a:rPr>
              <a:t>GeV</a:t>
            </a:r>
            <a:endParaRPr lang="en-GB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7933" y="306896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100 </a:t>
            </a:r>
            <a:r>
              <a:rPr lang="en-GB" b="1" dirty="0" err="1" smtClean="0">
                <a:solidFill>
                  <a:srgbClr val="008000"/>
                </a:solidFill>
              </a:rPr>
              <a:t>GeV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32656"/>
            <a:ext cx="223224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At B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0</a:t>
            </a:r>
            <a:r>
              <a:rPr lang="en-GB" sz="1400" b="1" dirty="0" smtClean="0">
                <a:solidFill>
                  <a:srgbClr val="FF0000"/>
                </a:solidFill>
              </a:rPr>
              <a:t>=6T and R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0</a:t>
            </a:r>
            <a:r>
              <a:rPr lang="en-GB" sz="1400" b="1" dirty="0" smtClean="0">
                <a:solidFill>
                  <a:srgbClr val="FF0000"/>
                </a:solidFill>
              </a:rPr>
              <a:t>=6m, </a:t>
            </a:r>
          </a:p>
          <a:p>
            <a:r>
              <a:rPr lang="en-GB" sz="1400" b="1" dirty="0" err="1" smtClean="0">
                <a:solidFill>
                  <a:srgbClr val="FF0000"/>
                </a:solidFill>
              </a:rPr>
              <a:t>Muons</a:t>
            </a:r>
            <a:r>
              <a:rPr lang="en-GB" sz="1400" b="1" dirty="0" smtClean="0">
                <a:solidFill>
                  <a:srgbClr val="FF0000"/>
                </a:solidFill>
              </a:rPr>
              <a:t> below 7GeV do not enter the </a:t>
            </a:r>
            <a:r>
              <a:rPr lang="en-GB" sz="1400" b="1" dirty="0" err="1" smtClean="0">
                <a:solidFill>
                  <a:srgbClr val="FF0000"/>
                </a:solidFill>
              </a:rPr>
              <a:t>muon</a:t>
            </a:r>
            <a:r>
              <a:rPr lang="en-GB" sz="1400" b="1" dirty="0" smtClean="0">
                <a:solidFill>
                  <a:srgbClr val="FF0000"/>
                </a:solidFill>
              </a:rPr>
              <a:t> system.</a:t>
            </a: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0090"/>
                </a:solidFill>
              </a:rPr>
              <a:t>No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Trigger below 7GeV.</a:t>
            </a: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</a:rPr>
              <a:t>Possibly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ID with HGCAL.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9607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800" y="786333"/>
            <a:ext cx="4752528" cy="4777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447" y="1484784"/>
            <a:ext cx="3251427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1)  The inner tracker 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 resolution plots from before</a:t>
            </a: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8000"/>
                </a:solidFill>
              </a:rPr>
              <a:t>2) The track angle at the entrance of the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system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GB" sz="1400" b="1" dirty="0" smtClean="0">
                <a:solidFill>
                  <a:srgbClr val="008000"/>
                </a:solidFill>
              </a:rPr>
              <a:t> Trigger</a:t>
            </a:r>
            <a:endParaRPr lang="en-GB" sz="1400" b="1" dirty="0" smtClean="0">
              <a:solidFill>
                <a:srgbClr val="00800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3) A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sagitta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measurement in the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system (no iron  precise !)</a:t>
            </a: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4) The combined fit of inner tracker and outer layers of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system.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26064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Momentum can be measured by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220072" y="3258341"/>
            <a:ext cx="800969" cy="1682827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148064" y="3258341"/>
            <a:ext cx="872978" cy="530699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16016" y="3717032"/>
            <a:ext cx="36951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0</a:t>
            </a:r>
            <a:endParaRPr lang="en-GB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5316" y="4293096"/>
            <a:ext cx="36951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1</a:t>
            </a:r>
            <a:endParaRPr lang="en-GB" sz="16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04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800" y="260648"/>
            <a:ext cx="505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2) Track  angle at the entrance of the </a:t>
            </a:r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system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36386" y="1268760"/>
            <a:ext cx="1864006" cy="180020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948264" y="786333"/>
            <a:ext cx="189381" cy="1562547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11019"/>
            <a:ext cx="4690375" cy="7154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51520" y="1714313"/>
            <a:ext cx="3600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10% at 10TeV, B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=6T, R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=6m</a:t>
            </a: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Δθ</a:t>
            </a:r>
            <a:r>
              <a:rPr lang="en-GB" sz="1400" b="1" dirty="0" smtClean="0">
                <a:solidFill>
                  <a:srgbClr val="000090"/>
                </a:solidFill>
              </a:rPr>
              <a:t>=50μRad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2 stations at 1.5m distance with 50um position resolution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For low momentum, limit due to multiple scattering in the calorimeters and coil: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Calorimeter+Cryostat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: 35X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HCAL: 110X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Coil: 5X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 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x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tot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/X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≈150</a:t>
            </a:r>
            <a:endParaRPr lang="en-GB" sz="1400" b="1" baseline="-25000" dirty="0" smtClean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220072" y="2006602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4995167" y="1763739"/>
            <a:ext cx="2555977" cy="255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41" y="4701749"/>
            <a:ext cx="2169666" cy="58492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5361" y="5517232"/>
            <a:ext cx="27806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90"/>
                </a:solidFill>
              </a:rPr>
              <a:t>B</a:t>
            </a:r>
            <a:r>
              <a:rPr lang="en-GB" sz="1400" b="1" baseline="-25000" dirty="0">
                <a:solidFill>
                  <a:srgbClr val="000090"/>
                </a:solidFill>
              </a:rPr>
              <a:t>0</a:t>
            </a:r>
            <a:r>
              <a:rPr lang="en-GB" sz="1400" b="1" dirty="0">
                <a:solidFill>
                  <a:srgbClr val="000090"/>
                </a:solidFill>
              </a:rPr>
              <a:t>=6T, R</a:t>
            </a:r>
            <a:r>
              <a:rPr lang="en-GB" sz="1400" b="1" baseline="-25000" dirty="0">
                <a:solidFill>
                  <a:srgbClr val="000090"/>
                </a:solidFill>
              </a:rPr>
              <a:t>0</a:t>
            </a:r>
            <a:r>
              <a:rPr lang="en-GB" sz="1400" b="1" dirty="0">
                <a:solidFill>
                  <a:srgbClr val="000090"/>
                </a:solidFill>
              </a:rPr>
              <a:t>=</a:t>
            </a:r>
            <a:r>
              <a:rPr lang="en-GB" sz="1400" b="1" dirty="0" smtClean="0">
                <a:solidFill>
                  <a:srgbClr val="000090"/>
                </a:solidFill>
              </a:rPr>
              <a:t>6m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dp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/p=3% !!!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(CMS 9% because B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R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=1/3)</a:t>
            </a:r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rot="20641360">
            <a:off x="7000534" y="629980"/>
            <a:ext cx="1080120" cy="996520"/>
          </a:xfrm>
          <a:prstGeom prst="arc">
            <a:avLst/>
          </a:prstGeom>
          <a:ln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740352" y="32094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90"/>
                </a:solidFill>
              </a:rPr>
              <a:t>θ</a:t>
            </a:r>
            <a:endParaRPr lang="en-GB" dirty="0">
              <a:solidFill>
                <a:srgbClr val="00009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2658" y="5157192"/>
            <a:ext cx="1635760" cy="150009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5071382"/>
            <a:ext cx="2630445" cy="143286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81981" y="6525344"/>
            <a:ext cx="5905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8000"/>
                </a:solidFill>
              </a:rPr>
              <a:t>At eta=0 ATLAS type standalone </a:t>
            </a:r>
            <a:r>
              <a:rPr lang="en-GB" sz="1600" b="1" dirty="0" err="1" smtClean="0">
                <a:solidFill>
                  <a:srgbClr val="008000"/>
                </a:solidFill>
              </a:rPr>
              <a:t>Muon</a:t>
            </a:r>
            <a:r>
              <a:rPr lang="en-GB" sz="1600" b="1" dirty="0" smtClean="0">
                <a:solidFill>
                  <a:srgbClr val="008000"/>
                </a:solidFill>
              </a:rPr>
              <a:t> Performance up to 10TeV !!!</a:t>
            </a:r>
            <a:endParaRPr lang="en-GB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62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10269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800" y="260648"/>
            <a:ext cx="441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3) </a:t>
            </a:r>
            <a:r>
              <a:rPr lang="en-GB" b="1" dirty="0" err="1" smtClean="0">
                <a:solidFill>
                  <a:srgbClr val="FF0000"/>
                </a:solidFill>
              </a:rPr>
              <a:t>Sagitta</a:t>
            </a:r>
            <a:r>
              <a:rPr lang="en-GB" b="1" dirty="0" smtClean="0">
                <a:solidFill>
                  <a:srgbClr val="FF0000"/>
                </a:solidFill>
              </a:rPr>
              <a:t> measurement in the </a:t>
            </a:r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system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The return field is 2.45T</a:t>
            </a: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Measuring over the 5m lever arm with stations of sig=50um resolution we have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dp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= sig*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/(0.3*B*L</a:t>
            </a:r>
            <a:r>
              <a:rPr lang="en-GB" sz="14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400" b="1" dirty="0" smtClean="0">
                <a:solidFill>
                  <a:srgbClr val="000090"/>
                </a:solidFill>
              </a:rPr>
              <a:t>)*8 </a:t>
            </a:r>
          </a:p>
          <a:p>
            <a:r>
              <a:rPr lang="en-GB" sz="1400" b="1" dirty="0" smtClean="0">
                <a:solidFill>
                  <a:srgbClr val="000090"/>
                </a:solidFill>
              </a:rPr>
              <a:t>= 20% @ 10TeV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8000"/>
                </a:solidFill>
                <a:sym typeface="Wingdings"/>
              </a:rPr>
              <a:t>w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ith possibly excellent performance at low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due to the absence of iron (vs. CMS) .</a:t>
            </a:r>
          </a:p>
          <a:p>
            <a:endParaRPr lang="en-GB" sz="14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0090"/>
                </a:solidFill>
                <a:sym typeface="Wingdings"/>
              </a:rPr>
              <a:t>b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ut very hard to beat the angular measurement at high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and the inner tracker at low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.</a:t>
            </a:r>
            <a:endParaRPr lang="en-GB" sz="1400" b="1" dirty="0" smtClean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Surface </a:t>
            </a:r>
            <a:r>
              <a:rPr lang="en-GB" sz="1400" b="1" dirty="0">
                <a:solidFill>
                  <a:srgbClr val="000090"/>
                </a:solidFill>
                <a:sym typeface="Wingdings"/>
              </a:rPr>
              <a:t>&gt;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5000 m</a:t>
            </a:r>
            <a:r>
              <a:rPr lang="en-GB" sz="1400" b="1" baseline="30000" dirty="0" smtClean="0">
                <a:solidFill>
                  <a:srgbClr val="000090"/>
                </a:solidFill>
                <a:sym typeface="Wingdings"/>
              </a:rPr>
              <a:t>2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CMS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measurement in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 is limited to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dp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/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1400" b="1" dirty="0">
                <a:solidFill>
                  <a:srgbClr val="008000"/>
                </a:solidFill>
              </a:rPr>
              <a:t>= 20% </a:t>
            </a:r>
            <a:r>
              <a:rPr lang="en-GB" sz="1400" b="1" dirty="0" smtClean="0">
                <a:solidFill>
                  <a:srgbClr val="008000"/>
                </a:solidFill>
              </a:rPr>
              <a:t>due to multiple scattering alone.</a:t>
            </a:r>
            <a:endParaRPr lang="en-GB" sz="14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580112" y="1430538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265437" y="1089195"/>
            <a:ext cx="2745185" cy="2745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941384" y="773586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9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Baseline Parameters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658" y="764704"/>
            <a:ext cx="8136904" cy="5262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From M. </a:t>
            </a:r>
            <a:r>
              <a:rPr lang="en-GB" sz="1400" dirty="0" err="1" smtClean="0"/>
              <a:t>Benedikt</a:t>
            </a:r>
            <a:r>
              <a:rPr lang="en-GB" sz="1400" dirty="0" smtClean="0"/>
              <a:t>: The </a:t>
            </a:r>
            <a:r>
              <a:rPr lang="en-GB" sz="1400" dirty="0"/>
              <a:t>present working hypothesis is:</a:t>
            </a:r>
          </a:p>
          <a:p>
            <a:r>
              <a:rPr lang="en-GB" sz="1400" dirty="0"/>
              <a:t> </a:t>
            </a:r>
          </a:p>
          <a:p>
            <a:r>
              <a:rPr lang="en-GB" sz="1400" dirty="0"/>
              <a:t>-          peak luminosity baseline: 5E34</a:t>
            </a:r>
          </a:p>
          <a:p>
            <a:r>
              <a:rPr lang="en-US" sz="1400" dirty="0"/>
              <a:t>-          peak luminosity ultimate: &lt;= 30E34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-          integrated luminosity baseline ~250 fb-1 (average per year)</a:t>
            </a:r>
          </a:p>
          <a:p>
            <a:r>
              <a:rPr lang="en-US" sz="1400" dirty="0"/>
              <a:t>-          integrated luminosity ultimate ~1000 fb-1 (average per year)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An operation scenario with:</a:t>
            </a:r>
          </a:p>
          <a:p>
            <a:r>
              <a:rPr lang="en-US" sz="1400" dirty="0"/>
              <a:t>-          10 years baseline, leading to 2.5 ab-1</a:t>
            </a:r>
          </a:p>
          <a:p>
            <a:r>
              <a:rPr lang="en-US" sz="1400" dirty="0"/>
              <a:t>-          15 years ultimate, leading to 15 ab-1</a:t>
            </a:r>
          </a:p>
          <a:p>
            <a:r>
              <a:rPr lang="en-US" sz="1400" dirty="0"/>
              <a:t>would result in a total of 17.5 ab-1 over 25 years of operation.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Since the operation scenario is somewhat arbitrary we quote O(20ab-1) as total integral luminosity over the lifetime.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Please use these numbers in presentations/talks.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More importantly (at least for the design and maintenance concepts) than the operation scenario might be the fact that we foresee a periodicity of 5 years: beam operation over around 3 to 3.5 years followed by a shutdown of 2 to 1.5 years.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For your information, the above numbers will be published as deliverable report for </a:t>
            </a:r>
            <a:r>
              <a:rPr lang="en-US" sz="1400" dirty="0" err="1"/>
              <a:t>EuroCirCol</a:t>
            </a:r>
            <a:r>
              <a:rPr lang="en-US" sz="1400" dirty="0"/>
              <a:t> and the FCC-</a:t>
            </a:r>
            <a:r>
              <a:rPr lang="en-US" sz="1400" dirty="0" err="1"/>
              <a:t>hh</a:t>
            </a:r>
            <a:r>
              <a:rPr lang="en-US" sz="1400" dirty="0"/>
              <a:t> parameter list will be updated accordingly.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7882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620688"/>
            <a:ext cx="6390460" cy="4511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3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CMS </a:t>
            </a:r>
            <a:r>
              <a:rPr lang="en-GB" b="1" dirty="0" err="1">
                <a:solidFill>
                  <a:srgbClr val="FF0000"/>
                </a:solidFill>
              </a:rPr>
              <a:t>M</a:t>
            </a:r>
            <a:r>
              <a:rPr lang="en-GB" b="1" dirty="0" err="1" smtClean="0">
                <a:solidFill>
                  <a:srgbClr val="FF0000"/>
                </a:solidFill>
              </a:rPr>
              <a:t>uon</a:t>
            </a:r>
            <a:r>
              <a:rPr lang="en-GB" b="1" dirty="0" smtClean="0">
                <a:solidFill>
                  <a:srgbClr val="FF0000"/>
                </a:solidFill>
              </a:rPr>
              <a:t> Performance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5311816"/>
            <a:ext cx="6876002" cy="963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716016" y="5802652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23728" y="2996952"/>
            <a:ext cx="2304256" cy="0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78563" y="2060848"/>
            <a:ext cx="0" cy="1952600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13466" y="2843063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5%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26188" y="2518516"/>
            <a:ext cx="497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10%</a:t>
            </a:r>
            <a:endParaRPr lang="en-GB" sz="14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142913" y="2691158"/>
            <a:ext cx="2304256" cy="0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001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155" y="188640"/>
            <a:ext cx="256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Combined Measurement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581344" y="1349650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82430" y="603337"/>
            <a:ext cx="1440160" cy="24389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94155" y="622674"/>
            <a:ext cx="33614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If the full flux is returned trough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system, 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trajectory at the exit of the system points exactly to the IP !</a:t>
            </a: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The maximum excursion </a:t>
            </a:r>
            <a:r>
              <a:rPr lang="en-GB" sz="1400" b="1" dirty="0" err="1" smtClean="0">
                <a:solidFill>
                  <a:srgbClr val="00800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</a:rPr>
              <a:t>(x</a:t>
            </a:r>
            <a:r>
              <a:rPr lang="en-GB" sz="1400" b="1" baseline="-25000" dirty="0" smtClean="0">
                <a:solidFill>
                  <a:srgbClr val="008000"/>
                </a:solidFill>
              </a:rPr>
              <a:t>0</a:t>
            </a:r>
            <a:r>
              <a:rPr lang="en-GB" sz="1400" b="1" dirty="0" smtClean="0">
                <a:solidFill>
                  <a:srgbClr val="008000"/>
                </a:solidFill>
              </a:rPr>
              <a:t>) is always at the same radial distance of x</a:t>
            </a:r>
            <a:r>
              <a:rPr lang="en-GB" sz="1400" b="1" baseline="-25000" dirty="0" smtClean="0">
                <a:solidFill>
                  <a:srgbClr val="008000"/>
                </a:solidFill>
              </a:rPr>
              <a:t>0</a:t>
            </a:r>
            <a:endParaRPr lang="en-GB" sz="1400" b="1" baseline="-25000" dirty="0">
              <a:solidFill>
                <a:srgbClr val="008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588224" y="2492896"/>
            <a:ext cx="328725" cy="21602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512" y="3348258"/>
            <a:ext cx="3191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 smtClean="0">
                <a:solidFill>
                  <a:srgbClr val="000090"/>
                </a:solidFill>
              </a:rPr>
              <a:t>For values below: x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=4m, </a:t>
            </a:r>
            <a:r>
              <a:rPr lang="en-GB" sz="1400" b="1" dirty="0" err="1" smtClean="0">
                <a:solidFill>
                  <a:srgbClr val="00009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(x0)=1.44mm</a:t>
            </a:r>
          </a:p>
          <a:p>
            <a:pPr lvl="0"/>
            <a:r>
              <a:rPr lang="en-GB" sz="1400" b="1" dirty="0" smtClean="0">
                <a:solidFill>
                  <a:srgbClr val="000090"/>
                </a:solidFill>
              </a:rPr>
              <a:t>Ideal measurement point is at the peak, but </a:t>
            </a:r>
            <a:r>
              <a:rPr lang="en-GB" sz="1400" b="1" dirty="0" err="1" smtClean="0">
                <a:solidFill>
                  <a:srgbClr val="00009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(2.4m)= 1.24mm still good !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326414"/>
            <a:ext cx="3340580" cy="205491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84784"/>
            <a:ext cx="6039336" cy="4806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95756" y="4486103"/>
            <a:ext cx="273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/>
            </a:r>
            <a:r>
              <a:rPr lang="en-GB" sz="1200" b="1" dirty="0" smtClean="0"/>
              <a:t>B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=6T, R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=6m, R</a:t>
            </a:r>
            <a:r>
              <a:rPr lang="en-GB" sz="1200" b="1" baseline="-25000" dirty="0" smtClean="0"/>
              <a:t>1</a:t>
            </a:r>
            <a:r>
              <a:rPr lang="en-GB" sz="1200" b="1" dirty="0" smtClean="0"/>
              <a:t>=12m, </a:t>
            </a:r>
            <a:r>
              <a:rPr lang="en-GB" sz="1200" b="1" dirty="0" err="1" smtClean="0"/>
              <a:t>p</a:t>
            </a:r>
            <a:r>
              <a:rPr lang="en-GB" sz="1200" b="1" baseline="-25000" dirty="0" err="1" smtClean="0"/>
              <a:t>T</a:t>
            </a:r>
            <a:r>
              <a:rPr lang="en-GB" sz="1200" b="1" dirty="0" smtClean="0"/>
              <a:t>=10000GeV</a:t>
            </a:r>
            <a:endParaRPr lang="en-GB" sz="12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00" y="2693139"/>
            <a:ext cx="3912326" cy="591845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V="1">
            <a:off x="1138881" y="5085184"/>
            <a:ext cx="0" cy="1152128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568" y="48554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σ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3130242" y="63813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σ</a:t>
            </a:r>
            <a:r>
              <a:rPr lang="en-GB" baseline="-25000" dirty="0"/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39953" y="5160199"/>
            <a:ext cx="468052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σ</a:t>
            </a:r>
            <a:r>
              <a:rPr lang="en-GB" sz="1000" b="1" baseline="30000" dirty="0" smtClean="0"/>
              <a:t>2</a:t>
            </a:r>
            <a:r>
              <a:rPr lang="en-GB" sz="1000" b="1" dirty="0" smtClean="0"/>
              <a:t>=σ</a:t>
            </a:r>
            <a:r>
              <a:rPr lang="en-GB" sz="1000" b="1" baseline="-25000" dirty="0" smtClean="0"/>
              <a:t>1</a:t>
            </a:r>
            <a:r>
              <a:rPr lang="en-GB" sz="1000" b="1" baseline="30000" dirty="0" smtClean="0"/>
              <a:t>2</a:t>
            </a:r>
            <a:r>
              <a:rPr lang="en-GB" sz="1000" b="1" dirty="0" smtClean="0"/>
              <a:t>+(x/R</a:t>
            </a:r>
            <a:r>
              <a:rPr lang="en-GB" sz="1000" b="1" baseline="-25000" dirty="0" smtClean="0"/>
              <a:t>1</a:t>
            </a:r>
            <a:r>
              <a:rPr lang="en-GB" sz="1000" b="1" dirty="0" smtClean="0"/>
              <a:t>σ</a:t>
            </a:r>
            <a:r>
              <a:rPr lang="en-GB" sz="1000" b="1" baseline="-25000" dirty="0"/>
              <a:t>2</a:t>
            </a:r>
            <a:r>
              <a:rPr lang="en-GB" sz="1000" b="1" dirty="0" smtClean="0"/>
              <a:t>)</a:t>
            </a:r>
            <a:r>
              <a:rPr lang="en-GB" sz="1000" b="1" baseline="30000" dirty="0" smtClean="0"/>
              <a:t>2</a:t>
            </a:r>
          </a:p>
          <a:p>
            <a:endParaRPr lang="en-GB" sz="1000" b="1" baseline="30000" dirty="0"/>
          </a:p>
          <a:p>
            <a:r>
              <a:rPr lang="en-GB" sz="1000" b="1" dirty="0" smtClean="0"/>
              <a:t>x=2.4m,R</a:t>
            </a:r>
            <a:r>
              <a:rPr lang="en-GB" sz="1000" b="1" baseline="-25000" dirty="0" smtClean="0"/>
              <a:t>1</a:t>
            </a:r>
            <a:r>
              <a:rPr lang="en-GB" sz="1000" b="1" dirty="0" smtClean="0"/>
              <a:t>=12m,</a:t>
            </a:r>
            <a:r>
              <a:rPr lang="en-GB" sz="1000" b="1" dirty="0"/>
              <a:t> </a:t>
            </a:r>
            <a:r>
              <a:rPr lang="en-GB" sz="1000" b="1" dirty="0" smtClean="0"/>
              <a:t>σ</a:t>
            </a:r>
            <a:r>
              <a:rPr lang="en-GB" sz="1000" b="1" baseline="-25000" dirty="0" smtClean="0"/>
              <a:t>1</a:t>
            </a:r>
            <a:r>
              <a:rPr lang="en-GB" sz="1000" b="1" dirty="0" smtClean="0"/>
              <a:t>=50μm,</a:t>
            </a:r>
            <a:r>
              <a:rPr lang="en-GB" sz="1000" b="1" dirty="0"/>
              <a:t> σ</a:t>
            </a:r>
            <a:r>
              <a:rPr lang="en-GB" sz="1000" b="1" baseline="-25000" dirty="0"/>
              <a:t>1</a:t>
            </a:r>
            <a:r>
              <a:rPr lang="en-GB" sz="1000" b="1" dirty="0" smtClean="0"/>
              <a:t>=250μm,</a:t>
            </a:r>
          </a:p>
          <a:p>
            <a:r>
              <a:rPr lang="en-GB" sz="1000" b="1" dirty="0" smtClean="0"/>
              <a:t> </a:t>
            </a:r>
            <a:r>
              <a:rPr lang="en-GB" sz="1000" b="1" dirty="0" err="1" smtClean="0"/>
              <a:t>σ</a:t>
            </a:r>
            <a:r>
              <a:rPr lang="en-GB" sz="1000" b="1" dirty="0" smtClean="0"/>
              <a:t>=64μm, </a:t>
            </a:r>
            <a:r>
              <a:rPr lang="en-GB" sz="1000" b="1" dirty="0" err="1" smtClean="0"/>
              <a:t>dp</a:t>
            </a:r>
            <a:r>
              <a:rPr lang="en-GB" sz="1000" b="1" baseline="-25000" dirty="0" err="1" smtClean="0"/>
              <a:t>T</a:t>
            </a:r>
            <a:r>
              <a:rPr lang="en-GB" sz="1000" b="1" dirty="0" smtClean="0"/>
              <a:t>/</a:t>
            </a:r>
            <a:r>
              <a:rPr lang="en-GB" sz="1000" b="1" dirty="0" err="1" smtClean="0"/>
              <a:t>p</a:t>
            </a:r>
            <a:r>
              <a:rPr lang="en-GB" sz="1000" b="1" baseline="-25000" dirty="0" err="1" smtClean="0"/>
              <a:t>T</a:t>
            </a:r>
            <a:r>
              <a:rPr lang="en-GB" sz="1000" b="1" dirty="0" smtClean="0"/>
              <a:t>=5% at 10TeV !</a:t>
            </a:r>
          </a:p>
          <a:p>
            <a:endParaRPr lang="en-GB" sz="1000" b="1" dirty="0"/>
          </a:p>
          <a:p>
            <a:r>
              <a:rPr lang="en-GB" sz="1000" b="1" dirty="0" smtClean="0"/>
              <a:t>Measuring just in the last tracker layer and in the outermost </a:t>
            </a:r>
            <a:r>
              <a:rPr lang="en-GB" sz="1000" b="1" dirty="0" err="1" smtClean="0"/>
              <a:t>muon</a:t>
            </a:r>
            <a:r>
              <a:rPr lang="en-GB" sz="1000" b="1" dirty="0" smtClean="0"/>
              <a:t> station already beats the full inner tracker performance (14 layers, 23um).</a:t>
            </a:r>
            <a:endParaRPr lang="en-GB" sz="10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90871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338" y="332715"/>
            <a:ext cx="4032448" cy="4053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8553" y="232237"/>
            <a:ext cx="4101342" cy="65248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Preliminary Conclusion on </a:t>
            </a:r>
            <a:r>
              <a:rPr lang="en-GB" sz="1600" b="1" dirty="0" err="1" smtClean="0">
                <a:solidFill>
                  <a:srgbClr val="FF0000"/>
                </a:solidFill>
              </a:rPr>
              <a:t>Muon</a:t>
            </a:r>
            <a:r>
              <a:rPr lang="en-GB" sz="1600" b="1" dirty="0" smtClean="0">
                <a:solidFill>
                  <a:srgbClr val="FF0000"/>
                </a:solidFill>
              </a:rPr>
              <a:t> Measurement: </a:t>
            </a: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0090"/>
                </a:solidFill>
              </a:rPr>
              <a:t>No </a:t>
            </a:r>
            <a:r>
              <a:rPr lang="en-GB" sz="1400" b="1" dirty="0" err="1" smtClean="0">
                <a:solidFill>
                  <a:srgbClr val="000090"/>
                </a:solidFill>
              </a:rPr>
              <a:t>Muons</a:t>
            </a:r>
            <a:r>
              <a:rPr lang="en-GB" sz="1400" b="1" dirty="0" smtClean="0">
                <a:solidFill>
                  <a:srgbClr val="000090"/>
                </a:solidFill>
              </a:rPr>
              <a:t> below 7 </a:t>
            </a:r>
            <a:r>
              <a:rPr lang="en-GB" sz="1400" b="1" dirty="0" err="1" smtClean="0">
                <a:solidFill>
                  <a:srgbClr val="000090"/>
                </a:solidFill>
              </a:rPr>
              <a:t>GeV</a:t>
            </a:r>
            <a:r>
              <a:rPr lang="en-GB" sz="1400" b="1" dirty="0" smtClean="0">
                <a:solidFill>
                  <a:srgbClr val="000090"/>
                </a:solidFill>
              </a:rPr>
              <a:t> in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System.</a:t>
            </a: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</a:rPr>
              <a:t>Angle measurement at entrance of the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system provides excellent performance.</a:t>
            </a: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Sagitta</a:t>
            </a:r>
            <a:r>
              <a:rPr lang="en-GB" sz="1400" b="1" dirty="0" smtClean="0">
                <a:solidFill>
                  <a:srgbClr val="000090"/>
                </a:solidFill>
              </a:rPr>
              <a:t> measurement in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 is not competitive with angle measurement and the inner tracker.</a:t>
            </a: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Using the last layer of the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system together with the last layer of the central tracker alone gives excellent performance at high </a:t>
            </a:r>
            <a:r>
              <a:rPr lang="en-GB" sz="1400" b="1" dirty="0" err="1" smtClean="0">
                <a:solidFill>
                  <a:srgbClr val="00800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GB" sz="1400" b="1" dirty="0" err="1" smtClean="0">
                <a:solidFill>
                  <a:srgbClr val="008000"/>
                </a:solidFill>
              </a:rPr>
              <a:t>.</a:t>
            </a:r>
            <a:endParaRPr lang="en-GB" sz="1400" b="1" dirty="0" smtClean="0">
              <a:solidFill>
                <a:srgbClr val="008000"/>
              </a:solidFill>
            </a:endParaRPr>
          </a:p>
          <a:p>
            <a:endParaRPr lang="en-GB" sz="1200" b="1" dirty="0">
              <a:solidFill>
                <a:srgbClr val="008000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Minimizing the gap size is </a:t>
            </a:r>
            <a:r>
              <a:rPr lang="en-GB" sz="1200" b="1" smtClean="0">
                <a:solidFill>
                  <a:srgbClr val="000090"/>
                </a:solidFill>
                <a:sym typeface="Wingdings"/>
              </a:rPr>
              <a:t>a very 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interesting option, because it does not affect the angle measurement and has only small impact on the full </a:t>
            </a:r>
            <a:r>
              <a:rPr lang="en-GB" sz="1200" b="1" dirty="0" err="1" smtClean="0">
                <a:solidFill>
                  <a:srgbClr val="000090"/>
                </a:solidFill>
                <a:sym typeface="Wingdings"/>
              </a:rPr>
              <a:t>sagitta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 measurement.</a:t>
            </a:r>
          </a:p>
          <a:p>
            <a:pPr marL="285750" indent="-285750">
              <a:buFont typeface="Wingdings" charset="0"/>
              <a:buChar char="à"/>
            </a:pPr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An Iron return yoke with partial shielding is also interesting. </a:t>
            </a:r>
          </a:p>
          <a:p>
            <a:pPr marL="285750" indent="-285750">
              <a:buFont typeface="Wingdings" charset="0"/>
              <a:buChar char="à"/>
            </a:pPr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The achievable precision on the angular measurement has to be evaluated, should be OK</a:t>
            </a:r>
          </a:p>
          <a:p>
            <a:pPr marL="285750" indent="-285750">
              <a:buFontTx/>
              <a:buChar char="•"/>
            </a:pPr>
            <a:endParaRPr lang="en-GB" sz="1200" b="1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The full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 measurement will suffer – to be evaluated.</a:t>
            </a:r>
          </a:p>
          <a:p>
            <a:pPr marL="285750" indent="-285750">
              <a:buFontTx/>
              <a:buChar char="•"/>
            </a:pPr>
            <a:endParaRPr lang="en-GB" sz="1200" b="1" dirty="0" smtClean="0">
              <a:solidFill>
                <a:srgbClr val="00800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Stray fields are of course a pain </a:t>
            </a:r>
          </a:p>
          <a:p>
            <a:pPr marL="285750" indent="-285750">
              <a:buFontTx/>
              <a:buChar char="•"/>
            </a:pPr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FF0000"/>
                </a:solidFill>
                <a:sym typeface="Wingdings"/>
              </a:rPr>
              <a:t> To be done: eta dependence of all these arguments !!</a:t>
            </a:r>
            <a:endParaRPr lang="en-GB" sz="12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682709"/>
            <a:ext cx="3419920" cy="19936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0112" y="4498043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/>
            </a:r>
            <a:r>
              <a:rPr lang="en-GB" sz="1200" b="1" dirty="0" smtClean="0"/>
              <a:t>B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=6T, R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=6m, </a:t>
            </a:r>
            <a:r>
              <a:rPr lang="en-GB" sz="1200" b="1" dirty="0" err="1" smtClean="0"/>
              <a:t>p</a:t>
            </a:r>
            <a:r>
              <a:rPr lang="en-GB" sz="1200" b="1" baseline="-25000" dirty="0" err="1" smtClean="0"/>
              <a:t>T</a:t>
            </a:r>
            <a:r>
              <a:rPr lang="en-GB" sz="1200" b="1" dirty="0" smtClean="0"/>
              <a:t>=10000GeV</a:t>
            </a:r>
            <a:endParaRPr lang="en-GB" sz="1200" b="1" dirty="0"/>
          </a:p>
        </p:txBody>
      </p:sp>
      <p:sp>
        <p:nvSpPr>
          <p:cNvPr id="11" name="Rectangle 10"/>
          <p:cNvSpPr/>
          <p:nvPr/>
        </p:nvSpPr>
        <p:spPr>
          <a:xfrm>
            <a:off x="6660232" y="5315539"/>
            <a:ext cx="763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0090"/>
                </a:solidFill>
              </a:rPr>
              <a:t>R</a:t>
            </a:r>
            <a:r>
              <a:rPr lang="en-GB" sz="1400" b="1" baseline="-25000" dirty="0">
                <a:solidFill>
                  <a:srgbClr val="000090"/>
                </a:solidFill>
              </a:rPr>
              <a:t>1</a:t>
            </a:r>
            <a:r>
              <a:rPr lang="en-GB" sz="1400" b="1" dirty="0">
                <a:solidFill>
                  <a:srgbClr val="000090"/>
                </a:solidFill>
              </a:rPr>
              <a:t>=12m</a:t>
            </a:r>
            <a:endParaRPr lang="en-GB" sz="1400" dirty="0">
              <a:solidFill>
                <a:srgbClr val="00009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39840" y="6058094"/>
            <a:ext cx="6728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660066"/>
                </a:solidFill>
              </a:rPr>
              <a:t>R</a:t>
            </a:r>
            <a:r>
              <a:rPr lang="en-GB" sz="1400" b="1" baseline="-25000" dirty="0">
                <a:solidFill>
                  <a:srgbClr val="660066"/>
                </a:solidFill>
              </a:rPr>
              <a:t>1</a:t>
            </a:r>
            <a:r>
              <a:rPr lang="en-GB" sz="1400" b="1" dirty="0" smtClean="0">
                <a:solidFill>
                  <a:srgbClr val="660066"/>
                </a:solidFill>
              </a:rPr>
              <a:t>=</a:t>
            </a:r>
            <a:r>
              <a:rPr lang="en-GB" sz="1400" b="1" dirty="0">
                <a:solidFill>
                  <a:srgbClr val="660066"/>
                </a:solidFill>
              </a:rPr>
              <a:t>9</a:t>
            </a:r>
            <a:r>
              <a:rPr lang="en-GB" sz="1400" b="1" dirty="0" smtClean="0">
                <a:solidFill>
                  <a:srgbClr val="660066"/>
                </a:solidFill>
              </a:rPr>
              <a:t>m</a:t>
            </a:r>
            <a:endParaRPr lang="en-GB" sz="1400" dirty="0">
              <a:solidFill>
                <a:srgbClr val="660066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79912" y="4272529"/>
            <a:ext cx="1728192" cy="1172695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49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33" y="520700"/>
            <a:ext cx="8610600" cy="5816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Twin Solenoid + Dipole Magnet System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787" y="417491"/>
            <a:ext cx="5832648" cy="63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34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3203"/>
          <a:stretch/>
        </p:blipFill>
        <p:spPr>
          <a:xfrm>
            <a:off x="622300" y="1299869"/>
            <a:ext cx="7888014" cy="5067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04664"/>
            <a:ext cx="6768752" cy="732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Twin Solenoid + Dipole Magnet System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21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3087243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Barrel: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ym typeface="Wingdings"/>
              </a:rPr>
              <a:t>Coil+Cryostat</a:t>
            </a:r>
            <a:r>
              <a:rPr lang="en-GB" sz="1200" b="1" dirty="0" smtClean="0">
                <a:sym typeface="Wingdings"/>
              </a:rPr>
              <a:t>:</a:t>
            </a:r>
          </a:p>
          <a:p>
            <a:r>
              <a:rPr lang="en-GB" sz="1200" b="1" dirty="0" smtClean="0">
                <a:sym typeface="Wingdings"/>
              </a:rPr>
              <a:t>R= 6m </a:t>
            </a:r>
            <a:r>
              <a:rPr lang="en-GB" sz="1200" b="1" dirty="0">
                <a:sym typeface="Wingdings"/>
              </a:rPr>
              <a:t>t</a:t>
            </a:r>
            <a:r>
              <a:rPr lang="en-GB" sz="1200" b="1" dirty="0" smtClean="0">
                <a:sym typeface="Wingdings"/>
              </a:rPr>
              <a:t>o R= 7.825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available space:</a:t>
            </a:r>
          </a:p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5.175m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ym typeface="Wingdings"/>
              </a:rPr>
              <a:t>Coil2:</a:t>
            </a:r>
          </a:p>
          <a:p>
            <a:r>
              <a:rPr lang="en-GB" sz="1200" b="1" dirty="0" smtClean="0">
                <a:sym typeface="Wingdings"/>
              </a:rPr>
              <a:t>R=13m to R=13.47m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=0.475m, L=7.6m</a:t>
            </a:r>
            <a:endParaRPr lang="en-GB" sz="1200" b="1" dirty="0" smtClean="0"/>
          </a:p>
          <a:p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5904657" y="3087243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>
                <a:solidFill>
                  <a:prstClr val="black"/>
                </a:solidFill>
                <a:sym typeface="Wingdings"/>
              </a:rPr>
              <a:t>Forward:</a:t>
            </a:r>
          </a:p>
          <a:p>
            <a:pPr lvl="0"/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:</a:t>
            </a:r>
          </a:p>
          <a:p>
            <a:pPr lvl="0"/>
            <a:r>
              <a:rPr lang="en-GB" sz="1200" b="1" dirty="0">
                <a:solidFill>
                  <a:prstClr val="black"/>
                </a:solidFill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200" b="1" dirty="0" err="1" smtClean="0">
                <a:solidFill>
                  <a:srgbClr val="FF0000"/>
                </a:solidFill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z=21m </a:t>
            </a:r>
            <a:r>
              <a:rPr lang="en-GB" sz="1200" b="1" dirty="0">
                <a:solidFill>
                  <a:srgbClr val="FF0000"/>
                </a:solidFill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</a:rPr>
              <a:t>24m</a:t>
            </a:r>
            <a:r>
              <a:rPr lang="en-GB" sz="1200" b="1" dirty="0">
                <a:solidFill>
                  <a:srgbClr val="FF0000"/>
                </a:solidFill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</a:rPr>
              <a:t>=3m</a:t>
            </a:r>
            <a:endParaRPr lang="en-GB" sz="1200" b="1" dirty="0">
              <a:solidFill>
                <a:srgbClr val="FF000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 Geometry, Twin Solenoid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7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513839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717554" y="2871658"/>
                <a:ext cx="720080" cy="288032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308724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/>
              <a:t>Endcap</a:t>
            </a:r>
            <a:r>
              <a:rPr lang="en-GB" sz="2000" b="1" dirty="0" smtClean="0"/>
              <a:t>: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3.3m</a:t>
            </a:r>
          </a:p>
          <a:p>
            <a:endParaRPr lang="en-GB" sz="1200" b="1" dirty="0" smtClean="0">
              <a:sym typeface="Wingdings"/>
            </a:endParaRP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1556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51" b="56371"/>
          <a:stretch/>
        </p:blipFill>
        <p:spPr>
          <a:xfrm>
            <a:off x="22822" y="548680"/>
            <a:ext cx="8993024" cy="260534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1738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Geometry for Radiation Calculations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785639"/>
            <a:ext cx="5941640" cy="2584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49170" y="3183695"/>
            <a:ext cx="2348889" cy="378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The CERN FLUKA Team (M. I. </a:t>
            </a:r>
            <a:r>
              <a:rPr lang="en-GB" sz="1200" b="1" dirty="0" err="1" smtClean="0">
                <a:solidFill>
                  <a:srgbClr val="000090"/>
                </a:solidFill>
              </a:rPr>
              <a:t>Besana</a:t>
            </a:r>
            <a:r>
              <a:rPr lang="en-GB" sz="1200" b="1" dirty="0" smtClean="0">
                <a:solidFill>
                  <a:srgbClr val="000090"/>
                </a:solidFill>
              </a:rPr>
              <a:t>, F. </a:t>
            </a:r>
            <a:r>
              <a:rPr lang="en-GB" sz="1200" b="1" dirty="0" err="1" smtClean="0">
                <a:solidFill>
                  <a:srgbClr val="000090"/>
                </a:solidFill>
              </a:rPr>
              <a:t>Cerutti</a:t>
            </a:r>
            <a:r>
              <a:rPr lang="en-GB" sz="1200" b="1" dirty="0" smtClean="0">
                <a:solidFill>
                  <a:srgbClr val="000090"/>
                </a:solidFill>
              </a:rPr>
              <a:t>) has implemented this geometry with</a:t>
            </a:r>
          </a:p>
          <a:p>
            <a:endParaRPr lang="en-GB" sz="1200" b="1" dirty="0"/>
          </a:p>
          <a:p>
            <a:pPr marL="171450" indent="-171450">
              <a:buFontTx/>
              <a:buChar char="•"/>
            </a:pPr>
            <a:r>
              <a:rPr lang="en-GB" sz="1200" b="1" dirty="0" smtClean="0">
                <a:solidFill>
                  <a:srgbClr val="008000"/>
                </a:solidFill>
              </a:rPr>
              <a:t>The proper coil geometry</a:t>
            </a:r>
          </a:p>
          <a:p>
            <a:pPr marL="171450" indent="-171450">
              <a:buFontTx/>
              <a:buChar char="•"/>
            </a:pPr>
            <a:endParaRPr lang="en-GB" sz="1200" b="1" dirty="0" smtClean="0">
              <a:solidFill>
                <a:srgbClr val="008000"/>
              </a:solidFill>
            </a:endParaRPr>
          </a:p>
          <a:p>
            <a:pPr marL="171450" indent="-171450">
              <a:buFontTx/>
              <a:buChar char="•"/>
            </a:pPr>
            <a:r>
              <a:rPr lang="en-GB" sz="1200" b="1" dirty="0" smtClean="0">
                <a:solidFill>
                  <a:srgbClr val="000090"/>
                </a:solidFill>
              </a:rPr>
              <a:t>The correct field map</a:t>
            </a:r>
          </a:p>
          <a:p>
            <a:pPr marL="171450" indent="-171450">
              <a:buFontTx/>
              <a:buChar char="•"/>
            </a:pPr>
            <a:endParaRPr lang="en-GB" sz="1200" b="1" dirty="0" smtClean="0">
              <a:solidFill>
                <a:srgbClr val="008000"/>
              </a:solidFill>
            </a:endParaRPr>
          </a:p>
          <a:p>
            <a:pPr marL="171450" indent="-171450">
              <a:buFontTx/>
              <a:buChar char="•"/>
            </a:pPr>
            <a:r>
              <a:rPr lang="en-GB" sz="1200" b="1" dirty="0" smtClean="0">
                <a:solidFill>
                  <a:srgbClr val="008000"/>
                </a:solidFill>
              </a:rPr>
              <a:t>A basic tracker geometry with 3% of radiation length/layer and proper material</a:t>
            </a:r>
          </a:p>
          <a:p>
            <a:pPr marL="171450" indent="-171450">
              <a:buFontTx/>
              <a:buChar char="•"/>
            </a:pPr>
            <a:endParaRPr lang="en-GB" sz="1200" b="1" dirty="0" smtClean="0">
              <a:solidFill>
                <a:srgbClr val="008000"/>
              </a:solidFill>
            </a:endParaRPr>
          </a:p>
          <a:p>
            <a:pPr marL="171450" indent="-171450">
              <a:buFontTx/>
              <a:buChar char="•"/>
            </a:pPr>
            <a:r>
              <a:rPr lang="en-GB" sz="1200" b="1" dirty="0" smtClean="0">
                <a:solidFill>
                  <a:srgbClr val="000090"/>
                </a:solidFill>
              </a:rPr>
              <a:t>A </a:t>
            </a:r>
            <a:r>
              <a:rPr lang="en-GB" sz="1200" b="1" dirty="0" err="1" smtClean="0">
                <a:solidFill>
                  <a:srgbClr val="000090"/>
                </a:solidFill>
              </a:rPr>
              <a:t>LArg</a:t>
            </a:r>
            <a:r>
              <a:rPr lang="en-GB" sz="1200" b="1" dirty="0" smtClean="0">
                <a:solidFill>
                  <a:srgbClr val="000090"/>
                </a:solidFill>
              </a:rPr>
              <a:t> Calorimeter with ATLAS material composition</a:t>
            </a:r>
          </a:p>
          <a:p>
            <a:pPr marL="171450" indent="-171450">
              <a:buFontTx/>
              <a:buChar char="•"/>
            </a:pPr>
            <a:endParaRPr lang="en-GB" sz="1200" b="1" dirty="0" smtClean="0">
              <a:solidFill>
                <a:srgbClr val="000090"/>
              </a:solidFill>
            </a:endParaRPr>
          </a:p>
          <a:p>
            <a:pPr marL="171450" indent="-171450">
              <a:buFontTx/>
              <a:buChar char="•"/>
            </a:pPr>
            <a:r>
              <a:rPr lang="en-GB" sz="1200" b="1" dirty="0" smtClean="0">
                <a:solidFill>
                  <a:srgbClr val="008000"/>
                </a:solidFill>
              </a:rPr>
              <a:t>A Iron/Scintillator TILECAL style calorimeter.</a:t>
            </a:r>
          </a:p>
          <a:p>
            <a:pPr marL="171450" indent="-171450">
              <a:buFontTx/>
              <a:buChar char="•"/>
            </a:pPr>
            <a:endParaRPr lang="en-GB" sz="1200" b="1" dirty="0">
              <a:solidFill>
                <a:srgbClr val="000090"/>
              </a:solidFill>
            </a:endParaRPr>
          </a:p>
          <a:p>
            <a:pPr marL="171450" indent="-171450">
              <a:buFont typeface="Wingdings" charset="0"/>
              <a:buChar char="à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Simulations started.</a:t>
            </a:r>
            <a:endParaRPr lang="en-GB" sz="1200" b="1" dirty="0" smtClean="0">
              <a:solidFill>
                <a:srgbClr val="000090"/>
              </a:solidFill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8475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1800"/>
            <a:ext cx="9144000" cy="59715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58000"/>
          </a:blip>
          <a:stretch>
            <a:fillRect/>
          </a:stretch>
        </p:blipFill>
        <p:spPr>
          <a:xfrm>
            <a:off x="808162" y="449562"/>
            <a:ext cx="5905801" cy="26433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1738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Geometry for Radiation Calculations, superposition for Check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4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9167</TotalTime>
  <Words>2063</Words>
  <Application>Microsoft Macintosh PowerPoint</Application>
  <PresentationFormat>On-screen Show (4:3)</PresentationFormat>
  <Paragraphs>380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385</cp:revision>
  <dcterms:created xsi:type="dcterms:W3CDTF">2015-08-17T10:23:46Z</dcterms:created>
  <dcterms:modified xsi:type="dcterms:W3CDTF">2015-09-16T12:07:17Z</dcterms:modified>
</cp:coreProperties>
</file>